
<file path=[Content_Types].xml><?xml version="1.0" encoding="utf-8"?>
<Types xmlns="http://schemas.openxmlformats.org/package/2006/content-types">
  <Override PartName="/ppt/charts/chart1.xml" ContentType="application/vnd.openxmlformats-officedocument.drawingml.char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ppt/charts/chart2.xml" ContentType="application/vnd.openxmlformats-officedocument.drawingml.char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docProps/app.xml" ContentType="application/vnd.openxmlformats-officedocument.extended-properties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charts/chart3.xml" ContentType="application/vnd.openxmlformats-officedocument.drawingml.chart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4"/>
  </p:notesMasterIdLst>
  <p:sldIdLst>
    <p:sldId id="295" r:id="rId2"/>
    <p:sldId id="309" r:id="rId3"/>
    <p:sldId id="322" r:id="rId4"/>
    <p:sldId id="323" r:id="rId5"/>
    <p:sldId id="324" r:id="rId6"/>
    <p:sldId id="325" r:id="rId7"/>
    <p:sldId id="326" r:id="rId8"/>
    <p:sldId id="312" r:id="rId9"/>
    <p:sldId id="316" r:id="rId10"/>
    <p:sldId id="318" r:id="rId11"/>
    <p:sldId id="317" r:id="rId12"/>
    <p:sldId id="319" r:id="rId13"/>
    <p:sldId id="321" r:id="rId14"/>
    <p:sldId id="320" r:id="rId15"/>
    <p:sldId id="314" r:id="rId16"/>
    <p:sldId id="315" r:id="rId17"/>
    <p:sldId id="327" r:id="rId18"/>
    <p:sldId id="332" r:id="rId19"/>
    <p:sldId id="330" r:id="rId20"/>
    <p:sldId id="331" r:id="rId21"/>
    <p:sldId id="328" r:id="rId22"/>
    <p:sldId id="329" r:id="rId23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2157" autoAdjust="0"/>
    <p:restoredTop sz="94591" autoAdjust="0"/>
  </p:normalViewPr>
  <p:slideViewPr>
    <p:cSldViewPr snapToGrid="0" snapToObjects="1">
      <p:cViewPr>
        <p:scale>
          <a:sx n="100" d="100"/>
          <a:sy n="100" d="100"/>
        </p:scale>
        <p:origin x="-1024" y="-872"/>
      </p:cViewPr>
      <p:guideLst>
        <p:guide orient="horz" pos="1620"/>
        <p:guide pos="2880"/>
      </p:guideLst>
    </p:cSldViewPr>
  </p:slideViewPr>
  <p:outlineViewPr>
    <p:cViewPr>
      <p:scale>
        <a:sx n="66" d="100"/>
        <a:sy n="66" d="100"/>
      </p:scale>
      <p:origin x="11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ancoiswang:Documents:MUNIXr&#233;vis&#233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ancoiswang:Documents:MUNIXr&#233;vis&#233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ancoiswang:Documents:MUNIXr&#233;vis&#233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ancoiswang:Documents:MUNIXre&#769;vise&#76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trendline>
            <c:spPr>
              <a:ln>
                <a:solidFill>
                  <a:schemeClr val="bg1"/>
                </a:solidFill>
              </a:ln>
            </c:spPr>
            <c:trendlineType val="power"/>
            <c:dispEq val="1"/>
            <c:trendlineLbl>
              <c:layout>
                <c:manualLayout>
                  <c:x val="0.0715562224745357"/>
                  <c:y val="-0.436956470886013"/>
                </c:manualLayout>
              </c:layout>
              <c:tx>
                <c:rich>
                  <a:bodyPr/>
                  <a:lstStyle/>
                  <a:p>
                    <a:pPr>
                      <a:defRPr sz="3200">
                        <a:solidFill>
                          <a:schemeClr val="bg1"/>
                        </a:solidFill>
                      </a:defRPr>
                    </a:pPr>
                    <a:r>
                      <a:rPr lang="fr-FR" baseline="0" dirty="0"/>
                      <a:t>y =</a:t>
                    </a:r>
                    <a:r>
                      <a:rPr lang="fr-FR" baseline="0" dirty="0" smtClean="0"/>
                      <a:t> B(Surface du SIP)</a:t>
                    </a:r>
                    <a:r>
                      <a:rPr lang="fr-FR" baseline="30000" dirty="0" smtClean="0"/>
                      <a:t>α</a:t>
                    </a:r>
                    <a:endParaRPr lang="fr-FR" dirty="0"/>
                  </a:p>
                </c:rich>
              </c:tx>
              <c:numFmt formatCode="General" sourceLinked="0"/>
            </c:trendlineLbl>
          </c:trendline>
          <c:xVal>
            <c:numRef>
              <c:f>'N8'!$B$4:$B$13</c:f>
              <c:numCache>
                <c:formatCode>0</c:formatCode>
                <c:ptCount val="10"/>
                <c:pt idx="0">
                  <c:v>58.86666666666648</c:v>
                </c:pt>
                <c:pt idx="1">
                  <c:v>137.9</c:v>
                </c:pt>
                <c:pt idx="2">
                  <c:v>286.7</c:v>
                </c:pt>
                <c:pt idx="3">
                  <c:v>445.3333333333333</c:v>
                </c:pt>
                <c:pt idx="4">
                  <c:v>950.3333333333334</c:v>
                </c:pt>
                <c:pt idx="5">
                  <c:v>83.9</c:v>
                </c:pt>
                <c:pt idx="6">
                  <c:v>153.9666666666667</c:v>
                </c:pt>
                <c:pt idx="7">
                  <c:v>400.0</c:v>
                </c:pt>
                <c:pt idx="8">
                  <c:v>587.6666666666667</c:v>
                </c:pt>
                <c:pt idx="9">
                  <c:v>687.3333333333333</c:v>
                </c:pt>
              </c:numCache>
            </c:numRef>
          </c:xVal>
          <c:yVal>
            <c:numRef>
              <c:f>'N8'!$C$4:$C$13</c:f>
              <c:numCache>
                <c:formatCode>0</c:formatCode>
                <c:ptCount val="10"/>
                <c:pt idx="0">
                  <c:v>104.5017067327368</c:v>
                </c:pt>
                <c:pt idx="1">
                  <c:v>55.04792220557124</c:v>
                </c:pt>
                <c:pt idx="2">
                  <c:v>21.25574760131818</c:v>
                </c:pt>
                <c:pt idx="3">
                  <c:v>16.52983899140155</c:v>
                </c:pt>
                <c:pt idx="4">
                  <c:v>6.87526970794333</c:v>
                </c:pt>
                <c:pt idx="5">
                  <c:v>65.28302977096133</c:v>
                </c:pt>
                <c:pt idx="6">
                  <c:v>39.00120359057122</c:v>
                </c:pt>
                <c:pt idx="7">
                  <c:v>11.04527053315436</c:v>
                </c:pt>
                <c:pt idx="8">
                  <c:v>10.63088880031885</c:v>
                </c:pt>
                <c:pt idx="9">
                  <c:v>10.88825720784075</c:v>
                </c:pt>
              </c:numCache>
            </c:numRef>
          </c:yVal>
        </c:ser>
        <c:axId val="235068824"/>
        <c:axId val="235065272"/>
      </c:scatterChart>
      <c:valAx>
        <c:axId val="235068824"/>
        <c:scaling>
          <c:orientation val="minMax"/>
          <c:max val="1200.0"/>
        </c:scaling>
        <c:axPos val="b"/>
        <c:numFmt formatCode="0" sourceLinked="1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fr-FR"/>
          </a:p>
        </c:txPr>
        <c:crossAx val="235065272"/>
        <c:crosses val="autoZero"/>
        <c:crossBetween val="midCat"/>
        <c:minorUnit val="20.0"/>
      </c:valAx>
      <c:valAx>
        <c:axId val="235065272"/>
        <c:scaling>
          <c:orientation val="minMax"/>
          <c:max val="120.0"/>
          <c:min val="0.0"/>
        </c:scaling>
        <c:axPos val="l"/>
        <c:majorGridlines/>
        <c:numFmt formatCode="0" sourceLinked="1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fr-FR"/>
          </a:p>
        </c:txPr>
        <c:crossAx val="235068824"/>
        <c:crosses val="autoZero"/>
        <c:crossBetween val="midCat"/>
        <c:majorUnit val="20.0"/>
      </c:valAx>
    </c:plotArea>
    <c:plotVisOnly val="1"/>
  </c:chart>
  <c:spPr>
    <a:noFill/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trendline>
            <c:spPr>
              <a:ln>
                <a:solidFill>
                  <a:schemeClr val="bg1"/>
                </a:solidFill>
              </a:ln>
            </c:spPr>
            <c:trendlineType val="power"/>
            <c:dispEq val="1"/>
            <c:trendlineLbl>
              <c:layout>
                <c:manualLayout>
                  <c:x val="0.107480935436284"/>
                  <c:y val="-0.322796137041814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3200" b="0" i="0" u="none" strike="noStrike" kern="1200" baseline="0">
                        <a:solidFill>
                          <a:prstClr val="white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fr-FR" sz="3600" baseline="0" dirty="0"/>
                      <a:t>y =</a:t>
                    </a:r>
                    <a:r>
                      <a:rPr lang="fr-FR" sz="3600" baseline="0" dirty="0" smtClean="0"/>
                      <a:t> </a:t>
                    </a:r>
                    <a:r>
                      <a:rPr lang="fr-FR" sz="3600" b="0" i="0" baseline="0" dirty="0" smtClean="0"/>
                      <a:t>5293,5</a:t>
                    </a:r>
                    <a:r>
                      <a:rPr lang="fr-FR" sz="3600" b="1" i="0" baseline="0" dirty="0" smtClean="0">
                        <a:solidFill>
                          <a:srgbClr val="3366FF"/>
                        </a:solidFill>
                      </a:rPr>
                      <a:t>x</a:t>
                    </a:r>
                    <a:r>
                      <a:rPr lang="fr-FR" sz="3600" b="0" i="0" baseline="30000" dirty="0" smtClean="0"/>
                      <a:t>-0,97</a:t>
                    </a:r>
                    <a:endParaRPr lang="fr-FR" sz="3600" b="0" i="0" baseline="0" dirty="0" smtClean="0"/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3200" b="0" i="0" u="none" strike="noStrike" kern="1200" baseline="0">
                        <a:solidFill>
                          <a:prstClr val="white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endParaRPr lang="fr-FR" dirty="0"/>
                  </a:p>
                </c:rich>
              </c:tx>
              <c:numFmt formatCode="General" sourceLinked="0"/>
            </c:trendlineLbl>
          </c:trendline>
          <c:xVal>
            <c:numRef>
              <c:f>'N8'!$B$4:$B$13</c:f>
              <c:numCache>
                <c:formatCode>0</c:formatCode>
                <c:ptCount val="10"/>
                <c:pt idx="0">
                  <c:v>58.86666666666646</c:v>
                </c:pt>
                <c:pt idx="1">
                  <c:v>137.9</c:v>
                </c:pt>
                <c:pt idx="2">
                  <c:v>286.7</c:v>
                </c:pt>
                <c:pt idx="3">
                  <c:v>445.3333333333333</c:v>
                </c:pt>
                <c:pt idx="4">
                  <c:v>950.3333333333334</c:v>
                </c:pt>
                <c:pt idx="5">
                  <c:v>83.9</c:v>
                </c:pt>
                <c:pt idx="6">
                  <c:v>153.9666666666667</c:v>
                </c:pt>
                <c:pt idx="7">
                  <c:v>400.0</c:v>
                </c:pt>
                <c:pt idx="8">
                  <c:v>587.6666666666667</c:v>
                </c:pt>
                <c:pt idx="9">
                  <c:v>687.3333333333333</c:v>
                </c:pt>
              </c:numCache>
            </c:numRef>
          </c:xVal>
          <c:yVal>
            <c:numRef>
              <c:f>'N8'!$C$4:$C$13</c:f>
              <c:numCache>
                <c:formatCode>0</c:formatCode>
                <c:ptCount val="10"/>
                <c:pt idx="0">
                  <c:v>104.5017067327368</c:v>
                </c:pt>
                <c:pt idx="1">
                  <c:v>55.04792220557124</c:v>
                </c:pt>
                <c:pt idx="2">
                  <c:v>21.25574760131818</c:v>
                </c:pt>
                <c:pt idx="3">
                  <c:v>16.52983899140155</c:v>
                </c:pt>
                <c:pt idx="4">
                  <c:v>6.87526970794333</c:v>
                </c:pt>
                <c:pt idx="5">
                  <c:v>65.28302977096133</c:v>
                </c:pt>
                <c:pt idx="6">
                  <c:v>39.00120359057122</c:v>
                </c:pt>
                <c:pt idx="7">
                  <c:v>11.04527053315436</c:v>
                </c:pt>
                <c:pt idx="8">
                  <c:v>10.63088880031885</c:v>
                </c:pt>
                <c:pt idx="9">
                  <c:v>10.88825720784075</c:v>
                </c:pt>
              </c:numCache>
            </c:numRef>
          </c:yVal>
        </c:ser>
        <c:axId val="229117576"/>
        <c:axId val="229222344"/>
      </c:scatterChart>
      <c:valAx>
        <c:axId val="229117576"/>
        <c:scaling>
          <c:orientation val="minMax"/>
          <c:max val="1200.0"/>
        </c:scaling>
        <c:axPos val="b"/>
        <c:numFmt formatCode="0" sourceLinked="1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fr-FR"/>
          </a:p>
        </c:txPr>
        <c:crossAx val="229222344"/>
        <c:crosses val="autoZero"/>
        <c:crossBetween val="midCat"/>
        <c:minorUnit val="20.0"/>
      </c:valAx>
      <c:valAx>
        <c:axId val="229222344"/>
        <c:scaling>
          <c:orientation val="minMax"/>
          <c:max val="120.0"/>
          <c:min val="0.0"/>
        </c:scaling>
        <c:axPos val="l"/>
        <c:majorGridlines/>
        <c:numFmt formatCode="0" sourceLinked="1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fr-FR"/>
          </a:p>
        </c:txPr>
        <c:crossAx val="229117576"/>
        <c:crosses val="autoZero"/>
        <c:crossBetween val="midCat"/>
        <c:majorUnit val="20.0"/>
      </c:valAx>
    </c:plotArea>
    <c:plotVisOnly val="1"/>
  </c:chart>
  <c:spPr>
    <a:noFill/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trendline>
            <c:spPr>
              <a:ln>
                <a:solidFill>
                  <a:schemeClr val="bg1"/>
                </a:solidFill>
              </a:ln>
            </c:spPr>
            <c:trendlineType val="power"/>
            <c:dispEq val="1"/>
            <c:trendlineLbl>
              <c:layout>
                <c:manualLayout>
                  <c:x val="0.0707697252129198"/>
                  <c:y val="-0.52112782091615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3200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</c:trendlineLbl>
          </c:trendline>
          <c:xVal>
            <c:numRef>
              <c:f>'N8'!$B$4:$B$13</c:f>
              <c:numCache>
                <c:formatCode>0</c:formatCode>
                <c:ptCount val="10"/>
                <c:pt idx="0">
                  <c:v>58.86666666666651</c:v>
                </c:pt>
                <c:pt idx="1">
                  <c:v>137.9</c:v>
                </c:pt>
                <c:pt idx="2">
                  <c:v>286.7</c:v>
                </c:pt>
                <c:pt idx="3">
                  <c:v>445.3333333333333</c:v>
                </c:pt>
                <c:pt idx="4">
                  <c:v>950.3333333333334</c:v>
                </c:pt>
                <c:pt idx="5">
                  <c:v>83.9</c:v>
                </c:pt>
                <c:pt idx="6">
                  <c:v>153.9666666666667</c:v>
                </c:pt>
                <c:pt idx="7">
                  <c:v>400.0</c:v>
                </c:pt>
                <c:pt idx="8">
                  <c:v>587.6666666666667</c:v>
                </c:pt>
                <c:pt idx="9">
                  <c:v>687.3333333333333</c:v>
                </c:pt>
              </c:numCache>
            </c:numRef>
          </c:xVal>
          <c:yVal>
            <c:numRef>
              <c:f>'N8'!$C$4:$C$13</c:f>
              <c:numCache>
                <c:formatCode>0</c:formatCode>
                <c:ptCount val="10"/>
                <c:pt idx="0">
                  <c:v>104.5017067327368</c:v>
                </c:pt>
                <c:pt idx="1">
                  <c:v>55.04792220557124</c:v>
                </c:pt>
                <c:pt idx="2">
                  <c:v>21.25574760131818</c:v>
                </c:pt>
                <c:pt idx="3">
                  <c:v>16.52983899140155</c:v>
                </c:pt>
                <c:pt idx="4">
                  <c:v>6.87526970794333</c:v>
                </c:pt>
                <c:pt idx="5">
                  <c:v>65.28302977096133</c:v>
                </c:pt>
                <c:pt idx="6">
                  <c:v>39.00120359057122</c:v>
                </c:pt>
                <c:pt idx="7">
                  <c:v>11.04527053315436</c:v>
                </c:pt>
                <c:pt idx="8">
                  <c:v>10.63088880031885</c:v>
                </c:pt>
                <c:pt idx="9">
                  <c:v>10.88825720784075</c:v>
                </c:pt>
              </c:numCache>
            </c:numRef>
          </c:yVal>
        </c:ser>
        <c:axId val="231742552"/>
        <c:axId val="231745816"/>
      </c:scatterChart>
      <c:valAx>
        <c:axId val="231742552"/>
        <c:scaling>
          <c:orientation val="minMax"/>
          <c:max val="1200.0"/>
        </c:scaling>
        <c:axPos val="b"/>
        <c:numFmt formatCode="0" sourceLinked="1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fr-FR"/>
          </a:p>
        </c:txPr>
        <c:crossAx val="231745816"/>
        <c:crosses val="autoZero"/>
        <c:crossBetween val="midCat"/>
        <c:minorUnit val="20.0"/>
      </c:valAx>
      <c:valAx>
        <c:axId val="231745816"/>
        <c:scaling>
          <c:orientation val="minMax"/>
          <c:max val="120.0"/>
          <c:min val="0.0"/>
        </c:scaling>
        <c:axPos val="l"/>
        <c:majorGridlines/>
        <c:numFmt formatCode="0" sourceLinked="1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fr-FR"/>
          </a:p>
        </c:txPr>
        <c:crossAx val="231742552"/>
        <c:crosses val="autoZero"/>
        <c:crossBetween val="midCat"/>
        <c:majorUnit val="20.0"/>
      </c:valAx>
    </c:plotArea>
    <c:plotVisOnly val="1"/>
  </c:chart>
  <c:spPr>
    <a:noFill/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"/>
  <c:chart>
    <c:title>
      <c:layout/>
    </c:title>
    <c:plotArea>
      <c:layout/>
      <c:scatterChart>
        <c:scatterStyle val="lineMarker"/>
        <c:ser>
          <c:idx val="0"/>
          <c:order val="0"/>
          <c:tx>
            <c:v>MUNIX vs MUSIX SLA</c:v>
          </c:tx>
          <c:spPr>
            <a:ln w="28575">
              <a:noFill/>
            </a:ln>
          </c:spPr>
          <c:trendline>
            <c:spPr>
              <a:ln>
                <a:solidFill>
                  <a:srgbClr val="FF0000"/>
                </a:solidFill>
              </a:ln>
            </c:spPr>
            <c:trendlineType val="power"/>
          </c:trendline>
          <c:xVal>
            <c:numRef>
              <c:f>Feuil1!$I$20:$I$34</c:f>
              <c:numCache>
                <c:formatCode>0</c:formatCode>
                <c:ptCount val="15"/>
                <c:pt idx="0">
                  <c:v>201.6363636363637</c:v>
                </c:pt>
                <c:pt idx="1">
                  <c:v>156.0416666666667</c:v>
                </c:pt>
                <c:pt idx="2">
                  <c:v>341.6</c:v>
                </c:pt>
                <c:pt idx="3">
                  <c:v>289.4871794871794</c:v>
                </c:pt>
                <c:pt idx="4">
                  <c:v>927.3333333333333</c:v>
                </c:pt>
                <c:pt idx="5">
                  <c:v>249.6296296296296</c:v>
                </c:pt>
                <c:pt idx="6">
                  <c:v>260.4938271604939</c:v>
                </c:pt>
                <c:pt idx="7">
                  <c:v>214.1228070175439</c:v>
                </c:pt>
                <c:pt idx="8">
                  <c:v>116.8072289156627</c:v>
                </c:pt>
                <c:pt idx="9">
                  <c:v>303.7735849056604</c:v>
                </c:pt>
                <c:pt idx="10">
                  <c:v>402.2580645161291</c:v>
                </c:pt>
                <c:pt idx="11">
                  <c:v>2125.25</c:v>
                </c:pt>
                <c:pt idx="12">
                  <c:v>359.0384615384616</c:v>
                </c:pt>
                <c:pt idx="13">
                  <c:v>444.4827586206897</c:v>
                </c:pt>
                <c:pt idx="14">
                  <c:v>239.009009009009</c:v>
                </c:pt>
              </c:numCache>
            </c:numRef>
          </c:xVal>
          <c:yVal>
            <c:numRef>
              <c:f>Feuil1!$H$20:$H$34</c:f>
              <c:numCache>
                <c:formatCode>General</c:formatCode>
                <c:ptCount val="15"/>
                <c:pt idx="0">
                  <c:v>55.0</c:v>
                </c:pt>
                <c:pt idx="1">
                  <c:v>144.0</c:v>
                </c:pt>
                <c:pt idx="2">
                  <c:v>15.0</c:v>
                </c:pt>
                <c:pt idx="3">
                  <c:v>39.0</c:v>
                </c:pt>
                <c:pt idx="4">
                  <c:v>15.0</c:v>
                </c:pt>
                <c:pt idx="5">
                  <c:v>81.0</c:v>
                </c:pt>
                <c:pt idx="6">
                  <c:v>81.0</c:v>
                </c:pt>
                <c:pt idx="7">
                  <c:v>114.0</c:v>
                </c:pt>
                <c:pt idx="8">
                  <c:v>166.0</c:v>
                </c:pt>
                <c:pt idx="9">
                  <c:v>53.0</c:v>
                </c:pt>
                <c:pt idx="10">
                  <c:v>31.0</c:v>
                </c:pt>
                <c:pt idx="11">
                  <c:v>4.0</c:v>
                </c:pt>
                <c:pt idx="12">
                  <c:v>26.0</c:v>
                </c:pt>
                <c:pt idx="13">
                  <c:v>58.0</c:v>
                </c:pt>
                <c:pt idx="14">
                  <c:v>111.0</c:v>
                </c:pt>
              </c:numCache>
            </c:numRef>
          </c:yVal>
        </c:ser>
        <c:axId val="96483096"/>
        <c:axId val="96486040"/>
      </c:scatterChart>
      <c:valAx>
        <c:axId val="96483096"/>
        <c:scaling>
          <c:orientation val="minMax"/>
        </c:scaling>
        <c:axPos val="b"/>
        <c:numFmt formatCode="0" sourceLinked="1"/>
        <c:tickLblPos val="nextTo"/>
        <c:crossAx val="96486040"/>
        <c:crosses val="autoZero"/>
        <c:crossBetween val="midCat"/>
      </c:valAx>
      <c:valAx>
        <c:axId val="96486040"/>
        <c:scaling>
          <c:orientation val="minMax"/>
        </c:scaling>
        <c:axPos val="l"/>
        <c:majorGridlines/>
        <c:numFmt formatCode="General" sourceLinked="1"/>
        <c:tickLblPos val="nextTo"/>
        <c:crossAx val="96483096"/>
        <c:crosses val="autoZero"/>
        <c:crossBetween val="midCat"/>
      </c:valAx>
      <c:spPr>
        <a:noFill/>
      </c:spPr>
    </c:plotArea>
    <c:plotVisOnly val="1"/>
  </c:chart>
  <c:txPr>
    <a:bodyPr/>
    <a:lstStyle/>
    <a:p>
      <a:pPr>
        <a:defRPr>
          <a:solidFill>
            <a:schemeClr val="bg1"/>
          </a:solidFill>
        </a:defRPr>
      </a:pPr>
      <a:endParaRPr lang="fr-F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52149-2A5F-194B-8536-49AC30E6B5B1}" type="datetimeFigureOut">
              <a:rPr lang="fr-FR" smtClean="0"/>
              <a:pPr/>
              <a:t>5/03/15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C1160-7636-2B42-B0F2-D898FBFA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5/03/15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5/03/15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5/03/15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5/03/15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5/03/15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5/03/15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5/03/15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5/03/15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5/03/15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5/03/15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5/03/15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9E2E7-AB7A-1341-A933-77ED5C506004}" type="datetimeFigureOut">
              <a:rPr lang="fr-FR" smtClean="0"/>
              <a:pPr/>
              <a:t>5/03/15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video" Target="file://localhost/Users/francoiswang/Documents/Diaporamas/MUNIX.mov" TargetMode="Externa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oneTexte 32"/>
          <p:cNvSpPr txBox="1"/>
          <p:nvPr/>
        </p:nvSpPr>
        <p:spPr>
          <a:xfrm>
            <a:off x="2943553" y="1206500"/>
            <a:ext cx="326543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chemeClr val="bg1"/>
                </a:solidFill>
              </a:rPr>
              <a:t>MUNIX</a:t>
            </a:r>
            <a:endParaRPr lang="en-US" sz="80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10431" y="2593895"/>
            <a:ext cx="3223959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Motor unit number index</a:t>
            </a:r>
            <a:endParaRPr lang="en-US" sz="2300" dirty="0"/>
          </a:p>
        </p:txBody>
      </p:sp>
      <p:sp>
        <p:nvSpPr>
          <p:cNvPr id="4" name="Rectangle 3"/>
          <p:cNvSpPr/>
          <p:nvPr/>
        </p:nvSpPr>
        <p:spPr>
          <a:xfrm>
            <a:off x="1182591" y="3318411"/>
            <a:ext cx="71224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Nandedkar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SD, </a:t>
            </a:r>
            <a:r>
              <a:rPr lang="en-US" sz="2400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Nandedkar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DS, </a:t>
            </a:r>
            <a:r>
              <a:rPr lang="en-US" sz="2400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Barkhaus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PE, </a:t>
            </a:r>
            <a:r>
              <a:rPr lang="en-US" sz="2400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Stålberg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EV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6214" y="4621768"/>
            <a:ext cx="53528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Motor unit number index (MUNIX): a pilot study (2003)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1308100" y="-177800"/>
            <a:ext cx="6477000" cy="1231900"/>
          </a:xfrm>
        </p:spPr>
        <p:txBody>
          <a:bodyPr/>
          <a:lstStyle/>
          <a:p>
            <a:pPr eaLnBrk="1" hangingPunct="1"/>
            <a:r>
              <a:rPr lang="fr-FR" smtClean="0">
                <a:solidFill>
                  <a:schemeClr val="bg1"/>
                </a:solidFill>
              </a:rPr>
              <a:t>MUNIX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083" y="1017515"/>
            <a:ext cx="8025642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En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réalité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:</a:t>
            </a:r>
            <a:b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Les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PUMs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se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chevauchent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et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se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superposent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dans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le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SIP</a:t>
            </a:r>
          </a:p>
          <a:p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	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-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Puissance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du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SIP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&gt;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N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P-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F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(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si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l’A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double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=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&gt;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la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quadruple)</a:t>
            </a:r>
          </a:p>
          <a:p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	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-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Surface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du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SIP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&lt;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N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S-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F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(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annulation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phase)</a:t>
            </a:r>
          </a:p>
          <a:p>
            <a:endParaRPr lang="fr-FR" sz="2400" smtClean="0">
              <a:solidFill>
                <a:schemeClr val="bg1"/>
              </a:solidFill>
              <a:ea typeface="Chalkboard" pitchFamily="-84" charset="0"/>
              <a:cs typeface="Chalkboard" pitchFamily="-84" charset="0"/>
            </a:endParaRPr>
          </a:p>
          <a:p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/>
            </a:r>
            <a:b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/>
            </a:r>
            <a:b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endParaRPr lang="fr-FR" sz="2400" smtClean="0">
              <a:solidFill>
                <a:schemeClr val="bg1"/>
              </a:solidFill>
              <a:ea typeface="Chalkboard" pitchFamily="-84" charset="0"/>
              <a:cs typeface="Chalkboard" pitchFamily="-8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64696" y="3554968"/>
            <a:ext cx="57572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ICMUC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(P-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CMAP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S-SIP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)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/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(S-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CMAP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P-SIP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)</a:t>
            </a:r>
            <a:b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	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&lt;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&lt;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N</a:t>
            </a:r>
            <a:endParaRPr lang="fr-FR" sz="2400" b="1">
              <a:solidFill>
                <a:srgbClr val="33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1308100" y="-177800"/>
            <a:ext cx="6477000" cy="1231900"/>
          </a:xfrm>
        </p:spPr>
        <p:txBody>
          <a:bodyPr/>
          <a:lstStyle/>
          <a:p>
            <a:pPr eaLnBrk="1" hangingPunct="1"/>
            <a:r>
              <a:rPr lang="fr-FR" smtClean="0">
                <a:solidFill>
                  <a:schemeClr val="bg1"/>
                </a:solidFill>
              </a:rPr>
              <a:t>MUNIX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083" y="1017515"/>
            <a:ext cx="7235424" cy="1200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En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réalité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:</a:t>
            </a:r>
            <a:b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Les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PUMs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n’ont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pas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tous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la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même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taille</a:t>
            </a:r>
            <a:endParaRPr lang="fr-FR" sz="2400" smtClean="0">
              <a:solidFill>
                <a:schemeClr val="bg1"/>
              </a:solidFill>
              <a:ea typeface="Chalkboard" pitchFamily="-84" charset="0"/>
              <a:cs typeface="Chalkboard" pitchFamily="-84" charset="0"/>
            </a:endParaRPr>
          </a:p>
          <a:p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Les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PUMs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se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chevauchent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et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se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superposent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dans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le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SIP</a:t>
            </a:r>
            <a:endParaRPr lang="fr-FR" sz="2400" b="1" smtClean="0">
              <a:solidFill>
                <a:srgbClr val="FFFF00"/>
              </a:solidFill>
              <a:ea typeface="Chalkboard" pitchFamily="-84" charset="0"/>
              <a:cs typeface="Chalkboard" pitchFamily="-8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64696" y="2527300"/>
            <a:ext cx="427006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ICMUC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élevé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à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faible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contraction</a:t>
            </a:r>
            <a:b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ICMUC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bas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à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forte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contraction</a:t>
            </a:r>
            <a:endParaRPr lang="fr-FR" sz="2400" b="1">
              <a:solidFill>
                <a:srgbClr val="3366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083" y="3392415"/>
            <a:ext cx="6574937" cy="1200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Il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faut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:</a:t>
            </a:r>
            <a:b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Standardiser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la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force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de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contraction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,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</a:p>
          <a:p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pour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comparer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l’ICMUC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entre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des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sujets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différents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endParaRPr lang="fr-FR" sz="2400" smtClean="0">
              <a:solidFill>
                <a:schemeClr val="bg1"/>
              </a:solidFill>
              <a:ea typeface="Chalkboard" pitchFamily="-84" charset="0"/>
              <a:cs typeface="Chalkboard" pitchFamily="-8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1308100" y="-177800"/>
            <a:ext cx="6477000" cy="12319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MUNIX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1" name="Grouper 10"/>
          <p:cNvGrpSpPr/>
          <p:nvPr/>
        </p:nvGrpSpPr>
        <p:grpSpPr>
          <a:xfrm>
            <a:off x="723900" y="939800"/>
            <a:ext cx="6629400" cy="4010787"/>
            <a:chOff x="1308100" y="1530350"/>
            <a:chExt cx="5230719" cy="2898522"/>
          </a:xfrm>
        </p:grpSpPr>
        <p:graphicFrame>
          <p:nvGraphicFramePr>
            <p:cNvPr id="8" name="Graphique 7"/>
            <p:cNvGraphicFramePr/>
            <p:nvPr/>
          </p:nvGraphicFramePr>
          <p:xfrm>
            <a:off x="1560419" y="1530350"/>
            <a:ext cx="4978400" cy="27495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9" name="Rectangle 8"/>
            <p:cNvSpPr/>
            <p:nvPr/>
          </p:nvSpPr>
          <p:spPr>
            <a:xfrm>
              <a:off x="3721100" y="4095235"/>
              <a:ext cx="1755542" cy="33363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ea typeface="Chalkboard" pitchFamily="-84" charset="0"/>
                  <a:cs typeface="Chalkboard" pitchFamily="-84" charset="0"/>
                </a:rPr>
                <a:t>Surface du SIP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308100" y="2027961"/>
              <a:ext cx="252319" cy="10676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  <a:ea typeface="Chalkboard" pitchFamily="-84" charset="0"/>
                  <a:cs typeface="Chalkboard" pitchFamily="-84" charset="0"/>
                </a:rPr>
                <a:t>ICMUC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1308100" y="-177800"/>
            <a:ext cx="6477000" cy="12319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MUNIX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083" y="1017515"/>
            <a:ext cx="64509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De </a:t>
            </a:r>
            <a:r>
              <a:rPr lang="en-US" sz="2400" b="1" dirty="0" err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façon</a:t>
            </a:r>
            <a:r>
              <a:rPr lang="en-US" sz="24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“</a:t>
            </a:r>
            <a:r>
              <a:rPr lang="en-US" sz="2400" b="1" dirty="0" err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arbitraire</a:t>
            </a:r>
            <a:r>
              <a:rPr lang="en-US" sz="24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”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:</a:t>
            </a:r>
            <a:b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pour comparer </a:t>
            </a:r>
            <a:r>
              <a:rPr lang="en-US" sz="2400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l’ICMUC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entre des </a:t>
            </a:r>
            <a:r>
              <a:rPr lang="en-US" sz="2400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sujets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différents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7896" y="1968500"/>
            <a:ext cx="779261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ICMUC </a:t>
            </a:r>
            <a:r>
              <a:rPr lang="en-US" sz="2400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est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calculé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</a:p>
          <a:p>
            <a:pPr>
              <a:tabLst>
                <a:tab pos="2959100" algn="l"/>
              </a:tabLst>
            </a:pPr>
            <a:r>
              <a:rPr lang="en-US" sz="2400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quand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la </a:t>
            </a:r>
            <a:r>
              <a:rPr lang="en-US" sz="24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surface du SIP = 20 mV.ms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/>
            </a:r>
            <a:b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+/- la surface du </a:t>
            </a:r>
            <a:r>
              <a:rPr lang="en-US" sz="2400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pic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négatif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du CMAP</a:t>
            </a:r>
          </a:p>
          <a:p>
            <a:pPr>
              <a:tabLst>
                <a:tab pos="2959100" algn="l"/>
              </a:tabLst>
            </a:pP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= </a:t>
            </a:r>
            <a:r>
              <a:rPr lang="en-US" sz="24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MUNIX</a:t>
            </a:r>
            <a:r>
              <a:rPr lang="en-US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 </a:t>
            </a:r>
            <a:endParaRPr lang="en-US" sz="2400" b="1" dirty="0">
              <a:solidFill>
                <a:srgbClr val="3366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1393" y="3542268"/>
            <a:ext cx="849912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smtClean="0">
                <a:solidFill>
                  <a:schemeClr val="bg1"/>
                </a:solidFill>
              </a:rPr>
              <a:t>Our </a:t>
            </a:r>
            <a:r>
              <a:rPr lang="fr-FR" i="1" dirty="0" err="1" smtClean="0">
                <a:solidFill>
                  <a:schemeClr val="bg1"/>
                </a:solidFill>
              </a:rPr>
              <a:t>choice</a:t>
            </a:r>
            <a:r>
              <a:rPr lang="fr-FR" i="1" dirty="0" smtClean="0">
                <a:solidFill>
                  <a:schemeClr val="bg1"/>
                </a:solidFill>
              </a:rPr>
              <a:t> for 20 </a:t>
            </a:r>
            <a:r>
              <a:rPr lang="fr-FR" i="1" dirty="0" smtClean="0">
                <a:solidFill>
                  <a:schemeClr val="bg1"/>
                </a:solidFill>
              </a:rPr>
              <a:t>mV.ms </a:t>
            </a:r>
            <a:r>
              <a:rPr lang="fr-FR" i="1" dirty="0" smtClean="0">
                <a:solidFill>
                  <a:schemeClr val="bg1"/>
                </a:solidFill>
              </a:rPr>
              <a:t>SIP area </a:t>
            </a:r>
            <a:r>
              <a:rPr lang="fr-FR" i="1" dirty="0" err="1" smtClean="0">
                <a:solidFill>
                  <a:schemeClr val="bg1"/>
                </a:solidFill>
              </a:rPr>
              <a:t>is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i="1" dirty="0" err="1" smtClean="0">
                <a:solidFill>
                  <a:schemeClr val="bg1"/>
                </a:solidFill>
              </a:rPr>
              <a:t>somewhat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b="1" i="1" dirty="0" err="1" smtClean="0">
                <a:solidFill>
                  <a:srgbClr val="3366FF"/>
                </a:solidFill>
              </a:rPr>
              <a:t>arbitrary</a:t>
            </a:r>
            <a:r>
              <a:rPr lang="fr-FR" i="1" dirty="0" smtClean="0">
                <a:solidFill>
                  <a:schemeClr val="bg1"/>
                </a:solidFill>
              </a:rPr>
              <a:t>. </a:t>
            </a:r>
            <a:r>
              <a:rPr lang="fr-FR" i="1" dirty="0" err="1" smtClean="0">
                <a:solidFill>
                  <a:schemeClr val="bg1"/>
                </a:solidFill>
              </a:rPr>
              <a:t>However</a:t>
            </a:r>
            <a:r>
              <a:rPr lang="fr-FR" i="1" dirty="0" smtClean="0">
                <a:solidFill>
                  <a:schemeClr val="bg1"/>
                </a:solidFill>
              </a:rPr>
              <a:t>, </a:t>
            </a:r>
            <a:r>
              <a:rPr lang="fr-FR" i="1" dirty="0" err="1" smtClean="0">
                <a:solidFill>
                  <a:schemeClr val="bg1"/>
                </a:solidFill>
              </a:rPr>
              <a:t>such</a:t>
            </a:r>
            <a:r>
              <a:rPr lang="fr-FR" i="1" dirty="0" smtClean="0">
                <a:solidFill>
                  <a:schemeClr val="bg1"/>
                </a:solidFill>
              </a:rPr>
              <a:t> SIP area </a:t>
            </a:r>
            <a:r>
              <a:rPr lang="fr-FR" i="1" dirty="0" err="1" smtClean="0">
                <a:solidFill>
                  <a:schemeClr val="bg1"/>
                </a:solidFill>
              </a:rPr>
              <a:t>will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i="1" dirty="0" err="1" smtClean="0">
                <a:solidFill>
                  <a:schemeClr val="bg1"/>
                </a:solidFill>
              </a:rPr>
              <a:t>be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i="1" dirty="0" err="1" smtClean="0">
                <a:solidFill>
                  <a:schemeClr val="bg1"/>
                </a:solidFill>
              </a:rPr>
              <a:t>recorded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i="1" dirty="0" err="1" smtClean="0">
                <a:solidFill>
                  <a:schemeClr val="bg1"/>
                </a:solidFill>
              </a:rPr>
              <a:t>at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i="1" dirty="0" err="1" smtClean="0">
                <a:solidFill>
                  <a:schemeClr val="bg1"/>
                </a:solidFill>
              </a:rPr>
              <a:t>slight</a:t>
            </a:r>
            <a:r>
              <a:rPr lang="fr-FR" i="1" dirty="0" smtClean="0">
                <a:solidFill>
                  <a:schemeClr val="bg1"/>
                </a:solidFill>
              </a:rPr>
              <a:t> contraction. </a:t>
            </a:r>
            <a:r>
              <a:rPr lang="fr-FR" i="1" dirty="0" err="1" smtClean="0">
                <a:solidFill>
                  <a:schemeClr val="bg1"/>
                </a:solidFill>
              </a:rPr>
              <a:t>At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i="1" dirty="0" err="1" smtClean="0">
                <a:solidFill>
                  <a:schemeClr val="bg1"/>
                </a:solidFill>
              </a:rPr>
              <a:t>this</a:t>
            </a:r>
            <a:r>
              <a:rPr lang="fr-FR" i="1" dirty="0" smtClean="0">
                <a:solidFill>
                  <a:schemeClr val="bg1"/>
                </a:solidFill>
              </a:rPr>
              <a:t> force </a:t>
            </a:r>
            <a:r>
              <a:rPr lang="fr-FR" i="1" dirty="0" err="1" smtClean="0">
                <a:solidFill>
                  <a:schemeClr val="bg1"/>
                </a:solidFill>
              </a:rPr>
              <a:t>level</a:t>
            </a:r>
            <a:r>
              <a:rPr lang="fr-FR" i="1" dirty="0" smtClean="0">
                <a:solidFill>
                  <a:schemeClr val="bg1"/>
                </a:solidFill>
              </a:rPr>
              <a:t>, </a:t>
            </a:r>
            <a:r>
              <a:rPr lang="fr-FR" i="1" dirty="0" err="1" smtClean="0">
                <a:solidFill>
                  <a:schemeClr val="bg1"/>
                </a:solidFill>
              </a:rPr>
              <a:t>most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i="1" dirty="0" err="1" smtClean="0">
                <a:solidFill>
                  <a:schemeClr val="bg1"/>
                </a:solidFill>
              </a:rPr>
              <a:t>activated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i="1" dirty="0" err="1" smtClean="0">
                <a:solidFill>
                  <a:schemeClr val="bg1"/>
                </a:solidFill>
              </a:rPr>
              <a:t>MUs</a:t>
            </a:r>
            <a:r>
              <a:rPr lang="fr-FR" i="1" dirty="0" smtClean="0">
                <a:solidFill>
                  <a:schemeClr val="bg1"/>
                </a:solidFill>
              </a:rPr>
              <a:t> are </a:t>
            </a:r>
            <a:r>
              <a:rPr lang="fr-FR" i="1" dirty="0" err="1" smtClean="0">
                <a:solidFill>
                  <a:schemeClr val="bg1"/>
                </a:solidFill>
              </a:rPr>
              <a:t>small</a:t>
            </a:r>
            <a:r>
              <a:rPr lang="fr-FR" i="1" dirty="0" smtClean="0">
                <a:solidFill>
                  <a:schemeClr val="bg1"/>
                </a:solidFill>
              </a:rPr>
              <a:t> and </a:t>
            </a:r>
            <a:r>
              <a:rPr lang="fr-FR" i="1" dirty="0" err="1" smtClean="0">
                <a:solidFill>
                  <a:schemeClr val="bg1"/>
                </a:solidFill>
              </a:rPr>
              <a:t>should</a:t>
            </a:r>
            <a:r>
              <a:rPr lang="fr-FR" i="1" dirty="0" smtClean="0">
                <a:solidFill>
                  <a:schemeClr val="bg1"/>
                </a:solidFill>
              </a:rPr>
              <a:t> have </a:t>
            </a:r>
            <a:r>
              <a:rPr lang="fr-FR" i="1" dirty="0" err="1" smtClean="0">
                <a:solidFill>
                  <a:schemeClr val="bg1"/>
                </a:solidFill>
              </a:rPr>
              <a:t>similar</a:t>
            </a:r>
            <a:r>
              <a:rPr lang="fr-FR" i="1" dirty="0" smtClean="0">
                <a:solidFill>
                  <a:schemeClr val="bg1"/>
                </a:solidFill>
              </a:rPr>
              <a:t> size. Due to a </a:t>
            </a:r>
            <a:r>
              <a:rPr lang="fr-FR" i="1" dirty="0" err="1" smtClean="0">
                <a:solidFill>
                  <a:schemeClr val="bg1"/>
                </a:solidFill>
              </a:rPr>
              <a:t>low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i="1" dirty="0" err="1" smtClean="0">
                <a:solidFill>
                  <a:schemeClr val="bg1"/>
                </a:solidFill>
              </a:rPr>
              <a:t>firing</a:t>
            </a:r>
            <a:r>
              <a:rPr lang="fr-FR" i="1" dirty="0" smtClean="0">
                <a:solidFill>
                  <a:schemeClr val="bg1"/>
                </a:solidFill>
              </a:rPr>
              <a:t> rate, </a:t>
            </a:r>
            <a:r>
              <a:rPr lang="fr-FR" i="1" dirty="0" err="1" smtClean="0">
                <a:solidFill>
                  <a:schemeClr val="bg1"/>
                </a:solidFill>
              </a:rPr>
              <a:t>their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i="1" dirty="0" err="1" smtClean="0">
                <a:solidFill>
                  <a:schemeClr val="bg1"/>
                </a:solidFill>
              </a:rPr>
              <a:t>SMUPs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i="1" dirty="0" err="1" smtClean="0">
                <a:solidFill>
                  <a:schemeClr val="bg1"/>
                </a:solidFill>
              </a:rPr>
              <a:t>should</a:t>
            </a:r>
            <a:r>
              <a:rPr lang="fr-FR" i="1" dirty="0" smtClean="0">
                <a:solidFill>
                  <a:schemeClr val="bg1"/>
                </a:solidFill>
              </a:rPr>
              <a:t> not </a:t>
            </a:r>
            <a:r>
              <a:rPr lang="fr-FR" i="1" dirty="0" err="1" smtClean="0">
                <a:solidFill>
                  <a:schemeClr val="bg1"/>
                </a:solidFill>
              </a:rPr>
              <a:t>superimpose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i="1" dirty="0" err="1" smtClean="0">
                <a:solidFill>
                  <a:schemeClr val="bg1"/>
                </a:solidFill>
              </a:rPr>
              <a:t>significantly</a:t>
            </a:r>
            <a:r>
              <a:rPr lang="fr-FR" i="1" dirty="0" smtClean="0">
                <a:solidFill>
                  <a:schemeClr val="bg1"/>
                </a:solidFill>
              </a:rPr>
              <a:t>. In </a:t>
            </a:r>
            <a:r>
              <a:rPr lang="fr-FR" i="1" dirty="0" err="1" smtClean="0">
                <a:solidFill>
                  <a:schemeClr val="bg1"/>
                </a:solidFill>
              </a:rPr>
              <a:t>this</a:t>
            </a:r>
            <a:r>
              <a:rPr lang="fr-FR" i="1" dirty="0" smtClean="0">
                <a:solidFill>
                  <a:schemeClr val="bg1"/>
                </a:solidFill>
              </a:rPr>
              <a:t> respect, the ‘‘</a:t>
            </a:r>
            <a:r>
              <a:rPr lang="fr-FR" i="1" dirty="0" err="1" smtClean="0">
                <a:solidFill>
                  <a:schemeClr val="bg1"/>
                </a:solidFill>
              </a:rPr>
              <a:t>ideal</a:t>
            </a:r>
            <a:r>
              <a:rPr lang="fr-FR" i="1" dirty="0" smtClean="0">
                <a:solidFill>
                  <a:schemeClr val="bg1"/>
                </a:solidFill>
              </a:rPr>
              <a:t>’’ conditions of the model are </a:t>
            </a:r>
            <a:r>
              <a:rPr lang="fr-FR" i="1" dirty="0" err="1" smtClean="0">
                <a:solidFill>
                  <a:schemeClr val="bg1"/>
                </a:solidFill>
              </a:rPr>
              <a:t>approached</a:t>
            </a:r>
            <a:r>
              <a:rPr lang="fr-FR" i="1" dirty="0" smtClean="0">
                <a:solidFill>
                  <a:schemeClr val="bg1"/>
                </a:solidFill>
              </a:rPr>
              <a:t>, if not </a:t>
            </a:r>
            <a:r>
              <a:rPr lang="fr-FR" i="1" dirty="0" err="1" smtClean="0">
                <a:solidFill>
                  <a:schemeClr val="bg1"/>
                </a:solidFill>
              </a:rPr>
              <a:t>perfectly</a:t>
            </a:r>
            <a:r>
              <a:rPr lang="fr-FR" i="1" dirty="0" smtClean="0">
                <a:solidFill>
                  <a:schemeClr val="bg1"/>
                </a:solidFill>
              </a:rPr>
              <a:t> </a:t>
            </a:r>
            <a:r>
              <a:rPr lang="fr-FR" i="1" dirty="0" err="1" smtClean="0">
                <a:solidFill>
                  <a:schemeClr val="bg1"/>
                </a:solidFill>
              </a:rPr>
              <a:t>satisfied</a:t>
            </a:r>
            <a:r>
              <a:rPr lang="fr-FR" i="1" dirty="0" smtClean="0">
                <a:solidFill>
                  <a:schemeClr val="bg1"/>
                </a:solidFill>
              </a:rPr>
              <a:t>. </a:t>
            </a:r>
            <a:endParaRPr lang="fr-FR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1308100" y="-177800"/>
            <a:ext cx="6477000" cy="12319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MUNIX = B(</a:t>
            </a:r>
            <a:r>
              <a:rPr lang="en-US" b="1" dirty="0" smtClean="0">
                <a:solidFill>
                  <a:srgbClr val="3366FF"/>
                </a:solidFill>
              </a:rPr>
              <a:t>20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  <a:r>
              <a:rPr lang="en-US" baseline="30000" dirty="0" smtClean="0">
                <a:solidFill>
                  <a:schemeClr val="bg1"/>
                </a:solidFill>
              </a:rPr>
              <a:t>α </a:t>
            </a:r>
            <a:r>
              <a:rPr lang="en-US" dirty="0" smtClean="0">
                <a:solidFill>
                  <a:srgbClr val="FF0000"/>
                </a:solidFill>
              </a:rPr>
              <a:t>= 290</a:t>
            </a:r>
            <a:r>
              <a:rPr lang="en-US" baseline="30000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" name="Grouper 10"/>
          <p:cNvGrpSpPr/>
          <p:nvPr/>
        </p:nvGrpSpPr>
        <p:grpSpPr>
          <a:xfrm>
            <a:off x="723900" y="939800"/>
            <a:ext cx="6629400" cy="4010787"/>
            <a:chOff x="1308100" y="1530350"/>
            <a:chExt cx="5230719" cy="2898522"/>
          </a:xfrm>
        </p:grpSpPr>
        <p:graphicFrame>
          <p:nvGraphicFramePr>
            <p:cNvPr id="8" name="Graphique 7"/>
            <p:cNvGraphicFramePr/>
            <p:nvPr/>
          </p:nvGraphicFramePr>
          <p:xfrm>
            <a:off x="1560419" y="1530350"/>
            <a:ext cx="4978400" cy="27495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9" name="Rectangle 8"/>
            <p:cNvSpPr/>
            <p:nvPr/>
          </p:nvSpPr>
          <p:spPr>
            <a:xfrm>
              <a:off x="3721100" y="4095235"/>
              <a:ext cx="1755542" cy="33363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ea typeface="Chalkboard" pitchFamily="-84" charset="0"/>
                  <a:cs typeface="Chalkboard" pitchFamily="-84" charset="0"/>
                </a:rPr>
                <a:t>Surface du SIP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308100" y="2027961"/>
              <a:ext cx="252319" cy="10676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  <a:ea typeface="Chalkboard" pitchFamily="-84" charset="0"/>
                  <a:cs typeface="Chalkboard" pitchFamily="-84" charset="0"/>
                </a:rPr>
                <a:t>ICMUC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2" name="Connecteur droit 11"/>
          <p:cNvCxnSpPr/>
          <p:nvPr/>
        </p:nvCxnSpPr>
        <p:spPr>
          <a:xfrm rot="5400000">
            <a:off x="-338534" y="2401491"/>
            <a:ext cx="3864769" cy="15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1308100" y="-177800"/>
            <a:ext cx="6477000" cy="12319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MUNIX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MUNIX.mov">
            <a:hlinkClick r:id="" action="ppaction://media"/>
          </p:cNvPr>
          <p:cNvPicPr/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1651000" y="-228600"/>
            <a:ext cx="6477000" cy="12319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MUNIX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0" y="177800"/>
          <a:ext cx="3682112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0585"/>
                <a:gridCol w="984654"/>
                <a:gridCol w="1112014"/>
                <a:gridCol w="834859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Surface </a:t>
                      </a:r>
                    </a:p>
                    <a:p>
                      <a:r>
                        <a:rPr lang="en-US" dirty="0" err="1" smtClean="0"/>
                        <a:t>ms.mV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Puissance</a:t>
                      </a:r>
                    </a:p>
                    <a:p>
                      <a:r>
                        <a:rPr lang="en-US" dirty="0" smtClean="0"/>
                        <a:t>ms.mV</a:t>
                      </a:r>
                      <a:r>
                        <a:rPr lang="en-US" baseline="30000" dirty="0" smtClean="0"/>
                        <a:t>2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ICMUC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CMAP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SIP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SIP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SIP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SIP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SIP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SIP 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SIP 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SIP 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SIP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SIP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Graphique 5"/>
          <p:cNvGraphicFramePr/>
          <p:nvPr/>
        </p:nvGraphicFramePr>
        <p:xfrm>
          <a:off x="4013200" y="812800"/>
          <a:ext cx="4978400" cy="2749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/>
          <p:nvPr/>
        </p:nvSpPr>
        <p:spPr>
          <a:xfrm>
            <a:off x="4399275" y="3879850"/>
            <a:ext cx="43314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MUNIX = ICMUC </a:t>
            </a:r>
            <a:r>
              <a:rPr lang="en-US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quand</a:t>
            </a:r>
            <a:r>
              <a:rPr lang="en-US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S-SIP (</a:t>
            </a:r>
            <a:r>
              <a:rPr lang="en-US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en-US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) = 20 </a:t>
            </a:r>
            <a:r>
              <a:rPr lang="en-US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ms.mV</a:t>
            </a:r>
            <a:endParaRPr lang="en-US" dirty="0" smtClean="0">
              <a:solidFill>
                <a:schemeClr val="bg1"/>
              </a:solidFill>
              <a:ea typeface="Chalkboard" pitchFamily="-84" charset="0"/>
              <a:cs typeface="Chalkboard" pitchFamily="-84" charset="0"/>
            </a:endParaRPr>
          </a:p>
          <a:p>
            <a:r>
              <a:rPr lang="en-US" b="1" dirty="0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MUNIX = 290 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73881" y="3377684"/>
            <a:ext cx="657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S-SIP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60881" y="1310411"/>
            <a:ext cx="252319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ICMUC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/>
          <p:cNvSpPr txBox="1"/>
          <p:nvPr/>
        </p:nvSpPr>
        <p:spPr>
          <a:xfrm>
            <a:off x="3038981" y="647700"/>
            <a:ext cx="307458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chemeClr val="bg1"/>
                </a:solidFill>
              </a:rPr>
              <a:t>MUSIX</a:t>
            </a:r>
            <a:endParaRPr lang="en-US" sz="8000" b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51731" y="2035095"/>
            <a:ext cx="2710999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Motor unit</a:t>
            </a:r>
            <a:r>
              <a:rPr lang="en-US" sz="23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size index</a:t>
            </a:r>
            <a:endParaRPr lang="en-US" sz="2300" dirty="0"/>
          </a:p>
        </p:txBody>
      </p:sp>
      <p:sp>
        <p:nvSpPr>
          <p:cNvPr id="14" name="Rectangle 13"/>
          <p:cNvSpPr/>
          <p:nvPr/>
        </p:nvSpPr>
        <p:spPr>
          <a:xfrm>
            <a:off x="2478846" y="3098284"/>
            <a:ext cx="4442041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MUSIX </a:t>
            </a:r>
            <a:r>
              <a:rPr lang="en-US" sz="32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en-US" sz="32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A-CMAP/MUNIX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3617" y="10065"/>
          <a:ext cx="3920684" cy="4981051"/>
        </p:xfrm>
        <a:graphic>
          <a:graphicData uri="http://schemas.openxmlformats.org/drawingml/2006/table">
            <a:tbl>
              <a:tblPr/>
              <a:tblGrid>
                <a:gridCol w="314799"/>
                <a:gridCol w="352957"/>
                <a:gridCol w="305260"/>
                <a:gridCol w="410193"/>
                <a:gridCol w="562824"/>
                <a:gridCol w="724992"/>
                <a:gridCol w="849005"/>
                <a:gridCol w="400654"/>
              </a:tblGrid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Age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Sexe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Taille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Muscle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CMAP surface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CMAP puissance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MUNIX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N1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F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DR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37,23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292,3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199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N2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F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DR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34,76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274,8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216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G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30,3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209,4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159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N3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50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F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DR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41,88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333,9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199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N4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55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F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155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G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34,08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270,5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180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N5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M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167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DR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37,26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370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231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N6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56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M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185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G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34,15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251,6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162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N7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F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G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39,59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260,8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190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N8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50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M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179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G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36,21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262,4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170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N9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F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DR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39,23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376,1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237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36,78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165,78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36,47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290,18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 dirty="0">
                          <a:solidFill>
                            <a:srgbClr val="FFFF00"/>
                          </a:solidFill>
                          <a:latin typeface="Verdana"/>
                        </a:rPr>
                        <a:t>194,30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15,41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9,91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3,33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53,69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27,46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SLA1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69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F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162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G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11,09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42,44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55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DR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22,47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147,3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144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SLA2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57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M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182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G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5,124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6,926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DR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11,29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31,19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SLA3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64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F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G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13,91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47,45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DR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20,22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95,07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81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SLA4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53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M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176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DR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21,1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93,66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81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G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24,41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113,3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114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SLA5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64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F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G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19,39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89,47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SLA6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81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F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G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16,1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61,26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53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DR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12,47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29,26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SLA7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60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M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178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G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8,501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16,72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DR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9,335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20,84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SLA8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M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174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DR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25,78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114,9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58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thénar G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26,53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111,1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111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62,00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170,50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16,51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68,06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 dirty="0">
                          <a:solidFill>
                            <a:srgbClr val="FFFF00"/>
                          </a:solidFill>
                          <a:latin typeface="Verdana"/>
                        </a:rPr>
                        <a:t>66,20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23">
                <a:tc>
                  <a:txBody>
                    <a:bodyPr/>
                    <a:lstStyle/>
                    <a:p>
                      <a:pPr algn="l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10,17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7,86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1" i="0" u="none" strike="noStrike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6,83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43,76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49,15</a:t>
                      </a:r>
                    </a:p>
                  </a:txBody>
                  <a:tcPr marL="8449" marR="8449" marT="8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Graphique 15"/>
          <p:cNvGraphicFramePr/>
          <p:nvPr/>
        </p:nvGraphicFramePr>
        <p:xfrm>
          <a:off x="4254500" y="20955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/>
          <p:cNvSpPr txBox="1"/>
          <p:nvPr/>
        </p:nvSpPr>
        <p:spPr>
          <a:xfrm>
            <a:off x="2461278" y="647700"/>
            <a:ext cx="42299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MUNIX : </a:t>
            </a:r>
            <a:r>
              <a:rPr lang="en-US" sz="4000" b="1" dirty="0" err="1" smtClean="0">
                <a:solidFill>
                  <a:schemeClr val="bg1"/>
                </a:solidFill>
              </a:rPr>
              <a:t>avantages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6546" y="1562100"/>
            <a:ext cx="5237331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Non </a:t>
            </a:r>
            <a:r>
              <a:rPr lang="en-US" sz="3200" b="1" dirty="0" err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invasif</a:t>
            </a:r>
            <a:endParaRPr lang="en-US" sz="3200" b="1" dirty="0" smtClean="0">
              <a:solidFill>
                <a:srgbClr val="3366FF"/>
              </a:solidFill>
              <a:ea typeface="Chalkboard" pitchFamily="-84" charset="0"/>
              <a:cs typeface="Chalkboard" pitchFamily="-84" charset="0"/>
            </a:endParaRPr>
          </a:p>
          <a:p>
            <a:r>
              <a:rPr lang="en-US" sz="3200" b="1" dirty="0" err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Techniquement</a:t>
            </a:r>
            <a:r>
              <a:rPr lang="en-US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facile</a:t>
            </a:r>
          </a:p>
          <a:p>
            <a:r>
              <a:rPr lang="en-US" sz="3200" b="1" dirty="0" err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Rapide</a:t>
            </a:r>
            <a:endParaRPr lang="en-US" sz="3200" b="1" dirty="0" smtClean="0">
              <a:solidFill>
                <a:srgbClr val="3366FF"/>
              </a:solidFill>
              <a:ea typeface="Chalkboard" pitchFamily="-84" charset="0"/>
              <a:cs typeface="Chalkboard" pitchFamily="-84" charset="0"/>
            </a:endParaRPr>
          </a:p>
          <a:p>
            <a:r>
              <a:rPr lang="en-US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Muscles </a:t>
            </a:r>
            <a:r>
              <a:rPr lang="en-US" sz="3200" b="1" dirty="0" err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distaux</a:t>
            </a:r>
            <a:r>
              <a:rPr lang="en-US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et </a:t>
            </a:r>
            <a:r>
              <a:rPr lang="en-US" sz="3200" b="1" dirty="0" err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proximaux</a:t>
            </a:r>
            <a:endParaRPr lang="en-US" sz="3200" b="1" dirty="0" smtClean="0">
              <a:solidFill>
                <a:srgbClr val="3366FF"/>
              </a:solidFill>
              <a:ea typeface="Chalkboard" pitchFamily="-84" charset="0"/>
              <a:cs typeface="Chalkboard" pitchFamily="-84" charset="0"/>
            </a:endParaRPr>
          </a:p>
          <a:p>
            <a:r>
              <a:rPr lang="en-US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Bonne </a:t>
            </a:r>
            <a:r>
              <a:rPr lang="en-US" sz="3200" b="1" dirty="0" err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reproductibilité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1308100" y="-177800"/>
            <a:ext cx="6477000" cy="1231900"/>
          </a:xfrm>
        </p:spPr>
        <p:txBody>
          <a:bodyPr/>
          <a:lstStyle/>
          <a:p>
            <a:pPr eaLnBrk="1" hangingPunct="1"/>
            <a:r>
              <a:rPr lang="fr-FR" smtClean="0">
                <a:solidFill>
                  <a:schemeClr val="bg1"/>
                </a:solidFill>
              </a:rPr>
              <a:t>MUNIX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6" name="Triangle isocèle 5"/>
          <p:cNvSpPr/>
          <p:nvPr/>
        </p:nvSpPr>
        <p:spPr>
          <a:xfrm>
            <a:off x="114300" y="4207933"/>
            <a:ext cx="436033" cy="457200"/>
          </a:xfrm>
          <a:prstGeom prst="triangle">
            <a:avLst/>
          </a:prstGeom>
          <a:noFill/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isocèle 7"/>
          <p:cNvSpPr/>
          <p:nvPr/>
        </p:nvSpPr>
        <p:spPr>
          <a:xfrm>
            <a:off x="114300" y="3695700"/>
            <a:ext cx="436033" cy="457200"/>
          </a:xfrm>
          <a:prstGeom prst="triangle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isocèle 9"/>
          <p:cNvSpPr/>
          <p:nvPr/>
        </p:nvSpPr>
        <p:spPr>
          <a:xfrm>
            <a:off x="114300" y="3187700"/>
            <a:ext cx="436033" cy="457200"/>
          </a:xfrm>
          <a:prstGeom prst="triangle">
            <a:avLst/>
          </a:prstGeom>
          <a:noFill/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riangle isocèle 13"/>
          <p:cNvSpPr/>
          <p:nvPr/>
        </p:nvSpPr>
        <p:spPr>
          <a:xfrm>
            <a:off x="2404536" y="2743200"/>
            <a:ext cx="436033" cy="457200"/>
          </a:xfrm>
          <a:prstGeom prst="triangle">
            <a:avLst/>
          </a:prstGeom>
          <a:noFill/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riangle isocèle 14"/>
          <p:cNvSpPr/>
          <p:nvPr/>
        </p:nvSpPr>
        <p:spPr>
          <a:xfrm>
            <a:off x="2840569" y="2743200"/>
            <a:ext cx="436033" cy="457200"/>
          </a:xfrm>
          <a:prstGeom prst="triangle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riangle isocèle 15"/>
          <p:cNvSpPr/>
          <p:nvPr/>
        </p:nvSpPr>
        <p:spPr>
          <a:xfrm>
            <a:off x="3276602" y="2743200"/>
            <a:ext cx="436033" cy="457200"/>
          </a:xfrm>
          <a:prstGeom prst="triangle">
            <a:avLst/>
          </a:prstGeom>
          <a:noFill/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riangle isocèle 16"/>
          <p:cNvSpPr/>
          <p:nvPr/>
        </p:nvSpPr>
        <p:spPr>
          <a:xfrm>
            <a:off x="3738035" y="2743200"/>
            <a:ext cx="436033" cy="457200"/>
          </a:xfrm>
          <a:prstGeom prst="triangle">
            <a:avLst/>
          </a:prstGeom>
          <a:noFill/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Triangle isocèle 17"/>
          <p:cNvSpPr/>
          <p:nvPr/>
        </p:nvSpPr>
        <p:spPr>
          <a:xfrm>
            <a:off x="4174068" y="2743200"/>
            <a:ext cx="436033" cy="457200"/>
          </a:xfrm>
          <a:prstGeom prst="triangle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riangle isocèle 18"/>
          <p:cNvSpPr/>
          <p:nvPr/>
        </p:nvSpPr>
        <p:spPr>
          <a:xfrm>
            <a:off x="4610101" y="2743200"/>
            <a:ext cx="436033" cy="457200"/>
          </a:xfrm>
          <a:prstGeom prst="triangle">
            <a:avLst/>
          </a:prstGeom>
          <a:noFill/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/>
          <p:cNvSpPr/>
          <p:nvPr/>
        </p:nvSpPr>
        <p:spPr>
          <a:xfrm>
            <a:off x="5080003" y="2743200"/>
            <a:ext cx="436033" cy="457200"/>
          </a:xfrm>
          <a:prstGeom prst="triangle">
            <a:avLst/>
          </a:prstGeom>
          <a:noFill/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riangle isocèle 20"/>
          <p:cNvSpPr/>
          <p:nvPr/>
        </p:nvSpPr>
        <p:spPr>
          <a:xfrm>
            <a:off x="5516036" y="2743200"/>
            <a:ext cx="436033" cy="457200"/>
          </a:xfrm>
          <a:prstGeom prst="triangle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Triangle isocèle 21"/>
          <p:cNvSpPr/>
          <p:nvPr/>
        </p:nvSpPr>
        <p:spPr>
          <a:xfrm>
            <a:off x="5952069" y="2743200"/>
            <a:ext cx="436033" cy="457200"/>
          </a:xfrm>
          <a:prstGeom prst="triangle">
            <a:avLst/>
          </a:prstGeom>
          <a:noFill/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Triangle isocèle 22"/>
          <p:cNvSpPr/>
          <p:nvPr/>
        </p:nvSpPr>
        <p:spPr>
          <a:xfrm>
            <a:off x="6388102" y="2743200"/>
            <a:ext cx="436033" cy="457200"/>
          </a:xfrm>
          <a:prstGeom prst="triangle">
            <a:avLst/>
          </a:prstGeom>
          <a:noFill/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Triangle isocèle 23"/>
          <p:cNvSpPr/>
          <p:nvPr/>
        </p:nvSpPr>
        <p:spPr>
          <a:xfrm>
            <a:off x="6824135" y="2743200"/>
            <a:ext cx="436033" cy="457200"/>
          </a:xfrm>
          <a:prstGeom prst="triangle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Triangle isocèle 24"/>
          <p:cNvSpPr/>
          <p:nvPr/>
        </p:nvSpPr>
        <p:spPr>
          <a:xfrm>
            <a:off x="7260168" y="2743200"/>
            <a:ext cx="436033" cy="457200"/>
          </a:xfrm>
          <a:prstGeom prst="triangle">
            <a:avLst/>
          </a:prstGeom>
          <a:noFill/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Triangle isocèle 25"/>
          <p:cNvSpPr/>
          <p:nvPr/>
        </p:nvSpPr>
        <p:spPr>
          <a:xfrm>
            <a:off x="7696201" y="2743200"/>
            <a:ext cx="436033" cy="457200"/>
          </a:xfrm>
          <a:prstGeom prst="triangle">
            <a:avLst/>
          </a:prstGeom>
          <a:noFill/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Triangle isocèle 26"/>
          <p:cNvSpPr/>
          <p:nvPr/>
        </p:nvSpPr>
        <p:spPr>
          <a:xfrm>
            <a:off x="8132234" y="2743200"/>
            <a:ext cx="436033" cy="457200"/>
          </a:xfrm>
          <a:prstGeom prst="triangle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Triangle isocèle 27"/>
          <p:cNvSpPr/>
          <p:nvPr/>
        </p:nvSpPr>
        <p:spPr>
          <a:xfrm>
            <a:off x="8568267" y="2743200"/>
            <a:ext cx="436033" cy="457200"/>
          </a:xfrm>
          <a:prstGeom prst="triangle">
            <a:avLst/>
          </a:prstGeom>
          <a:noFill/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9" name="Imag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33" y="1665215"/>
            <a:ext cx="1981200" cy="827015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6233" y="1665216"/>
            <a:ext cx="4199467" cy="845014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3306233" y="1054100"/>
            <a:ext cx="2994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Activation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volontaire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des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UMs</a:t>
            </a:r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118533" y="777101"/>
            <a:ext cx="27172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Stimulation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nerveuse</a:t>
            </a:r>
          </a:p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Percutanée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(</a:t>
            </a:r>
            <a:r>
              <a:rPr lang="fr-FR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PAGM/CMAP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)</a:t>
            </a:r>
            <a:endParaRPr lang="fr-FR"/>
          </a:p>
        </p:txBody>
      </p:sp>
      <p:sp>
        <p:nvSpPr>
          <p:cNvPr id="33" name="Rectangle 32"/>
          <p:cNvSpPr/>
          <p:nvPr/>
        </p:nvSpPr>
        <p:spPr>
          <a:xfrm>
            <a:off x="666753" y="3282202"/>
            <a:ext cx="8274733" cy="17543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Nombre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: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N</a:t>
            </a:r>
          </a:p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Amplitude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du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: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A-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(mV)</a:t>
            </a:r>
          </a:p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Surface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du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(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aire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sous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la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courbe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définie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par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la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m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.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du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PUM)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: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b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S-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(ms.mV)</a:t>
            </a:r>
          </a:p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Puissance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du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(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aire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sous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la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courbe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définie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en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élevant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au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carré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chaque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point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m)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: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b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P-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(ms.mV</a:t>
            </a:r>
            <a:r>
              <a:rPr lang="fr-FR" b="1" baseline="3000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2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)</a:t>
            </a:r>
            <a:endParaRPr lang="fr-FR" b="1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/>
          <p:cNvSpPr txBox="1"/>
          <p:nvPr/>
        </p:nvSpPr>
        <p:spPr>
          <a:xfrm>
            <a:off x="2092212" y="242957"/>
            <a:ext cx="49681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chemeClr val="bg1"/>
                </a:solidFill>
              </a:rPr>
              <a:t>MUNIX : désavantages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185" y="1052443"/>
            <a:ext cx="9103072" cy="39087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Pas toujours applicable </a:t>
            </a:r>
            <a: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(</a:t>
            </a:r>
            <a:r>
              <a:rPr lang="en-US" sz="2400" dirty="0" err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Nandedkar</a:t>
            </a:r>
            <a:r>
              <a:rPr lang="en-US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SD)</a:t>
            </a:r>
            <a:r>
              <a:rPr lang="fr-FR" sz="32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: </a:t>
            </a:r>
            <a:r>
              <a:rPr lang="fr-FR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/>
            </a:r>
            <a:br>
              <a:rPr lang="fr-FR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	</a:t>
            </a:r>
            <a: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- tremblement important</a:t>
            </a:r>
          </a:p>
          <a:p>
            <a: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	- atteinte centrale très sévère</a:t>
            </a:r>
          </a:p>
          <a:p>
            <a: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	- atteinte périphérique très sévère : A-CMAP &lt; 0,5 mV</a:t>
            </a:r>
          </a:p>
          <a:p>
            <a:r>
              <a:rPr lang="fr-FR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Signification physiologique pas évidente </a:t>
            </a:r>
            <a: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(</a:t>
            </a:r>
            <a:r>
              <a:rPr lang="en-US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Bromberg MB)</a:t>
            </a:r>
            <a: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: </a:t>
            </a:r>
            <a:r>
              <a:rPr lang="fr-FR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/>
            </a:r>
            <a:br>
              <a:rPr lang="fr-FR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32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	</a:t>
            </a:r>
            <a: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- la méthodologie en elle-m</a:t>
            </a:r>
            <a: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ême </a:t>
            </a:r>
            <a:b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	- certains résultats : pourquoi MUSIX n’augmente pas toujours </a:t>
            </a:r>
            <a:b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	en relation avec la progression de SLA (réinnervation collatérale) ?, </a:t>
            </a:r>
            <a:b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	pourquoi pas de corrélation avec le MUNE ?</a:t>
            </a:r>
            <a:endParaRPr lang="fr-FR" sz="2400" dirty="0" smtClean="0">
              <a:solidFill>
                <a:srgbClr val="FFFFFF"/>
              </a:solidFill>
              <a:ea typeface="Chalkboard" pitchFamily="-84" charset="0"/>
              <a:cs typeface="Chalkboard" pitchFamily="-8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/>
          <p:cNvSpPr txBox="1"/>
          <p:nvPr/>
        </p:nvSpPr>
        <p:spPr>
          <a:xfrm>
            <a:off x="-30512" y="647700"/>
            <a:ext cx="921358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chemeClr val="bg1"/>
                </a:solidFill>
              </a:rPr>
              <a:t>MUNIX : </a:t>
            </a:r>
          </a:p>
          <a:p>
            <a:pPr algn="ctr"/>
            <a:r>
              <a:rPr lang="en-US" sz="8000" b="1" dirty="0" err="1" smtClean="0">
                <a:solidFill>
                  <a:schemeClr val="bg1"/>
                </a:solidFill>
              </a:rPr>
              <a:t>étude</a:t>
            </a:r>
            <a:r>
              <a:rPr lang="en-US" sz="8000" b="1" dirty="0" smtClean="0">
                <a:solidFill>
                  <a:schemeClr val="bg1"/>
                </a:solidFill>
              </a:rPr>
              <a:t> </a:t>
            </a:r>
            <a:r>
              <a:rPr lang="en-US" sz="8000" b="1" dirty="0" err="1" smtClean="0">
                <a:solidFill>
                  <a:schemeClr val="bg1"/>
                </a:solidFill>
              </a:rPr>
              <a:t>multicentrique</a:t>
            </a:r>
            <a:endParaRPr lang="en-US" sz="8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/>
          <p:cNvSpPr txBox="1"/>
          <p:nvPr/>
        </p:nvSpPr>
        <p:spPr>
          <a:xfrm>
            <a:off x="1087784" y="292100"/>
            <a:ext cx="7002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MUNIX :  </a:t>
            </a:r>
            <a:r>
              <a:rPr lang="en-US" sz="2800" b="1" dirty="0" err="1" smtClean="0">
                <a:solidFill>
                  <a:schemeClr val="bg1"/>
                </a:solidFill>
              </a:rPr>
              <a:t>étude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multicentrique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0199" y="977900"/>
            <a:ext cx="861060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-</a:t>
            </a: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Quels muscles étudier ? ADM &gt; APB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Standardiser la position de G1/G2 + changer G1 =&gt; obtenir le CMAP le plus ample avec le 	meilleur </a:t>
            </a:r>
            <a:r>
              <a:rPr lang="fr-FR" i="1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rise</a:t>
            </a:r>
            <a:r>
              <a:rPr lang="fr-FR" i="1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time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Standardiser le type d’électrode de surface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Standardiser « le sens » de la contraction volontaire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Standardiser les paramètres de stimulation pour le CMAP et le site de stimulation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Quels filtres ? 3 Hz – 10 KHz pour le CMAP et 10 Hz – 1 KHz pour le SIP </a:t>
            </a:r>
            <a:b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ou 3 Hz-3 KHz pour les 2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Température cutanée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A, S, P : du pic négatif initial pour le CMAP et du signal entier pour le SIP ?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Critères d’exclusion de certains SIP (sur enregistrement de 300 ms ou enregistrement normalisé à 1 seconde ??) : S-SIP &lt; 20 </a:t>
            </a:r>
            <a:r>
              <a:rPr lang="fr-FR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ms.mV</a:t>
            </a: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(ou &lt; 50 </a:t>
            </a:r>
            <a:r>
              <a:rPr lang="fr-FR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ms.mV</a:t>
            </a: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si distribution bimodale de l’amplitude des PUMs), ICMUC &gt; 100, S-SIP/S-CMAP &lt; 1, </a:t>
            </a: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SIP </a:t>
            </a:r>
            <a:r>
              <a:rPr lang="fr-FR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artefactés</a:t>
            </a: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, </a:t>
            </a: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(</a:t>
            </a:r>
            <a:r>
              <a:rPr lang="fr-FR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Nandedkar</a:t>
            </a: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SD)</a:t>
            </a:r>
            <a:b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A-SIP &lt; 200 𝜇V (</a:t>
            </a:r>
            <a:r>
              <a:rPr lang="fr-FR" dirty="0" err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Neuwirth</a:t>
            </a:r>
            <a:r>
              <a:rPr lang="fr-FR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et al 2011)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1308100" y="-177800"/>
            <a:ext cx="6477000" cy="12319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MUNIX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2015" y="4494768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A-PUM</a:t>
            </a:r>
            <a:r>
              <a:rPr lang="en-US" b="1" dirty="0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en-US" b="1" dirty="0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= </a:t>
            </a:r>
            <a:r>
              <a:rPr lang="en-US" b="1" dirty="0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3</a:t>
            </a:r>
            <a:r>
              <a:rPr lang="en-US" b="1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mV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2865967" y="4494768"/>
            <a:ext cx="19030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S-</a:t>
            </a:r>
            <a:r>
              <a:rPr lang="en-US" b="1" dirty="0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en-US" b="1" dirty="0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en-US" b="1" dirty="0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= </a:t>
            </a:r>
            <a:r>
              <a:rPr lang="en-US" b="1" dirty="0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5</a:t>
            </a:r>
            <a:r>
              <a:rPr lang="en-US" b="1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ms.mV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5882015" y="4494768"/>
            <a:ext cx="22078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P-</a:t>
            </a:r>
            <a:r>
              <a:rPr lang="en-US" b="1" dirty="0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en-US" b="1" dirty="0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en-US" b="1" dirty="0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= </a:t>
            </a:r>
            <a:r>
              <a:rPr lang="en-US" b="1" dirty="0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10</a:t>
            </a:r>
            <a:r>
              <a:rPr lang="en-US" b="1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ms.mV</a:t>
            </a:r>
            <a:r>
              <a:rPr lang="en-US" b="1" baseline="30000" dirty="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2</a:t>
            </a:r>
            <a:endParaRPr lang="en-US" dirty="0"/>
          </a:p>
        </p:txBody>
      </p:sp>
      <p:sp>
        <p:nvSpPr>
          <p:cNvPr id="44" name="Rectangle 1"/>
          <p:cNvSpPr txBox="1">
            <a:spLocks noChangeArrowheads="1"/>
          </p:cNvSpPr>
          <p:nvPr/>
        </p:nvSpPr>
        <p:spPr>
          <a:xfrm>
            <a:off x="50520" y="787400"/>
            <a:ext cx="2815448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PUM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5" name="Triangle isocèle 44"/>
          <p:cNvSpPr/>
          <p:nvPr/>
        </p:nvSpPr>
        <p:spPr>
          <a:xfrm>
            <a:off x="550333" y="3681968"/>
            <a:ext cx="436033" cy="457200"/>
          </a:xfrm>
          <a:prstGeom prst="triangle">
            <a:avLst/>
          </a:prstGeom>
          <a:noFill/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riangle isocèle 45"/>
          <p:cNvSpPr/>
          <p:nvPr/>
        </p:nvSpPr>
        <p:spPr>
          <a:xfrm>
            <a:off x="3462867" y="3681968"/>
            <a:ext cx="436033" cy="457200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riangle isocèle 46"/>
          <p:cNvSpPr/>
          <p:nvPr/>
        </p:nvSpPr>
        <p:spPr>
          <a:xfrm>
            <a:off x="6396567" y="2767568"/>
            <a:ext cx="436033" cy="1371600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Connecteur droit avec flèche 58"/>
          <p:cNvCxnSpPr/>
          <p:nvPr/>
        </p:nvCxnSpPr>
        <p:spPr>
          <a:xfrm rot="16200000" flipH="1">
            <a:off x="1190626" y="3904218"/>
            <a:ext cx="498473" cy="3175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-182033"/>
            <a:ext cx="6477000" cy="1231900"/>
          </a:xfrm>
        </p:spPr>
        <p:txBody>
          <a:bodyPr/>
          <a:lstStyle/>
          <a:p>
            <a:pPr eaLnBrk="1" hangingPunct="1"/>
            <a:r>
              <a:rPr lang="fr-FR" smtClean="0">
                <a:solidFill>
                  <a:schemeClr val="bg1"/>
                </a:solidFill>
              </a:rPr>
              <a:t>MUNIX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31515" y="4659868"/>
            <a:ext cx="2416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A-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CMAP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N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3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9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mV</a:t>
            </a:r>
            <a:endParaRPr lang="fr-FR"/>
          </a:p>
        </p:txBody>
      </p:sp>
      <p:sp>
        <p:nvSpPr>
          <p:cNvPr id="44" name="Rectangle 1"/>
          <p:cNvSpPr txBox="1">
            <a:spLocks noChangeArrowheads="1"/>
          </p:cNvSpPr>
          <p:nvPr/>
        </p:nvSpPr>
        <p:spPr>
          <a:xfrm>
            <a:off x="-159154" y="191532"/>
            <a:ext cx="2815448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CMAP</a:t>
            </a:r>
            <a:endParaRPr kumimoji="0" lang="fr-FR" sz="4400" b="0" i="0" u="none" strike="noStrike" kern="1200" cap="none" spc="0" normalizeH="0" baseline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riangle isocèle 10"/>
          <p:cNvSpPr/>
          <p:nvPr/>
        </p:nvSpPr>
        <p:spPr>
          <a:xfrm>
            <a:off x="673100" y="4093633"/>
            <a:ext cx="436033" cy="457200"/>
          </a:xfrm>
          <a:prstGeom prst="triangle">
            <a:avLst/>
          </a:prstGeom>
          <a:noFill/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riangle isocèle 11"/>
          <p:cNvSpPr/>
          <p:nvPr/>
        </p:nvSpPr>
        <p:spPr>
          <a:xfrm>
            <a:off x="673100" y="3581400"/>
            <a:ext cx="436033" cy="457200"/>
          </a:xfrm>
          <a:prstGeom prst="triangle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riangle isocèle 12"/>
          <p:cNvSpPr/>
          <p:nvPr/>
        </p:nvSpPr>
        <p:spPr>
          <a:xfrm>
            <a:off x="673100" y="3073400"/>
            <a:ext cx="436033" cy="457200"/>
          </a:xfrm>
          <a:prstGeom prst="triangle">
            <a:avLst/>
          </a:prstGeom>
          <a:noFill/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Triangle isocèle 22"/>
          <p:cNvSpPr/>
          <p:nvPr/>
        </p:nvSpPr>
        <p:spPr>
          <a:xfrm>
            <a:off x="3564468" y="4093633"/>
            <a:ext cx="436033" cy="457200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Triangle isocèle 23"/>
          <p:cNvSpPr/>
          <p:nvPr/>
        </p:nvSpPr>
        <p:spPr>
          <a:xfrm>
            <a:off x="3564468" y="3581400"/>
            <a:ext cx="436033" cy="457200"/>
          </a:xfrm>
          <a:prstGeom prst="triangle">
            <a:avLst/>
          </a:prstGeom>
          <a:solidFill>
            <a:srgbClr val="FF0000"/>
          </a:solidFill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Triangle isocèle 24"/>
          <p:cNvSpPr/>
          <p:nvPr/>
        </p:nvSpPr>
        <p:spPr>
          <a:xfrm>
            <a:off x="3564468" y="3073400"/>
            <a:ext cx="436033" cy="457200"/>
          </a:xfrm>
          <a:prstGeom prst="triangle">
            <a:avLst/>
          </a:prstGeom>
          <a:solidFill>
            <a:srgbClr val="CCFFCC"/>
          </a:solidFill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/>
          <p:cNvSpPr/>
          <p:nvPr/>
        </p:nvSpPr>
        <p:spPr>
          <a:xfrm>
            <a:off x="2667616" y="4659868"/>
            <a:ext cx="2852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S-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CMAP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N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5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15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ms.mV</a:t>
            </a:r>
            <a:endParaRPr lang="fr-FR"/>
          </a:p>
        </p:txBody>
      </p:sp>
      <p:cxnSp>
        <p:nvCxnSpPr>
          <p:cNvPr id="29" name="Connecteur droit avec flèche 28"/>
          <p:cNvCxnSpPr>
            <a:endCxn id="34" idx="0"/>
          </p:cNvCxnSpPr>
          <p:nvPr/>
        </p:nvCxnSpPr>
        <p:spPr>
          <a:xfrm rot="5400000">
            <a:off x="546305" y="3866634"/>
            <a:ext cx="1586468" cy="1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riangle isocèle 45"/>
          <p:cNvSpPr/>
          <p:nvPr/>
        </p:nvSpPr>
        <p:spPr>
          <a:xfrm>
            <a:off x="7720034" y="-7831667"/>
            <a:ext cx="436033" cy="12382500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Triangle isocèle 48"/>
          <p:cNvSpPr/>
          <p:nvPr/>
        </p:nvSpPr>
        <p:spPr>
          <a:xfrm>
            <a:off x="6832600" y="3179233"/>
            <a:ext cx="436033" cy="1371600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Rectangle 49"/>
          <p:cNvSpPr/>
          <p:nvPr/>
        </p:nvSpPr>
        <p:spPr>
          <a:xfrm>
            <a:off x="6109316" y="4659868"/>
            <a:ext cx="31239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P-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CMAP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N</a:t>
            </a:r>
            <a:r>
              <a:rPr lang="fr-FR" b="1" baseline="30000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2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10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90</a:t>
            </a:r>
            <a:r>
              <a:rPr lang="fr-FR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ms.mV</a:t>
            </a:r>
            <a:r>
              <a:rPr lang="fr-FR" b="1" baseline="3000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2</a:t>
            </a:r>
            <a:endParaRPr lang="fr-FR"/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1665215"/>
            <a:ext cx="1981200" cy="827015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>
          <a:xfrm>
            <a:off x="4495800" y="777101"/>
            <a:ext cx="27172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Stimulation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nerveuse</a:t>
            </a:r>
          </a:p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Percutanée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(</a:t>
            </a:r>
            <a:r>
              <a:rPr lang="fr-FR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PAGM/CMAP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)</a:t>
            </a:r>
            <a:endParaRPr lang="fr-FR" smtClean="0">
              <a:solidFill>
                <a:schemeClr val="bg1"/>
              </a:solidFill>
              <a:ea typeface="Chalkboard" pitchFamily="-84" charset="0"/>
              <a:cs typeface="Chalkboard" pitchFamily="-8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61561" y="134204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Hypothèses (</a:t>
            </a:r>
            <a:r>
              <a:rPr lang="fr-FR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dans</a:t>
            </a:r>
            <a:r>
              <a:rPr lang="fr-FR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un</a:t>
            </a:r>
            <a:r>
              <a:rPr lang="fr-FR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monde</a:t>
            </a:r>
            <a:r>
              <a:rPr lang="fr-FR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idéal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)</a:t>
            </a:r>
            <a:b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-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tous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les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PUMs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ont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la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même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taille</a:t>
            </a:r>
          </a:p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-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tous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les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PUMs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sont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synchrones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-182033"/>
            <a:ext cx="6477000" cy="1231900"/>
          </a:xfrm>
        </p:spPr>
        <p:txBody>
          <a:bodyPr/>
          <a:lstStyle/>
          <a:p>
            <a:pPr eaLnBrk="1" hangingPunct="1"/>
            <a:r>
              <a:rPr lang="fr-FR" smtClean="0">
                <a:solidFill>
                  <a:schemeClr val="bg1"/>
                </a:solidFill>
              </a:rPr>
              <a:t>MUNIX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48538" y="4290536"/>
            <a:ext cx="2301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A-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SIP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A-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3</a:t>
            </a:r>
            <a:r>
              <a:rPr lang="fr-FR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mV</a:t>
            </a:r>
            <a:endParaRPr lang="fr-FR"/>
          </a:p>
        </p:txBody>
      </p:sp>
      <p:sp>
        <p:nvSpPr>
          <p:cNvPr id="44" name="Rectangle 1"/>
          <p:cNvSpPr txBox="1">
            <a:spLocks noChangeArrowheads="1"/>
          </p:cNvSpPr>
          <p:nvPr/>
        </p:nvSpPr>
        <p:spPr>
          <a:xfrm>
            <a:off x="-499673" y="316552"/>
            <a:ext cx="2815448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SIP</a:t>
            </a:r>
            <a:endParaRPr kumimoji="0" lang="fr-FR" sz="4400" b="0" i="0" u="none" strike="noStrike" kern="1200" cap="none" spc="0" normalizeH="0" baseline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Triangle isocèle 17"/>
          <p:cNvSpPr/>
          <p:nvPr/>
        </p:nvSpPr>
        <p:spPr>
          <a:xfrm>
            <a:off x="348538" y="3378200"/>
            <a:ext cx="436033" cy="457200"/>
          </a:xfrm>
          <a:prstGeom prst="triangle">
            <a:avLst/>
          </a:prstGeom>
          <a:noFill/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riangle isocèle 18"/>
          <p:cNvSpPr/>
          <p:nvPr/>
        </p:nvSpPr>
        <p:spPr>
          <a:xfrm>
            <a:off x="908051" y="3378200"/>
            <a:ext cx="436033" cy="457200"/>
          </a:xfrm>
          <a:prstGeom prst="triangle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/>
          <p:cNvSpPr/>
          <p:nvPr/>
        </p:nvSpPr>
        <p:spPr>
          <a:xfrm>
            <a:off x="1461117" y="3378200"/>
            <a:ext cx="436033" cy="457200"/>
          </a:xfrm>
          <a:prstGeom prst="triangle">
            <a:avLst/>
          </a:prstGeom>
          <a:noFill/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Triangle isocèle 38"/>
          <p:cNvSpPr/>
          <p:nvPr/>
        </p:nvSpPr>
        <p:spPr>
          <a:xfrm>
            <a:off x="2121688" y="3378200"/>
            <a:ext cx="436033" cy="457200"/>
          </a:xfrm>
          <a:prstGeom prst="triangle">
            <a:avLst/>
          </a:prstGeom>
          <a:noFill/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Triangle isocèle 39"/>
          <p:cNvSpPr/>
          <p:nvPr/>
        </p:nvSpPr>
        <p:spPr>
          <a:xfrm>
            <a:off x="2681201" y="3378200"/>
            <a:ext cx="436033" cy="457200"/>
          </a:xfrm>
          <a:prstGeom prst="triangle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Triangle isocèle 40"/>
          <p:cNvSpPr/>
          <p:nvPr/>
        </p:nvSpPr>
        <p:spPr>
          <a:xfrm>
            <a:off x="3234267" y="3378200"/>
            <a:ext cx="436033" cy="457200"/>
          </a:xfrm>
          <a:prstGeom prst="triangle">
            <a:avLst/>
          </a:prstGeom>
          <a:noFill/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Triangle isocèle 41"/>
          <p:cNvSpPr/>
          <p:nvPr/>
        </p:nvSpPr>
        <p:spPr>
          <a:xfrm>
            <a:off x="3898900" y="3378200"/>
            <a:ext cx="436033" cy="457200"/>
          </a:xfrm>
          <a:prstGeom prst="triangle">
            <a:avLst/>
          </a:prstGeom>
          <a:noFill/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Triangle isocèle 42"/>
          <p:cNvSpPr/>
          <p:nvPr/>
        </p:nvSpPr>
        <p:spPr>
          <a:xfrm>
            <a:off x="4458413" y="3378200"/>
            <a:ext cx="436033" cy="457200"/>
          </a:xfrm>
          <a:prstGeom prst="triangle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Triangle isocèle 44"/>
          <p:cNvSpPr/>
          <p:nvPr/>
        </p:nvSpPr>
        <p:spPr>
          <a:xfrm>
            <a:off x="5011479" y="3378200"/>
            <a:ext cx="436033" cy="457200"/>
          </a:xfrm>
          <a:prstGeom prst="triangle">
            <a:avLst/>
          </a:prstGeom>
          <a:noFill/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Triangle isocèle 46"/>
          <p:cNvSpPr/>
          <p:nvPr/>
        </p:nvSpPr>
        <p:spPr>
          <a:xfrm>
            <a:off x="5697450" y="3378200"/>
            <a:ext cx="436033" cy="457200"/>
          </a:xfrm>
          <a:prstGeom prst="triangle">
            <a:avLst/>
          </a:prstGeom>
          <a:noFill/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Triangle isocèle 47"/>
          <p:cNvSpPr/>
          <p:nvPr/>
        </p:nvSpPr>
        <p:spPr>
          <a:xfrm>
            <a:off x="6256963" y="3378200"/>
            <a:ext cx="436033" cy="457200"/>
          </a:xfrm>
          <a:prstGeom prst="triangle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Triangle isocèle 52"/>
          <p:cNvSpPr/>
          <p:nvPr/>
        </p:nvSpPr>
        <p:spPr>
          <a:xfrm>
            <a:off x="6810029" y="3378200"/>
            <a:ext cx="436033" cy="457200"/>
          </a:xfrm>
          <a:prstGeom prst="triangle">
            <a:avLst/>
          </a:prstGeom>
          <a:noFill/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Triangle isocèle 53"/>
          <p:cNvSpPr/>
          <p:nvPr/>
        </p:nvSpPr>
        <p:spPr>
          <a:xfrm>
            <a:off x="7461962" y="3378200"/>
            <a:ext cx="436033" cy="457200"/>
          </a:xfrm>
          <a:prstGeom prst="triangle">
            <a:avLst/>
          </a:prstGeom>
          <a:noFill/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Triangle isocèle 54"/>
          <p:cNvSpPr/>
          <p:nvPr/>
        </p:nvSpPr>
        <p:spPr>
          <a:xfrm>
            <a:off x="8021475" y="3378200"/>
            <a:ext cx="436033" cy="457200"/>
          </a:xfrm>
          <a:prstGeom prst="triangle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Triangle isocèle 55"/>
          <p:cNvSpPr/>
          <p:nvPr/>
        </p:nvSpPr>
        <p:spPr>
          <a:xfrm>
            <a:off x="8574541" y="3378200"/>
            <a:ext cx="436033" cy="457200"/>
          </a:xfrm>
          <a:prstGeom prst="triangle">
            <a:avLst/>
          </a:prstGeom>
          <a:noFill/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8" name="Connecteur droit avec flèche 57"/>
          <p:cNvCxnSpPr/>
          <p:nvPr/>
        </p:nvCxnSpPr>
        <p:spPr>
          <a:xfrm>
            <a:off x="348538" y="3086100"/>
            <a:ext cx="8662036" cy="1588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4331198" y="2387084"/>
            <a:ext cx="1146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1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seconde</a:t>
            </a:r>
            <a:endParaRPr lang="fr-FR"/>
          </a:p>
        </p:txBody>
      </p:sp>
      <p:cxnSp>
        <p:nvCxnSpPr>
          <p:cNvPr id="63" name="Connecteur droit avec flèche 62"/>
          <p:cNvCxnSpPr/>
          <p:nvPr/>
        </p:nvCxnSpPr>
        <p:spPr>
          <a:xfrm rot="16200000" flipV="1">
            <a:off x="-146329" y="3609976"/>
            <a:ext cx="546102" cy="2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7" name="Image 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3262" y="1174286"/>
            <a:ext cx="4199467" cy="845014"/>
          </a:xfrm>
          <a:prstGeom prst="rect">
            <a:avLst/>
          </a:prstGeom>
        </p:spPr>
      </p:pic>
      <p:sp>
        <p:nvSpPr>
          <p:cNvPr id="68" name="Rectangle 67"/>
          <p:cNvSpPr/>
          <p:nvPr/>
        </p:nvSpPr>
        <p:spPr>
          <a:xfrm>
            <a:off x="4593262" y="563170"/>
            <a:ext cx="2994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Activation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volontaire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des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UMs</a:t>
            </a:r>
            <a:endParaRPr lang="fr-FR"/>
          </a:p>
        </p:txBody>
      </p:sp>
      <p:sp>
        <p:nvSpPr>
          <p:cNvPr id="70" name="Rectangle 69"/>
          <p:cNvSpPr/>
          <p:nvPr/>
        </p:nvSpPr>
        <p:spPr>
          <a:xfrm>
            <a:off x="261561" y="134204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Hypothèses (</a:t>
            </a:r>
            <a:r>
              <a:rPr lang="fr-FR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dans</a:t>
            </a:r>
            <a:r>
              <a:rPr lang="fr-FR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un</a:t>
            </a:r>
            <a:r>
              <a:rPr lang="fr-FR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monde</a:t>
            </a:r>
            <a:r>
              <a:rPr lang="fr-FR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idéal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)</a:t>
            </a:r>
            <a:b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-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tous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les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PUMs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ont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la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même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taille</a:t>
            </a:r>
          </a:p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-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Les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PUMs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surviennent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sans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chevauchement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-182033"/>
            <a:ext cx="6477000" cy="1231900"/>
          </a:xfrm>
        </p:spPr>
        <p:txBody>
          <a:bodyPr/>
          <a:lstStyle/>
          <a:p>
            <a:pPr eaLnBrk="1" hangingPunct="1"/>
            <a:r>
              <a:rPr lang="fr-FR" smtClean="0">
                <a:solidFill>
                  <a:schemeClr val="bg1"/>
                </a:solidFill>
              </a:rPr>
              <a:t>MUNIX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48538" y="4290536"/>
            <a:ext cx="5174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S-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SIP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N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S-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F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3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5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ms.mV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5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75</a:t>
            </a:r>
            <a:r>
              <a:rPr lang="fr-FR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ms.mV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4" name="Rectangle 1"/>
          <p:cNvSpPr txBox="1">
            <a:spLocks noChangeArrowheads="1"/>
          </p:cNvSpPr>
          <p:nvPr/>
        </p:nvSpPr>
        <p:spPr>
          <a:xfrm>
            <a:off x="50520" y="787400"/>
            <a:ext cx="2815448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SIP</a:t>
            </a:r>
            <a:endParaRPr kumimoji="0" lang="fr-FR" sz="4400" b="0" i="0" u="none" strike="noStrike" kern="1200" cap="none" spc="0" normalizeH="0" baseline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Triangle isocèle 17"/>
          <p:cNvSpPr/>
          <p:nvPr/>
        </p:nvSpPr>
        <p:spPr>
          <a:xfrm>
            <a:off x="348538" y="3378200"/>
            <a:ext cx="436033" cy="457200"/>
          </a:xfrm>
          <a:prstGeom prst="triangle">
            <a:avLst/>
          </a:prstGeom>
          <a:solidFill>
            <a:srgbClr val="CCFFCC"/>
          </a:solidFill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riangle isocèle 18"/>
          <p:cNvSpPr/>
          <p:nvPr/>
        </p:nvSpPr>
        <p:spPr>
          <a:xfrm>
            <a:off x="908051" y="3378200"/>
            <a:ext cx="436033" cy="457200"/>
          </a:xfrm>
          <a:prstGeom prst="triangle">
            <a:avLst/>
          </a:prstGeom>
          <a:solidFill>
            <a:srgbClr val="FF0000"/>
          </a:solidFill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/>
          <p:cNvSpPr/>
          <p:nvPr/>
        </p:nvSpPr>
        <p:spPr>
          <a:xfrm>
            <a:off x="1461117" y="3378200"/>
            <a:ext cx="436033" cy="457200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Triangle isocèle 38"/>
          <p:cNvSpPr/>
          <p:nvPr/>
        </p:nvSpPr>
        <p:spPr>
          <a:xfrm>
            <a:off x="2121688" y="3378200"/>
            <a:ext cx="436033" cy="457200"/>
          </a:xfrm>
          <a:prstGeom prst="triangle">
            <a:avLst/>
          </a:prstGeom>
          <a:solidFill>
            <a:srgbClr val="CCFFCC"/>
          </a:solidFill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Triangle isocèle 39"/>
          <p:cNvSpPr/>
          <p:nvPr/>
        </p:nvSpPr>
        <p:spPr>
          <a:xfrm>
            <a:off x="2681201" y="3378200"/>
            <a:ext cx="436033" cy="457200"/>
          </a:xfrm>
          <a:prstGeom prst="triangle">
            <a:avLst/>
          </a:prstGeom>
          <a:solidFill>
            <a:srgbClr val="FF0000"/>
          </a:solidFill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Triangle isocèle 40"/>
          <p:cNvSpPr/>
          <p:nvPr/>
        </p:nvSpPr>
        <p:spPr>
          <a:xfrm>
            <a:off x="3234267" y="3378200"/>
            <a:ext cx="436033" cy="457200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Triangle isocèle 41"/>
          <p:cNvSpPr/>
          <p:nvPr/>
        </p:nvSpPr>
        <p:spPr>
          <a:xfrm>
            <a:off x="3898900" y="3378200"/>
            <a:ext cx="436033" cy="457200"/>
          </a:xfrm>
          <a:prstGeom prst="triangle">
            <a:avLst/>
          </a:prstGeom>
          <a:solidFill>
            <a:srgbClr val="CCFFCC"/>
          </a:solidFill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Triangle isocèle 42"/>
          <p:cNvSpPr/>
          <p:nvPr/>
        </p:nvSpPr>
        <p:spPr>
          <a:xfrm>
            <a:off x="4458413" y="3378200"/>
            <a:ext cx="436033" cy="457200"/>
          </a:xfrm>
          <a:prstGeom prst="triangle">
            <a:avLst/>
          </a:prstGeom>
          <a:solidFill>
            <a:srgbClr val="FF0000"/>
          </a:solidFill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Triangle isocèle 44"/>
          <p:cNvSpPr/>
          <p:nvPr/>
        </p:nvSpPr>
        <p:spPr>
          <a:xfrm>
            <a:off x="5011479" y="3378200"/>
            <a:ext cx="436033" cy="457200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Triangle isocèle 46"/>
          <p:cNvSpPr/>
          <p:nvPr/>
        </p:nvSpPr>
        <p:spPr>
          <a:xfrm>
            <a:off x="5697450" y="3378200"/>
            <a:ext cx="436033" cy="457200"/>
          </a:xfrm>
          <a:prstGeom prst="triangle">
            <a:avLst/>
          </a:prstGeom>
          <a:solidFill>
            <a:srgbClr val="CCFFCC"/>
          </a:solidFill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Triangle isocèle 47"/>
          <p:cNvSpPr/>
          <p:nvPr/>
        </p:nvSpPr>
        <p:spPr>
          <a:xfrm>
            <a:off x="6256963" y="3378200"/>
            <a:ext cx="436033" cy="457200"/>
          </a:xfrm>
          <a:prstGeom prst="triangle">
            <a:avLst/>
          </a:prstGeom>
          <a:solidFill>
            <a:srgbClr val="FF0000"/>
          </a:solidFill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Triangle isocèle 52"/>
          <p:cNvSpPr/>
          <p:nvPr/>
        </p:nvSpPr>
        <p:spPr>
          <a:xfrm>
            <a:off x="6810029" y="3378200"/>
            <a:ext cx="436033" cy="457200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Triangle isocèle 53"/>
          <p:cNvSpPr/>
          <p:nvPr/>
        </p:nvSpPr>
        <p:spPr>
          <a:xfrm>
            <a:off x="7461962" y="3378200"/>
            <a:ext cx="436033" cy="457200"/>
          </a:xfrm>
          <a:prstGeom prst="triangle">
            <a:avLst/>
          </a:prstGeom>
          <a:solidFill>
            <a:srgbClr val="CCFFCC"/>
          </a:solidFill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Triangle isocèle 54"/>
          <p:cNvSpPr/>
          <p:nvPr/>
        </p:nvSpPr>
        <p:spPr>
          <a:xfrm>
            <a:off x="8021475" y="3378200"/>
            <a:ext cx="436033" cy="457200"/>
          </a:xfrm>
          <a:prstGeom prst="triangle">
            <a:avLst/>
          </a:prstGeom>
          <a:solidFill>
            <a:srgbClr val="FF0000"/>
          </a:solidFill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Triangle isocèle 55"/>
          <p:cNvSpPr/>
          <p:nvPr/>
        </p:nvSpPr>
        <p:spPr>
          <a:xfrm>
            <a:off x="8574541" y="3378200"/>
            <a:ext cx="436033" cy="457200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8" name="Connecteur droit avec flèche 57"/>
          <p:cNvCxnSpPr/>
          <p:nvPr/>
        </p:nvCxnSpPr>
        <p:spPr>
          <a:xfrm>
            <a:off x="348538" y="3086100"/>
            <a:ext cx="8662036" cy="1588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4331198" y="2387084"/>
            <a:ext cx="1146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1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seconde</a:t>
            </a:r>
            <a:endParaRPr lang="fr-FR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3262" y="1174286"/>
            <a:ext cx="4199467" cy="845014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4593262" y="563170"/>
            <a:ext cx="2994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Activation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volontaire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des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UMs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-182033"/>
            <a:ext cx="6477000" cy="1231900"/>
          </a:xfrm>
        </p:spPr>
        <p:txBody>
          <a:bodyPr/>
          <a:lstStyle/>
          <a:p>
            <a:pPr eaLnBrk="1" hangingPunct="1"/>
            <a:r>
              <a:rPr lang="fr-FR" smtClean="0">
                <a:solidFill>
                  <a:schemeClr val="bg1"/>
                </a:solidFill>
              </a:rPr>
              <a:t>MUNIX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48538" y="4595336"/>
            <a:ext cx="55066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P-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SIP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N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P-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F</a:t>
            </a:r>
            <a:r>
              <a:rPr lang="fr-FR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3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10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ms.mV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5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b="1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150</a:t>
            </a:r>
            <a:r>
              <a:rPr lang="fr-FR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ms.mV</a:t>
            </a:r>
            <a:r>
              <a:rPr lang="fr-FR" b="1" baseline="3000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2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4" name="Rectangle 1"/>
          <p:cNvSpPr txBox="1">
            <a:spLocks noChangeArrowheads="1"/>
          </p:cNvSpPr>
          <p:nvPr/>
        </p:nvSpPr>
        <p:spPr>
          <a:xfrm>
            <a:off x="50520" y="787400"/>
            <a:ext cx="2815448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SIP</a:t>
            </a:r>
            <a:endParaRPr kumimoji="0" lang="fr-FR" sz="4400" b="0" i="0" u="none" strike="noStrike" kern="1200" cap="none" spc="0" normalizeH="0" baseline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Triangle isocèle 17"/>
          <p:cNvSpPr/>
          <p:nvPr/>
        </p:nvSpPr>
        <p:spPr>
          <a:xfrm>
            <a:off x="348538" y="2299216"/>
            <a:ext cx="436033" cy="1536184"/>
          </a:xfrm>
          <a:prstGeom prst="triangle">
            <a:avLst/>
          </a:prstGeom>
          <a:solidFill>
            <a:srgbClr val="CCFFCC"/>
          </a:solidFill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riangle isocèle 18"/>
          <p:cNvSpPr/>
          <p:nvPr/>
        </p:nvSpPr>
        <p:spPr>
          <a:xfrm>
            <a:off x="908051" y="2299216"/>
            <a:ext cx="436033" cy="1536184"/>
          </a:xfrm>
          <a:prstGeom prst="triangle">
            <a:avLst/>
          </a:prstGeom>
          <a:solidFill>
            <a:srgbClr val="FF0000"/>
          </a:solidFill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/>
          <p:cNvSpPr/>
          <p:nvPr/>
        </p:nvSpPr>
        <p:spPr>
          <a:xfrm>
            <a:off x="1461117" y="2299216"/>
            <a:ext cx="436033" cy="1536184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Triangle isocèle 38"/>
          <p:cNvSpPr/>
          <p:nvPr/>
        </p:nvSpPr>
        <p:spPr>
          <a:xfrm>
            <a:off x="2121688" y="2299216"/>
            <a:ext cx="436033" cy="1536184"/>
          </a:xfrm>
          <a:prstGeom prst="triangle">
            <a:avLst/>
          </a:prstGeom>
          <a:solidFill>
            <a:srgbClr val="CCFFCC"/>
          </a:solidFill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Triangle isocèle 39"/>
          <p:cNvSpPr/>
          <p:nvPr/>
        </p:nvSpPr>
        <p:spPr>
          <a:xfrm>
            <a:off x="2681201" y="2299216"/>
            <a:ext cx="436033" cy="1536184"/>
          </a:xfrm>
          <a:prstGeom prst="triangle">
            <a:avLst/>
          </a:prstGeom>
          <a:solidFill>
            <a:srgbClr val="FF0000"/>
          </a:solidFill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Triangle isocèle 40"/>
          <p:cNvSpPr/>
          <p:nvPr/>
        </p:nvSpPr>
        <p:spPr>
          <a:xfrm>
            <a:off x="3234267" y="2299216"/>
            <a:ext cx="436033" cy="1536184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Triangle isocèle 41"/>
          <p:cNvSpPr/>
          <p:nvPr/>
        </p:nvSpPr>
        <p:spPr>
          <a:xfrm>
            <a:off x="3898900" y="2299216"/>
            <a:ext cx="436033" cy="1536184"/>
          </a:xfrm>
          <a:prstGeom prst="triangle">
            <a:avLst/>
          </a:prstGeom>
          <a:solidFill>
            <a:srgbClr val="CCFFCC"/>
          </a:solidFill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Triangle isocèle 42"/>
          <p:cNvSpPr/>
          <p:nvPr/>
        </p:nvSpPr>
        <p:spPr>
          <a:xfrm>
            <a:off x="4458413" y="2299216"/>
            <a:ext cx="436033" cy="1536184"/>
          </a:xfrm>
          <a:prstGeom prst="triangle">
            <a:avLst/>
          </a:prstGeom>
          <a:solidFill>
            <a:srgbClr val="FF0000"/>
          </a:solidFill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Triangle isocèle 44"/>
          <p:cNvSpPr/>
          <p:nvPr/>
        </p:nvSpPr>
        <p:spPr>
          <a:xfrm>
            <a:off x="5011479" y="2299216"/>
            <a:ext cx="436033" cy="1536184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Triangle isocèle 46"/>
          <p:cNvSpPr/>
          <p:nvPr/>
        </p:nvSpPr>
        <p:spPr>
          <a:xfrm>
            <a:off x="5697450" y="2299216"/>
            <a:ext cx="436033" cy="1536184"/>
          </a:xfrm>
          <a:prstGeom prst="triangle">
            <a:avLst/>
          </a:prstGeom>
          <a:solidFill>
            <a:srgbClr val="CCFFCC"/>
          </a:solidFill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Triangle isocèle 47"/>
          <p:cNvSpPr/>
          <p:nvPr/>
        </p:nvSpPr>
        <p:spPr>
          <a:xfrm>
            <a:off x="6256963" y="2299216"/>
            <a:ext cx="436033" cy="1536184"/>
          </a:xfrm>
          <a:prstGeom prst="triangle">
            <a:avLst/>
          </a:prstGeom>
          <a:solidFill>
            <a:srgbClr val="FF0000"/>
          </a:solidFill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Triangle isocèle 52"/>
          <p:cNvSpPr/>
          <p:nvPr/>
        </p:nvSpPr>
        <p:spPr>
          <a:xfrm>
            <a:off x="6810029" y="2299216"/>
            <a:ext cx="436033" cy="1536184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Triangle isocèle 53"/>
          <p:cNvSpPr/>
          <p:nvPr/>
        </p:nvSpPr>
        <p:spPr>
          <a:xfrm>
            <a:off x="7461962" y="2299216"/>
            <a:ext cx="436033" cy="1536184"/>
          </a:xfrm>
          <a:prstGeom prst="triangle">
            <a:avLst/>
          </a:prstGeom>
          <a:solidFill>
            <a:srgbClr val="CCFFCC"/>
          </a:solidFill>
          <a:ln w="63500"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Triangle isocèle 54"/>
          <p:cNvSpPr/>
          <p:nvPr/>
        </p:nvSpPr>
        <p:spPr>
          <a:xfrm>
            <a:off x="8021475" y="2299216"/>
            <a:ext cx="436033" cy="1536184"/>
          </a:xfrm>
          <a:prstGeom prst="triangle">
            <a:avLst/>
          </a:prstGeom>
          <a:solidFill>
            <a:srgbClr val="FF0000"/>
          </a:solidFill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Triangle isocèle 55"/>
          <p:cNvSpPr/>
          <p:nvPr/>
        </p:nvSpPr>
        <p:spPr>
          <a:xfrm>
            <a:off x="8574541" y="2299216"/>
            <a:ext cx="436033" cy="1536184"/>
          </a:xfrm>
          <a:prstGeom prst="triangle">
            <a:avLst/>
          </a:prstGeom>
          <a:solidFill>
            <a:srgbClr val="FFFF00"/>
          </a:solidFill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8" name="Connecteur droit avec flèche 57"/>
          <p:cNvCxnSpPr/>
          <p:nvPr/>
        </p:nvCxnSpPr>
        <p:spPr>
          <a:xfrm>
            <a:off x="348538" y="4114800"/>
            <a:ext cx="8662036" cy="1588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4331198" y="4139684"/>
            <a:ext cx="1146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1</a:t>
            </a:r>
            <a:r>
              <a:rPr lang="fr-FR" b="1" smtClean="0">
                <a:solidFill>
                  <a:srgbClr val="CCFFCC"/>
                </a:solidFill>
                <a:ea typeface="Chalkboard" pitchFamily="-84" charset="0"/>
                <a:cs typeface="Chalkboard" pitchFamily="-84" charset="0"/>
              </a:rPr>
              <a:t> seconde</a:t>
            </a:r>
            <a:endParaRPr lang="fr-FR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3262" y="1174286"/>
            <a:ext cx="4199467" cy="845014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4593262" y="563170"/>
            <a:ext cx="2994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Activation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volontaire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des</a:t>
            </a:r>
            <a:r>
              <a:rPr lang="fr-FR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UMs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1308100" y="-177800"/>
            <a:ext cx="6477000" cy="1231900"/>
          </a:xfrm>
        </p:spPr>
        <p:txBody>
          <a:bodyPr/>
          <a:lstStyle/>
          <a:p>
            <a:pPr eaLnBrk="1" hangingPunct="1"/>
            <a:r>
              <a:rPr lang="fr-FR" smtClean="0">
                <a:solidFill>
                  <a:schemeClr val="bg1"/>
                </a:solidFill>
              </a:rPr>
              <a:t>MUNIX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083" y="1017515"/>
            <a:ext cx="7187635" cy="1200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Hypothèses (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dans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un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monde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idéal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)</a:t>
            </a:r>
            <a:b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-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tous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les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PUMs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ont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la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même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taille</a:t>
            </a:r>
            <a:b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-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dans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le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SIP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,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les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PUMs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surviennent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sans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chevauchement</a:t>
            </a:r>
            <a:endParaRPr lang="fr-FR" sz="2400" smtClean="0"/>
          </a:p>
        </p:txBody>
      </p:sp>
      <p:sp>
        <p:nvSpPr>
          <p:cNvPr id="29" name="Rectangle 28"/>
          <p:cNvSpPr/>
          <p:nvPr/>
        </p:nvSpPr>
        <p:spPr>
          <a:xfrm>
            <a:off x="212583" y="2406472"/>
            <a:ext cx="89408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990600" algn="l"/>
              </a:tabLst>
            </a:pP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ICMUC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nombre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idéal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d’UM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calculé</a:t>
            </a:r>
            <a:b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(P-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CMAP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S-SIP)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/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(S-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CMAP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P-SIP)</a:t>
            </a:r>
            <a:b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(N</a:t>
            </a:r>
            <a:r>
              <a:rPr lang="fr-FR" sz="2400" baseline="300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2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P-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N</a:t>
            </a:r>
            <a:r>
              <a:rPr lang="fr-FR" sz="240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S-</a:t>
            </a:r>
            <a:r>
              <a:rPr lang="fr-FR" sz="240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sz="240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 F)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/</a:t>
            </a:r>
            <a:r>
              <a:rPr lang="fr-FR" sz="2400" smtClean="0">
                <a:solidFill>
                  <a:srgbClr val="FFFFFF"/>
                </a:solidFill>
                <a:ea typeface="Chalkboard" pitchFamily="-84" charset="0"/>
                <a:cs typeface="Chalkboard" pitchFamily="-84" charset="0"/>
              </a:rPr>
              <a:t>(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N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S-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N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P-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PUM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F)</a:t>
            </a:r>
          </a:p>
          <a:p>
            <a:pPr>
              <a:tabLst>
                <a:tab pos="990600" algn="l"/>
              </a:tabLst>
            </a:pP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N</a:t>
            </a:r>
          </a:p>
          <a:p>
            <a:pPr>
              <a:tabLst>
                <a:tab pos="990600" algn="l"/>
              </a:tabLst>
            </a:pP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						ou</a:t>
            </a:r>
          </a:p>
          <a:p>
            <a:pPr>
              <a:tabLst>
                <a:tab pos="990600" algn="l"/>
              </a:tabLst>
            </a:pP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(</a:t>
            </a:r>
            <a:r>
              <a:rPr lang="fr-FR" sz="2400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90</a:t>
            </a:r>
            <a:r>
              <a:rPr lang="fr-FR" sz="2400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75</a:t>
            </a:r>
            <a:r>
              <a:rPr lang="fr-FR" sz="2400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)/(</a:t>
            </a:r>
            <a:r>
              <a:rPr lang="fr-FR" sz="2400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15</a:t>
            </a:r>
            <a:r>
              <a:rPr lang="fr-FR" sz="2400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X</a:t>
            </a:r>
            <a:r>
              <a:rPr lang="fr-FR" sz="2400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150</a:t>
            </a:r>
            <a:r>
              <a:rPr lang="fr-FR" sz="2400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)</a:t>
            </a:r>
            <a:r>
              <a:rPr lang="fr-FR" sz="2400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sz="2400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6750/</a:t>
            </a:r>
            <a:r>
              <a:rPr lang="fr-FR" sz="2400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2250</a:t>
            </a:r>
            <a:r>
              <a:rPr lang="fr-FR" sz="2400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sz="2400" b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3</a:t>
            </a:r>
            <a:r>
              <a:rPr lang="fr-FR" sz="2400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  </a:t>
            </a:r>
            <a:r>
              <a:rPr lang="fr-FR" sz="2400" smtClean="0">
                <a:solidFill>
                  <a:srgbClr val="FF0000"/>
                </a:solidFill>
                <a:ea typeface="Chalkboard" pitchFamily="-84" charset="0"/>
                <a:cs typeface="Chalkboard" pitchFamily="-84" charset="0"/>
              </a:rPr>
              <a:t> </a:t>
            </a:r>
            <a:endParaRPr lang="fr-FR" sz="2400" smtClean="0">
              <a:solidFill>
                <a:srgbClr val="FF0000"/>
              </a:solidFill>
              <a:ea typeface="Chalkboard" pitchFamily="-84" charset="0"/>
              <a:cs typeface="Chalkboard" pitchFamily="-8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1308100" y="-177800"/>
            <a:ext cx="6477000" cy="1231900"/>
          </a:xfrm>
        </p:spPr>
        <p:txBody>
          <a:bodyPr/>
          <a:lstStyle/>
          <a:p>
            <a:pPr eaLnBrk="1" hangingPunct="1"/>
            <a:r>
              <a:rPr lang="fr-FR" smtClean="0">
                <a:solidFill>
                  <a:schemeClr val="bg1"/>
                </a:solidFill>
              </a:rPr>
              <a:t>MUNIX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083" y="1017515"/>
            <a:ext cx="9092904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En réalité </a:t>
            </a:r>
            <a:r>
              <a:rPr lang="fr-FR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:</a:t>
            </a:r>
            <a:br>
              <a:rPr lang="fr-FR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b="1" dirty="0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Les PUMs n’ont pas tous la même taille</a:t>
            </a:r>
          </a:p>
          <a:p>
            <a:r>
              <a:rPr lang="fr-FR" sz="2400" b="1" dirty="0" smtClean="0">
                <a:solidFill>
                  <a:srgbClr val="FFFF00"/>
                </a:solidFill>
                <a:ea typeface="Chalkboard" pitchFamily="-84" charset="0"/>
                <a:cs typeface="Chalkboard" pitchFamily="-84" charset="0"/>
              </a:rPr>
              <a:t>	</a:t>
            </a:r>
            <a:r>
              <a:rPr lang="fr-FR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- petites et grandes unités motrices : plus de petites que de grandes </a:t>
            </a:r>
            <a:br>
              <a:rPr lang="fr-FR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	avec une distribution exponentielle (</a:t>
            </a:r>
            <a:r>
              <a:rPr lang="fr-FR" sz="2400" u="sng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Doherty &amp; Brown, 1997</a:t>
            </a:r>
            <a:r>
              <a:rPr lang="fr-FR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) </a:t>
            </a:r>
          </a:p>
          <a:p>
            <a:r>
              <a:rPr lang="fr-FR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	- les unités motrices sont +/- distantes des électrodes de surface</a:t>
            </a:r>
          </a:p>
          <a:p>
            <a:endParaRPr lang="fr-FR" sz="2400" dirty="0" smtClean="0">
              <a:solidFill>
                <a:schemeClr val="bg1"/>
              </a:solidFill>
              <a:ea typeface="Chalkboard" pitchFamily="-84" charset="0"/>
              <a:cs typeface="Chalkboard" pitchFamily="-84" charset="0"/>
            </a:endParaRPr>
          </a:p>
          <a:p>
            <a:r>
              <a:rPr lang="fr-FR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/>
            </a:r>
            <a:br>
              <a:rPr lang="fr-FR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r>
              <a:rPr lang="fr-FR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/>
            </a:r>
            <a:br>
              <a:rPr lang="fr-FR" sz="2400" dirty="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</a:br>
            <a:endParaRPr lang="fr-FR" sz="2400" dirty="0" smtClean="0">
              <a:solidFill>
                <a:schemeClr val="bg1"/>
              </a:solidFill>
              <a:ea typeface="Chalkboard" pitchFamily="-84" charset="0"/>
              <a:cs typeface="Chalkboard" pitchFamily="-8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64696" y="3554968"/>
            <a:ext cx="49184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i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…It can be shown that</a:t>
            </a:r>
            <a:r>
              <a:rPr lang="fr-FR" sz="2400" i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…</a:t>
            </a:r>
            <a:r>
              <a:rPr lang="fr-FR" sz="2400" i="1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ICMUC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=</a:t>
            </a:r>
            <a:r>
              <a:rPr lang="fr-FR" sz="2400" b="1" smtClean="0">
                <a:solidFill>
                  <a:srgbClr val="3366FF"/>
                </a:solidFill>
                <a:ea typeface="Chalkboard" pitchFamily="-84" charset="0"/>
                <a:cs typeface="Chalkboard" pitchFamily="-84" charset="0"/>
              </a:rPr>
              <a:t> N/2</a:t>
            </a:r>
            <a:endParaRPr lang="fr-FR" sz="2400" b="1"/>
          </a:p>
        </p:txBody>
      </p:sp>
      <p:sp>
        <p:nvSpPr>
          <p:cNvPr id="6" name="Rectangle 5"/>
          <p:cNvSpPr/>
          <p:nvPr/>
        </p:nvSpPr>
        <p:spPr>
          <a:xfrm>
            <a:off x="508465" y="4249169"/>
            <a:ext cx="51477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-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en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cas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de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réinnervation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collatérale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:</a:t>
            </a:r>
            <a:r>
              <a:rPr lang="fr-FR" sz="2400" smtClean="0">
                <a:solidFill>
                  <a:schemeClr val="bg1"/>
                </a:solidFill>
                <a:ea typeface="Chalkboard" pitchFamily="-84" charset="0"/>
                <a:cs typeface="Chalkboard" pitchFamily="-84" charset="0"/>
              </a:rPr>
              <a:t> ??</a:t>
            </a:r>
            <a:endParaRPr lang="fr-F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6287</TotalTime>
  <Words>1387</Words>
  <Application>Microsoft Macintosh PowerPoint</Application>
  <PresentationFormat>Présentation à l'écran (16:9)</PresentationFormat>
  <Paragraphs>358</Paragraphs>
  <Slides>22</Slides>
  <Notes>0</Notes>
  <HiddenSlides>0</HiddenSlides>
  <MMClips>1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Diapositive 1</vt:lpstr>
      <vt:lpstr>MUNIX</vt:lpstr>
      <vt:lpstr>MUNIX</vt:lpstr>
      <vt:lpstr>MUNIX</vt:lpstr>
      <vt:lpstr>MUNIX</vt:lpstr>
      <vt:lpstr>MUNIX</vt:lpstr>
      <vt:lpstr>MUNIX</vt:lpstr>
      <vt:lpstr>MUNIX</vt:lpstr>
      <vt:lpstr>MUNIX</vt:lpstr>
      <vt:lpstr>MUNIX</vt:lpstr>
      <vt:lpstr>MUNIX</vt:lpstr>
      <vt:lpstr>MUNIX</vt:lpstr>
      <vt:lpstr>MUNIX</vt:lpstr>
      <vt:lpstr>MUNIX = B(20)α = 290 </vt:lpstr>
      <vt:lpstr>MUNIX</vt:lpstr>
      <vt:lpstr>MUNIX</vt:lpstr>
      <vt:lpstr>Diapositive 17</vt:lpstr>
      <vt:lpstr>Diapositive 18</vt:lpstr>
      <vt:lpstr>Diapositive 19</vt:lpstr>
      <vt:lpstr>Diapositive 20</vt:lpstr>
      <vt:lpstr>Diapositive 21</vt:lpstr>
      <vt:lpstr>Diapositive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Wang</dc:creator>
  <cp:lastModifiedBy>Francois Wang</cp:lastModifiedBy>
  <cp:revision>55</cp:revision>
  <dcterms:created xsi:type="dcterms:W3CDTF">2015-03-05T14:37:12Z</dcterms:created>
  <dcterms:modified xsi:type="dcterms:W3CDTF">2015-03-06T08:30:48Z</dcterms:modified>
</cp:coreProperties>
</file>