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51206400"/>
  <p:notesSz cx="6858000" cy="9144000"/>
  <p:defaultTextStyle>
    <a:defPPr>
      <a:defRPr lang="fr-FR"/>
    </a:defPPr>
    <a:lvl1pPr marL="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9174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8348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7522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6696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5870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95044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44218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93392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2856" y="-210"/>
      </p:cViewPr>
      <p:guideLst>
        <p:guide orient="horz" pos="1612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5907185"/>
            <a:ext cx="27543443" cy="1097618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9016960"/>
            <a:ext cx="22682835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91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8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7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6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5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5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42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3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1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2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19700" y="2738126"/>
            <a:ext cx="5468186" cy="582472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5154" y="2738126"/>
            <a:ext cx="15864485" cy="5824728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08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188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8" y="32904855"/>
            <a:ext cx="27543443" cy="10170160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8" y="21703464"/>
            <a:ext cx="27543443" cy="11201394"/>
          </a:xfrm>
        </p:spPr>
        <p:txBody>
          <a:bodyPr anchor="b"/>
          <a:lstStyle>
            <a:lvl1pPr marL="0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 marL="249174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98348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3pPr>
            <a:lvl4pPr marL="74752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4pPr>
            <a:lvl5pPr marL="996696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5pPr>
            <a:lvl6pPr marL="1245870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6pPr>
            <a:lvl7pPr marL="149504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7pPr>
            <a:lvl8pPr marL="1744218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8pPr>
            <a:lvl9pPr marL="199339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624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5155" y="15930883"/>
            <a:ext cx="10666333" cy="45054526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21556" y="15930883"/>
            <a:ext cx="10666333" cy="45054526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36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3" y="2050630"/>
            <a:ext cx="29163645" cy="85344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5" y="11462175"/>
            <a:ext cx="14317416" cy="4776890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5" y="16239065"/>
            <a:ext cx="14317416" cy="29502950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11" y="11462175"/>
            <a:ext cx="14323039" cy="4776890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11" y="16239065"/>
            <a:ext cx="14323039" cy="29502950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3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387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50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5" y="2038775"/>
            <a:ext cx="10660711" cy="8676640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3" y="2038778"/>
            <a:ext cx="18114766" cy="43703246"/>
          </a:xfrm>
        </p:spPr>
        <p:txBody>
          <a:bodyPr/>
          <a:lstStyle>
            <a:lvl1pPr>
              <a:defRPr sz="17400"/>
            </a:lvl1pPr>
            <a:lvl2pPr>
              <a:defRPr sz="15300"/>
            </a:lvl2pPr>
            <a:lvl3pPr>
              <a:defRPr sz="131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5" y="10715418"/>
            <a:ext cx="10660711" cy="35026606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554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5844483"/>
            <a:ext cx="19442430" cy="4231646"/>
          </a:xfrm>
        </p:spPr>
        <p:txBody>
          <a:bodyPr anchor="b"/>
          <a:lstStyle>
            <a:lvl1pPr algn="l">
              <a:defRPr sz="109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4575385"/>
            <a:ext cx="19442430" cy="30723840"/>
          </a:xfrm>
        </p:spPr>
        <p:txBody>
          <a:bodyPr/>
          <a:lstStyle>
            <a:lvl1pPr marL="0" indent="0">
              <a:buNone/>
              <a:defRPr sz="17400"/>
            </a:lvl1pPr>
            <a:lvl2pPr marL="2491740" indent="0">
              <a:buNone/>
              <a:defRPr sz="15300"/>
            </a:lvl2pPr>
            <a:lvl3pPr marL="4983480" indent="0">
              <a:buNone/>
              <a:defRPr sz="13100"/>
            </a:lvl3pPr>
            <a:lvl4pPr marL="7475220" indent="0">
              <a:buNone/>
              <a:defRPr sz="10900"/>
            </a:lvl4pPr>
            <a:lvl5pPr marL="9966960" indent="0">
              <a:buNone/>
              <a:defRPr sz="10900"/>
            </a:lvl5pPr>
            <a:lvl6pPr marL="12458700" indent="0">
              <a:buNone/>
              <a:defRPr sz="10900"/>
            </a:lvl6pPr>
            <a:lvl7pPr marL="14950440" indent="0">
              <a:buNone/>
              <a:defRPr sz="10900"/>
            </a:lvl7pPr>
            <a:lvl8pPr marL="17442180" indent="0">
              <a:buNone/>
              <a:defRPr sz="10900"/>
            </a:lvl8pPr>
            <a:lvl9pPr marL="19933920" indent="0">
              <a:buNone/>
              <a:defRPr sz="109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40076129"/>
            <a:ext cx="19442430" cy="6009634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04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2050630"/>
            <a:ext cx="29163645" cy="8534400"/>
          </a:xfrm>
          <a:prstGeom prst="rect">
            <a:avLst/>
          </a:prstGeom>
        </p:spPr>
        <p:txBody>
          <a:bodyPr vert="horz" lIns="498348" tIns="249174" rIns="498348" bIns="24917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1948170"/>
            <a:ext cx="29163645" cy="33793855"/>
          </a:xfrm>
          <a:prstGeom prst="rect">
            <a:avLst/>
          </a:prstGeom>
        </p:spPr>
        <p:txBody>
          <a:bodyPr vert="horz" lIns="498348" tIns="249174" rIns="498348" bIns="249174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3" y="47460754"/>
            <a:ext cx="7560945" cy="2726265"/>
          </a:xfrm>
          <a:prstGeom prst="rect">
            <a:avLst/>
          </a:prstGeom>
        </p:spPr>
        <p:txBody>
          <a:bodyPr vert="horz" lIns="498348" tIns="249174" rIns="498348" bIns="249174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77CD-1E42-4EB1-B75B-DB1105AE6357}" type="datetimeFigureOut">
              <a:rPr lang="fr-BE" smtClean="0"/>
              <a:t>25-03-15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7460754"/>
            <a:ext cx="10261283" cy="2726265"/>
          </a:xfrm>
          <a:prstGeom prst="rect">
            <a:avLst/>
          </a:prstGeom>
        </p:spPr>
        <p:txBody>
          <a:bodyPr vert="horz" lIns="498348" tIns="249174" rIns="498348" bIns="249174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7460754"/>
            <a:ext cx="7560945" cy="2726265"/>
          </a:xfrm>
          <a:prstGeom prst="rect">
            <a:avLst/>
          </a:prstGeom>
        </p:spPr>
        <p:txBody>
          <a:bodyPr vert="horz" lIns="498348" tIns="249174" rIns="498348" bIns="249174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8771-92CB-41FF-82CC-BAECDCCB823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772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83480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8805" indent="-1868805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400" kern="1200">
          <a:solidFill>
            <a:schemeClr val="tx1"/>
          </a:solidFill>
          <a:latin typeface="+mn-lt"/>
          <a:ea typeface="+mn-ea"/>
          <a:cs typeface="+mn-cs"/>
        </a:defRPr>
      </a:lvl1pPr>
      <a:lvl2pPr marL="4049078" indent="-1557338" algn="l" defTabSz="49834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300" kern="1200">
          <a:solidFill>
            <a:schemeClr val="tx1"/>
          </a:solidFill>
          <a:latin typeface="+mn-lt"/>
          <a:ea typeface="+mn-ea"/>
          <a:cs typeface="+mn-cs"/>
        </a:defRPr>
      </a:lvl2pPr>
      <a:lvl3pPr marL="622935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72109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4pPr>
      <a:lvl5pPr marL="1121283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»"/>
        <a:defRPr sz="10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0457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631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7pPr>
      <a:lvl8pPr marL="1868805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8pPr>
      <a:lvl9pPr marL="21179790" indent="-1245870" algn="l" defTabSz="4983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917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834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52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6696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70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504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421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t.eu/COST_Actions/fa/Actions/FA1407?managemen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sebastien.massart@ulg.ac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4241" y="112368"/>
            <a:ext cx="29260451" cy="5027530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r>
              <a:rPr lang="fr-BE" b="1" dirty="0" smtClean="0"/>
              <a:t>COST Action FA1407: </a:t>
            </a:r>
            <a:r>
              <a:rPr lang="fr-BE" b="1" dirty="0" err="1" smtClean="0"/>
              <a:t>Empowering</a:t>
            </a:r>
            <a:r>
              <a:rPr lang="fr-BE" b="1" dirty="0" smtClean="0"/>
              <a:t> NGS </a:t>
            </a:r>
          </a:p>
          <a:p>
            <a:r>
              <a:rPr lang="fr-BE" b="1" dirty="0" smtClean="0"/>
              <a:t>technologies for the </a:t>
            </a:r>
            <a:r>
              <a:rPr lang="fr-BE" b="1" dirty="0" err="1" smtClean="0"/>
              <a:t>study</a:t>
            </a:r>
            <a:r>
              <a:rPr lang="fr-BE" b="1" dirty="0" smtClean="0"/>
              <a:t> and diagnostic of </a:t>
            </a:r>
          </a:p>
          <a:p>
            <a:r>
              <a:rPr lang="fr-BE" b="1" dirty="0" smtClean="0"/>
              <a:t>plant </a:t>
            </a:r>
            <a:r>
              <a:rPr lang="fr-BE" b="1" dirty="0" err="1" smtClean="0"/>
              <a:t>viruses</a:t>
            </a:r>
            <a:endParaRPr lang="fr-BE" b="1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3954" y="21937648"/>
            <a:ext cx="3864857" cy="2635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95190" y="21927809"/>
            <a:ext cx="3864857" cy="2645132"/>
          </a:xfrm>
          <a:prstGeom prst="ellips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70053" y="21859713"/>
            <a:ext cx="4086369" cy="2713228"/>
          </a:xfrm>
          <a:prstGeom prst="ellipse">
            <a:avLst/>
          </a:prstGeom>
          <a:ln w="57150">
            <a:solidFill>
              <a:schemeClr val="accent6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-287807" y="19626536"/>
            <a:ext cx="27086130" cy="2068259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9644"/>
                </a:solidFill>
              </a:defRPr>
            </a:lvl1pPr>
          </a:lstStyle>
          <a:p>
            <a:r>
              <a:rPr lang="fr-BE" dirty="0"/>
              <a:t>Drivers of the Action: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616590" y="24970131"/>
            <a:ext cx="6874814" cy="2349874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pPr algn="ctr"/>
            <a:r>
              <a:rPr lang="fr-BE" sz="6000" b="1" dirty="0" err="1" smtClean="0"/>
              <a:t>Technological</a:t>
            </a:r>
            <a:r>
              <a:rPr lang="fr-BE" sz="6000" b="1" dirty="0" smtClean="0"/>
              <a:t> </a:t>
            </a:r>
            <a:r>
              <a:rPr lang="fr-BE" sz="6000" b="1" dirty="0" err="1" smtClean="0"/>
              <a:t>revolution</a:t>
            </a:r>
            <a:r>
              <a:rPr lang="fr-BE" sz="6000" b="1" dirty="0" smtClean="0"/>
              <a:t> of NGS</a:t>
            </a:r>
            <a:endParaRPr lang="fr-BE" sz="6000" b="1" dirty="0"/>
          </a:p>
        </p:txBody>
      </p:sp>
      <p:sp>
        <p:nvSpPr>
          <p:cNvPr id="14" name="Rectangle 13"/>
          <p:cNvSpPr/>
          <p:nvPr/>
        </p:nvSpPr>
        <p:spPr>
          <a:xfrm>
            <a:off x="71780" y="5028065"/>
            <a:ext cx="2807417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PRESENTING AUTHOR</a:t>
            </a:r>
            <a:r>
              <a:rPr lang="en-US" sz="4800" dirty="0" smtClean="0"/>
              <a:t>, Antonio </a:t>
            </a:r>
            <a:r>
              <a:rPr lang="en-US" sz="4800" dirty="0"/>
              <a:t>Olmos, Neil Boonham, Carmen </a:t>
            </a:r>
            <a:r>
              <a:rPr lang="en-US" sz="4800" dirty="0" err="1"/>
              <a:t>Büttner</a:t>
            </a:r>
            <a:r>
              <a:rPr lang="en-US" sz="4800" dirty="0"/>
              <a:t>, </a:t>
            </a:r>
            <a:r>
              <a:rPr lang="en-US" sz="4800" dirty="0" smtClean="0"/>
              <a:t>Thierry Candresse, Rosario </a:t>
            </a:r>
            <a:r>
              <a:rPr lang="en-US" sz="4800" dirty="0"/>
              <a:t>Felix, Isabel Font, Miroslav Glasa, </a:t>
            </a:r>
            <a:r>
              <a:rPr lang="en-US" sz="4800" dirty="0" err="1"/>
              <a:t>Risto</a:t>
            </a:r>
            <a:r>
              <a:rPr lang="en-US" sz="4800" dirty="0"/>
              <a:t> </a:t>
            </a:r>
            <a:r>
              <a:rPr lang="en-US" sz="4800" dirty="0" err="1"/>
              <a:t>Jalkanen</a:t>
            </a:r>
            <a:r>
              <a:rPr lang="en-US" sz="4800" dirty="0"/>
              <a:t>, Petr </a:t>
            </a:r>
            <a:r>
              <a:rPr lang="en-US" sz="4800" dirty="0" err="1"/>
              <a:t>Kominek</a:t>
            </a:r>
            <a:r>
              <a:rPr lang="en-US" sz="4800" dirty="0"/>
              <a:t>, Margit Laimer, Tadeusz Malinowski, </a:t>
            </a:r>
            <a:r>
              <a:rPr lang="en-US" sz="4800" dirty="0" err="1"/>
              <a:t>Varvara</a:t>
            </a:r>
            <a:r>
              <a:rPr lang="en-US" sz="4800" dirty="0"/>
              <a:t> </a:t>
            </a:r>
            <a:r>
              <a:rPr lang="en-US" sz="4800" dirty="0" err="1"/>
              <a:t>Maliogka</a:t>
            </a:r>
            <a:r>
              <a:rPr lang="en-US" sz="4800" dirty="0"/>
              <a:t>, </a:t>
            </a:r>
            <a:r>
              <a:rPr lang="en-US" sz="4800" dirty="0" err="1"/>
              <a:t>Angelanotio</a:t>
            </a:r>
            <a:r>
              <a:rPr lang="en-US" sz="4800" dirty="0"/>
              <a:t> Minafra, </a:t>
            </a:r>
            <a:r>
              <a:rPr lang="en-US" sz="4800" dirty="0" err="1"/>
              <a:t>Nelia</a:t>
            </a:r>
            <a:r>
              <a:rPr lang="en-US" sz="4800" dirty="0"/>
              <a:t>  Ortega Parra, Annalisa </a:t>
            </a:r>
            <a:r>
              <a:rPr lang="en-US" sz="4800" dirty="0" err="1"/>
              <a:t>Poliverari</a:t>
            </a:r>
            <a:r>
              <a:rPr lang="en-US" sz="4800" dirty="0"/>
              <a:t>, Maja </a:t>
            </a:r>
            <a:r>
              <a:rPr lang="en-US" sz="4800" dirty="0" err="1"/>
              <a:t>Ravnikar</a:t>
            </a:r>
            <a:r>
              <a:rPr lang="en-US" sz="4800" dirty="0"/>
              <a:t>, Dana </a:t>
            </a:r>
            <a:r>
              <a:rPr lang="en-US" sz="4800" dirty="0" err="1"/>
              <a:t>Safarova</a:t>
            </a:r>
            <a:r>
              <a:rPr lang="en-US" sz="4800" dirty="0"/>
              <a:t>, Rene </a:t>
            </a:r>
            <a:r>
              <a:rPr lang="en-US" sz="4800" dirty="0" err="1"/>
              <a:t>Vandervlugt</a:t>
            </a:r>
            <a:r>
              <a:rPr lang="en-US" sz="4800" dirty="0"/>
              <a:t>, Christina </a:t>
            </a:r>
            <a:r>
              <a:rPr lang="en-US" sz="4800" dirty="0" err="1"/>
              <a:t>Varveri</a:t>
            </a:r>
            <a:r>
              <a:rPr lang="en-US" sz="4800" dirty="0"/>
              <a:t>, Johanna </a:t>
            </a:r>
            <a:r>
              <a:rPr lang="en-US" sz="4800" dirty="0" err="1"/>
              <a:t>Witzell</a:t>
            </a:r>
            <a:r>
              <a:rPr lang="en-US" sz="4800" dirty="0"/>
              <a:t>, </a:t>
            </a:r>
            <a:r>
              <a:rPr lang="en-US" sz="4800" dirty="0" err="1"/>
              <a:t>Ioan</a:t>
            </a:r>
            <a:r>
              <a:rPr lang="en-US" sz="4800" dirty="0"/>
              <a:t> </a:t>
            </a:r>
            <a:r>
              <a:rPr lang="en-US" sz="4800" dirty="0" err="1"/>
              <a:t>Zagrai</a:t>
            </a:r>
            <a:r>
              <a:rPr lang="en-US" sz="4800" dirty="0"/>
              <a:t>, Thierry Wetzel and </a:t>
            </a:r>
            <a:r>
              <a:rPr lang="en-US" sz="4800" dirty="0" err="1"/>
              <a:t>Massart</a:t>
            </a:r>
            <a:r>
              <a:rPr lang="en-US" sz="4800" dirty="0"/>
              <a:t>, Sebastien </a:t>
            </a:r>
            <a:r>
              <a:rPr lang="en-US" sz="4800" baseline="30000" dirty="0"/>
              <a:t>a1</a:t>
            </a:r>
            <a:endParaRPr lang="fr-BE" sz="4800" dirty="0"/>
          </a:p>
          <a:p>
            <a:r>
              <a:rPr lang="en-US" sz="4400" baseline="30000" dirty="0"/>
              <a:t> </a:t>
            </a:r>
            <a:endParaRPr lang="fr-BE" sz="4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936138" y="24981518"/>
            <a:ext cx="7123339" cy="2349874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pPr algn="ctr"/>
            <a:r>
              <a:rPr lang="fr-BE" sz="6000" b="1" dirty="0" smtClean="0"/>
              <a:t>« Virus Rush » </a:t>
            </a:r>
            <a:r>
              <a:rPr lang="fr-BE" sz="6000" b="1" dirty="0" err="1" smtClean="0"/>
              <a:t>with</a:t>
            </a:r>
            <a:endParaRPr lang="fr-BE" sz="6000" b="1" dirty="0" smtClean="0"/>
          </a:p>
          <a:p>
            <a:pPr algn="ctr"/>
            <a:r>
              <a:rPr lang="fr-BE" sz="6000" b="1" dirty="0" smtClean="0"/>
              <a:t>&gt;50 new </a:t>
            </a:r>
            <a:r>
              <a:rPr lang="fr-BE" sz="6000" b="1" dirty="0" err="1" smtClean="0"/>
              <a:t>viruses</a:t>
            </a:r>
            <a:endParaRPr lang="fr-BE" sz="6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2992922" y="24981518"/>
            <a:ext cx="6377455" cy="2349874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pPr algn="ctr"/>
            <a:r>
              <a:rPr lang="fr-BE" sz="6000" b="1" dirty="0" err="1" smtClean="0"/>
              <a:t>Bio-Informatic</a:t>
            </a:r>
            <a:r>
              <a:rPr lang="fr-BE" sz="6000" b="1" dirty="0" smtClean="0"/>
              <a:t> simplification</a:t>
            </a:r>
            <a:endParaRPr lang="fr-BE" sz="6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-287807" y="11057584"/>
            <a:ext cx="32619316" cy="8474628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r>
              <a:rPr lang="fr-BE" b="1" dirty="0" smtClean="0">
                <a:solidFill>
                  <a:srgbClr val="009644"/>
                </a:solidFill>
              </a:rPr>
              <a:t>Viral thread:</a:t>
            </a:r>
          </a:p>
          <a:p>
            <a:r>
              <a:rPr lang="fr-BE" sz="6000" dirty="0" smtClean="0"/>
              <a:t>Billions of damages on </a:t>
            </a:r>
            <a:r>
              <a:rPr lang="fr-BE" sz="6000" dirty="0" err="1" smtClean="0"/>
              <a:t>crops</a:t>
            </a:r>
            <a:r>
              <a:rPr lang="fr-BE" sz="6000" dirty="0" smtClean="0"/>
              <a:t> </a:t>
            </a:r>
            <a:r>
              <a:rPr lang="fr-BE" sz="6000" dirty="0" err="1" smtClean="0"/>
              <a:t>yearly</a:t>
            </a:r>
            <a:r>
              <a:rPr lang="fr-BE" sz="6000" dirty="0" smtClean="0"/>
              <a:t> </a:t>
            </a:r>
            <a:r>
              <a:rPr lang="fr-BE" sz="6000" dirty="0" err="1" smtClean="0"/>
              <a:t>amenacing</a:t>
            </a:r>
            <a:r>
              <a:rPr lang="fr-BE" sz="6000" dirty="0" smtClean="0"/>
              <a:t> </a:t>
            </a:r>
            <a:r>
              <a:rPr lang="fr-BE" sz="6000" dirty="0" err="1" smtClean="0"/>
              <a:t>grower</a:t>
            </a:r>
            <a:r>
              <a:rPr lang="fr-BE" sz="6000" dirty="0" smtClean="0"/>
              <a:t> </a:t>
            </a:r>
            <a:r>
              <a:rPr lang="fr-BE" sz="6000" dirty="0" err="1" smtClean="0"/>
              <a:t>income</a:t>
            </a:r>
            <a:r>
              <a:rPr lang="fr-BE" sz="6000" dirty="0" smtClean="0"/>
              <a:t>, </a:t>
            </a:r>
            <a:r>
              <a:rPr lang="fr-BE" sz="6000" dirty="0" err="1" smtClean="0"/>
              <a:t>food</a:t>
            </a:r>
            <a:r>
              <a:rPr lang="fr-BE" sz="6000" dirty="0" smtClean="0"/>
              <a:t> </a:t>
            </a:r>
            <a:r>
              <a:rPr lang="fr-BE" sz="6000" dirty="0" err="1" smtClean="0"/>
              <a:t>quality</a:t>
            </a:r>
            <a:r>
              <a:rPr lang="fr-BE" sz="6000" dirty="0" smtClean="0"/>
              <a:t> and </a:t>
            </a:r>
            <a:r>
              <a:rPr lang="fr-BE" sz="6000" dirty="0" err="1" smtClean="0"/>
              <a:t>food</a:t>
            </a:r>
            <a:r>
              <a:rPr lang="fr-BE" sz="6000" dirty="0" smtClean="0"/>
              <a:t> </a:t>
            </a:r>
            <a:r>
              <a:rPr lang="fr-BE" sz="6000" dirty="0" err="1" smtClean="0"/>
              <a:t>security</a:t>
            </a:r>
            <a:endParaRPr lang="fr-BE" sz="6000" dirty="0" smtClean="0"/>
          </a:p>
          <a:p>
            <a:endParaRPr lang="fr-BE" sz="6000" dirty="0"/>
          </a:p>
          <a:p>
            <a:r>
              <a:rPr lang="fr-BE" sz="6000" dirty="0" err="1" smtClean="0"/>
              <a:t>Current</a:t>
            </a:r>
            <a:r>
              <a:rPr lang="fr-BE" sz="6000" dirty="0" smtClean="0"/>
              <a:t> </a:t>
            </a:r>
            <a:r>
              <a:rPr lang="fr-BE" sz="6000" dirty="0" err="1" smtClean="0"/>
              <a:t>worstening</a:t>
            </a:r>
            <a:r>
              <a:rPr lang="fr-BE" sz="6000" dirty="0" smtClean="0"/>
              <a:t> </a:t>
            </a:r>
            <a:r>
              <a:rPr lang="fr-BE" sz="6000" dirty="0" err="1" smtClean="0"/>
              <a:t>factors</a:t>
            </a:r>
            <a:r>
              <a:rPr lang="fr-BE" sz="6000" dirty="0" smtClean="0"/>
              <a:t> :</a:t>
            </a:r>
          </a:p>
          <a:p>
            <a:r>
              <a:rPr lang="fr-BE" sz="6000" dirty="0"/>
              <a:t>	</a:t>
            </a:r>
            <a:endParaRPr lang="fr-BE" sz="6000" dirty="0" smtClean="0"/>
          </a:p>
          <a:p>
            <a:endParaRPr lang="fr-BE" sz="6000" dirty="0" smtClean="0"/>
          </a:p>
          <a:p>
            <a:r>
              <a:rPr lang="en-US" sz="6000" dirty="0" smtClean="0"/>
              <a:t>The ability to provide fast, inexpensive and reliable diagnostics for any viral infection is a key </a:t>
            </a:r>
          </a:p>
          <a:p>
            <a:r>
              <a:rPr lang="en-US" sz="6000" dirty="0" smtClean="0"/>
              <a:t>measure for cost-effective control of these ubiquitous pathogens</a:t>
            </a:r>
            <a:endParaRPr lang="fr-BE" sz="6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481" y="14399437"/>
            <a:ext cx="2721814" cy="18041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45" y="14199230"/>
            <a:ext cx="2721814" cy="1826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081345" y="16162601"/>
            <a:ext cx="5444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6000" dirty="0" smtClean="0"/>
              <a:t>Worldwide </a:t>
            </a:r>
            <a:r>
              <a:rPr lang="fr-BE" sz="6000" dirty="0" err="1" smtClean="0"/>
              <a:t>trade</a:t>
            </a:r>
            <a:endParaRPr lang="fr-BE" sz="6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6346041" y="16026136"/>
            <a:ext cx="4971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6000" dirty="0" err="1"/>
              <a:t>C</a:t>
            </a:r>
            <a:r>
              <a:rPr lang="fr-BE" sz="6000" dirty="0" err="1" smtClean="0"/>
              <a:t>limate</a:t>
            </a:r>
            <a:r>
              <a:rPr lang="fr-BE" sz="6000" dirty="0" smtClean="0"/>
              <a:t> change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345" y="21858784"/>
            <a:ext cx="13142766" cy="8430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-287807" y="30283720"/>
            <a:ext cx="27086130" cy="2068259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r>
              <a:rPr lang="fr-BE" b="1" dirty="0">
                <a:solidFill>
                  <a:srgbClr val="009644"/>
                </a:solidFill>
              </a:rPr>
              <a:t>Challenges and Impact for </a:t>
            </a:r>
            <a:r>
              <a:rPr lang="fr-BE" b="1" dirty="0" smtClean="0">
                <a:solidFill>
                  <a:srgbClr val="009644"/>
                </a:solidFill>
              </a:rPr>
              <a:t>diagnostic </a:t>
            </a:r>
            <a:r>
              <a:rPr lang="fr-BE" b="1" baseline="30000" dirty="0" smtClean="0">
                <a:solidFill>
                  <a:srgbClr val="009644"/>
                </a:solidFill>
              </a:rPr>
              <a:t>(2)</a:t>
            </a:r>
            <a:r>
              <a:rPr lang="fr-BE" b="1" dirty="0" smtClean="0">
                <a:solidFill>
                  <a:srgbClr val="009644"/>
                </a:solidFill>
              </a:rPr>
              <a:t>:</a:t>
            </a:r>
            <a:endParaRPr lang="fr-BE" b="1" dirty="0">
              <a:solidFill>
                <a:srgbClr val="009644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287807" y="36404400"/>
            <a:ext cx="33228908" cy="2011320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/>
          <a:p>
            <a:r>
              <a:rPr lang="fr-BE" b="1" dirty="0">
                <a:solidFill>
                  <a:srgbClr val="009644"/>
                </a:solidFill>
              </a:rPr>
              <a:t>Objectives of the  Action </a:t>
            </a:r>
            <a:r>
              <a:rPr lang="fr-BE" sz="8000" b="1" dirty="0" smtClean="0">
                <a:solidFill>
                  <a:srgbClr val="009644"/>
                </a:solidFill>
              </a:rPr>
              <a:t>: </a:t>
            </a:r>
            <a:r>
              <a:rPr lang="fr-BE" sz="8000" b="1" dirty="0" err="1" smtClean="0">
                <a:solidFill>
                  <a:srgbClr val="009644"/>
                </a:solidFill>
              </a:rPr>
              <a:t>Leveraging</a:t>
            </a:r>
            <a:r>
              <a:rPr lang="fr-BE" sz="8000" b="1" dirty="0" smtClean="0">
                <a:solidFill>
                  <a:srgbClr val="009644"/>
                </a:solidFill>
              </a:rPr>
              <a:t> plant virus control </a:t>
            </a:r>
            <a:r>
              <a:rPr lang="fr-BE" sz="8000" b="1" dirty="0" err="1" smtClean="0">
                <a:solidFill>
                  <a:srgbClr val="009644"/>
                </a:solidFill>
              </a:rPr>
              <a:t>through</a:t>
            </a:r>
            <a:r>
              <a:rPr lang="fr-BE" sz="8000" b="1" dirty="0" smtClean="0">
                <a:solidFill>
                  <a:srgbClr val="009644"/>
                </a:solidFill>
              </a:rPr>
              <a:t> NGS</a:t>
            </a:r>
            <a:endParaRPr lang="fr-BE" sz="8000" b="1" dirty="0">
              <a:solidFill>
                <a:srgbClr val="009644"/>
              </a:solidFill>
            </a:endParaRPr>
          </a:p>
        </p:txBody>
      </p:sp>
      <p:sp>
        <p:nvSpPr>
          <p:cNvPr id="22" name="Triangle isocèle 21"/>
          <p:cNvSpPr/>
          <p:nvPr/>
        </p:nvSpPr>
        <p:spPr>
          <a:xfrm rot="10800000">
            <a:off x="23258809" y="40023"/>
            <a:ext cx="9008662" cy="9145353"/>
          </a:xfrm>
          <a:prstGeom prst="triangle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71060" y="8247754"/>
            <a:ext cx="321879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/>
              <a:t>a</a:t>
            </a:r>
            <a:r>
              <a:rPr lang="en-US" sz="4400" dirty="0"/>
              <a:t>: the affiliations and addresses of the contributors of this communication are listed in the COST website at the following address: </a:t>
            </a:r>
            <a:r>
              <a:rPr lang="en-US" sz="4400" u="sng" dirty="0">
                <a:hlinkClick r:id="rId8"/>
              </a:rPr>
              <a:t>http://www.cost.eu/COST_Actions/fa/Actions/FA1407?management</a:t>
            </a:r>
            <a:r>
              <a:rPr lang="en-US" sz="4400" dirty="0"/>
              <a:t> </a:t>
            </a:r>
            <a:endParaRPr lang="fr-BE" sz="4400" dirty="0"/>
          </a:p>
          <a:p>
            <a:r>
              <a:rPr lang="en-US" sz="4400" baseline="30000" dirty="0"/>
              <a:t> </a:t>
            </a:r>
            <a:r>
              <a:rPr lang="en-US" sz="4400" baseline="30000" dirty="0" smtClean="0"/>
              <a:t>1</a:t>
            </a:r>
            <a:r>
              <a:rPr lang="en-US" sz="4400" dirty="0"/>
              <a:t>: Corresponding author: </a:t>
            </a:r>
            <a:r>
              <a:rPr lang="en-US" sz="4400" u="sng" dirty="0">
                <a:hlinkClick r:id="rId9"/>
              </a:rPr>
              <a:t>sebastien.massart@ulg.ac.be</a:t>
            </a:r>
            <a:r>
              <a:rPr lang="en-US" sz="4400" dirty="0"/>
              <a:t>  - Laboratory of Phytopathology – University of Liège – </a:t>
            </a:r>
            <a:r>
              <a:rPr lang="en-US" sz="4400" dirty="0" err="1"/>
              <a:t>Gembloux</a:t>
            </a:r>
            <a:r>
              <a:rPr lang="en-US" sz="4400" dirty="0"/>
              <a:t> Agro-</a:t>
            </a:r>
            <a:r>
              <a:rPr lang="en-US" sz="4400" dirty="0" err="1"/>
              <a:t>BioTech</a:t>
            </a:r>
            <a:r>
              <a:rPr lang="en-US" sz="4400" dirty="0"/>
              <a:t> – Passage des </a:t>
            </a:r>
            <a:r>
              <a:rPr lang="en-US" sz="4400" dirty="0" err="1"/>
              <a:t>déportés</a:t>
            </a:r>
            <a:r>
              <a:rPr lang="en-US" sz="4400" dirty="0"/>
              <a:t>, 2 – 5030 </a:t>
            </a:r>
            <a:r>
              <a:rPr lang="en-US" sz="4400" dirty="0" err="1"/>
              <a:t>Gembloux</a:t>
            </a:r>
            <a:r>
              <a:rPr lang="en-US" sz="4400" dirty="0"/>
              <a:t> – Belgium</a:t>
            </a:r>
            <a:endParaRPr lang="fr-BE" sz="4400" dirty="0"/>
          </a:p>
        </p:txBody>
      </p:sp>
      <p:sp>
        <p:nvSpPr>
          <p:cNvPr id="23" name="ZoneTexte 22"/>
          <p:cNvSpPr txBox="1"/>
          <p:nvPr/>
        </p:nvSpPr>
        <p:spPr>
          <a:xfrm rot="2781311">
            <a:off x="25297430" y="2206880"/>
            <a:ext cx="8146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/>
              <a:t>C</a:t>
            </a:r>
            <a:r>
              <a:rPr lang="fr-BE" sz="8000" dirty="0" smtClean="0"/>
              <a:t>all to </a:t>
            </a:r>
            <a:r>
              <a:rPr lang="fr-BE" sz="8000" dirty="0" err="1" smtClean="0"/>
              <a:t>register</a:t>
            </a:r>
            <a:r>
              <a:rPr lang="fr-BE" sz="8000" dirty="0" smtClean="0"/>
              <a:t> on the Action </a:t>
            </a:r>
            <a:r>
              <a:rPr lang="fr-BE" sz="8000" dirty="0" err="1" smtClean="0"/>
              <a:t>website</a:t>
            </a:r>
            <a:endParaRPr lang="fr-BE" sz="8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-287807" y="41558942"/>
            <a:ext cx="27086130" cy="2068259"/>
          </a:xfrm>
          <a:prstGeom prst="rect">
            <a:avLst/>
          </a:prstGeom>
          <a:noFill/>
        </p:spPr>
        <p:txBody>
          <a:bodyPr wrap="square" lIns="498348" tIns="249174" rIns="498348" bIns="249174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009644"/>
                </a:solidFill>
              </a:defRPr>
            </a:lvl1pPr>
          </a:lstStyle>
          <a:p>
            <a:r>
              <a:rPr lang="fr-BE" dirty="0" err="1"/>
              <a:t>Working</a:t>
            </a:r>
            <a:r>
              <a:rPr lang="fr-BE" dirty="0"/>
              <a:t> </a:t>
            </a:r>
            <a:r>
              <a:rPr lang="fr-BE" dirty="0" smtClean="0"/>
              <a:t>Groups (</a:t>
            </a:r>
            <a:r>
              <a:rPr lang="fr-BE" dirty="0" err="1" smtClean="0"/>
              <a:t>WGs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8702993" y="3222396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u="sng" dirty="0"/>
              <a:t>Validation challenge</a:t>
            </a:r>
          </a:p>
          <a:p>
            <a:pPr marL="1143000" indent="-1143000">
              <a:buFontTx/>
              <a:buChar char="-"/>
            </a:pPr>
            <a:r>
              <a:rPr lang="fr-BE" sz="4800" dirty="0" err="1" smtClean="0"/>
              <a:t>Sensitivity</a:t>
            </a:r>
            <a:r>
              <a:rPr lang="fr-BE" sz="4800" dirty="0" smtClean="0"/>
              <a:t> ?</a:t>
            </a:r>
          </a:p>
          <a:p>
            <a:pPr marL="1143000" indent="-1143000">
              <a:buFontTx/>
              <a:buChar char="-"/>
            </a:pPr>
            <a:r>
              <a:rPr lang="fr-BE" sz="4800" dirty="0" err="1" smtClean="0"/>
              <a:t>Repeatability</a:t>
            </a:r>
            <a:r>
              <a:rPr lang="fr-BE" sz="4800" dirty="0" smtClean="0"/>
              <a:t> and </a:t>
            </a:r>
          </a:p>
          <a:p>
            <a:pPr lvl="1"/>
            <a:r>
              <a:rPr lang="fr-BE" sz="4800" dirty="0" err="1" smtClean="0"/>
              <a:t>reproducibility</a:t>
            </a:r>
            <a:r>
              <a:rPr lang="fr-BE" sz="4800" dirty="0" smtClean="0"/>
              <a:t> ?</a:t>
            </a:r>
          </a:p>
          <a:p>
            <a:pPr marL="1143000" indent="-1143000">
              <a:buFontTx/>
              <a:buChar char="-"/>
            </a:pPr>
            <a:r>
              <a:rPr lang="fr-BE" sz="4800" dirty="0" smtClean="0"/>
              <a:t>Contamination ?</a:t>
            </a:r>
            <a:endParaRPr lang="fr-BE" sz="48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6165052" y="3229994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u="sng" dirty="0"/>
              <a:t>Impact on </a:t>
            </a:r>
            <a:r>
              <a:rPr lang="fr-BE" sz="6000" b="1" u="sng" dirty="0" err="1"/>
              <a:t>trade</a:t>
            </a:r>
            <a:endParaRPr lang="fr-BE" sz="6000" b="1" u="sng" dirty="0"/>
          </a:p>
          <a:p>
            <a:pPr marL="1143000" indent="-1143000">
              <a:buFontTx/>
              <a:buChar char="-"/>
            </a:pPr>
            <a:r>
              <a:rPr lang="fr-BE" sz="4800" dirty="0" smtClean="0"/>
              <a:t>For </a:t>
            </a:r>
            <a:r>
              <a:rPr lang="fr-BE" sz="4800" dirty="0" err="1" smtClean="0"/>
              <a:t>which</a:t>
            </a:r>
            <a:r>
              <a:rPr lang="fr-BE" sz="4800" dirty="0" smtClean="0"/>
              <a:t> diagnostic ?  </a:t>
            </a:r>
          </a:p>
          <a:p>
            <a:pPr marL="1143000" indent="-1143000">
              <a:buFontTx/>
              <a:buChar char="-"/>
            </a:pPr>
            <a:r>
              <a:rPr lang="fr-BE" sz="4800" dirty="0" smtClean="0"/>
              <a:t>New virus </a:t>
            </a:r>
            <a:r>
              <a:rPr lang="fr-BE" sz="4800" dirty="0" err="1" smtClean="0"/>
              <a:t>identified</a:t>
            </a:r>
            <a:r>
              <a:rPr lang="fr-BE" sz="4800" dirty="0" smtClean="0"/>
              <a:t> ?</a:t>
            </a:r>
          </a:p>
          <a:p>
            <a:pPr marL="1143000" indent="-1143000">
              <a:buFontTx/>
              <a:buChar char="-"/>
            </a:pPr>
            <a:r>
              <a:rPr lang="fr-BE" sz="4800" dirty="0" smtClean="0"/>
              <a:t>Latent virus ?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4410937" y="32227936"/>
            <a:ext cx="6408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u="sng" dirty="0" err="1"/>
              <a:t>Regulatory</a:t>
            </a:r>
            <a:r>
              <a:rPr lang="fr-BE" sz="6000" b="1" u="sng" dirty="0"/>
              <a:t> impact</a:t>
            </a:r>
          </a:p>
          <a:p>
            <a:pPr marL="1143000" indent="-1143000">
              <a:buFontTx/>
              <a:buChar char="-"/>
            </a:pPr>
            <a:r>
              <a:rPr lang="fr-BE" sz="4800" dirty="0" smtClean="0"/>
              <a:t>Certification?</a:t>
            </a:r>
          </a:p>
          <a:p>
            <a:pPr marL="1143000" indent="-1143000">
              <a:buFontTx/>
              <a:buChar char="-"/>
            </a:pPr>
            <a:r>
              <a:rPr lang="fr-BE" sz="4800" dirty="0" err="1" smtClean="0"/>
              <a:t>Quarantine</a:t>
            </a:r>
            <a:r>
              <a:rPr lang="fr-BE" sz="4800" dirty="0" smtClean="0"/>
              <a:t> ?</a:t>
            </a:r>
          </a:p>
          <a:p>
            <a:pPr marL="1143000" indent="-1143000">
              <a:buFontTx/>
              <a:buChar char="-"/>
            </a:pPr>
            <a:r>
              <a:rPr lang="fr-BE" sz="4800" dirty="0" err="1" smtClean="0"/>
              <a:t>Legal</a:t>
            </a:r>
            <a:r>
              <a:rPr lang="fr-BE" sz="4800" dirty="0" smtClean="0"/>
              <a:t> </a:t>
            </a:r>
            <a:r>
              <a:rPr lang="fr-BE" sz="4800" dirty="0" err="1" smtClean="0"/>
              <a:t>framework</a:t>
            </a:r>
            <a:r>
              <a:rPr lang="fr-BE" sz="4800" dirty="0" smtClean="0"/>
              <a:t> ?</a:t>
            </a:r>
            <a:endParaRPr lang="fr-BE" sz="48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32273" y="32299944"/>
            <a:ext cx="8205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u="sng" dirty="0" err="1" smtClean="0"/>
              <a:t>Technical</a:t>
            </a:r>
            <a:r>
              <a:rPr lang="fr-BE" sz="6000" b="1" u="sng" dirty="0" smtClean="0"/>
              <a:t> challenges</a:t>
            </a:r>
          </a:p>
          <a:p>
            <a:pPr marL="1143000" indent="-1143000">
              <a:buFontTx/>
              <a:buChar char="-"/>
            </a:pPr>
            <a:r>
              <a:rPr lang="fr-BE" sz="4800" dirty="0" err="1" smtClean="0"/>
              <a:t>Sampling</a:t>
            </a:r>
            <a:r>
              <a:rPr lang="fr-BE" sz="4800" dirty="0" smtClean="0"/>
              <a:t> </a:t>
            </a:r>
            <a:r>
              <a:rPr lang="fr-BE" sz="4800" dirty="0" err="1" smtClean="0"/>
              <a:t>protocol</a:t>
            </a:r>
            <a:r>
              <a:rPr lang="fr-BE" sz="4800" dirty="0" smtClean="0"/>
              <a:t> ?</a:t>
            </a:r>
          </a:p>
          <a:p>
            <a:pPr marL="1143000" indent="-1143000">
              <a:buFontTx/>
              <a:buChar char="-"/>
            </a:pPr>
            <a:r>
              <a:rPr lang="fr-BE" sz="4800" dirty="0" smtClean="0"/>
              <a:t>Extraction and </a:t>
            </a:r>
            <a:r>
              <a:rPr lang="fr-BE" sz="4800" dirty="0" err="1" smtClean="0"/>
              <a:t>library</a:t>
            </a:r>
            <a:r>
              <a:rPr lang="fr-BE" sz="4800" dirty="0" smtClean="0"/>
              <a:t> </a:t>
            </a:r>
          </a:p>
          <a:p>
            <a:pPr lvl="1"/>
            <a:r>
              <a:rPr lang="fr-BE" sz="4800" dirty="0" err="1" smtClean="0"/>
              <a:t>preparation</a:t>
            </a:r>
            <a:r>
              <a:rPr lang="fr-BE" sz="4800" dirty="0" smtClean="0"/>
              <a:t> ?</a:t>
            </a:r>
          </a:p>
          <a:p>
            <a:pPr marL="1143000" indent="-1143000">
              <a:buFontTx/>
              <a:buChar char="-"/>
            </a:pPr>
            <a:r>
              <a:rPr lang="fr-BE" sz="4800" dirty="0" err="1" smtClean="0"/>
              <a:t>Bio-informatic</a:t>
            </a:r>
            <a:r>
              <a:rPr lang="fr-BE" sz="4800" dirty="0" smtClean="0"/>
              <a:t> pipeline ?</a:t>
            </a:r>
          </a:p>
        </p:txBody>
      </p:sp>
      <p:sp>
        <p:nvSpPr>
          <p:cNvPr id="31" name="Croix 30"/>
          <p:cNvSpPr/>
          <p:nvPr/>
        </p:nvSpPr>
        <p:spPr>
          <a:xfrm>
            <a:off x="15131955" y="14129182"/>
            <a:ext cx="1469807" cy="1483778"/>
          </a:xfrm>
          <a:prstGeom prst="plus">
            <a:avLst>
              <a:gd name="adj" fmla="val 41905"/>
            </a:avLst>
          </a:prstGeom>
          <a:solidFill>
            <a:srgbClr val="00964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Égal 34"/>
          <p:cNvSpPr/>
          <p:nvPr/>
        </p:nvSpPr>
        <p:spPr>
          <a:xfrm>
            <a:off x="21602625" y="14657984"/>
            <a:ext cx="1835235" cy="913453"/>
          </a:xfrm>
          <a:prstGeom prst="mathEqual">
            <a:avLst/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725891" y="14097020"/>
            <a:ext cx="8533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6000" dirty="0" smtClean="0"/>
              <a:t>50 % of </a:t>
            </a:r>
            <a:r>
              <a:rPr lang="fr-BE" sz="6000" dirty="0" err="1" smtClean="0"/>
              <a:t>emergent</a:t>
            </a:r>
            <a:r>
              <a:rPr lang="fr-BE" sz="6000" dirty="0" smtClean="0"/>
              <a:t> </a:t>
            </a:r>
            <a:r>
              <a:rPr lang="fr-BE" sz="6000" dirty="0" err="1" smtClean="0"/>
              <a:t>pathogens</a:t>
            </a:r>
            <a:r>
              <a:rPr lang="fr-BE" sz="6000" dirty="0" smtClean="0"/>
              <a:t> are </a:t>
            </a:r>
            <a:r>
              <a:rPr lang="fr-BE" sz="6000" dirty="0" err="1" smtClean="0"/>
              <a:t>viruses</a:t>
            </a:r>
            <a:r>
              <a:rPr lang="fr-BE" sz="6000" dirty="0" smtClean="0"/>
              <a:t> (</a:t>
            </a:r>
            <a:r>
              <a:rPr lang="fr-BE" sz="6000" baseline="30000" dirty="0" smtClean="0"/>
              <a:t>1)</a:t>
            </a:r>
          </a:p>
        </p:txBody>
      </p:sp>
      <p:sp>
        <p:nvSpPr>
          <p:cNvPr id="36" name="Flèche à angle droit 35"/>
          <p:cNvSpPr/>
          <p:nvPr/>
        </p:nvSpPr>
        <p:spPr>
          <a:xfrm rot="5400000">
            <a:off x="9079004" y="21007708"/>
            <a:ext cx="3218875" cy="15909218"/>
          </a:xfrm>
          <a:prstGeom prst="bentUpArrow">
            <a:avLst>
              <a:gd name="adj1" fmla="val 19076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Rectangle 36"/>
          <p:cNvSpPr/>
          <p:nvPr/>
        </p:nvSpPr>
        <p:spPr>
          <a:xfrm>
            <a:off x="8990856" y="27320005"/>
            <a:ext cx="586433" cy="26756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 41"/>
          <p:cNvSpPr/>
          <p:nvPr/>
        </p:nvSpPr>
        <p:spPr>
          <a:xfrm>
            <a:off x="15595216" y="27139181"/>
            <a:ext cx="586433" cy="26756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ZoneTexte 39"/>
          <p:cNvSpPr txBox="1"/>
          <p:nvPr/>
        </p:nvSpPr>
        <p:spPr>
          <a:xfrm>
            <a:off x="733922" y="38415720"/>
            <a:ext cx="292068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44" name="ZoneTexte 43"/>
          <p:cNvSpPr txBox="1"/>
          <p:nvPr/>
        </p:nvSpPr>
        <p:spPr>
          <a:xfrm>
            <a:off x="214579" y="38415720"/>
            <a:ext cx="31325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/>
              <a:t>Designing research </a:t>
            </a:r>
            <a:r>
              <a:rPr lang="en-US" sz="4800" dirty="0"/>
              <a:t>framework </a:t>
            </a:r>
            <a:r>
              <a:rPr lang="en-US" sz="4800" dirty="0" smtClean="0"/>
              <a:t> for characterization of new viruses &amp; evaluation of their impact 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Developing and validating NGS technological </a:t>
            </a:r>
            <a:r>
              <a:rPr lang="en-US" sz="4800" dirty="0"/>
              <a:t>standards </a:t>
            </a:r>
            <a:r>
              <a:rPr lang="en-US" sz="4800" dirty="0" smtClean="0"/>
              <a:t>for plant virus diagnostic </a:t>
            </a:r>
          </a:p>
          <a:p>
            <a:pPr marL="342900" indent="-342900">
              <a:buFontTx/>
              <a:buAutoNum type="arabicPeriod"/>
            </a:pPr>
            <a:r>
              <a:rPr lang="en-US" sz="4800" dirty="0" smtClean="0"/>
              <a:t>Proposing decision </a:t>
            </a:r>
            <a:r>
              <a:rPr lang="en-US" sz="4800" dirty="0"/>
              <a:t>schemes on plant virus diagnostic </a:t>
            </a:r>
            <a:r>
              <a:rPr lang="en-US" sz="4800" dirty="0" smtClean="0"/>
              <a:t> for policy makers, NPPO, EPPO, diagnostic lab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Evaluating  </a:t>
            </a:r>
            <a:r>
              <a:rPr lang="en-US" sz="4800" b="1" dirty="0"/>
              <a:t>impact of </a:t>
            </a:r>
            <a:r>
              <a:rPr lang="en-US" sz="4800" b="1" dirty="0" smtClean="0"/>
              <a:t>NGS </a:t>
            </a:r>
            <a:r>
              <a:rPr lang="en-US" sz="4800" b="1" dirty="0"/>
              <a:t>on virus taxonomy and on the plant-virus interactions</a:t>
            </a:r>
            <a:endParaRPr lang="en-US" sz="4800" b="1" dirty="0" smtClean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1"/>
          <a:stretch/>
        </p:blipFill>
        <p:spPr bwMode="auto">
          <a:xfrm>
            <a:off x="288257" y="43965240"/>
            <a:ext cx="31129214" cy="215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830" y="48263073"/>
            <a:ext cx="116554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930" y="48194810"/>
            <a:ext cx="4306887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29"/>
          <p:cNvSpPr txBox="1">
            <a:spLocks noChangeArrowheads="1"/>
          </p:cNvSpPr>
          <p:nvPr/>
        </p:nvSpPr>
        <p:spPr bwMode="auto">
          <a:xfrm>
            <a:off x="-287807" y="46053472"/>
            <a:ext cx="29076474" cy="25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5606" tIns="217803" rIns="435606" bIns="217803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35451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altLang="fr-FR" sz="8000" b="1" dirty="0">
                <a:solidFill>
                  <a:srgbClr val="009644"/>
                </a:solidFill>
                <a:latin typeface="Calibri" pitchFamily="34" charset="0"/>
              </a:rPr>
              <a:t>Contact us </a:t>
            </a:r>
            <a:r>
              <a:rPr lang="en-GB" altLang="fr-FR" sz="8000" dirty="0">
                <a:latin typeface="Calibri" pitchFamily="34" charset="0"/>
              </a:rPr>
              <a:t> </a:t>
            </a:r>
            <a:r>
              <a:rPr lang="en-GB" altLang="fr-FR" sz="5400" dirty="0">
                <a:latin typeface="Calibri" pitchFamily="34" charset="0"/>
              </a:rPr>
              <a:t>Action website: http://www.cost.eu/COST_Actions/fa/Actions/FA1407</a:t>
            </a:r>
          </a:p>
          <a:p>
            <a:pPr eaLnBrk="1" hangingPunct="1"/>
            <a:r>
              <a:rPr lang="de-DE" altLang="fr-FR" sz="5400" dirty="0" smtClean="0">
                <a:latin typeface="Calibri" pitchFamily="34" charset="0"/>
              </a:rPr>
              <a:t>	Action </a:t>
            </a:r>
            <a:r>
              <a:rPr lang="de-DE" altLang="fr-FR" sz="5400" dirty="0" err="1">
                <a:latin typeface="Calibri" pitchFamily="34" charset="0"/>
              </a:rPr>
              <a:t>Chair</a:t>
            </a:r>
            <a:r>
              <a:rPr lang="de-DE" altLang="fr-FR" sz="5400" dirty="0">
                <a:latin typeface="Calibri" pitchFamily="34" charset="0"/>
              </a:rPr>
              <a:t> : </a:t>
            </a:r>
            <a:r>
              <a:rPr lang="de-DE" altLang="fr-FR" sz="5400" dirty="0" smtClean="0">
                <a:solidFill>
                  <a:srgbClr val="0070C0"/>
                </a:solidFill>
                <a:latin typeface="Calibri" pitchFamily="34" charset="0"/>
              </a:rPr>
              <a:t>sebastien.massart@ulg.ac.be</a:t>
            </a:r>
            <a:r>
              <a:rPr lang="de-DE" altLang="fr-FR" sz="5400" dirty="0">
                <a:solidFill>
                  <a:srgbClr val="0070C0"/>
                </a:solidFill>
                <a:latin typeface="Calibri" pitchFamily="34" charset="0"/>
              </a:rPr>
              <a:t>	</a:t>
            </a:r>
            <a:endParaRPr lang="fr-BE" altLang="fr-FR" sz="5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76289" y="48717768"/>
            <a:ext cx="19788548" cy="2296700"/>
          </a:xfrm>
          <a:prstGeom prst="rect">
            <a:avLst/>
          </a:prstGeom>
          <a:noFill/>
        </p:spPr>
        <p:txBody>
          <a:bodyPr wrap="square" lIns="79928" tIns="39964" rIns="79928" bIns="39964">
            <a:spAutoFit/>
          </a:bodyPr>
          <a:lstStyle/>
          <a:p>
            <a:pPr defTabSz="43560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4800" dirty="0" err="1">
                <a:latin typeface="+mn-lt"/>
                <a:cs typeface="+mn-cs"/>
              </a:rPr>
              <a:t>References</a:t>
            </a:r>
            <a:endParaRPr lang="fr-BE" sz="4800" dirty="0">
              <a:latin typeface="+mn-lt"/>
              <a:cs typeface="+mn-cs"/>
            </a:endParaRPr>
          </a:p>
          <a:p>
            <a:pPr marL="1198916" indent="-1198916" defTabSz="435606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fr-BE" sz="4800" dirty="0">
                <a:latin typeface="+mn-lt"/>
                <a:cs typeface="+mn-cs"/>
              </a:rPr>
              <a:t>Anderson, 2004. Trends </a:t>
            </a:r>
            <a:r>
              <a:rPr lang="fr-BE" sz="4800" dirty="0" err="1">
                <a:latin typeface="+mn-lt"/>
                <a:cs typeface="+mn-cs"/>
              </a:rPr>
              <a:t>Ecol</a:t>
            </a:r>
            <a:r>
              <a:rPr lang="fr-BE" sz="4800" dirty="0">
                <a:latin typeface="+mn-lt"/>
                <a:cs typeface="+mn-cs"/>
              </a:rPr>
              <a:t>. </a:t>
            </a:r>
          </a:p>
          <a:p>
            <a:pPr marL="1198916" indent="-1198916" defTabSz="435606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fr-BE" sz="4800" dirty="0" err="1">
                <a:latin typeface="+mn-lt"/>
                <a:cs typeface="+mn-cs"/>
              </a:rPr>
              <a:t>Massart</a:t>
            </a:r>
            <a:r>
              <a:rPr lang="fr-BE" sz="4800" dirty="0">
                <a:latin typeface="+mn-lt"/>
                <a:cs typeface="+mn-cs"/>
              </a:rPr>
              <a:t> et al (2014) Virus </a:t>
            </a:r>
            <a:r>
              <a:rPr lang="fr-BE" sz="4800" dirty="0" err="1">
                <a:latin typeface="+mn-lt"/>
                <a:cs typeface="+mn-cs"/>
              </a:rPr>
              <a:t>Research</a:t>
            </a:r>
            <a:endParaRPr lang="fr-BE" sz="4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</TotalTime>
  <Words>316</Words>
  <Application>Microsoft Office PowerPoint</Application>
  <PresentationFormat>Personnalisé</PresentationFormat>
  <Paragraphs>54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Massart</dc:creator>
  <cp:lastModifiedBy>Massart</cp:lastModifiedBy>
  <cp:revision>9</cp:revision>
  <dcterms:created xsi:type="dcterms:W3CDTF">2015-03-10T14:03:26Z</dcterms:created>
  <dcterms:modified xsi:type="dcterms:W3CDTF">2015-03-25T08:19:42Z</dcterms:modified>
</cp:coreProperties>
</file>