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40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23E15-0113-4491-B263-EEA06D285DAD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FAC7A-DDCC-4BD9-808D-7C56009A1DE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62881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66139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66139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66139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AC7A-DDCC-4BD9-808D-7C56009A1DEE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66139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7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9BB7EE5-EB60-44E4-AD4B-539BBDBF6492}" type="datetimeFigureOut">
              <a:rPr lang="fr-BE" smtClean="0"/>
              <a:t>19/03/15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74AF326-3AEA-44B8-9F33-9DA186F78548}" type="slidenum">
              <a:rPr lang="fr-BE" smtClean="0"/>
              <a:t>‹#›</a:t>
            </a:fld>
            <a:endParaRPr lang="fr-BE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305273"/>
            <a:ext cx="8462531" cy="4571999"/>
          </a:xfrm>
        </p:spPr>
        <p:txBody>
          <a:bodyPr>
            <a:normAutofit/>
          </a:bodyPr>
          <a:lstStyle/>
          <a:p>
            <a:r>
              <a:rPr lang="fr-BE" sz="2800" b="1" dirty="0" smtClean="0">
                <a:latin typeface="Trebuchet MS" panose="020B0603020202020204" pitchFamily="34" charset="0"/>
              </a:rPr>
              <a:t>Séminaire « Acceptabilité sociale »</a:t>
            </a:r>
            <a:endParaRPr lang="fr-BE" sz="2800" b="1" dirty="0"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BE" b="1" dirty="0" smtClean="0">
                <a:latin typeface="Trebuchet MS" panose="020B0603020202020204" pitchFamily="34" charset="0"/>
              </a:rPr>
              <a:t>Pierre Delvenne</a:t>
            </a:r>
          </a:p>
          <a:p>
            <a:r>
              <a:rPr lang="fr-BE" b="1" dirty="0" smtClean="0">
                <a:latin typeface="Trebuchet MS" panose="020B0603020202020204" pitchFamily="34" charset="0"/>
              </a:rPr>
              <a:t>Céline Parotte</a:t>
            </a:r>
          </a:p>
          <a:p>
            <a:r>
              <a:rPr lang="fr-BE" b="1" dirty="0" smtClean="0">
                <a:latin typeface="Trebuchet MS" panose="020B0603020202020204" pitchFamily="34" charset="0"/>
              </a:rPr>
              <a:t>Nicolas Rossignol</a:t>
            </a:r>
          </a:p>
          <a:p>
            <a:r>
              <a:rPr lang="fr-BE" b="1" dirty="0" smtClean="0">
                <a:latin typeface="Trebuchet MS" panose="020B0603020202020204" pitchFamily="34" charset="0"/>
              </a:rPr>
              <a:t>Benedikt Rosskamp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20272" y="1412776"/>
            <a:ext cx="1871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 smtClean="0">
                <a:latin typeface="Trebuchet MS" panose="020B0603020202020204" pitchFamily="34" charset="0"/>
              </a:rPr>
              <a:t>19 février 2015</a:t>
            </a:r>
            <a:endParaRPr lang="fr-BE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030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9755"/>
            <a:ext cx="5791200" cy="137160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Plan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727845"/>
            <a:ext cx="7620000" cy="437356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fr-BE" dirty="0" smtClean="0">
                <a:latin typeface="Trebuchet MS" panose="020B0603020202020204" pitchFamily="34" charset="0"/>
              </a:rPr>
              <a:t>Le SPIRAL</a:t>
            </a:r>
          </a:p>
          <a:p>
            <a:pPr marL="457200" indent="-457200">
              <a:buAutoNum type="arabicPeriod"/>
            </a:pPr>
            <a:r>
              <a:rPr lang="fr-BE" dirty="0" smtClean="0">
                <a:latin typeface="Trebuchet MS" panose="020B0603020202020204" pitchFamily="34" charset="0"/>
              </a:rPr>
              <a:t>La question de l’acceptabilité sociale dans des projets du SPIRAL</a:t>
            </a:r>
          </a:p>
          <a:p>
            <a:pPr marL="914400" lvl="1" indent="-457200"/>
            <a:r>
              <a:rPr lang="fr-BE" dirty="0" smtClean="0">
                <a:latin typeface="Trebuchet MS" panose="020B0603020202020204" pitchFamily="34" charset="0"/>
              </a:rPr>
              <a:t>Projet SEE</a:t>
            </a:r>
          </a:p>
          <a:p>
            <a:pPr marL="914400" lvl="1" indent="-457200"/>
            <a:r>
              <a:rPr lang="fr-BE" dirty="0" smtClean="0">
                <a:latin typeface="Trebuchet MS" panose="020B0603020202020204" pitchFamily="34" charset="0"/>
              </a:rPr>
              <a:t>Projet </a:t>
            </a:r>
            <a:r>
              <a:rPr lang="fr-BE" dirty="0" err="1" smtClean="0">
                <a:latin typeface="Trebuchet MS" panose="020B0603020202020204" pitchFamily="34" charset="0"/>
              </a:rPr>
              <a:t>INSOLL</a:t>
            </a:r>
            <a:endParaRPr lang="fr-BE" dirty="0" smtClean="0">
              <a:latin typeface="Trebuchet MS" panose="020B0603020202020204" pitchFamily="34" charset="0"/>
            </a:endParaRPr>
          </a:p>
          <a:p>
            <a:pPr marL="914400" lvl="1" indent="-457200"/>
            <a:r>
              <a:rPr lang="fr-BE" dirty="0" smtClean="0">
                <a:latin typeface="Trebuchet MS" panose="020B0603020202020204" pitchFamily="34" charset="0"/>
              </a:rPr>
              <a:t>Projet ALPE</a:t>
            </a:r>
          </a:p>
          <a:p>
            <a:pPr marL="914400" lvl="1" indent="-457200"/>
            <a:r>
              <a:rPr lang="fr-BE" dirty="0" smtClean="0">
                <a:latin typeface="Trebuchet MS" panose="020B0603020202020204" pitchFamily="34" charset="0"/>
              </a:rPr>
              <a:t>Projet </a:t>
            </a:r>
            <a:r>
              <a:rPr lang="fr-BE" dirty="0" err="1" smtClean="0">
                <a:latin typeface="Trebuchet MS" panose="020B0603020202020204" pitchFamily="34" charset="0"/>
              </a:rPr>
              <a:t>GIGS</a:t>
            </a:r>
            <a:endParaRPr lang="fr-BE" dirty="0" smtClean="0">
              <a:latin typeface="Trebuchet MS" panose="020B0603020202020204" pitchFamily="34" charset="0"/>
            </a:endParaRPr>
          </a:p>
          <a:p>
            <a:pPr marL="914400" lvl="1" indent="-457200"/>
            <a:r>
              <a:rPr lang="fr-BE" dirty="0" smtClean="0">
                <a:latin typeface="Trebuchet MS" panose="020B0603020202020204" pitchFamily="34" charset="0"/>
              </a:rPr>
              <a:t>Analyse transversale</a:t>
            </a:r>
          </a:p>
          <a:p>
            <a:pPr marL="457200" indent="-457200">
              <a:buFont typeface="+mj-lt"/>
              <a:buAutoNum type="arabicPeriod"/>
            </a:pPr>
            <a:r>
              <a:rPr lang="fr-BE" dirty="0" smtClean="0">
                <a:latin typeface="Trebuchet MS" panose="020B0603020202020204" pitchFamily="34" charset="0"/>
              </a:rPr>
              <a:t>Conclusion – Débat</a:t>
            </a:r>
            <a:endParaRPr lang="fr-BE" dirty="0">
              <a:latin typeface="Trebuchet MS" panose="020B0603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20272" y="1412776"/>
            <a:ext cx="1871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 smtClean="0">
                <a:latin typeface="Trebuchet MS" panose="020B0603020202020204" pitchFamily="34" charset="0"/>
              </a:rPr>
              <a:t>19 février 2015</a:t>
            </a:r>
            <a:endParaRPr lang="fr-BE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963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piral.ulg.ac.be/uploads/images/Poles_f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708920"/>
            <a:ext cx="4680520" cy="378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5791200" cy="137160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1. Le SPIRAL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0272" y="1412776"/>
            <a:ext cx="1871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 smtClean="0">
                <a:latin typeface="Trebuchet MS" panose="020B0603020202020204" pitchFamily="34" charset="0"/>
              </a:rPr>
              <a:t>19 février 2015</a:t>
            </a:r>
            <a:endParaRPr lang="fr-BE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188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0566591"/>
              </p:ext>
            </p:extLst>
          </p:nvPr>
        </p:nvGraphicFramePr>
        <p:xfrm>
          <a:off x="179514" y="352792"/>
          <a:ext cx="8628110" cy="602853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25622"/>
                <a:gridCol w="1725622"/>
                <a:gridCol w="1725622"/>
                <a:gridCol w="1725622"/>
                <a:gridCol w="1725622"/>
              </a:tblGrid>
              <a:tr h="648072">
                <a:tc>
                  <a:txBody>
                    <a:bodyPr/>
                    <a:lstStyle/>
                    <a:p>
                      <a:pPr algn="ctr"/>
                      <a:endParaRPr lang="fr-BE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SEE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INSOLL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ALPE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GIGS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Objet général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eVote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Santé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Éoliennes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Génomique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Durée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3 ans</a:t>
                      </a:r>
                    </a:p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(2009-2012)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3 ans</a:t>
                      </a:r>
                    </a:p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(2014-2017)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1 an</a:t>
                      </a:r>
                    </a:p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(2010-2011)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4 ans</a:t>
                      </a:r>
                    </a:p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(2014-2018)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Source de €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Région Wallonne (</a:t>
                      </a:r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DGO6</a:t>
                      </a:r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Région Wallonne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(</a:t>
                      </a:r>
                      <a:r>
                        <a:rPr lang="fr-BE" baseline="0" dirty="0" err="1" smtClean="0">
                          <a:latin typeface="Trebuchet MS" panose="020B0603020202020204" pitchFamily="34" charset="0"/>
                        </a:rPr>
                        <a:t>DGO6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Electrabel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FNRS</a:t>
                      </a:r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 (</a:t>
                      </a:r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PDR</a:t>
                      </a:r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Forme</a:t>
                      </a:r>
                      <a:r>
                        <a:rPr lang="fr-BE" b="1" i="1" baseline="0" dirty="0" smtClean="0">
                          <a:latin typeface="Trebuchet MS" panose="020B0603020202020204" pitchFamily="34" charset="0"/>
                        </a:rPr>
                        <a:t> du partenariat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Electrabel</a:t>
                      </a:r>
                    </a:p>
                    <a:p>
                      <a:pPr algn="ctr"/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pPr algn="ctr"/>
                      <a:endParaRPr lang="fr-BE" dirty="0" smtClean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endParaRPr lang="fr-BE" b="1" i="1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Objectif du</a:t>
                      </a:r>
                      <a:r>
                        <a:rPr lang="fr-BE" b="1" i="1" baseline="0" dirty="0" smtClean="0">
                          <a:latin typeface="Trebuchet MS" panose="020B0603020202020204" pitchFamily="34" charset="0"/>
                        </a:rPr>
                        <a:t> projet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40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Design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participatif 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eVote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avec 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entr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. pilotes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40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Prémisses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design participatif avec entre. pilotes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40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Acceptabilité comme objet de connaissance (pour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BE" sz="1400" u="sng" baseline="0" dirty="0" smtClean="0">
                          <a:latin typeface="Trebuchet MS" panose="020B0603020202020204" pitchFamily="34" charset="0"/>
                        </a:rPr>
                        <a:t>agir dessus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)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40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Acceptabilité comme objet de connaissance </a:t>
                      </a:r>
                      <a:endParaRPr lang="fr-BE" sz="1400" b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Oval 9"/>
          <p:cNvSpPr/>
          <p:nvPr/>
        </p:nvSpPr>
        <p:spPr>
          <a:xfrm>
            <a:off x="7164288" y="3284984"/>
            <a:ext cx="1584176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>
                <a:latin typeface="Trebuchet MS" panose="020B0603020202020204" pitchFamily="34" charset="0"/>
              </a:rPr>
              <a:t>GIGA</a:t>
            </a:r>
            <a:endParaRPr lang="fr-BE" dirty="0">
              <a:latin typeface="Trebuchet MS" panose="020B0603020202020204" pitchFamily="34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7704" y="3248981"/>
            <a:ext cx="1656184" cy="1557334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 rot="21035832">
            <a:off x="2003682" y="3963138"/>
            <a:ext cx="648072" cy="6413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b="1" dirty="0" err="1" smtClean="0">
                <a:latin typeface="Trebuchet MS" panose="020B0603020202020204" pitchFamily="34" charset="0"/>
              </a:rPr>
              <a:t>eID</a:t>
            </a:r>
            <a:endParaRPr lang="fr-BE" b="1" dirty="0" smtClean="0">
              <a:latin typeface="Trebuchet MS" panose="020B060302020202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627784" y="4175359"/>
            <a:ext cx="816058" cy="360040"/>
          </a:xfrm>
          <a:prstGeom prst="ellipse">
            <a:avLst/>
          </a:prstGeom>
          <a:solidFill>
            <a:srgbClr val="0070C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>
                <a:latin typeface="Trebuchet MS" panose="020B0603020202020204" pitchFamily="34" charset="0"/>
              </a:rPr>
              <a:t>SPIRAL</a:t>
            </a:r>
            <a:endParaRPr lang="fr-BE" sz="1100" b="1" dirty="0">
              <a:latin typeface="Trebuchet MS" panose="020B06030202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627784" y="3717032"/>
            <a:ext cx="936104" cy="360040"/>
          </a:xfrm>
          <a:prstGeom prst="ellipse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dirty="0" smtClean="0">
                <a:latin typeface="Trebuchet MS" panose="020B0603020202020204" pitchFamily="34" charset="0"/>
              </a:rPr>
              <a:t>Crypto</a:t>
            </a:r>
            <a:endParaRPr lang="fr-BE" sz="1200" dirty="0">
              <a:latin typeface="Trebuchet MS" panose="020B0603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303748" y="3332911"/>
            <a:ext cx="900100" cy="360040"/>
          </a:xfrm>
          <a:prstGeom prst="ellipse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100" dirty="0" smtClean="0">
                <a:latin typeface="Trebuchet MS" panose="020B0603020202020204" pitchFamily="34" charset="0"/>
              </a:rPr>
              <a:t>CRIDS</a:t>
            </a:r>
            <a:endParaRPr lang="fr-BE" sz="1100" dirty="0">
              <a:latin typeface="Trebuchet MS" panose="020B0603020202020204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4599455"/>
            <a:ext cx="1152128" cy="557737"/>
          </a:xfrm>
          <a:prstGeom prst="ellipse">
            <a:avLst/>
          </a:prstGeom>
          <a:solidFill>
            <a:schemeClr val="accent6">
              <a:lumMod val="75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b="1" dirty="0" err="1" smtClean="0">
                <a:latin typeface="Trebuchet MS" panose="020B0603020202020204" pitchFamily="34" charset="0"/>
              </a:rPr>
              <a:t>Entr</a:t>
            </a:r>
            <a:r>
              <a:rPr lang="fr-BE" sz="1200" b="1" dirty="0" smtClean="0">
                <a:latin typeface="Trebuchet MS" panose="020B0603020202020204" pitchFamily="34" charset="0"/>
              </a:rPr>
              <a:t>. Pilotes</a:t>
            </a:r>
            <a:endParaRPr lang="fr-BE" sz="1200" b="1" dirty="0">
              <a:latin typeface="Trebuchet MS" panose="020B0603020202020204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707904" y="3248981"/>
            <a:ext cx="1584176" cy="1557334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923928" y="4599455"/>
            <a:ext cx="1152128" cy="557737"/>
          </a:xfrm>
          <a:prstGeom prst="ellipse">
            <a:avLst/>
          </a:prstGeom>
          <a:solidFill>
            <a:schemeClr val="accent6">
              <a:lumMod val="75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b="1" dirty="0" err="1" smtClean="0">
                <a:latin typeface="Trebuchet MS" panose="020B0603020202020204" pitchFamily="34" charset="0"/>
              </a:rPr>
              <a:t>Entr</a:t>
            </a:r>
            <a:r>
              <a:rPr lang="fr-BE" sz="1200" b="1" dirty="0" smtClean="0">
                <a:latin typeface="Trebuchet MS" panose="020B0603020202020204" pitchFamily="34" charset="0"/>
              </a:rPr>
              <a:t>. Pilotes</a:t>
            </a:r>
            <a:endParaRPr lang="fr-BE" sz="1200" b="1" dirty="0">
              <a:latin typeface="Trebuchet MS" panose="020B0603020202020204" pitchFamily="34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5436095" y="3717032"/>
            <a:ext cx="1584177" cy="1467324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5724128" y="4734930"/>
            <a:ext cx="1008112" cy="360040"/>
          </a:xfrm>
          <a:prstGeom prst="ellipse">
            <a:avLst/>
          </a:prstGeom>
          <a:solidFill>
            <a:srgbClr val="0070C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100" b="1" dirty="0" smtClean="0">
                <a:latin typeface="Trebuchet MS" panose="020B0603020202020204" pitchFamily="34" charset="0"/>
              </a:rPr>
              <a:t>SPIRAL</a:t>
            </a:r>
            <a:endParaRPr lang="fr-BE" sz="1100" b="1" dirty="0">
              <a:latin typeface="Trebuchet MS" panose="020B0603020202020204" pitchFamily="34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5652120" y="4355379"/>
            <a:ext cx="1152128" cy="360040"/>
          </a:xfrm>
          <a:prstGeom prst="ellipse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dirty="0" smtClean="0">
                <a:latin typeface="Trebuchet MS" panose="020B0603020202020204" pitchFamily="34" charset="0"/>
              </a:rPr>
              <a:t>Psycho</a:t>
            </a:r>
            <a:endParaRPr lang="fr-BE" sz="1200" dirty="0">
              <a:latin typeface="Trebuchet MS" panose="020B0603020202020204" pitchFamily="34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5652120" y="3861048"/>
            <a:ext cx="1152128" cy="476041"/>
          </a:xfrm>
          <a:prstGeom prst="ellipse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dirty="0" smtClean="0">
                <a:latin typeface="Trebuchet MS" panose="020B0603020202020204" pitchFamily="34" charset="0"/>
              </a:rPr>
              <a:t>Centre Env.</a:t>
            </a:r>
            <a:endParaRPr lang="fr-BE" sz="1200" dirty="0">
              <a:latin typeface="Trebuchet MS" panose="020B0603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228184" y="3573016"/>
            <a:ext cx="0" cy="13793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7204957" y="4144174"/>
            <a:ext cx="1539480" cy="1034102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7492989" y="4728850"/>
            <a:ext cx="1008112" cy="360040"/>
          </a:xfrm>
          <a:prstGeom prst="ellipse">
            <a:avLst/>
          </a:prstGeom>
          <a:solidFill>
            <a:srgbClr val="0070C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100" b="1" dirty="0" smtClean="0">
                <a:latin typeface="Trebuchet MS" panose="020B0603020202020204" pitchFamily="34" charset="0"/>
              </a:rPr>
              <a:t>SPIRAL</a:t>
            </a:r>
            <a:endParaRPr lang="fr-BE" sz="1100" b="1" dirty="0">
              <a:latin typeface="Trebuchet MS" panose="020B0603020202020204" pitchFamily="34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7420981" y="4349299"/>
            <a:ext cx="1152128" cy="360040"/>
          </a:xfrm>
          <a:prstGeom prst="ellipse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dirty="0" smtClean="0">
                <a:latin typeface="Trebuchet MS" panose="020B0603020202020204" pitchFamily="34" charset="0"/>
              </a:rPr>
              <a:t>Philo Pol</a:t>
            </a:r>
            <a:endParaRPr lang="fr-BE" sz="1200" dirty="0">
              <a:latin typeface="Trebuchet MS" panose="020B0603020202020204" pitchFamily="34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4115982" y="4127432"/>
            <a:ext cx="816058" cy="360040"/>
          </a:xfrm>
          <a:prstGeom prst="ellipse">
            <a:avLst/>
          </a:prstGeom>
          <a:solidFill>
            <a:srgbClr val="0070C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>
                <a:latin typeface="Trebuchet MS" panose="020B0603020202020204" pitchFamily="34" charset="0"/>
              </a:rPr>
              <a:t>SPIRAL</a:t>
            </a:r>
            <a:endParaRPr lang="fr-BE" sz="1100" b="1" dirty="0">
              <a:latin typeface="Trebuchet MS" panose="020B0603020202020204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83320" y="3465004"/>
            <a:ext cx="900100" cy="360040"/>
          </a:xfrm>
          <a:prstGeom prst="ellipse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100" dirty="0" smtClean="0">
                <a:latin typeface="Trebuchet MS" panose="020B0603020202020204" pitchFamily="34" charset="0"/>
              </a:rPr>
              <a:t>CRIDS</a:t>
            </a:r>
            <a:endParaRPr lang="fr-BE" sz="1100" dirty="0">
              <a:latin typeface="Trebuchet MS" panose="020B0603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955644" y="1052736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652650" y="1052736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382956" y="1052736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140220" y="1052736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55644" y="2348880"/>
            <a:ext cx="160824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695870" y="2348880"/>
            <a:ext cx="160824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412028" y="2348880"/>
            <a:ext cx="1608244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136192" y="2348880"/>
            <a:ext cx="1608244" cy="7898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931674" y="5301208"/>
            <a:ext cx="160824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707904" y="5301208"/>
            <a:ext cx="160824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407340" y="5310997"/>
            <a:ext cx="160824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164288" y="5301208"/>
            <a:ext cx="160824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927800" y="1709192"/>
            <a:ext cx="1608244" cy="5292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707904" y="1709192"/>
            <a:ext cx="1608244" cy="5292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436796" y="1734368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164288" y="1709192"/>
            <a:ext cx="1608244" cy="5292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123520" y="3248979"/>
            <a:ext cx="1641005" cy="19442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743277" y="3248981"/>
            <a:ext cx="1913030" cy="19082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678850" y="3248981"/>
            <a:ext cx="1769980" cy="19442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448830" y="3248980"/>
            <a:ext cx="1625372" cy="19442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940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7" grpId="0" animBg="1"/>
      <p:bldP spid="56" grpId="0" animBg="1"/>
      <p:bldP spid="57" grpId="0" animBg="1"/>
      <p:bldP spid="5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7084119"/>
              </p:ext>
            </p:extLst>
          </p:nvPr>
        </p:nvGraphicFramePr>
        <p:xfrm>
          <a:off x="251520" y="737984"/>
          <a:ext cx="8628110" cy="557133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25622"/>
                <a:gridCol w="1725622"/>
                <a:gridCol w="1725622"/>
                <a:gridCol w="1725622"/>
                <a:gridCol w="1725622"/>
              </a:tblGrid>
              <a:tr h="648072">
                <a:tc>
                  <a:txBody>
                    <a:bodyPr/>
                    <a:lstStyle/>
                    <a:p>
                      <a:pPr algn="ctr"/>
                      <a:endParaRPr lang="fr-BE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SEE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INSOLL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ALPE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GIGS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Acceptation</a:t>
                      </a:r>
                    </a:p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Acceptabilité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Faire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accepter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Faire accepter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Acceptabilité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Acceptabilité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endParaRPr lang="fr-BE" sz="1200" b="1" i="1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200" b="1" i="1" dirty="0" smtClean="0">
                          <a:latin typeface="Trebuchet MS" panose="020B0603020202020204" pitchFamily="34" charset="0"/>
                        </a:rPr>
                        <a:t>Instrumentalisation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Label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SHS</a:t>
                      </a:r>
                      <a:endParaRPr lang="fr-BE" sz="1400" baseline="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Collecte données</a:t>
                      </a:r>
                    </a:p>
                    <a:p>
                      <a:endParaRPr lang="fr-BE" sz="1400" baseline="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200" baseline="0" dirty="0" smtClean="0">
                          <a:latin typeface="Trebuchet MS" panose="020B0603020202020204" pitchFamily="34" charset="0"/>
                        </a:rPr>
                        <a:t>Lié à réussite projet</a:t>
                      </a:r>
                      <a:endParaRPr lang="fr-BE" sz="1200" dirty="0" smtClean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Label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SHS</a:t>
                      </a:r>
                      <a:endParaRPr lang="fr-BE" sz="1400" baseline="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Collecte données</a:t>
                      </a:r>
                    </a:p>
                    <a:p>
                      <a:endParaRPr lang="fr-BE" sz="1800" baseline="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200" baseline="0" dirty="0" smtClean="0">
                          <a:latin typeface="Trebuchet MS" panose="020B0603020202020204" pitchFamily="34" charset="0"/>
                        </a:rPr>
                        <a:t>Lié à réussite projet</a:t>
                      </a:r>
                      <a:endParaRPr lang="fr-BE" sz="1200" dirty="0" smtClean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Utilisation des données pour</a:t>
                      </a:r>
                    </a:p>
                    <a:p>
                      <a:r>
                        <a:rPr lang="fr-BE" sz="1400" dirty="0" err="1" smtClean="0">
                          <a:latin typeface="Trebuchet MS" panose="020B0603020202020204" pitchFamily="34" charset="0"/>
                        </a:rPr>
                        <a:t>evidence-based</a:t>
                      </a:r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 management</a:t>
                      </a:r>
                      <a:endParaRPr lang="fr-BE" sz="1400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Partenariat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de recherches (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win-win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)</a:t>
                      </a:r>
                    </a:p>
                    <a:p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GIGA &gt; 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GIGS</a:t>
                      </a:r>
                      <a:endParaRPr lang="fr-BE" sz="1400" dirty="0" smtClean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Place</a:t>
                      </a:r>
                      <a:r>
                        <a:rPr lang="fr-BE" b="1" i="1" baseline="0" dirty="0" smtClean="0">
                          <a:latin typeface="Trebuchet MS" panose="020B0603020202020204" pitchFamily="34" charset="0"/>
                        </a:rPr>
                        <a:t> du chercheur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Facilitateur engagé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Embarqueur</a:t>
                      </a:r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 embarqué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Chercheur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(mode technocratique 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  <a:sym typeface="Wingdings" panose="05000000000000000000" pitchFamily="2" charset="2"/>
                        </a:rPr>
                        <a:t> recommandations)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Chercheur</a:t>
                      </a:r>
                    </a:p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(mode recherche fondamentale)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err="1" smtClean="0">
                          <a:latin typeface="Trebuchet MS" panose="020B0603020202020204" pitchFamily="34" charset="0"/>
                        </a:rPr>
                        <a:t>Outcomes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eVoting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system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Tester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living </a:t>
                      </a:r>
                      <a:r>
                        <a:rPr lang="fr-BE" baseline="0" dirty="0" err="1" smtClean="0">
                          <a:latin typeface="Trebuchet MS" panose="020B0603020202020204" pitchFamily="34" charset="0"/>
                        </a:rPr>
                        <a:t>lab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et </a:t>
                      </a:r>
                      <a:r>
                        <a:rPr lang="fr-BE" baseline="0" dirty="0" err="1" smtClean="0">
                          <a:latin typeface="Trebuchet MS" panose="020B0603020202020204" pitchFamily="34" charset="0"/>
                        </a:rPr>
                        <a:t>RW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dirty="0" smtClean="0">
                          <a:latin typeface="Trebuchet MS" panose="020B0603020202020204" pitchFamily="34" charset="0"/>
                        </a:rPr>
                        <a:t>Articles</a:t>
                      </a:r>
                      <a:endParaRPr lang="fr-BE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dirty="0" smtClean="0">
                          <a:latin typeface="Trebuchet MS" panose="020B0603020202020204" pitchFamily="34" charset="0"/>
                        </a:rPr>
                        <a:t>Articles</a:t>
                      </a:r>
                      <a:endParaRPr lang="fr-BE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Vie</a:t>
                      </a:r>
                      <a:r>
                        <a:rPr lang="fr-BE" b="1" i="1" baseline="0" dirty="0" smtClean="0">
                          <a:latin typeface="Trebuchet MS" panose="020B0603020202020204" pitchFamily="34" charset="0"/>
                        </a:rPr>
                        <a:t> par projets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Logique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par projets</a:t>
                      </a:r>
                    </a:p>
                    <a:p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SEE 2?</a:t>
                      </a:r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Logique par projets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One </a:t>
                      </a:r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shot</a:t>
                      </a:r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 avec Electrabel?</a:t>
                      </a:r>
                    </a:p>
                    <a:p>
                      <a:pPr algn="l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Enrichir CV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Logique par projet via GIGA</a:t>
                      </a: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200" dirty="0" smtClean="0">
                          <a:latin typeface="Trebuchet MS" panose="020B0603020202020204" pitchFamily="34" charset="0"/>
                        </a:rPr>
                        <a:t>Institutionnalisation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1" name="Straight Arrow Connector 20"/>
          <p:cNvCxnSpPr/>
          <p:nvPr/>
        </p:nvCxnSpPr>
        <p:spPr>
          <a:xfrm>
            <a:off x="8028382" y="5614392"/>
            <a:ext cx="0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027650" y="1437928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4" name="Rectangle 23"/>
          <p:cNvSpPr/>
          <p:nvPr/>
        </p:nvSpPr>
        <p:spPr>
          <a:xfrm>
            <a:off x="3707902" y="1437928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5" name="Rectangle 24"/>
          <p:cNvSpPr/>
          <p:nvPr/>
        </p:nvSpPr>
        <p:spPr>
          <a:xfrm>
            <a:off x="5484034" y="1437928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6" name="Rectangle 25"/>
          <p:cNvSpPr/>
          <p:nvPr/>
        </p:nvSpPr>
        <p:spPr>
          <a:xfrm>
            <a:off x="7212226" y="1437928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7" name="Rectangle 26"/>
          <p:cNvSpPr/>
          <p:nvPr/>
        </p:nvSpPr>
        <p:spPr>
          <a:xfrm>
            <a:off x="1996591" y="2094384"/>
            <a:ext cx="1608244" cy="8557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8" name="Rectangle 27"/>
          <p:cNvSpPr/>
          <p:nvPr/>
        </p:nvSpPr>
        <p:spPr>
          <a:xfrm>
            <a:off x="3683834" y="2094384"/>
            <a:ext cx="1608244" cy="8557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9" name="Rectangle 28"/>
          <p:cNvSpPr/>
          <p:nvPr/>
        </p:nvSpPr>
        <p:spPr>
          <a:xfrm>
            <a:off x="5508102" y="2105447"/>
            <a:ext cx="1608244" cy="8557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0" name="Rectangle 29"/>
          <p:cNvSpPr/>
          <p:nvPr/>
        </p:nvSpPr>
        <p:spPr>
          <a:xfrm>
            <a:off x="7212226" y="2110433"/>
            <a:ext cx="1608244" cy="8557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1" name="Rectangle 30"/>
          <p:cNvSpPr/>
          <p:nvPr/>
        </p:nvSpPr>
        <p:spPr>
          <a:xfrm>
            <a:off x="1883634" y="3094112"/>
            <a:ext cx="1608244" cy="8557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2" name="Rectangle 31"/>
          <p:cNvSpPr/>
          <p:nvPr/>
        </p:nvSpPr>
        <p:spPr>
          <a:xfrm>
            <a:off x="3707902" y="3094112"/>
            <a:ext cx="1608244" cy="8557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3" name="Rectangle 32"/>
          <p:cNvSpPr/>
          <p:nvPr/>
        </p:nvSpPr>
        <p:spPr>
          <a:xfrm>
            <a:off x="5412026" y="3106688"/>
            <a:ext cx="1608244" cy="8557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4" name="Rectangle 33"/>
          <p:cNvSpPr/>
          <p:nvPr/>
        </p:nvSpPr>
        <p:spPr>
          <a:xfrm>
            <a:off x="7212226" y="3094112"/>
            <a:ext cx="1608244" cy="8557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6" name="Rectangle 35"/>
          <p:cNvSpPr/>
          <p:nvPr/>
        </p:nvSpPr>
        <p:spPr>
          <a:xfrm>
            <a:off x="1883634" y="4102224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7" name="Rectangle 36"/>
          <p:cNvSpPr/>
          <p:nvPr/>
        </p:nvSpPr>
        <p:spPr>
          <a:xfrm>
            <a:off x="3491878" y="4102224"/>
            <a:ext cx="165618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8" name="Rectangle 37"/>
          <p:cNvSpPr/>
          <p:nvPr/>
        </p:nvSpPr>
        <p:spPr>
          <a:xfrm>
            <a:off x="5412026" y="4102224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9" name="Rectangle 38"/>
          <p:cNvSpPr/>
          <p:nvPr/>
        </p:nvSpPr>
        <p:spPr>
          <a:xfrm>
            <a:off x="7092278" y="4102224"/>
            <a:ext cx="16082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0" name="Rectangle 39"/>
          <p:cNvSpPr/>
          <p:nvPr/>
        </p:nvSpPr>
        <p:spPr>
          <a:xfrm>
            <a:off x="1996591" y="4758680"/>
            <a:ext cx="1608244" cy="15037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1" name="Rectangle 40"/>
          <p:cNvSpPr/>
          <p:nvPr/>
        </p:nvSpPr>
        <p:spPr>
          <a:xfrm>
            <a:off x="3683834" y="4758680"/>
            <a:ext cx="1608244" cy="15037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2" name="Rectangle 41"/>
          <p:cNvSpPr/>
          <p:nvPr/>
        </p:nvSpPr>
        <p:spPr>
          <a:xfrm>
            <a:off x="5412026" y="4758680"/>
            <a:ext cx="1608244" cy="15037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3" name="Rectangle 42"/>
          <p:cNvSpPr/>
          <p:nvPr/>
        </p:nvSpPr>
        <p:spPr>
          <a:xfrm>
            <a:off x="7224260" y="4718674"/>
            <a:ext cx="1608244" cy="1543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91047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1979"/>
            <a:ext cx="5791200" cy="1371600"/>
          </a:xfrm>
        </p:spPr>
        <p:txBody>
          <a:bodyPr/>
          <a:lstStyle/>
          <a:p>
            <a:r>
              <a:rPr lang="fr-BE" b="1" dirty="0" smtClean="0">
                <a:latin typeface="Trebuchet MS" panose="020B0603020202020204" pitchFamily="34" charset="0"/>
              </a:rPr>
              <a:t>3. Conclusion</a:t>
            </a:r>
            <a:endParaRPr lang="fr-BE" b="1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71861"/>
            <a:ext cx="7620000" cy="336545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smtClean="0">
                <a:latin typeface="Trebuchet MS" panose="020B0603020202020204" pitchFamily="34" charset="0"/>
              </a:rPr>
              <a:t>Embarquement sans surprise (rôle défini dès le départ)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smtClean="0">
                <a:latin typeface="Trebuchet MS" panose="020B0603020202020204" pitchFamily="34" charset="0"/>
              </a:rPr>
              <a:t>Pas de débarquement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smtClean="0">
                <a:latin typeface="Trebuchet MS" panose="020B0603020202020204" pitchFamily="34" charset="0"/>
              </a:rPr>
              <a:t>Embarquer des partenaires signifie aussi s’embarquer soi-même (</a:t>
            </a:r>
            <a:r>
              <a:rPr lang="fr-BE" dirty="0" err="1" smtClean="0">
                <a:latin typeface="Trebuchet MS" panose="020B0603020202020204" pitchFamily="34" charset="0"/>
              </a:rPr>
              <a:t>INSOLL</a:t>
            </a:r>
            <a:r>
              <a:rPr lang="fr-BE" dirty="0" smtClean="0">
                <a:latin typeface="Trebuchet MS" panose="020B0603020202020204" pitchFamily="34" charset="0"/>
              </a:rPr>
              <a:t>)</a:t>
            </a:r>
          </a:p>
          <a:p>
            <a:pPr marL="800100" lvl="1" indent="-342900"/>
            <a:r>
              <a:rPr lang="fr-BE" dirty="0" smtClean="0">
                <a:latin typeface="Trebuchet MS" panose="020B0603020202020204" pitchFamily="34" charset="0"/>
              </a:rPr>
              <a:t>Organisation de l’éjection?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smtClean="0">
                <a:latin typeface="Trebuchet MS" panose="020B0603020202020204" pitchFamily="34" charset="0"/>
              </a:rPr>
              <a:t>Projets frontières: décideurs politiques, scientifiques « durs », interdisciplinarité, entreprises privées, etc.</a:t>
            </a:r>
          </a:p>
          <a:p>
            <a:pPr marL="800100" lvl="1" indent="-342900"/>
            <a:endParaRPr lang="fr-BE" dirty="0" smtClean="0">
              <a:latin typeface="Trebuchet MS" panose="020B0603020202020204" pitchFamily="34" charset="0"/>
            </a:endParaRPr>
          </a:p>
          <a:p>
            <a:pPr marL="800100" lvl="1" indent="-342900"/>
            <a:endParaRPr lang="fr-BE" dirty="0">
              <a:latin typeface="Trebuchet MS" panose="020B0603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20272" y="1412776"/>
            <a:ext cx="1871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 smtClean="0">
                <a:latin typeface="Trebuchet MS" panose="020B0603020202020204" pitchFamily="34" charset="0"/>
              </a:rPr>
              <a:t>19 février 2015</a:t>
            </a:r>
            <a:endParaRPr lang="fr-BE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144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592844"/>
              </p:ext>
            </p:extLst>
          </p:nvPr>
        </p:nvGraphicFramePr>
        <p:xfrm>
          <a:off x="179514" y="352792"/>
          <a:ext cx="8628110" cy="602853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25622"/>
                <a:gridCol w="1725622"/>
                <a:gridCol w="1725622"/>
                <a:gridCol w="1725622"/>
                <a:gridCol w="1725622"/>
              </a:tblGrid>
              <a:tr h="648072">
                <a:tc>
                  <a:txBody>
                    <a:bodyPr/>
                    <a:lstStyle/>
                    <a:p>
                      <a:pPr algn="ctr"/>
                      <a:endParaRPr lang="fr-BE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SEE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INSOLL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ALPE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GIGS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Objet général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eVote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Santé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Éoliennes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Génomique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Durée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3 ans</a:t>
                      </a:r>
                    </a:p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(2009-2012)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3 ans</a:t>
                      </a:r>
                    </a:p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(2014-2017)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1 an</a:t>
                      </a:r>
                    </a:p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(2010-2011)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4 ans</a:t>
                      </a:r>
                    </a:p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(2014-2018)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Source de €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Région Wallonne (</a:t>
                      </a:r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DGO6</a:t>
                      </a:r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Région Wallonne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(</a:t>
                      </a:r>
                      <a:r>
                        <a:rPr lang="fr-BE" baseline="0" dirty="0" err="1" smtClean="0">
                          <a:latin typeface="Trebuchet MS" panose="020B0603020202020204" pitchFamily="34" charset="0"/>
                        </a:rPr>
                        <a:t>DGO6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Electrabel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FNRS</a:t>
                      </a:r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 (</a:t>
                      </a:r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PDR</a:t>
                      </a:r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)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Forme</a:t>
                      </a:r>
                      <a:r>
                        <a:rPr lang="fr-BE" b="1" i="1" baseline="0" dirty="0" smtClean="0">
                          <a:latin typeface="Trebuchet MS" panose="020B0603020202020204" pitchFamily="34" charset="0"/>
                        </a:rPr>
                        <a:t> du partenariat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Electrabel</a:t>
                      </a:r>
                    </a:p>
                    <a:p>
                      <a:pPr algn="ctr"/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pPr algn="ctr"/>
                      <a:endParaRPr lang="fr-BE" dirty="0" smtClean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endParaRPr lang="fr-BE" b="1" i="1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Objectif du</a:t>
                      </a:r>
                      <a:r>
                        <a:rPr lang="fr-BE" b="1" i="1" baseline="0" dirty="0" smtClean="0">
                          <a:latin typeface="Trebuchet MS" panose="020B0603020202020204" pitchFamily="34" charset="0"/>
                        </a:rPr>
                        <a:t> projet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40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Design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participatif 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eVote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avec 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entr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. pilotes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40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Prémisses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design participatif avec entre. pilotes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40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Acceptabilité comme objet de connaissance (pour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BE" sz="1400" u="sng" baseline="0" dirty="0" smtClean="0">
                          <a:latin typeface="Trebuchet MS" panose="020B0603020202020204" pitchFamily="34" charset="0"/>
                        </a:rPr>
                        <a:t>agir dessus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)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40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Acceptabilité comme objet de connaissance </a:t>
                      </a:r>
                      <a:endParaRPr lang="fr-BE" sz="1400" b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6" name="Oval 55"/>
          <p:cNvSpPr/>
          <p:nvPr/>
        </p:nvSpPr>
        <p:spPr>
          <a:xfrm>
            <a:off x="7164288" y="3284984"/>
            <a:ext cx="1584176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>
                <a:latin typeface="Trebuchet MS" panose="020B0603020202020204" pitchFamily="34" charset="0"/>
              </a:rPr>
              <a:t>GIGA</a:t>
            </a:r>
            <a:endParaRPr lang="fr-BE" dirty="0">
              <a:latin typeface="Trebuchet MS" panose="020B0603020202020204" pitchFamily="34" charset="0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1907704" y="3248981"/>
            <a:ext cx="1656184" cy="1557334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58" name="Oval 57"/>
          <p:cNvSpPr/>
          <p:nvPr/>
        </p:nvSpPr>
        <p:spPr>
          <a:xfrm rot="21035832">
            <a:off x="2003682" y="3963138"/>
            <a:ext cx="648072" cy="6413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b="1" dirty="0" err="1" smtClean="0">
                <a:latin typeface="Trebuchet MS" panose="020B0603020202020204" pitchFamily="34" charset="0"/>
              </a:rPr>
              <a:t>eID</a:t>
            </a:r>
            <a:endParaRPr lang="fr-BE" b="1" dirty="0" smtClean="0">
              <a:latin typeface="Trebuchet MS" panose="020B0603020202020204" pitchFamily="34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2627784" y="4175359"/>
            <a:ext cx="816058" cy="360040"/>
          </a:xfrm>
          <a:prstGeom prst="ellipse">
            <a:avLst/>
          </a:prstGeom>
          <a:solidFill>
            <a:srgbClr val="0070C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>
                <a:latin typeface="Trebuchet MS" panose="020B0603020202020204" pitchFamily="34" charset="0"/>
              </a:rPr>
              <a:t>SPIRAL</a:t>
            </a:r>
            <a:endParaRPr lang="fr-BE" sz="1100" b="1" dirty="0">
              <a:latin typeface="Trebuchet MS" panose="020B0603020202020204" pitchFamily="34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2627784" y="3717032"/>
            <a:ext cx="936104" cy="360040"/>
          </a:xfrm>
          <a:prstGeom prst="ellipse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dirty="0" smtClean="0">
                <a:latin typeface="Trebuchet MS" panose="020B0603020202020204" pitchFamily="34" charset="0"/>
              </a:rPr>
              <a:t>Crypto</a:t>
            </a:r>
            <a:endParaRPr lang="fr-BE" sz="1200" dirty="0">
              <a:latin typeface="Trebuchet MS" panose="020B0603020202020204" pitchFamily="34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2303748" y="3332911"/>
            <a:ext cx="900100" cy="360040"/>
          </a:xfrm>
          <a:prstGeom prst="ellipse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100" dirty="0" smtClean="0">
                <a:latin typeface="Trebuchet MS" panose="020B0603020202020204" pitchFamily="34" charset="0"/>
              </a:rPr>
              <a:t>CRIDS</a:t>
            </a:r>
            <a:endParaRPr lang="fr-BE" sz="1100" dirty="0">
              <a:latin typeface="Trebuchet MS" panose="020B0603020202020204" pitchFamily="34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2195736" y="4599455"/>
            <a:ext cx="1152128" cy="557737"/>
          </a:xfrm>
          <a:prstGeom prst="ellipse">
            <a:avLst/>
          </a:prstGeom>
          <a:solidFill>
            <a:schemeClr val="accent6">
              <a:lumMod val="75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b="1" dirty="0" err="1" smtClean="0">
                <a:latin typeface="Trebuchet MS" panose="020B0603020202020204" pitchFamily="34" charset="0"/>
              </a:rPr>
              <a:t>Entr</a:t>
            </a:r>
            <a:r>
              <a:rPr lang="fr-BE" sz="1200" b="1" dirty="0" smtClean="0">
                <a:latin typeface="Trebuchet MS" panose="020B0603020202020204" pitchFamily="34" charset="0"/>
              </a:rPr>
              <a:t>. Pilotes</a:t>
            </a:r>
            <a:endParaRPr lang="fr-BE" sz="1200" b="1" dirty="0">
              <a:latin typeface="Trebuchet MS" panose="020B0603020202020204" pitchFamily="34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3707904" y="3248981"/>
            <a:ext cx="1584176" cy="1557334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3923928" y="4599455"/>
            <a:ext cx="1152128" cy="557737"/>
          </a:xfrm>
          <a:prstGeom prst="ellipse">
            <a:avLst/>
          </a:prstGeom>
          <a:solidFill>
            <a:schemeClr val="accent6">
              <a:lumMod val="75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b="1" dirty="0" err="1" smtClean="0">
                <a:latin typeface="Trebuchet MS" panose="020B0603020202020204" pitchFamily="34" charset="0"/>
              </a:rPr>
              <a:t>Entr</a:t>
            </a:r>
            <a:r>
              <a:rPr lang="fr-BE" sz="1200" b="1" dirty="0" smtClean="0">
                <a:latin typeface="Trebuchet MS" panose="020B0603020202020204" pitchFamily="34" charset="0"/>
              </a:rPr>
              <a:t>. Pilotes</a:t>
            </a:r>
            <a:endParaRPr lang="fr-BE" sz="1200" b="1" dirty="0">
              <a:latin typeface="Trebuchet MS" panose="020B0603020202020204" pitchFamily="34" charset="0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5436095" y="3717032"/>
            <a:ext cx="1584177" cy="1467324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5724128" y="4734930"/>
            <a:ext cx="1008112" cy="360040"/>
          </a:xfrm>
          <a:prstGeom prst="ellipse">
            <a:avLst/>
          </a:prstGeom>
          <a:solidFill>
            <a:srgbClr val="0070C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100" b="1" dirty="0" smtClean="0">
                <a:latin typeface="Trebuchet MS" panose="020B0603020202020204" pitchFamily="34" charset="0"/>
              </a:rPr>
              <a:t>SPIRAL</a:t>
            </a:r>
            <a:endParaRPr lang="fr-BE" sz="1100" b="1" dirty="0">
              <a:latin typeface="Trebuchet MS" panose="020B0603020202020204" pitchFamily="34" charset="0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5652120" y="4355379"/>
            <a:ext cx="1152128" cy="360040"/>
          </a:xfrm>
          <a:prstGeom prst="ellipse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dirty="0" smtClean="0">
                <a:latin typeface="Trebuchet MS" panose="020B0603020202020204" pitchFamily="34" charset="0"/>
              </a:rPr>
              <a:t>Psycho</a:t>
            </a:r>
            <a:endParaRPr lang="fr-BE" sz="1200" dirty="0">
              <a:latin typeface="Trebuchet MS" panose="020B0603020202020204" pitchFamily="34" charset="0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5652120" y="3861048"/>
            <a:ext cx="1152128" cy="476041"/>
          </a:xfrm>
          <a:prstGeom prst="ellipse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dirty="0" smtClean="0">
                <a:latin typeface="Trebuchet MS" panose="020B0603020202020204" pitchFamily="34" charset="0"/>
              </a:rPr>
              <a:t>Centre Env.</a:t>
            </a:r>
            <a:endParaRPr lang="fr-BE" sz="1200" dirty="0">
              <a:latin typeface="Trebuchet MS" panose="020B0603020202020204" pitchFamily="34" charset="0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6228184" y="3573016"/>
            <a:ext cx="0" cy="13793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73"/>
          <p:cNvSpPr/>
          <p:nvPr/>
        </p:nvSpPr>
        <p:spPr>
          <a:xfrm>
            <a:off x="7204957" y="4144174"/>
            <a:ext cx="1539480" cy="1034102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Trebuchet MS" panose="020B0603020202020204" pitchFamily="34" charset="0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7492989" y="4728850"/>
            <a:ext cx="1008112" cy="360040"/>
          </a:xfrm>
          <a:prstGeom prst="ellipse">
            <a:avLst/>
          </a:prstGeom>
          <a:solidFill>
            <a:srgbClr val="0070C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100" b="1" dirty="0" smtClean="0">
                <a:latin typeface="Trebuchet MS" panose="020B0603020202020204" pitchFamily="34" charset="0"/>
              </a:rPr>
              <a:t>SPIRAL</a:t>
            </a:r>
            <a:endParaRPr lang="fr-BE" sz="1100" b="1" dirty="0">
              <a:latin typeface="Trebuchet MS" panose="020B0603020202020204" pitchFamily="34" charset="0"/>
            </a:endParaRPr>
          </a:p>
        </p:txBody>
      </p:sp>
      <p:sp>
        <p:nvSpPr>
          <p:cNvPr id="76" name="Oval 75"/>
          <p:cNvSpPr/>
          <p:nvPr/>
        </p:nvSpPr>
        <p:spPr>
          <a:xfrm>
            <a:off x="7420981" y="4349299"/>
            <a:ext cx="1152128" cy="360040"/>
          </a:xfrm>
          <a:prstGeom prst="ellipse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dirty="0" smtClean="0">
                <a:latin typeface="Trebuchet MS" panose="020B0603020202020204" pitchFamily="34" charset="0"/>
              </a:rPr>
              <a:t>Philo Pol</a:t>
            </a:r>
            <a:endParaRPr lang="fr-BE" sz="1200" dirty="0">
              <a:latin typeface="Trebuchet MS" panose="020B0603020202020204" pitchFamily="34" charset="0"/>
            </a:endParaRPr>
          </a:p>
        </p:txBody>
      </p:sp>
      <p:sp>
        <p:nvSpPr>
          <p:cNvPr id="77" name="Oval 76"/>
          <p:cNvSpPr/>
          <p:nvPr/>
        </p:nvSpPr>
        <p:spPr>
          <a:xfrm>
            <a:off x="4115982" y="4127432"/>
            <a:ext cx="816058" cy="360040"/>
          </a:xfrm>
          <a:prstGeom prst="ellipse">
            <a:avLst/>
          </a:prstGeom>
          <a:solidFill>
            <a:srgbClr val="0070C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>
                <a:latin typeface="Trebuchet MS" panose="020B0603020202020204" pitchFamily="34" charset="0"/>
              </a:rPr>
              <a:t>SPIRAL</a:t>
            </a:r>
            <a:endParaRPr lang="fr-BE" sz="1100" b="1" dirty="0">
              <a:latin typeface="Trebuchet MS" panose="020B0603020202020204" pitchFamily="34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4083320" y="3465004"/>
            <a:ext cx="900100" cy="360040"/>
          </a:xfrm>
          <a:prstGeom prst="ellipse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100" dirty="0" smtClean="0">
                <a:latin typeface="Trebuchet MS" panose="020B0603020202020204" pitchFamily="34" charset="0"/>
              </a:rPr>
              <a:t>CRIDS</a:t>
            </a:r>
            <a:endParaRPr lang="fr-BE" sz="11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390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161685"/>
              </p:ext>
            </p:extLst>
          </p:nvPr>
        </p:nvGraphicFramePr>
        <p:xfrm>
          <a:off x="251520" y="737984"/>
          <a:ext cx="8628110" cy="557133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25622"/>
                <a:gridCol w="1725622"/>
                <a:gridCol w="1725622"/>
                <a:gridCol w="1725622"/>
                <a:gridCol w="1725622"/>
              </a:tblGrid>
              <a:tr h="648072">
                <a:tc>
                  <a:txBody>
                    <a:bodyPr/>
                    <a:lstStyle/>
                    <a:p>
                      <a:pPr algn="ctr"/>
                      <a:endParaRPr lang="fr-BE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SEE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INSOLL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ALPE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GIGS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Acceptation</a:t>
                      </a:r>
                    </a:p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Acceptabilité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Faire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accepter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Faire accepter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Acceptabilité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Acceptabilité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endParaRPr lang="fr-BE" sz="1200" b="1" i="1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200" b="1" i="1" dirty="0" smtClean="0">
                          <a:latin typeface="Trebuchet MS" panose="020B0603020202020204" pitchFamily="34" charset="0"/>
                        </a:rPr>
                        <a:t>Instrumentalisation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Label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SHS</a:t>
                      </a:r>
                      <a:endParaRPr lang="fr-BE" sz="1400" baseline="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Collecte données</a:t>
                      </a:r>
                    </a:p>
                    <a:p>
                      <a:endParaRPr lang="fr-BE" sz="1400" baseline="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200" baseline="0" dirty="0" smtClean="0">
                          <a:latin typeface="Trebuchet MS" panose="020B0603020202020204" pitchFamily="34" charset="0"/>
                        </a:rPr>
                        <a:t>Lié à réussite projet</a:t>
                      </a:r>
                      <a:endParaRPr lang="fr-BE" sz="1200" dirty="0" smtClean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Label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SHS</a:t>
                      </a:r>
                      <a:endParaRPr lang="fr-BE" sz="1400" baseline="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Collecte données</a:t>
                      </a:r>
                    </a:p>
                    <a:p>
                      <a:endParaRPr lang="fr-BE" sz="1800" baseline="0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200" baseline="0" dirty="0" smtClean="0">
                          <a:latin typeface="Trebuchet MS" panose="020B0603020202020204" pitchFamily="34" charset="0"/>
                        </a:rPr>
                        <a:t>Lié à réussite projet</a:t>
                      </a:r>
                      <a:endParaRPr lang="fr-BE" sz="1200" dirty="0" smtClean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Utilisation des données pour</a:t>
                      </a:r>
                    </a:p>
                    <a:p>
                      <a:r>
                        <a:rPr lang="fr-BE" sz="1400" dirty="0" err="1" smtClean="0">
                          <a:latin typeface="Trebuchet MS" panose="020B0603020202020204" pitchFamily="34" charset="0"/>
                        </a:rPr>
                        <a:t>evidence-based</a:t>
                      </a:r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 management</a:t>
                      </a:r>
                      <a:endParaRPr lang="fr-BE" sz="1400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Partenariat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 de recherches (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win-win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)</a:t>
                      </a:r>
                    </a:p>
                    <a:p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GIGA &gt; </a:t>
                      </a:r>
                      <a:r>
                        <a:rPr lang="fr-BE" sz="1400" baseline="0" dirty="0" err="1" smtClean="0">
                          <a:latin typeface="Trebuchet MS" panose="020B0603020202020204" pitchFamily="34" charset="0"/>
                        </a:rPr>
                        <a:t>GIGS</a:t>
                      </a:r>
                      <a:endParaRPr lang="fr-BE" sz="1400" dirty="0" smtClean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Place</a:t>
                      </a:r>
                      <a:r>
                        <a:rPr lang="fr-BE" b="1" i="1" baseline="0" dirty="0" smtClean="0">
                          <a:latin typeface="Trebuchet MS" panose="020B0603020202020204" pitchFamily="34" charset="0"/>
                        </a:rPr>
                        <a:t> du chercheur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Facilitateur engagé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Embarqueur</a:t>
                      </a:r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 embarqué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Chercheur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</a:rPr>
                        <a:t>(mode technocratique </a:t>
                      </a:r>
                      <a:r>
                        <a:rPr lang="fr-BE" sz="1400" baseline="0" dirty="0" smtClean="0">
                          <a:latin typeface="Trebuchet MS" panose="020B0603020202020204" pitchFamily="34" charset="0"/>
                          <a:sym typeface="Wingdings" panose="05000000000000000000" pitchFamily="2" charset="2"/>
                        </a:rPr>
                        <a:t> recommandations)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Chercheur</a:t>
                      </a:r>
                    </a:p>
                    <a:p>
                      <a:r>
                        <a:rPr lang="fr-BE" sz="1400" dirty="0" smtClean="0">
                          <a:latin typeface="Trebuchet MS" panose="020B0603020202020204" pitchFamily="34" charset="0"/>
                        </a:rPr>
                        <a:t>(mode recherche fondamentale)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err="1" smtClean="0">
                          <a:latin typeface="Trebuchet MS" panose="020B0603020202020204" pitchFamily="34" charset="0"/>
                        </a:rPr>
                        <a:t>Outcomes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eVoting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system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Tester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living </a:t>
                      </a:r>
                      <a:r>
                        <a:rPr lang="fr-BE" baseline="0" dirty="0" err="1" smtClean="0">
                          <a:latin typeface="Trebuchet MS" panose="020B0603020202020204" pitchFamily="34" charset="0"/>
                        </a:rPr>
                        <a:t>lab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et </a:t>
                      </a:r>
                      <a:r>
                        <a:rPr lang="fr-BE" baseline="0" dirty="0" err="1" smtClean="0">
                          <a:latin typeface="Trebuchet MS" panose="020B0603020202020204" pitchFamily="34" charset="0"/>
                        </a:rPr>
                        <a:t>RW</a:t>
                      </a:r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dirty="0" smtClean="0">
                          <a:latin typeface="Trebuchet MS" panose="020B0603020202020204" pitchFamily="34" charset="0"/>
                        </a:rPr>
                        <a:t>Articles</a:t>
                      </a:r>
                      <a:endParaRPr lang="fr-BE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dirty="0" smtClean="0">
                          <a:latin typeface="Trebuchet MS" panose="020B0603020202020204" pitchFamily="34" charset="0"/>
                        </a:rPr>
                        <a:t>Articles</a:t>
                      </a:r>
                      <a:endParaRPr lang="fr-BE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fr-BE" b="1" i="1" dirty="0" smtClean="0">
                          <a:latin typeface="Trebuchet MS" panose="020B0603020202020204" pitchFamily="34" charset="0"/>
                        </a:rPr>
                        <a:t>Vie</a:t>
                      </a:r>
                      <a:r>
                        <a:rPr lang="fr-BE" b="1" i="1" baseline="0" dirty="0" smtClean="0">
                          <a:latin typeface="Trebuchet MS" panose="020B0603020202020204" pitchFamily="34" charset="0"/>
                        </a:rPr>
                        <a:t> par projets</a:t>
                      </a:r>
                      <a:endParaRPr lang="fr-BE" b="1" i="1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Logique</a:t>
                      </a:r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 par projets</a:t>
                      </a:r>
                    </a:p>
                    <a:p>
                      <a:r>
                        <a:rPr lang="fr-BE" baseline="0" dirty="0" smtClean="0">
                          <a:latin typeface="Trebuchet MS" panose="020B0603020202020204" pitchFamily="34" charset="0"/>
                        </a:rPr>
                        <a:t>SEE 2?</a:t>
                      </a:r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Logique par projets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One </a:t>
                      </a:r>
                      <a:r>
                        <a:rPr lang="fr-BE" dirty="0" err="1" smtClean="0">
                          <a:latin typeface="Trebuchet MS" panose="020B0603020202020204" pitchFamily="34" charset="0"/>
                        </a:rPr>
                        <a:t>shot</a:t>
                      </a:r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 avec Electrabel?</a:t>
                      </a:r>
                    </a:p>
                    <a:p>
                      <a:pPr algn="l"/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Enrichir CV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latin typeface="Trebuchet MS" panose="020B0603020202020204" pitchFamily="34" charset="0"/>
                        </a:rPr>
                        <a:t>Logique par projet via GIGA</a:t>
                      </a: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endParaRPr lang="fr-BE" dirty="0" smtClean="0">
                        <a:latin typeface="Trebuchet MS" panose="020B0603020202020204" pitchFamily="34" charset="0"/>
                      </a:endParaRPr>
                    </a:p>
                    <a:p>
                      <a:r>
                        <a:rPr lang="fr-BE" sz="1200" dirty="0" smtClean="0">
                          <a:latin typeface="Trebuchet MS" panose="020B0603020202020204" pitchFamily="34" charset="0"/>
                        </a:rPr>
                        <a:t>Institutionnalisation</a:t>
                      </a:r>
                      <a:endParaRPr lang="fr-BE" sz="14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426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530</Words>
  <Application>Microsoft Macintosh PowerPoint</Application>
  <PresentationFormat>Présentation à l'écran (4:3)</PresentationFormat>
  <Paragraphs>227</Paragraphs>
  <Slides>8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Essential</vt:lpstr>
      <vt:lpstr>Séminaire « Acceptabilité sociale »</vt:lpstr>
      <vt:lpstr>Plan</vt:lpstr>
      <vt:lpstr>1. Le SPIRAL</vt:lpstr>
      <vt:lpstr>Présentation PowerPoint</vt:lpstr>
      <vt:lpstr>Présentation PowerPoint</vt:lpstr>
      <vt:lpstr>3. Conclusion</vt:lpstr>
      <vt:lpstr>Présentation PowerPoint</vt:lpstr>
      <vt:lpstr>Présentation PowerPoint</vt:lpstr>
    </vt:vector>
  </TitlesOfParts>
  <Company>SCK-CEN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 « Acceptabilité sociale »</dc:title>
  <dc:creator>nrossign</dc:creator>
  <cp:lastModifiedBy>Rosskamp Benedikt</cp:lastModifiedBy>
  <cp:revision>21</cp:revision>
  <dcterms:created xsi:type="dcterms:W3CDTF">2015-02-18T12:29:30Z</dcterms:created>
  <dcterms:modified xsi:type="dcterms:W3CDTF">2015-03-19T10:42:08Z</dcterms:modified>
</cp:coreProperties>
</file>