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rts/chart3.xml" ContentType="application/vnd.openxmlformats-officedocument.drawingml.chart+xml"/>
  <Override PartName="/ppt/charts/chart4.xml" ContentType="application/vnd.openxmlformats-officedocument.drawingml.char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88" r:id="rId1"/>
  </p:sldMasterIdLst>
  <p:notesMasterIdLst>
    <p:notesMasterId r:id="rId3"/>
  </p:notesMasterIdLst>
  <p:handoutMasterIdLst>
    <p:handoutMasterId r:id="rId4"/>
  </p:handoutMasterIdLst>
  <p:sldIdLst>
    <p:sldId id="258" r:id="rId2"/>
  </p:sldIdLst>
  <p:sldSz cx="30279975" cy="42805350"/>
  <p:notesSz cx="6797675" cy="9928225"/>
  <p:defaultTextStyle>
    <a:defPPr>
      <a:defRPr lang="fr-FR"/>
    </a:defPPr>
    <a:lvl1pPr algn="l" defTabSz="3990975" rtl="0" fontAlgn="base">
      <a:spcBef>
        <a:spcPct val="0"/>
      </a:spcBef>
      <a:spcAft>
        <a:spcPct val="0"/>
      </a:spcAft>
      <a:defRPr kern="1200">
        <a:solidFill>
          <a:schemeClr val="tx1"/>
        </a:solidFill>
        <a:latin typeface="Arial" charset="0"/>
        <a:ea typeface="+mn-ea"/>
        <a:cs typeface="Arial" charset="0"/>
      </a:defRPr>
    </a:lvl1pPr>
    <a:lvl2pPr marL="1995488" indent="-1538288" algn="l" defTabSz="3990975" rtl="0" fontAlgn="base">
      <a:spcBef>
        <a:spcPct val="0"/>
      </a:spcBef>
      <a:spcAft>
        <a:spcPct val="0"/>
      </a:spcAft>
      <a:defRPr kern="1200">
        <a:solidFill>
          <a:schemeClr val="tx1"/>
        </a:solidFill>
        <a:latin typeface="Arial" charset="0"/>
        <a:ea typeface="+mn-ea"/>
        <a:cs typeface="Arial" charset="0"/>
      </a:defRPr>
    </a:lvl2pPr>
    <a:lvl3pPr marL="3990975" indent="-3076575" algn="l" defTabSz="3990975" rtl="0" fontAlgn="base">
      <a:spcBef>
        <a:spcPct val="0"/>
      </a:spcBef>
      <a:spcAft>
        <a:spcPct val="0"/>
      </a:spcAft>
      <a:defRPr kern="1200">
        <a:solidFill>
          <a:schemeClr val="tx1"/>
        </a:solidFill>
        <a:latin typeface="Arial" charset="0"/>
        <a:ea typeface="+mn-ea"/>
        <a:cs typeface="Arial" charset="0"/>
      </a:defRPr>
    </a:lvl3pPr>
    <a:lvl4pPr marL="5986463" indent="-4614863" algn="l" defTabSz="3990975" rtl="0" fontAlgn="base">
      <a:spcBef>
        <a:spcPct val="0"/>
      </a:spcBef>
      <a:spcAft>
        <a:spcPct val="0"/>
      </a:spcAft>
      <a:defRPr kern="1200">
        <a:solidFill>
          <a:schemeClr val="tx1"/>
        </a:solidFill>
        <a:latin typeface="Arial" charset="0"/>
        <a:ea typeface="+mn-ea"/>
        <a:cs typeface="Arial" charset="0"/>
      </a:defRPr>
    </a:lvl4pPr>
    <a:lvl5pPr marL="7981950" indent="-6153150" algn="l" defTabSz="3990975"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F9E3"/>
    <a:srgbClr val="D7F1C1"/>
    <a:srgbClr val="E5F6D8"/>
    <a:srgbClr val="CAECAE"/>
    <a:srgbClr val="D6CDE1"/>
    <a:srgbClr val="D6FCFE"/>
    <a:srgbClr val="FEE0CA"/>
    <a:srgbClr val="F496A3"/>
    <a:srgbClr val="F1D9CF"/>
    <a:srgbClr val="FEE2B0"/>
  </p:clrMru>
</p:presentationPr>
</file>

<file path=ppt/tableStyles.xml><?xml version="1.0" encoding="utf-8"?>
<a:tblStyleLst xmlns:a="http://schemas.openxmlformats.org/drawingml/2006/main" def="{5C22544A-7EE6-4342-B048-85BDC9FD1C3A}">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27102A9-8310-4765-A935-A1911B00CA55}" styleName="Style léger 1 - Accentuation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Style léger 1 - Accentuation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D7AC3CCA-C797-4891-BE02-D94E43425B78}" styleName="Style moyen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A107856-5554-42FB-B03E-39F5DBC370BA}" styleName="Style moyen 4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Style moyen 4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Style moyen 4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Style moyen 4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9522" autoAdjust="0"/>
  </p:normalViewPr>
  <p:slideViewPr>
    <p:cSldViewPr>
      <p:cViewPr varScale="1">
        <p:scale>
          <a:sx n="13" d="100"/>
          <a:sy n="13" d="100"/>
        </p:scale>
        <p:origin x="-2530" y="-110"/>
      </p:cViewPr>
      <p:guideLst>
        <p:guide orient="horz" pos="13482"/>
        <p:guide pos="9538"/>
        <p:guide pos="18438"/>
        <p:guide pos="681"/>
        <p:guide pos="6135"/>
        <p:guide pos="6815"/>
        <p:guide pos="12304"/>
        <p:guide pos="12984"/>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filesrv04.st.chulg\DSL\Dietetique\SRV_Diet\Document%20de%20Travail\NDB\CAROLE\%25%25%25%25%20%20GERIATRIE%20%25%25%25%25%25\JFN%202014%20-%20POSTER%20ET%20RESUME\TABLEAU%20ETUDE%20SOPHIE%202014%2007%2004.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filesrv04.st.chulg\DSL\Dietetique\SRV_Diet\Document%20de%20Travail\NDB\CAROLE\%25%25%25%25%20%20GERIATRIE%20%25%25%25%25%25\JFN%202014%20-%20POSTER%20ET%20RESUME\TABLEAU%20ETUDE%20SOPHIE%202014%2007%2004.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filesrv04.st.chulg\DSL\Dietetique\SRV_Diet\Document%20de%20Travail\NDB\CAROLE\%25%25%25%25%20%20GERIATRIE%20%25%25%25%25%25\JFN%202014%20-%20POSTER%20ET%20RESUME\TABLEAU%20ETUDE%20SOPHIE%202014%2007%2004.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filesrv04.st.chulg\DSL\Dietetique\SRV_Diet\Document%20de%20Travail\NDB\CAROLE\%25%25%25%25%20%20GERIATRIE%20%25%25%25%25%25\JFN%202014%20-%20POSTER%20ET%20RESUME\TABLEAU%20ETUDE%20SOPHIE%202014%2007%200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fr-BE"/>
  <c:style val="26"/>
  <c:chart>
    <c:autoTitleDeleted val="1"/>
    <c:plotArea>
      <c:layout/>
      <c:barChart>
        <c:barDir val="col"/>
        <c:grouping val="clustered"/>
        <c:ser>
          <c:idx val="0"/>
          <c:order val="0"/>
          <c:tx>
            <c:strRef>
              <c:f>'TABLEAU '!$A$206</c:f>
              <c:strCache>
                <c:ptCount val="1"/>
                <c:pt idx="0">
                  <c:v>Je donne</c:v>
                </c:pt>
              </c:strCache>
            </c:strRef>
          </c:tx>
          <c:dLbls>
            <c:dLbl>
              <c:idx val="0"/>
              <c:layout>
                <c:manualLayout>
                  <c:x val="-5.5556258325533004E-3"/>
                  <c:y val="0.20273772999581238"/>
                </c:manualLayout>
              </c:layout>
              <c:tx>
                <c:rich>
                  <a:bodyPr/>
                  <a:lstStyle/>
                  <a:p>
                    <a:pPr>
                      <a:defRPr sz="2800"/>
                    </a:pPr>
                    <a:r>
                      <a:rPr lang="en-US" sz="2800" dirty="0" smtClean="0"/>
                      <a:t>2700</a:t>
                    </a:r>
                    <a:br>
                      <a:rPr lang="en-US" sz="2800" dirty="0" smtClean="0"/>
                    </a:br>
                    <a:r>
                      <a:rPr lang="en-US" sz="2800" dirty="0" smtClean="0"/>
                      <a:t>kcal </a:t>
                    </a:r>
                    <a:endParaRPr lang="en-US" sz="2800" dirty="0"/>
                  </a:p>
                </c:rich>
              </c:tx>
              <c:spPr/>
              <c:showVal val="1"/>
            </c:dLbl>
            <c:txPr>
              <a:bodyPr/>
              <a:lstStyle/>
              <a:p>
                <a:pPr>
                  <a:defRPr sz="2000"/>
                </a:pPr>
                <a:endParaRPr lang="fr-FR"/>
              </a:p>
            </c:txPr>
            <c:showVal val="1"/>
          </c:dLbls>
          <c:val>
            <c:numRef>
              <c:f>'TABLEAU '!$B$206</c:f>
              <c:numCache>
                <c:formatCode>General</c:formatCode>
                <c:ptCount val="1"/>
                <c:pt idx="0">
                  <c:v>2700</c:v>
                </c:pt>
              </c:numCache>
            </c:numRef>
          </c:val>
        </c:ser>
        <c:ser>
          <c:idx val="1"/>
          <c:order val="1"/>
          <c:tx>
            <c:strRef>
              <c:f>'TABLEAU '!$A$207</c:f>
              <c:strCache>
                <c:ptCount val="1"/>
                <c:pt idx="0">
                  <c:v>Elles ont besoin de </c:v>
                </c:pt>
              </c:strCache>
            </c:strRef>
          </c:tx>
          <c:dLbls>
            <c:dLbl>
              <c:idx val="0"/>
              <c:layout>
                <c:manualLayout>
                  <c:x val="0"/>
                  <c:y val="0.2046537564202269"/>
                </c:manualLayout>
              </c:layout>
              <c:tx>
                <c:rich>
                  <a:bodyPr/>
                  <a:lstStyle/>
                  <a:p>
                    <a:pPr>
                      <a:defRPr sz="2800"/>
                    </a:pPr>
                    <a:r>
                      <a:rPr lang="en-US" sz="2800" dirty="0" smtClean="0"/>
                      <a:t>1974</a:t>
                    </a:r>
                    <a:br>
                      <a:rPr lang="en-US" sz="2800" dirty="0" smtClean="0"/>
                    </a:br>
                    <a:r>
                      <a:rPr lang="en-US" sz="2800" dirty="0" smtClean="0"/>
                      <a:t>kcal</a:t>
                    </a:r>
                    <a:endParaRPr lang="en-US" sz="2800" dirty="0"/>
                  </a:p>
                </c:rich>
              </c:tx>
              <c:spPr/>
              <c:showVal val="1"/>
            </c:dLbl>
            <c:txPr>
              <a:bodyPr/>
              <a:lstStyle/>
              <a:p>
                <a:pPr>
                  <a:defRPr sz="2000"/>
                </a:pPr>
                <a:endParaRPr lang="fr-FR"/>
              </a:p>
            </c:txPr>
            <c:showVal val="1"/>
          </c:dLbls>
          <c:val>
            <c:numRef>
              <c:f>'TABLEAU '!$B$207</c:f>
              <c:numCache>
                <c:formatCode>General</c:formatCode>
                <c:ptCount val="1"/>
                <c:pt idx="0">
                  <c:v>1974</c:v>
                </c:pt>
              </c:numCache>
            </c:numRef>
          </c:val>
        </c:ser>
        <c:ser>
          <c:idx val="2"/>
          <c:order val="2"/>
          <c:tx>
            <c:strRef>
              <c:f>'TABLEAU '!$A$208</c:f>
              <c:strCache>
                <c:ptCount val="1"/>
                <c:pt idx="0">
                  <c:v>Elles mangent</c:v>
                </c:pt>
              </c:strCache>
            </c:strRef>
          </c:tx>
          <c:dLbls>
            <c:dLbl>
              <c:idx val="0"/>
              <c:layout>
                <c:manualLayout>
                  <c:x val="-3.4924612336803091E-3"/>
                  <c:y val="0.20385683641988497"/>
                </c:manualLayout>
              </c:layout>
              <c:tx>
                <c:rich>
                  <a:bodyPr/>
                  <a:lstStyle/>
                  <a:p>
                    <a:pPr>
                      <a:defRPr sz="2800"/>
                    </a:pPr>
                    <a:r>
                      <a:rPr lang="en-US" sz="2800" dirty="0" smtClean="0"/>
                      <a:t>1578</a:t>
                    </a:r>
                    <a:br>
                      <a:rPr lang="en-US" sz="2800" dirty="0" smtClean="0"/>
                    </a:br>
                    <a:r>
                      <a:rPr lang="en-US" sz="2800" dirty="0" smtClean="0"/>
                      <a:t>kcal</a:t>
                    </a:r>
                    <a:endParaRPr lang="en-US" sz="2800" dirty="0"/>
                  </a:p>
                </c:rich>
              </c:tx>
              <c:spPr/>
              <c:showVal val="1"/>
            </c:dLbl>
            <c:showVal val="1"/>
          </c:dLbls>
          <c:val>
            <c:numRef>
              <c:f>'TABLEAU '!$B$208</c:f>
              <c:numCache>
                <c:formatCode>General</c:formatCode>
                <c:ptCount val="1"/>
                <c:pt idx="0">
                  <c:v>1578</c:v>
                </c:pt>
              </c:numCache>
            </c:numRef>
          </c:val>
        </c:ser>
        <c:dLbls>
          <c:showVal val="1"/>
        </c:dLbls>
        <c:gapWidth val="75"/>
        <c:axId val="90557440"/>
        <c:axId val="93856512"/>
      </c:barChart>
      <c:catAx>
        <c:axId val="90557440"/>
        <c:scaling>
          <c:orientation val="minMax"/>
        </c:scaling>
        <c:delete val="1"/>
        <c:axPos val="b"/>
        <c:numFmt formatCode="General" sourceLinked="1"/>
        <c:majorTickMark val="none"/>
        <c:tickLblPos val="none"/>
        <c:crossAx val="93856512"/>
        <c:crosses val="autoZero"/>
        <c:auto val="1"/>
        <c:lblAlgn val="ctr"/>
        <c:lblOffset val="100"/>
      </c:catAx>
      <c:valAx>
        <c:axId val="93856512"/>
        <c:scaling>
          <c:orientation val="minMax"/>
        </c:scaling>
        <c:axPos val="l"/>
        <c:numFmt formatCode="General" sourceLinked="1"/>
        <c:majorTickMark val="none"/>
        <c:tickLblPos val="nextTo"/>
        <c:txPr>
          <a:bodyPr/>
          <a:lstStyle/>
          <a:p>
            <a:pPr>
              <a:defRPr sz="1800"/>
            </a:pPr>
            <a:endParaRPr lang="fr-FR"/>
          </a:p>
        </c:txPr>
        <c:crossAx val="90557440"/>
        <c:crosses val="autoZero"/>
        <c:crossBetween val="between"/>
      </c:valAx>
    </c:plotArea>
    <c:legend>
      <c:legendPos val="t"/>
      <c:layout>
        <c:manualLayout>
          <c:xMode val="edge"/>
          <c:yMode val="edge"/>
          <c:x val="0.10140397172899802"/>
          <c:y val="4.8703562851990935E-2"/>
          <c:w val="0.89859589848272448"/>
          <c:h val="0.10610637212015198"/>
        </c:manualLayout>
      </c:layout>
      <c:txPr>
        <a:bodyPr/>
        <a:lstStyle/>
        <a:p>
          <a:pPr>
            <a:defRPr sz="2200"/>
          </a:pPr>
          <a:endParaRPr lang="fr-FR"/>
        </a:p>
      </c:txPr>
    </c:legend>
    <c:plotVisOnly val="1"/>
  </c:chart>
  <c:txPr>
    <a:bodyPr/>
    <a:lstStyle/>
    <a:p>
      <a:pPr>
        <a:defRPr sz="1200" b="1">
          <a:latin typeface="Arial" pitchFamily="34" charset="0"/>
          <a:cs typeface="Arial" pitchFamily="34" charset="0"/>
        </a:defRPr>
      </a:pPr>
      <a:endParaRPr lang="fr-FR"/>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fr-BE"/>
  <c:style val="26"/>
  <c:chart>
    <c:autoTitleDeleted val="1"/>
    <c:plotArea>
      <c:layout/>
      <c:barChart>
        <c:barDir val="col"/>
        <c:grouping val="clustered"/>
        <c:ser>
          <c:idx val="0"/>
          <c:order val="0"/>
          <c:tx>
            <c:strRef>
              <c:f>'TABLEAU '!$A$248</c:f>
              <c:strCache>
                <c:ptCount val="1"/>
                <c:pt idx="0">
                  <c:v>Je donne</c:v>
                </c:pt>
              </c:strCache>
            </c:strRef>
          </c:tx>
          <c:dLbls>
            <c:dLbl>
              <c:idx val="0"/>
              <c:layout>
                <c:manualLayout>
                  <c:x val="-7.203898424577946E-3"/>
                  <c:y val="0.20888499368125771"/>
                </c:manualLayout>
              </c:layout>
              <c:tx>
                <c:rich>
                  <a:bodyPr/>
                  <a:lstStyle/>
                  <a:p>
                    <a:pPr>
                      <a:defRPr sz="2800"/>
                    </a:pPr>
                    <a:r>
                      <a:rPr lang="en-US" sz="2800" dirty="0" smtClean="0"/>
                      <a:t>2700</a:t>
                    </a:r>
                    <a:br>
                      <a:rPr lang="en-US" sz="2800" dirty="0" smtClean="0"/>
                    </a:br>
                    <a:r>
                      <a:rPr lang="en-US" sz="2800" dirty="0" smtClean="0"/>
                      <a:t>kcal</a:t>
                    </a:r>
                    <a:endParaRPr lang="en-US" sz="2800" dirty="0"/>
                  </a:p>
                </c:rich>
              </c:tx>
              <c:spPr/>
              <c:showVal val="1"/>
            </c:dLbl>
            <c:showVal val="1"/>
          </c:dLbls>
          <c:val>
            <c:numRef>
              <c:f>'TABLEAU '!$B$248</c:f>
              <c:numCache>
                <c:formatCode>General</c:formatCode>
                <c:ptCount val="1"/>
                <c:pt idx="0">
                  <c:v>2700</c:v>
                </c:pt>
              </c:numCache>
            </c:numRef>
          </c:val>
        </c:ser>
        <c:ser>
          <c:idx val="1"/>
          <c:order val="1"/>
          <c:tx>
            <c:strRef>
              <c:f>'TABLEAU '!$A$249</c:f>
              <c:strCache>
                <c:ptCount val="1"/>
                <c:pt idx="0">
                  <c:v>Ils ont besoin de </c:v>
                </c:pt>
              </c:strCache>
            </c:strRef>
          </c:tx>
          <c:dLbls>
            <c:dLbl>
              <c:idx val="0"/>
              <c:layout>
                <c:manualLayout>
                  <c:x val="-1.2978827897627231E-7"/>
                  <c:y val="0.21351468760415521"/>
                </c:manualLayout>
              </c:layout>
              <c:tx>
                <c:rich>
                  <a:bodyPr/>
                  <a:lstStyle/>
                  <a:p>
                    <a:pPr>
                      <a:defRPr sz="2800"/>
                    </a:pPr>
                    <a:r>
                      <a:rPr lang="en-US" sz="2800" dirty="0" smtClean="0"/>
                      <a:t>2207</a:t>
                    </a:r>
                    <a:br>
                      <a:rPr lang="en-US" sz="2800" dirty="0" smtClean="0"/>
                    </a:br>
                    <a:r>
                      <a:rPr lang="en-US" sz="2800" dirty="0" smtClean="0"/>
                      <a:t>kcal</a:t>
                    </a:r>
                    <a:endParaRPr lang="en-US" sz="2800" dirty="0"/>
                  </a:p>
                </c:rich>
              </c:tx>
              <c:spPr/>
              <c:showVal val="1"/>
            </c:dLbl>
            <c:showVal val="1"/>
          </c:dLbls>
          <c:val>
            <c:numRef>
              <c:f>'TABLEAU '!$B$249</c:f>
              <c:numCache>
                <c:formatCode>General</c:formatCode>
                <c:ptCount val="1"/>
                <c:pt idx="0">
                  <c:v>2207</c:v>
                </c:pt>
              </c:numCache>
            </c:numRef>
          </c:val>
        </c:ser>
        <c:ser>
          <c:idx val="2"/>
          <c:order val="2"/>
          <c:tx>
            <c:strRef>
              <c:f>'TABLEAU '!$A$250</c:f>
              <c:strCache>
                <c:ptCount val="1"/>
                <c:pt idx="0">
                  <c:v>Ils mangent</c:v>
                </c:pt>
              </c:strCache>
            </c:strRef>
          </c:tx>
          <c:dLbls>
            <c:dLbl>
              <c:idx val="0"/>
              <c:layout>
                <c:manualLayout>
                  <c:x val="0"/>
                  <c:y val="0.22090015171925348"/>
                </c:manualLayout>
              </c:layout>
              <c:tx>
                <c:rich>
                  <a:bodyPr/>
                  <a:lstStyle/>
                  <a:p>
                    <a:pPr>
                      <a:defRPr sz="2800"/>
                    </a:pPr>
                    <a:r>
                      <a:rPr lang="en-US" sz="2800" dirty="0" smtClean="0"/>
                      <a:t>2173</a:t>
                    </a:r>
                    <a:br>
                      <a:rPr lang="en-US" sz="2800" dirty="0" smtClean="0"/>
                    </a:br>
                    <a:r>
                      <a:rPr lang="en-US" sz="2800" dirty="0" smtClean="0"/>
                      <a:t>kcal</a:t>
                    </a:r>
                    <a:endParaRPr lang="en-US" sz="2800" dirty="0"/>
                  </a:p>
                </c:rich>
              </c:tx>
              <c:spPr/>
              <c:showVal val="1"/>
            </c:dLbl>
            <c:showVal val="1"/>
          </c:dLbls>
          <c:val>
            <c:numRef>
              <c:f>'TABLEAU '!$B$250</c:f>
              <c:numCache>
                <c:formatCode>General</c:formatCode>
                <c:ptCount val="1"/>
                <c:pt idx="0">
                  <c:v>2173</c:v>
                </c:pt>
              </c:numCache>
            </c:numRef>
          </c:val>
        </c:ser>
        <c:dLbls>
          <c:showVal val="1"/>
        </c:dLbls>
        <c:gapWidth val="75"/>
        <c:axId val="93897088"/>
        <c:axId val="93898624"/>
      </c:barChart>
      <c:catAx>
        <c:axId val="93897088"/>
        <c:scaling>
          <c:orientation val="minMax"/>
        </c:scaling>
        <c:delete val="1"/>
        <c:axPos val="b"/>
        <c:numFmt formatCode="General" sourceLinked="1"/>
        <c:majorTickMark val="none"/>
        <c:tickLblPos val="none"/>
        <c:crossAx val="93898624"/>
        <c:crosses val="autoZero"/>
        <c:auto val="1"/>
        <c:lblAlgn val="ctr"/>
        <c:lblOffset val="100"/>
      </c:catAx>
      <c:valAx>
        <c:axId val="93898624"/>
        <c:scaling>
          <c:orientation val="minMax"/>
        </c:scaling>
        <c:axPos val="l"/>
        <c:numFmt formatCode="General" sourceLinked="1"/>
        <c:majorTickMark val="none"/>
        <c:tickLblPos val="nextTo"/>
        <c:txPr>
          <a:bodyPr/>
          <a:lstStyle/>
          <a:p>
            <a:pPr>
              <a:defRPr sz="1800"/>
            </a:pPr>
            <a:endParaRPr lang="fr-FR"/>
          </a:p>
        </c:txPr>
        <c:crossAx val="93897088"/>
        <c:crosses val="autoZero"/>
        <c:crossBetween val="between"/>
      </c:valAx>
    </c:plotArea>
    <c:legend>
      <c:legendPos val="t"/>
      <c:layout>
        <c:manualLayout>
          <c:xMode val="edge"/>
          <c:yMode val="edge"/>
          <c:x val="0.10105782638896803"/>
          <c:y val="6.1507271761470951E-2"/>
          <c:w val="0.89365096505372721"/>
          <c:h val="0.10610637212015198"/>
        </c:manualLayout>
      </c:layout>
      <c:txPr>
        <a:bodyPr/>
        <a:lstStyle/>
        <a:p>
          <a:pPr>
            <a:defRPr sz="2200"/>
          </a:pPr>
          <a:endParaRPr lang="fr-FR"/>
        </a:p>
      </c:txPr>
    </c:legend>
    <c:plotVisOnly val="1"/>
  </c:chart>
  <c:txPr>
    <a:bodyPr/>
    <a:lstStyle/>
    <a:p>
      <a:pPr>
        <a:defRPr sz="1200" b="1">
          <a:latin typeface="Arial" pitchFamily="34" charset="0"/>
          <a:cs typeface="Arial" pitchFamily="34" charset="0"/>
        </a:defRPr>
      </a:pPr>
      <a:endParaRPr lang="fr-FR"/>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fr-BE"/>
  <c:style val="26"/>
  <c:chart>
    <c:autoTitleDeleted val="1"/>
    <c:plotArea>
      <c:layout/>
      <c:barChart>
        <c:barDir val="col"/>
        <c:grouping val="clustered"/>
        <c:ser>
          <c:idx val="0"/>
          <c:order val="0"/>
          <c:tx>
            <c:strRef>
              <c:f>'TABLEAU '!$A$216</c:f>
              <c:strCache>
                <c:ptCount val="1"/>
                <c:pt idx="0">
                  <c:v>Je donne</c:v>
                </c:pt>
              </c:strCache>
            </c:strRef>
          </c:tx>
          <c:dLbls>
            <c:dLbl>
              <c:idx val="0"/>
              <c:layout>
                <c:manualLayout>
                  <c:x val="-1.21488318535739E-2"/>
                  <c:y val="0.19843077400571013"/>
                </c:manualLayout>
              </c:layout>
              <c:tx>
                <c:rich>
                  <a:bodyPr/>
                  <a:lstStyle/>
                  <a:p>
                    <a:r>
                      <a:rPr lang="en-US" sz="2800" b="1">
                        <a:latin typeface="Arial" pitchFamily="34" charset="0"/>
                        <a:cs typeface="Arial" pitchFamily="34" charset="0"/>
                      </a:rPr>
                      <a:t>90 g</a:t>
                    </a:r>
                  </a:p>
                  <a:p>
                    <a:r>
                      <a:rPr lang="en-US" sz="2800" b="1">
                        <a:latin typeface="Arial" pitchFamily="34" charset="0"/>
                        <a:cs typeface="Arial" pitchFamily="34" charset="0"/>
                      </a:rPr>
                      <a:t>prot.</a:t>
                    </a:r>
                  </a:p>
                </c:rich>
              </c:tx>
              <c:showVal val="1"/>
            </c:dLbl>
            <c:txPr>
              <a:bodyPr/>
              <a:lstStyle/>
              <a:p>
                <a:pPr>
                  <a:defRPr sz="2800" b="1">
                    <a:latin typeface="Arial" pitchFamily="34" charset="0"/>
                    <a:cs typeface="Arial" pitchFamily="34" charset="0"/>
                  </a:defRPr>
                </a:pPr>
                <a:endParaRPr lang="fr-FR"/>
              </a:p>
            </c:txPr>
            <c:showVal val="1"/>
          </c:dLbls>
          <c:val>
            <c:numRef>
              <c:f>'TABLEAU '!$B$216</c:f>
              <c:numCache>
                <c:formatCode>General</c:formatCode>
                <c:ptCount val="1"/>
                <c:pt idx="0">
                  <c:v>90</c:v>
                </c:pt>
              </c:numCache>
            </c:numRef>
          </c:val>
        </c:ser>
        <c:ser>
          <c:idx val="1"/>
          <c:order val="1"/>
          <c:tx>
            <c:strRef>
              <c:f>'TABLEAU '!$A$217</c:f>
              <c:strCache>
                <c:ptCount val="1"/>
                <c:pt idx="0">
                  <c:v>Elles ont besoin de </c:v>
                </c:pt>
              </c:strCache>
            </c:strRef>
          </c:tx>
          <c:dLbls>
            <c:dLbl>
              <c:idx val="0"/>
              <c:layout>
                <c:manualLayout>
                  <c:x val="5.1889353934713432E-4"/>
                  <c:y val="0.21608842403754094"/>
                </c:manualLayout>
              </c:layout>
              <c:tx>
                <c:rich>
                  <a:bodyPr/>
                  <a:lstStyle/>
                  <a:p>
                    <a:r>
                      <a:rPr lang="en-US" sz="2800" b="1" dirty="0" smtClean="0">
                        <a:latin typeface="Arial" pitchFamily="34" charset="0"/>
                        <a:cs typeface="Arial" pitchFamily="34" charset="0"/>
                      </a:rPr>
                      <a:t>73 g</a:t>
                    </a:r>
                    <a:r>
                      <a:rPr lang="en-US" sz="2800" b="1" dirty="0">
                        <a:latin typeface="Arial" pitchFamily="34" charset="0"/>
                        <a:cs typeface="Arial" pitchFamily="34" charset="0"/>
                      </a:rPr>
                      <a:t/>
                    </a:r>
                    <a:br>
                      <a:rPr lang="en-US" sz="2800" b="1" dirty="0">
                        <a:latin typeface="Arial" pitchFamily="34" charset="0"/>
                        <a:cs typeface="Arial" pitchFamily="34" charset="0"/>
                      </a:rPr>
                    </a:br>
                    <a:r>
                      <a:rPr lang="en-US" sz="2800" b="1" dirty="0" smtClean="0">
                        <a:latin typeface="Arial" pitchFamily="34" charset="0"/>
                        <a:cs typeface="Arial" pitchFamily="34" charset="0"/>
                      </a:rPr>
                      <a:t> </a:t>
                    </a:r>
                    <a:r>
                      <a:rPr lang="en-US" sz="2800" b="1" dirty="0" err="1">
                        <a:latin typeface="Arial" pitchFamily="34" charset="0"/>
                        <a:cs typeface="Arial" pitchFamily="34" charset="0"/>
                      </a:rPr>
                      <a:t>prot</a:t>
                    </a:r>
                    <a:r>
                      <a:rPr lang="en-US" sz="2800" b="1" dirty="0">
                        <a:latin typeface="Arial" pitchFamily="34" charset="0"/>
                        <a:cs typeface="Arial" pitchFamily="34" charset="0"/>
                      </a:rPr>
                      <a:t>.</a:t>
                    </a:r>
                  </a:p>
                </c:rich>
              </c:tx>
              <c:showVal val="1"/>
            </c:dLbl>
            <c:txPr>
              <a:bodyPr/>
              <a:lstStyle/>
              <a:p>
                <a:pPr>
                  <a:defRPr sz="2800" b="1">
                    <a:latin typeface="Arial" pitchFamily="34" charset="0"/>
                    <a:cs typeface="Arial" pitchFamily="34" charset="0"/>
                  </a:defRPr>
                </a:pPr>
                <a:endParaRPr lang="fr-FR"/>
              </a:p>
            </c:txPr>
            <c:showVal val="1"/>
          </c:dLbls>
          <c:val>
            <c:numRef>
              <c:f>'TABLEAU '!$B$217</c:f>
              <c:numCache>
                <c:formatCode>General</c:formatCode>
                <c:ptCount val="1"/>
                <c:pt idx="0">
                  <c:v>73</c:v>
                </c:pt>
              </c:numCache>
            </c:numRef>
          </c:val>
        </c:ser>
        <c:ser>
          <c:idx val="2"/>
          <c:order val="2"/>
          <c:tx>
            <c:strRef>
              <c:f>'TABLEAU '!$A$218</c:f>
              <c:strCache>
                <c:ptCount val="1"/>
                <c:pt idx="0">
                  <c:v>Elles mangent</c:v>
                </c:pt>
              </c:strCache>
            </c:strRef>
          </c:tx>
          <c:dLbls>
            <c:dLbl>
              <c:idx val="0"/>
              <c:layout>
                <c:manualLayout>
                  <c:x val="-4.426039889648823E-3"/>
                  <c:y val="0.21231966289459933"/>
                </c:manualLayout>
              </c:layout>
              <c:tx>
                <c:rich>
                  <a:bodyPr/>
                  <a:lstStyle/>
                  <a:p>
                    <a:r>
                      <a:rPr lang="en-US" sz="2800" b="1" dirty="0" smtClean="0">
                        <a:latin typeface="Arial" pitchFamily="34" charset="0"/>
                        <a:cs typeface="Arial" pitchFamily="34" charset="0"/>
                      </a:rPr>
                      <a:t>55 g</a:t>
                    </a:r>
                    <a:r>
                      <a:rPr lang="en-US" sz="2800" b="1" dirty="0">
                        <a:latin typeface="Arial" pitchFamily="34" charset="0"/>
                        <a:cs typeface="Arial" pitchFamily="34" charset="0"/>
                      </a:rPr>
                      <a:t/>
                    </a:r>
                    <a:br>
                      <a:rPr lang="en-US" sz="2800" b="1" dirty="0">
                        <a:latin typeface="Arial" pitchFamily="34" charset="0"/>
                        <a:cs typeface="Arial" pitchFamily="34" charset="0"/>
                      </a:rPr>
                    </a:br>
                    <a:r>
                      <a:rPr lang="en-US" sz="2800" b="1" dirty="0" err="1" smtClean="0">
                        <a:latin typeface="Arial" pitchFamily="34" charset="0"/>
                        <a:cs typeface="Arial" pitchFamily="34" charset="0"/>
                      </a:rPr>
                      <a:t>prot</a:t>
                    </a:r>
                    <a:r>
                      <a:rPr lang="en-US" sz="2800" b="1" dirty="0">
                        <a:latin typeface="Arial" pitchFamily="34" charset="0"/>
                        <a:cs typeface="Arial" pitchFamily="34" charset="0"/>
                      </a:rPr>
                      <a:t>.</a:t>
                    </a:r>
                  </a:p>
                </c:rich>
              </c:tx>
              <c:showVal val="1"/>
            </c:dLbl>
            <c:txPr>
              <a:bodyPr/>
              <a:lstStyle/>
              <a:p>
                <a:pPr>
                  <a:defRPr sz="2800" b="1">
                    <a:latin typeface="Arial" pitchFamily="34" charset="0"/>
                    <a:cs typeface="Arial" pitchFamily="34" charset="0"/>
                  </a:defRPr>
                </a:pPr>
                <a:endParaRPr lang="fr-FR"/>
              </a:p>
            </c:txPr>
            <c:showVal val="1"/>
          </c:dLbls>
          <c:val>
            <c:numRef>
              <c:f>'TABLEAU '!$B$218</c:f>
              <c:numCache>
                <c:formatCode>General</c:formatCode>
                <c:ptCount val="1"/>
                <c:pt idx="0">
                  <c:v>55</c:v>
                </c:pt>
              </c:numCache>
            </c:numRef>
          </c:val>
        </c:ser>
        <c:dLbls>
          <c:showVal val="1"/>
        </c:dLbls>
        <c:gapWidth val="75"/>
        <c:axId val="94155136"/>
        <c:axId val="94156672"/>
      </c:barChart>
      <c:catAx>
        <c:axId val="94155136"/>
        <c:scaling>
          <c:orientation val="minMax"/>
        </c:scaling>
        <c:delete val="1"/>
        <c:axPos val="b"/>
        <c:numFmt formatCode="General" sourceLinked="1"/>
        <c:majorTickMark val="none"/>
        <c:tickLblPos val="none"/>
        <c:crossAx val="94156672"/>
        <c:crosses val="autoZero"/>
        <c:auto val="1"/>
        <c:lblAlgn val="ctr"/>
        <c:lblOffset val="100"/>
      </c:catAx>
      <c:valAx>
        <c:axId val="94156672"/>
        <c:scaling>
          <c:orientation val="minMax"/>
        </c:scaling>
        <c:axPos val="l"/>
        <c:numFmt formatCode="General" sourceLinked="1"/>
        <c:majorTickMark val="none"/>
        <c:tickLblPos val="nextTo"/>
        <c:txPr>
          <a:bodyPr/>
          <a:lstStyle/>
          <a:p>
            <a:pPr>
              <a:defRPr b="1">
                <a:latin typeface="Arial" pitchFamily="34" charset="0"/>
                <a:cs typeface="Arial" pitchFamily="34" charset="0"/>
              </a:defRPr>
            </a:pPr>
            <a:endParaRPr lang="fr-FR"/>
          </a:p>
        </c:txPr>
        <c:crossAx val="94155136"/>
        <c:crosses val="autoZero"/>
        <c:crossBetween val="between"/>
      </c:valAx>
    </c:plotArea>
    <c:legend>
      <c:legendPos val="t"/>
      <c:layout>
        <c:manualLayout>
          <c:xMode val="edge"/>
          <c:yMode val="edge"/>
          <c:x val="0.13540725947942026"/>
          <c:y val="4.8877726108033932E-2"/>
          <c:w val="0.86459273840769901"/>
          <c:h val="8.8833241775010702E-2"/>
        </c:manualLayout>
      </c:layout>
      <c:txPr>
        <a:bodyPr/>
        <a:lstStyle/>
        <a:p>
          <a:pPr>
            <a:defRPr sz="2200" b="1">
              <a:latin typeface="Arial" pitchFamily="34" charset="0"/>
              <a:cs typeface="Arial" pitchFamily="34" charset="0"/>
            </a:defRPr>
          </a:pPr>
          <a:endParaRPr lang="fr-FR"/>
        </a:p>
      </c:txPr>
    </c:legend>
    <c:plotVisOnly val="1"/>
  </c:chart>
  <c:txPr>
    <a:bodyPr/>
    <a:lstStyle/>
    <a:p>
      <a:pPr>
        <a:defRPr sz="1800"/>
      </a:pPr>
      <a:endParaRPr lang="fr-FR"/>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fr-BE"/>
  <c:style val="26"/>
  <c:chart>
    <c:autoTitleDeleted val="1"/>
    <c:plotArea>
      <c:layout/>
      <c:barChart>
        <c:barDir val="col"/>
        <c:grouping val="clustered"/>
        <c:ser>
          <c:idx val="0"/>
          <c:order val="0"/>
          <c:tx>
            <c:strRef>
              <c:f>'TABLEAU '!$A$258</c:f>
              <c:strCache>
                <c:ptCount val="1"/>
                <c:pt idx="0">
                  <c:v>Je donne</c:v>
                </c:pt>
              </c:strCache>
            </c:strRef>
          </c:tx>
          <c:dLbls>
            <c:dLbl>
              <c:idx val="0"/>
              <c:layout>
                <c:manualLayout>
                  <c:x val="-5.5556124831868921E-3"/>
                  <c:y val="0.20888499368125771"/>
                </c:manualLayout>
              </c:layout>
              <c:tx>
                <c:rich>
                  <a:bodyPr/>
                  <a:lstStyle/>
                  <a:p>
                    <a:r>
                      <a:rPr lang="en-US" sz="2800" b="1" i="0" dirty="0" smtClean="0">
                        <a:latin typeface="Arial" pitchFamily="34" charset="0"/>
                        <a:cs typeface="Arial" pitchFamily="34" charset="0"/>
                      </a:rPr>
                      <a:t>90 g</a:t>
                    </a:r>
                    <a:r>
                      <a:rPr lang="en-US" sz="2800" b="1" i="0" dirty="0">
                        <a:latin typeface="Arial" pitchFamily="34" charset="0"/>
                        <a:cs typeface="Arial" pitchFamily="34" charset="0"/>
                      </a:rPr>
                      <a:t/>
                    </a:r>
                    <a:br>
                      <a:rPr lang="en-US" sz="2800" b="1" i="0" dirty="0">
                        <a:latin typeface="Arial" pitchFamily="34" charset="0"/>
                        <a:cs typeface="Arial" pitchFamily="34" charset="0"/>
                      </a:rPr>
                    </a:br>
                    <a:r>
                      <a:rPr lang="en-US" sz="2800" b="1" i="0" dirty="0" err="1" smtClean="0">
                        <a:latin typeface="Arial" pitchFamily="34" charset="0"/>
                        <a:cs typeface="Arial" pitchFamily="34" charset="0"/>
                      </a:rPr>
                      <a:t>prot</a:t>
                    </a:r>
                    <a:r>
                      <a:rPr lang="en-US" sz="2800" b="1" i="0" dirty="0">
                        <a:latin typeface="Arial" pitchFamily="34" charset="0"/>
                        <a:cs typeface="Arial" pitchFamily="34" charset="0"/>
                      </a:rPr>
                      <a:t>.</a:t>
                    </a:r>
                  </a:p>
                </c:rich>
              </c:tx>
              <c:showVal val="1"/>
            </c:dLbl>
            <c:txPr>
              <a:bodyPr/>
              <a:lstStyle/>
              <a:p>
                <a:pPr>
                  <a:defRPr sz="2800" b="1" i="0">
                    <a:latin typeface="Arial" pitchFamily="34" charset="0"/>
                    <a:cs typeface="Arial" pitchFamily="34" charset="0"/>
                  </a:defRPr>
                </a:pPr>
                <a:endParaRPr lang="fr-FR"/>
              </a:p>
            </c:txPr>
            <c:showVal val="1"/>
          </c:dLbls>
          <c:val>
            <c:numRef>
              <c:f>'TABLEAU '!$B$258</c:f>
              <c:numCache>
                <c:formatCode>General</c:formatCode>
                <c:ptCount val="1"/>
                <c:pt idx="0">
                  <c:v>90</c:v>
                </c:pt>
              </c:numCache>
            </c:numRef>
          </c:val>
        </c:ser>
        <c:ser>
          <c:idx val="1"/>
          <c:order val="1"/>
          <c:tx>
            <c:strRef>
              <c:f>'TABLEAU '!$A$259</c:f>
              <c:strCache>
                <c:ptCount val="1"/>
                <c:pt idx="0">
                  <c:v>Ils ont besoin de </c:v>
                </c:pt>
              </c:strCache>
            </c:strRef>
          </c:tx>
          <c:dLbls>
            <c:dLbl>
              <c:idx val="0"/>
              <c:layout>
                <c:manualLayout>
                  <c:x val="-7.9147085059588923E-3"/>
                  <c:y val="0.22916746229585602"/>
                </c:manualLayout>
              </c:layout>
              <c:tx>
                <c:rich>
                  <a:bodyPr/>
                  <a:lstStyle/>
                  <a:p>
                    <a:r>
                      <a:rPr lang="en-US" sz="2800" b="1" dirty="0" smtClean="0">
                        <a:latin typeface="Arial" pitchFamily="34" charset="0"/>
                        <a:cs typeface="Arial" pitchFamily="34" charset="0"/>
                      </a:rPr>
                      <a:t>81 g</a:t>
                    </a:r>
                    <a:r>
                      <a:rPr lang="en-US" sz="2800" b="1" dirty="0">
                        <a:latin typeface="Arial" pitchFamily="34" charset="0"/>
                        <a:cs typeface="Arial" pitchFamily="34" charset="0"/>
                      </a:rPr>
                      <a:t/>
                    </a:r>
                    <a:br>
                      <a:rPr lang="en-US" sz="2800" b="1" dirty="0">
                        <a:latin typeface="Arial" pitchFamily="34" charset="0"/>
                        <a:cs typeface="Arial" pitchFamily="34" charset="0"/>
                      </a:rPr>
                    </a:br>
                    <a:r>
                      <a:rPr lang="en-US" sz="2800" b="1" dirty="0" err="1" smtClean="0">
                        <a:latin typeface="Arial" pitchFamily="34" charset="0"/>
                        <a:cs typeface="Arial" pitchFamily="34" charset="0"/>
                      </a:rPr>
                      <a:t>prot</a:t>
                    </a:r>
                    <a:r>
                      <a:rPr lang="en-US" sz="2800" b="1" dirty="0">
                        <a:latin typeface="Arial" pitchFamily="34" charset="0"/>
                        <a:cs typeface="Arial" pitchFamily="34" charset="0"/>
                      </a:rPr>
                      <a:t>.</a:t>
                    </a:r>
                  </a:p>
                </c:rich>
              </c:tx>
              <c:showVal val="1"/>
            </c:dLbl>
            <c:txPr>
              <a:bodyPr/>
              <a:lstStyle/>
              <a:p>
                <a:pPr>
                  <a:defRPr sz="2800" b="1">
                    <a:latin typeface="Arial" pitchFamily="34" charset="0"/>
                    <a:cs typeface="Arial" pitchFamily="34" charset="0"/>
                  </a:defRPr>
                </a:pPr>
                <a:endParaRPr lang="fr-FR"/>
              </a:p>
            </c:txPr>
            <c:showVal val="1"/>
          </c:dLbls>
          <c:val>
            <c:numRef>
              <c:f>'TABLEAU '!$B$259</c:f>
              <c:numCache>
                <c:formatCode>General</c:formatCode>
                <c:ptCount val="1"/>
                <c:pt idx="0">
                  <c:v>81</c:v>
                </c:pt>
              </c:numCache>
            </c:numRef>
          </c:val>
        </c:ser>
        <c:ser>
          <c:idx val="2"/>
          <c:order val="2"/>
          <c:tx>
            <c:strRef>
              <c:f>'TABLEAU '!$A$260</c:f>
              <c:strCache>
                <c:ptCount val="1"/>
                <c:pt idx="0">
                  <c:v>Ils mangent</c:v>
                </c:pt>
              </c:strCache>
            </c:strRef>
          </c:tx>
          <c:dLbls>
            <c:dLbl>
              <c:idx val="0"/>
              <c:layout>
                <c:manualLayout>
                  <c:x val="-4.9279853479063255E-3"/>
                  <c:y val="0.2409109491306525"/>
                </c:manualLayout>
              </c:layout>
              <c:tx>
                <c:rich>
                  <a:bodyPr/>
                  <a:lstStyle/>
                  <a:p>
                    <a:pPr>
                      <a:defRPr sz="2800" b="1">
                        <a:latin typeface="Arial" pitchFamily="34" charset="0"/>
                        <a:cs typeface="Arial" pitchFamily="34" charset="0"/>
                      </a:defRPr>
                    </a:pPr>
                    <a:r>
                      <a:rPr lang="en-US" sz="2800" b="1" dirty="0" smtClean="0">
                        <a:latin typeface="Arial" pitchFamily="34" charset="0"/>
                        <a:cs typeface="Arial" pitchFamily="34" charset="0"/>
                      </a:rPr>
                      <a:t>75 g</a:t>
                    </a:r>
                    <a:r>
                      <a:rPr lang="en-US" sz="2800" b="1" dirty="0">
                        <a:latin typeface="Arial" pitchFamily="34" charset="0"/>
                        <a:cs typeface="Arial" pitchFamily="34" charset="0"/>
                      </a:rPr>
                      <a:t/>
                    </a:r>
                    <a:br>
                      <a:rPr lang="en-US" sz="2800" b="1" dirty="0">
                        <a:latin typeface="Arial" pitchFamily="34" charset="0"/>
                        <a:cs typeface="Arial" pitchFamily="34" charset="0"/>
                      </a:rPr>
                    </a:br>
                    <a:r>
                      <a:rPr lang="en-US" sz="2800" b="1" dirty="0" err="1" smtClean="0">
                        <a:latin typeface="Arial" pitchFamily="34" charset="0"/>
                        <a:cs typeface="Arial" pitchFamily="34" charset="0"/>
                      </a:rPr>
                      <a:t>prot</a:t>
                    </a:r>
                    <a:r>
                      <a:rPr lang="en-US" sz="2800" b="1" dirty="0">
                        <a:latin typeface="Arial" pitchFamily="34" charset="0"/>
                        <a:cs typeface="Arial" pitchFamily="34" charset="0"/>
                      </a:rPr>
                      <a:t>.</a:t>
                    </a:r>
                  </a:p>
                </c:rich>
              </c:tx>
              <c:spPr/>
              <c:showVal val="1"/>
            </c:dLbl>
            <c:txPr>
              <a:bodyPr/>
              <a:lstStyle/>
              <a:p>
                <a:pPr>
                  <a:defRPr sz="2000" b="1">
                    <a:latin typeface="Arial" pitchFamily="34" charset="0"/>
                    <a:cs typeface="Arial" pitchFamily="34" charset="0"/>
                  </a:defRPr>
                </a:pPr>
                <a:endParaRPr lang="fr-FR"/>
              </a:p>
            </c:txPr>
            <c:showVal val="1"/>
          </c:dLbls>
          <c:val>
            <c:numRef>
              <c:f>'TABLEAU '!$B$260</c:f>
              <c:numCache>
                <c:formatCode>General</c:formatCode>
                <c:ptCount val="1"/>
                <c:pt idx="0">
                  <c:v>75</c:v>
                </c:pt>
              </c:numCache>
            </c:numRef>
          </c:val>
        </c:ser>
        <c:dLbls>
          <c:showVal val="1"/>
        </c:dLbls>
        <c:gapWidth val="75"/>
        <c:axId val="82346752"/>
        <c:axId val="82348288"/>
      </c:barChart>
      <c:catAx>
        <c:axId val="82346752"/>
        <c:scaling>
          <c:orientation val="minMax"/>
        </c:scaling>
        <c:delete val="1"/>
        <c:axPos val="b"/>
        <c:numFmt formatCode="General" sourceLinked="1"/>
        <c:majorTickMark val="none"/>
        <c:tickLblPos val="none"/>
        <c:crossAx val="82348288"/>
        <c:crosses val="autoZero"/>
        <c:auto val="1"/>
        <c:lblAlgn val="ctr"/>
        <c:lblOffset val="100"/>
      </c:catAx>
      <c:valAx>
        <c:axId val="82348288"/>
        <c:scaling>
          <c:orientation val="minMax"/>
          <c:max val="100"/>
        </c:scaling>
        <c:axPos val="l"/>
        <c:numFmt formatCode="General" sourceLinked="1"/>
        <c:majorTickMark val="none"/>
        <c:tickLblPos val="nextTo"/>
        <c:txPr>
          <a:bodyPr/>
          <a:lstStyle/>
          <a:p>
            <a:pPr>
              <a:defRPr b="1">
                <a:latin typeface="Arial" pitchFamily="34" charset="0"/>
                <a:cs typeface="Arial" pitchFamily="34" charset="0"/>
              </a:defRPr>
            </a:pPr>
            <a:endParaRPr lang="fr-FR"/>
          </a:p>
        </c:txPr>
        <c:crossAx val="82346752"/>
        <c:crosses val="autoZero"/>
        <c:crossBetween val="between"/>
      </c:valAx>
    </c:plotArea>
    <c:legend>
      <c:legendPos val="t"/>
      <c:layout>
        <c:manualLayout>
          <c:xMode val="edge"/>
          <c:yMode val="edge"/>
          <c:x val="0.13437031807684788"/>
          <c:y val="6.0469409648927913E-2"/>
          <c:w val="0.86459273840769901"/>
          <c:h val="8.8833241775010702E-2"/>
        </c:manualLayout>
      </c:layout>
      <c:txPr>
        <a:bodyPr/>
        <a:lstStyle/>
        <a:p>
          <a:pPr>
            <a:defRPr sz="2200" b="1">
              <a:latin typeface="Arial" pitchFamily="34" charset="0"/>
              <a:cs typeface="Arial" pitchFamily="34" charset="0"/>
            </a:defRPr>
          </a:pPr>
          <a:endParaRPr lang="fr-FR"/>
        </a:p>
      </c:txPr>
    </c:legend>
    <c:plotVisOnly val="1"/>
  </c:chart>
  <c:txPr>
    <a:bodyPr/>
    <a:lstStyle/>
    <a:p>
      <a:pPr>
        <a:defRPr sz="1800"/>
      </a:pPr>
      <a:endParaRPr lang="fr-FR"/>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2"/>
            <a:ext cx="2945862" cy="495872"/>
          </a:xfrm>
          <a:prstGeom prst="rect">
            <a:avLst/>
          </a:prstGeom>
          <a:noFill/>
          <a:ln w="9525">
            <a:noFill/>
            <a:miter lim="800000"/>
            <a:headEnd/>
            <a:tailEnd/>
          </a:ln>
        </p:spPr>
        <p:txBody>
          <a:bodyPr vert="horz" wrap="square" lIns="92407" tIns="46204" rIns="92407" bIns="46204" numCol="1" anchor="t" anchorCtr="0" compatLnSpc="1">
            <a:prstTxWarp prst="textNoShape">
              <a:avLst/>
            </a:prstTxWarp>
          </a:bodyPr>
          <a:lstStyle>
            <a:lvl1pPr defTabSz="4034705" eaLnBrk="0" hangingPunct="0">
              <a:defRPr sz="1300"/>
            </a:lvl1pPr>
          </a:lstStyle>
          <a:p>
            <a:endParaRPr lang="fr-FR"/>
          </a:p>
        </p:txBody>
      </p:sp>
      <p:sp>
        <p:nvSpPr>
          <p:cNvPr id="36867" name="Rectangle 3"/>
          <p:cNvSpPr>
            <a:spLocks noGrp="1" noChangeArrowheads="1"/>
          </p:cNvSpPr>
          <p:nvPr>
            <p:ph type="dt" sz="quarter" idx="1"/>
          </p:nvPr>
        </p:nvSpPr>
        <p:spPr bwMode="auto">
          <a:xfrm>
            <a:off x="3850294" y="2"/>
            <a:ext cx="2945862" cy="495872"/>
          </a:xfrm>
          <a:prstGeom prst="rect">
            <a:avLst/>
          </a:prstGeom>
          <a:noFill/>
          <a:ln w="9525">
            <a:noFill/>
            <a:miter lim="800000"/>
            <a:headEnd/>
            <a:tailEnd/>
          </a:ln>
        </p:spPr>
        <p:txBody>
          <a:bodyPr vert="horz" wrap="square" lIns="92407" tIns="46204" rIns="92407" bIns="46204" numCol="1" anchor="t" anchorCtr="0" compatLnSpc="1">
            <a:prstTxWarp prst="textNoShape">
              <a:avLst/>
            </a:prstTxWarp>
          </a:bodyPr>
          <a:lstStyle>
            <a:lvl1pPr algn="r" defTabSz="4034705" eaLnBrk="0" hangingPunct="0">
              <a:defRPr sz="1300"/>
            </a:lvl1pPr>
          </a:lstStyle>
          <a:p>
            <a:fld id="{5B5C3A9A-E1C3-4673-8FBD-0905D25ADE53}" type="datetimeFigureOut">
              <a:rPr lang="fr-FR"/>
              <a:pPr/>
              <a:t>28/11/2014</a:t>
            </a:fld>
            <a:endParaRPr lang="fr-FR"/>
          </a:p>
        </p:txBody>
      </p:sp>
      <p:sp>
        <p:nvSpPr>
          <p:cNvPr id="36868" name="Rectangle 4"/>
          <p:cNvSpPr>
            <a:spLocks noGrp="1" noChangeArrowheads="1"/>
          </p:cNvSpPr>
          <p:nvPr>
            <p:ph type="ftr" sz="quarter" idx="2"/>
          </p:nvPr>
        </p:nvSpPr>
        <p:spPr bwMode="auto">
          <a:xfrm>
            <a:off x="0" y="9430813"/>
            <a:ext cx="2945862" cy="495872"/>
          </a:xfrm>
          <a:prstGeom prst="rect">
            <a:avLst/>
          </a:prstGeom>
          <a:noFill/>
          <a:ln w="9525">
            <a:noFill/>
            <a:miter lim="800000"/>
            <a:headEnd/>
            <a:tailEnd/>
          </a:ln>
        </p:spPr>
        <p:txBody>
          <a:bodyPr vert="horz" wrap="square" lIns="92407" tIns="46204" rIns="92407" bIns="46204" numCol="1" anchor="b" anchorCtr="0" compatLnSpc="1">
            <a:prstTxWarp prst="textNoShape">
              <a:avLst/>
            </a:prstTxWarp>
          </a:bodyPr>
          <a:lstStyle>
            <a:lvl1pPr defTabSz="4034705" eaLnBrk="0" hangingPunct="0">
              <a:defRPr sz="1300"/>
            </a:lvl1pPr>
          </a:lstStyle>
          <a:p>
            <a:endParaRPr lang="fr-FR"/>
          </a:p>
        </p:txBody>
      </p:sp>
      <p:sp>
        <p:nvSpPr>
          <p:cNvPr id="36869" name="Rectangle 5"/>
          <p:cNvSpPr>
            <a:spLocks noGrp="1" noChangeArrowheads="1"/>
          </p:cNvSpPr>
          <p:nvPr>
            <p:ph type="sldNum" sz="quarter" idx="3"/>
          </p:nvPr>
        </p:nvSpPr>
        <p:spPr bwMode="auto">
          <a:xfrm>
            <a:off x="3850294" y="9430813"/>
            <a:ext cx="2945862" cy="495872"/>
          </a:xfrm>
          <a:prstGeom prst="rect">
            <a:avLst/>
          </a:prstGeom>
          <a:noFill/>
          <a:ln w="9525">
            <a:noFill/>
            <a:miter lim="800000"/>
            <a:headEnd/>
            <a:tailEnd/>
          </a:ln>
        </p:spPr>
        <p:txBody>
          <a:bodyPr vert="horz" wrap="square" lIns="92407" tIns="46204" rIns="92407" bIns="46204" numCol="1" anchor="b" anchorCtr="0" compatLnSpc="1">
            <a:prstTxWarp prst="textNoShape">
              <a:avLst/>
            </a:prstTxWarp>
          </a:bodyPr>
          <a:lstStyle>
            <a:lvl1pPr algn="r" defTabSz="4034705" eaLnBrk="0" hangingPunct="0">
              <a:defRPr sz="1300"/>
            </a:lvl1pPr>
          </a:lstStyle>
          <a:p>
            <a:fld id="{1EABA3DE-EF7E-474B-8777-CE962F112F06}" type="slidenum">
              <a:rPr lang="fr-FR"/>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2"/>
            <a:ext cx="2945862" cy="495872"/>
          </a:xfrm>
          <a:prstGeom prst="rect">
            <a:avLst/>
          </a:prstGeom>
          <a:noFill/>
          <a:ln w="9525">
            <a:noFill/>
            <a:miter lim="800000"/>
            <a:headEnd/>
            <a:tailEnd/>
          </a:ln>
        </p:spPr>
        <p:txBody>
          <a:bodyPr vert="horz" wrap="square" lIns="92407" tIns="46204" rIns="92407" bIns="46204" numCol="1" anchor="t" anchorCtr="0" compatLnSpc="1">
            <a:prstTxWarp prst="textNoShape">
              <a:avLst/>
            </a:prstTxWarp>
          </a:bodyPr>
          <a:lstStyle>
            <a:lvl1pPr defTabSz="4034705" eaLnBrk="0" hangingPunct="0">
              <a:defRPr sz="1300"/>
            </a:lvl1pPr>
          </a:lstStyle>
          <a:p>
            <a:endParaRPr lang="fr-FR"/>
          </a:p>
        </p:txBody>
      </p:sp>
      <p:sp>
        <p:nvSpPr>
          <p:cNvPr id="45059" name="Rectangle 3"/>
          <p:cNvSpPr>
            <a:spLocks noGrp="1" noChangeArrowheads="1"/>
          </p:cNvSpPr>
          <p:nvPr>
            <p:ph type="dt" idx="1"/>
          </p:nvPr>
        </p:nvSpPr>
        <p:spPr bwMode="auto">
          <a:xfrm>
            <a:off x="3850294" y="2"/>
            <a:ext cx="2945862" cy="495872"/>
          </a:xfrm>
          <a:prstGeom prst="rect">
            <a:avLst/>
          </a:prstGeom>
          <a:noFill/>
          <a:ln w="9525">
            <a:noFill/>
            <a:miter lim="800000"/>
            <a:headEnd/>
            <a:tailEnd/>
          </a:ln>
        </p:spPr>
        <p:txBody>
          <a:bodyPr vert="horz" wrap="square" lIns="92407" tIns="46204" rIns="92407" bIns="46204" numCol="1" anchor="t" anchorCtr="0" compatLnSpc="1">
            <a:prstTxWarp prst="textNoShape">
              <a:avLst/>
            </a:prstTxWarp>
          </a:bodyPr>
          <a:lstStyle>
            <a:lvl1pPr algn="r" defTabSz="4034705" eaLnBrk="0" hangingPunct="0">
              <a:defRPr sz="1300"/>
            </a:lvl1pPr>
          </a:lstStyle>
          <a:p>
            <a:fld id="{EA3E58A6-66C3-4E2F-AF24-3DBCC673817E}" type="datetimeFigureOut">
              <a:rPr lang="fr-FR"/>
              <a:pPr/>
              <a:t>28/11/2014</a:t>
            </a:fld>
            <a:endParaRPr lang="fr-FR"/>
          </a:p>
        </p:txBody>
      </p:sp>
      <p:sp>
        <p:nvSpPr>
          <p:cNvPr id="3076" name="Rectangle 4"/>
          <p:cNvSpPr>
            <a:spLocks noGrp="1" noRot="1" noChangeAspect="1" noChangeArrowheads="1" noTextEdit="1"/>
          </p:cNvSpPr>
          <p:nvPr>
            <p:ph type="sldImg" idx="2"/>
          </p:nvPr>
        </p:nvSpPr>
        <p:spPr bwMode="auto">
          <a:xfrm>
            <a:off x="2085975" y="746125"/>
            <a:ext cx="2632075" cy="37211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79464" y="4715407"/>
            <a:ext cx="5438748" cy="4467471"/>
          </a:xfrm>
          <a:prstGeom prst="rect">
            <a:avLst/>
          </a:prstGeom>
          <a:noFill/>
          <a:ln w="9525">
            <a:noFill/>
            <a:miter lim="800000"/>
            <a:headEnd/>
            <a:tailEnd/>
          </a:ln>
        </p:spPr>
        <p:txBody>
          <a:bodyPr vert="horz" wrap="square" lIns="92407" tIns="46204" rIns="92407" bIns="46204"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45062" name="Rectangle 6"/>
          <p:cNvSpPr>
            <a:spLocks noGrp="1" noChangeArrowheads="1"/>
          </p:cNvSpPr>
          <p:nvPr>
            <p:ph type="ftr" sz="quarter" idx="4"/>
          </p:nvPr>
        </p:nvSpPr>
        <p:spPr bwMode="auto">
          <a:xfrm>
            <a:off x="0" y="9430813"/>
            <a:ext cx="2945862" cy="495872"/>
          </a:xfrm>
          <a:prstGeom prst="rect">
            <a:avLst/>
          </a:prstGeom>
          <a:noFill/>
          <a:ln w="9525">
            <a:noFill/>
            <a:miter lim="800000"/>
            <a:headEnd/>
            <a:tailEnd/>
          </a:ln>
        </p:spPr>
        <p:txBody>
          <a:bodyPr vert="horz" wrap="square" lIns="92407" tIns="46204" rIns="92407" bIns="46204" numCol="1" anchor="b" anchorCtr="0" compatLnSpc="1">
            <a:prstTxWarp prst="textNoShape">
              <a:avLst/>
            </a:prstTxWarp>
          </a:bodyPr>
          <a:lstStyle>
            <a:lvl1pPr defTabSz="4034705" eaLnBrk="0" hangingPunct="0">
              <a:defRPr sz="1300"/>
            </a:lvl1pPr>
          </a:lstStyle>
          <a:p>
            <a:endParaRPr lang="fr-FR"/>
          </a:p>
        </p:txBody>
      </p:sp>
      <p:sp>
        <p:nvSpPr>
          <p:cNvPr id="45063" name="Rectangle 7"/>
          <p:cNvSpPr>
            <a:spLocks noGrp="1" noChangeArrowheads="1"/>
          </p:cNvSpPr>
          <p:nvPr>
            <p:ph type="sldNum" sz="quarter" idx="5"/>
          </p:nvPr>
        </p:nvSpPr>
        <p:spPr bwMode="auto">
          <a:xfrm>
            <a:off x="3850294" y="9430813"/>
            <a:ext cx="2945862" cy="495872"/>
          </a:xfrm>
          <a:prstGeom prst="rect">
            <a:avLst/>
          </a:prstGeom>
          <a:noFill/>
          <a:ln w="9525">
            <a:noFill/>
            <a:miter lim="800000"/>
            <a:headEnd/>
            <a:tailEnd/>
          </a:ln>
        </p:spPr>
        <p:txBody>
          <a:bodyPr vert="horz" wrap="square" lIns="92407" tIns="46204" rIns="92407" bIns="46204" numCol="1" anchor="b" anchorCtr="0" compatLnSpc="1">
            <a:prstTxWarp prst="textNoShape">
              <a:avLst/>
            </a:prstTxWarp>
          </a:bodyPr>
          <a:lstStyle>
            <a:lvl1pPr algn="r" defTabSz="4034705" eaLnBrk="0" hangingPunct="0">
              <a:defRPr sz="1300"/>
            </a:lvl1pPr>
          </a:lstStyle>
          <a:p>
            <a:fld id="{61D7D345-4079-4633-9D46-201D36DCB60E}" type="slidenum">
              <a:rPr lang="fr-F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pPr eaLnBrk="1" hangingPunct="1"/>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1397535" y="8561070"/>
            <a:ext cx="27251978" cy="11414760"/>
          </a:xfrm>
        </p:spPr>
        <p:txBody>
          <a:bodyPr vert="horz" lIns="208812" tIns="0" rIns="208812" bIns="0" anchor="b">
            <a:normAutofit/>
            <a:scene3d>
              <a:camera prst="orthographicFront"/>
              <a:lightRig rig="soft" dir="t">
                <a:rot lat="0" lon="0" rev="17220000"/>
              </a:lightRig>
            </a:scene3d>
            <a:sp3d prstMaterial="softEdge">
              <a:bevelT w="38100" h="38100"/>
            </a:sp3d>
          </a:bodyPr>
          <a:lstStyle>
            <a:lvl1pPr>
              <a:defRPr sz="219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pPr>
              <a:defRPr/>
            </a:pPr>
            <a:fld id="{7C96258C-B30E-4530-9F6F-C9B6A21020D9}" type="datetimeFigureOut">
              <a:rPr lang="fr-FR" smtClean="0"/>
              <a:pPr>
                <a:defRPr/>
              </a:pPr>
              <a:t>28/11/2014</a:t>
            </a:fld>
            <a:endParaRPr lang="fr-FR"/>
          </a:p>
        </p:txBody>
      </p:sp>
      <p:sp>
        <p:nvSpPr>
          <p:cNvPr id="17" name="Espace réservé du pied de page 16"/>
          <p:cNvSpPr>
            <a:spLocks noGrp="1"/>
          </p:cNvSpPr>
          <p:nvPr>
            <p:ph type="ftr" sz="quarter" idx="11"/>
          </p:nvPr>
        </p:nvSpPr>
        <p:spPr/>
        <p:txBody>
          <a:bodyPr/>
          <a:lstStyle/>
          <a:p>
            <a:pPr>
              <a:defRPr/>
            </a:pPr>
            <a:endParaRPr lang="fr-FR"/>
          </a:p>
        </p:txBody>
      </p:sp>
      <p:sp>
        <p:nvSpPr>
          <p:cNvPr id="29" name="Espace réservé du numéro de diapositive 28"/>
          <p:cNvSpPr>
            <a:spLocks noGrp="1"/>
          </p:cNvSpPr>
          <p:nvPr>
            <p:ph type="sldNum" sz="quarter" idx="12"/>
          </p:nvPr>
        </p:nvSpPr>
        <p:spPr/>
        <p:txBody>
          <a:bodyPr/>
          <a:lstStyle/>
          <a:p>
            <a:pPr>
              <a:defRPr/>
            </a:pPr>
            <a:fld id="{DA8FE4FD-B57A-4E06-90A2-21E6E6E3F7C6}" type="slidenum">
              <a:rPr lang="fr-FR" smtClean="0"/>
              <a:pPr>
                <a:defRPr/>
              </a:pPr>
              <a:t>‹N°›</a:t>
            </a:fld>
            <a:endParaRPr lang="fr-FR"/>
          </a:p>
        </p:txBody>
      </p:sp>
      <p:sp>
        <p:nvSpPr>
          <p:cNvPr id="9" name="Sous-titre 8"/>
          <p:cNvSpPr>
            <a:spLocks noGrp="1"/>
          </p:cNvSpPr>
          <p:nvPr>
            <p:ph type="subTitle" idx="1"/>
          </p:nvPr>
        </p:nvSpPr>
        <p:spPr>
          <a:xfrm>
            <a:off x="4541996" y="20795348"/>
            <a:ext cx="21195983" cy="10939145"/>
          </a:xfrm>
        </p:spPr>
        <p:txBody>
          <a:bodyPr/>
          <a:lstStyle>
            <a:lvl1pPr marL="0" indent="0" algn="ctr">
              <a:buNone/>
              <a:defRPr>
                <a:solidFill>
                  <a:schemeClr val="tx1"/>
                </a:solidFill>
              </a:defRPr>
            </a:lvl1pPr>
            <a:lvl2pPr marL="2088124" indent="0" algn="ctr">
              <a:buNone/>
            </a:lvl2pPr>
            <a:lvl3pPr marL="4176248" indent="0" algn="ctr">
              <a:buNone/>
            </a:lvl3pPr>
            <a:lvl4pPr marL="6264372" indent="0" algn="ctr">
              <a:buNone/>
            </a:lvl4pPr>
            <a:lvl5pPr marL="8352495" indent="0" algn="ctr">
              <a:buNone/>
            </a:lvl5pPr>
            <a:lvl6pPr marL="10440619" indent="0" algn="ctr">
              <a:buNone/>
            </a:lvl6pPr>
            <a:lvl7pPr marL="12528743" indent="0" algn="ctr">
              <a:buNone/>
            </a:lvl7pPr>
            <a:lvl8pPr marL="14616867" indent="0" algn="ctr">
              <a:buNone/>
            </a:lvl8pPr>
            <a:lvl9pPr marL="16704991"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fld id="{415A1EE1-2391-4541-87EF-9AAF98C6D8C7}" type="datetimeFigureOut">
              <a:rPr lang="fr-FR" smtClean="0"/>
              <a:pPr>
                <a:defRPr/>
              </a:pPr>
              <a:t>28/11/2014</a:t>
            </a:fld>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99F50283-BD13-49FF-B193-D7A55DAA6C51}" type="slidenum">
              <a:rPr lang="fr-FR" smtClean="0"/>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21952982" y="1714202"/>
            <a:ext cx="6812994" cy="36523269"/>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513999" y="1714202"/>
            <a:ext cx="19934317" cy="36523269"/>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fld id="{D90682DF-AF8C-4E17-85C4-C19F4955F3E7}" type="datetimeFigureOut">
              <a:rPr lang="fr-FR" smtClean="0"/>
              <a:pPr>
                <a:defRPr/>
              </a:pPr>
              <a:t>28/11/2014</a:t>
            </a:fld>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4B80A1D2-9E62-4399-A998-AA051F0F9137}" type="slidenum">
              <a:rPr lang="fr-FR" smtClean="0"/>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fld id="{37433C3B-A6C0-4320-B96F-455F257F04B4}" type="datetimeFigureOut">
              <a:rPr lang="fr-FR" smtClean="0"/>
              <a:pPr>
                <a:defRPr/>
              </a:pPr>
              <a:t>28/11/2014</a:t>
            </a:fld>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B25B075A-AB83-4A02-8D60-2EF28AF9CC9C}" type="slidenum">
              <a:rPr lang="fr-FR" smtClean="0"/>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298995" y="3804920"/>
            <a:ext cx="23466981" cy="1141476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219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298995" y="15652764"/>
            <a:ext cx="23466981" cy="9423119"/>
          </a:xfrm>
        </p:spPr>
        <p:txBody>
          <a:bodyPr anchor="t"/>
          <a:lstStyle>
            <a:lvl1pPr marL="334100" indent="0" algn="l">
              <a:buNone/>
              <a:defRPr sz="9100">
                <a:solidFill>
                  <a:schemeClr val="tx1"/>
                </a:solidFill>
              </a:defRPr>
            </a:lvl1pPr>
            <a:lvl2pPr>
              <a:buNone/>
              <a:defRPr sz="8200">
                <a:solidFill>
                  <a:schemeClr val="tx1">
                    <a:tint val="75000"/>
                  </a:schemeClr>
                </a:solidFill>
              </a:defRPr>
            </a:lvl2pPr>
            <a:lvl3pPr>
              <a:buNone/>
              <a:defRPr sz="7300">
                <a:solidFill>
                  <a:schemeClr val="tx1">
                    <a:tint val="75000"/>
                  </a:schemeClr>
                </a:solidFill>
              </a:defRPr>
            </a:lvl3pPr>
            <a:lvl4pPr>
              <a:buNone/>
              <a:defRPr sz="6400">
                <a:solidFill>
                  <a:schemeClr val="tx1">
                    <a:tint val="75000"/>
                  </a:schemeClr>
                </a:solidFill>
              </a:defRPr>
            </a:lvl4pPr>
            <a:lvl5pPr>
              <a:buNone/>
              <a:defRPr sz="6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pPr>
              <a:defRPr/>
            </a:pPr>
            <a:fld id="{9013801C-C37A-463D-94F6-7704A0139453}" type="datetimeFigureOut">
              <a:rPr lang="fr-FR" smtClean="0"/>
              <a:pPr>
                <a:defRPr/>
              </a:pPr>
              <a:t>28/11/2014</a:t>
            </a:fld>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a:xfrm>
            <a:off x="26242645" y="40050749"/>
            <a:ext cx="2523331" cy="2278989"/>
          </a:xfrm>
        </p:spPr>
        <p:txBody>
          <a:bodyPr/>
          <a:lstStyle/>
          <a:p>
            <a:pPr>
              <a:defRPr/>
            </a:pPr>
            <a:fld id="{8A428ACD-2C2D-4A25-B9E9-891723544D28}" type="slidenum">
              <a:rPr lang="fr-FR" smtClean="0"/>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513999" y="9987918"/>
            <a:ext cx="13373656" cy="28249552"/>
          </a:xfrm>
        </p:spPr>
        <p:txBody>
          <a:bodyPr/>
          <a:lstStyle>
            <a:lvl1pPr>
              <a:defRPr sz="11900"/>
            </a:lvl1pPr>
            <a:lvl2pPr>
              <a:defRPr sz="11000"/>
            </a:lvl2pPr>
            <a:lvl3pPr>
              <a:defRPr sz="9100"/>
            </a:lvl3pPr>
            <a:lvl4pPr>
              <a:defRPr sz="8200"/>
            </a:lvl4pPr>
            <a:lvl5pPr>
              <a:defRPr sz="82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15392320" y="9987918"/>
            <a:ext cx="13373656" cy="28249552"/>
          </a:xfrm>
        </p:spPr>
        <p:txBody>
          <a:bodyPr/>
          <a:lstStyle>
            <a:lvl1pPr>
              <a:defRPr sz="11900"/>
            </a:lvl1pPr>
            <a:lvl2pPr>
              <a:defRPr sz="11000"/>
            </a:lvl2pPr>
            <a:lvl3pPr>
              <a:defRPr sz="9100"/>
            </a:lvl3pPr>
            <a:lvl4pPr>
              <a:defRPr sz="8200"/>
            </a:lvl4pPr>
            <a:lvl5pPr>
              <a:defRPr sz="82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pPr>
              <a:defRPr/>
            </a:pPr>
            <a:fld id="{47522063-D66B-4679-8677-B2DF491A5F2D}" type="datetimeFigureOut">
              <a:rPr lang="fr-FR" smtClean="0"/>
              <a:pPr>
                <a:defRPr/>
              </a:pPr>
              <a:t>28/11/2014</a:t>
            </a:fld>
            <a:endParaRPr lang="fr-FR"/>
          </a:p>
        </p:txBody>
      </p:sp>
      <p:sp>
        <p:nvSpPr>
          <p:cNvPr id="6" name="Espace réservé du pied de page 5"/>
          <p:cNvSpPr>
            <a:spLocks noGrp="1"/>
          </p:cNvSpPr>
          <p:nvPr>
            <p:ph type="ftr" sz="quarter" idx="11"/>
          </p:nvPr>
        </p:nvSpPr>
        <p:spPr/>
        <p:txBody>
          <a:bodyPr/>
          <a:lstStyle/>
          <a:p>
            <a:pPr>
              <a:defRPr/>
            </a:pPr>
            <a:endParaRPr lang="fr-FR"/>
          </a:p>
        </p:txBody>
      </p:sp>
      <p:sp>
        <p:nvSpPr>
          <p:cNvPr id="7" name="Espace réservé du numéro de diapositive 6"/>
          <p:cNvSpPr>
            <a:spLocks noGrp="1"/>
          </p:cNvSpPr>
          <p:nvPr>
            <p:ph type="sldNum" sz="quarter" idx="12"/>
          </p:nvPr>
        </p:nvSpPr>
        <p:spPr/>
        <p:txBody>
          <a:bodyPr/>
          <a:lstStyle/>
          <a:p>
            <a:pPr>
              <a:defRPr/>
            </a:pPr>
            <a:fld id="{834187E0-C236-4B0B-894F-7E2EC877CBE7}" type="slidenum">
              <a:rPr lang="fr-FR" smtClean="0"/>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1513999" y="1704287"/>
            <a:ext cx="27251978" cy="7134225"/>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513999" y="9581661"/>
            <a:ext cx="13378914" cy="4686786"/>
          </a:xfrm>
        </p:spPr>
        <p:txBody>
          <a:bodyPr anchor="ctr"/>
          <a:lstStyle>
            <a:lvl1pPr marL="0" indent="0">
              <a:buNone/>
              <a:defRPr sz="11000" b="0" cap="all" baseline="0">
                <a:solidFill>
                  <a:schemeClr val="tx1"/>
                </a:solidFill>
              </a:defRPr>
            </a:lvl1pPr>
            <a:lvl2pPr>
              <a:buNone/>
              <a:defRPr sz="9100" b="1"/>
            </a:lvl2pPr>
            <a:lvl3pPr>
              <a:buNone/>
              <a:defRPr sz="8200" b="1"/>
            </a:lvl3pPr>
            <a:lvl4pPr>
              <a:buNone/>
              <a:defRPr sz="7300" b="1"/>
            </a:lvl4pPr>
            <a:lvl5pPr>
              <a:buNone/>
              <a:defRPr sz="73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15381808" y="9581661"/>
            <a:ext cx="13384170" cy="4686786"/>
          </a:xfrm>
        </p:spPr>
        <p:txBody>
          <a:bodyPr anchor="ctr"/>
          <a:lstStyle>
            <a:lvl1pPr marL="0" indent="0">
              <a:buNone/>
              <a:defRPr sz="11000" b="0" cap="all" baseline="0">
                <a:solidFill>
                  <a:schemeClr val="tx1"/>
                </a:solidFill>
              </a:defRPr>
            </a:lvl1pPr>
            <a:lvl2pPr>
              <a:buNone/>
              <a:defRPr sz="9100" b="1"/>
            </a:lvl2pPr>
            <a:lvl3pPr>
              <a:buNone/>
              <a:defRPr sz="8200" b="1"/>
            </a:lvl3pPr>
            <a:lvl4pPr>
              <a:buNone/>
              <a:defRPr sz="7300" b="1"/>
            </a:lvl4pPr>
            <a:lvl5pPr>
              <a:buNone/>
              <a:defRPr sz="73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1513999" y="14744068"/>
            <a:ext cx="13378914" cy="23493402"/>
          </a:xfrm>
        </p:spPr>
        <p:txBody>
          <a:bodyPr/>
          <a:lstStyle>
            <a:lvl1pPr>
              <a:defRPr sz="11000"/>
            </a:lvl1pPr>
            <a:lvl2pPr>
              <a:defRPr sz="9100"/>
            </a:lvl2pPr>
            <a:lvl3pPr>
              <a:defRPr sz="8200"/>
            </a:lvl3pPr>
            <a:lvl4pPr>
              <a:defRPr sz="7300"/>
            </a:lvl4pPr>
            <a:lvl5pPr>
              <a:defRPr sz="73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15381808" y="14744068"/>
            <a:ext cx="13384170" cy="23493402"/>
          </a:xfrm>
        </p:spPr>
        <p:txBody>
          <a:bodyPr/>
          <a:lstStyle>
            <a:lvl1pPr>
              <a:defRPr sz="11000"/>
            </a:lvl1pPr>
            <a:lvl2pPr>
              <a:defRPr sz="9100"/>
            </a:lvl2pPr>
            <a:lvl3pPr>
              <a:defRPr sz="8200"/>
            </a:lvl3pPr>
            <a:lvl4pPr>
              <a:defRPr sz="7300"/>
            </a:lvl4pPr>
            <a:lvl5pPr>
              <a:defRPr sz="73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pPr>
              <a:defRPr/>
            </a:pPr>
            <a:fld id="{6331FB79-9A01-428F-91BD-56B2A580FF83}" type="datetimeFigureOut">
              <a:rPr lang="fr-FR" smtClean="0"/>
              <a:pPr>
                <a:defRPr/>
              </a:pPr>
              <a:t>28/11/2014</a:t>
            </a:fld>
            <a:endParaRPr lang="fr-FR"/>
          </a:p>
        </p:txBody>
      </p:sp>
      <p:sp>
        <p:nvSpPr>
          <p:cNvPr id="8" name="Espace réservé du pied de page 7"/>
          <p:cNvSpPr>
            <a:spLocks noGrp="1"/>
          </p:cNvSpPr>
          <p:nvPr>
            <p:ph type="ftr" sz="quarter" idx="11"/>
          </p:nvPr>
        </p:nvSpPr>
        <p:spPr/>
        <p:txBody>
          <a:bodyPr/>
          <a:lstStyle/>
          <a:p>
            <a:pPr>
              <a:defRPr/>
            </a:pPr>
            <a:endParaRPr lang="fr-FR"/>
          </a:p>
        </p:txBody>
      </p:sp>
      <p:sp>
        <p:nvSpPr>
          <p:cNvPr id="9" name="Espace réservé du numéro de diapositive 8"/>
          <p:cNvSpPr>
            <a:spLocks noGrp="1"/>
          </p:cNvSpPr>
          <p:nvPr>
            <p:ph type="sldNum" sz="quarter" idx="12"/>
          </p:nvPr>
        </p:nvSpPr>
        <p:spPr/>
        <p:txBody>
          <a:bodyPr/>
          <a:lstStyle/>
          <a:p>
            <a:pPr>
              <a:defRPr/>
            </a:pPr>
            <a:fld id="{29BFE52D-3DFC-4170-BC60-133B1AFD394F}" type="slidenum">
              <a:rPr lang="fr-FR" smtClean="0"/>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pPr>
              <a:defRPr/>
            </a:pPr>
            <a:fld id="{4E3CB5D5-62D6-4C90-A597-8C2BE33F3175}" type="datetimeFigureOut">
              <a:rPr lang="fr-FR" smtClean="0"/>
              <a:pPr>
                <a:defRPr/>
              </a:pPr>
              <a:t>28/11/2014</a:t>
            </a:fld>
            <a:endParaRPr lang="fr-FR"/>
          </a:p>
        </p:txBody>
      </p:sp>
      <p:sp>
        <p:nvSpPr>
          <p:cNvPr id="4" name="Espace réservé du pied de page 3"/>
          <p:cNvSpPr>
            <a:spLocks noGrp="1"/>
          </p:cNvSpPr>
          <p:nvPr>
            <p:ph type="ftr" sz="quarter" idx="11"/>
          </p:nvPr>
        </p:nvSpPr>
        <p:spPr/>
        <p:txBody>
          <a:bodyPr/>
          <a:lstStyle/>
          <a:p>
            <a:pPr>
              <a:defRPr/>
            </a:pPr>
            <a:endParaRPr lang="fr-FR"/>
          </a:p>
        </p:txBody>
      </p:sp>
      <p:sp>
        <p:nvSpPr>
          <p:cNvPr id="5" name="Espace réservé du numéro de diapositive 4"/>
          <p:cNvSpPr>
            <a:spLocks noGrp="1"/>
          </p:cNvSpPr>
          <p:nvPr>
            <p:ph type="sldNum" sz="quarter" idx="12"/>
          </p:nvPr>
        </p:nvSpPr>
        <p:spPr/>
        <p:txBody>
          <a:bodyPr/>
          <a:lstStyle/>
          <a:p>
            <a:pPr>
              <a:defRPr/>
            </a:pPr>
            <a:fld id="{847E4F6D-1E61-4087-93F2-7F70ECE17DC6}" type="slidenum">
              <a:rPr lang="fr-FR" smtClean="0"/>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defRPr/>
            </a:pPr>
            <a:fld id="{BE410450-E8B2-41F7-988B-FFB428057F82}" type="datetimeFigureOut">
              <a:rPr lang="fr-FR" smtClean="0"/>
              <a:pPr>
                <a:defRPr/>
              </a:pPr>
              <a:t>28/11/2014</a:t>
            </a:fld>
            <a:endParaRPr lang="fr-FR"/>
          </a:p>
        </p:txBody>
      </p:sp>
      <p:sp>
        <p:nvSpPr>
          <p:cNvPr id="3" name="Espace réservé du pied de page 2"/>
          <p:cNvSpPr>
            <a:spLocks noGrp="1"/>
          </p:cNvSpPr>
          <p:nvPr>
            <p:ph type="ftr" sz="quarter" idx="11"/>
          </p:nvPr>
        </p:nvSpPr>
        <p:spPr/>
        <p:txBody>
          <a:bodyPr/>
          <a:lstStyle/>
          <a:p>
            <a:pPr>
              <a:defRPr/>
            </a:pPr>
            <a:endParaRPr lang="fr-FR"/>
          </a:p>
        </p:txBody>
      </p:sp>
      <p:sp>
        <p:nvSpPr>
          <p:cNvPr id="4" name="Espace réservé du numéro de diapositive 3"/>
          <p:cNvSpPr>
            <a:spLocks noGrp="1"/>
          </p:cNvSpPr>
          <p:nvPr>
            <p:ph type="sldNum" sz="quarter" idx="12"/>
          </p:nvPr>
        </p:nvSpPr>
        <p:spPr/>
        <p:txBody>
          <a:bodyPr/>
          <a:lstStyle/>
          <a:p>
            <a:pPr>
              <a:defRPr/>
            </a:pPr>
            <a:fld id="{9CB46331-0C77-4A68-82CE-5C1536724E69}" type="slidenum">
              <a:rPr lang="fr-FR" smtClean="0"/>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514000" y="1704287"/>
            <a:ext cx="9961903" cy="7253129"/>
          </a:xfrm>
        </p:spPr>
        <p:txBody>
          <a:bodyPr vert="horz" anchor="b">
            <a:normAutofit/>
            <a:sp3d prstMaterial="softEdge"/>
          </a:bodyPr>
          <a:lstStyle>
            <a:lvl1pPr algn="l">
              <a:buNone/>
              <a:defRPr sz="100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1514000" y="9512303"/>
            <a:ext cx="9961903" cy="28725167"/>
          </a:xfrm>
        </p:spPr>
        <p:txBody>
          <a:bodyPr/>
          <a:lstStyle>
            <a:lvl1pPr marL="0" indent="0">
              <a:buNone/>
              <a:defRPr sz="6400"/>
            </a:lvl1pPr>
            <a:lvl2pPr>
              <a:buNone/>
              <a:defRPr sz="5500"/>
            </a:lvl2pPr>
            <a:lvl3pPr>
              <a:buNone/>
              <a:defRPr sz="4600"/>
            </a:lvl3pPr>
            <a:lvl4pPr>
              <a:buNone/>
              <a:defRPr sz="4100"/>
            </a:lvl4pPr>
            <a:lvl5pPr>
              <a:buNone/>
              <a:defRPr sz="41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11838629" y="1704290"/>
            <a:ext cx="16927347" cy="36533180"/>
          </a:xfrm>
        </p:spPr>
        <p:txBody>
          <a:bodyPr/>
          <a:lstStyle>
            <a:lvl1pPr>
              <a:defRPr sz="11900"/>
            </a:lvl1pPr>
            <a:lvl2pPr>
              <a:defRPr sz="11000"/>
            </a:lvl2pPr>
            <a:lvl3pPr>
              <a:defRPr sz="10000"/>
            </a:lvl3pPr>
            <a:lvl4pPr>
              <a:defRPr sz="9100"/>
            </a:lvl4pPr>
            <a:lvl5pPr>
              <a:defRPr sz="82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pPr>
              <a:defRPr/>
            </a:pPr>
            <a:fld id="{037831C2-59F6-4A4D-8FA4-5A05092ABA57}" type="datetimeFigureOut">
              <a:rPr lang="fr-FR" smtClean="0"/>
              <a:pPr>
                <a:defRPr/>
              </a:pPr>
              <a:t>28/11/2014</a:t>
            </a:fld>
            <a:endParaRPr lang="fr-FR"/>
          </a:p>
        </p:txBody>
      </p:sp>
      <p:sp>
        <p:nvSpPr>
          <p:cNvPr id="6" name="Espace réservé du pied de page 5"/>
          <p:cNvSpPr>
            <a:spLocks noGrp="1"/>
          </p:cNvSpPr>
          <p:nvPr>
            <p:ph type="ftr" sz="quarter" idx="11"/>
          </p:nvPr>
        </p:nvSpPr>
        <p:spPr/>
        <p:txBody>
          <a:bodyPr/>
          <a:lstStyle/>
          <a:p>
            <a:pPr>
              <a:defRPr/>
            </a:pPr>
            <a:endParaRPr lang="fr-FR"/>
          </a:p>
        </p:txBody>
      </p:sp>
      <p:sp>
        <p:nvSpPr>
          <p:cNvPr id="7" name="Espace réservé du numéro de diapositive 6"/>
          <p:cNvSpPr>
            <a:spLocks noGrp="1"/>
          </p:cNvSpPr>
          <p:nvPr>
            <p:ph type="sldNum" sz="quarter" idx="12"/>
          </p:nvPr>
        </p:nvSpPr>
        <p:spPr/>
        <p:txBody>
          <a:bodyPr/>
          <a:lstStyle/>
          <a:p>
            <a:pPr>
              <a:defRPr/>
            </a:pPr>
            <a:fld id="{008F21ED-9BC9-41CC-869F-FB9CB33085A4}" type="slidenum">
              <a:rPr lang="fr-FR" smtClean="0"/>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55995" y="3804920"/>
            <a:ext cx="18167985" cy="3259948"/>
          </a:xfrm>
        </p:spPr>
        <p:txBody>
          <a:bodyPr lIns="208812" rIns="208812" bIns="0" anchor="b">
            <a:sp3d prstMaterial="softEdge"/>
          </a:bodyPr>
          <a:lstStyle>
            <a:lvl1pPr algn="ctr">
              <a:buNone/>
              <a:defRPr sz="91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6055995" y="11434577"/>
            <a:ext cx="18167985" cy="2473198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146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6055995" y="7282696"/>
            <a:ext cx="18167985" cy="3310280"/>
          </a:xfrm>
        </p:spPr>
        <p:txBody>
          <a:bodyPr lIns="208812" tIns="208812" rIns="208812" anchor="t"/>
          <a:lstStyle>
            <a:lvl1pPr marL="0" indent="0" algn="ctr">
              <a:buNone/>
              <a:defRPr sz="6400"/>
            </a:lvl1pPr>
            <a:lvl2pPr>
              <a:defRPr sz="5500"/>
            </a:lvl2pPr>
            <a:lvl3pPr>
              <a:defRPr sz="4600"/>
            </a:lvl3pPr>
            <a:lvl4pPr>
              <a:defRPr sz="4100"/>
            </a:lvl4pPr>
            <a:lvl5pPr>
              <a:defRPr sz="41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pPr>
              <a:defRPr/>
            </a:pPr>
            <a:fld id="{280626D4-277A-40BE-A3C0-B80E28FD6E4D}" type="datetimeFigureOut">
              <a:rPr lang="fr-FR" smtClean="0"/>
              <a:pPr>
                <a:defRPr/>
              </a:pPr>
              <a:t>28/11/2014</a:t>
            </a:fld>
            <a:endParaRPr lang="fr-FR"/>
          </a:p>
        </p:txBody>
      </p:sp>
      <p:sp>
        <p:nvSpPr>
          <p:cNvPr id="6" name="Espace réservé du pied de page 5"/>
          <p:cNvSpPr>
            <a:spLocks noGrp="1"/>
          </p:cNvSpPr>
          <p:nvPr>
            <p:ph type="ftr" sz="quarter" idx="11"/>
          </p:nvPr>
        </p:nvSpPr>
        <p:spPr/>
        <p:txBody>
          <a:bodyPr/>
          <a:lstStyle/>
          <a:p>
            <a:pPr>
              <a:defRPr/>
            </a:pPr>
            <a:endParaRPr lang="fr-FR"/>
          </a:p>
        </p:txBody>
      </p:sp>
      <p:sp>
        <p:nvSpPr>
          <p:cNvPr id="7" name="Espace réservé du numéro de diapositive 6"/>
          <p:cNvSpPr>
            <a:spLocks noGrp="1"/>
          </p:cNvSpPr>
          <p:nvPr>
            <p:ph type="sldNum" sz="quarter" idx="12"/>
          </p:nvPr>
        </p:nvSpPr>
        <p:spPr/>
        <p:txBody>
          <a:bodyPr/>
          <a:lstStyle/>
          <a:p>
            <a:pPr>
              <a:defRPr/>
            </a:pPr>
            <a:fld id="{674FF4EC-A19B-4C9C-852D-E6D9AF3EB689}" type="slidenum">
              <a:rPr lang="fr-FR" smtClean="0"/>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EBF2F9"/>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1513999" y="1714199"/>
            <a:ext cx="27251978" cy="7134225"/>
          </a:xfrm>
          <a:prstGeom prst="rect">
            <a:avLst/>
          </a:prstGeom>
        </p:spPr>
        <p:txBody>
          <a:bodyPr vert="horz" lIns="417625" tIns="208812" rIns="417625" bIns="208812"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1513999" y="9987915"/>
            <a:ext cx="27251978" cy="29393007"/>
          </a:xfrm>
          <a:prstGeom prst="rect">
            <a:avLst/>
          </a:prstGeom>
        </p:spPr>
        <p:txBody>
          <a:bodyPr vert="horz" lIns="417625" tIns="208812" rIns="417625" bIns="208812">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1513998" y="40050749"/>
            <a:ext cx="7065328" cy="2278989"/>
          </a:xfrm>
          <a:prstGeom prst="rect">
            <a:avLst/>
          </a:prstGeom>
        </p:spPr>
        <p:txBody>
          <a:bodyPr vert="horz" lIns="417625" tIns="208812" rIns="417625" bIns="208812" anchor="b"/>
          <a:lstStyle>
            <a:lvl1pPr algn="l" eaLnBrk="1" latinLnBrk="0" hangingPunct="1">
              <a:defRPr kumimoji="0" sz="5500">
                <a:solidFill>
                  <a:schemeClr val="tx1">
                    <a:shade val="50000"/>
                  </a:schemeClr>
                </a:solidFill>
              </a:defRPr>
            </a:lvl1pPr>
          </a:lstStyle>
          <a:p>
            <a:pPr>
              <a:defRPr/>
            </a:pPr>
            <a:fld id="{D162BD52-33DC-41EC-B3BE-BA785F01E31E}" type="datetimeFigureOut">
              <a:rPr lang="fr-FR" smtClean="0"/>
              <a:pPr>
                <a:defRPr/>
              </a:pPr>
              <a:t>28/11/2014</a:t>
            </a:fld>
            <a:endParaRPr lang="fr-FR"/>
          </a:p>
        </p:txBody>
      </p:sp>
      <p:sp>
        <p:nvSpPr>
          <p:cNvPr id="3" name="Espace réservé du pied de page 2"/>
          <p:cNvSpPr>
            <a:spLocks noGrp="1"/>
          </p:cNvSpPr>
          <p:nvPr>
            <p:ph type="ftr" sz="quarter" idx="3"/>
          </p:nvPr>
        </p:nvSpPr>
        <p:spPr>
          <a:xfrm>
            <a:off x="10345658" y="40050749"/>
            <a:ext cx="9588659" cy="2278989"/>
          </a:xfrm>
          <a:prstGeom prst="rect">
            <a:avLst/>
          </a:prstGeom>
        </p:spPr>
        <p:txBody>
          <a:bodyPr vert="horz" lIns="417625" tIns="208812" rIns="417625" bIns="208812" anchor="b"/>
          <a:lstStyle>
            <a:lvl1pPr algn="ctr" eaLnBrk="1" latinLnBrk="0" hangingPunct="1">
              <a:defRPr kumimoji="0" sz="5500">
                <a:solidFill>
                  <a:schemeClr val="tx1">
                    <a:shade val="50000"/>
                  </a:schemeClr>
                </a:solidFill>
              </a:defRPr>
            </a:lvl1pPr>
          </a:lstStyle>
          <a:p>
            <a:pPr>
              <a:defRPr/>
            </a:pPr>
            <a:endParaRPr lang="fr-FR"/>
          </a:p>
        </p:txBody>
      </p:sp>
      <p:sp>
        <p:nvSpPr>
          <p:cNvPr id="23" name="Espace réservé du numéro de diapositive 22"/>
          <p:cNvSpPr>
            <a:spLocks noGrp="1"/>
          </p:cNvSpPr>
          <p:nvPr>
            <p:ph type="sldNum" sz="quarter" idx="4"/>
          </p:nvPr>
        </p:nvSpPr>
        <p:spPr>
          <a:xfrm>
            <a:off x="26242645" y="40050749"/>
            <a:ext cx="2523331" cy="2278989"/>
          </a:xfrm>
          <a:prstGeom prst="rect">
            <a:avLst/>
          </a:prstGeom>
        </p:spPr>
        <p:txBody>
          <a:bodyPr vert="horz" lIns="0" tIns="208812" rIns="0" bIns="208812" anchor="b"/>
          <a:lstStyle>
            <a:lvl1pPr algn="r" eaLnBrk="1" latinLnBrk="0" hangingPunct="1">
              <a:defRPr kumimoji="0" sz="5500">
                <a:solidFill>
                  <a:schemeClr val="tx1">
                    <a:shade val="50000"/>
                  </a:schemeClr>
                </a:solidFill>
              </a:defRPr>
            </a:lvl1pPr>
          </a:lstStyle>
          <a:p>
            <a:pPr>
              <a:defRPr/>
            </a:pPr>
            <a:fld id="{F731F910-5C10-4D9E-A562-986525A65AE3}" type="slidenum">
              <a:rPr lang="fr-FR" smtClean="0"/>
              <a:pPr>
                <a:defRPr/>
              </a:pPr>
              <a:t>‹N°›</a:t>
            </a:fld>
            <a:endParaRPr lang="fr-FR"/>
          </a:p>
        </p:txBody>
      </p:sp>
    </p:spTree>
  </p:cSld>
  <p:clrMap bg1="lt1" tx1="dk1" bg2="lt2" tx2="dk2" accent1="accent1" accent2="accent2" accent3="accent3" accent4="accent4" accent5="accent5" accent6="accent6" hlink="hlink" folHlink="folHlink"/>
  <p:sldLayoutIdLst>
    <p:sldLayoutId id="2147484289" r:id="rId1"/>
    <p:sldLayoutId id="2147484290" r:id="rId2"/>
    <p:sldLayoutId id="2147484291" r:id="rId3"/>
    <p:sldLayoutId id="2147484292" r:id="rId4"/>
    <p:sldLayoutId id="2147484293" r:id="rId5"/>
    <p:sldLayoutId id="2147484294" r:id="rId6"/>
    <p:sldLayoutId id="2147484295" r:id="rId7"/>
    <p:sldLayoutId id="2147484296" r:id="rId8"/>
    <p:sldLayoutId id="2147484297" r:id="rId9"/>
    <p:sldLayoutId id="2147484298" r:id="rId10"/>
    <p:sldLayoutId id="2147484299" r:id="rId11"/>
  </p:sldLayoutIdLst>
  <p:txStyles>
    <p:titleStyle>
      <a:lvl1pPr algn="ctr" rtl="0" eaLnBrk="1" latinLnBrk="0" hangingPunct="1">
        <a:spcBef>
          <a:spcPct val="0"/>
        </a:spcBef>
        <a:buNone/>
        <a:defRPr kumimoji="0" sz="187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2505749" indent="-1879311" algn="l" rtl="0" eaLnBrk="1" latinLnBrk="0" hangingPunct="1">
        <a:spcBef>
          <a:spcPct val="20000"/>
        </a:spcBef>
        <a:buClr>
          <a:schemeClr val="tx1">
            <a:shade val="95000"/>
          </a:schemeClr>
        </a:buClr>
        <a:buSzPct val="65000"/>
        <a:buFont typeface="Wingdings 2"/>
        <a:buChar char=""/>
        <a:defRPr kumimoji="0" sz="12800" kern="1200">
          <a:solidFill>
            <a:schemeClr val="tx1"/>
          </a:solidFill>
          <a:latin typeface="+mn-lt"/>
          <a:ea typeface="+mn-ea"/>
          <a:cs typeface="+mn-cs"/>
        </a:defRPr>
      </a:lvl1pPr>
      <a:lvl2pPr marL="3967435" indent="-1294637" algn="l" rtl="0" eaLnBrk="1" latinLnBrk="0" hangingPunct="1">
        <a:spcBef>
          <a:spcPct val="20000"/>
        </a:spcBef>
        <a:buClr>
          <a:schemeClr val="tx1"/>
        </a:buClr>
        <a:buSzPct val="80000"/>
        <a:buFont typeface="Wingdings 2"/>
        <a:buChar char=""/>
        <a:defRPr kumimoji="0" sz="11000" kern="1200">
          <a:solidFill>
            <a:schemeClr val="tx1"/>
          </a:solidFill>
          <a:latin typeface="+mn-lt"/>
          <a:ea typeface="+mn-ea"/>
          <a:cs typeface="+mn-cs"/>
        </a:defRPr>
      </a:lvl2pPr>
      <a:lvl3pPr marL="5178547" indent="-1044062" algn="l" rtl="0" eaLnBrk="1" latinLnBrk="0" hangingPunct="1">
        <a:spcBef>
          <a:spcPct val="20000"/>
        </a:spcBef>
        <a:buClr>
          <a:schemeClr val="tx1"/>
        </a:buClr>
        <a:buSzPct val="95000"/>
        <a:buFont typeface="Wingdings"/>
        <a:buChar char=""/>
        <a:defRPr kumimoji="0" sz="10000" kern="1200">
          <a:solidFill>
            <a:schemeClr val="tx1"/>
          </a:solidFill>
          <a:latin typeface="+mn-lt"/>
          <a:ea typeface="+mn-ea"/>
          <a:cs typeface="+mn-cs"/>
        </a:defRPr>
      </a:lvl3pPr>
      <a:lvl4pPr marL="6180847" indent="-835250" algn="l" rtl="0" eaLnBrk="1" latinLnBrk="0" hangingPunct="1">
        <a:spcBef>
          <a:spcPct val="20000"/>
        </a:spcBef>
        <a:buClr>
          <a:schemeClr val="tx1"/>
        </a:buClr>
        <a:buSzPct val="100000"/>
        <a:buFont typeface="Wingdings 3"/>
        <a:buChar char=""/>
        <a:defRPr kumimoji="0" sz="9100" kern="1200">
          <a:solidFill>
            <a:schemeClr val="tx1"/>
          </a:solidFill>
          <a:latin typeface="+mn-lt"/>
          <a:ea typeface="+mn-ea"/>
          <a:cs typeface="+mn-cs"/>
        </a:defRPr>
      </a:lvl4pPr>
      <a:lvl5pPr marL="7057859" indent="-835250" algn="l" rtl="0" eaLnBrk="1" latinLnBrk="0" hangingPunct="1">
        <a:spcBef>
          <a:spcPct val="20000"/>
        </a:spcBef>
        <a:buClr>
          <a:schemeClr val="tx1"/>
        </a:buClr>
        <a:buFont typeface="Wingdings 2"/>
        <a:buChar char=""/>
        <a:defRPr kumimoji="0" sz="9100" kern="1200">
          <a:solidFill>
            <a:schemeClr val="tx1"/>
          </a:solidFill>
          <a:latin typeface="+mn-lt"/>
          <a:ea typeface="+mn-ea"/>
          <a:cs typeface="+mn-cs"/>
        </a:defRPr>
      </a:lvl5pPr>
      <a:lvl6pPr marL="8060158" indent="-835250" algn="l" rtl="0" eaLnBrk="1" latinLnBrk="0" hangingPunct="1">
        <a:spcBef>
          <a:spcPct val="20000"/>
        </a:spcBef>
        <a:buClr>
          <a:schemeClr val="tx1"/>
        </a:buClr>
        <a:buFont typeface="Wingdings 3"/>
        <a:buChar char=""/>
        <a:defRPr kumimoji="0" sz="8200" kern="1200">
          <a:solidFill>
            <a:schemeClr val="tx1"/>
          </a:solidFill>
          <a:latin typeface="+mn-lt"/>
          <a:ea typeface="+mn-ea"/>
          <a:cs typeface="+mn-cs"/>
        </a:defRPr>
      </a:lvl6pPr>
      <a:lvl7pPr marL="8978933" indent="-835250" algn="l" rtl="0" eaLnBrk="1" latinLnBrk="0" hangingPunct="1">
        <a:spcBef>
          <a:spcPct val="20000"/>
        </a:spcBef>
        <a:buClr>
          <a:schemeClr val="tx1"/>
        </a:buClr>
        <a:buFont typeface="Wingdings 2"/>
        <a:buChar char=""/>
        <a:defRPr kumimoji="0" sz="7300" kern="1200">
          <a:solidFill>
            <a:schemeClr val="tx1"/>
          </a:solidFill>
          <a:latin typeface="+mn-lt"/>
          <a:ea typeface="+mn-ea"/>
          <a:cs typeface="+mn-cs"/>
        </a:defRPr>
      </a:lvl7pPr>
      <a:lvl8pPr marL="9897707" indent="-835250" algn="l" rtl="0" eaLnBrk="1" latinLnBrk="0" hangingPunct="1">
        <a:spcBef>
          <a:spcPct val="20000"/>
        </a:spcBef>
        <a:buClr>
          <a:schemeClr val="tx1"/>
        </a:buClr>
        <a:buFont typeface="Wingdings 2"/>
        <a:buChar char=""/>
        <a:defRPr kumimoji="0" sz="6400" kern="1200">
          <a:solidFill>
            <a:schemeClr val="tx1"/>
          </a:solidFill>
          <a:latin typeface="+mn-lt"/>
          <a:ea typeface="+mn-ea"/>
          <a:cs typeface="+mn-cs"/>
        </a:defRPr>
      </a:lvl8pPr>
      <a:lvl9pPr marL="10816481" indent="-835250" algn="l" rtl="0" eaLnBrk="1" latinLnBrk="0" hangingPunct="1">
        <a:spcBef>
          <a:spcPct val="20000"/>
        </a:spcBef>
        <a:buClr>
          <a:schemeClr val="tx1"/>
        </a:buClr>
        <a:buFont typeface="Wingdings 2"/>
        <a:buChar char=""/>
        <a:defRPr kumimoji="0" sz="6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2088124" algn="l" rtl="0" eaLnBrk="1" latinLnBrk="0" hangingPunct="1">
        <a:defRPr kumimoji="0" kern="1200">
          <a:solidFill>
            <a:schemeClr val="tx1"/>
          </a:solidFill>
          <a:latin typeface="+mn-lt"/>
          <a:ea typeface="+mn-ea"/>
          <a:cs typeface="+mn-cs"/>
        </a:defRPr>
      </a:lvl2pPr>
      <a:lvl3pPr marL="4176248" algn="l" rtl="0" eaLnBrk="1" latinLnBrk="0" hangingPunct="1">
        <a:defRPr kumimoji="0" kern="1200">
          <a:solidFill>
            <a:schemeClr val="tx1"/>
          </a:solidFill>
          <a:latin typeface="+mn-lt"/>
          <a:ea typeface="+mn-ea"/>
          <a:cs typeface="+mn-cs"/>
        </a:defRPr>
      </a:lvl3pPr>
      <a:lvl4pPr marL="6264372" algn="l" rtl="0" eaLnBrk="1" latinLnBrk="0" hangingPunct="1">
        <a:defRPr kumimoji="0" kern="1200">
          <a:solidFill>
            <a:schemeClr val="tx1"/>
          </a:solidFill>
          <a:latin typeface="+mn-lt"/>
          <a:ea typeface="+mn-ea"/>
          <a:cs typeface="+mn-cs"/>
        </a:defRPr>
      </a:lvl4pPr>
      <a:lvl5pPr marL="8352495" algn="l" rtl="0" eaLnBrk="1" latinLnBrk="0" hangingPunct="1">
        <a:defRPr kumimoji="0" kern="1200">
          <a:solidFill>
            <a:schemeClr val="tx1"/>
          </a:solidFill>
          <a:latin typeface="+mn-lt"/>
          <a:ea typeface="+mn-ea"/>
          <a:cs typeface="+mn-cs"/>
        </a:defRPr>
      </a:lvl5pPr>
      <a:lvl6pPr marL="10440619" algn="l" rtl="0" eaLnBrk="1" latinLnBrk="0" hangingPunct="1">
        <a:defRPr kumimoji="0" kern="1200">
          <a:solidFill>
            <a:schemeClr val="tx1"/>
          </a:solidFill>
          <a:latin typeface="+mn-lt"/>
          <a:ea typeface="+mn-ea"/>
          <a:cs typeface="+mn-cs"/>
        </a:defRPr>
      </a:lvl6pPr>
      <a:lvl7pPr marL="12528743" algn="l" rtl="0" eaLnBrk="1" latinLnBrk="0" hangingPunct="1">
        <a:defRPr kumimoji="0" kern="1200">
          <a:solidFill>
            <a:schemeClr val="tx1"/>
          </a:solidFill>
          <a:latin typeface="+mn-lt"/>
          <a:ea typeface="+mn-ea"/>
          <a:cs typeface="+mn-cs"/>
        </a:defRPr>
      </a:lvl7pPr>
      <a:lvl8pPr marL="14616867" algn="l" rtl="0" eaLnBrk="1" latinLnBrk="0" hangingPunct="1">
        <a:defRPr kumimoji="0" kern="1200">
          <a:solidFill>
            <a:schemeClr val="tx1"/>
          </a:solidFill>
          <a:latin typeface="+mn-lt"/>
          <a:ea typeface="+mn-ea"/>
          <a:cs typeface="+mn-cs"/>
        </a:defRPr>
      </a:lvl8pPr>
      <a:lvl9pPr marL="16704991"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chart" Target="../charts/chart4.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61" name="Text Box 589"/>
          <p:cNvSpPr txBox="1">
            <a:spLocks noChangeArrowheads="1"/>
          </p:cNvSpPr>
          <p:nvPr/>
        </p:nvSpPr>
        <p:spPr bwMode="auto">
          <a:xfrm>
            <a:off x="1098427" y="4408787"/>
            <a:ext cx="28189237" cy="2370308"/>
          </a:xfrm>
          <a:prstGeom prst="rect">
            <a:avLst/>
          </a:prstGeom>
          <a:solidFill>
            <a:srgbClr val="FEE0CA"/>
          </a:solidFill>
          <a:ln w="19050">
            <a:solidFill>
              <a:schemeClr val="tx1"/>
            </a:solidFill>
            <a:miter lim="800000"/>
            <a:headEnd/>
            <a:tailEnd/>
          </a:ln>
          <a:effectLst>
            <a:outerShdw dist="107763" dir="2700000" algn="ctr" rotWithShape="0">
              <a:schemeClr val="bg2">
                <a:alpha val="50000"/>
              </a:schemeClr>
            </a:outerShdw>
          </a:effectLst>
        </p:spPr>
        <p:txBody>
          <a:bodyPr wrap="square" lIns="91869" tIns="45932" rIns="91869" bIns="45932">
            <a:spAutoFit/>
          </a:bodyPr>
          <a:lstStyle/>
          <a:p>
            <a:pPr defTabSz="920750"/>
            <a:r>
              <a:rPr lang="fr-FR" sz="4000" b="1" dirty="0"/>
              <a:t>   </a:t>
            </a:r>
            <a:r>
              <a:rPr lang="fr-FR" sz="4000" b="1" dirty="0" smtClean="0"/>
              <a:t>C. Maes *</a:t>
            </a:r>
            <a:r>
              <a:rPr lang="fr-FR" sz="4000" b="1" baseline="30000" dirty="0" smtClean="0"/>
              <a:t>1</a:t>
            </a:r>
            <a:r>
              <a:rPr lang="fr-FR" sz="4000" b="1" dirty="0" smtClean="0"/>
              <a:t>, A-M. </a:t>
            </a:r>
            <a:r>
              <a:rPr lang="fr-FR" sz="4000" b="1" dirty="0" err="1" smtClean="0"/>
              <a:t>Verbrugge</a:t>
            </a:r>
            <a:r>
              <a:rPr lang="fr-FR" sz="4000" b="1" dirty="0" smtClean="0"/>
              <a:t> </a:t>
            </a:r>
            <a:r>
              <a:rPr lang="fr-FR" sz="4000" b="1" baseline="30000" dirty="0" smtClean="0"/>
              <a:t>1</a:t>
            </a:r>
            <a:r>
              <a:rPr lang="fr-FR" sz="4000" b="1" dirty="0" smtClean="0"/>
              <a:t>, C. Malherbe</a:t>
            </a:r>
            <a:r>
              <a:rPr lang="fr-FR" sz="4000" b="1" baseline="30000" dirty="0" smtClean="0"/>
              <a:t>  1 </a:t>
            </a:r>
            <a:r>
              <a:rPr lang="fr-FR" sz="4000" b="1" dirty="0" smtClean="0"/>
              <a:t>, I. </a:t>
            </a:r>
            <a:r>
              <a:rPr lang="fr-FR" sz="4000" b="1" dirty="0" err="1" smtClean="0"/>
              <a:t>Narinx</a:t>
            </a:r>
            <a:r>
              <a:rPr lang="fr-FR" sz="4000" b="1" dirty="0" smtClean="0"/>
              <a:t>  </a:t>
            </a:r>
            <a:r>
              <a:rPr lang="fr-FR" sz="4000" b="1" baseline="30000" dirty="0" smtClean="0"/>
              <a:t>2</a:t>
            </a:r>
            <a:r>
              <a:rPr lang="fr-FR" sz="4000" b="1" dirty="0" smtClean="0"/>
              <a:t>, C. </a:t>
            </a:r>
            <a:r>
              <a:rPr lang="fr-FR" sz="4000" b="1" dirty="0" err="1" smtClean="0"/>
              <a:t>Bodson</a:t>
            </a:r>
            <a:r>
              <a:rPr lang="fr-FR" sz="4000" b="1" dirty="0" smtClean="0"/>
              <a:t> </a:t>
            </a:r>
            <a:r>
              <a:rPr lang="fr-FR" sz="4000" b="1" baseline="30000" dirty="0" smtClean="0"/>
              <a:t>2</a:t>
            </a:r>
            <a:r>
              <a:rPr lang="fr-FR" sz="4000" b="1" dirty="0" smtClean="0"/>
              <a:t>, S. </a:t>
            </a:r>
            <a:r>
              <a:rPr lang="fr-FR" sz="4000" b="1" dirty="0" err="1" smtClean="0"/>
              <a:t>Allepaerts</a:t>
            </a:r>
            <a:r>
              <a:rPr lang="fr-FR" sz="4000" b="1" dirty="0" smtClean="0"/>
              <a:t> </a:t>
            </a:r>
            <a:r>
              <a:rPr lang="fr-FR" sz="4000" b="1" baseline="30000" dirty="0" smtClean="0"/>
              <a:t>3</a:t>
            </a:r>
            <a:endParaRPr lang="fr-FR" sz="4000" b="1" baseline="30000" dirty="0"/>
          </a:p>
          <a:p>
            <a:pPr defTabSz="920750"/>
            <a:r>
              <a:rPr lang="fr-FR" sz="4000" b="1" dirty="0"/>
              <a:t>   </a:t>
            </a:r>
            <a:r>
              <a:rPr lang="fr-FR" sz="4000" dirty="0"/>
              <a:t>(1) </a:t>
            </a:r>
            <a:r>
              <a:rPr lang="fr-FR" sz="4000" dirty="0" smtClean="0"/>
              <a:t>Diététique</a:t>
            </a:r>
            <a:r>
              <a:rPr lang="fr-FR" sz="4000" dirty="0"/>
              <a:t>, (2) </a:t>
            </a:r>
            <a:r>
              <a:rPr lang="fr-FR" sz="4000" dirty="0" smtClean="0"/>
              <a:t>Infirmier, (3) Gériatrie.</a:t>
            </a:r>
            <a:endParaRPr lang="fr-FR" sz="4000" dirty="0"/>
          </a:p>
          <a:p>
            <a:pPr defTabSz="920750"/>
            <a:r>
              <a:rPr lang="fr-FR" sz="4000" dirty="0"/>
              <a:t>   </a:t>
            </a:r>
            <a:r>
              <a:rPr lang="fr-FR" sz="4000" dirty="0">
                <a:solidFill>
                  <a:srgbClr val="0033CC"/>
                </a:solidFill>
              </a:rPr>
              <a:t>Centre Hospitalier Universitaire de Liège</a:t>
            </a:r>
            <a:r>
              <a:rPr lang="fr-FR" sz="4000" dirty="0"/>
              <a:t>, Domaine universitaire du Sart-</a:t>
            </a:r>
            <a:r>
              <a:rPr lang="fr-FR" sz="4000" dirty="0" err="1"/>
              <a:t>Tilman</a:t>
            </a:r>
            <a:r>
              <a:rPr lang="fr-FR" sz="4000" dirty="0"/>
              <a:t> bâtiment B35, B4000 Liège, Belgique</a:t>
            </a:r>
          </a:p>
          <a:p>
            <a:pPr defTabSz="920750"/>
            <a:r>
              <a:rPr lang="fr-BE" sz="2800" dirty="0"/>
              <a:t>   </a:t>
            </a:r>
            <a:r>
              <a:rPr lang="fr-BE" sz="2800" dirty="0" smtClean="0"/>
              <a:t>   </a:t>
            </a:r>
            <a:r>
              <a:rPr lang="fr-BE" sz="2800" i="1" dirty="0" smtClean="0"/>
              <a:t>* carole.maes@chu.ulg.ac.be</a:t>
            </a:r>
            <a:endParaRPr lang="fr-FR" sz="2800" i="1" dirty="0"/>
          </a:p>
        </p:txBody>
      </p:sp>
      <p:sp>
        <p:nvSpPr>
          <p:cNvPr id="3662" name="Text Box 590"/>
          <p:cNvSpPr txBox="1">
            <a:spLocks noChangeArrowheads="1"/>
          </p:cNvSpPr>
          <p:nvPr/>
        </p:nvSpPr>
        <p:spPr bwMode="auto">
          <a:xfrm>
            <a:off x="1082675" y="520700"/>
            <a:ext cx="28187650" cy="3632192"/>
          </a:xfrm>
          <a:prstGeom prst="rect">
            <a:avLst/>
          </a:prstGeom>
          <a:solidFill>
            <a:srgbClr val="F496A3"/>
          </a:solidFill>
          <a:ln w="19050">
            <a:solidFill>
              <a:srgbClr val="000000"/>
            </a:solidFill>
            <a:miter lim="800000"/>
            <a:headEnd/>
            <a:tailEnd/>
          </a:ln>
          <a:effectLst>
            <a:outerShdw dist="107763" dir="2700000" algn="ctr" rotWithShape="0">
              <a:srgbClr val="808080">
                <a:alpha val="50000"/>
              </a:srgbClr>
            </a:outerShdw>
          </a:effectLst>
        </p:spPr>
        <p:txBody>
          <a:bodyPr lIns="91869" tIns="45932" rIns="91869" bIns="45932">
            <a:spAutoFit/>
          </a:bodyPr>
          <a:lstStyle/>
          <a:p>
            <a:pPr defTabSz="920750">
              <a:defRPr/>
            </a:pPr>
            <a:endParaRPr lang="en-GB" sz="1400" b="1" dirty="0">
              <a:effectLst>
                <a:outerShdw blurRad="38100" dist="38100" dir="2700000" algn="tl">
                  <a:srgbClr val="FFFFFF"/>
                </a:outerShdw>
              </a:effectLst>
            </a:endParaRPr>
          </a:p>
          <a:p>
            <a:pPr defTabSz="920750">
              <a:defRPr/>
            </a:pPr>
            <a:endParaRPr lang="en-GB" sz="1400" b="1" dirty="0"/>
          </a:p>
          <a:p>
            <a:pPr defTabSz="920750">
              <a:defRPr/>
            </a:pPr>
            <a:r>
              <a:rPr lang="en-GB" sz="6500" b="1" dirty="0"/>
              <a:t>                  </a:t>
            </a:r>
            <a:r>
              <a:rPr lang="en-GB" sz="6500" b="1" dirty="0" smtClean="0"/>
              <a:t>            </a:t>
            </a:r>
            <a:r>
              <a:rPr lang="en-GB" sz="3600" dirty="0" err="1" smtClean="0"/>
              <a:t>Thème</a:t>
            </a:r>
            <a:r>
              <a:rPr lang="en-GB" sz="3600" dirty="0" smtClean="0"/>
              <a:t> : Nutrition et </a:t>
            </a:r>
            <a:r>
              <a:rPr lang="en-GB" sz="3600" dirty="0" err="1" smtClean="0"/>
              <a:t>gériatrie</a:t>
            </a:r>
            <a:endParaRPr lang="en-GB" sz="3600" dirty="0" smtClean="0"/>
          </a:p>
          <a:p>
            <a:pPr algn="ctr" defTabSz="920750">
              <a:defRPr/>
            </a:pPr>
            <a:r>
              <a:rPr lang="fr-BE" sz="6500" b="1" dirty="0" smtClean="0"/>
              <a:t>  </a:t>
            </a:r>
            <a:r>
              <a:rPr lang="fr-BE" sz="5800" b="1" dirty="0" smtClean="0"/>
              <a:t>Malgré l’enrichissement des repas, les patients hospitalisés dans notre unité </a:t>
            </a:r>
            <a:br>
              <a:rPr lang="fr-BE" sz="5800" b="1" dirty="0" smtClean="0"/>
            </a:br>
            <a:r>
              <a:rPr lang="fr-BE" sz="5800" b="1" dirty="0" smtClean="0"/>
              <a:t>  de gériatrie ont-ils des </a:t>
            </a:r>
            <a:r>
              <a:rPr lang="fr-BE" sz="5800" b="1" dirty="0" err="1" smtClean="0"/>
              <a:t>ingesta</a:t>
            </a:r>
            <a:r>
              <a:rPr lang="fr-BE" sz="5800" b="1" dirty="0" smtClean="0"/>
              <a:t> énergétiques et protéiques adéquats ?</a:t>
            </a:r>
            <a:endParaRPr lang="en-GB" sz="5800" b="1" dirty="0"/>
          </a:p>
          <a:p>
            <a:pPr defTabSz="920750">
              <a:defRPr/>
            </a:pPr>
            <a:endParaRPr lang="fr-FR" sz="1400" dirty="0"/>
          </a:p>
        </p:txBody>
      </p:sp>
      <p:sp>
        <p:nvSpPr>
          <p:cNvPr id="2052" name="Text Box 591"/>
          <p:cNvSpPr txBox="1">
            <a:spLocks noChangeArrowheads="1"/>
          </p:cNvSpPr>
          <p:nvPr/>
        </p:nvSpPr>
        <p:spPr bwMode="auto">
          <a:xfrm>
            <a:off x="4770835" y="952403"/>
            <a:ext cx="2528887" cy="1077646"/>
          </a:xfrm>
          <a:prstGeom prst="rect">
            <a:avLst/>
          </a:prstGeom>
          <a:noFill/>
          <a:ln w="9525">
            <a:noFill/>
            <a:miter lim="800000"/>
            <a:headEnd/>
            <a:tailEnd/>
          </a:ln>
        </p:spPr>
        <p:txBody>
          <a:bodyPr lIns="91869" tIns="45932" rIns="91869" bIns="45932">
            <a:spAutoFit/>
          </a:bodyPr>
          <a:lstStyle/>
          <a:p>
            <a:pPr defTabSz="920750">
              <a:spcBef>
                <a:spcPct val="50000"/>
              </a:spcBef>
            </a:pPr>
            <a:r>
              <a:rPr lang="fr-BE" sz="6400" b="1" dirty="0" smtClean="0">
                <a:solidFill>
                  <a:srgbClr val="FF0000"/>
                </a:solidFill>
              </a:rPr>
              <a:t>P280</a:t>
            </a:r>
            <a:endParaRPr lang="fr-FR" sz="6400" b="1" dirty="0">
              <a:solidFill>
                <a:srgbClr val="FF0000"/>
              </a:solidFill>
            </a:endParaRPr>
          </a:p>
        </p:txBody>
      </p:sp>
      <p:pic>
        <p:nvPicPr>
          <p:cNvPr id="2053" name="Picture 3"/>
          <p:cNvPicPr>
            <a:picLocks noChangeAspect="1" noChangeArrowheads="1"/>
          </p:cNvPicPr>
          <p:nvPr/>
        </p:nvPicPr>
        <p:blipFill>
          <a:blip r:embed="rId3" cstate="print"/>
          <a:srcRect/>
          <a:stretch>
            <a:fillRect/>
          </a:stretch>
        </p:blipFill>
        <p:spPr bwMode="auto">
          <a:xfrm>
            <a:off x="1314451" y="592363"/>
            <a:ext cx="2822575" cy="1439863"/>
          </a:xfrm>
          <a:prstGeom prst="rect">
            <a:avLst/>
          </a:prstGeom>
          <a:noFill/>
          <a:ln w="9525">
            <a:noFill/>
            <a:miter lim="800000"/>
            <a:headEnd/>
            <a:tailEnd/>
          </a:ln>
        </p:spPr>
      </p:pic>
      <p:sp>
        <p:nvSpPr>
          <p:cNvPr id="3669" name="Text Box 597"/>
          <p:cNvSpPr txBox="1">
            <a:spLocks noChangeArrowheads="1"/>
          </p:cNvSpPr>
          <p:nvPr/>
        </p:nvSpPr>
        <p:spPr bwMode="auto">
          <a:xfrm>
            <a:off x="1138139" y="7115075"/>
            <a:ext cx="9073008" cy="6487383"/>
          </a:xfrm>
          <a:prstGeom prst="roundRect">
            <a:avLst/>
          </a:prstGeom>
          <a:solidFill>
            <a:schemeClr val="accent1">
              <a:lumMod val="60000"/>
              <a:lumOff val="40000"/>
            </a:schemeClr>
          </a:solidFill>
          <a:ln w="19050">
            <a:solidFill>
              <a:schemeClr val="tx1"/>
            </a:solidFill>
            <a:miter lim="800000"/>
            <a:headEnd/>
            <a:tailEnd/>
          </a:ln>
          <a:effectLst>
            <a:outerShdw blurRad="50800" dist="38100" dir="2700000" algn="tl" rotWithShape="0">
              <a:prstClr val="black">
                <a:alpha val="40000"/>
              </a:prstClr>
            </a:outerShdw>
          </a:effectLst>
        </p:spPr>
        <p:txBody>
          <a:bodyPr wrap="square" lIns="91888" tIns="45944" rIns="91888" bIns="45944">
            <a:spAutoFit/>
          </a:bodyPr>
          <a:lstStyle/>
          <a:p>
            <a:pPr algn="ctr" defTabSz="920750">
              <a:spcBef>
                <a:spcPct val="50000"/>
              </a:spcBef>
            </a:pPr>
            <a:r>
              <a:rPr lang="fr-BE" sz="2400" b="1" dirty="0"/>
              <a:t/>
            </a:r>
            <a:br>
              <a:rPr lang="fr-BE" sz="2400" b="1" dirty="0"/>
            </a:br>
            <a:r>
              <a:rPr lang="fr-BE" sz="4500" b="1" dirty="0" smtClean="0">
                <a:solidFill>
                  <a:srgbClr val="E65050"/>
                </a:solidFill>
                <a:effectLst>
                  <a:outerShdw blurRad="38100" dist="38100" dir="2700000" algn="tl">
                    <a:srgbClr val="000000">
                      <a:alpha val="43137"/>
                    </a:srgbClr>
                  </a:outerShdw>
                </a:effectLst>
              </a:rPr>
              <a:t>INTRODUCTION</a:t>
            </a:r>
            <a:endParaRPr lang="fr-FR" sz="4500" b="1" dirty="0">
              <a:solidFill>
                <a:srgbClr val="E65050"/>
              </a:solidFill>
              <a:effectLst>
                <a:outerShdw blurRad="38100" dist="38100" dir="2700000" algn="tl">
                  <a:srgbClr val="000000">
                    <a:alpha val="43137"/>
                  </a:srgbClr>
                </a:outerShdw>
              </a:effectLst>
            </a:endParaRPr>
          </a:p>
          <a:p>
            <a:pPr algn="ctr" defTabSz="920750">
              <a:spcBef>
                <a:spcPct val="50000"/>
              </a:spcBef>
            </a:pPr>
            <a:r>
              <a:rPr lang="fr-BE" sz="3600" b="1" dirty="0" smtClean="0"/>
              <a:t>Notre menu </a:t>
            </a:r>
            <a:br>
              <a:rPr lang="fr-BE" sz="3600" b="1" dirty="0" smtClean="0"/>
            </a:br>
            <a:r>
              <a:rPr lang="fr-BE" sz="3600" b="1" dirty="0" smtClean="0"/>
              <a:t>« senior enrichi fractionné »</a:t>
            </a:r>
            <a:br>
              <a:rPr lang="fr-BE" sz="3600" b="1" dirty="0" smtClean="0"/>
            </a:br>
            <a:r>
              <a:rPr lang="fr-BE" sz="3600" b="1" dirty="0" smtClean="0"/>
              <a:t>couvre théoriquement </a:t>
            </a:r>
            <a:br>
              <a:rPr lang="fr-BE" sz="3600" b="1" dirty="0" smtClean="0"/>
            </a:br>
            <a:r>
              <a:rPr lang="fr-BE" sz="3600" b="1" dirty="0" smtClean="0"/>
              <a:t>les besoins de nos patients</a:t>
            </a:r>
            <a:br>
              <a:rPr lang="fr-BE" sz="3600" b="1" dirty="0" smtClean="0"/>
            </a:br>
            <a:r>
              <a:rPr lang="fr-BE" sz="3600" b="1" dirty="0" smtClean="0"/>
              <a:t>de plus de 75 ans.</a:t>
            </a:r>
            <a:br>
              <a:rPr lang="fr-BE" sz="3600" b="1" dirty="0" smtClean="0"/>
            </a:br>
            <a:r>
              <a:rPr lang="fr-BE" sz="3600" b="1" dirty="0" smtClean="0"/>
              <a:t/>
            </a:r>
            <a:br>
              <a:rPr lang="fr-BE" sz="3600" b="1" dirty="0" smtClean="0"/>
            </a:br>
            <a:r>
              <a:rPr lang="fr-BE" sz="3600" b="1" dirty="0" smtClean="0"/>
              <a:t>(</a:t>
            </a:r>
            <a:r>
              <a:rPr lang="fr-BE" sz="3600" b="1" dirty="0" smtClean="0">
                <a:solidFill>
                  <a:srgbClr val="FF0000"/>
                </a:solidFill>
              </a:rPr>
              <a:t>2700 kcal et 90g de protéines</a:t>
            </a:r>
            <a:r>
              <a:rPr lang="fr-BE" sz="3600" b="1" dirty="0" smtClean="0"/>
              <a:t>)</a:t>
            </a:r>
            <a:br>
              <a:rPr lang="fr-BE" sz="3600" b="1" dirty="0" smtClean="0"/>
            </a:br>
            <a:endParaRPr lang="fr-FR" sz="3600" b="1" dirty="0"/>
          </a:p>
        </p:txBody>
      </p:sp>
      <p:sp>
        <p:nvSpPr>
          <p:cNvPr id="2060" name="AutoShape 764"/>
          <p:cNvSpPr>
            <a:spLocks noChangeArrowheads="1"/>
          </p:cNvSpPr>
          <p:nvPr/>
        </p:nvSpPr>
        <p:spPr bwMode="auto">
          <a:xfrm>
            <a:off x="10603483" y="7145091"/>
            <a:ext cx="18794088" cy="1326729"/>
          </a:xfrm>
          <a:prstGeom prst="roundRect">
            <a:avLst>
              <a:gd name="adj" fmla="val 16667"/>
            </a:avLst>
          </a:prstGeom>
          <a:solidFill>
            <a:schemeClr val="accent1">
              <a:lumMod val="60000"/>
              <a:lumOff val="40000"/>
            </a:schemeClr>
          </a:solidFill>
          <a:ln w="19050">
            <a:solidFill>
              <a:schemeClr val="tx1"/>
            </a:solidFill>
            <a:round/>
            <a:headEnd/>
            <a:tailEnd/>
          </a:ln>
          <a:effectLst>
            <a:outerShdw dist="107763" dir="2700000" algn="ctr" rotWithShape="0">
              <a:srgbClr val="808080">
                <a:alpha val="50000"/>
              </a:srgbClr>
            </a:outerShdw>
          </a:effectLst>
        </p:spPr>
        <p:txBody>
          <a:bodyPr wrap="none" anchor="ctr"/>
          <a:lstStyle/>
          <a:p>
            <a:pPr algn="ctr" defTabSz="919163"/>
            <a:r>
              <a:rPr lang="fr-FR" sz="4500" b="1" dirty="0" smtClean="0">
                <a:solidFill>
                  <a:srgbClr val="E65050"/>
                </a:solidFill>
                <a:effectLst>
                  <a:outerShdw blurRad="38100" dist="38100" dir="2700000" algn="tl">
                    <a:srgbClr val="000000">
                      <a:alpha val="43137"/>
                    </a:srgbClr>
                  </a:outerShdw>
                </a:effectLst>
              </a:rPr>
              <a:t>RESULTATS :</a:t>
            </a:r>
            <a:br>
              <a:rPr lang="fr-FR" sz="4500" b="1" dirty="0" smtClean="0">
                <a:solidFill>
                  <a:srgbClr val="E65050"/>
                </a:solidFill>
                <a:effectLst>
                  <a:outerShdw blurRad="38100" dist="38100" dir="2700000" algn="tl">
                    <a:srgbClr val="000000">
                      <a:alpha val="43137"/>
                    </a:srgbClr>
                  </a:outerShdw>
                </a:effectLst>
              </a:rPr>
            </a:br>
            <a:r>
              <a:rPr lang="fr-BE" sz="2800" b="1" dirty="0" smtClean="0"/>
              <a:t>Les résultats sont d’abord analysés pour l’ensemble des patients scindés ensuite en fonction du sexe.</a:t>
            </a:r>
            <a:endParaRPr lang="fr-FR" sz="2800" b="1" dirty="0"/>
          </a:p>
        </p:txBody>
      </p:sp>
      <p:sp>
        <p:nvSpPr>
          <p:cNvPr id="2069" name="AutoShape 764"/>
          <p:cNvSpPr>
            <a:spLocks noChangeArrowheads="1"/>
          </p:cNvSpPr>
          <p:nvPr/>
        </p:nvSpPr>
        <p:spPr bwMode="auto">
          <a:xfrm>
            <a:off x="1138139" y="27974971"/>
            <a:ext cx="9105304" cy="3744416"/>
          </a:xfrm>
          <a:prstGeom prst="roundRect">
            <a:avLst>
              <a:gd name="adj" fmla="val 16667"/>
            </a:avLst>
          </a:prstGeom>
          <a:solidFill>
            <a:srgbClr val="ECF9E3"/>
          </a:solidFill>
          <a:ln w="9525">
            <a:solidFill>
              <a:schemeClr val="tx1"/>
            </a:solidFill>
            <a:round/>
            <a:headEnd/>
            <a:tailEnd/>
          </a:ln>
          <a:effectLst>
            <a:outerShdw blurRad="50800" dist="38100" dir="2700000" algn="tl" rotWithShape="0">
              <a:prstClr val="black">
                <a:alpha val="40000"/>
              </a:prstClr>
            </a:outerShdw>
          </a:effectLst>
        </p:spPr>
        <p:txBody>
          <a:bodyPr wrap="none" anchor="ctr"/>
          <a:lstStyle/>
          <a:p>
            <a:pPr algn="ctr" defTabSz="919163"/>
            <a:r>
              <a:rPr lang="fr-FR" sz="4500" b="1" dirty="0">
                <a:solidFill>
                  <a:srgbClr val="E65050"/>
                </a:solidFill>
                <a:effectLst>
                  <a:outerShdw blurRad="38100" dist="38100" dir="2700000" algn="tl">
                    <a:srgbClr val="000000">
                      <a:alpha val="43137"/>
                    </a:srgbClr>
                  </a:outerShdw>
                </a:effectLst>
              </a:rPr>
              <a:t>MATERIEL ET METHODES</a:t>
            </a:r>
            <a:r>
              <a:rPr lang="fr-FR" dirty="0">
                <a:solidFill>
                  <a:srgbClr val="E65050"/>
                </a:solidFill>
                <a:effectLst>
                  <a:outerShdw blurRad="38100" dist="38100" dir="2700000" algn="tl">
                    <a:srgbClr val="000000">
                      <a:alpha val="43137"/>
                    </a:srgbClr>
                  </a:outerShdw>
                </a:effectLst>
              </a:rPr>
              <a:t> </a:t>
            </a:r>
            <a:r>
              <a:rPr lang="fr-FR" dirty="0"/>
              <a:t/>
            </a:r>
            <a:br>
              <a:rPr lang="fr-FR" dirty="0"/>
            </a:br>
            <a:r>
              <a:rPr lang="fr-FR" dirty="0"/>
              <a:t/>
            </a:r>
            <a:br>
              <a:rPr lang="fr-FR" dirty="0"/>
            </a:br>
            <a:r>
              <a:rPr lang="fr-BE" sz="3600" b="1" dirty="0" smtClean="0"/>
              <a:t>Étude observationnelle</a:t>
            </a:r>
            <a:br>
              <a:rPr lang="fr-BE" sz="3600" b="1" dirty="0" smtClean="0"/>
            </a:br>
            <a:r>
              <a:rPr lang="fr-BE" sz="3600" b="1" dirty="0" smtClean="0"/>
              <a:t>et prospective </a:t>
            </a:r>
            <a:br>
              <a:rPr lang="fr-BE" sz="3600" b="1" dirty="0" smtClean="0"/>
            </a:br>
            <a:r>
              <a:rPr lang="fr-BE" sz="3600" b="1" dirty="0" smtClean="0"/>
              <a:t>du 7 au 9 février 2014</a:t>
            </a:r>
            <a:endParaRPr lang="fr-FR" sz="3600" b="1" dirty="0"/>
          </a:p>
        </p:txBody>
      </p:sp>
      <p:sp>
        <p:nvSpPr>
          <p:cNvPr id="2093" name="AutoShape 764"/>
          <p:cNvSpPr>
            <a:spLocks noChangeArrowheads="1"/>
          </p:cNvSpPr>
          <p:nvPr/>
        </p:nvSpPr>
        <p:spPr bwMode="auto">
          <a:xfrm>
            <a:off x="10747499" y="39116643"/>
            <a:ext cx="18722080" cy="2952328"/>
          </a:xfrm>
          <a:prstGeom prst="roundRect">
            <a:avLst>
              <a:gd name="adj" fmla="val 16667"/>
            </a:avLst>
          </a:prstGeom>
          <a:solidFill>
            <a:srgbClr val="F496A3"/>
          </a:solidFill>
          <a:ln w="9525">
            <a:solidFill>
              <a:schemeClr val="tx1"/>
            </a:solidFill>
            <a:round/>
            <a:headEnd/>
            <a:tailEnd/>
          </a:ln>
          <a:effectLst>
            <a:outerShdw dist="107763" dir="2700000" algn="ctr" rotWithShape="0">
              <a:srgbClr val="808080">
                <a:alpha val="50000"/>
              </a:srgbClr>
            </a:outerShdw>
          </a:effectLst>
        </p:spPr>
        <p:txBody>
          <a:bodyPr wrap="none" anchor="ctr"/>
          <a:lstStyle/>
          <a:p>
            <a:pPr algn="ctr" defTabSz="919163"/>
            <a:r>
              <a:rPr lang="fr-BE" sz="3200" b="1" dirty="0" smtClean="0"/>
              <a:t>Nous remarquons donc une nette différence en fonction du sexe et de l’âge.</a:t>
            </a:r>
            <a:br>
              <a:rPr lang="fr-BE" sz="3200" b="1" dirty="0" smtClean="0"/>
            </a:br>
            <a:r>
              <a:rPr lang="fr-BE" sz="3200" b="1" dirty="0" smtClean="0"/>
              <a:t>Notons un déficit moyen de 300 kcal et 15 g de protéines</a:t>
            </a:r>
            <a:br>
              <a:rPr lang="fr-BE" sz="3200" b="1" dirty="0" smtClean="0"/>
            </a:br>
            <a:r>
              <a:rPr lang="fr-BE" sz="3200" b="1" dirty="0" smtClean="0"/>
              <a:t>La mise en place d’une étude complémentaire sur une population plus importante </a:t>
            </a:r>
            <a:br>
              <a:rPr lang="fr-BE" sz="3200" b="1" dirty="0" smtClean="0"/>
            </a:br>
            <a:r>
              <a:rPr lang="fr-BE" sz="3200" b="1" dirty="0" smtClean="0"/>
              <a:t>semble nécessaire pour confirmer les observations constatées selon le sexe et pour analyser </a:t>
            </a:r>
            <a:br>
              <a:rPr lang="fr-BE" sz="3200" b="1" dirty="0" smtClean="0"/>
            </a:br>
            <a:r>
              <a:rPr lang="fr-BE" sz="3200" b="1" dirty="0" smtClean="0"/>
              <a:t>l’éventuel impact de la réduction des rations alimentaires journalières sur les </a:t>
            </a:r>
            <a:r>
              <a:rPr lang="fr-BE" sz="3200" b="1" dirty="0" err="1" smtClean="0"/>
              <a:t>ingesta</a:t>
            </a:r>
            <a:r>
              <a:rPr lang="fr-BE" sz="3200" b="1" dirty="0" smtClean="0"/>
              <a:t>. </a:t>
            </a:r>
            <a:endParaRPr lang="fr-FR" sz="3200" b="1" dirty="0"/>
          </a:p>
        </p:txBody>
      </p:sp>
      <p:sp>
        <p:nvSpPr>
          <p:cNvPr id="2438" name="AutoShape 764"/>
          <p:cNvSpPr>
            <a:spLocks noChangeArrowheads="1"/>
          </p:cNvSpPr>
          <p:nvPr/>
        </p:nvSpPr>
        <p:spPr bwMode="auto">
          <a:xfrm>
            <a:off x="1170435" y="36668371"/>
            <a:ext cx="9033866" cy="5040560"/>
          </a:xfrm>
          <a:prstGeom prst="roundRect">
            <a:avLst>
              <a:gd name="adj" fmla="val 16667"/>
            </a:avLst>
          </a:prstGeom>
          <a:solidFill>
            <a:srgbClr val="ECF9E3"/>
          </a:solidFill>
          <a:ln w="9525">
            <a:solidFill>
              <a:schemeClr val="tx1"/>
            </a:solidFill>
            <a:round/>
            <a:headEnd/>
            <a:tailEnd/>
          </a:ln>
          <a:effectLst>
            <a:outerShdw dist="107763" dir="2700000" algn="ctr" rotWithShape="0">
              <a:srgbClr val="808080">
                <a:alpha val="50000"/>
              </a:srgbClr>
            </a:outerShdw>
          </a:effectLst>
        </p:spPr>
        <p:txBody>
          <a:bodyPr wrap="none" anchor="ctr"/>
          <a:lstStyle/>
          <a:p>
            <a:pPr algn="ctr" defTabSz="919163"/>
            <a:endParaRPr lang="fr-FR" sz="3600" b="1" dirty="0" smtClean="0"/>
          </a:p>
          <a:p>
            <a:pPr algn="ctr" defTabSz="919163"/>
            <a:r>
              <a:rPr lang="fr-FR" sz="3600" b="1" u="sng" dirty="0" smtClean="0"/>
              <a:t>Données recueillies </a:t>
            </a:r>
            <a:br>
              <a:rPr lang="fr-FR" sz="3600" b="1" u="sng" dirty="0" smtClean="0"/>
            </a:br>
            <a:r>
              <a:rPr lang="fr-FR" sz="3600" b="1" u="sng" dirty="0" smtClean="0"/>
              <a:t>pour chaque patient :</a:t>
            </a:r>
          </a:p>
          <a:p>
            <a:pPr algn="ctr" defTabSz="919163"/>
            <a:endParaRPr lang="fr-FR" sz="2400" b="1" dirty="0" smtClean="0"/>
          </a:p>
          <a:p>
            <a:pPr algn="ctr" defTabSz="919163"/>
            <a:r>
              <a:rPr lang="fr-FR" sz="3600" b="1" dirty="0" smtClean="0"/>
              <a:t>- Données biométriques</a:t>
            </a:r>
            <a:br>
              <a:rPr lang="fr-FR" sz="3600" b="1" dirty="0" smtClean="0"/>
            </a:br>
            <a:r>
              <a:rPr lang="fr-FR" sz="3600" b="1" dirty="0" smtClean="0"/>
              <a:t>- Evaluation des besoins nutritionnels</a:t>
            </a:r>
          </a:p>
          <a:p>
            <a:pPr algn="ctr" defTabSz="919163"/>
            <a:r>
              <a:rPr lang="fr-FR" sz="3600" b="1" dirty="0" smtClean="0"/>
              <a:t>- Calcul des </a:t>
            </a:r>
            <a:r>
              <a:rPr lang="fr-FR" sz="3600" b="1" dirty="0" err="1" smtClean="0"/>
              <a:t>ingesta</a:t>
            </a:r>
            <a:r>
              <a:rPr lang="fr-FR" sz="3600" b="1" dirty="0" smtClean="0"/>
              <a:t> des 3 derniers </a:t>
            </a:r>
          </a:p>
          <a:p>
            <a:pPr algn="ctr" defTabSz="919163"/>
            <a:r>
              <a:rPr lang="fr-FR" sz="3600" b="1" dirty="0" smtClean="0"/>
              <a:t>  jours à l’aide d’une feuille de suivi </a:t>
            </a:r>
          </a:p>
          <a:p>
            <a:pPr algn="ctr" defTabSz="919163"/>
            <a:r>
              <a:rPr lang="fr-FR" sz="3600" b="1" dirty="0" smtClean="0"/>
              <a:t>hydro-alimentaire.</a:t>
            </a:r>
            <a:r>
              <a:rPr lang="fr-FR" sz="3600" b="1" dirty="0" smtClean="0">
                <a:solidFill>
                  <a:srgbClr val="0000FF"/>
                </a:solidFill>
              </a:rPr>
              <a:t/>
            </a:r>
            <a:br>
              <a:rPr lang="fr-FR" sz="3600" b="1" dirty="0" smtClean="0">
                <a:solidFill>
                  <a:srgbClr val="0000FF"/>
                </a:solidFill>
              </a:rPr>
            </a:br>
            <a:endParaRPr lang="fr-FR" sz="2000" b="1" dirty="0">
              <a:solidFill>
                <a:srgbClr val="0000FF"/>
              </a:solidFill>
            </a:endParaRPr>
          </a:p>
        </p:txBody>
      </p:sp>
      <p:sp>
        <p:nvSpPr>
          <p:cNvPr id="21" name="Text Box 597"/>
          <p:cNvSpPr txBox="1">
            <a:spLocks noChangeArrowheads="1"/>
          </p:cNvSpPr>
          <p:nvPr/>
        </p:nvSpPr>
        <p:spPr bwMode="auto">
          <a:xfrm>
            <a:off x="1138139" y="20473981"/>
            <a:ext cx="9105304" cy="6947083"/>
          </a:xfrm>
          <a:prstGeom prst="roundRect">
            <a:avLst/>
          </a:prstGeom>
          <a:solidFill>
            <a:srgbClr val="D7F1C1"/>
          </a:solidFill>
          <a:ln w="19050">
            <a:solidFill>
              <a:schemeClr val="tx1"/>
            </a:solidFill>
            <a:miter lim="800000"/>
            <a:headEnd/>
            <a:tailEnd/>
          </a:ln>
          <a:effectLst>
            <a:outerShdw dist="107763" dir="2700000" algn="ctr" rotWithShape="0">
              <a:schemeClr val="bg2">
                <a:alpha val="50000"/>
              </a:schemeClr>
            </a:outerShdw>
          </a:effectLst>
        </p:spPr>
        <p:txBody>
          <a:bodyPr wrap="square" lIns="91888" tIns="45944" rIns="91888" bIns="45944">
            <a:spAutoFit/>
          </a:bodyPr>
          <a:lstStyle/>
          <a:p>
            <a:pPr algn="ctr" defTabSz="920750">
              <a:spcBef>
                <a:spcPct val="50000"/>
              </a:spcBef>
            </a:pPr>
            <a:r>
              <a:rPr lang="fr-BE" sz="2400" b="1" dirty="0"/>
              <a:t/>
            </a:r>
            <a:br>
              <a:rPr lang="fr-BE" sz="2400" b="1" dirty="0"/>
            </a:br>
            <a:r>
              <a:rPr lang="fr-BE" sz="3600" b="1" dirty="0" smtClean="0">
                <a:solidFill>
                  <a:srgbClr val="0033CC"/>
                </a:solidFill>
              </a:rPr>
              <a:t> </a:t>
            </a:r>
            <a:r>
              <a:rPr lang="fr-BE" sz="3600" b="1" dirty="0" smtClean="0"/>
              <a:t>La prévalence de la dénutrition </a:t>
            </a:r>
            <a:br>
              <a:rPr lang="fr-BE" sz="3600" b="1" dirty="0" smtClean="0"/>
            </a:br>
            <a:r>
              <a:rPr lang="fr-BE" sz="3600" b="1" dirty="0" smtClean="0"/>
              <a:t>est de 30 à 70% chez les patients gériatriques hospitalisés.</a:t>
            </a:r>
            <a:br>
              <a:rPr lang="fr-BE" sz="3600" b="1" dirty="0" smtClean="0"/>
            </a:br>
            <a:r>
              <a:rPr lang="fr-BE" sz="3600" b="1" dirty="0" smtClean="0"/>
              <a:t/>
            </a:r>
            <a:br>
              <a:rPr lang="fr-BE" sz="3600" b="1" dirty="0" smtClean="0"/>
            </a:br>
            <a:r>
              <a:rPr lang="fr-BE" sz="3600" b="1" u="sng" dirty="0" smtClean="0"/>
              <a:t>Selon les guidelines </a:t>
            </a:r>
            <a:r>
              <a:rPr lang="fr-BE" sz="3600" b="1" dirty="0" smtClean="0"/>
              <a:t>:</a:t>
            </a:r>
            <a:br>
              <a:rPr lang="fr-BE" sz="3600" b="1" dirty="0" smtClean="0"/>
            </a:br>
            <a:r>
              <a:rPr lang="fr-BE" sz="3600" b="1" dirty="0" smtClean="0"/>
              <a:t>Les besoins énergétiques </a:t>
            </a:r>
            <a:br>
              <a:rPr lang="fr-BE" sz="3600" b="1" dirty="0" smtClean="0"/>
            </a:br>
            <a:r>
              <a:rPr lang="fr-BE" sz="3600" b="1" dirty="0" smtClean="0"/>
              <a:t>sont de 30 à 35 kcal/kg/j </a:t>
            </a:r>
          </a:p>
          <a:p>
            <a:pPr algn="ctr" defTabSz="920750">
              <a:spcBef>
                <a:spcPct val="50000"/>
              </a:spcBef>
            </a:pPr>
            <a:r>
              <a:rPr lang="fr-BE" sz="3600" b="1" dirty="0" smtClean="0"/>
              <a:t>Les besoins protéiques </a:t>
            </a:r>
            <a:br>
              <a:rPr lang="fr-BE" sz="3600" b="1" dirty="0" smtClean="0"/>
            </a:br>
            <a:r>
              <a:rPr lang="fr-BE" sz="3600" b="1" dirty="0" smtClean="0"/>
              <a:t>sont de 1,2 g/kg/j</a:t>
            </a:r>
            <a:br>
              <a:rPr lang="fr-BE" sz="3600" b="1" dirty="0" smtClean="0"/>
            </a:br>
            <a:endParaRPr lang="fr-FR" sz="3600" b="1" dirty="0"/>
          </a:p>
        </p:txBody>
      </p:sp>
      <p:sp>
        <p:nvSpPr>
          <p:cNvPr id="22" name="Text Box 597"/>
          <p:cNvSpPr txBox="1">
            <a:spLocks noChangeArrowheads="1"/>
          </p:cNvSpPr>
          <p:nvPr/>
        </p:nvSpPr>
        <p:spPr bwMode="auto">
          <a:xfrm>
            <a:off x="1138139" y="13973123"/>
            <a:ext cx="9072626" cy="6180916"/>
          </a:xfrm>
          <a:prstGeom prst="roundRect">
            <a:avLst/>
          </a:prstGeom>
          <a:solidFill>
            <a:srgbClr val="D7F1C1"/>
          </a:solidFill>
          <a:ln w="19050">
            <a:solidFill>
              <a:schemeClr val="tx1"/>
            </a:solidFill>
            <a:miter lim="800000"/>
            <a:headEnd/>
            <a:tailEnd/>
          </a:ln>
          <a:effectLst>
            <a:innerShdw blurRad="114300">
              <a:prstClr val="black"/>
            </a:innerShdw>
          </a:effectLst>
        </p:spPr>
        <p:txBody>
          <a:bodyPr wrap="square" lIns="91888" tIns="45944" rIns="91888" bIns="45944">
            <a:spAutoFit/>
          </a:bodyPr>
          <a:lstStyle/>
          <a:p>
            <a:pPr algn="ctr" defTabSz="920750">
              <a:spcBef>
                <a:spcPct val="50000"/>
              </a:spcBef>
            </a:pPr>
            <a:r>
              <a:rPr lang="fr-BE" sz="2400" b="1" dirty="0"/>
              <a:t/>
            </a:r>
            <a:br>
              <a:rPr lang="fr-BE" sz="2400" b="1" dirty="0"/>
            </a:br>
            <a:r>
              <a:rPr lang="fr-BE" sz="4500" b="1" dirty="0" smtClean="0">
                <a:solidFill>
                  <a:srgbClr val="E65050"/>
                </a:solidFill>
                <a:effectLst>
                  <a:outerShdw blurRad="38100" dist="38100" dir="2700000" algn="tl">
                    <a:srgbClr val="000000">
                      <a:alpha val="43137"/>
                    </a:srgbClr>
                  </a:outerShdw>
                </a:effectLst>
              </a:rPr>
              <a:t>BUT DE L’ETUDE </a:t>
            </a:r>
          </a:p>
          <a:p>
            <a:pPr marL="742950" indent="-742950" algn="ctr" defTabSz="920750">
              <a:spcBef>
                <a:spcPct val="50000"/>
              </a:spcBef>
              <a:buAutoNum type="arabicParenR"/>
            </a:pPr>
            <a:r>
              <a:rPr lang="fr-BE" sz="3600" b="1" dirty="0" smtClean="0"/>
              <a:t>Les </a:t>
            </a:r>
            <a:r>
              <a:rPr lang="fr-BE" sz="3600" b="1" dirty="0" err="1" smtClean="0"/>
              <a:t>ingesta</a:t>
            </a:r>
            <a:r>
              <a:rPr lang="fr-BE" sz="3600" b="1" dirty="0" smtClean="0"/>
              <a:t> réels des patients couvrent-ils leurs besoins nutritionnels journaliers ?</a:t>
            </a:r>
          </a:p>
          <a:p>
            <a:pPr marL="742950" indent="-742950" algn="ctr" defTabSz="920750">
              <a:spcBef>
                <a:spcPct val="50000"/>
              </a:spcBef>
              <a:buAutoNum type="arabicParenR"/>
            </a:pPr>
            <a:r>
              <a:rPr lang="fr-BE" sz="3600" b="1" dirty="0" smtClean="0"/>
              <a:t>Est-il nécessaire d’adjoindre</a:t>
            </a:r>
            <a:br>
              <a:rPr lang="fr-BE" sz="3600" b="1" dirty="0" smtClean="0"/>
            </a:br>
            <a:r>
              <a:rPr lang="fr-BE" sz="3600" b="1" dirty="0" smtClean="0"/>
              <a:t>au menu un Complément </a:t>
            </a:r>
            <a:br>
              <a:rPr lang="fr-BE" sz="3600" b="1" dirty="0" smtClean="0"/>
            </a:br>
            <a:r>
              <a:rPr lang="fr-BE" sz="3600" b="1" dirty="0" smtClean="0"/>
              <a:t>Nutritionnel Oral ?</a:t>
            </a:r>
            <a:br>
              <a:rPr lang="fr-BE" sz="3600" b="1" dirty="0" smtClean="0"/>
            </a:br>
            <a:endParaRPr lang="fr-FR" sz="3600" b="1" dirty="0"/>
          </a:p>
        </p:txBody>
      </p:sp>
      <p:sp>
        <p:nvSpPr>
          <p:cNvPr id="23" name="AutoShape 764"/>
          <p:cNvSpPr>
            <a:spLocks noChangeArrowheads="1"/>
          </p:cNvSpPr>
          <p:nvPr/>
        </p:nvSpPr>
        <p:spPr bwMode="auto">
          <a:xfrm>
            <a:off x="1138139" y="32261251"/>
            <a:ext cx="9105304" cy="3786214"/>
          </a:xfrm>
          <a:prstGeom prst="roundRect">
            <a:avLst>
              <a:gd name="adj" fmla="val 16667"/>
            </a:avLst>
          </a:prstGeom>
          <a:solidFill>
            <a:srgbClr val="ECF9E3"/>
          </a:solidFill>
          <a:ln w="9525">
            <a:solidFill>
              <a:schemeClr val="tx1"/>
            </a:solidFill>
            <a:round/>
            <a:headEnd/>
            <a:tailEnd/>
          </a:ln>
          <a:effectLst>
            <a:outerShdw dist="107763" dir="2700000" algn="ctr" rotWithShape="0">
              <a:srgbClr val="808080">
                <a:alpha val="50000"/>
              </a:srgbClr>
            </a:outerShdw>
          </a:effectLst>
        </p:spPr>
        <p:txBody>
          <a:bodyPr wrap="none" anchor="ctr"/>
          <a:lstStyle/>
          <a:p>
            <a:pPr algn="ctr" defTabSz="919163"/>
            <a:endParaRPr lang="fr-BE" sz="3600" b="1" u="sng" dirty="0" smtClean="0"/>
          </a:p>
          <a:p>
            <a:pPr algn="ctr" defTabSz="919163"/>
            <a:r>
              <a:rPr lang="fr-BE" sz="3600" b="1" u="sng" dirty="0" smtClean="0"/>
              <a:t>Critères d’inclusion </a:t>
            </a:r>
            <a:r>
              <a:rPr lang="fr-BE" sz="3600" b="1" dirty="0" smtClean="0"/>
              <a:t>:</a:t>
            </a:r>
            <a:r>
              <a:rPr lang="fr-BE" sz="3600" dirty="0" smtClean="0"/>
              <a:t/>
            </a:r>
            <a:br>
              <a:rPr lang="fr-BE" sz="3600" dirty="0" smtClean="0"/>
            </a:br>
            <a:r>
              <a:rPr lang="fr-FR" sz="3600" b="1" dirty="0" smtClean="0"/>
              <a:t>Patients non à jeun,</a:t>
            </a:r>
            <a:br>
              <a:rPr lang="fr-FR" sz="3600" b="1" dirty="0" smtClean="0"/>
            </a:br>
            <a:r>
              <a:rPr lang="fr-FR" sz="3600" b="1" dirty="0" smtClean="0"/>
              <a:t>âgés de plus de 75 ans, </a:t>
            </a:r>
            <a:br>
              <a:rPr lang="fr-FR" sz="3600" b="1" dirty="0" smtClean="0"/>
            </a:br>
            <a:r>
              <a:rPr lang="fr-FR" sz="3600" b="1" dirty="0" smtClean="0"/>
              <a:t>hospitalisés depuis minimum 3 jours</a:t>
            </a:r>
            <a:br>
              <a:rPr lang="fr-FR" sz="3600" b="1" dirty="0" smtClean="0"/>
            </a:br>
            <a:r>
              <a:rPr lang="fr-FR" sz="3600" b="1" dirty="0" smtClean="0"/>
              <a:t>dans nos deux unités de gériatrie</a:t>
            </a:r>
          </a:p>
          <a:p>
            <a:pPr algn="ctr" defTabSz="919163"/>
            <a:endParaRPr lang="fr-FR" sz="3600" dirty="0"/>
          </a:p>
        </p:txBody>
      </p:sp>
      <p:sp>
        <p:nvSpPr>
          <p:cNvPr id="34" name="AutoShape 764"/>
          <p:cNvSpPr>
            <a:spLocks noChangeArrowheads="1"/>
          </p:cNvSpPr>
          <p:nvPr/>
        </p:nvSpPr>
        <p:spPr bwMode="auto">
          <a:xfrm>
            <a:off x="10675491" y="32923955"/>
            <a:ext cx="18722080" cy="4032448"/>
          </a:xfrm>
          <a:prstGeom prst="roundRect">
            <a:avLst>
              <a:gd name="adj" fmla="val 16667"/>
            </a:avLst>
          </a:prstGeom>
          <a:solidFill>
            <a:srgbClr val="FEEEE2"/>
          </a:solidFill>
          <a:ln w="9525">
            <a:solidFill>
              <a:schemeClr val="tx1"/>
            </a:solidFill>
            <a:round/>
            <a:headEnd/>
            <a:tailEnd/>
          </a:ln>
          <a:effectLst>
            <a:outerShdw dist="107763" dir="2700000" algn="ctr" rotWithShape="0">
              <a:srgbClr val="808080">
                <a:alpha val="50000"/>
              </a:srgbClr>
            </a:outerShdw>
          </a:effectLst>
        </p:spPr>
        <p:txBody>
          <a:bodyPr wrap="none" anchor="ctr"/>
          <a:lstStyle/>
          <a:p>
            <a:pPr algn="ctr"/>
            <a:r>
              <a:rPr lang="fr-BE" sz="3200" b="1" u="sng" dirty="0" smtClean="0">
                <a:solidFill>
                  <a:srgbClr val="0000FF"/>
                </a:solidFill>
              </a:rPr>
              <a:t>LES FEMMES</a:t>
            </a:r>
            <a:r>
              <a:rPr lang="fr-BE" sz="3200" b="1" dirty="0" smtClean="0">
                <a:solidFill>
                  <a:srgbClr val="0000FF"/>
                </a:solidFill>
              </a:rPr>
              <a:t/>
            </a:r>
            <a:br>
              <a:rPr lang="fr-BE" sz="3200" b="1" dirty="0" smtClean="0">
                <a:solidFill>
                  <a:srgbClr val="0000FF"/>
                </a:solidFill>
              </a:rPr>
            </a:br>
            <a:r>
              <a:rPr lang="fr-BE" sz="3200" b="1" dirty="0" smtClean="0">
                <a:solidFill>
                  <a:srgbClr val="0000FF"/>
                </a:solidFill>
              </a:rPr>
              <a:t>Elles consomment en moyenne 60% du contenu énergétique et protéique des repas servis, </a:t>
            </a:r>
            <a:br>
              <a:rPr lang="fr-BE" sz="3200" b="1" dirty="0" smtClean="0">
                <a:solidFill>
                  <a:srgbClr val="0000FF"/>
                </a:solidFill>
              </a:rPr>
            </a:br>
            <a:r>
              <a:rPr lang="fr-BE" sz="3200" b="1" dirty="0" smtClean="0">
                <a:solidFill>
                  <a:srgbClr val="0000FF"/>
                </a:solidFill>
              </a:rPr>
              <a:t>soit 80% de leurs besoins énergétiques et 75% de leurs besoins protéiques.</a:t>
            </a:r>
          </a:p>
          <a:p>
            <a:pPr algn="ctr"/>
            <a:r>
              <a:rPr lang="fr-BE" sz="3200" b="1" dirty="0" smtClean="0">
                <a:solidFill>
                  <a:srgbClr val="FF0000"/>
                </a:solidFill>
              </a:rPr>
              <a:t>Le groupe le plus à risque est celui des &lt; 85 ans </a:t>
            </a:r>
            <a:r>
              <a:rPr lang="fr-BE" sz="3200" b="1" dirty="0" smtClean="0">
                <a:solidFill>
                  <a:srgbClr val="0000FF"/>
                </a:solidFill>
              </a:rPr>
              <a:t>car leurs </a:t>
            </a:r>
            <a:r>
              <a:rPr lang="fr-BE" sz="3200" b="1" dirty="0" err="1" smtClean="0">
                <a:solidFill>
                  <a:srgbClr val="0000FF"/>
                </a:solidFill>
              </a:rPr>
              <a:t>ingesta</a:t>
            </a:r>
            <a:r>
              <a:rPr lang="fr-BE" sz="3200" b="1" dirty="0" smtClean="0">
                <a:solidFill>
                  <a:srgbClr val="0000FF"/>
                </a:solidFill>
              </a:rPr>
              <a:t> ne couvrent </a:t>
            </a:r>
            <a:br>
              <a:rPr lang="fr-BE" sz="3200" b="1" dirty="0" smtClean="0">
                <a:solidFill>
                  <a:srgbClr val="0000FF"/>
                </a:solidFill>
              </a:rPr>
            </a:br>
            <a:r>
              <a:rPr lang="fr-BE" sz="3200" b="1" dirty="0" smtClean="0">
                <a:solidFill>
                  <a:srgbClr val="0000FF"/>
                </a:solidFill>
              </a:rPr>
              <a:t>que 71% de leurs besoins énergétiques versus 89% pour les &gt; 85 ans.</a:t>
            </a:r>
            <a:br>
              <a:rPr lang="fr-BE" sz="3200" b="1" dirty="0" smtClean="0">
                <a:solidFill>
                  <a:srgbClr val="0000FF"/>
                </a:solidFill>
              </a:rPr>
            </a:br>
            <a:r>
              <a:rPr lang="fr-BE" sz="3200" b="1" dirty="0" smtClean="0">
                <a:solidFill>
                  <a:srgbClr val="0000FF"/>
                </a:solidFill>
              </a:rPr>
              <a:t>Le déficit </a:t>
            </a:r>
            <a:r>
              <a:rPr lang="fr-BE" sz="3200" b="1" dirty="0" err="1" smtClean="0">
                <a:solidFill>
                  <a:srgbClr val="0000FF"/>
                </a:solidFill>
              </a:rPr>
              <a:t>calorico</a:t>
            </a:r>
            <a:r>
              <a:rPr lang="fr-BE" sz="3200" b="1" dirty="0" smtClean="0">
                <a:solidFill>
                  <a:srgbClr val="0000FF"/>
                </a:solidFill>
              </a:rPr>
              <a:t>-azoté journalier (395 kcal et 18g de protéines) </a:t>
            </a:r>
          </a:p>
          <a:p>
            <a:pPr algn="ctr"/>
            <a:r>
              <a:rPr lang="fr-BE" sz="3200" b="1" dirty="0" smtClean="0">
                <a:solidFill>
                  <a:srgbClr val="0000FF"/>
                </a:solidFill>
              </a:rPr>
              <a:t>correspond à l’apport protéique d’un Complément Nutritionnel Oral</a:t>
            </a:r>
          </a:p>
          <a:p>
            <a:pPr algn="ctr"/>
            <a:r>
              <a:rPr lang="fr-BE" sz="3200" b="1" dirty="0" smtClean="0">
                <a:solidFill>
                  <a:srgbClr val="0000FF"/>
                </a:solidFill>
              </a:rPr>
              <a:t>à instaurer idéalement le soir afin de réduire le jeûne nocturne.</a:t>
            </a:r>
          </a:p>
        </p:txBody>
      </p:sp>
      <p:graphicFrame>
        <p:nvGraphicFramePr>
          <p:cNvPr id="27" name="Tableau 26"/>
          <p:cNvGraphicFramePr>
            <a:graphicFrameLocks noGrp="1"/>
          </p:cNvGraphicFramePr>
          <p:nvPr/>
        </p:nvGraphicFramePr>
        <p:xfrm>
          <a:off x="10675491" y="8801275"/>
          <a:ext cx="18650073" cy="9875520"/>
        </p:xfrm>
        <a:graphic>
          <a:graphicData uri="http://schemas.openxmlformats.org/drawingml/2006/table">
            <a:tbl>
              <a:tblPr firstRow="1" firstCol="1" bandRow="1">
                <a:tableStyleId>{5940675A-B579-460E-94D1-54222C63F5DA}</a:tableStyleId>
              </a:tblPr>
              <a:tblGrid>
                <a:gridCol w="7488832"/>
                <a:gridCol w="5760640"/>
                <a:gridCol w="5400601"/>
              </a:tblGrid>
              <a:tr h="370840">
                <a:tc>
                  <a:txBody>
                    <a:bodyPr/>
                    <a:lstStyle/>
                    <a:p>
                      <a:pPr algn="ctr"/>
                      <a:endParaRPr lang="fr-BE" sz="2800" b="1" dirty="0">
                        <a:latin typeface="Arial" pitchFamily="34" charset="0"/>
                        <a:cs typeface="Arial" pitchFamily="34" charset="0"/>
                      </a:endParaRPr>
                    </a:p>
                  </a:txBody>
                  <a:tcPr>
                    <a:solidFill>
                      <a:schemeClr val="bg1">
                        <a:lumMod val="85000"/>
                      </a:schemeClr>
                    </a:solidFill>
                  </a:tcPr>
                </a:tc>
                <a:tc>
                  <a:txBody>
                    <a:bodyPr/>
                    <a:lstStyle/>
                    <a:p>
                      <a:pPr algn="ctr"/>
                      <a:r>
                        <a:rPr lang="fr-BE" sz="3200" b="1" u="none" dirty="0" smtClean="0">
                          <a:effectLst>
                            <a:outerShdw blurRad="38100" dist="38100" dir="2700000" algn="tl">
                              <a:srgbClr val="000000">
                                <a:alpha val="43137"/>
                              </a:srgbClr>
                            </a:outerShdw>
                          </a:effectLst>
                          <a:latin typeface="Arial" pitchFamily="34" charset="0"/>
                          <a:cs typeface="Arial" pitchFamily="34" charset="0"/>
                        </a:rPr>
                        <a:t>Femmes</a:t>
                      </a:r>
                      <a:r>
                        <a:rPr lang="fr-BE" sz="2800" b="1" dirty="0" smtClean="0">
                          <a:latin typeface="Arial" pitchFamily="34" charset="0"/>
                          <a:cs typeface="Arial" pitchFamily="34" charset="0"/>
                        </a:rPr>
                        <a:t> n=37</a:t>
                      </a:r>
                      <a:endParaRPr lang="fr-BE" sz="2800" b="1" dirty="0">
                        <a:latin typeface="Arial" pitchFamily="34" charset="0"/>
                        <a:cs typeface="Arial" pitchFamily="34" charset="0"/>
                      </a:endParaRPr>
                    </a:p>
                  </a:txBody>
                  <a:tcPr>
                    <a:solidFill>
                      <a:srgbClr val="FEEEE2"/>
                    </a:solidFill>
                  </a:tcPr>
                </a:tc>
                <a:tc>
                  <a:txBody>
                    <a:bodyPr/>
                    <a:lstStyle/>
                    <a:p>
                      <a:pPr algn="ctr"/>
                      <a:r>
                        <a:rPr lang="fr-BE" sz="3200" b="1" dirty="0" smtClean="0">
                          <a:effectLst>
                            <a:outerShdw blurRad="38100" dist="38100" dir="2700000" algn="tl">
                              <a:srgbClr val="000000">
                                <a:alpha val="43137"/>
                              </a:srgbClr>
                            </a:outerShdw>
                          </a:effectLst>
                          <a:latin typeface="Arial" pitchFamily="34" charset="0"/>
                          <a:cs typeface="Arial" pitchFamily="34" charset="0"/>
                        </a:rPr>
                        <a:t>Hommes</a:t>
                      </a:r>
                      <a:r>
                        <a:rPr lang="fr-BE" sz="3200" b="1" dirty="0" smtClean="0">
                          <a:latin typeface="Arial" pitchFamily="34" charset="0"/>
                          <a:cs typeface="Arial" pitchFamily="34" charset="0"/>
                        </a:rPr>
                        <a:t> </a:t>
                      </a:r>
                      <a:r>
                        <a:rPr lang="fr-BE" sz="2800" b="1" dirty="0" smtClean="0">
                          <a:latin typeface="Arial" pitchFamily="34" charset="0"/>
                          <a:cs typeface="Arial" pitchFamily="34" charset="0"/>
                        </a:rPr>
                        <a:t>n=13 </a:t>
                      </a:r>
                      <a:endParaRPr lang="fr-BE" sz="2800" b="1" dirty="0">
                        <a:latin typeface="Arial" pitchFamily="34" charset="0"/>
                        <a:cs typeface="Arial" pitchFamily="34" charset="0"/>
                      </a:endParaRPr>
                    </a:p>
                  </a:txBody>
                  <a:tcPr>
                    <a:solidFill>
                      <a:srgbClr val="E2FDFE"/>
                    </a:solidFill>
                  </a:tcPr>
                </a:tc>
              </a:tr>
              <a:tr h="370840">
                <a:tc>
                  <a:txBody>
                    <a:bodyPr/>
                    <a:lstStyle/>
                    <a:p>
                      <a:pPr algn="ctr"/>
                      <a:r>
                        <a:rPr lang="fr-BE" sz="2800" b="1" dirty="0" smtClean="0">
                          <a:latin typeface="Arial" pitchFamily="34" charset="0"/>
                          <a:cs typeface="Arial" pitchFamily="34" charset="0"/>
                        </a:rPr>
                        <a:t>Age</a:t>
                      </a:r>
                      <a:endParaRPr lang="fr-BE" sz="2800" b="1" dirty="0">
                        <a:latin typeface="Arial" pitchFamily="34" charset="0"/>
                        <a:cs typeface="Arial" pitchFamily="34" charset="0"/>
                      </a:endParaRPr>
                    </a:p>
                  </a:txBody>
                  <a:tcPr>
                    <a:solidFill>
                      <a:schemeClr val="bg1">
                        <a:lumMod val="85000"/>
                      </a:schemeClr>
                    </a:solidFill>
                  </a:tcPr>
                </a:tc>
                <a:tc>
                  <a:txBody>
                    <a:bodyPr/>
                    <a:lstStyle/>
                    <a:p>
                      <a:pPr algn="ctr"/>
                      <a:r>
                        <a:rPr lang="fr-BE" sz="2800" b="1" dirty="0" smtClean="0">
                          <a:latin typeface="Arial" pitchFamily="34" charset="0"/>
                          <a:cs typeface="Arial" pitchFamily="34" charset="0"/>
                        </a:rPr>
                        <a:t>85,2 </a:t>
                      </a:r>
                      <a:r>
                        <a:rPr lang="fr-BE" sz="2800" b="1" dirty="0" smtClean="0">
                          <a:latin typeface="Arial" pitchFamily="34" charset="0"/>
                          <a:ea typeface="Verdana"/>
                          <a:cs typeface="Arial" pitchFamily="34" charset="0"/>
                        </a:rPr>
                        <a:t>± 5</a:t>
                      </a:r>
                      <a:endParaRPr lang="fr-BE" sz="2800" b="1" dirty="0">
                        <a:latin typeface="Arial" pitchFamily="34" charset="0"/>
                        <a:cs typeface="Arial" pitchFamily="34" charset="0"/>
                      </a:endParaRPr>
                    </a:p>
                  </a:txBody>
                  <a:tcPr>
                    <a:solidFill>
                      <a:srgbClr val="FEEEE2"/>
                    </a:solidFill>
                  </a:tcPr>
                </a:tc>
                <a:tc>
                  <a:txBody>
                    <a:bodyPr/>
                    <a:lstStyle/>
                    <a:p>
                      <a:pPr algn="ctr"/>
                      <a:r>
                        <a:rPr lang="fr-BE" sz="2800" b="1" dirty="0" smtClean="0">
                          <a:latin typeface="Arial" pitchFamily="34" charset="0"/>
                          <a:cs typeface="Arial" pitchFamily="34" charset="0"/>
                        </a:rPr>
                        <a:t>85 </a:t>
                      </a:r>
                      <a:r>
                        <a:rPr lang="fr-BE" sz="2800" b="1" dirty="0" smtClean="0">
                          <a:latin typeface="Arial" pitchFamily="34" charset="0"/>
                          <a:ea typeface="Verdana"/>
                          <a:cs typeface="Arial" pitchFamily="34" charset="0"/>
                        </a:rPr>
                        <a:t>± 5,1</a:t>
                      </a:r>
                      <a:endParaRPr lang="fr-BE" sz="2800" b="1" dirty="0">
                        <a:latin typeface="Arial" pitchFamily="34" charset="0"/>
                        <a:cs typeface="Arial" pitchFamily="34" charset="0"/>
                      </a:endParaRPr>
                    </a:p>
                  </a:txBody>
                  <a:tcPr>
                    <a:solidFill>
                      <a:srgbClr val="E2FDFE"/>
                    </a:solidFill>
                  </a:tcPr>
                </a:tc>
              </a:tr>
              <a:tr h="370840">
                <a:tc>
                  <a:txBody>
                    <a:bodyPr/>
                    <a:lstStyle/>
                    <a:p>
                      <a:pPr algn="ctr"/>
                      <a:r>
                        <a:rPr lang="fr-BE" sz="2800" b="1" dirty="0" smtClean="0">
                          <a:latin typeface="Arial" pitchFamily="34" charset="0"/>
                          <a:cs typeface="Arial" pitchFamily="34" charset="0"/>
                        </a:rPr>
                        <a:t>IMC moyen</a:t>
                      </a:r>
                      <a:br>
                        <a:rPr lang="fr-BE" sz="2800" b="1" dirty="0" smtClean="0">
                          <a:latin typeface="Arial" pitchFamily="34" charset="0"/>
                          <a:cs typeface="Arial" pitchFamily="34" charset="0"/>
                        </a:rPr>
                      </a:br>
                      <a:r>
                        <a:rPr lang="fr-BE" sz="2800" b="1" dirty="0" smtClean="0">
                          <a:latin typeface="Arial" pitchFamily="34" charset="0"/>
                          <a:cs typeface="Arial" pitchFamily="34" charset="0"/>
                        </a:rPr>
                        <a:t>&lt; 23, 23-28, &gt; 28</a:t>
                      </a:r>
                      <a:endParaRPr lang="fr-BE" sz="2800" b="1" dirty="0">
                        <a:latin typeface="Arial" pitchFamily="34" charset="0"/>
                        <a:cs typeface="Arial" pitchFamily="34" charset="0"/>
                      </a:endParaRPr>
                    </a:p>
                  </a:txBody>
                  <a:tcPr>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latin typeface="Arial" pitchFamily="34" charset="0"/>
                          <a:cs typeface="Arial" pitchFamily="34" charset="0"/>
                        </a:rPr>
                        <a:t>23,9 </a:t>
                      </a:r>
                      <a:r>
                        <a:rPr lang="fr-BE" sz="2800" b="1" dirty="0" smtClean="0">
                          <a:latin typeface="Arial" pitchFamily="34" charset="0"/>
                          <a:ea typeface="Verdana"/>
                          <a:cs typeface="Arial" pitchFamily="34" charset="0"/>
                        </a:rPr>
                        <a:t>± 4,6</a:t>
                      </a:r>
                      <a:br>
                        <a:rPr lang="fr-BE" sz="2800" b="1" dirty="0" smtClean="0">
                          <a:latin typeface="Arial" pitchFamily="34" charset="0"/>
                          <a:ea typeface="Verdana"/>
                          <a:cs typeface="Arial" pitchFamily="34" charset="0"/>
                        </a:rPr>
                      </a:br>
                      <a:r>
                        <a:rPr lang="fr-BE" sz="2800" b="1" dirty="0" smtClean="0">
                          <a:latin typeface="Arial" pitchFamily="34" charset="0"/>
                          <a:ea typeface="Verdana"/>
                          <a:cs typeface="Arial" pitchFamily="34" charset="0"/>
                        </a:rPr>
                        <a:t>46%, 35%, 19%</a:t>
                      </a:r>
                      <a:endParaRPr lang="fr-BE" sz="2800" b="1" dirty="0">
                        <a:latin typeface="Arial" pitchFamily="34" charset="0"/>
                        <a:cs typeface="Arial" pitchFamily="34" charset="0"/>
                      </a:endParaRPr>
                    </a:p>
                  </a:txBody>
                  <a:tcPr>
                    <a:solidFill>
                      <a:srgbClr val="FEEEE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latin typeface="Arial" pitchFamily="34" charset="0"/>
                          <a:cs typeface="Arial" pitchFamily="34" charset="0"/>
                        </a:rPr>
                        <a:t>23,8 </a:t>
                      </a:r>
                      <a:r>
                        <a:rPr lang="fr-BE" sz="2800" b="1" dirty="0" smtClean="0">
                          <a:latin typeface="Arial" pitchFamily="34" charset="0"/>
                          <a:ea typeface="Verdana"/>
                          <a:cs typeface="Arial" pitchFamily="34" charset="0"/>
                        </a:rPr>
                        <a:t>± 4,7</a:t>
                      </a:r>
                      <a:br>
                        <a:rPr lang="fr-BE" sz="2800" b="1" dirty="0" smtClean="0">
                          <a:latin typeface="Arial" pitchFamily="34" charset="0"/>
                          <a:ea typeface="Verdana"/>
                          <a:cs typeface="Arial" pitchFamily="34" charset="0"/>
                        </a:rPr>
                      </a:br>
                      <a:r>
                        <a:rPr lang="fr-BE" sz="2800" b="1" dirty="0" smtClean="0">
                          <a:latin typeface="Arial" pitchFamily="34" charset="0"/>
                          <a:ea typeface="Verdana"/>
                          <a:cs typeface="Arial" pitchFamily="34" charset="0"/>
                        </a:rPr>
                        <a:t>54%, 23%, 23%</a:t>
                      </a:r>
                      <a:endParaRPr lang="fr-BE" sz="2800" b="1" dirty="0">
                        <a:latin typeface="Arial" pitchFamily="34" charset="0"/>
                        <a:cs typeface="Arial" pitchFamily="34" charset="0"/>
                      </a:endParaRPr>
                    </a:p>
                  </a:txBody>
                  <a:tcPr>
                    <a:solidFill>
                      <a:srgbClr val="E2FDFE"/>
                    </a:solidFill>
                  </a:tcPr>
                </a:tc>
              </a:tr>
              <a:tr h="370840">
                <a:tc>
                  <a:txBody>
                    <a:bodyPr/>
                    <a:lstStyle/>
                    <a:p>
                      <a:pPr algn="ctr"/>
                      <a:r>
                        <a:rPr lang="fr-BE" sz="2800" b="1" dirty="0" smtClean="0">
                          <a:latin typeface="Arial" pitchFamily="34" charset="0"/>
                          <a:cs typeface="Arial" pitchFamily="34" charset="0"/>
                        </a:rPr>
                        <a:t>Jours d’hospitalisation</a:t>
                      </a:r>
                      <a:endParaRPr lang="fr-BE" sz="2800" b="1" dirty="0">
                        <a:latin typeface="Arial" pitchFamily="34" charset="0"/>
                        <a:cs typeface="Arial" pitchFamily="34" charset="0"/>
                      </a:endParaRPr>
                    </a:p>
                  </a:txBody>
                  <a:tcPr>
                    <a:solidFill>
                      <a:schemeClr val="bg1">
                        <a:lumMod val="85000"/>
                      </a:schemeClr>
                    </a:solidFill>
                  </a:tcPr>
                </a:tc>
                <a:tc>
                  <a:txBody>
                    <a:bodyPr/>
                    <a:lstStyle/>
                    <a:p>
                      <a:pPr algn="ctr"/>
                      <a:r>
                        <a:rPr lang="fr-BE" sz="2800" b="1" dirty="0" smtClean="0">
                          <a:latin typeface="Arial" pitchFamily="34" charset="0"/>
                          <a:cs typeface="Arial" pitchFamily="34" charset="0"/>
                        </a:rPr>
                        <a:t>26,8 </a:t>
                      </a:r>
                      <a:r>
                        <a:rPr lang="fr-BE" sz="2800" b="1" dirty="0" smtClean="0">
                          <a:latin typeface="Arial" pitchFamily="34" charset="0"/>
                          <a:ea typeface="Verdana"/>
                          <a:cs typeface="Arial" pitchFamily="34" charset="0"/>
                        </a:rPr>
                        <a:t>± 19,1</a:t>
                      </a:r>
                      <a:endParaRPr lang="fr-BE" sz="2800" b="1" dirty="0">
                        <a:latin typeface="Arial" pitchFamily="34" charset="0"/>
                        <a:cs typeface="Arial" pitchFamily="34" charset="0"/>
                      </a:endParaRPr>
                    </a:p>
                  </a:txBody>
                  <a:tcPr>
                    <a:solidFill>
                      <a:srgbClr val="FEEEE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latin typeface="Arial" pitchFamily="34" charset="0"/>
                          <a:cs typeface="Arial" pitchFamily="34" charset="0"/>
                        </a:rPr>
                        <a:t>40,1 </a:t>
                      </a:r>
                      <a:r>
                        <a:rPr lang="fr-BE" sz="2800" b="1" dirty="0" smtClean="0">
                          <a:latin typeface="Arial" pitchFamily="34" charset="0"/>
                          <a:ea typeface="Verdana"/>
                          <a:cs typeface="Arial" pitchFamily="34" charset="0"/>
                        </a:rPr>
                        <a:t>± 28,1</a:t>
                      </a:r>
                      <a:endParaRPr lang="fr-BE" sz="2800" b="1" dirty="0">
                        <a:latin typeface="Arial" pitchFamily="34" charset="0"/>
                        <a:cs typeface="Arial" pitchFamily="34" charset="0"/>
                      </a:endParaRPr>
                    </a:p>
                  </a:txBody>
                  <a:tcPr>
                    <a:solidFill>
                      <a:srgbClr val="E2FDFE"/>
                    </a:solidFill>
                  </a:tcPr>
                </a:tc>
              </a:tr>
              <a:tr h="762456">
                <a:tc>
                  <a:txBody>
                    <a:bodyPr/>
                    <a:lstStyle/>
                    <a:p>
                      <a:pPr algn="ctr"/>
                      <a:r>
                        <a:rPr lang="fr-BE" sz="2800" b="1" dirty="0" smtClean="0">
                          <a:latin typeface="Arial" pitchFamily="34" charset="0"/>
                          <a:cs typeface="Arial" pitchFamily="34" charset="0"/>
                        </a:rPr>
                        <a:t>Besoins énergétiques</a:t>
                      </a:r>
                      <a:endParaRPr lang="fr-BE" sz="2800" b="1" dirty="0">
                        <a:latin typeface="Arial" pitchFamily="34" charset="0"/>
                        <a:cs typeface="Arial" pitchFamily="34" charset="0"/>
                      </a:endParaRPr>
                    </a:p>
                  </a:txBody>
                  <a:tcPr anchor="ctr">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solidFill>
                            <a:srgbClr val="FF0000"/>
                          </a:solidFill>
                          <a:latin typeface="Arial" pitchFamily="34" charset="0"/>
                          <a:cs typeface="Arial" pitchFamily="34" charset="0"/>
                        </a:rPr>
                        <a:t>1974 </a:t>
                      </a:r>
                      <a:r>
                        <a:rPr lang="fr-BE" sz="2800" b="1" dirty="0" smtClean="0">
                          <a:solidFill>
                            <a:srgbClr val="FF0000"/>
                          </a:solidFill>
                          <a:latin typeface="Arial" pitchFamily="34" charset="0"/>
                          <a:ea typeface="Verdana"/>
                          <a:cs typeface="Arial" pitchFamily="34" charset="0"/>
                        </a:rPr>
                        <a:t>kcal</a:t>
                      </a:r>
                      <a:r>
                        <a:rPr lang="fr-BE" sz="2800" b="1" dirty="0" smtClean="0">
                          <a:solidFill>
                            <a:srgbClr val="FF0000"/>
                          </a:solidFill>
                          <a:latin typeface="Arial" pitchFamily="34" charset="0"/>
                          <a:cs typeface="Arial" pitchFamily="34" charset="0"/>
                        </a:rPr>
                        <a:t> </a:t>
                      </a:r>
                      <a:r>
                        <a:rPr lang="fr-BE" sz="2800" b="1" dirty="0" smtClean="0">
                          <a:latin typeface="Arial" pitchFamily="34" charset="0"/>
                          <a:ea typeface="Verdana"/>
                          <a:cs typeface="Arial" pitchFamily="34" charset="0"/>
                        </a:rPr>
                        <a:t>± 288 </a:t>
                      </a:r>
                      <a:br>
                        <a:rPr lang="fr-BE" sz="2800" b="1" dirty="0" smtClean="0">
                          <a:latin typeface="Arial" pitchFamily="34" charset="0"/>
                          <a:ea typeface="Verdana"/>
                          <a:cs typeface="Arial" pitchFamily="34" charset="0"/>
                        </a:rPr>
                      </a:br>
                      <a:r>
                        <a:rPr lang="fr-BE" sz="2800" b="1" dirty="0" smtClean="0">
                          <a:latin typeface="Arial" pitchFamily="34" charset="0"/>
                          <a:ea typeface="Verdana"/>
                          <a:cs typeface="Arial" pitchFamily="34" charset="0"/>
                        </a:rPr>
                        <a:t>32,5 Kcal/kg</a:t>
                      </a:r>
                      <a:endParaRPr lang="fr-BE" sz="2800" b="1" dirty="0">
                        <a:latin typeface="Arial" pitchFamily="34" charset="0"/>
                        <a:cs typeface="Arial" pitchFamily="34" charset="0"/>
                      </a:endParaRPr>
                    </a:p>
                  </a:txBody>
                  <a:tcPr>
                    <a:solidFill>
                      <a:srgbClr val="FEEEE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solidFill>
                            <a:srgbClr val="FF0000"/>
                          </a:solidFill>
                          <a:latin typeface="Arial" pitchFamily="34" charset="0"/>
                          <a:cs typeface="Arial" pitchFamily="34" charset="0"/>
                        </a:rPr>
                        <a:t>2207 </a:t>
                      </a:r>
                      <a:r>
                        <a:rPr lang="fr-BE" sz="2800" b="1" dirty="0" smtClean="0">
                          <a:solidFill>
                            <a:srgbClr val="FF0000"/>
                          </a:solidFill>
                          <a:latin typeface="Arial" pitchFamily="34" charset="0"/>
                          <a:ea typeface="Verdana"/>
                          <a:cs typeface="Arial" pitchFamily="34" charset="0"/>
                        </a:rPr>
                        <a:t>kcal</a:t>
                      </a:r>
                      <a:r>
                        <a:rPr lang="fr-BE" sz="2800" b="1" dirty="0" smtClean="0">
                          <a:solidFill>
                            <a:srgbClr val="FF0000"/>
                          </a:solidFill>
                          <a:latin typeface="Arial" pitchFamily="34" charset="0"/>
                          <a:cs typeface="Arial" pitchFamily="34" charset="0"/>
                        </a:rPr>
                        <a:t> </a:t>
                      </a:r>
                      <a:r>
                        <a:rPr lang="fr-BE" sz="2800" b="1" dirty="0" smtClean="0">
                          <a:latin typeface="Arial" pitchFamily="34" charset="0"/>
                          <a:ea typeface="Verdana"/>
                          <a:cs typeface="Arial" pitchFamily="34" charset="0"/>
                        </a:rPr>
                        <a:t>± 214</a:t>
                      </a:r>
                      <a:br>
                        <a:rPr lang="fr-BE" sz="2800" b="1" dirty="0" smtClean="0">
                          <a:latin typeface="Arial" pitchFamily="34" charset="0"/>
                          <a:ea typeface="Verdana"/>
                          <a:cs typeface="Arial" pitchFamily="34" charset="0"/>
                        </a:rPr>
                      </a:br>
                      <a:r>
                        <a:rPr lang="fr-BE" sz="2800" b="1" dirty="0" smtClean="0">
                          <a:latin typeface="Arial" pitchFamily="34" charset="0"/>
                          <a:ea typeface="Verdana"/>
                          <a:cs typeface="Arial" pitchFamily="34" charset="0"/>
                        </a:rPr>
                        <a:t>32,5 Kcal/kg</a:t>
                      </a:r>
                      <a:endParaRPr lang="fr-BE" sz="2800" b="1" dirty="0">
                        <a:latin typeface="Arial" pitchFamily="34" charset="0"/>
                        <a:cs typeface="Arial" pitchFamily="34" charset="0"/>
                      </a:endParaRPr>
                    </a:p>
                  </a:txBody>
                  <a:tcPr>
                    <a:solidFill>
                      <a:srgbClr val="E2FDFE"/>
                    </a:solidFill>
                  </a:tcPr>
                </a:tc>
              </a:tr>
              <a:tr h="370840">
                <a:tc>
                  <a:txBody>
                    <a:bodyPr/>
                    <a:lstStyle/>
                    <a:p>
                      <a:pPr algn="ctr"/>
                      <a:r>
                        <a:rPr lang="fr-BE" sz="2800" b="1" dirty="0" err="1" smtClean="0">
                          <a:latin typeface="Arial" pitchFamily="34" charset="0"/>
                          <a:cs typeface="Arial" pitchFamily="34" charset="0"/>
                        </a:rPr>
                        <a:t>Ingesta</a:t>
                      </a:r>
                      <a:r>
                        <a:rPr lang="fr-BE" sz="2800" b="1" dirty="0" smtClean="0">
                          <a:latin typeface="Arial" pitchFamily="34" charset="0"/>
                          <a:cs typeface="Arial" pitchFamily="34" charset="0"/>
                        </a:rPr>
                        <a:t> énergétiques   (</a:t>
                      </a:r>
                      <a:r>
                        <a:rPr lang="fr-BE" sz="2800" b="1" dirty="0" err="1" smtClean="0">
                          <a:latin typeface="Arial" pitchFamily="34" charset="0"/>
                          <a:cs typeface="Arial" pitchFamily="34" charset="0"/>
                        </a:rPr>
                        <a:t>moy</a:t>
                      </a:r>
                      <a:r>
                        <a:rPr lang="fr-BE" sz="2800" b="1" dirty="0" smtClean="0">
                          <a:latin typeface="Arial" pitchFamily="34" charset="0"/>
                          <a:cs typeface="Arial" pitchFamily="34" charset="0"/>
                        </a:rPr>
                        <a:t>. de 3 jours)</a:t>
                      </a:r>
                      <a:endParaRPr lang="fr-BE" sz="2800" b="1" dirty="0">
                        <a:latin typeface="Arial" pitchFamily="34" charset="0"/>
                        <a:cs typeface="Arial" pitchFamily="34" charset="0"/>
                      </a:endParaRPr>
                    </a:p>
                  </a:txBody>
                  <a:tcPr anchor="ctr">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solidFill>
                            <a:srgbClr val="FF0000"/>
                          </a:solidFill>
                          <a:latin typeface="Arial" pitchFamily="34" charset="0"/>
                          <a:cs typeface="Arial" pitchFamily="34" charset="0"/>
                        </a:rPr>
                        <a:t>1578 </a:t>
                      </a:r>
                      <a:r>
                        <a:rPr lang="fr-BE" sz="2800" b="1" dirty="0" smtClean="0">
                          <a:solidFill>
                            <a:srgbClr val="FF0000"/>
                          </a:solidFill>
                          <a:latin typeface="Arial" pitchFamily="34" charset="0"/>
                          <a:ea typeface="Verdana"/>
                          <a:cs typeface="Arial" pitchFamily="34" charset="0"/>
                        </a:rPr>
                        <a:t>kcal</a:t>
                      </a:r>
                      <a:r>
                        <a:rPr lang="fr-BE" sz="2800" b="1" dirty="0" smtClean="0">
                          <a:solidFill>
                            <a:srgbClr val="FF0000"/>
                          </a:solidFill>
                          <a:latin typeface="Arial" pitchFamily="34" charset="0"/>
                          <a:cs typeface="Arial" pitchFamily="34" charset="0"/>
                        </a:rPr>
                        <a:t> </a:t>
                      </a:r>
                      <a:r>
                        <a:rPr lang="fr-BE" sz="2800" b="1" dirty="0" smtClean="0">
                          <a:latin typeface="Arial" pitchFamily="34" charset="0"/>
                          <a:ea typeface="Verdana"/>
                          <a:cs typeface="Arial" pitchFamily="34" charset="0"/>
                        </a:rPr>
                        <a:t>± 556 </a:t>
                      </a:r>
                      <a:br>
                        <a:rPr lang="fr-BE" sz="2800" b="1" dirty="0" smtClean="0">
                          <a:latin typeface="Arial" pitchFamily="34" charset="0"/>
                          <a:ea typeface="Verdana"/>
                          <a:cs typeface="Arial" pitchFamily="34" charset="0"/>
                        </a:rPr>
                      </a:br>
                      <a:r>
                        <a:rPr lang="fr-BE" sz="2800" b="1" dirty="0" smtClean="0">
                          <a:latin typeface="Arial" pitchFamily="34" charset="0"/>
                          <a:ea typeface="Verdana"/>
                          <a:cs typeface="Arial" pitchFamily="34" charset="0"/>
                        </a:rPr>
                        <a:t>26,2 Kcal/kg</a:t>
                      </a:r>
                      <a:endParaRPr lang="fr-BE" sz="2800" b="1" dirty="0">
                        <a:latin typeface="Arial" pitchFamily="34" charset="0"/>
                        <a:cs typeface="Arial" pitchFamily="34" charset="0"/>
                      </a:endParaRPr>
                    </a:p>
                  </a:txBody>
                  <a:tcPr>
                    <a:solidFill>
                      <a:srgbClr val="FEEEE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solidFill>
                            <a:srgbClr val="FF0000"/>
                          </a:solidFill>
                          <a:latin typeface="Arial" pitchFamily="34" charset="0"/>
                          <a:cs typeface="Arial" pitchFamily="34" charset="0"/>
                        </a:rPr>
                        <a:t>2173 </a:t>
                      </a:r>
                      <a:r>
                        <a:rPr lang="fr-BE" sz="2800" b="1" dirty="0" smtClean="0">
                          <a:solidFill>
                            <a:srgbClr val="FF0000"/>
                          </a:solidFill>
                          <a:latin typeface="Arial" pitchFamily="34" charset="0"/>
                          <a:ea typeface="Verdana"/>
                          <a:cs typeface="Arial" pitchFamily="34" charset="0"/>
                        </a:rPr>
                        <a:t>kcal </a:t>
                      </a:r>
                      <a:r>
                        <a:rPr lang="fr-BE" sz="2800" b="1" dirty="0" smtClean="0">
                          <a:latin typeface="Arial" pitchFamily="34" charset="0"/>
                          <a:ea typeface="Verdana"/>
                          <a:cs typeface="Arial" pitchFamily="34" charset="0"/>
                        </a:rPr>
                        <a:t>± 473</a:t>
                      </a:r>
                      <a:br>
                        <a:rPr lang="fr-BE" sz="2800" b="1" dirty="0" smtClean="0">
                          <a:latin typeface="Arial" pitchFamily="34" charset="0"/>
                          <a:ea typeface="Verdana"/>
                          <a:cs typeface="Arial" pitchFamily="34" charset="0"/>
                        </a:rPr>
                      </a:br>
                      <a:r>
                        <a:rPr lang="fr-BE" sz="2800" b="1" dirty="0" smtClean="0">
                          <a:latin typeface="Arial" pitchFamily="34" charset="0"/>
                          <a:ea typeface="Verdana"/>
                          <a:cs typeface="Arial" pitchFamily="34" charset="0"/>
                        </a:rPr>
                        <a:t>32,4 Kcal/kg</a:t>
                      </a:r>
                      <a:endParaRPr lang="fr-BE" sz="2800" b="1" dirty="0">
                        <a:latin typeface="Arial" pitchFamily="34" charset="0"/>
                        <a:cs typeface="Arial" pitchFamily="34" charset="0"/>
                      </a:endParaRPr>
                    </a:p>
                  </a:txBody>
                  <a:tcPr>
                    <a:solidFill>
                      <a:srgbClr val="E2FDFE"/>
                    </a:solidFill>
                  </a:tcPr>
                </a:tc>
              </a:tr>
              <a:tr h="370840">
                <a:tc>
                  <a:txBody>
                    <a:bodyPr/>
                    <a:lstStyle/>
                    <a:p>
                      <a:pPr algn="ctr"/>
                      <a:r>
                        <a:rPr lang="fr-BE" sz="2800" b="1" dirty="0" smtClean="0">
                          <a:latin typeface="Arial" pitchFamily="34" charset="0"/>
                          <a:cs typeface="Arial" pitchFamily="34" charset="0"/>
                        </a:rPr>
                        <a:t>Déficits énergétiques  </a:t>
                      </a:r>
                      <a:r>
                        <a:rPr lang="fr-BE" sz="2800" b="1" baseline="0" dirty="0" smtClean="0">
                          <a:latin typeface="Arial" pitchFamily="34" charset="0"/>
                          <a:cs typeface="Arial" pitchFamily="34" charset="0"/>
                        </a:rPr>
                        <a:t>(besoins - </a:t>
                      </a:r>
                      <a:r>
                        <a:rPr lang="fr-BE" sz="2800" b="1" baseline="0" dirty="0" err="1" smtClean="0">
                          <a:latin typeface="Arial" pitchFamily="34" charset="0"/>
                          <a:cs typeface="Arial" pitchFamily="34" charset="0"/>
                        </a:rPr>
                        <a:t>ingesta</a:t>
                      </a:r>
                      <a:r>
                        <a:rPr lang="fr-BE" sz="2800" b="1" baseline="0" dirty="0" smtClean="0">
                          <a:latin typeface="Arial" pitchFamily="34" charset="0"/>
                          <a:cs typeface="Arial" pitchFamily="34" charset="0"/>
                        </a:rPr>
                        <a:t>)</a:t>
                      </a:r>
                      <a:endParaRPr lang="fr-BE" sz="2800" b="1" dirty="0">
                        <a:latin typeface="Arial" pitchFamily="34" charset="0"/>
                        <a:cs typeface="Arial" pitchFamily="34" charset="0"/>
                      </a:endParaRPr>
                    </a:p>
                  </a:txBody>
                  <a:tcPr>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solidFill>
                            <a:srgbClr val="FF0000"/>
                          </a:solidFill>
                          <a:latin typeface="Arial" pitchFamily="34" charset="0"/>
                          <a:cs typeface="Arial" pitchFamily="34" charset="0"/>
                        </a:rPr>
                        <a:t>-395 </a:t>
                      </a:r>
                      <a:r>
                        <a:rPr lang="fr-BE" sz="2800" b="1" dirty="0" smtClean="0">
                          <a:solidFill>
                            <a:srgbClr val="FF0000"/>
                          </a:solidFill>
                          <a:latin typeface="Arial" pitchFamily="34" charset="0"/>
                          <a:ea typeface="Verdana"/>
                          <a:cs typeface="Arial" pitchFamily="34" charset="0"/>
                        </a:rPr>
                        <a:t>kcal </a:t>
                      </a:r>
                      <a:r>
                        <a:rPr lang="fr-BE" sz="2800" b="1" dirty="0" smtClean="0">
                          <a:latin typeface="Arial" pitchFamily="34" charset="0"/>
                          <a:ea typeface="Verdana"/>
                          <a:cs typeface="Arial" pitchFamily="34" charset="0"/>
                        </a:rPr>
                        <a:t>± 561 </a:t>
                      </a:r>
                      <a:endParaRPr lang="fr-BE" sz="2800" b="1" dirty="0">
                        <a:latin typeface="Arial" pitchFamily="34" charset="0"/>
                        <a:cs typeface="Arial" pitchFamily="34" charset="0"/>
                      </a:endParaRPr>
                    </a:p>
                  </a:txBody>
                  <a:tcPr>
                    <a:solidFill>
                      <a:srgbClr val="FEEEE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solidFill>
                            <a:srgbClr val="FF0000"/>
                          </a:solidFill>
                          <a:latin typeface="Arial" pitchFamily="34" charset="0"/>
                          <a:cs typeface="Arial" pitchFamily="34" charset="0"/>
                        </a:rPr>
                        <a:t>-34 </a:t>
                      </a:r>
                      <a:r>
                        <a:rPr lang="fr-BE" sz="2800" b="1" dirty="0" smtClean="0">
                          <a:solidFill>
                            <a:srgbClr val="FF0000"/>
                          </a:solidFill>
                          <a:latin typeface="Arial" pitchFamily="34" charset="0"/>
                          <a:ea typeface="Verdana"/>
                          <a:cs typeface="Arial" pitchFamily="34" charset="0"/>
                        </a:rPr>
                        <a:t>kcal</a:t>
                      </a:r>
                      <a:r>
                        <a:rPr lang="fr-BE" sz="2800" b="1" dirty="0" smtClean="0">
                          <a:solidFill>
                            <a:srgbClr val="FF0000"/>
                          </a:solidFill>
                          <a:latin typeface="Arial" pitchFamily="34" charset="0"/>
                          <a:cs typeface="Arial" pitchFamily="34" charset="0"/>
                        </a:rPr>
                        <a:t> </a:t>
                      </a:r>
                      <a:r>
                        <a:rPr lang="fr-BE" sz="2800" b="1" dirty="0" smtClean="0">
                          <a:latin typeface="Arial" pitchFamily="34" charset="0"/>
                          <a:ea typeface="Verdana"/>
                          <a:cs typeface="Arial" pitchFamily="34" charset="0"/>
                        </a:rPr>
                        <a:t>± 578 </a:t>
                      </a:r>
                      <a:endParaRPr lang="fr-BE" sz="2800" b="1" dirty="0">
                        <a:latin typeface="Arial" pitchFamily="34" charset="0"/>
                        <a:cs typeface="Arial" pitchFamily="34" charset="0"/>
                      </a:endParaRPr>
                    </a:p>
                  </a:txBody>
                  <a:tcPr>
                    <a:solidFill>
                      <a:srgbClr val="E2FDFE"/>
                    </a:solidFill>
                  </a:tcPr>
                </a:tc>
              </a:tr>
              <a:tr h="370840">
                <a:tc>
                  <a:txBody>
                    <a:bodyPr/>
                    <a:lstStyle/>
                    <a:p>
                      <a:pPr algn="ctr"/>
                      <a:r>
                        <a:rPr lang="fr-BE" sz="2800" b="1" dirty="0" smtClean="0">
                          <a:latin typeface="Arial" pitchFamily="34" charset="0"/>
                          <a:cs typeface="Arial" pitchFamily="34" charset="0"/>
                        </a:rPr>
                        <a:t>Déficit énergétique</a:t>
                      </a:r>
                      <a:r>
                        <a:rPr lang="fr-BE" sz="2800" b="1" baseline="0" dirty="0" smtClean="0">
                          <a:latin typeface="Arial" pitchFamily="34" charset="0"/>
                          <a:cs typeface="Arial" pitchFamily="34" charset="0"/>
                        </a:rPr>
                        <a:t> moyen </a:t>
                      </a:r>
                      <a:endParaRPr lang="fr-BE" sz="2800" b="1" dirty="0">
                        <a:latin typeface="Arial" pitchFamily="34" charset="0"/>
                        <a:cs typeface="Arial" pitchFamily="34" charset="0"/>
                      </a:endParaRPr>
                    </a:p>
                  </a:txBody>
                  <a:tcPr>
                    <a:solidFill>
                      <a:schemeClr val="bg1">
                        <a:lumMod val="85000"/>
                      </a:schemeClr>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solidFill>
                            <a:srgbClr val="FF0000"/>
                          </a:solidFill>
                          <a:latin typeface="Arial" pitchFamily="34" charset="0"/>
                          <a:cs typeface="Arial" pitchFamily="34" charset="0"/>
                        </a:rPr>
                        <a:t>-301 kcal </a:t>
                      </a:r>
                      <a:r>
                        <a:rPr lang="fr-BE" sz="2800" b="1" dirty="0" smtClean="0">
                          <a:latin typeface="Arial" pitchFamily="34" charset="0"/>
                          <a:ea typeface="Verdana"/>
                          <a:cs typeface="Arial" pitchFamily="34" charset="0"/>
                        </a:rPr>
                        <a:t>± 582</a:t>
                      </a:r>
                      <a:endParaRPr lang="fr-BE" sz="2800" b="1" dirty="0">
                        <a:latin typeface="Arial" pitchFamily="34" charset="0"/>
                        <a:cs typeface="Arial" pitchFamily="34" charset="0"/>
                      </a:endParaRPr>
                    </a:p>
                  </a:txBody>
                  <a:tcPr>
                    <a:no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BE" sz="2800" b="1" dirty="0">
                        <a:latin typeface="Arial" pitchFamily="34" charset="0"/>
                        <a:cs typeface="Arial" pitchFamily="34" charset="0"/>
                      </a:endParaRPr>
                    </a:p>
                  </a:txBody>
                  <a:tcPr>
                    <a:noFill/>
                  </a:tcPr>
                </a:tc>
              </a:tr>
              <a:tr h="370840">
                <a:tc>
                  <a:txBody>
                    <a:bodyPr/>
                    <a:lstStyle/>
                    <a:p>
                      <a:pPr algn="ctr"/>
                      <a:r>
                        <a:rPr lang="fr-BE" sz="2800" b="1" dirty="0" smtClean="0">
                          <a:latin typeface="Arial" pitchFamily="34" charset="0"/>
                          <a:cs typeface="Arial" pitchFamily="34" charset="0"/>
                        </a:rPr>
                        <a:t>% des </a:t>
                      </a:r>
                      <a:r>
                        <a:rPr lang="fr-BE" sz="2800" b="1" dirty="0" err="1" smtClean="0">
                          <a:latin typeface="Arial" pitchFamily="34" charset="0"/>
                          <a:cs typeface="Arial" pitchFamily="34" charset="0"/>
                        </a:rPr>
                        <a:t>ingesta</a:t>
                      </a:r>
                      <a:r>
                        <a:rPr lang="fr-BE" sz="2800" b="1" dirty="0" smtClean="0">
                          <a:latin typeface="Arial" pitchFamily="34" charset="0"/>
                          <a:cs typeface="Arial" pitchFamily="34" charset="0"/>
                        </a:rPr>
                        <a:t> </a:t>
                      </a:r>
                      <a:r>
                        <a:rPr lang="fr-BE" sz="2800" b="1" baseline="0" dirty="0" smtClean="0">
                          <a:latin typeface="Arial" pitchFamily="34" charset="0"/>
                          <a:cs typeface="Arial" pitchFamily="34" charset="0"/>
                        </a:rPr>
                        <a:t>par rapport aux besoins</a:t>
                      </a:r>
                      <a:br>
                        <a:rPr lang="fr-BE" sz="2800" b="1" baseline="0" dirty="0" smtClean="0">
                          <a:latin typeface="Arial" pitchFamily="34" charset="0"/>
                          <a:cs typeface="Arial" pitchFamily="34" charset="0"/>
                        </a:rPr>
                      </a:br>
                      <a:r>
                        <a:rPr lang="fr-BE" sz="2800" b="1" baseline="0" dirty="0" smtClean="0">
                          <a:latin typeface="Arial" pitchFamily="34" charset="0"/>
                          <a:cs typeface="Arial" pitchFamily="34" charset="0"/>
                        </a:rPr>
                        <a:t>&lt; 85 ans</a:t>
                      </a:r>
                      <a:br>
                        <a:rPr lang="fr-BE" sz="2800" b="1" baseline="0" dirty="0" smtClean="0">
                          <a:latin typeface="Arial" pitchFamily="34" charset="0"/>
                          <a:cs typeface="Arial" pitchFamily="34" charset="0"/>
                        </a:rPr>
                      </a:br>
                      <a:r>
                        <a:rPr lang="fr-BE" sz="2800" b="1" baseline="0" dirty="0" smtClean="0">
                          <a:latin typeface="Arial" pitchFamily="34" charset="0"/>
                          <a:cs typeface="Arial" pitchFamily="34" charset="0"/>
                          <a:sym typeface="Symbol"/>
                        </a:rPr>
                        <a:t></a:t>
                      </a:r>
                      <a:r>
                        <a:rPr lang="fr-BE" sz="2800" b="1" baseline="0" dirty="0" smtClean="0">
                          <a:latin typeface="Arial" pitchFamily="34" charset="0"/>
                          <a:cs typeface="Arial" pitchFamily="34" charset="0"/>
                        </a:rPr>
                        <a:t> 85 ans</a:t>
                      </a:r>
                      <a:endParaRPr lang="fr-BE" sz="2800" b="1" dirty="0">
                        <a:latin typeface="Arial" pitchFamily="34" charset="0"/>
                        <a:cs typeface="Arial" pitchFamily="34" charset="0"/>
                      </a:endParaRPr>
                    </a:p>
                  </a:txBody>
                  <a:tcPr>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solidFill>
                            <a:srgbClr val="FF0000"/>
                          </a:solidFill>
                          <a:latin typeface="Arial" pitchFamily="34" charset="0"/>
                          <a:ea typeface="Verdana"/>
                          <a:cs typeface="Arial" pitchFamily="34" charset="0"/>
                        </a:rPr>
                        <a:t>80,5%</a:t>
                      </a:r>
                      <a:r>
                        <a:rPr lang="fr-BE" sz="2800" b="1" dirty="0" smtClean="0">
                          <a:latin typeface="Arial" pitchFamily="34" charset="0"/>
                          <a:ea typeface="Verdana"/>
                          <a:cs typeface="Arial" pitchFamily="34" charset="0"/>
                        </a:rPr>
                        <a:t> ± 28,7 p&lt;0,001</a:t>
                      </a:r>
                    </a:p>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solidFill>
                            <a:srgbClr val="FF0000"/>
                          </a:solidFill>
                          <a:latin typeface="Arial" pitchFamily="34" charset="0"/>
                          <a:ea typeface="Verdana"/>
                          <a:cs typeface="Arial" pitchFamily="34" charset="0"/>
                        </a:rPr>
                        <a:t>71,3%</a:t>
                      </a:r>
                      <a:r>
                        <a:rPr lang="fr-BE" sz="2800" b="1" dirty="0" smtClean="0">
                          <a:latin typeface="Arial" pitchFamily="34" charset="0"/>
                          <a:ea typeface="Verdana"/>
                          <a:cs typeface="Arial" pitchFamily="34" charset="0"/>
                        </a:rPr>
                        <a:t/>
                      </a:r>
                      <a:br>
                        <a:rPr lang="fr-BE" sz="2800" b="1" dirty="0" smtClean="0">
                          <a:latin typeface="Arial" pitchFamily="34" charset="0"/>
                          <a:ea typeface="Verdana"/>
                          <a:cs typeface="Arial" pitchFamily="34" charset="0"/>
                        </a:rPr>
                      </a:br>
                      <a:r>
                        <a:rPr lang="fr-BE" sz="2800" b="1" dirty="0" smtClean="0">
                          <a:latin typeface="Arial" pitchFamily="34" charset="0"/>
                          <a:ea typeface="Verdana"/>
                          <a:cs typeface="Arial" pitchFamily="34" charset="0"/>
                        </a:rPr>
                        <a:t>89,3%</a:t>
                      </a:r>
                      <a:endParaRPr lang="fr-BE" sz="2800" b="1" dirty="0">
                        <a:latin typeface="Arial" pitchFamily="34" charset="0"/>
                        <a:cs typeface="Arial" pitchFamily="34" charset="0"/>
                      </a:endParaRPr>
                    </a:p>
                  </a:txBody>
                  <a:tcPr>
                    <a:solidFill>
                      <a:srgbClr val="FEEEE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solidFill>
                            <a:srgbClr val="FF0000"/>
                          </a:solidFill>
                          <a:latin typeface="Arial" pitchFamily="34" charset="0"/>
                          <a:ea typeface="Verdana"/>
                          <a:cs typeface="Arial" pitchFamily="34" charset="0"/>
                        </a:rPr>
                        <a:t>99,8%</a:t>
                      </a:r>
                      <a:r>
                        <a:rPr lang="fr-BE" sz="2800" b="1" dirty="0" smtClean="0">
                          <a:latin typeface="Arial" pitchFamily="34" charset="0"/>
                          <a:ea typeface="Verdana"/>
                          <a:cs typeface="Arial" pitchFamily="34" charset="0"/>
                        </a:rPr>
                        <a:t> ± 25,3 p/ns</a:t>
                      </a:r>
                    </a:p>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latin typeface="Arial" pitchFamily="34" charset="0"/>
                          <a:ea typeface="Verdana"/>
                          <a:cs typeface="Arial" pitchFamily="34" charset="0"/>
                        </a:rPr>
                        <a:t>90,2%</a:t>
                      </a:r>
                      <a:br>
                        <a:rPr lang="fr-BE" sz="2800" b="1" dirty="0" smtClean="0">
                          <a:latin typeface="Arial" pitchFamily="34" charset="0"/>
                          <a:ea typeface="Verdana"/>
                          <a:cs typeface="Arial" pitchFamily="34" charset="0"/>
                        </a:rPr>
                      </a:br>
                      <a:r>
                        <a:rPr lang="fr-BE" sz="2800" b="1" dirty="0" smtClean="0">
                          <a:latin typeface="Arial" pitchFamily="34" charset="0"/>
                          <a:ea typeface="Verdana"/>
                          <a:cs typeface="Arial" pitchFamily="34" charset="0"/>
                        </a:rPr>
                        <a:t>105,8%</a:t>
                      </a:r>
                      <a:endParaRPr lang="fr-BE" sz="2800" b="1" dirty="0">
                        <a:latin typeface="Arial" pitchFamily="34" charset="0"/>
                        <a:cs typeface="Arial" pitchFamily="34" charset="0"/>
                      </a:endParaRPr>
                    </a:p>
                  </a:txBody>
                  <a:tcPr>
                    <a:solidFill>
                      <a:srgbClr val="E2FDFE"/>
                    </a:solidFill>
                  </a:tcPr>
                </a:tc>
              </a:tr>
              <a:tr h="741680">
                <a:tc>
                  <a:txBody>
                    <a:bodyPr/>
                    <a:lstStyle/>
                    <a:p>
                      <a:pPr algn="ctr"/>
                      <a:r>
                        <a:rPr lang="fr-BE" sz="2800" b="1" dirty="0" smtClean="0">
                          <a:latin typeface="Arial" pitchFamily="34" charset="0"/>
                          <a:cs typeface="Arial" pitchFamily="34" charset="0"/>
                        </a:rPr>
                        <a:t>Besoins</a:t>
                      </a:r>
                      <a:r>
                        <a:rPr lang="fr-BE" sz="2800" b="1" baseline="0" dirty="0" smtClean="0">
                          <a:latin typeface="Arial" pitchFamily="34" charset="0"/>
                          <a:cs typeface="Arial" pitchFamily="34" charset="0"/>
                        </a:rPr>
                        <a:t> protéiques</a:t>
                      </a:r>
                      <a:endParaRPr lang="fr-BE" sz="2800" b="1" dirty="0">
                        <a:latin typeface="Arial" pitchFamily="34" charset="0"/>
                        <a:cs typeface="Arial" pitchFamily="34" charset="0"/>
                      </a:endParaRPr>
                    </a:p>
                  </a:txBody>
                  <a:tcPr anchor="ctr">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solidFill>
                            <a:srgbClr val="FF0000"/>
                          </a:solidFill>
                          <a:latin typeface="Arial" pitchFamily="34" charset="0"/>
                          <a:ea typeface="Verdana"/>
                          <a:cs typeface="Arial" pitchFamily="34" charset="0"/>
                        </a:rPr>
                        <a:t>73 g </a:t>
                      </a:r>
                      <a:r>
                        <a:rPr lang="fr-BE" sz="2800" b="1" dirty="0" smtClean="0">
                          <a:latin typeface="Arial" pitchFamily="34" charset="0"/>
                          <a:ea typeface="Verdana"/>
                          <a:cs typeface="Arial" pitchFamily="34" charset="0"/>
                        </a:rPr>
                        <a:t>± 11</a:t>
                      </a:r>
                      <a:br>
                        <a:rPr lang="fr-BE" sz="2800" b="1" dirty="0" smtClean="0">
                          <a:latin typeface="Arial" pitchFamily="34" charset="0"/>
                          <a:ea typeface="Verdana"/>
                          <a:cs typeface="Arial" pitchFamily="34" charset="0"/>
                        </a:rPr>
                      </a:br>
                      <a:r>
                        <a:rPr lang="fr-BE" sz="2800" b="1" dirty="0" smtClean="0">
                          <a:latin typeface="Arial" pitchFamily="34" charset="0"/>
                          <a:ea typeface="Verdana"/>
                          <a:cs typeface="Arial" pitchFamily="34" charset="0"/>
                        </a:rPr>
                        <a:t>1,2 g/kg</a:t>
                      </a:r>
                      <a:endParaRPr lang="fr-BE" sz="2800" b="1" dirty="0">
                        <a:latin typeface="Arial" pitchFamily="34" charset="0"/>
                        <a:cs typeface="Arial" pitchFamily="34" charset="0"/>
                      </a:endParaRPr>
                    </a:p>
                  </a:txBody>
                  <a:tcPr anchor="ctr">
                    <a:solidFill>
                      <a:srgbClr val="FEEEE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solidFill>
                            <a:srgbClr val="FF0000"/>
                          </a:solidFill>
                          <a:latin typeface="Arial" pitchFamily="34" charset="0"/>
                          <a:ea typeface="Verdana"/>
                          <a:cs typeface="Arial" pitchFamily="34" charset="0"/>
                        </a:rPr>
                        <a:t>81 g </a:t>
                      </a:r>
                      <a:r>
                        <a:rPr lang="fr-BE" sz="2800" b="1" dirty="0" smtClean="0">
                          <a:latin typeface="Arial" pitchFamily="34" charset="0"/>
                          <a:ea typeface="Verdana"/>
                          <a:cs typeface="Arial" pitchFamily="34" charset="0"/>
                        </a:rPr>
                        <a:t>± 8</a:t>
                      </a:r>
                    </a:p>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latin typeface="Arial" pitchFamily="34" charset="0"/>
                          <a:ea typeface="Verdana"/>
                          <a:cs typeface="Arial" pitchFamily="34" charset="0"/>
                        </a:rPr>
                        <a:t>1,2 g/kg</a:t>
                      </a:r>
                      <a:endParaRPr lang="fr-BE" sz="2800" b="1" dirty="0">
                        <a:latin typeface="Arial" pitchFamily="34" charset="0"/>
                        <a:cs typeface="Arial" pitchFamily="34" charset="0"/>
                      </a:endParaRPr>
                    </a:p>
                  </a:txBody>
                  <a:tcPr anchor="ctr">
                    <a:solidFill>
                      <a:srgbClr val="E2FDFE"/>
                    </a:solidFill>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err="1" smtClean="0">
                          <a:latin typeface="Arial" pitchFamily="34" charset="0"/>
                          <a:cs typeface="Arial" pitchFamily="34" charset="0"/>
                        </a:rPr>
                        <a:t>Ingesta</a:t>
                      </a:r>
                      <a:r>
                        <a:rPr lang="fr-BE" sz="2800" b="1" dirty="0" smtClean="0">
                          <a:latin typeface="Arial" pitchFamily="34" charset="0"/>
                          <a:cs typeface="Arial" pitchFamily="34" charset="0"/>
                        </a:rPr>
                        <a:t> protéiques   (</a:t>
                      </a:r>
                      <a:r>
                        <a:rPr lang="fr-BE" sz="2800" b="1" dirty="0" err="1" smtClean="0">
                          <a:latin typeface="Arial" pitchFamily="34" charset="0"/>
                          <a:cs typeface="Arial" pitchFamily="34" charset="0"/>
                        </a:rPr>
                        <a:t>moy</a:t>
                      </a:r>
                      <a:r>
                        <a:rPr lang="fr-BE" sz="2800" b="1" dirty="0" smtClean="0">
                          <a:latin typeface="Arial" pitchFamily="34" charset="0"/>
                          <a:cs typeface="Arial" pitchFamily="34" charset="0"/>
                        </a:rPr>
                        <a:t>. de 3 jours)</a:t>
                      </a:r>
                      <a:endParaRPr lang="fr-BE" sz="2800" b="1" dirty="0">
                        <a:latin typeface="Arial" pitchFamily="34" charset="0"/>
                        <a:cs typeface="Arial" pitchFamily="34" charset="0"/>
                      </a:endParaRPr>
                    </a:p>
                  </a:txBody>
                  <a:tcPr>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solidFill>
                            <a:srgbClr val="FF0000"/>
                          </a:solidFill>
                          <a:latin typeface="Arial" pitchFamily="34" charset="0"/>
                          <a:ea typeface="Verdana"/>
                          <a:cs typeface="Arial" pitchFamily="34" charset="0"/>
                        </a:rPr>
                        <a:t>55 g </a:t>
                      </a:r>
                      <a:r>
                        <a:rPr lang="fr-BE" sz="2800" b="1" dirty="0" smtClean="0">
                          <a:latin typeface="Arial" pitchFamily="34" charset="0"/>
                          <a:ea typeface="Verdana"/>
                          <a:cs typeface="Arial" pitchFamily="34" charset="0"/>
                        </a:rPr>
                        <a:t>± 20</a:t>
                      </a:r>
                      <a:endParaRPr lang="fr-BE" sz="2800" b="1" dirty="0">
                        <a:latin typeface="Arial" pitchFamily="34" charset="0"/>
                        <a:cs typeface="Arial" pitchFamily="34" charset="0"/>
                      </a:endParaRPr>
                    </a:p>
                  </a:txBody>
                  <a:tcPr>
                    <a:solidFill>
                      <a:srgbClr val="FEEEE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solidFill>
                            <a:srgbClr val="FF0000"/>
                          </a:solidFill>
                          <a:latin typeface="Arial" pitchFamily="34" charset="0"/>
                          <a:ea typeface="Verdana"/>
                          <a:cs typeface="Arial" pitchFamily="34" charset="0"/>
                        </a:rPr>
                        <a:t>75 g </a:t>
                      </a:r>
                      <a:r>
                        <a:rPr lang="fr-BE" sz="2800" b="1" dirty="0" smtClean="0">
                          <a:latin typeface="Arial" pitchFamily="34" charset="0"/>
                          <a:ea typeface="Verdana"/>
                          <a:cs typeface="Arial" pitchFamily="34" charset="0"/>
                        </a:rPr>
                        <a:t>± 17</a:t>
                      </a:r>
                      <a:endParaRPr lang="fr-BE" sz="2800" b="1" dirty="0">
                        <a:latin typeface="Arial" pitchFamily="34" charset="0"/>
                        <a:cs typeface="Arial" pitchFamily="34" charset="0"/>
                      </a:endParaRPr>
                    </a:p>
                  </a:txBody>
                  <a:tcPr>
                    <a:solidFill>
                      <a:srgbClr val="E2FDFE"/>
                    </a:solidFill>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latin typeface="Arial" pitchFamily="34" charset="0"/>
                          <a:cs typeface="Arial" pitchFamily="34" charset="0"/>
                        </a:rPr>
                        <a:t>Déficits protéiques  </a:t>
                      </a:r>
                      <a:r>
                        <a:rPr lang="fr-BE" sz="2800" b="1" baseline="0" dirty="0" smtClean="0">
                          <a:latin typeface="Arial" pitchFamily="34" charset="0"/>
                          <a:cs typeface="Arial" pitchFamily="34" charset="0"/>
                        </a:rPr>
                        <a:t>(besoins - </a:t>
                      </a:r>
                      <a:r>
                        <a:rPr lang="fr-BE" sz="2800" b="1" baseline="0" dirty="0" err="1" smtClean="0">
                          <a:latin typeface="Arial" pitchFamily="34" charset="0"/>
                          <a:cs typeface="Arial" pitchFamily="34" charset="0"/>
                        </a:rPr>
                        <a:t>ingesta</a:t>
                      </a:r>
                      <a:r>
                        <a:rPr lang="fr-BE" sz="2800" b="1" baseline="0" dirty="0" smtClean="0">
                          <a:latin typeface="Arial" pitchFamily="34" charset="0"/>
                          <a:cs typeface="Arial" pitchFamily="34" charset="0"/>
                        </a:rPr>
                        <a:t>)</a:t>
                      </a:r>
                      <a:endParaRPr lang="fr-BE" sz="2800" b="1" dirty="0">
                        <a:latin typeface="Arial" pitchFamily="34" charset="0"/>
                        <a:cs typeface="Arial" pitchFamily="34" charset="0"/>
                      </a:endParaRPr>
                    </a:p>
                  </a:txBody>
                  <a:tcPr>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solidFill>
                            <a:srgbClr val="FF0000"/>
                          </a:solidFill>
                          <a:latin typeface="Arial" pitchFamily="34" charset="0"/>
                          <a:ea typeface="Verdana"/>
                          <a:cs typeface="Arial" pitchFamily="34" charset="0"/>
                        </a:rPr>
                        <a:t>-18 g </a:t>
                      </a:r>
                      <a:r>
                        <a:rPr lang="fr-BE" sz="2800" b="1" dirty="0" smtClean="0">
                          <a:latin typeface="Arial" pitchFamily="34" charset="0"/>
                          <a:ea typeface="Verdana"/>
                          <a:cs typeface="Arial" pitchFamily="34" charset="0"/>
                        </a:rPr>
                        <a:t>± 20</a:t>
                      </a:r>
                      <a:endParaRPr lang="fr-BE" sz="2800" b="1" dirty="0" smtClean="0">
                        <a:latin typeface="Arial" pitchFamily="34" charset="0"/>
                        <a:cs typeface="Arial" pitchFamily="34" charset="0"/>
                      </a:endParaRPr>
                    </a:p>
                  </a:txBody>
                  <a:tcPr>
                    <a:solidFill>
                      <a:srgbClr val="FEEEE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solidFill>
                            <a:srgbClr val="FF0000"/>
                          </a:solidFill>
                          <a:latin typeface="Arial" pitchFamily="34" charset="0"/>
                          <a:ea typeface="Verdana"/>
                          <a:cs typeface="Arial" pitchFamily="34" charset="0"/>
                        </a:rPr>
                        <a:t>-7 g </a:t>
                      </a:r>
                      <a:r>
                        <a:rPr lang="fr-BE" sz="2800" b="1" dirty="0" smtClean="0">
                          <a:latin typeface="Arial" pitchFamily="34" charset="0"/>
                          <a:ea typeface="Verdana"/>
                          <a:cs typeface="Arial" pitchFamily="34" charset="0"/>
                        </a:rPr>
                        <a:t>± 22</a:t>
                      </a:r>
                      <a:endParaRPr lang="fr-BE" sz="2800" b="1" dirty="0">
                        <a:latin typeface="Arial" pitchFamily="34" charset="0"/>
                        <a:cs typeface="Arial" pitchFamily="34" charset="0"/>
                      </a:endParaRPr>
                    </a:p>
                  </a:txBody>
                  <a:tcPr>
                    <a:solidFill>
                      <a:srgbClr val="E2FDFE"/>
                    </a:solidFill>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latin typeface="Arial" pitchFamily="34" charset="0"/>
                          <a:cs typeface="Arial" pitchFamily="34" charset="0"/>
                        </a:rPr>
                        <a:t>Déficit protéique</a:t>
                      </a:r>
                      <a:r>
                        <a:rPr lang="fr-BE" sz="2800" b="1" baseline="0" dirty="0" smtClean="0">
                          <a:latin typeface="Arial" pitchFamily="34" charset="0"/>
                          <a:cs typeface="Arial" pitchFamily="34" charset="0"/>
                        </a:rPr>
                        <a:t> moyen</a:t>
                      </a:r>
                      <a:endParaRPr lang="fr-BE" sz="2800" b="1" dirty="0">
                        <a:latin typeface="Arial" pitchFamily="34" charset="0"/>
                        <a:cs typeface="Arial" pitchFamily="34" charset="0"/>
                      </a:endParaRPr>
                    </a:p>
                  </a:txBody>
                  <a:tcPr>
                    <a:solidFill>
                      <a:schemeClr val="bg1">
                        <a:lumMod val="85000"/>
                      </a:schemeClr>
                    </a:solidFill>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solidFill>
                            <a:srgbClr val="FF0000"/>
                          </a:solidFill>
                          <a:latin typeface="Arial" pitchFamily="34" charset="0"/>
                          <a:ea typeface="Verdana"/>
                          <a:cs typeface="Arial" pitchFamily="34" charset="0"/>
                        </a:rPr>
                        <a:t>-15 g </a:t>
                      </a:r>
                      <a:r>
                        <a:rPr lang="fr-BE" sz="2800" b="1" dirty="0" smtClean="0">
                          <a:latin typeface="Arial" pitchFamily="34" charset="0"/>
                          <a:ea typeface="Verdana"/>
                          <a:cs typeface="Arial" pitchFamily="34" charset="0"/>
                        </a:rPr>
                        <a:t>± 21</a:t>
                      </a:r>
                      <a:endParaRPr lang="fr-BE" sz="2800" b="1" dirty="0" smtClean="0">
                        <a:latin typeface="Arial" pitchFamily="34" charset="0"/>
                        <a:cs typeface="Arial" pitchFamily="34" charset="0"/>
                      </a:endParaRPr>
                    </a:p>
                  </a:txBody>
                  <a:tcPr>
                    <a:no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BE" sz="2800" b="1" dirty="0">
                        <a:latin typeface="Arial" pitchFamily="34" charset="0"/>
                        <a:cs typeface="Arial" pitchFamily="34" charset="0"/>
                      </a:endParaRPr>
                    </a:p>
                  </a:txBody>
                  <a:tcPr>
                    <a:solidFill>
                      <a:srgbClr val="E2FDFE"/>
                    </a:solidFill>
                  </a:tcPr>
                </a:tc>
              </a:tr>
              <a:tr h="370840">
                <a:tc>
                  <a:txBody>
                    <a:bodyPr/>
                    <a:lstStyle/>
                    <a:p>
                      <a:pPr algn="ctr"/>
                      <a:r>
                        <a:rPr lang="fr-BE" sz="2800" b="1" dirty="0" smtClean="0">
                          <a:latin typeface="Arial" pitchFamily="34" charset="0"/>
                          <a:cs typeface="Arial" pitchFamily="34" charset="0"/>
                        </a:rPr>
                        <a:t>% des </a:t>
                      </a:r>
                      <a:r>
                        <a:rPr lang="fr-BE" sz="2800" b="1" dirty="0" err="1" smtClean="0">
                          <a:latin typeface="Arial" pitchFamily="34" charset="0"/>
                          <a:cs typeface="Arial" pitchFamily="34" charset="0"/>
                        </a:rPr>
                        <a:t>ingesta</a:t>
                      </a:r>
                      <a:r>
                        <a:rPr lang="fr-BE" sz="2800" b="1" dirty="0" smtClean="0">
                          <a:latin typeface="Arial" pitchFamily="34" charset="0"/>
                          <a:cs typeface="Arial" pitchFamily="34" charset="0"/>
                        </a:rPr>
                        <a:t> </a:t>
                      </a:r>
                      <a:r>
                        <a:rPr lang="fr-BE" sz="2800" b="1" baseline="0" dirty="0" smtClean="0">
                          <a:latin typeface="Arial" pitchFamily="34" charset="0"/>
                          <a:cs typeface="Arial" pitchFamily="34" charset="0"/>
                        </a:rPr>
                        <a:t>par rapport aux besoins</a:t>
                      </a:r>
                      <a:endParaRPr lang="fr-BE" sz="2800" b="1" dirty="0">
                        <a:latin typeface="Arial" pitchFamily="34" charset="0"/>
                        <a:cs typeface="Arial" pitchFamily="34" charset="0"/>
                      </a:endParaRPr>
                    </a:p>
                  </a:txBody>
                  <a:tcPr>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solidFill>
                            <a:srgbClr val="FF0000"/>
                          </a:solidFill>
                          <a:latin typeface="Arial" pitchFamily="34" charset="0"/>
                          <a:ea typeface="Verdana"/>
                          <a:cs typeface="Arial" pitchFamily="34" charset="0"/>
                        </a:rPr>
                        <a:t>75,6%</a:t>
                      </a:r>
                      <a:r>
                        <a:rPr lang="fr-BE" sz="2800" b="1" dirty="0" smtClean="0">
                          <a:latin typeface="Arial" pitchFamily="34" charset="0"/>
                          <a:ea typeface="Verdana"/>
                          <a:cs typeface="Arial" pitchFamily="34" charset="0"/>
                        </a:rPr>
                        <a:t> ± 27,8 p&lt;0,001</a:t>
                      </a:r>
                    </a:p>
                  </a:txBody>
                  <a:tcPr>
                    <a:solidFill>
                      <a:srgbClr val="FEEEE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dirty="0" smtClean="0">
                          <a:solidFill>
                            <a:srgbClr val="FF0000"/>
                          </a:solidFill>
                          <a:latin typeface="Arial" pitchFamily="34" charset="0"/>
                          <a:ea typeface="Verdana"/>
                          <a:cs typeface="Arial" pitchFamily="34" charset="0"/>
                        </a:rPr>
                        <a:t>93,4%</a:t>
                      </a:r>
                      <a:r>
                        <a:rPr lang="fr-BE" sz="2800" b="1" dirty="0" smtClean="0">
                          <a:latin typeface="Arial" pitchFamily="34" charset="0"/>
                          <a:ea typeface="Verdana"/>
                          <a:cs typeface="Arial" pitchFamily="34" charset="0"/>
                        </a:rPr>
                        <a:t> ± 24,9 p/ns</a:t>
                      </a:r>
                    </a:p>
                  </a:txBody>
                  <a:tcPr>
                    <a:solidFill>
                      <a:srgbClr val="E2FDFE"/>
                    </a:solidFill>
                  </a:tcPr>
                </a:tc>
              </a:tr>
            </a:tbl>
          </a:graphicData>
        </a:graphic>
      </p:graphicFrame>
      <p:graphicFrame>
        <p:nvGraphicFramePr>
          <p:cNvPr id="29" name="Tableau 28"/>
          <p:cNvGraphicFramePr>
            <a:graphicFrameLocks noGrp="1"/>
          </p:cNvGraphicFramePr>
          <p:nvPr/>
        </p:nvGraphicFramePr>
        <p:xfrm>
          <a:off x="10675491" y="18882395"/>
          <a:ext cx="18722080" cy="12748980"/>
        </p:xfrm>
        <a:graphic>
          <a:graphicData uri="http://schemas.openxmlformats.org/drawingml/2006/table">
            <a:tbl>
              <a:tblPr firstRow="1" bandRow="1">
                <a:tableStyleId>{5940675A-B579-460E-94D1-54222C63F5DA}</a:tableStyleId>
              </a:tblPr>
              <a:tblGrid>
                <a:gridCol w="9361040"/>
                <a:gridCol w="9361040"/>
              </a:tblGrid>
              <a:tr h="985882">
                <a:tc>
                  <a:txBody>
                    <a:bodyPr/>
                    <a:lstStyle/>
                    <a:p>
                      <a:pPr algn="ctr"/>
                      <a:r>
                        <a:rPr lang="fr-BE" sz="3200" b="1" u="none" dirty="0" smtClean="0">
                          <a:effectLst>
                            <a:outerShdw blurRad="38100" dist="38100" dir="2700000" algn="tl">
                              <a:srgbClr val="000000">
                                <a:alpha val="43137"/>
                              </a:srgbClr>
                            </a:outerShdw>
                          </a:effectLst>
                          <a:latin typeface="Arial" pitchFamily="34" charset="0"/>
                          <a:cs typeface="Arial" pitchFamily="34" charset="0"/>
                        </a:rPr>
                        <a:t>Femmes </a:t>
                      </a:r>
                      <a:r>
                        <a:rPr lang="fr-BE" sz="2800" b="1" dirty="0" smtClean="0">
                          <a:latin typeface="Arial" pitchFamily="34" charset="0"/>
                          <a:cs typeface="Arial" pitchFamily="34" charset="0"/>
                        </a:rPr>
                        <a:t>n=37</a:t>
                      </a:r>
                      <a:endParaRPr lang="fr-BE" sz="2800" b="1" dirty="0">
                        <a:latin typeface="Arial" pitchFamily="34" charset="0"/>
                        <a:cs typeface="Arial" pitchFamily="34" charset="0"/>
                      </a:endParaRPr>
                    </a:p>
                  </a:txBody>
                  <a:tcPr anchor="ctr">
                    <a:solidFill>
                      <a:srgbClr val="FEEEE2"/>
                    </a:solidFill>
                  </a:tcPr>
                </a:tc>
                <a:tc>
                  <a:txBody>
                    <a:bodyPr/>
                    <a:lstStyle/>
                    <a:p>
                      <a:pPr algn="ctr"/>
                      <a:r>
                        <a:rPr lang="fr-BE" sz="3200" b="1" dirty="0" smtClean="0">
                          <a:effectLst>
                            <a:outerShdw blurRad="38100" dist="38100" dir="2700000" algn="tl">
                              <a:srgbClr val="000000">
                                <a:alpha val="43137"/>
                              </a:srgbClr>
                            </a:outerShdw>
                          </a:effectLst>
                          <a:latin typeface="Arial" pitchFamily="34" charset="0"/>
                          <a:cs typeface="Arial" pitchFamily="34" charset="0"/>
                        </a:rPr>
                        <a:t>Hommes </a:t>
                      </a:r>
                      <a:r>
                        <a:rPr lang="fr-BE" sz="2800" b="1" dirty="0" smtClean="0">
                          <a:latin typeface="Arial" pitchFamily="34" charset="0"/>
                          <a:cs typeface="Arial" pitchFamily="34" charset="0"/>
                        </a:rPr>
                        <a:t>n=13 </a:t>
                      </a:r>
                      <a:endParaRPr lang="fr-BE" sz="2800" b="1" dirty="0">
                        <a:latin typeface="Arial" pitchFamily="34" charset="0"/>
                        <a:cs typeface="Arial" pitchFamily="34" charset="0"/>
                      </a:endParaRPr>
                    </a:p>
                  </a:txBody>
                  <a:tcPr anchor="ctr">
                    <a:solidFill>
                      <a:srgbClr val="E2FDFE"/>
                    </a:solidFill>
                  </a:tcPr>
                </a:tc>
              </a:tr>
              <a:tr h="648072">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cap="small" baseline="0" dirty="0" smtClean="0">
                          <a:solidFill>
                            <a:srgbClr val="0000FF"/>
                          </a:solidFill>
                          <a:latin typeface="Arial" pitchFamily="34" charset="0"/>
                          <a:cs typeface="Arial" pitchFamily="34" charset="0"/>
                        </a:rPr>
                        <a:t>Valeurs </a:t>
                      </a:r>
                      <a:r>
                        <a:rPr lang="fr-BE" sz="2800" b="1" u="sng" cap="small" baseline="0" dirty="0" smtClean="0">
                          <a:solidFill>
                            <a:srgbClr val="0000FF"/>
                          </a:solidFill>
                          <a:effectLst>
                            <a:outerShdw blurRad="38100" dist="38100" dir="2700000" algn="tl">
                              <a:srgbClr val="000000">
                                <a:alpha val="43137"/>
                              </a:srgbClr>
                            </a:outerShdw>
                          </a:effectLst>
                          <a:latin typeface="Arial" pitchFamily="34" charset="0"/>
                          <a:cs typeface="Arial" pitchFamily="34" charset="0"/>
                        </a:rPr>
                        <a:t>énergétiques</a:t>
                      </a:r>
                      <a:r>
                        <a:rPr lang="fr-BE" sz="2800" b="1" cap="small" baseline="0" dirty="0" smtClean="0">
                          <a:solidFill>
                            <a:srgbClr val="0000FF"/>
                          </a:solidFill>
                          <a:latin typeface="Arial" pitchFamily="34" charset="0"/>
                          <a:cs typeface="Arial" pitchFamily="34" charset="0"/>
                        </a:rPr>
                        <a:t> comparées des repas, des besoins et des </a:t>
                      </a:r>
                      <a:r>
                        <a:rPr lang="fr-BE" sz="2800" b="1" cap="small" baseline="0" dirty="0" err="1" smtClean="0">
                          <a:solidFill>
                            <a:srgbClr val="0000FF"/>
                          </a:solidFill>
                          <a:latin typeface="Arial" pitchFamily="34" charset="0"/>
                          <a:cs typeface="Arial" pitchFamily="34" charset="0"/>
                        </a:rPr>
                        <a:t>ingesta</a:t>
                      </a:r>
                      <a:endParaRPr lang="fr-BE" sz="2800" b="1" cap="small" baseline="0" dirty="0">
                        <a:solidFill>
                          <a:srgbClr val="0000FF"/>
                        </a:solidFill>
                        <a:latin typeface="Arial" pitchFamily="34" charset="0"/>
                        <a:cs typeface="Arial" pitchFamily="34" charset="0"/>
                      </a:endParaRPr>
                    </a:p>
                  </a:txBody>
                  <a:tcPr anchor="ctr">
                    <a:solidFill>
                      <a:schemeClr val="bg1"/>
                    </a:solidFill>
                  </a:tcPr>
                </a:tc>
                <a:tc hMerge="1">
                  <a:txBody>
                    <a:bodyPr/>
                    <a:lstStyle/>
                    <a:p>
                      <a:endParaRPr lang="fr-BE" dirty="0"/>
                    </a:p>
                  </a:txBody>
                  <a:tcPr/>
                </a:tc>
              </a:tr>
              <a:tr h="370840">
                <a:tc>
                  <a:txBody>
                    <a:bodyPr/>
                    <a:lstStyle/>
                    <a:p>
                      <a:pPr algn="ctr"/>
                      <a:endParaRPr lang="fr-BE" sz="2800" b="1" dirty="0" smtClean="0">
                        <a:latin typeface="Arial" pitchFamily="34" charset="0"/>
                        <a:cs typeface="Arial" pitchFamily="34" charset="0"/>
                      </a:endParaRPr>
                    </a:p>
                    <a:p>
                      <a:pPr algn="ctr"/>
                      <a:endParaRPr lang="fr-BE" sz="2800" b="1" dirty="0" smtClean="0">
                        <a:latin typeface="Arial" pitchFamily="34" charset="0"/>
                        <a:cs typeface="Arial" pitchFamily="34" charset="0"/>
                      </a:endParaRPr>
                    </a:p>
                    <a:p>
                      <a:pPr algn="ctr"/>
                      <a:endParaRPr lang="fr-BE" sz="2800" b="1" dirty="0" smtClean="0">
                        <a:latin typeface="Arial" pitchFamily="34" charset="0"/>
                        <a:cs typeface="Arial" pitchFamily="34" charset="0"/>
                      </a:endParaRPr>
                    </a:p>
                    <a:p>
                      <a:pPr algn="ctr"/>
                      <a:endParaRPr lang="fr-BE" sz="2800" b="1" dirty="0" smtClean="0">
                        <a:latin typeface="Arial" pitchFamily="34" charset="0"/>
                        <a:cs typeface="Arial" pitchFamily="34" charset="0"/>
                      </a:endParaRPr>
                    </a:p>
                    <a:p>
                      <a:pPr algn="ctr"/>
                      <a:endParaRPr lang="fr-BE" sz="2800" b="1" dirty="0" smtClean="0">
                        <a:latin typeface="Arial" pitchFamily="34" charset="0"/>
                        <a:cs typeface="Arial" pitchFamily="34" charset="0"/>
                      </a:endParaRPr>
                    </a:p>
                    <a:p>
                      <a:pPr algn="ctr"/>
                      <a:endParaRPr lang="fr-BE" sz="2800" b="1" dirty="0" smtClean="0">
                        <a:latin typeface="Arial" pitchFamily="34" charset="0"/>
                        <a:cs typeface="Arial" pitchFamily="34" charset="0"/>
                      </a:endParaRPr>
                    </a:p>
                    <a:p>
                      <a:pPr algn="ctr"/>
                      <a:endParaRPr lang="fr-BE" sz="2800" b="1" dirty="0" smtClean="0">
                        <a:latin typeface="Arial" pitchFamily="34" charset="0"/>
                        <a:cs typeface="Arial" pitchFamily="34" charset="0"/>
                      </a:endParaRPr>
                    </a:p>
                    <a:p>
                      <a:pPr algn="ctr"/>
                      <a:endParaRPr lang="fr-BE" sz="2800" b="1" dirty="0" smtClean="0">
                        <a:latin typeface="Arial" pitchFamily="34" charset="0"/>
                        <a:cs typeface="Arial" pitchFamily="34" charset="0"/>
                      </a:endParaRPr>
                    </a:p>
                    <a:p>
                      <a:pPr algn="ctr"/>
                      <a:endParaRPr lang="fr-BE" sz="2800" b="1" dirty="0" smtClean="0">
                        <a:latin typeface="Arial" pitchFamily="34" charset="0"/>
                        <a:cs typeface="Arial" pitchFamily="34" charset="0"/>
                      </a:endParaRPr>
                    </a:p>
                    <a:p>
                      <a:pPr algn="ctr"/>
                      <a:endParaRPr lang="fr-BE" sz="2800" b="1" dirty="0" smtClean="0">
                        <a:latin typeface="Arial" pitchFamily="34" charset="0"/>
                        <a:cs typeface="Arial" pitchFamily="34" charset="0"/>
                      </a:endParaRPr>
                    </a:p>
                    <a:p>
                      <a:pPr algn="ctr"/>
                      <a:endParaRPr lang="fr-BE" sz="2800" b="1" dirty="0" smtClean="0">
                        <a:latin typeface="Arial" pitchFamily="34" charset="0"/>
                        <a:cs typeface="Arial" pitchFamily="34" charset="0"/>
                      </a:endParaRPr>
                    </a:p>
                    <a:p>
                      <a:pPr algn="ctr"/>
                      <a:endParaRPr lang="fr-BE" sz="2800" b="1" dirty="0">
                        <a:latin typeface="Arial" pitchFamily="34" charset="0"/>
                        <a:cs typeface="Arial" pitchFamily="34" charset="0"/>
                      </a:endParaRPr>
                    </a:p>
                  </a:txBody>
                  <a:tcPr>
                    <a:solidFill>
                      <a:srgbClr val="FEEEE2"/>
                    </a:solidFill>
                  </a:tcPr>
                </a:tc>
                <a:tc>
                  <a:txBody>
                    <a:bodyPr/>
                    <a:lstStyle/>
                    <a:p>
                      <a:pPr algn="ctr"/>
                      <a:endParaRPr lang="fr-BE" sz="2800" b="1" dirty="0" smtClean="0">
                        <a:latin typeface="Arial" pitchFamily="34" charset="0"/>
                        <a:cs typeface="Arial" pitchFamily="34" charset="0"/>
                      </a:endParaRPr>
                    </a:p>
                    <a:p>
                      <a:pPr algn="ctr"/>
                      <a:endParaRPr lang="fr-BE" sz="2800" b="1" dirty="0">
                        <a:latin typeface="Arial" pitchFamily="34" charset="0"/>
                        <a:cs typeface="Arial" pitchFamily="34" charset="0"/>
                      </a:endParaRPr>
                    </a:p>
                  </a:txBody>
                  <a:tcPr>
                    <a:solidFill>
                      <a:srgbClr val="E2FDFE"/>
                    </a:solidFill>
                  </a:tcPr>
                </a:tc>
              </a:tr>
              <a:tr h="690866">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BE" sz="2800" b="1" cap="small" baseline="0" dirty="0" smtClean="0">
                          <a:solidFill>
                            <a:srgbClr val="0000FF"/>
                          </a:solidFill>
                          <a:latin typeface="Arial" pitchFamily="34" charset="0"/>
                          <a:cs typeface="Arial" pitchFamily="34" charset="0"/>
                        </a:rPr>
                        <a:t>Valeurs </a:t>
                      </a:r>
                      <a:r>
                        <a:rPr lang="fr-BE" sz="2800" b="1" u="none" cap="small" baseline="0" dirty="0" smtClean="0">
                          <a:solidFill>
                            <a:srgbClr val="0000FF"/>
                          </a:solidFill>
                          <a:latin typeface="Arial" pitchFamily="34" charset="0"/>
                          <a:cs typeface="Arial" pitchFamily="34" charset="0"/>
                        </a:rPr>
                        <a:t> </a:t>
                      </a:r>
                      <a:r>
                        <a:rPr lang="fr-BE" sz="2800" b="1" u="sng" cap="small" baseline="0" dirty="0" smtClean="0">
                          <a:solidFill>
                            <a:srgbClr val="0000FF"/>
                          </a:solidFill>
                          <a:effectLst>
                            <a:outerShdw blurRad="38100" dist="38100" dir="2700000" algn="tl">
                              <a:srgbClr val="000000">
                                <a:alpha val="43137"/>
                              </a:srgbClr>
                            </a:outerShdw>
                          </a:effectLst>
                          <a:latin typeface="Arial" pitchFamily="34" charset="0"/>
                          <a:cs typeface="Arial" pitchFamily="34" charset="0"/>
                        </a:rPr>
                        <a:t>protéiques</a:t>
                      </a:r>
                      <a:r>
                        <a:rPr lang="fr-BE" sz="2800" b="1" u="none" cap="small" baseline="0" dirty="0" smtClean="0">
                          <a:solidFill>
                            <a:srgbClr val="0000FF"/>
                          </a:solidFill>
                          <a:latin typeface="Arial" pitchFamily="34" charset="0"/>
                          <a:cs typeface="Arial" pitchFamily="34" charset="0"/>
                        </a:rPr>
                        <a:t> </a:t>
                      </a:r>
                      <a:r>
                        <a:rPr lang="fr-BE" sz="2800" b="1" cap="small" baseline="0" dirty="0" smtClean="0">
                          <a:solidFill>
                            <a:srgbClr val="0000FF"/>
                          </a:solidFill>
                          <a:latin typeface="Arial" pitchFamily="34" charset="0"/>
                          <a:cs typeface="Arial" pitchFamily="34" charset="0"/>
                        </a:rPr>
                        <a:t>comparées des repas, des besoins et des </a:t>
                      </a:r>
                      <a:r>
                        <a:rPr lang="fr-BE" sz="2800" b="1" cap="small" baseline="0" dirty="0" err="1" smtClean="0">
                          <a:solidFill>
                            <a:srgbClr val="0000FF"/>
                          </a:solidFill>
                          <a:latin typeface="Arial" pitchFamily="34" charset="0"/>
                          <a:cs typeface="Arial" pitchFamily="34" charset="0"/>
                        </a:rPr>
                        <a:t>ingesta</a:t>
                      </a:r>
                      <a:endParaRPr lang="fr-BE" sz="2800" b="1" dirty="0">
                        <a:solidFill>
                          <a:srgbClr val="FF0000"/>
                        </a:solidFill>
                        <a:latin typeface="Arial" pitchFamily="34" charset="0"/>
                        <a:cs typeface="Arial" pitchFamily="34" charset="0"/>
                      </a:endParaRPr>
                    </a:p>
                  </a:txBody>
                  <a:tcPr anchor="ctr">
                    <a:solidFill>
                      <a:schemeClr val="bg1"/>
                    </a:solidFill>
                  </a:tcPr>
                </a:tc>
                <a:tc hMerge="1">
                  <a:txBody>
                    <a:bodyPr/>
                    <a:lstStyle/>
                    <a:p>
                      <a:endParaRPr lang="fr-BE" dirty="0"/>
                    </a:p>
                  </a:txBody>
                  <a:tcPr/>
                </a:tc>
              </a:tr>
              <a:tr h="370840">
                <a:tc>
                  <a:txBody>
                    <a:bodyPr/>
                    <a:lstStyle/>
                    <a:p>
                      <a:pPr algn="ctr"/>
                      <a:endParaRPr lang="fr-BE" sz="2800" b="1" dirty="0" smtClean="0">
                        <a:latin typeface="Arial" pitchFamily="34" charset="0"/>
                        <a:cs typeface="Arial" pitchFamily="34" charset="0"/>
                      </a:endParaRPr>
                    </a:p>
                    <a:p>
                      <a:pPr algn="ctr"/>
                      <a:endParaRPr lang="fr-BE" sz="2800" b="1" dirty="0" smtClean="0">
                        <a:latin typeface="Arial" pitchFamily="34" charset="0"/>
                        <a:cs typeface="Arial" pitchFamily="34" charset="0"/>
                      </a:endParaRPr>
                    </a:p>
                    <a:p>
                      <a:pPr algn="ctr"/>
                      <a:endParaRPr lang="fr-BE" sz="2800" b="1" dirty="0" smtClean="0">
                        <a:latin typeface="Arial" pitchFamily="34" charset="0"/>
                        <a:cs typeface="Arial" pitchFamily="34" charset="0"/>
                      </a:endParaRPr>
                    </a:p>
                    <a:p>
                      <a:pPr algn="ctr"/>
                      <a:endParaRPr lang="fr-BE" sz="2800" b="1" dirty="0" smtClean="0">
                        <a:latin typeface="Arial" pitchFamily="34" charset="0"/>
                        <a:cs typeface="Arial" pitchFamily="34" charset="0"/>
                      </a:endParaRPr>
                    </a:p>
                    <a:p>
                      <a:pPr algn="ctr"/>
                      <a:endParaRPr lang="fr-BE" sz="2800" b="1" dirty="0" smtClean="0">
                        <a:latin typeface="Arial" pitchFamily="34" charset="0"/>
                        <a:cs typeface="Arial" pitchFamily="34" charset="0"/>
                      </a:endParaRPr>
                    </a:p>
                    <a:p>
                      <a:pPr algn="ctr"/>
                      <a:endParaRPr lang="fr-BE" sz="2800" b="1" dirty="0" smtClean="0">
                        <a:latin typeface="Arial" pitchFamily="34" charset="0"/>
                        <a:cs typeface="Arial" pitchFamily="34" charset="0"/>
                      </a:endParaRPr>
                    </a:p>
                    <a:p>
                      <a:pPr algn="ctr"/>
                      <a:endParaRPr lang="fr-BE" sz="2800" b="1" dirty="0" smtClean="0">
                        <a:latin typeface="Arial" pitchFamily="34" charset="0"/>
                        <a:cs typeface="Arial" pitchFamily="34" charset="0"/>
                      </a:endParaRPr>
                    </a:p>
                    <a:p>
                      <a:pPr algn="ctr"/>
                      <a:endParaRPr lang="fr-BE" sz="2800" b="1" dirty="0" smtClean="0">
                        <a:latin typeface="Arial" pitchFamily="34" charset="0"/>
                        <a:cs typeface="Arial" pitchFamily="34" charset="0"/>
                      </a:endParaRPr>
                    </a:p>
                    <a:p>
                      <a:pPr algn="ctr"/>
                      <a:endParaRPr lang="fr-BE" sz="2800" b="1" dirty="0" smtClean="0">
                        <a:latin typeface="Arial" pitchFamily="34" charset="0"/>
                        <a:cs typeface="Arial" pitchFamily="34" charset="0"/>
                      </a:endParaRPr>
                    </a:p>
                    <a:p>
                      <a:pPr algn="ctr"/>
                      <a:endParaRPr lang="fr-BE" sz="2800" b="1" dirty="0" smtClean="0">
                        <a:latin typeface="Arial" pitchFamily="34" charset="0"/>
                        <a:cs typeface="Arial" pitchFamily="34" charset="0"/>
                      </a:endParaRPr>
                    </a:p>
                    <a:p>
                      <a:pPr algn="ctr"/>
                      <a:endParaRPr lang="fr-BE" sz="2800" b="1" dirty="0" smtClean="0">
                        <a:latin typeface="Arial" pitchFamily="34" charset="0"/>
                        <a:cs typeface="Arial" pitchFamily="34" charset="0"/>
                      </a:endParaRPr>
                    </a:p>
                    <a:p>
                      <a:pPr algn="ctr"/>
                      <a:endParaRPr lang="fr-BE" sz="2800" b="1" dirty="0">
                        <a:latin typeface="Arial" pitchFamily="34" charset="0"/>
                        <a:cs typeface="Arial" pitchFamily="34" charset="0"/>
                      </a:endParaRPr>
                    </a:p>
                  </a:txBody>
                  <a:tcPr>
                    <a:solidFill>
                      <a:srgbClr val="FEEEE2"/>
                    </a:solidFill>
                  </a:tcPr>
                </a:tc>
                <a:tc>
                  <a:txBody>
                    <a:bodyPr/>
                    <a:lstStyle/>
                    <a:p>
                      <a:pPr algn="ctr"/>
                      <a:endParaRPr lang="fr-BE" sz="2800" b="1" dirty="0" smtClean="0">
                        <a:latin typeface="Arial" pitchFamily="34" charset="0"/>
                        <a:cs typeface="Arial" pitchFamily="34" charset="0"/>
                      </a:endParaRPr>
                    </a:p>
                    <a:p>
                      <a:pPr algn="ctr"/>
                      <a:endParaRPr lang="fr-BE" sz="2800" b="1" dirty="0">
                        <a:latin typeface="Arial" pitchFamily="34" charset="0"/>
                        <a:cs typeface="Arial" pitchFamily="34" charset="0"/>
                      </a:endParaRPr>
                    </a:p>
                  </a:txBody>
                  <a:tcPr>
                    <a:solidFill>
                      <a:srgbClr val="E2FDFE"/>
                    </a:solidFill>
                  </a:tcPr>
                </a:tc>
              </a:tr>
            </a:tbl>
          </a:graphicData>
        </a:graphic>
      </p:graphicFrame>
      <p:graphicFrame>
        <p:nvGraphicFramePr>
          <p:cNvPr id="31" name="Graphique 30"/>
          <p:cNvGraphicFramePr/>
          <p:nvPr/>
        </p:nvGraphicFramePr>
        <p:xfrm>
          <a:off x="11467579" y="20466571"/>
          <a:ext cx="7848872" cy="468052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5" name="Graphique 34"/>
          <p:cNvGraphicFramePr/>
          <p:nvPr/>
        </p:nvGraphicFramePr>
        <p:xfrm>
          <a:off x="20900627" y="20538579"/>
          <a:ext cx="7704856" cy="4608512"/>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6" name="Graphique 35"/>
          <p:cNvGraphicFramePr/>
          <p:nvPr/>
        </p:nvGraphicFramePr>
        <p:xfrm>
          <a:off x="11683603" y="26443235"/>
          <a:ext cx="7632848" cy="4536504"/>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7" name="Graphique 36"/>
          <p:cNvGraphicFramePr/>
          <p:nvPr/>
        </p:nvGraphicFramePr>
        <p:xfrm>
          <a:off x="21044643" y="26443235"/>
          <a:ext cx="7416824" cy="4608512"/>
        </p:xfrm>
        <a:graphic>
          <a:graphicData uri="http://schemas.openxmlformats.org/drawingml/2006/chart">
            <c:chart xmlns:c="http://schemas.openxmlformats.org/drawingml/2006/chart" xmlns:r="http://schemas.openxmlformats.org/officeDocument/2006/relationships" r:id="rId7"/>
          </a:graphicData>
        </a:graphic>
      </p:graphicFrame>
      <p:sp>
        <p:nvSpPr>
          <p:cNvPr id="39" name="ZoneTexte 9"/>
          <p:cNvSpPr txBox="1"/>
          <p:nvPr/>
        </p:nvSpPr>
        <p:spPr>
          <a:xfrm>
            <a:off x="13123763" y="24427011"/>
            <a:ext cx="5328592" cy="36195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fr-BE" sz="2800" b="1" dirty="0">
                <a:solidFill>
                  <a:schemeClr val="bg1"/>
                </a:solidFill>
                <a:latin typeface="Arial" pitchFamily="34" charset="0"/>
                <a:cs typeface="Arial" pitchFamily="34" charset="0"/>
              </a:rPr>
              <a:t>  </a:t>
            </a:r>
            <a:r>
              <a:rPr lang="fr-BE" sz="2800" b="1" dirty="0" smtClean="0">
                <a:solidFill>
                  <a:schemeClr val="bg1"/>
                </a:solidFill>
                <a:latin typeface="Arial" pitchFamily="34" charset="0"/>
                <a:cs typeface="Arial" pitchFamily="34" charset="0"/>
              </a:rPr>
              <a:t> 137</a:t>
            </a:r>
            <a:r>
              <a:rPr lang="fr-BE" sz="2800" b="1" dirty="0">
                <a:solidFill>
                  <a:schemeClr val="bg1"/>
                </a:solidFill>
                <a:latin typeface="Arial" pitchFamily="34" charset="0"/>
                <a:cs typeface="Arial" pitchFamily="34" charset="0"/>
              </a:rPr>
              <a:t>%  </a:t>
            </a:r>
            <a:r>
              <a:rPr lang="fr-BE" sz="2800" b="1" dirty="0" smtClean="0">
                <a:solidFill>
                  <a:schemeClr val="bg1"/>
                </a:solidFill>
                <a:latin typeface="Arial" pitchFamily="34" charset="0"/>
                <a:cs typeface="Arial" pitchFamily="34" charset="0"/>
              </a:rPr>
              <a:t>        100</a:t>
            </a:r>
            <a:r>
              <a:rPr lang="fr-BE" sz="2800" b="1" dirty="0">
                <a:solidFill>
                  <a:schemeClr val="bg1"/>
                </a:solidFill>
                <a:latin typeface="Arial" pitchFamily="34" charset="0"/>
                <a:cs typeface="Arial" pitchFamily="34" charset="0"/>
              </a:rPr>
              <a:t>% </a:t>
            </a:r>
            <a:r>
              <a:rPr lang="fr-BE" sz="2800" b="1" dirty="0" smtClean="0">
                <a:solidFill>
                  <a:schemeClr val="bg1"/>
                </a:solidFill>
                <a:latin typeface="Arial" pitchFamily="34" charset="0"/>
                <a:cs typeface="Arial" pitchFamily="34" charset="0"/>
              </a:rPr>
              <a:t>        80,5%                  </a:t>
            </a:r>
            <a:endParaRPr lang="fr-BE" sz="2800" b="1" dirty="0">
              <a:solidFill>
                <a:schemeClr val="bg1"/>
              </a:solidFill>
              <a:latin typeface="Arial" pitchFamily="34" charset="0"/>
              <a:cs typeface="Arial" pitchFamily="34" charset="0"/>
            </a:endParaRPr>
          </a:p>
        </p:txBody>
      </p:sp>
      <p:sp>
        <p:nvSpPr>
          <p:cNvPr id="40" name="ZoneTexte 9"/>
          <p:cNvSpPr txBox="1"/>
          <p:nvPr/>
        </p:nvSpPr>
        <p:spPr>
          <a:xfrm>
            <a:off x="22484803" y="24427011"/>
            <a:ext cx="5256584" cy="36195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fr-BE" sz="2800" b="1" dirty="0">
                <a:solidFill>
                  <a:schemeClr val="bg1"/>
                </a:solidFill>
                <a:latin typeface="Arial" pitchFamily="34" charset="0"/>
                <a:cs typeface="Arial" pitchFamily="34" charset="0"/>
              </a:rPr>
              <a:t> </a:t>
            </a:r>
            <a:r>
              <a:rPr lang="fr-BE" sz="2800" b="1" dirty="0" smtClean="0">
                <a:solidFill>
                  <a:schemeClr val="bg1"/>
                </a:solidFill>
                <a:latin typeface="Arial" pitchFamily="34" charset="0"/>
                <a:cs typeface="Arial" pitchFamily="34" charset="0"/>
              </a:rPr>
              <a:t>  122%         100</a:t>
            </a:r>
            <a:r>
              <a:rPr lang="fr-BE" sz="2800" b="1" dirty="0">
                <a:solidFill>
                  <a:schemeClr val="bg1"/>
                </a:solidFill>
                <a:latin typeface="Arial" pitchFamily="34" charset="0"/>
                <a:cs typeface="Arial" pitchFamily="34" charset="0"/>
              </a:rPr>
              <a:t>% </a:t>
            </a:r>
            <a:r>
              <a:rPr lang="fr-BE" sz="2800" b="1" dirty="0" smtClean="0">
                <a:solidFill>
                  <a:schemeClr val="bg1"/>
                </a:solidFill>
                <a:latin typeface="Arial" pitchFamily="34" charset="0"/>
                <a:cs typeface="Arial" pitchFamily="34" charset="0"/>
              </a:rPr>
              <a:t>        99,8%                  </a:t>
            </a:r>
            <a:endParaRPr lang="fr-BE" sz="2800" b="1" dirty="0">
              <a:solidFill>
                <a:schemeClr val="bg1"/>
              </a:solidFill>
              <a:latin typeface="Arial" pitchFamily="34" charset="0"/>
              <a:cs typeface="Arial" pitchFamily="34" charset="0"/>
            </a:endParaRPr>
          </a:p>
        </p:txBody>
      </p:sp>
      <p:sp>
        <p:nvSpPr>
          <p:cNvPr id="41" name="ZoneTexte 9"/>
          <p:cNvSpPr txBox="1"/>
          <p:nvPr/>
        </p:nvSpPr>
        <p:spPr>
          <a:xfrm>
            <a:off x="13051755" y="30259659"/>
            <a:ext cx="5400600" cy="36195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fr-BE" sz="2800" b="1" dirty="0" smtClean="0">
                <a:solidFill>
                  <a:schemeClr val="bg1"/>
                </a:solidFill>
                <a:latin typeface="Arial" pitchFamily="34" charset="0"/>
                <a:cs typeface="Arial" pitchFamily="34" charset="0"/>
              </a:rPr>
              <a:t>    123%         100%           75,6%                  </a:t>
            </a:r>
            <a:endParaRPr lang="fr-BE" sz="2800" b="1" dirty="0">
              <a:solidFill>
                <a:schemeClr val="bg1"/>
              </a:solidFill>
              <a:latin typeface="Arial" pitchFamily="34" charset="0"/>
              <a:cs typeface="Arial" pitchFamily="34" charset="0"/>
            </a:endParaRPr>
          </a:p>
        </p:txBody>
      </p:sp>
      <p:sp>
        <p:nvSpPr>
          <p:cNvPr id="42" name="ZoneTexte 9"/>
          <p:cNvSpPr txBox="1"/>
          <p:nvPr/>
        </p:nvSpPr>
        <p:spPr>
          <a:xfrm>
            <a:off x="22556811" y="30331667"/>
            <a:ext cx="5040560" cy="36195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fr-BE" sz="2800" b="1" dirty="0">
                <a:solidFill>
                  <a:schemeClr val="bg1"/>
                </a:solidFill>
                <a:latin typeface="Arial" pitchFamily="34" charset="0"/>
                <a:cs typeface="Arial" pitchFamily="34" charset="0"/>
              </a:rPr>
              <a:t> </a:t>
            </a:r>
            <a:r>
              <a:rPr lang="fr-BE" sz="2800" b="1" dirty="0" smtClean="0">
                <a:solidFill>
                  <a:schemeClr val="bg1"/>
                </a:solidFill>
                <a:latin typeface="Arial" pitchFamily="34" charset="0"/>
                <a:cs typeface="Arial" pitchFamily="34" charset="0"/>
              </a:rPr>
              <a:t> 111%         100</a:t>
            </a:r>
            <a:r>
              <a:rPr lang="fr-BE" sz="2800" b="1" dirty="0">
                <a:solidFill>
                  <a:schemeClr val="bg1"/>
                </a:solidFill>
                <a:latin typeface="Arial" pitchFamily="34" charset="0"/>
                <a:cs typeface="Arial" pitchFamily="34" charset="0"/>
              </a:rPr>
              <a:t>% </a:t>
            </a:r>
            <a:r>
              <a:rPr lang="fr-BE" sz="2800" b="1" dirty="0" smtClean="0">
                <a:solidFill>
                  <a:schemeClr val="bg1"/>
                </a:solidFill>
                <a:latin typeface="Arial" pitchFamily="34" charset="0"/>
                <a:cs typeface="Arial" pitchFamily="34" charset="0"/>
              </a:rPr>
              <a:t>        93,4%                  </a:t>
            </a:r>
            <a:endParaRPr lang="fr-BE" sz="2800" b="1" dirty="0">
              <a:solidFill>
                <a:schemeClr val="bg1"/>
              </a:solidFill>
              <a:latin typeface="Arial" pitchFamily="34" charset="0"/>
              <a:cs typeface="Arial" pitchFamily="34" charset="0"/>
            </a:endParaRPr>
          </a:p>
        </p:txBody>
      </p:sp>
      <p:sp>
        <p:nvSpPr>
          <p:cNvPr id="26" name="ZoneTexte 9"/>
          <p:cNvSpPr txBox="1"/>
          <p:nvPr/>
        </p:nvSpPr>
        <p:spPr>
          <a:xfrm>
            <a:off x="13123763" y="23922955"/>
            <a:ext cx="5328592" cy="36195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fr-BE" sz="2800" b="1" dirty="0">
                <a:solidFill>
                  <a:schemeClr val="bg1"/>
                </a:solidFill>
                <a:latin typeface="Arial" pitchFamily="34" charset="0"/>
                <a:cs typeface="Arial" pitchFamily="34" charset="0"/>
              </a:rPr>
              <a:t>  </a:t>
            </a:r>
            <a:r>
              <a:rPr lang="fr-BE" sz="2800" b="1" dirty="0" smtClean="0">
                <a:solidFill>
                  <a:schemeClr val="bg1"/>
                </a:solidFill>
                <a:latin typeface="Arial" pitchFamily="34" charset="0"/>
                <a:cs typeface="Arial" pitchFamily="34" charset="0"/>
              </a:rPr>
              <a:t> 100%            73%         58,5%                  </a:t>
            </a:r>
            <a:endParaRPr lang="fr-BE" sz="2800" b="1" dirty="0">
              <a:solidFill>
                <a:schemeClr val="bg1"/>
              </a:solidFill>
              <a:latin typeface="Arial" pitchFamily="34" charset="0"/>
              <a:cs typeface="Arial" pitchFamily="34" charset="0"/>
            </a:endParaRPr>
          </a:p>
        </p:txBody>
      </p:sp>
      <p:sp>
        <p:nvSpPr>
          <p:cNvPr id="28" name="ZoneTexte 9"/>
          <p:cNvSpPr txBox="1"/>
          <p:nvPr/>
        </p:nvSpPr>
        <p:spPr>
          <a:xfrm>
            <a:off x="22484803" y="23922955"/>
            <a:ext cx="5256584" cy="36195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fr-BE" sz="2800" b="1" dirty="0">
                <a:solidFill>
                  <a:schemeClr val="bg1"/>
                </a:solidFill>
                <a:latin typeface="Arial" pitchFamily="34" charset="0"/>
                <a:cs typeface="Arial" pitchFamily="34" charset="0"/>
              </a:rPr>
              <a:t> </a:t>
            </a:r>
            <a:r>
              <a:rPr lang="fr-BE" sz="2800" b="1" dirty="0" smtClean="0">
                <a:solidFill>
                  <a:schemeClr val="bg1"/>
                </a:solidFill>
                <a:latin typeface="Arial" pitchFamily="34" charset="0"/>
                <a:cs typeface="Arial" pitchFamily="34" charset="0"/>
              </a:rPr>
              <a:t>  100%           82%         80,5%                  </a:t>
            </a:r>
            <a:endParaRPr lang="fr-BE" sz="2800" b="1" dirty="0">
              <a:solidFill>
                <a:schemeClr val="bg1"/>
              </a:solidFill>
              <a:latin typeface="Arial" pitchFamily="34" charset="0"/>
              <a:cs typeface="Arial" pitchFamily="34" charset="0"/>
            </a:endParaRPr>
          </a:p>
        </p:txBody>
      </p:sp>
      <p:sp>
        <p:nvSpPr>
          <p:cNvPr id="30" name="ZoneTexte 9"/>
          <p:cNvSpPr txBox="1"/>
          <p:nvPr/>
        </p:nvSpPr>
        <p:spPr>
          <a:xfrm>
            <a:off x="13123763" y="29755603"/>
            <a:ext cx="5400600" cy="36195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fr-BE" sz="2800" b="1" dirty="0">
                <a:solidFill>
                  <a:schemeClr val="bg1"/>
                </a:solidFill>
                <a:latin typeface="Arial" pitchFamily="34" charset="0"/>
                <a:cs typeface="Arial" pitchFamily="34" charset="0"/>
              </a:rPr>
              <a:t>  </a:t>
            </a:r>
            <a:r>
              <a:rPr lang="fr-BE" sz="2800" b="1" dirty="0" smtClean="0">
                <a:solidFill>
                  <a:schemeClr val="bg1"/>
                </a:solidFill>
                <a:latin typeface="Arial" pitchFamily="34" charset="0"/>
                <a:cs typeface="Arial" pitchFamily="34" charset="0"/>
              </a:rPr>
              <a:t> 100%           81%           61%                  </a:t>
            </a:r>
            <a:endParaRPr lang="fr-BE" sz="2800" b="1" dirty="0">
              <a:solidFill>
                <a:schemeClr val="bg1"/>
              </a:solidFill>
              <a:latin typeface="Arial" pitchFamily="34" charset="0"/>
              <a:cs typeface="Arial" pitchFamily="34" charset="0"/>
            </a:endParaRPr>
          </a:p>
        </p:txBody>
      </p:sp>
      <p:sp>
        <p:nvSpPr>
          <p:cNvPr id="32" name="ZoneTexte 9"/>
          <p:cNvSpPr txBox="1"/>
          <p:nvPr/>
        </p:nvSpPr>
        <p:spPr>
          <a:xfrm>
            <a:off x="22484803" y="29827611"/>
            <a:ext cx="5040560" cy="36195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fr-BE" sz="2800" b="1" dirty="0">
                <a:solidFill>
                  <a:schemeClr val="bg1"/>
                </a:solidFill>
                <a:latin typeface="Arial" pitchFamily="34" charset="0"/>
                <a:cs typeface="Arial" pitchFamily="34" charset="0"/>
              </a:rPr>
              <a:t> </a:t>
            </a:r>
            <a:r>
              <a:rPr lang="fr-BE" sz="2800" b="1" dirty="0" smtClean="0">
                <a:solidFill>
                  <a:schemeClr val="bg1"/>
                </a:solidFill>
                <a:latin typeface="Arial" pitchFamily="34" charset="0"/>
                <a:cs typeface="Arial" pitchFamily="34" charset="0"/>
              </a:rPr>
              <a:t> 100%           90%         83,2%                  </a:t>
            </a:r>
            <a:endParaRPr lang="fr-BE" sz="2800" b="1" dirty="0">
              <a:solidFill>
                <a:schemeClr val="bg1"/>
              </a:solidFill>
              <a:latin typeface="Arial" pitchFamily="34" charset="0"/>
              <a:cs typeface="Arial" pitchFamily="34" charset="0"/>
            </a:endParaRPr>
          </a:p>
        </p:txBody>
      </p:sp>
      <p:sp>
        <p:nvSpPr>
          <p:cNvPr id="33" name="AutoShape 764"/>
          <p:cNvSpPr>
            <a:spLocks noChangeArrowheads="1"/>
          </p:cNvSpPr>
          <p:nvPr/>
        </p:nvSpPr>
        <p:spPr bwMode="auto">
          <a:xfrm>
            <a:off x="10747499" y="37172427"/>
            <a:ext cx="18722080" cy="1728192"/>
          </a:xfrm>
          <a:prstGeom prst="roundRect">
            <a:avLst>
              <a:gd name="adj" fmla="val 16667"/>
            </a:avLst>
          </a:prstGeom>
          <a:solidFill>
            <a:srgbClr val="E2FDFE"/>
          </a:solidFill>
          <a:ln w="9525">
            <a:solidFill>
              <a:schemeClr val="tx1"/>
            </a:solidFill>
            <a:round/>
            <a:headEnd/>
            <a:tailEnd/>
          </a:ln>
          <a:effectLst>
            <a:outerShdw dist="107763" dir="2700000" algn="ctr" rotWithShape="0">
              <a:srgbClr val="808080">
                <a:alpha val="50000"/>
              </a:srgbClr>
            </a:outerShdw>
          </a:effectLst>
        </p:spPr>
        <p:txBody>
          <a:bodyPr wrap="none" anchor="ctr"/>
          <a:lstStyle/>
          <a:p>
            <a:pPr algn="ctr"/>
            <a:r>
              <a:rPr lang="fr-BE" sz="3200" b="1" u="sng" dirty="0" smtClean="0">
                <a:solidFill>
                  <a:srgbClr val="0000FF"/>
                </a:solidFill>
              </a:rPr>
              <a:t>LES HOMMES</a:t>
            </a:r>
            <a:r>
              <a:rPr lang="fr-BE" sz="3200" b="1" dirty="0" smtClean="0">
                <a:solidFill>
                  <a:srgbClr val="0000FF"/>
                </a:solidFill>
              </a:rPr>
              <a:t/>
            </a:r>
            <a:br>
              <a:rPr lang="fr-BE" sz="3200" b="1" dirty="0" smtClean="0">
                <a:solidFill>
                  <a:srgbClr val="0000FF"/>
                </a:solidFill>
              </a:rPr>
            </a:br>
            <a:r>
              <a:rPr lang="fr-BE" sz="3200" b="1" dirty="0" smtClean="0">
                <a:solidFill>
                  <a:srgbClr val="0000FF"/>
                </a:solidFill>
              </a:rPr>
              <a:t>Indépendamment de l’âge, ils consomment en moyenne 80% du contenu des repas servis, </a:t>
            </a:r>
            <a:br>
              <a:rPr lang="fr-BE" sz="3200" b="1" dirty="0" smtClean="0">
                <a:solidFill>
                  <a:srgbClr val="0000FF"/>
                </a:solidFill>
              </a:rPr>
            </a:br>
            <a:r>
              <a:rPr lang="fr-BE" sz="3200" b="1" dirty="0" smtClean="0">
                <a:solidFill>
                  <a:srgbClr val="0000FF"/>
                </a:solidFill>
              </a:rPr>
              <a:t>soit 100% de leurs besoins énergétiques et plus de 90% de leurs besoins en protéines.</a:t>
            </a:r>
          </a:p>
        </p:txBody>
      </p:sp>
      <p:sp>
        <p:nvSpPr>
          <p:cNvPr id="38" name="AutoShape 764"/>
          <p:cNvSpPr>
            <a:spLocks noChangeArrowheads="1"/>
          </p:cNvSpPr>
          <p:nvPr/>
        </p:nvSpPr>
        <p:spPr bwMode="auto">
          <a:xfrm>
            <a:off x="10675491" y="31915843"/>
            <a:ext cx="18794088" cy="792087"/>
          </a:xfrm>
          <a:prstGeom prst="roundRect">
            <a:avLst>
              <a:gd name="adj" fmla="val 16667"/>
            </a:avLst>
          </a:prstGeom>
          <a:solidFill>
            <a:schemeClr val="accent1">
              <a:lumMod val="60000"/>
              <a:lumOff val="40000"/>
            </a:schemeClr>
          </a:solidFill>
          <a:ln w="19050">
            <a:solidFill>
              <a:schemeClr val="tx1"/>
            </a:solidFill>
            <a:round/>
            <a:headEnd/>
            <a:tailEnd/>
          </a:ln>
          <a:effectLst>
            <a:outerShdw dist="107763" dir="2700000" algn="ctr" rotWithShape="0">
              <a:srgbClr val="808080">
                <a:alpha val="50000"/>
              </a:srgbClr>
            </a:outerShdw>
          </a:effectLst>
        </p:spPr>
        <p:txBody>
          <a:bodyPr wrap="none" anchor="ctr"/>
          <a:lstStyle/>
          <a:p>
            <a:pPr algn="ctr" defTabSz="919163"/>
            <a:r>
              <a:rPr lang="fr-FR" sz="4500" b="1" dirty="0" smtClean="0">
                <a:solidFill>
                  <a:srgbClr val="E65050"/>
                </a:solidFill>
                <a:effectLst>
                  <a:outerShdw blurRad="38100" dist="38100" dir="2700000" algn="tl">
                    <a:srgbClr val="000000">
                      <a:alpha val="43137"/>
                    </a:srgbClr>
                  </a:outerShdw>
                </a:effectLst>
              </a:rPr>
              <a:t>CONCLUSIONS</a:t>
            </a:r>
            <a:endParaRPr lang="fr-FR" sz="2800" b="1" dirty="0"/>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5292</TotalTime>
  <Words>389</Words>
  <Application>Microsoft Office PowerPoint</Application>
  <PresentationFormat>Personnalisé</PresentationFormat>
  <Paragraphs>121</Paragraphs>
  <Slides>1</Slides>
  <Notes>1</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Apex</vt:lpstr>
      <vt:lpstr>Diapositive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Weight loss as the most powerful predictor of postoperative mortality and morbidity after surgery for head and neck cancer L. Pire (1), P. Demez (2), P. Moreau (2),  P.P. Lefebvre (2), J.C. Preiser (3) Departments of (1) Anesthesia, (2) Otorhinolaryngology and (3) Intensive Care University Hospital of Liege, Belgium</dc:title>
  <dc:creator>Christian</dc:creator>
  <cp:lastModifiedBy>c136551</cp:lastModifiedBy>
  <cp:revision>332</cp:revision>
  <dcterms:modified xsi:type="dcterms:W3CDTF">2014-11-28T13:40:35Z</dcterms:modified>
</cp:coreProperties>
</file>