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306" r:id="rId4"/>
    <p:sldId id="296" r:id="rId5"/>
    <p:sldId id="271" r:id="rId6"/>
    <p:sldId id="283" r:id="rId7"/>
    <p:sldId id="282" r:id="rId8"/>
    <p:sldId id="301" r:id="rId9"/>
    <p:sldId id="284" r:id="rId10"/>
    <p:sldId id="275" r:id="rId11"/>
    <p:sldId id="304" r:id="rId12"/>
    <p:sldId id="305" r:id="rId13"/>
    <p:sldId id="272" r:id="rId14"/>
    <p:sldId id="266" r:id="rId15"/>
    <p:sldId id="307" r:id="rId1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839" autoAdjust="0"/>
  </p:normalViewPr>
  <p:slideViewPr>
    <p:cSldViewPr snapToGrid="0" snapToObjects="1">
      <p:cViewPr varScale="1">
        <p:scale>
          <a:sx n="42" d="100"/>
          <a:sy n="42" d="100"/>
        </p:scale>
        <p:origin x="190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A503CC-D01B-41E8-BD2D-F0D2508814F9}" type="doc">
      <dgm:prSet loTypeId="urn:microsoft.com/office/officeart/2005/8/layout/orgChart1" loCatId="hierarchy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fr-BE"/>
        </a:p>
      </dgm:t>
    </dgm:pt>
    <dgm:pt modelId="{D0931602-30FF-4953-AAEB-DA64A3BB4A78}">
      <dgm:prSet phldrT="[Texte]"/>
      <dgm:spPr/>
      <dgm:t>
        <a:bodyPr/>
        <a:lstStyle/>
        <a:p>
          <a:r>
            <a:rPr lang="fr-BE" smtClean="0"/>
            <a:t>Antibiotic use can prolonge </a:t>
          </a:r>
          <a:endParaRPr lang="fr-BE" dirty="0"/>
        </a:p>
      </dgm:t>
    </dgm:pt>
    <dgm:pt modelId="{C960F39B-D3F5-4202-83F4-8D9CA284AD3D}" type="parTrans" cxnId="{AA5D98C9-AB48-4B8F-B852-A23D8FC0A932}">
      <dgm:prSet/>
      <dgm:spPr/>
      <dgm:t>
        <a:bodyPr/>
        <a:lstStyle/>
        <a:p>
          <a:endParaRPr lang="fr-BE"/>
        </a:p>
      </dgm:t>
    </dgm:pt>
    <dgm:pt modelId="{83D33E90-088E-4FF5-A937-BA50AF8878F3}" type="sibTrans" cxnId="{AA5D98C9-AB48-4B8F-B852-A23D8FC0A932}">
      <dgm:prSet/>
      <dgm:spPr/>
      <dgm:t>
        <a:bodyPr/>
        <a:lstStyle/>
        <a:p>
          <a:endParaRPr lang="fr-BE"/>
        </a:p>
      </dgm:t>
    </dgm:pt>
    <dgm:pt modelId="{23D3D948-F8DB-47F1-90BA-695D5D25DE1B}">
      <dgm:prSet phldrT="[Texte]"/>
      <dgm:spPr/>
      <dgm:t>
        <a:bodyPr/>
        <a:lstStyle/>
        <a:p>
          <a:r>
            <a:rPr lang="fr-BE" dirty="0" smtClean="0"/>
            <a:t>life</a:t>
          </a:r>
          <a:endParaRPr lang="fr-BE" dirty="0"/>
        </a:p>
      </dgm:t>
    </dgm:pt>
    <dgm:pt modelId="{080C8149-1BFB-4BB7-9677-BC9F260BCCA9}" type="parTrans" cxnId="{C982C20B-EF16-4DE4-85D2-3FDC3F9AF6CF}">
      <dgm:prSet/>
      <dgm:spPr/>
      <dgm:t>
        <a:bodyPr/>
        <a:lstStyle/>
        <a:p>
          <a:endParaRPr lang="fr-BE"/>
        </a:p>
      </dgm:t>
    </dgm:pt>
    <dgm:pt modelId="{FA11F134-19AF-486A-95C0-6D1DF345119D}" type="sibTrans" cxnId="{C982C20B-EF16-4DE4-85D2-3FDC3F9AF6CF}">
      <dgm:prSet/>
      <dgm:spPr/>
      <dgm:t>
        <a:bodyPr/>
        <a:lstStyle/>
        <a:p>
          <a:endParaRPr lang="fr-BE"/>
        </a:p>
      </dgm:t>
    </dgm:pt>
    <dgm:pt modelId="{D837BA0C-ECBE-4394-889E-AC20C94A9EBA}">
      <dgm:prSet phldrT="[Texte]"/>
      <dgm:spPr/>
      <dgm:t>
        <a:bodyPr/>
        <a:lstStyle/>
        <a:p>
          <a:r>
            <a:rPr lang="fr-BE" dirty="0" err="1" smtClean="0"/>
            <a:t>Dying</a:t>
          </a:r>
          <a:r>
            <a:rPr lang="fr-BE" dirty="0" smtClean="0"/>
            <a:t> </a:t>
          </a:r>
          <a:r>
            <a:rPr lang="fr-BE" dirty="0" err="1" smtClean="0"/>
            <a:t>process</a:t>
          </a:r>
          <a:endParaRPr lang="fr-BE" dirty="0"/>
        </a:p>
      </dgm:t>
    </dgm:pt>
    <dgm:pt modelId="{34E1B8CF-DA41-4516-A489-FF4EF2E8475F}" type="parTrans" cxnId="{9AFA4352-F0FE-428C-9288-909EC60D01DC}">
      <dgm:prSet/>
      <dgm:spPr/>
      <dgm:t>
        <a:bodyPr/>
        <a:lstStyle/>
        <a:p>
          <a:endParaRPr lang="fr-BE"/>
        </a:p>
      </dgm:t>
    </dgm:pt>
    <dgm:pt modelId="{CF457096-3EB9-4A7E-862C-9A48D2200D81}" type="sibTrans" cxnId="{9AFA4352-F0FE-428C-9288-909EC60D01DC}">
      <dgm:prSet/>
      <dgm:spPr/>
      <dgm:t>
        <a:bodyPr/>
        <a:lstStyle/>
        <a:p>
          <a:endParaRPr lang="fr-BE"/>
        </a:p>
      </dgm:t>
    </dgm:pt>
    <dgm:pt modelId="{4749A740-1DC4-48F5-B68D-61C251DE07F0}" type="pres">
      <dgm:prSet presAssocID="{F7A503CC-D01B-41E8-BD2D-F0D2508814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BE"/>
        </a:p>
      </dgm:t>
    </dgm:pt>
    <dgm:pt modelId="{82B6DA21-E249-4C4B-AAC9-1701E44B9DA1}" type="pres">
      <dgm:prSet presAssocID="{D0931602-30FF-4953-AAEB-DA64A3BB4A78}" presName="hierRoot1" presStyleCnt="0">
        <dgm:presLayoutVars>
          <dgm:hierBranch val="init"/>
        </dgm:presLayoutVars>
      </dgm:prSet>
      <dgm:spPr/>
    </dgm:pt>
    <dgm:pt modelId="{02A50DA0-8140-45C2-8073-7A99EBDBD567}" type="pres">
      <dgm:prSet presAssocID="{D0931602-30FF-4953-AAEB-DA64A3BB4A78}" presName="rootComposite1" presStyleCnt="0"/>
      <dgm:spPr/>
    </dgm:pt>
    <dgm:pt modelId="{1E0EC4FF-1BE9-498C-B4F0-613D9D8A1B84}" type="pres">
      <dgm:prSet presAssocID="{D0931602-30FF-4953-AAEB-DA64A3BB4A78}" presName="rootText1" presStyleLbl="node0" presStyleIdx="0" presStyleCnt="1" custScaleX="180500" custLinFactNeighborY="5028">
        <dgm:presLayoutVars>
          <dgm:chPref val="3"/>
        </dgm:presLayoutVars>
      </dgm:prSet>
      <dgm:spPr/>
      <dgm:t>
        <a:bodyPr/>
        <a:lstStyle/>
        <a:p>
          <a:endParaRPr lang="fr-BE"/>
        </a:p>
      </dgm:t>
    </dgm:pt>
    <dgm:pt modelId="{61FB370A-F1A9-44F5-8A02-1CA244CAE7B0}" type="pres">
      <dgm:prSet presAssocID="{D0931602-30FF-4953-AAEB-DA64A3BB4A78}" presName="rootConnector1" presStyleLbl="node1" presStyleIdx="0" presStyleCnt="0"/>
      <dgm:spPr/>
      <dgm:t>
        <a:bodyPr/>
        <a:lstStyle/>
        <a:p>
          <a:endParaRPr lang="fr-BE"/>
        </a:p>
      </dgm:t>
    </dgm:pt>
    <dgm:pt modelId="{DEAD37B3-8BFA-49B3-8B17-DDB0F0109886}" type="pres">
      <dgm:prSet presAssocID="{D0931602-30FF-4953-AAEB-DA64A3BB4A78}" presName="hierChild2" presStyleCnt="0"/>
      <dgm:spPr/>
    </dgm:pt>
    <dgm:pt modelId="{42C30B83-179D-4CFD-9BC8-F90C55EA3468}" type="pres">
      <dgm:prSet presAssocID="{080C8149-1BFB-4BB7-9677-BC9F260BCCA9}" presName="Name37" presStyleLbl="parChTrans1D2" presStyleIdx="0" presStyleCnt="2"/>
      <dgm:spPr/>
      <dgm:t>
        <a:bodyPr/>
        <a:lstStyle/>
        <a:p>
          <a:endParaRPr lang="fr-BE"/>
        </a:p>
      </dgm:t>
    </dgm:pt>
    <dgm:pt modelId="{B703397C-D8AA-4494-B4B5-18CD0805F1B7}" type="pres">
      <dgm:prSet presAssocID="{23D3D948-F8DB-47F1-90BA-695D5D25DE1B}" presName="hierRoot2" presStyleCnt="0">
        <dgm:presLayoutVars>
          <dgm:hierBranch val="init"/>
        </dgm:presLayoutVars>
      </dgm:prSet>
      <dgm:spPr/>
    </dgm:pt>
    <dgm:pt modelId="{C4129CE2-4610-4AB9-91D5-126DA37F7546}" type="pres">
      <dgm:prSet presAssocID="{23D3D948-F8DB-47F1-90BA-695D5D25DE1B}" presName="rootComposite" presStyleCnt="0"/>
      <dgm:spPr/>
    </dgm:pt>
    <dgm:pt modelId="{DC9C49AF-5EFE-44CE-ADCC-93314BEBBC32}" type="pres">
      <dgm:prSet presAssocID="{23D3D948-F8DB-47F1-90BA-695D5D25DE1B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BE"/>
        </a:p>
      </dgm:t>
    </dgm:pt>
    <dgm:pt modelId="{2E970E75-C478-4A45-974C-D6C818C1B44F}" type="pres">
      <dgm:prSet presAssocID="{23D3D948-F8DB-47F1-90BA-695D5D25DE1B}" presName="rootConnector" presStyleLbl="node2" presStyleIdx="0" presStyleCnt="2"/>
      <dgm:spPr/>
      <dgm:t>
        <a:bodyPr/>
        <a:lstStyle/>
        <a:p>
          <a:endParaRPr lang="fr-BE"/>
        </a:p>
      </dgm:t>
    </dgm:pt>
    <dgm:pt modelId="{4A787248-573D-4D37-8A16-7D8F8C6EEA1B}" type="pres">
      <dgm:prSet presAssocID="{23D3D948-F8DB-47F1-90BA-695D5D25DE1B}" presName="hierChild4" presStyleCnt="0"/>
      <dgm:spPr/>
    </dgm:pt>
    <dgm:pt modelId="{68D9F082-890F-4A44-ACE4-8F19FF30CB56}" type="pres">
      <dgm:prSet presAssocID="{23D3D948-F8DB-47F1-90BA-695D5D25DE1B}" presName="hierChild5" presStyleCnt="0"/>
      <dgm:spPr/>
    </dgm:pt>
    <dgm:pt modelId="{24F94710-2392-4A05-9D47-FE641F5E1243}" type="pres">
      <dgm:prSet presAssocID="{34E1B8CF-DA41-4516-A489-FF4EF2E8475F}" presName="Name37" presStyleLbl="parChTrans1D2" presStyleIdx="1" presStyleCnt="2"/>
      <dgm:spPr/>
      <dgm:t>
        <a:bodyPr/>
        <a:lstStyle/>
        <a:p>
          <a:endParaRPr lang="fr-BE"/>
        </a:p>
      </dgm:t>
    </dgm:pt>
    <dgm:pt modelId="{7E7C5ECD-C6FE-482D-B052-C5D4B653ECF8}" type="pres">
      <dgm:prSet presAssocID="{D837BA0C-ECBE-4394-889E-AC20C94A9EBA}" presName="hierRoot2" presStyleCnt="0">
        <dgm:presLayoutVars>
          <dgm:hierBranch val="init"/>
        </dgm:presLayoutVars>
      </dgm:prSet>
      <dgm:spPr/>
    </dgm:pt>
    <dgm:pt modelId="{3CFFDA57-7D27-4975-95D4-0F0D337AE151}" type="pres">
      <dgm:prSet presAssocID="{D837BA0C-ECBE-4394-889E-AC20C94A9EBA}" presName="rootComposite" presStyleCnt="0"/>
      <dgm:spPr/>
    </dgm:pt>
    <dgm:pt modelId="{C77E52C9-5E06-4440-8C4B-41F8C9ED00A5}" type="pres">
      <dgm:prSet presAssocID="{D837BA0C-ECBE-4394-889E-AC20C94A9EBA}" presName="rootText" presStyleLbl="node2" presStyleIdx="1" presStyleCnt="2" custScaleX="125669">
        <dgm:presLayoutVars>
          <dgm:chPref val="3"/>
        </dgm:presLayoutVars>
      </dgm:prSet>
      <dgm:spPr/>
      <dgm:t>
        <a:bodyPr/>
        <a:lstStyle/>
        <a:p>
          <a:endParaRPr lang="fr-BE"/>
        </a:p>
      </dgm:t>
    </dgm:pt>
    <dgm:pt modelId="{D3226BA8-2FCB-49B7-85F2-73CD85E460BD}" type="pres">
      <dgm:prSet presAssocID="{D837BA0C-ECBE-4394-889E-AC20C94A9EBA}" presName="rootConnector" presStyleLbl="node2" presStyleIdx="1" presStyleCnt="2"/>
      <dgm:spPr/>
      <dgm:t>
        <a:bodyPr/>
        <a:lstStyle/>
        <a:p>
          <a:endParaRPr lang="fr-BE"/>
        </a:p>
      </dgm:t>
    </dgm:pt>
    <dgm:pt modelId="{04637D07-8325-417F-93F3-C85373789043}" type="pres">
      <dgm:prSet presAssocID="{D837BA0C-ECBE-4394-889E-AC20C94A9EBA}" presName="hierChild4" presStyleCnt="0"/>
      <dgm:spPr/>
    </dgm:pt>
    <dgm:pt modelId="{4B692980-20F3-4985-8121-14FBFAA9828C}" type="pres">
      <dgm:prSet presAssocID="{D837BA0C-ECBE-4394-889E-AC20C94A9EBA}" presName="hierChild5" presStyleCnt="0"/>
      <dgm:spPr/>
    </dgm:pt>
    <dgm:pt modelId="{76C49C38-9DBD-4ADC-864C-9AA1D82F8550}" type="pres">
      <dgm:prSet presAssocID="{D0931602-30FF-4953-AAEB-DA64A3BB4A78}" presName="hierChild3" presStyleCnt="0"/>
      <dgm:spPr/>
    </dgm:pt>
  </dgm:ptLst>
  <dgm:cxnLst>
    <dgm:cxn modelId="{6BAE575A-5389-44C8-968B-1CF80B4100FC}" type="presOf" srcId="{23D3D948-F8DB-47F1-90BA-695D5D25DE1B}" destId="{2E970E75-C478-4A45-974C-D6C818C1B44F}" srcOrd="1" destOrd="0" presId="urn:microsoft.com/office/officeart/2005/8/layout/orgChart1"/>
    <dgm:cxn modelId="{9AFA4352-F0FE-428C-9288-909EC60D01DC}" srcId="{D0931602-30FF-4953-AAEB-DA64A3BB4A78}" destId="{D837BA0C-ECBE-4394-889E-AC20C94A9EBA}" srcOrd="1" destOrd="0" parTransId="{34E1B8CF-DA41-4516-A489-FF4EF2E8475F}" sibTransId="{CF457096-3EB9-4A7E-862C-9A48D2200D81}"/>
    <dgm:cxn modelId="{13E97575-DAFE-494C-8F16-ACEA5F3EDC7A}" type="presOf" srcId="{34E1B8CF-DA41-4516-A489-FF4EF2E8475F}" destId="{24F94710-2392-4A05-9D47-FE641F5E1243}" srcOrd="0" destOrd="0" presId="urn:microsoft.com/office/officeart/2005/8/layout/orgChart1"/>
    <dgm:cxn modelId="{589555A9-E1E2-4FC0-B578-44F5959508BF}" type="presOf" srcId="{D0931602-30FF-4953-AAEB-DA64A3BB4A78}" destId="{61FB370A-F1A9-44F5-8A02-1CA244CAE7B0}" srcOrd="1" destOrd="0" presId="urn:microsoft.com/office/officeart/2005/8/layout/orgChart1"/>
    <dgm:cxn modelId="{DC39CFCC-3D83-4D70-BACE-21D164A11E4D}" type="presOf" srcId="{D837BA0C-ECBE-4394-889E-AC20C94A9EBA}" destId="{D3226BA8-2FCB-49B7-85F2-73CD85E460BD}" srcOrd="1" destOrd="0" presId="urn:microsoft.com/office/officeart/2005/8/layout/orgChart1"/>
    <dgm:cxn modelId="{A081BE5B-6C93-4F84-9C27-22D3DBEFC072}" type="presOf" srcId="{23D3D948-F8DB-47F1-90BA-695D5D25DE1B}" destId="{DC9C49AF-5EFE-44CE-ADCC-93314BEBBC32}" srcOrd="0" destOrd="0" presId="urn:microsoft.com/office/officeart/2005/8/layout/orgChart1"/>
    <dgm:cxn modelId="{AA5D98C9-AB48-4B8F-B852-A23D8FC0A932}" srcId="{F7A503CC-D01B-41E8-BD2D-F0D2508814F9}" destId="{D0931602-30FF-4953-AAEB-DA64A3BB4A78}" srcOrd="0" destOrd="0" parTransId="{C960F39B-D3F5-4202-83F4-8D9CA284AD3D}" sibTransId="{83D33E90-088E-4FF5-A937-BA50AF8878F3}"/>
    <dgm:cxn modelId="{585CE8E6-C8E1-4CC8-8690-0BF267341AB4}" type="presOf" srcId="{F7A503CC-D01B-41E8-BD2D-F0D2508814F9}" destId="{4749A740-1DC4-48F5-B68D-61C251DE07F0}" srcOrd="0" destOrd="0" presId="urn:microsoft.com/office/officeart/2005/8/layout/orgChart1"/>
    <dgm:cxn modelId="{931DBEE6-BBE6-420A-AE28-055FD813F102}" type="presOf" srcId="{D0931602-30FF-4953-AAEB-DA64A3BB4A78}" destId="{1E0EC4FF-1BE9-498C-B4F0-613D9D8A1B84}" srcOrd="0" destOrd="0" presId="urn:microsoft.com/office/officeart/2005/8/layout/orgChart1"/>
    <dgm:cxn modelId="{C982C20B-EF16-4DE4-85D2-3FDC3F9AF6CF}" srcId="{D0931602-30FF-4953-AAEB-DA64A3BB4A78}" destId="{23D3D948-F8DB-47F1-90BA-695D5D25DE1B}" srcOrd="0" destOrd="0" parTransId="{080C8149-1BFB-4BB7-9677-BC9F260BCCA9}" sibTransId="{FA11F134-19AF-486A-95C0-6D1DF345119D}"/>
    <dgm:cxn modelId="{2692795A-F6F6-43FE-95DB-01570DB1AE20}" type="presOf" srcId="{D837BA0C-ECBE-4394-889E-AC20C94A9EBA}" destId="{C77E52C9-5E06-4440-8C4B-41F8C9ED00A5}" srcOrd="0" destOrd="0" presId="urn:microsoft.com/office/officeart/2005/8/layout/orgChart1"/>
    <dgm:cxn modelId="{AF76A25A-7E6F-4AC8-ABCD-E4AD6E947FF8}" type="presOf" srcId="{080C8149-1BFB-4BB7-9677-BC9F260BCCA9}" destId="{42C30B83-179D-4CFD-9BC8-F90C55EA3468}" srcOrd="0" destOrd="0" presId="urn:microsoft.com/office/officeart/2005/8/layout/orgChart1"/>
    <dgm:cxn modelId="{1CF90B34-45C6-41FF-91CE-988DDC9A31C1}" type="presParOf" srcId="{4749A740-1DC4-48F5-B68D-61C251DE07F0}" destId="{82B6DA21-E249-4C4B-AAC9-1701E44B9DA1}" srcOrd="0" destOrd="0" presId="urn:microsoft.com/office/officeart/2005/8/layout/orgChart1"/>
    <dgm:cxn modelId="{88F20C6F-0101-4071-AFCD-A7147C75EC4D}" type="presParOf" srcId="{82B6DA21-E249-4C4B-AAC9-1701E44B9DA1}" destId="{02A50DA0-8140-45C2-8073-7A99EBDBD567}" srcOrd="0" destOrd="0" presId="urn:microsoft.com/office/officeart/2005/8/layout/orgChart1"/>
    <dgm:cxn modelId="{D97CA429-6D92-4E84-9B4E-9DD96FF98C29}" type="presParOf" srcId="{02A50DA0-8140-45C2-8073-7A99EBDBD567}" destId="{1E0EC4FF-1BE9-498C-B4F0-613D9D8A1B84}" srcOrd="0" destOrd="0" presId="urn:microsoft.com/office/officeart/2005/8/layout/orgChart1"/>
    <dgm:cxn modelId="{6A016078-BDAF-439C-BAD3-BF15EED04821}" type="presParOf" srcId="{02A50DA0-8140-45C2-8073-7A99EBDBD567}" destId="{61FB370A-F1A9-44F5-8A02-1CA244CAE7B0}" srcOrd="1" destOrd="0" presId="urn:microsoft.com/office/officeart/2005/8/layout/orgChart1"/>
    <dgm:cxn modelId="{B25F8423-D202-4FED-836C-9B96959B3D34}" type="presParOf" srcId="{82B6DA21-E249-4C4B-AAC9-1701E44B9DA1}" destId="{DEAD37B3-8BFA-49B3-8B17-DDB0F0109886}" srcOrd="1" destOrd="0" presId="urn:microsoft.com/office/officeart/2005/8/layout/orgChart1"/>
    <dgm:cxn modelId="{329E8B6A-F138-4514-91BD-64BA8B9224F8}" type="presParOf" srcId="{DEAD37B3-8BFA-49B3-8B17-DDB0F0109886}" destId="{42C30B83-179D-4CFD-9BC8-F90C55EA3468}" srcOrd="0" destOrd="0" presId="urn:microsoft.com/office/officeart/2005/8/layout/orgChart1"/>
    <dgm:cxn modelId="{DAABA301-2BBF-4B2D-8E15-4F2E29A40962}" type="presParOf" srcId="{DEAD37B3-8BFA-49B3-8B17-DDB0F0109886}" destId="{B703397C-D8AA-4494-B4B5-18CD0805F1B7}" srcOrd="1" destOrd="0" presId="urn:microsoft.com/office/officeart/2005/8/layout/orgChart1"/>
    <dgm:cxn modelId="{94C8A591-01B3-4AF5-947E-4D26F38B2FBC}" type="presParOf" srcId="{B703397C-D8AA-4494-B4B5-18CD0805F1B7}" destId="{C4129CE2-4610-4AB9-91D5-126DA37F7546}" srcOrd="0" destOrd="0" presId="urn:microsoft.com/office/officeart/2005/8/layout/orgChart1"/>
    <dgm:cxn modelId="{694B8CD8-EF07-4777-9448-A258F3FDCEC7}" type="presParOf" srcId="{C4129CE2-4610-4AB9-91D5-126DA37F7546}" destId="{DC9C49AF-5EFE-44CE-ADCC-93314BEBBC32}" srcOrd="0" destOrd="0" presId="urn:microsoft.com/office/officeart/2005/8/layout/orgChart1"/>
    <dgm:cxn modelId="{15967B5A-2F06-497D-9AC7-3AD552105956}" type="presParOf" srcId="{C4129CE2-4610-4AB9-91D5-126DA37F7546}" destId="{2E970E75-C478-4A45-974C-D6C818C1B44F}" srcOrd="1" destOrd="0" presId="urn:microsoft.com/office/officeart/2005/8/layout/orgChart1"/>
    <dgm:cxn modelId="{99BB82FD-E460-4ECC-B26E-6C6BA158C38D}" type="presParOf" srcId="{B703397C-D8AA-4494-B4B5-18CD0805F1B7}" destId="{4A787248-573D-4D37-8A16-7D8F8C6EEA1B}" srcOrd="1" destOrd="0" presId="urn:microsoft.com/office/officeart/2005/8/layout/orgChart1"/>
    <dgm:cxn modelId="{8F9EE6FD-2A07-469D-8B34-C390DD4B70D4}" type="presParOf" srcId="{B703397C-D8AA-4494-B4B5-18CD0805F1B7}" destId="{68D9F082-890F-4A44-ACE4-8F19FF30CB56}" srcOrd="2" destOrd="0" presId="urn:microsoft.com/office/officeart/2005/8/layout/orgChart1"/>
    <dgm:cxn modelId="{27ACDD94-AC5D-4DD7-A020-9450D3925268}" type="presParOf" srcId="{DEAD37B3-8BFA-49B3-8B17-DDB0F0109886}" destId="{24F94710-2392-4A05-9D47-FE641F5E1243}" srcOrd="2" destOrd="0" presId="urn:microsoft.com/office/officeart/2005/8/layout/orgChart1"/>
    <dgm:cxn modelId="{274846D4-7D96-4654-96B3-4E500F9C0934}" type="presParOf" srcId="{DEAD37B3-8BFA-49B3-8B17-DDB0F0109886}" destId="{7E7C5ECD-C6FE-482D-B052-C5D4B653ECF8}" srcOrd="3" destOrd="0" presId="urn:microsoft.com/office/officeart/2005/8/layout/orgChart1"/>
    <dgm:cxn modelId="{A9C469CE-86B1-4D5F-B8A0-E6209E11F4A2}" type="presParOf" srcId="{7E7C5ECD-C6FE-482D-B052-C5D4B653ECF8}" destId="{3CFFDA57-7D27-4975-95D4-0F0D337AE151}" srcOrd="0" destOrd="0" presId="urn:microsoft.com/office/officeart/2005/8/layout/orgChart1"/>
    <dgm:cxn modelId="{F3D5267B-7DDC-49E4-A1E0-D2A86905B2C3}" type="presParOf" srcId="{3CFFDA57-7D27-4975-95D4-0F0D337AE151}" destId="{C77E52C9-5E06-4440-8C4B-41F8C9ED00A5}" srcOrd="0" destOrd="0" presId="urn:microsoft.com/office/officeart/2005/8/layout/orgChart1"/>
    <dgm:cxn modelId="{BAB49A21-F594-42F3-AE16-B5C14686F711}" type="presParOf" srcId="{3CFFDA57-7D27-4975-95D4-0F0D337AE151}" destId="{D3226BA8-2FCB-49B7-85F2-73CD85E460BD}" srcOrd="1" destOrd="0" presId="urn:microsoft.com/office/officeart/2005/8/layout/orgChart1"/>
    <dgm:cxn modelId="{F77C169A-FDCB-4DAE-B87F-61818D5E1B20}" type="presParOf" srcId="{7E7C5ECD-C6FE-482D-B052-C5D4B653ECF8}" destId="{04637D07-8325-417F-93F3-C85373789043}" srcOrd="1" destOrd="0" presId="urn:microsoft.com/office/officeart/2005/8/layout/orgChart1"/>
    <dgm:cxn modelId="{618E7E37-ABFD-4286-964F-80BFCAE74644}" type="presParOf" srcId="{7E7C5ECD-C6FE-482D-B052-C5D4B653ECF8}" destId="{4B692980-20F3-4985-8121-14FBFAA9828C}" srcOrd="2" destOrd="0" presId="urn:microsoft.com/office/officeart/2005/8/layout/orgChart1"/>
    <dgm:cxn modelId="{D48CA638-3B50-41E0-BB84-54E62E82F0C4}" type="presParOf" srcId="{82B6DA21-E249-4C4B-AAC9-1701E44B9DA1}" destId="{76C49C38-9DBD-4ADC-864C-9AA1D82F855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F94710-2392-4A05-9D47-FE641F5E1243}">
      <dsp:nvSpPr>
        <dsp:cNvPr id="0" name=""/>
        <dsp:cNvSpPr/>
      </dsp:nvSpPr>
      <dsp:spPr>
        <a:xfrm>
          <a:off x="2914073" y="1159679"/>
          <a:ext cx="1334312" cy="4077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129"/>
              </a:lnTo>
              <a:lnTo>
                <a:pt x="1334312" y="176129"/>
              </a:lnTo>
              <a:lnTo>
                <a:pt x="1334312" y="40770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C30B83-179D-4CFD-9BC8-F90C55EA3468}">
      <dsp:nvSpPr>
        <dsp:cNvPr id="0" name=""/>
        <dsp:cNvSpPr/>
      </dsp:nvSpPr>
      <dsp:spPr>
        <a:xfrm>
          <a:off x="1296698" y="1159679"/>
          <a:ext cx="1617374" cy="407704"/>
        </a:xfrm>
        <a:custGeom>
          <a:avLst/>
          <a:gdLst/>
          <a:ahLst/>
          <a:cxnLst/>
          <a:rect l="0" t="0" r="0" b="0"/>
          <a:pathLst>
            <a:path>
              <a:moveTo>
                <a:pt x="1617374" y="0"/>
              </a:moveTo>
              <a:lnTo>
                <a:pt x="1617374" y="176129"/>
              </a:lnTo>
              <a:lnTo>
                <a:pt x="0" y="176129"/>
              </a:lnTo>
              <a:lnTo>
                <a:pt x="0" y="40770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EC4FF-1BE9-498C-B4F0-613D9D8A1B84}">
      <dsp:nvSpPr>
        <dsp:cNvPr id="0" name=""/>
        <dsp:cNvSpPr/>
      </dsp:nvSpPr>
      <dsp:spPr>
        <a:xfrm>
          <a:off x="923631" y="56942"/>
          <a:ext cx="3980882" cy="1102737"/>
        </a:xfrm>
        <a:prstGeom prst="rect">
          <a:avLst/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3700" kern="1200" smtClean="0"/>
            <a:t>Antibiotic use can prolonge </a:t>
          </a:r>
          <a:endParaRPr lang="fr-BE" sz="3700" kern="1200" dirty="0"/>
        </a:p>
      </dsp:txBody>
      <dsp:txXfrm>
        <a:off x="923631" y="56942"/>
        <a:ext cx="3980882" cy="1102737"/>
      </dsp:txXfrm>
    </dsp:sp>
    <dsp:sp modelId="{DC9C49AF-5EFE-44CE-ADCC-93314BEBBC32}">
      <dsp:nvSpPr>
        <dsp:cNvPr id="0" name=""/>
        <dsp:cNvSpPr/>
      </dsp:nvSpPr>
      <dsp:spPr>
        <a:xfrm>
          <a:off x="193961" y="1567383"/>
          <a:ext cx="2205475" cy="1102737"/>
        </a:xfrm>
        <a:prstGeom prst="rect">
          <a:avLst/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3700" kern="1200" dirty="0" smtClean="0"/>
            <a:t>life</a:t>
          </a:r>
          <a:endParaRPr lang="fr-BE" sz="3700" kern="1200" dirty="0"/>
        </a:p>
      </dsp:txBody>
      <dsp:txXfrm>
        <a:off x="193961" y="1567383"/>
        <a:ext cx="2205475" cy="1102737"/>
      </dsp:txXfrm>
    </dsp:sp>
    <dsp:sp modelId="{C77E52C9-5E06-4440-8C4B-41F8C9ED00A5}">
      <dsp:nvSpPr>
        <dsp:cNvPr id="0" name=""/>
        <dsp:cNvSpPr/>
      </dsp:nvSpPr>
      <dsp:spPr>
        <a:xfrm>
          <a:off x="2862586" y="1567383"/>
          <a:ext cx="2771598" cy="1102737"/>
        </a:xfrm>
        <a:prstGeom prst="rect">
          <a:avLst/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3700" kern="1200" dirty="0" err="1" smtClean="0"/>
            <a:t>Dying</a:t>
          </a:r>
          <a:r>
            <a:rPr lang="fr-BE" sz="3700" kern="1200" dirty="0" smtClean="0"/>
            <a:t> </a:t>
          </a:r>
          <a:r>
            <a:rPr lang="fr-BE" sz="3700" kern="1200" dirty="0" err="1" smtClean="0"/>
            <a:t>process</a:t>
          </a:r>
          <a:endParaRPr lang="fr-BE" sz="3700" kern="1200" dirty="0"/>
        </a:p>
      </dsp:txBody>
      <dsp:txXfrm>
        <a:off x="2862586" y="1567383"/>
        <a:ext cx="2771598" cy="1102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F2BFB-821E-B34A-9BD7-044782B2037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6FF79-A125-F647-9389-58A138FCBD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233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Dear colleagues I’m going to discuss treatment of pneumonia in advanced dementia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6866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… Before starting the treatment we should take into account the potential side effects and interaction of antibiotic treatment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could lead to discomfort, require restraint or lead to iatrogenic disease.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Colonization rates with multi-drug resistant organisms are three times higher among nursing home residents with advanced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dementia compared with other residents </a:t>
            </a: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664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is a probable effectiveness  of antibiotics to extend life in some cases and prolong the dying in other.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Effects of antibiotics on comfort at the end of life varie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across studie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may depend on diagnosis, adequate adjustment for initial discomfort because physicians may treat for comfort, and other treatments provided as fluid intake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43368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What</a:t>
            </a:r>
            <a:r>
              <a:rPr lang="fr-BE" dirty="0" smtClean="0"/>
              <a:t> </a:t>
            </a:r>
            <a:r>
              <a:rPr lang="fr-BE" dirty="0" err="1" smtClean="0"/>
              <a:t>should</a:t>
            </a:r>
            <a:r>
              <a:rPr lang="fr-BE" dirty="0" smtClean="0"/>
              <a:t> </a:t>
            </a:r>
            <a:r>
              <a:rPr lang="fr-BE" dirty="0" err="1" smtClean="0"/>
              <a:t>we</a:t>
            </a:r>
            <a:r>
              <a:rPr lang="fr-BE" dirty="0" smtClean="0"/>
              <a:t> do ? No </a:t>
            </a:r>
            <a:r>
              <a:rPr lang="fr-BE" dirty="0" err="1" smtClean="0"/>
              <a:t>treatment</a:t>
            </a:r>
            <a:r>
              <a:rPr lang="fr-BE" baseline="0" dirty="0" smtClean="0"/>
              <a:t> or </a:t>
            </a:r>
            <a:r>
              <a:rPr lang="fr-BE" baseline="0" dirty="0" err="1" smtClean="0"/>
              <a:t>treatment</a:t>
            </a:r>
            <a:r>
              <a:rPr lang="fr-BE" baseline="0" dirty="0" smtClean="0"/>
              <a:t>? </a:t>
            </a:r>
            <a:r>
              <a:rPr lang="fr-BE" dirty="0" err="1" smtClean="0"/>
              <a:t>Regarding</a:t>
            </a:r>
            <a:r>
              <a:rPr lang="fr-BE" baseline="0" dirty="0" smtClean="0"/>
              <a:t> the high </a:t>
            </a:r>
            <a:r>
              <a:rPr lang="fr-BE" baseline="0" dirty="0" err="1" smtClean="0"/>
              <a:t>mortality</a:t>
            </a:r>
            <a:r>
              <a:rPr lang="fr-BE" baseline="0" dirty="0" smtClean="0"/>
              <a:t> </a:t>
            </a:r>
            <a:r>
              <a:rPr lang="fr-BE" baseline="0" dirty="0" err="1" smtClean="0"/>
              <a:t>after</a:t>
            </a:r>
            <a:r>
              <a:rPr lang="fr-BE" baseline="0" dirty="0" smtClean="0"/>
              <a:t> </a:t>
            </a:r>
            <a:r>
              <a:rPr lang="fr-BE" baseline="0" dirty="0" err="1" smtClean="0"/>
              <a:t>pneumonia</a:t>
            </a:r>
            <a:r>
              <a:rPr lang="fr-BE" baseline="0" dirty="0" smtClean="0"/>
              <a:t>, the adverses </a:t>
            </a:r>
            <a:r>
              <a:rPr lang="fr-BE" baseline="0" dirty="0" err="1" smtClean="0"/>
              <a:t>effects</a:t>
            </a:r>
            <a:r>
              <a:rPr lang="fr-BE" baseline="0" dirty="0" smtClean="0"/>
              <a:t> of </a:t>
            </a:r>
            <a:r>
              <a:rPr lang="fr-BE" baseline="0" dirty="0" err="1" smtClean="0"/>
              <a:t>antimicrobial</a:t>
            </a:r>
            <a:r>
              <a:rPr lang="fr-BE" baseline="0" dirty="0" smtClean="0"/>
              <a:t> use and </a:t>
            </a:r>
            <a:r>
              <a:rPr lang="fr-BE" baseline="0" dirty="0" err="1" smtClean="0"/>
              <a:t>consider</a:t>
            </a:r>
            <a:r>
              <a:rPr lang="fr-BE" baseline="0" dirty="0" smtClean="0"/>
              <a:t> </a:t>
            </a:r>
            <a:r>
              <a:rPr lang="fr-BE" baseline="0" dirty="0" err="1" smtClean="0"/>
              <a:t>dementia</a:t>
            </a:r>
            <a:r>
              <a:rPr lang="fr-BE" baseline="0" dirty="0" smtClean="0"/>
              <a:t> as a terminal </a:t>
            </a:r>
            <a:r>
              <a:rPr lang="fr-BE" baseline="0" dirty="0" err="1" smtClean="0"/>
              <a:t>illness</a:t>
            </a:r>
            <a:r>
              <a:rPr lang="fr-BE" baseline="0" dirty="0" smtClean="0"/>
              <a:t>  </a:t>
            </a:r>
            <a:r>
              <a:rPr lang="fr-BE" baseline="0" dirty="0" err="1" smtClean="0"/>
              <a:t>comfort</a:t>
            </a:r>
            <a:r>
              <a:rPr lang="fr-BE" baseline="0" dirty="0" smtClean="0"/>
              <a:t> </a:t>
            </a:r>
            <a:r>
              <a:rPr lang="fr-BE" baseline="0" dirty="0" err="1" smtClean="0"/>
              <a:t>treatment</a:t>
            </a:r>
            <a:r>
              <a:rPr lang="fr-BE" baseline="0" dirty="0" smtClean="0"/>
              <a:t> </a:t>
            </a:r>
            <a:r>
              <a:rPr lang="fr-BE" baseline="0" dirty="0" err="1" smtClean="0"/>
              <a:t>can</a:t>
            </a:r>
            <a:r>
              <a:rPr lang="fr-BE" baseline="0" dirty="0" smtClean="0"/>
              <a:t> </a:t>
            </a:r>
            <a:r>
              <a:rPr lang="fr-BE" baseline="0" dirty="0" err="1" smtClean="0"/>
              <a:t>be</a:t>
            </a:r>
            <a:r>
              <a:rPr lang="fr-BE" baseline="0" dirty="0" smtClean="0"/>
              <a:t> </a:t>
            </a:r>
            <a:r>
              <a:rPr lang="fr-BE" baseline="0" dirty="0" err="1" smtClean="0"/>
              <a:t>proposed</a:t>
            </a:r>
            <a:r>
              <a:rPr lang="fr-BE" baseline="0" dirty="0" smtClean="0"/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absence of clear advanced directives, we must exert our traditional attitude toward the cure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6508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Prevention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especially</a:t>
            </a:r>
            <a:r>
              <a:rPr lang="fr-BE" dirty="0" smtClean="0"/>
              <a:t> important</a:t>
            </a:r>
            <a:r>
              <a:rPr lang="fr-BE" baseline="0" dirty="0" smtClean="0"/>
              <a:t> in </a:t>
            </a:r>
            <a:r>
              <a:rPr lang="fr-BE" baseline="0" dirty="0" err="1" smtClean="0"/>
              <a:t>this</a:t>
            </a:r>
            <a:r>
              <a:rPr lang="fr-BE" baseline="0" dirty="0" smtClean="0"/>
              <a:t> patients. </a:t>
            </a:r>
            <a:r>
              <a:rPr lang="fr-BE" dirty="0" err="1" smtClean="0"/>
              <a:t>Since</a:t>
            </a:r>
            <a:r>
              <a:rPr lang="fr-BE" dirty="0" smtClean="0"/>
              <a:t> </a:t>
            </a:r>
            <a:r>
              <a:rPr lang="fr-BE" dirty="0" err="1" smtClean="0"/>
              <a:t>mortality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high and </a:t>
            </a:r>
            <a:r>
              <a:rPr lang="fr-BE" dirty="0" err="1" smtClean="0"/>
              <a:t>preventive</a:t>
            </a:r>
            <a:r>
              <a:rPr lang="fr-BE" dirty="0" smtClean="0"/>
              <a:t> </a:t>
            </a:r>
            <a:r>
              <a:rPr lang="fr-BE" dirty="0" err="1" smtClean="0"/>
              <a:t>treatments</a:t>
            </a:r>
            <a:r>
              <a:rPr lang="fr-BE" dirty="0" smtClean="0"/>
              <a:t> are efficient to </a:t>
            </a:r>
            <a:r>
              <a:rPr lang="fr-BE" dirty="0" err="1" smtClean="0"/>
              <a:t>reduce</a:t>
            </a:r>
            <a:r>
              <a:rPr lang="fr-BE" dirty="0" smtClean="0"/>
              <a:t> </a:t>
            </a:r>
            <a:r>
              <a:rPr lang="fr-BE" dirty="0" err="1" smtClean="0"/>
              <a:t>hospitalization</a:t>
            </a:r>
            <a:r>
              <a:rPr lang="fr-BE" dirty="0" smtClean="0"/>
              <a:t> and </a:t>
            </a:r>
            <a:r>
              <a:rPr lang="fr-BE" dirty="0" err="1" smtClean="0"/>
              <a:t>death</a:t>
            </a:r>
            <a:r>
              <a:rPr lang="fr-BE" dirty="0" smtClean="0"/>
              <a:t>.</a:t>
            </a:r>
            <a:r>
              <a:rPr lang="fr-BE" baseline="0" dirty="0" smtClean="0"/>
              <a:t> V</a:t>
            </a:r>
            <a:r>
              <a:rPr lang="fr-BE" dirty="0" smtClean="0"/>
              <a:t>accination </a:t>
            </a:r>
            <a:r>
              <a:rPr lang="fr-BE" dirty="0" err="1" smtClean="0"/>
              <a:t>should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encouraged</a:t>
            </a:r>
            <a:r>
              <a:rPr lang="fr-BE" dirty="0" smtClean="0"/>
              <a:t> for all </a:t>
            </a:r>
            <a:r>
              <a:rPr lang="fr-BE" dirty="0" err="1" smtClean="0"/>
              <a:t>elderly</a:t>
            </a:r>
            <a:r>
              <a:rPr lang="fr-BE" dirty="0" smtClean="0"/>
              <a:t> patients and </a:t>
            </a:r>
            <a:r>
              <a:rPr lang="fr-BE" dirty="0" err="1" smtClean="0"/>
              <a:t>mostly</a:t>
            </a:r>
            <a:r>
              <a:rPr lang="fr-BE" dirty="0" smtClean="0"/>
              <a:t> patient </a:t>
            </a:r>
            <a:r>
              <a:rPr lang="fr-BE" dirty="0" err="1" smtClean="0"/>
              <a:t>who</a:t>
            </a:r>
            <a:r>
              <a:rPr lang="fr-BE" dirty="0" smtClean="0"/>
              <a:t> </a:t>
            </a:r>
            <a:r>
              <a:rPr lang="fr-BE" dirty="0" err="1" smtClean="0"/>
              <a:t>reside</a:t>
            </a:r>
            <a:r>
              <a:rPr lang="fr-BE" dirty="0" smtClean="0"/>
              <a:t> in nursing home by</a:t>
            </a:r>
            <a:r>
              <a:rPr lang="fr-BE" baseline="0" dirty="0" smtClean="0"/>
              <a:t> influenza vaccination and </a:t>
            </a:r>
            <a:r>
              <a:rPr lang="fr-BE" baseline="0" dirty="0" err="1" smtClean="0"/>
              <a:t>pneumococcal</a:t>
            </a:r>
            <a:r>
              <a:rPr lang="fr-BE" baseline="0" dirty="0" smtClean="0"/>
              <a:t> vaccination</a:t>
            </a:r>
            <a:endParaRPr lang="fr-BE" dirty="0" smtClean="0"/>
          </a:p>
          <a:p>
            <a:r>
              <a:rPr lang="fr-BE" dirty="0" smtClean="0"/>
              <a:t>As </a:t>
            </a:r>
            <a:r>
              <a:rPr lang="fr-BE" dirty="0" err="1" smtClean="0"/>
              <a:t>well</a:t>
            </a:r>
            <a:r>
              <a:rPr lang="fr-BE" dirty="0" smtClean="0"/>
              <a:t> as oral </a:t>
            </a:r>
            <a:r>
              <a:rPr lang="fr-BE" dirty="0" err="1" smtClean="0"/>
              <a:t>health</a:t>
            </a:r>
            <a:r>
              <a:rPr lang="fr-BE" dirty="0" smtClean="0"/>
              <a:t> care  </a:t>
            </a:r>
          </a:p>
          <a:p>
            <a:endParaRPr lang="fr-BE" dirty="0" smtClean="0"/>
          </a:p>
          <a:p>
            <a:r>
              <a:rPr lang="fr-B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fr-B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effi</a:t>
            </a:r>
            <a:r>
              <a:rPr lang="fr-BE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fr-BE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ient</a:t>
            </a:r>
            <a:r>
              <a:rPr lang="fr-B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66902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76557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956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Dementia is a clinical syndrome characterized by profound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memory deficit, speech limited to a few word, total functional dependence, incontinence, inability to ambulate, lost interest to eating, dysphagia and high mortality rate.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final phase can last from 6 months to 2 years.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patient with advanced dementia require nursing home</a:t>
            </a:r>
            <a:endParaRPr lang="fr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477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Pneumonia is an acute illness with cough and at least one of this parameters plus a new lung shadowing at chest radiology.  </a:t>
            </a:r>
            <a:endParaRPr lang="fr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  in elderly, cough (COF), fever may be absent and chest radiology difficult to obtain and interpret.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main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characterized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often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change of mental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status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fr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3336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Pneumonia is a major live event because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the fifth leading cause of death after 65 in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all patients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but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mortality at 6 months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50 % to 74 %  in advanced dementia and 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neumonia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the first cause of hospital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transfert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 nursing home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2561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several type of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pneumonia.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I’m going to focus on Health care associated pneumonia which are the most frequent in patients with advanced dementia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who for majority live in nursing home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23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Health care-associated pneumonia has been recognized as a new category of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pneumonia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since 2005. It’s refers to pneumonia acquired through recent contact with a health care environment. This category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refers to patients that reside in a nursing home or an extended care facility.</a:t>
            </a:r>
            <a:endParaRPr lang="fr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characterized by  a Higher frequencies of multidrug-resistant pathogens.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envaieyeurment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]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aquoiyeard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]</a:t>
            </a:r>
            <a:endParaRPr lang="fr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BE" dirty="0" smtClean="0"/>
          </a:p>
          <a:p>
            <a:endParaRPr lang="fr-BE" dirty="0" smtClean="0"/>
          </a:p>
          <a:p>
            <a:endParaRPr lang="fr-BE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122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you can note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HCAP is part of the risk factors for  infection with multidrug-resistant pathogens. </a:t>
            </a:r>
            <a:endParaRPr lang="fr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067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200" dirty="0" smtClean="0">
                <a:effectLst/>
              </a:rPr>
              <a:t>The </a:t>
            </a:r>
            <a:r>
              <a:rPr lang="fr-BE" sz="1200" dirty="0" err="1" smtClean="0">
                <a:effectLst/>
              </a:rPr>
              <a:t>most</a:t>
            </a:r>
            <a:r>
              <a:rPr lang="fr-BE" sz="1200" dirty="0" smtClean="0">
                <a:effectLst/>
              </a:rPr>
              <a:t> commun </a:t>
            </a:r>
            <a:r>
              <a:rPr lang="fr-BE" sz="1200" dirty="0" err="1" smtClean="0">
                <a:effectLst/>
              </a:rPr>
              <a:t>pathogens</a:t>
            </a:r>
            <a:r>
              <a:rPr lang="fr-BE" sz="1200" baseline="0" dirty="0" smtClean="0">
                <a:effectLst/>
              </a:rPr>
              <a:t> </a:t>
            </a:r>
            <a:r>
              <a:rPr lang="fr-BE" sz="1200" baseline="0" dirty="0" err="1" smtClean="0">
                <a:effectLst/>
              </a:rPr>
              <a:t>indentified</a:t>
            </a:r>
            <a:r>
              <a:rPr lang="fr-BE" sz="1200" baseline="0" dirty="0" smtClean="0">
                <a:effectLst/>
              </a:rPr>
              <a:t> in HCAP have </a:t>
            </a:r>
            <a:r>
              <a:rPr lang="fr-BE" sz="1200" baseline="0" dirty="0" err="1" smtClean="0">
                <a:effectLst/>
              </a:rPr>
              <a:t>significantly</a:t>
            </a:r>
            <a:r>
              <a:rPr lang="fr-BE" sz="1200" baseline="0" dirty="0" smtClean="0">
                <a:effectLst/>
              </a:rPr>
              <a:t> </a:t>
            </a:r>
            <a:r>
              <a:rPr lang="fr-BE" sz="1200" baseline="0" dirty="0" err="1" smtClean="0">
                <a:effectLst/>
              </a:rPr>
              <a:t>evolved</a:t>
            </a:r>
            <a:r>
              <a:rPr lang="fr-BE" sz="1200" baseline="0" dirty="0" smtClean="0">
                <a:effectLst/>
              </a:rPr>
              <a:t> over the time. </a:t>
            </a:r>
            <a:r>
              <a:rPr lang="fr-BE" sz="1200" baseline="0" dirty="0" err="1" smtClean="0">
                <a:effectLst/>
              </a:rPr>
              <a:t>Including</a:t>
            </a:r>
            <a:r>
              <a:rPr lang="fr-BE" sz="1200" baseline="0" dirty="0" smtClean="0">
                <a:effectLst/>
              </a:rPr>
              <a:t> more </a:t>
            </a:r>
            <a:r>
              <a:rPr lang="fr-BE" sz="1200" baseline="0" dirty="0" err="1" smtClean="0">
                <a:effectLst/>
              </a:rPr>
              <a:t>classical</a:t>
            </a:r>
            <a:r>
              <a:rPr lang="fr-BE" sz="1200" baseline="0" dirty="0" smtClean="0">
                <a:effectLst/>
              </a:rPr>
              <a:t> </a:t>
            </a:r>
            <a:r>
              <a:rPr lang="fr-BE" sz="1200" baseline="0" dirty="0" err="1" smtClean="0">
                <a:effectLst/>
              </a:rPr>
              <a:t>microorganisms</a:t>
            </a:r>
            <a:r>
              <a:rPr lang="fr-BE" sz="1200" baseline="0" dirty="0" smtClean="0">
                <a:effectLst/>
              </a:rPr>
              <a:t> as </a:t>
            </a:r>
            <a:r>
              <a:rPr lang="fr-BE" sz="1200" baseline="0" dirty="0" err="1" smtClean="0">
                <a:effectLst/>
              </a:rPr>
              <a:t>those</a:t>
            </a:r>
            <a:r>
              <a:rPr lang="fr-BE" sz="1200" baseline="0" dirty="0" smtClean="0">
                <a:effectLst/>
              </a:rPr>
              <a:t> </a:t>
            </a:r>
            <a:r>
              <a:rPr lang="fr-BE" sz="1200" baseline="0" dirty="0" err="1" smtClean="0">
                <a:effectLst/>
              </a:rPr>
              <a:t>involved</a:t>
            </a:r>
            <a:r>
              <a:rPr lang="fr-BE" sz="1200" baseline="0" dirty="0" smtClean="0">
                <a:effectLst/>
              </a:rPr>
              <a:t> in </a:t>
            </a:r>
            <a:r>
              <a:rPr lang="fr-BE" sz="1200" baseline="0" dirty="0" err="1" smtClean="0">
                <a:effectLst/>
              </a:rPr>
              <a:t>cummunity</a:t>
            </a:r>
            <a:r>
              <a:rPr lang="fr-BE" sz="1200" baseline="0" dirty="0" smtClean="0">
                <a:effectLst/>
              </a:rPr>
              <a:t>. You </a:t>
            </a:r>
            <a:r>
              <a:rPr lang="fr-BE" sz="1200" baseline="0" dirty="0" err="1" smtClean="0">
                <a:effectLst/>
              </a:rPr>
              <a:t>can</a:t>
            </a:r>
            <a:r>
              <a:rPr lang="fr-BE" sz="1200" baseline="0" dirty="0" smtClean="0">
                <a:effectLst/>
              </a:rPr>
              <a:t> </a:t>
            </a:r>
            <a:r>
              <a:rPr lang="fr-BE" sz="1200" baseline="0" dirty="0" err="1" smtClean="0">
                <a:effectLst/>
              </a:rPr>
              <a:t>see</a:t>
            </a:r>
            <a:r>
              <a:rPr lang="fr-BE" sz="1200" baseline="0" dirty="0" smtClean="0">
                <a:effectLst/>
              </a:rPr>
              <a:t> …</a:t>
            </a:r>
            <a:endParaRPr lang="fr-BE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780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the nursing home or long term care patients are  targeted it’s still suggested despite the common risk of MDR to start with conventional empirical antibiotic . In case of non response or progression after 48-72 h 00, admission of the patient to hospital and adaptation of the antibiotic treatment should be considered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guideline for management of suspected HCAP in nursing home or long-term care patient suggested despite the common risk on MDR to start with conventional empirical antibiotic with </a:t>
            </a:r>
            <a:endParaRPr lang="fr-BE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6FF79-A125-F647-9389-58A138FCBD0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325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870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8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55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9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841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042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0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214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85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248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28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922D1-588D-4147-8F98-C30BE2F970AB}" type="datetimeFigureOut">
              <a:rPr lang="fr-FR" smtClean="0"/>
              <a:t>21/01/2015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7E32F-81ED-FA4D-B609-65B460B8E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875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4036" y="1106986"/>
            <a:ext cx="7772400" cy="241413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 smtClean="0">
                <a:solidFill>
                  <a:srgbClr val="0070C0"/>
                </a:solidFill>
              </a:rPr>
              <a:t>TREATMENT OF PNEUMONIA IN ADVANCED DEMENTIA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47657" y="4837637"/>
            <a:ext cx="4038738" cy="1752600"/>
          </a:xfrm>
        </p:spPr>
        <p:txBody>
          <a:bodyPr>
            <a:normAutofit/>
          </a:bodyPr>
          <a:lstStyle/>
          <a:p>
            <a:pPr algn="l"/>
            <a:r>
              <a:rPr lang="fr-FR" sz="2800" dirty="0" smtClean="0">
                <a:solidFill>
                  <a:schemeClr val="tx2"/>
                </a:solidFill>
              </a:rPr>
              <a:t>Sophie </a:t>
            </a:r>
            <a:r>
              <a:rPr lang="fr-FR" sz="2800" dirty="0" err="1" smtClean="0">
                <a:solidFill>
                  <a:schemeClr val="tx2"/>
                </a:solidFill>
              </a:rPr>
              <a:t>Allepaerts</a:t>
            </a:r>
            <a:endParaRPr lang="fr-FR" sz="2800" dirty="0" smtClean="0">
              <a:solidFill>
                <a:schemeClr val="tx2"/>
              </a:solidFill>
            </a:endParaRPr>
          </a:p>
          <a:p>
            <a:pPr algn="l"/>
            <a:r>
              <a:rPr lang="fr-FR" sz="2800" dirty="0" smtClean="0">
                <a:solidFill>
                  <a:schemeClr val="tx2"/>
                </a:solidFill>
              </a:rPr>
              <a:t>CHU- Liège</a:t>
            </a:r>
          </a:p>
          <a:p>
            <a:pPr algn="l"/>
            <a:r>
              <a:rPr lang="fr-FR" sz="2800" dirty="0" err="1" smtClean="0">
                <a:solidFill>
                  <a:schemeClr val="tx2"/>
                </a:solidFill>
              </a:rPr>
              <a:t>Belgium</a:t>
            </a:r>
            <a:endParaRPr lang="fr-FR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74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>
                <a:solidFill>
                  <a:srgbClr val="0070C0"/>
                </a:solidFill>
              </a:rPr>
              <a:t>Side</a:t>
            </a:r>
            <a:r>
              <a:rPr lang="fr-BE" dirty="0" smtClean="0">
                <a:solidFill>
                  <a:srgbClr val="0070C0"/>
                </a:solidFill>
              </a:rPr>
              <a:t> </a:t>
            </a:r>
            <a:r>
              <a:rPr lang="fr-BE" dirty="0" err="1" smtClean="0">
                <a:solidFill>
                  <a:srgbClr val="0070C0"/>
                </a:solidFill>
              </a:rPr>
              <a:t>effects</a:t>
            </a:r>
            <a:r>
              <a:rPr lang="fr-BE" dirty="0" smtClean="0">
                <a:solidFill>
                  <a:srgbClr val="0070C0"/>
                </a:solidFill>
              </a:rPr>
              <a:t> of </a:t>
            </a:r>
            <a:r>
              <a:rPr lang="fr-BE" dirty="0" err="1" smtClean="0">
                <a:solidFill>
                  <a:srgbClr val="0070C0"/>
                </a:solidFill>
              </a:rPr>
              <a:t>antimicrobials</a:t>
            </a:r>
            <a:r>
              <a:rPr lang="fr-BE" dirty="0" smtClean="0">
                <a:solidFill>
                  <a:srgbClr val="0070C0"/>
                </a:solidFill>
              </a:rPr>
              <a:t> </a:t>
            </a:r>
            <a:endParaRPr lang="fr-BE" dirty="0">
              <a:solidFill>
                <a:srgbClr val="0070C0"/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Method of administration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396240" y="2636520"/>
            <a:ext cx="4116388" cy="3977323"/>
          </a:xfrm>
        </p:spPr>
        <p:txBody>
          <a:bodyPr>
            <a:normAutofit/>
          </a:bodyPr>
          <a:lstStyle/>
          <a:p>
            <a:r>
              <a:rPr lang="fr-BE" dirty="0" smtClean="0"/>
              <a:t>Oral </a:t>
            </a:r>
            <a:r>
              <a:rPr lang="fr-BE" dirty="0" err="1" smtClean="0"/>
              <a:t>treatment</a:t>
            </a:r>
            <a:endParaRPr lang="fr-BE" dirty="0" smtClean="0"/>
          </a:p>
          <a:p>
            <a:pPr lvl="1"/>
            <a:r>
              <a:rPr lang="fr-BE" dirty="0" smtClean="0"/>
              <a:t> </a:t>
            </a:r>
            <a:r>
              <a:rPr lang="fr-BE" dirty="0" err="1"/>
              <a:t>b</a:t>
            </a:r>
            <a:r>
              <a:rPr lang="fr-BE" dirty="0" err="1" smtClean="0"/>
              <a:t>ehavioral</a:t>
            </a:r>
            <a:r>
              <a:rPr lang="fr-BE" dirty="0" smtClean="0"/>
              <a:t> </a:t>
            </a:r>
            <a:r>
              <a:rPr lang="fr-BE" dirty="0" err="1" smtClean="0"/>
              <a:t>disorder</a:t>
            </a:r>
            <a:endParaRPr lang="fr-BE" dirty="0" smtClean="0"/>
          </a:p>
          <a:p>
            <a:pPr lvl="1"/>
            <a:r>
              <a:rPr lang="fr-BE" dirty="0" smtClean="0"/>
              <a:t> </a:t>
            </a:r>
            <a:r>
              <a:rPr lang="fr-BE" dirty="0" err="1" smtClean="0"/>
              <a:t>swallowing</a:t>
            </a:r>
            <a:r>
              <a:rPr lang="fr-BE" dirty="0" smtClean="0"/>
              <a:t> </a:t>
            </a:r>
            <a:r>
              <a:rPr lang="fr-BE" dirty="0" err="1" smtClean="0"/>
              <a:t>disorder</a:t>
            </a:r>
            <a:endParaRPr lang="fr-BE" dirty="0" smtClean="0"/>
          </a:p>
          <a:p>
            <a:r>
              <a:rPr lang="fr-BE" dirty="0" smtClean="0"/>
              <a:t>IV </a:t>
            </a:r>
            <a:r>
              <a:rPr lang="fr-BE" dirty="0" err="1" smtClean="0"/>
              <a:t>treatment</a:t>
            </a:r>
            <a:endParaRPr lang="fr-BE" dirty="0" smtClean="0"/>
          </a:p>
          <a:p>
            <a:pPr lvl="1"/>
            <a:r>
              <a:rPr lang="fr-BE" dirty="0"/>
              <a:t> </a:t>
            </a:r>
            <a:r>
              <a:rPr lang="fr-BE" dirty="0" err="1" smtClean="0"/>
              <a:t>phlébitis</a:t>
            </a:r>
            <a:r>
              <a:rPr lang="fr-BE" dirty="0" smtClean="0"/>
              <a:t> </a:t>
            </a:r>
          </a:p>
          <a:p>
            <a:r>
              <a:rPr lang="fr-BE" dirty="0" smtClean="0"/>
              <a:t>IM </a:t>
            </a:r>
            <a:r>
              <a:rPr lang="fr-BE" dirty="0" err="1" smtClean="0"/>
              <a:t>treatment</a:t>
            </a:r>
            <a:r>
              <a:rPr lang="fr-BE" dirty="0" smtClean="0"/>
              <a:t> </a:t>
            </a:r>
          </a:p>
          <a:p>
            <a:pPr lvl="1"/>
            <a:r>
              <a:rPr lang="fr-BE" dirty="0"/>
              <a:t>p</a:t>
            </a:r>
            <a:r>
              <a:rPr lang="fr-BE" dirty="0" smtClean="0"/>
              <a:t>ain </a:t>
            </a:r>
          </a:p>
          <a:p>
            <a:pPr marL="457200" lvl="1" indent="0">
              <a:buNone/>
            </a:pPr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BE" dirty="0" smtClean="0"/>
              <a:t>Adverse </a:t>
            </a:r>
            <a:r>
              <a:rPr lang="fr-BE" dirty="0" err="1" smtClean="0"/>
              <a:t>drug</a:t>
            </a:r>
            <a:r>
              <a:rPr lang="fr-BE" dirty="0" smtClean="0"/>
              <a:t> </a:t>
            </a:r>
            <a:r>
              <a:rPr lang="fr-BE" dirty="0" err="1" smtClean="0"/>
              <a:t>reaction</a:t>
            </a: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4"/>
          </p:nvPr>
        </p:nvSpPr>
        <p:spPr>
          <a:xfrm>
            <a:off x="4470401" y="2581275"/>
            <a:ext cx="4064000" cy="3895725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fr-BE" sz="2400" dirty="0"/>
              <a:t>C</a:t>
            </a:r>
            <a:r>
              <a:rPr lang="fr-BE" sz="2400" dirty="0" smtClean="0"/>
              <a:t>lostridium </a:t>
            </a:r>
            <a:r>
              <a:rPr lang="fr-BE" sz="2400" dirty="0"/>
              <a:t>difficile </a:t>
            </a:r>
            <a:r>
              <a:rPr lang="fr-BE" sz="2400" dirty="0" smtClean="0"/>
              <a:t>infections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400" dirty="0" err="1"/>
              <a:t>R</a:t>
            </a:r>
            <a:r>
              <a:rPr lang="fr-BE" sz="2400" dirty="0" err="1" smtClean="0"/>
              <a:t>enal</a:t>
            </a:r>
            <a:r>
              <a:rPr lang="fr-BE" sz="2400" dirty="0" smtClean="0"/>
              <a:t> </a:t>
            </a:r>
            <a:r>
              <a:rPr lang="fr-BE" sz="2400" dirty="0" err="1"/>
              <a:t>failure</a:t>
            </a:r>
            <a:r>
              <a:rPr lang="fr-BE" sz="2400" dirty="0"/>
              <a:t> </a:t>
            </a:r>
            <a:endParaRPr lang="fr-BE" sz="24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400" dirty="0" err="1" smtClean="0"/>
              <a:t>Drugs</a:t>
            </a:r>
            <a:r>
              <a:rPr lang="fr-BE" sz="2400" dirty="0" smtClean="0"/>
              <a:t> interaction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400" dirty="0" err="1" smtClean="0"/>
              <a:t>Neurotixicity</a:t>
            </a:r>
            <a:r>
              <a:rPr lang="fr-BE" sz="2400" dirty="0" smtClean="0"/>
              <a:t> 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400" dirty="0" err="1"/>
              <a:t>Multidrugs</a:t>
            </a:r>
            <a:r>
              <a:rPr lang="fr-BE" sz="2400" dirty="0"/>
              <a:t> </a:t>
            </a:r>
            <a:r>
              <a:rPr lang="fr-BE" sz="2400" dirty="0" err="1"/>
              <a:t>resistant</a:t>
            </a:r>
            <a:r>
              <a:rPr lang="fr-BE" sz="2400" dirty="0"/>
              <a:t> </a:t>
            </a:r>
            <a:r>
              <a:rPr lang="fr-BE" sz="2400" dirty="0" err="1"/>
              <a:t>organisms</a:t>
            </a:r>
            <a:endParaRPr lang="fr-BE" sz="2400" dirty="0"/>
          </a:p>
          <a:p>
            <a:pPr lvl="1">
              <a:buFont typeface="Arial" panose="020B0604020202020204" pitchFamily="34" charset="0"/>
              <a:buChar char="•"/>
            </a:pPr>
            <a:endParaRPr lang="fr-BE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1108364" y="5911272"/>
            <a:ext cx="673331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800" dirty="0" err="1" smtClean="0"/>
              <a:t>Restraints</a:t>
            </a:r>
            <a:r>
              <a:rPr lang="fr-BE" sz="2800" dirty="0" smtClean="0"/>
              <a:t> – </a:t>
            </a:r>
            <a:r>
              <a:rPr lang="fr-BE" sz="2800" dirty="0" err="1"/>
              <a:t>D</a:t>
            </a:r>
            <a:r>
              <a:rPr lang="fr-BE" sz="2800" dirty="0" err="1" smtClean="0"/>
              <a:t>isconfort</a:t>
            </a:r>
            <a:r>
              <a:rPr lang="fr-BE" sz="2800" dirty="0" smtClean="0"/>
              <a:t> – </a:t>
            </a:r>
            <a:r>
              <a:rPr lang="fr-BE" sz="2800" dirty="0" err="1"/>
              <a:t>I</a:t>
            </a:r>
            <a:r>
              <a:rPr lang="fr-BE" sz="2800" dirty="0" err="1" smtClean="0"/>
              <a:t>atrogenic</a:t>
            </a:r>
            <a:r>
              <a:rPr lang="fr-BE" sz="2800" dirty="0" smtClean="0"/>
              <a:t> </a:t>
            </a:r>
            <a:r>
              <a:rPr lang="fr-BE" sz="2800" dirty="0" err="1" smtClean="0"/>
              <a:t>desease</a:t>
            </a:r>
            <a:r>
              <a:rPr lang="fr-BE" sz="2800" dirty="0" smtClean="0"/>
              <a:t>  </a:t>
            </a:r>
            <a:endParaRPr lang="fr-BE" sz="2800" dirty="0"/>
          </a:p>
        </p:txBody>
      </p:sp>
    </p:spTree>
    <p:extLst>
      <p:ext uri="{BB962C8B-B14F-4D97-AF65-F5344CB8AC3E}">
        <p14:creationId xmlns:p14="http://schemas.microsoft.com/office/powerpoint/2010/main" val="85983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296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BE" dirty="0" err="1" smtClean="0">
                <a:solidFill>
                  <a:srgbClr val="0070C0"/>
                </a:solidFill>
              </a:rPr>
              <a:t>Potential</a:t>
            </a:r>
            <a:r>
              <a:rPr lang="fr-BE" dirty="0" smtClean="0">
                <a:solidFill>
                  <a:srgbClr val="0070C0"/>
                </a:solidFill>
              </a:rPr>
              <a:t> impact of </a:t>
            </a:r>
            <a:r>
              <a:rPr lang="fr-BE" dirty="0" err="1" smtClean="0">
                <a:solidFill>
                  <a:srgbClr val="0070C0"/>
                </a:solidFill>
              </a:rPr>
              <a:t>antibiotic</a:t>
            </a:r>
            <a:r>
              <a:rPr lang="fr-BE" dirty="0" smtClean="0">
                <a:solidFill>
                  <a:srgbClr val="0070C0"/>
                </a:solidFill>
              </a:rPr>
              <a:t> use in </a:t>
            </a:r>
            <a:r>
              <a:rPr lang="fr-BE" dirty="0" err="1" smtClean="0">
                <a:solidFill>
                  <a:srgbClr val="0070C0"/>
                </a:solidFill>
              </a:rPr>
              <a:t>advanced</a:t>
            </a:r>
            <a:r>
              <a:rPr lang="fr-BE" dirty="0" smtClean="0">
                <a:solidFill>
                  <a:srgbClr val="0070C0"/>
                </a:solidFill>
              </a:rPr>
              <a:t> </a:t>
            </a:r>
            <a:r>
              <a:rPr lang="fr-BE" dirty="0" err="1" smtClean="0">
                <a:solidFill>
                  <a:srgbClr val="0070C0"/>
                </a:solidFill>
              </a:rPr>
              <a:t>dementia</a:t>
            </a:r>
            <a:endParaRPr lang="fr-BE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5804679"/>
            <a:ext cx="65037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Jenny T.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al . </a:t>
            </a:r>
            <a:r>
              <a:rPr lang="en-US" dirty="0" smtClean="0"/>
              <a:t>JAMDA 2012</a:t>
            </a:r>
          </a:p>
          <a:p>
            <a:r>
              <a:rPr lang="en-US" dirty="0"/>
              <a:t>Givens et al. Arch Intern Med </a:t>
            </a:r>
            <a:r>
              <a:rPr lang="en-US" dirty="0" smtClean="0"/>
              <a:t>2010</a:t>
            </a:r>
          </a:p>
          <a:p>
            <a:r>
              <a:rPr lang="en-US" dirty="0"/>
              <a:t>Steen  JT et al . J Am Med </a:t>
            </a:r>
            <a:r>
              <a:rPr lang="en-US" dirty="0" err="1"/>
              <a:t>Dir</a:t>
            </a:r>
            <a:r>
              <a:rPr lang="en-US" dirty="0"/>
              <a:t> </a:t>
            </a:r>
            <a:r>
              <a:rPr lang="en-US" dirty="0" err="1"/>
              <a:t>Assoc</a:t>
            </a:r>
            <a:r>
              <a:rPr lang="en-US" dirty="0"/>
              <a:t> 10.1016</a:t>
            </a:r>
            <a:endParaRPr lang="fr-BE" dirty="0"/>
          </a:p>
          <a:p>
            <a:endParaRPr lang="fr-BE" dirty="0"/>
          </a:p>
          <a:p>
            <a:endParaRPr lang="fr-BE" dirty="0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242033989"/>
              </p:ext>
            </p:extLst>
          </p:nvPr>
        </p:nvGraphicFramePr>
        <p:xfrm>
          <a:off x="1524000" y="1767610"/>
          <a:ext cx="5828146" cy="2671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6"/>
          <p:cNvSpPr/>
          <p:nvPr/>
        </p:nvSpPr>
        <p:spPr>
          <a:xfrm>
            <a:off x="826658" y="470372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BE" dirty="0"/>
              <a:t>Can lead confort  ? </a:t>
            </a:r>
            <a:r>
              <a:rPr lang="fr-BE" dirty="0" err="1"/>
              <a:t>Fluid</a:t>
            </a:r>
            <a:r>
              <a:rPr lang="fr-BE" dirty="0"/>
              <a:t> </a:t>
            </a:r>
            <a:r>
              <a:rPr lang="fr-BE" dirty="0" err="1"/>
              <a:t>intake</a:t>
            </a:r>
            <a:r>
              <a:rPr lang="fr-BE" dirty="0"/>
              <a:t>?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49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4762"/>
            <a:ext cx="8229600" cy="1143000"/>
          </a:xfrm>
        </p:spPr>
        <p:txBody>
          <a:bodyPr>
            <a:normAutofit/>
          </a:bodyPr>
          <a:lstStyle/>
          <a:p>
            <a:r>
              <a:rPr lang="fr-BE" dirty="0" smtClean="0">
                <a:solidFill>
                  <a:srgbClr val="0070C0"/>
                </a:solidFill>
              </a:rPr>
              <a:t>No </a:t>
            </a:r>
            <a:r>
              <a:rPr lang="fr-BE" dirty="0" err="1" smtClean="0">
                <a:solidFill>
                  <a:srgbClr val="0070C0"/>
                </a:solidFill>
              </a:rPr>
              <a:t>treatment</a:t>
            </a:r>
            <a:r>
              <a:rPr lang="fr-BE" dirty="0" smtClean="0">
                <a:solidFill>
                  <a:srgbClr val="0070C0"/>
                </a:solidFill>
              </a:rPr>
              <a:t> or </a:t>
            </a:r>
            <a:r>
              <a:rPr lang="fr-BE" dirty="0" err="1" smtClean="0">
                <a:solidFill>
                  <a:srgbClr val="0070C0"/>
                </a:solidFill>
              </a:rPr>
              <a:t>treatment</a:t>
            </a:r>
            <a:r>
              <a:rPr lang="fr-BE" dirty="0" smtClean="0">
                <a:solidFill>
                  <a:srgbClr val="0070C0"/>
                </a:solidFill>
              </a:rPr>
              <a:t> </a:t>
            </a:r>
            <a:endParaRPr lang="fr-BE" dirty="0">
              <a:solidFill>
                <a:srgbClr val="0070C0"/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69900" y="1255713"/>
            <a:ext cx="4040188" cy="639762"/>
          </a:xfrm>
          <a:ln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fr-BE" dirty="0" smtClean="0">
                <a:solidFill>
                  <a:srgbClr val="0070C0"/>
                </a:solidFill>
              </a:rPr>
              <a:t>For </a:t>
            </a:r>
            <a:endParaRPr lang="fr-BE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457200" y="2047875"/>
            <a:ext cx="3949700" cy="29559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fr-BE" dirty="0" smtClean="0"/>
              <a:t>High </a:t>
            </a:r>
            <a:r>
              <a:rPr lang="fr-BE" dirty="0" err="1" smtClean="0"/>
              <a:t>mortality</a:t>
            </a:r>
            <a:r>
              <a:rPr lang="fr-BE" dirty="0" smtClean="0"/>
              <a:t> rate of </a:t>
            </a:r>
            <a:r>
              <a:rPr lang="fr-BE" dirty="0" err="1" smtClean="0"/>
              <a:t>pneumonia</a:t>
            </a:r>
            <a:r>
              <a:rPr lang="fr-BE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en-US" dirty="0" err="1" smtClean="0"/>
              <a:t>Adverses</a:t>
            </a:r>
            <a:r>
              <a:rPr lang="en-US" dirty="0" smtClean="0"/>
              <a:t> effects of antimicrobial are frequent</a:t>
            </a:r>
          </a:p>
          <a:p>
            <a:pPr>
              <a:lnSpc>
                <a:spcPct val="120000"/>
              </a:lnSpc>
            </a:pPr>
            <a:r>
              <a:rPr lang="fr-BE" dirty="0"/>
              <a:t>Advanced </a:t>
            </a:r>
            <a:r>
              <a:rPr lang="fr-BE" dirty="0" err="1"/>
              <a:t>dementia</a:t>
            </a:r>
            <a:r>
              <a:rPr lang="fr-BE" dirty="0"/>
              <a:t> = terminal </a:t>
            </a:r>
            <a:r>
              <a:rPr lang="fr-BE" dirty="0" err="1"/>
              <a:t>illness</a:t>
            </a:r>
            <a:r>
              <a:rPr lang="fr-BE" dirty="0"/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/>
              <a:t> </a:t>
            </a:r>
          </a:p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endParaRPr lang="fr-BE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93809"/>
            <a:ext cx="4041775" cy="639762"/>
          </a:xfrm>
          <a:ln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fr-BE" dirty="0" smtClean="0">
                <a:solidFill>
                  <a:srgbClr val="0070C0"/>
                </a:solidFill>
              </a:rPr>
              <a:t>Against </a:t>
            </a:r>
            <a:endParaRPr lang="fr-BE" dirty="0">
              <a:solidFill>
                <a:srgbClr val="0070C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085975"/>
            <a:ext cx="4041775" cy="3951288"/>
          </a:xfrm>
        </p:spPr>
        <p:txBody>
          <a:bodyPr/>
          <a:lstStyle/>
          <a:p>
            <a:r>
              <a:rPr lang="en-US" dirty="0"/>
              <a:t>Pneumonia is a potentially treatable </a:t>
            </a:r>
            <a:r>
              <a:rPr lang="en-US" dirty="0" smtClean="0"/>
              <a:t>disease</a:t>
            </a:r>
          </a:p>
          <a:p>
            <a:endParaRPr lang="en-US" dirty="0"/>
          </a:p>
          <a:p>
            <a:pPr algn="r"/>
            <a:endParaRPr lang="fr-BE" dirty="0"/>
          </a:p>
        </p:txBody>
      </p:sp>
      <p:sp>
        <p:nvSpPr>
          <p:cNvPr id="7" name="Rectangle 6"/>
          <p:cNvSpPr/>
          <p:nvPr/>
        </p:nvSpPr>
        <p:spPr>
          <a:xfrm>
            <a:off x="5067300" y="5060434"/>
            <a:ext cx="3581400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In </a:t>
            </a:r>
            <a:r>
              <a:rPr lang="en-US" sz="2800" dirty="0"/>
              <a:t>absence of clear advanced directives: cure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622300" y="5098534"/>
            <a:ext cx="3581400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In presence of </a:t>
            </a:r>
            <a:r>
              <a:rPr lang="en-US" sz="2800" dirty="0"/>
              <a:t>clear advanced directives: </a:t>
            </a:r>
            <a:r>
              <a:rPr lang="en-US" sz="2800" dirty="0" smtClean="0"/>
              <a:t>comfort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1457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250"/>
            <a:ext cx="8229600" cy="1143000"/>
          </a:xfrm>
        </p:spPr>
        <p:txBody>
          <a:bodyPr/>
          <a:lstStyle/>
          <a:p>
            <a:r>
              <a:rPr lang="fr-FR" dirty="0" err="1" smtClean="0">
                <a:solidFill>
                  <a:srgbClr val="0070C0"/>
                </a:solidFill>
              </a:rPr>
              <a:t>Prevention</a:t>
            </a:r>
            <a:r>
              <a:rPr lang="fr-FR" dirty="0" smtClean="0">
                <a:solidFill>
                  <a:srgbClr val="0070C0"/>
                </a:solidFill>
              </a:rPr>
              <a:t> of </a:t>
            </a:r>
            <a:r>
              <a:rPr lang="fr-FR" dirty="0" err="1" smtClean="0">
                <a:solidFill>
                  <a:srgbClr val="0070C0"/>
                </a:solidFill>
              </a:rPr>
              <a:t>pneumonia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5634" y="1336959"/>
            <a:ext cx="8728365" cy="3913495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Influenza vaccination</a:t>
            </a:r>
          </a:p>
          <a:p>
            <a:pPr lvl="1"/>
            <a:r>
              <a:rPr lang="fr-FR" dirty="0"/>
              <a:t>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↓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Hospitalization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death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influenza and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causes. </a:t>
            </a:r>
            <a:endParaRPr lang="fr-FR" dirty="0" smtClean="0"/>
          </a:p>
          <a:p>
            <a:r>
              <a:rPr lang="fr-FR" dirty="0" err="1" smtClean="0"/>
              <a:t>Pneumococcal</a:t>
            </a:r>
            <a:r>
              <a:rPr lang="fr-FR" dirty="0" smtClean="0"/>
              <a:t> vaccination </a:t>
            </a:r>
          </a:p>
          <a:p>
            <a:pPr lvl="1"/>
            <a:r>
              <a:rPr lang="fr-FR" dirty="0"/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morbidity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mortality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nursing home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resident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dirty="0" smtClean="0"/>
          </a:p>
          <a:p>
            <a:pPr lvl="1"/>
            <a:endParaRPr lang="fr-FR" dirty="0" smtClean="0"/>
          </a:p>
          <a:p>
            <a:r>
              <a:rPr lang="fr-FR" dirty="0" smtClean="0"/>
              <a:t>Oral </a:t>
            </a:r>
            <a:r>
              <a:rPr lang="fr-FR" dirty="0" err="1" smtClean="0"/>
              <a:t>health</a:t>
            </a:r>
            <a:endParaRPr lang="fr-FR" dirty="0" smtClean="0"/>
          </a:p>
          <a:p>
            <a:pPr lvl="1"/>
            <a:r>
              <a:rPr lang="fr-FR" dirty="0" smtClean="0"/>
              <a:t>Redue incidence of aspiration </a:t>
            </a:r>
            <a:r>
              <a:rPr lang="fr-FR" dirty="0" err="1" smtClean="0"/>
              <a:t>pneumonia</a:t>
            </a:r>
            <a:r>
              <a:rPr lang="fr-FR" dirty="0" smtClean="0"/>
              <a:t> of 40 %</a:t>
            </a:r>
          </a:p>
          <a:p>
            <a:pPr lvl="1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cough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reflex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sensitivity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57200" y="5765126"/>
            <a:ext cx="822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/>
              <a:t>Woodhead</a:t>
            </a:r>
            <a:r>
              <a:rPr lang="fr-FR" dirty="0" smtClean="0"/>
              <a:t> M et al.  </a:t>
            </a:r>
            <a:r>
              <a:rPr lang="fr-FR" dirty="0"/>
              <a:t>Clin </a:t>
            </a:r>
            <a:r>
              <a:rPr lang="fr-FR" dirty="0" err="1"/>
              <a:t>Micobiol</a:t>
            </a:r>
            <a:r>
              <a:rPr lang="fr-FR" dirty="0"/>
              <a:t> Infect </a:t>
            </a:r>
            <a:r>
              <a:rPr lang="fr-FR" dirty="0" smtClean="0"/>
              <a:t>2011</a:t>
            </a:r>
          </a:p>
          <a:p>
            <a:r>
              <a:rPr lang="fr-FR" dirty="0" smtClean="0"/>
              <a:t>Mendel G et al. </a:t>
            </a:r>
            <a:r>
              <a:rPr lang="en-US" dirty="0" err="1"/>
              <a:t>mandell</a:t>
            </a:r>
            <a:r>
              <a:rPr lang="en-US" dirty="0"/>
              <a:t> textbook of infectious </a:t>
            </a:r>
            <a:r>
              <a:rPr lang="en-US" dirty="0" smtClean="0"/>
              <a:t>disease 2009</a:t>
            </a:r>
            <a:endParaRPr lang="fr-FR" dirty="0" smtClean="0"/>
          </a:p>
          <a:p>
            <a:r>
              <a:rPr lang="en-US" dirty="0" err="1" smtClean="0"/>
              <a:t>Wantando</a:t>
            </a:r>
            <a:r>
              <a:rPr lang="en-US" dirty="0" smtClean="0"/>
              <a:t> et al. Chest.2004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497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Conclusions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P</a:t>
            </a:r>
            <a:r>
              <a:rPr lang="fr-FR" dirty="0" err="1" smtClean="0"/>
              <a:t>neumonia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frequent</a:t>
            </a:r>
            <a:r>
              <a:rPr lang="fr-FR" dirty="0" smtClean="0"/>
              <a:t> and </a:t>
            </a:r>
            <a:r>
              <a:rPr lang="fr-FR" dirty="0" err="1" smtClean="0"/>
              <a:t>serious</a:t>
            </a:r>
            <a:r>
              <a:rPr lang="fr-FR" dirty="0" smtClean="0"/>
              <a:t> </a:t>
            </a:r>
            <a:r>
              <a:rPr lang="fr-FR" dirty="0" err="1" smtClean="0"/>
              <a:t>illness</a:t>
            </a:r>
            <a:endParaRPr lang="fr-FR" dirty="0" smtClean="0"/>
          </a:p>
          <a:p>
            <a:r>
              <a:rPr lang="fr-FR" dirty="0" err="1"/>
              <a:t>D</a:t>
            </a:r>
            <a:r>
              <a:rPr lang="fr-FR" dirty="0" err="1" smtClean="0"/>
              <a:t>iagnosis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difficult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Prevention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vaccination </a:t>
            </a:r>
            <a:r>
              <a:rPr lang="fr-FR" dirty="0" err="1" smtClean="0"/>
              <a:t>is</a:t>
            </a:r>
            <a:r>
              <a:rPr lang="fr-FR" dirty="0" smtClean="0"/>
              <a:t> efficient</a:t>
            </a:r>
          </a:p>
          <a:p>
            <a:r>
              <a:rPr lang="fr-FR" dirty="0" smtClean="0"/>
              <a:t>Administration of the </a:t>
            </a:r>
            <a:r>
              <a:rPr lang="fr-FR" dirty="0" err="1" smtClean="0"/>
              <a:t>treatment</a:t>
            </a:r>
            <a:r>
              <a:rPr lang="fr-FR" dirty="0" smtClean="0"/>
              <a:t> </a:t>
            </a:r>
            <a:r>
              <a:rPr lang="fr-FR" dirty="0" err="1" smtClean="0"/>
              <a:t>remains</a:t>
            </a:r>
            <a:r>
              <a:rPr lang="fr-FR" dirty="0" smtClean="0"/>
              <a:t> </a:t>
            </a:r>
            <a:r>
              <a:rPr lang="fr-FR" dirty="0" err="1" smtClean="0"/>
              <a:t>difficult</a:t>
            </a:r>
            <a:endParaRPr lang="fr-FR" dirty="0" smtClean="0"/>
          </a:p>
          <a:p>
            <a:r>
              <a:rPr lang="fr-FR" dirty="0" err="1" smtClean="0"/>
              <a:t>Specific</a:t>
            </a:r>
            <a:r>
              <a:rPr lang="fr-FR" dirty="0" smtClean="0"/>
              <a:t> directive </a:t>
            </a:r>
            <a:r>
              <a:rPr lang="fr-FR" dirty="0" err="1" smtClean="0"/>
              <a:t>treat</a:t>
            </a:r>
            <a:r>
              <a:rPr lang="fr-FR" dirty="0" smtClean="0"/>
              <a:t> or confort </a:t>
            </a:r>
            <a:r>
              <a:rPr lang="fr-FR" dirty="0" err="1" smtClean="0"/>
              <a:t>treatment</a:t>
            </a:r>
            <a:r>
              <a:rPr lang="fr-FR" dirty="0" smtClean="0"/>
              <a:t>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decided</a:t>
            </a:r>
            <a:r>
              <a:rPr lang="fr-FR" dirty="0"/>
              <a:t>,</a:t>
            </a:r>
            <a:r>
              <a:rPr lang="en-US" dirty="0" smtClean="0"/>
              <a:t> </a:t>
            </a:r>
            <a:r>
              <a:rPr lang="en-US" dirty="0"/>
              <a:t>tailored to each individual and clinical situation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979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Conclusions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err="1"/>
              <a:t>P</a:t>
            </a:r>
            <a:r>
              <a:rPr lang="fr-FR" dirty="0" err="1" smtClean="0"/>
              <a:t>neumonia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frequent</a:t>
            </a:r>
            <a:r>
              <a:rPr lang="fr-FR" dirty="0" smtClean="0"/>
              <a:t> in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dementia</a:t>
            </a:r>
            <a:endParaRPr lang="fr-FR" dirty="0" smtClean="0"/>
          </a:p>
          <a:p>
            <a:r>
              <a:rPr lang="fr-FR" dirty="0" err="1" smtClean="0"/>
              <a:t>Pneumonia</a:t>
            </a:r>
            <a:r>
              <a:rPr lang="fr-FR" dirty="0" smtClean="0"/>
              <a:t> </a:t>
            </a:r>
            <a:r>
              <a:rPr lang="fr-FR" dirty="0" err="1" smtClean="0"/>
              <a:t>diagnosis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difficult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Mortality</a:t>
            </a:r>
            <a:r>
              <a:rPr lang="fr-FR" dirty="0" smtClean="0"/>
              <a:t> rate </a:t>
            </a:r>
            <a:r>
              <a:rPr lang="fr-FR" dirty="0" err="1" smtClean="0"/>
              <a:t>is</a:t>
            </a:r>
            <a:r>
              <a:rPr lang="fr-FR" dirty="0" smtClean="0"/>
              <a:t> high </a:t>
            </a:r>
          </a:p>
          <a:p>
            <a:r>
              <a:rPr lang="fr-FR" dirty="0" err="1" smtClean="0"/>
              <a:t>Prevention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vaccination </a:t>
            </a:r>
            <a:r>
              <a:rPr lang="fr-FR" dirty="0" err="1" smtClean="0"/>
              <a:t>is</a:t>
            </a:r>
            <a:r>
              <a:rPr lang="fr-FR" dirty="0" smtClean="0"/>
              <a:t> efficient</a:t>
            </a:r>
          </a:p>
          <a:p>
            <a:r>
              <a:rPr lang="fr-FR" dirty="0" smtClean="0"/>
              <a:t>Administration of the </a:t>
            </a:r>
            <a:r>
              <a:rPr lang="fr-FR" dirty="0" err="1" smtClean="0"/>
              <a:t>treatment</a:t>
            </a:r>
            <a:r>
              <a:rPr lang="fr-FR" dirty="0" smtClean="0"/>
              <a:t> </a:t>
            </a:r>
            <a:r>
              <a:rPr lang="fr-FR" dirty="0" err="1" smtClean="0"/>
              <a:t>remain</a:t>
            </a:r>
            <a:r>
              <a:rPr lang="fr-FR" dirty="0" smtClean="0"/>
              <a:t> </a:t>
            </a:r>
            <a:r>
              <a:rPr lang="fr-FR" dirty="0" err="1" smtClean="0"/>
              <a:t>difficult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Specific</a:t>
            </a:r>
            <a:r>
              <a:rPr lang="fr-FR" dirty="0" smtClean="0"/>
              <a:t> directive </a:t>
            </a:r>
            <a:r>
              <a:rPr lang="fr-FR" dirty="0" err="1" smtClean="0"/>
              <a:t>treat</a:t>
            </a:r>
            <a:r>
              <a:rPr lang="fr-FR" dirty="0" smtClean="0"/>
              <a:t> or confort </a:t>
            </a:r>
            <a:r>
              <a:rPr lang="fr-FR" dirty="0" err="1" smtClean="0"/>
              <a:t>treatment</a:t>
            </a:r>
            <a:r>
              <a:rPr lang="fr-FR" dirty="0" smtClean="0"/>
              <a:t>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decided</a:t>
            </a:r>
            <a:r>
              <a:rPr lang="fr-FR" dirty="0"/>
              <a:t>,</a:t>
            </a:r>
            <a:r>
              <a:rPr lang="en-US" dirty="0" smtClean="0"/>
              <a:t> </a:t>
            </a:r>
            <a:r>
              <a:rPr lang="en-US" dirty="0"/>
              <a:t>tailored to each individual and clinical situation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354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9904" y="-76642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Advanced </a:t>
            </a:r>
            <a:r>
              <a:rPr lang="fr-FR" dirty="0" err="1" smtClean="0">
                <a:solidFill>
                  <a:srgbClr val="0070C0"/>
                </a:solidFill>
              </a:rPr>
              <a:t>dementia</a:t>
            </a:r>
            <a:r>
              <a:rPr lang="fr-FR" dirty="0" smtClean="0">
                <a:solidFill>
                  <a:srgbClr val="0070C0"/>
                </a:solidFill>
              </a:rPr>
              <a:t>: </a:t>
            </a:r>
            <a:r>
              <a:rPr lang="fr-FR" dirty="0" err="1" smtClean="0">
                <a:solidFill>
                  <a:srgbClr val="0070C0"/>
                </a:solidFill>
              </a:rPr>
              <a:t>features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9904" y="1066358"/>
            <a:ext cx="8372902" cy="5474481"/>
          </a:xfrm>
        </p:spPr>
        <p:txBody>
          <a:bodyPr>
            <a:normAutofit/>
          </a:bodyPr>
          <a:lstStyle/>
          <a:p>
            <a:r>
              <a:rPr lang="fr-FR" sz="2600" dirty="0" err="1" smtClean="0"/>
              <a:t>Profound</a:t>
            </a:r>
            <a:r>
              <a:rPr lang="fr-FR" sz="2600" dirty="0" smtClean="0"/>
              <a:t> memory </a:t>
            </a:r>
            <a:r>
              <a:rPr lang="fr-FR" sz="2600" dirty="0" err="1" smtClean="0"/>
              <a:t>deficit</a:t>
            </a:r>
            <a:endParaRPr lang="fr-FR" sz="2600" dirty="0" smtClean="0"/>
          </a:p>
          <a:p>
            <a:r>
              <a:rPr lang="fr-FR" sz="2600" dirty="0" smtClean="0"/>
              <a:t>Speech </a:t>
            </a:r>
            <a:r>
              <a:rPr lang="fr-FR" sz="2600" dirty="0" err="1" smtClean="0"/>
              <a:t>limited</a:t>
            </a:r>
            <a:endParaRPr lang="fr-FR" sz="2600" dirty="0" smtClean="0"/>
          </a:p>
          <a:p>
            <a:r>
              <a:rPr lang="fr-FR" sz="2600" dirty="0" smtClean="0"/>
              <a:t>Total </a:t>
            </a:r>
            <a:r>
              <a:rPr lang="fr-FR" sz="2600" dirty="0" err="1" smtClean="0"/>
              <a:t>functional</a:t>
            </a:r>
            <a:r>
              <a:rPr lang="fr-FR" sz="2600" dirty="0" smtClean="0"/>
              <a:t> </a:t>
            </a:r>
            <a:r>
              <a:rPr lang="fr-FR" sz="2600" dirty="0" err="1" smtClean="0"/>
              <a:t>dependance</a:t>
            </a:r>
            <a:r>
              <a:rPr lang="fr-FR" sz="2600" dirty="0" smtClean="0"/>
              <a:t> </a:t>
            </a:r>
          </a:p>
          <a:p>
            <a:r>
              <a:rPr lang="fr-FR" sz="2600" dirty="0" smtClean="0"/>
              <a:t>Incontinence</a:t>
            </a:r>
          </a:p>
          <a:p>
            <a:r>
              <a:rPr lang="fr-FR" sz="2600" dirty="0" err="1"/>
              <a:t>Inability</a:t>
            </a:r>
            <a:r>
              <a:rPr lang="fr-FR" sz="2600" dirty="0"/>
              <a:t> to </a:t>
            </a:r>
            <a:r>
              <a:rPr lang="fr-FR" sz="2600" dirty="0" err="1"/>
              <a:t>ambulate</a:t>
            </a:r>
            <a:r>
              <a:rPr lang="fr-FR" sz="2600" dirty="0"/>
              <a:t> </a:t>
            </a:r>
            <a:endParaRPr lang="fr-FR" sz="2600" dirty="0" smtClean="0"/>
          </a:p>
          <a:p>
            <a:pPr marL="457200" lvl="1" indent="0">
              <a:buNone/>
            </a:pPr>
            <a:r>
              <a:rPr lang="fr-FR" sz="1900" dirty="0" smtClean="0"/>
              <a:t>Mitchell SL et al. Alzheimer Dis Assoc </a:t>
            </a:r>
            <a:r>
              <a:rPr lang="fr-FR" sz="1900" dirty="0" err="1" smtClean="0"/>
              <a:t>Disord</a:t>
            </a:r>
            <a:r>
              <a:rPr lang="fr-FR" sz="1900" dirty="0" smtClean="0"/>
              <a:t> 2006</a:t>
            </a:r>
          </a:p>
          <a:p>
            <a:r>
              <a:rPr lang="fr-FR" sz="2400" dirty="0" err="1" smtClean="0"/>
              <a:t>Lost</a:t>
            </a:r>
            <a:r>
              <a:rPr lang="fr-FR" sz="2400" dirty="0" smtClean="0"/>
              <a:t> </a:t>
            </a:r>
            <a:r>
              <a:rPr lang="fr-FR" sz="2400" dirty="0" err="1" smtClean="0"/>
              <a:t>interest</a:t>
            </a:r>
            <a:r>
              <a:rPr lang="fr-FR" sz="2400" dirty="0" smtClean="0"/>
              <a:t> to </a:t>
            </a:r>
            <a:r>
              <a:rPr lang="fr-FR" sz="2400" dirty="0" err="1" smtClean="0"/>
              <a:t>eating</a:t>
            </a:r>
            <a:r>
              <a:rPr lang="fr-FR" sz="2400" dirty="0" smtClean="0"/>
              <a:t> </a:t>
            </a:r>
          </a:p>
          <a:p>
            <a:r>
              <a:rPr lang="fr-FR" sz="2400" dirty="0" err="1" smtClean="0"/>
              <a:t>Dysphagia</a:t>
            </a:r>
            <a:r>
              <a:rPr lang="fr-FR" sz="2400" dirty="0" smtClean="0"/>
              <a:t> </a:t>
            </a:r>
          </a:p>
          <a:p>
            <a:r>
              <a:rPr lang="fr-FR" sz="2400" dirty="0" smtClean="0"/>
              <a:t>High </a:t>
            </a:r>
            <a:r>
              <a:rPr lang="fr-FR" sz="2400" dirty="0" err="1" smtClean="0"/>
              <a:t>mortality</a:t>
            </a:r>
            <a:r>
              <a:rPr lang="fr-FR" sz="2400" dirty="0" smtClean="0"/>
              <a:t> rate</a:t>
            </a:r>
            <a:endParaRPr lang="fr-FR" sz="2400" dirty="0"/>
          </a:p>
          <a:p>
            <a:pPr marL="457200" lvl="1" indent="0">
              <a:buNone/>
            </a:pPr>
            <a:r>
              <a:rPr lang="fr-FR" sz="1800" dirty="0" smtClean="0"/>
              <a:t>Susan L et al. N </a:t>
            </a:r>
            <a:r>
              <a:rPr lang="fr-FR" sz="1800" dirty="0" err="1" smtClean="0"/>
              <a:t>Engl</a:t>
            </a:r>
            <a:r>
              <a:rPr lang="fr-FR" sz="1800" dirty="0" smtClean="0"/>
              <a:t> J Med 2009</a:t>
            </a:r>
            <a:endParaRPr lang="fr-FR" sz="1800" dirty="0"/>
          </a:p>
        </p:txBody>
      </p:sp>
      <p:sp>
        <p:nvSpPr>
          <p:cNvPr id="6" name="ZoneTexte 5"/>
          <p:cNvSpPr txBox="1"/>
          <p:nvPr/>
        </p:nvSpPr>
        <p:spPr>
          <a:xfrm>
            <a:off x="1925784" y="6047057"/>
            <a:ext cx="4904511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90 % </a:t>
            </a:r>
            <a:r>
              <a:rPr lang="fr-FR" sz="28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require</a:t>
            </a:r>
            <a:r>
              <a:rPr lang="fr-FR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nursing home </a:t>
            </a:r>
            <a:endParaRPr lang="fr-FR" sz="2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Accolade fermante 3"/>
          <p:cNvSpPr/>
          <p:nvPr/>
        </p:nvSpPr>
        <p:spPr>
          <a:xfrm>
            <a:off x="5397500" y="1206500"/>
            <a:ext cx="1376171" cy="4394200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7010401" y="3060700"/>
            <a:ext cx="2019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Last 6 </a:t>
            </a:r>
            <a:r>
              <a:rPr lang="fr-FR" sz="24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months</a:t>
            </a:r>
            <a:r>
              <a:rPr lang="fr-FR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2 </a:t>
            </a:r>
            <a:r>
              <a:rPr lang="fr-FR" sz="24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years</a:t>
            </a:r>
            <a:r>
              <a:rPr lang="fr-FR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fr-FR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480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</p:spPr>
        <p:txBody>
          <a:bodyPr/>
          <a:lstStyle/>
          <a:p>
            <a:r>
              <a:rPr lang="fr-FR" dirty="0" err="1" smtClean="0">
                <a:solidFill>
                  <a:srgbClr val="0070C0"/>
                </a:solidFill>
              </a:rPr>
              <a:t>Pneumonia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266700" y="1854631"/>
            <a:ext cx="3975100" cy="3951288"/>
          </a:xfrm>
        </p:spPr>
        <p:txBody>
          <a:bodyPr>
            <a:normAutofit/>
          </a:bodyPr>
          <a:lstStyle/>
          <a:p>
            <a:r>
              <a:rPr lang="fr-FR" dirty="0" smtClean="0"/>
              <a:t>Acute </a:t>
            </a:r>
            <a:r>
              <a:rPr lang="fr-FR" dirty="0" err="1" smtClean="0"/>
              <a:t>illness</a:t>
            </a:r>
            <a:r>
              <a:rPr lang="fr-FR" dirty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 </a:t>
            </a:r>
            <a:r>
              <a:rPr lang="fr-FR" dirty="0" err="1" smtClean="0"/>
              <a:t>cough</a:t>
            </a:r>
            <a:r>
              <a:rPr lang="fr-FR" dirty="0" smtClean="0"/>
              <a:t> + at least: </a:t>
            </a:r>
          </a:p>
          <a:p>
            <a:pPr marL="0" indent="0">
              <a:buNone/>
            </a:pPr>
            <a:endParaRPr lang="fr-FR" dirty="0" smtClean="0"/>
          </a:p>
          <a:p>
            <a:pPr lvl="1"/>
            <a:r>
              <a:rPr lang="fr-FR" dirty="0"/>
              <a:t> new focal </a:t>
            </a:r>
            <a:r>
              <a:rPr lang="fr-FR" dirty="0" err="1"/>
              <a:t>chest</a:t>
            </a:r>
            <a:r>
              <a:rPr lang="fr-FR" dirty="0"/>
              <a:t> </a:t>
            </a:r>
            <a:r>
              <a:rPr lang="fr-FR" dirty="0" err="1"/>
              <a:t>signs</a:t>
            </a:r>
            <a:endParaRPr lang="fr-FR" dirty="0"/>
          </a:p>
          <a:p>
            <a:pPr lvl="1"/>
            <a:r>
              <a:rPr lang="fr-FR" dirty="0"/>
              <a:t> </a:t>
            </a:r>
            <a:r>
              <a:rPr lang="fr-FR" dirty="0" err="1"/>
              <a:t>fever</a:t>
            </a:r>
            <a:r>
              <a:rPr lang="fr-FR" dirty="0"/>
              <a:t> &gt; 4 </a:t>
            </a:r>
            <a:r>
              <a:rPr lang="fr-FR" dirty="0" err="1"/>
              <a:t>days</a:t>
            </a:r>
            <a:r>
              <a:rPr lang="fr-FR" dirty="0"/>
              <a:t> </a:t>
            </a:r>
          </a:p>
          <a:p>
            <a:pPr lvl="1"/>
            <a:r>
              <a:rPr lang="fr-FR" dirty="0" smtClean="0"/>
              <a:t> </a:t>
            </a:r>
            <a:r>
              <a:rPr lang="fr-FR" dirty="0" err="1" smtClean="0"/>
              <a:t>dyspnea</a:t>
            </a:r>
            <a:r>
              <a:rPr lang="fr-FR" dirty="0" smtClean="0"/>
              <a:t> </a:t>
            </a:r>
            <a:r>
              <a:rPr lang="fr-FR" dirty="0"/>
              <a:t>/</a:t>
            </a:r>
            <a:r>
              <a:rPr lang="fr-FR" dirty="0" err="1"/>
              <a:t>tachypnea</a:t>
            </a:r>
            <a:endParaRPr lang="fr-FR" dirty="0"/>
          </a:p>
          <a:p>
            <a:pPr lvl="1"/>
            <a:r>
              <a:rPr lang="fr-FR" dirty="0" smtClean="0"/>
              <a:t> </a:t>
            </a:r>
            <a:r>
              <a:rPr lang="fr-FR" dirty="0" err="1" smtClean="0"/>
              <a:t>without</a:t>
            </a:r>
            <a:r>
              <a:rPr lang="fr-FR" dirty="0" smtClean="0"/>
              <a:t> </a:t>
            </a:r>
            <a:r>
              <a:rPr lang="fr-FR" dirty="0" err="1"/>
              <a:t>obvious</a:t>
            </a:r>
            <a:r>
              <a:rPr lang="fr-FR" dirty="0"/>
              <a:t> </a:t>
            </a:r>
            <a:r>
              <a:rPr lang="fr-FR" dirty="0" smtClean="0"/>
              <a:t>cause</a:t>
            </a:r>
          </a:p>
          <a:p>
            <a:pPr marL="457200" lvl="1" indent="0">
              <a:buNone/>
            </a:pPr>
            <a:endParaRPr lang="fr-FR" dirty="0" smtClean="0"/>
          </a:p>
          <a:p>
            <a:r>
              <a:rPr lang="fr-FR" dirty="0" smtClean="0"/>
              <a:t>+ </a:t>
            </a:r>
            <a:r>
              <a:rPr lang="fr-FR" dirty="0" err="1" smtClean="0"/>
              <a:t>chest</a:t>
            </a:r>
            <a:r>
              <a:rPr lang="fr-FR" dirty="0" smtClean="0"/>
              <a:t> </a:t>
            </a:r>
            <a:r>
              <a:rPr lang="fr-FR" dirty="0" err="1" smtClean="0"/>
              <a:t>radiography</a:t>
            </a:r>
            <a:r>
              <a:rPr lang="fr-FR" dirty="0" smtClean="0"/>
              <a:t>: </a:t>
            </a:r>
            <a:r>
              <a:rPr lang="fr-FR" dirty="0"/>
              <a:t>new </a:t>
            </a:r>
            <a:r>
              <a:rPr lang="fr-FR" dirty="0" err="1"/>
              <a:t>lung</a:t>
            </a:r>
            <a:r>
              <a:rPr lang="fr-FR" dirty="0"/>
              <a:t> </a:t>
            </a:r>
            <a:r>
              <a:rPr lang="fr-FR" dirty="0" err="1"/>
              <a:t>shadowing</a:t>
            </a:r>
            <a:endParaRPr lang="fr-FR" dirty="0"/>
          </a:p>
          <a:p>
            <a:pPr marL="457200" lvl="1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fr-FR" dirty="0" smtClean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3"/>
          </p:nvPr>
        </p:nvSpPr>
        <p:spPr>
          <a:xfrm>
            <a:off x="5118786" y="1567249"/>
            <a:ext cx="2310714" cy="53030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fr-BE" dirty="0" smtClean="0">
                <a:solidFill>
                  <a:srgbClr val="0070C0"/>
                </a:solidFill>
              </a:rPr>
              <a:t>In </a:t>
            </a:r>
            <a:r>
              <a:rPr lang="fr-BE" dirty="0" err="1" smtClean="0">
                <a:solidFill>
                  <a:srgbClr val="0070C0"/>
                </a:solidFill>
              </a:rPr>
              <a:t>elderly</a:t>
            </a:r>
            <a:r>
              <a:rPr lang="fr-BE" dirty="0" smtClean="0">
                <a:solidFill>
                  <a:srgbClr val="0070C0"/>
                </a:solidFill>
              </a:rPr>
              <a:t> </a:t>
            </a:r>
            <a:endParaRPr lang="fr-BE" dirty="0">
              <a:solidFill>
                <a:srgbClr val="0070C0"/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>
          <a:xfrm>
            <a:off x="4657725" y="2237252"/>
            <a:ext cx="3978275" cy="27792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BE" dirty="0" err="1" smtClean="0"/>
              <a:t>Cough</a:t>
            </a:r>
            <a:r>
              <a:rPr lang="fr-BE" dirty="0" smtClean="0"/>
              <a:t> </a:t>
            </a:r>
            <a:r>
              <a:rPr lang="fr-BE" dirty="0" err="1" smtClean="0"/>
              <a:t>may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absent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Fever </a:t>
            </a:r>
            <a:r>
              <a:rPr lang="fr-BE" dirty="0" err="1" smtClean="0"/>
              <a:t>may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absent or </a:t>
            </a:r>
            <a:r>
              <a:rPr lang="fr-BE" dirty="0" err="1" smtClean="0"/>
              <a:t>lower</a:t>
            </a:r>
            <a:r>
              <a:rPr lang="fr-BE" dirty="0" smtClean="0"/>
              <a:t> </a:t>
            </a:r>
            <a:r>
              <a:rPr lang="fr-BE" dirty="0" err="1" smtClean="0"/>
              <a:t>than</a:t>
            </a:r>
            <a:r>
              <a:rPr lang="fr-BE" dirty="0" smtClean="0"/>
              <a:t> </a:t>
            </a:r>
            <a:r>
              <a:rPr lang="fr-BE" dirty="0" err="1" smtClean="0"/>
              <a:t>young</a:t>
            </a:r>
            <a:endParaRPr lang="fr-BE" dirty="0" smtClean="0"/>
          </a:p>
          <a:p>
            <a:r>
              <a:rPr lang="fr-BE" dirty="0" err="1" smtClean="0"/>
              <a:t>Chest</a:t>
            </a:r>
            <a:r>
              <a:rPr lang="fr-BE" dirty="0" smtClean="0"/>
              <a:t> </a:t>
            </a:r>
            <a:r>
              <a:rPr lang="fr-BE" dirty="0" err="1" smtClean="0"/>
              <a:t>difficult</a:t>
            </a:r>
            <a:r>
              <a:rPr lang="fr-BE" dirty="0" smtClean="0"/>
              <a:t> to </a:t>
            </a:r>
            <a:r>
              <a:rPr lang="fr-BE" dirty="0" err="1" smtClean="0"/>
              <a:t>obtain</a:t>
            </a:r>
            <a:r>
              <a:rPr lang="fr-BE" dirty="0" smtClean="0"/>
              <a:t> and to </a:t>
            </a:r>
            <a:r>
              <a:rPr lang="fr-BE" dirty="0" err="1" smtClean="0"/>
              <a:t>interpret</a:t>
            </a: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298478" y="6400615"/>
            <a:ext cx="688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Woodhead</a:t>
            </a:r>
            <a:r>
              <a:rPr lang="fr-FR" dirty="0" smtClean="0"/>
              <a:t> M et al. Clin </a:t>
            </a:r>
            <a:r>
              <a:rPr lang="fr-FR" dirty="0" err="1" smtClean="0"/>
              <a:t>Micobiol</a:t>
            </a:r>
            <a:r>
              <a:rPr lang="fr-FR" dirty="0" smtClean="0"/>
              <a:t> Infect 2011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4347827" y="5308685"/>
            <a:ext cx="3996672" cy="75469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BE" sz="3200" dirty="0" err="1"/>
              <a:t>Changed</a:t>
            </a:r>
            <a:r>
              <a:rPr lang="fr-BE" sz="3200" dirty="0"/>
              <a:t> mental </a:t>
            </a:r>
            <a:r>
              <a:rPr lang="fr-BE" sz="3200" dirty="0" err="1"/>
              <a:t>status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294807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>
                <a:solidFill>
                  <a:srgbClr val="0070C0"/>
                </a:solidFill>
              </a:rPr>
              <a:t>Mortality</a:t>
            </a:r>
            <a:r>
              <a:rPr lang="fr-BE" dirty="0" smtClean="0">
                <a:solidFill>
                  <a:srgbClr val="0070C0"/>
                </a:solidFill>
              </a:rPr>
              <a:t> in </a:t>
            </a:r>
            <a:r>
              <a:rPr lang="fr-BE" dirty="0" err="1" smtClean="0">
                <a:solidFill>
                  <a:srgbClr val="0070C0"/>
                </a:solidFill>
              </a:rPr>
              <a:t>pneumonia</a:t>
            </a:r>
            <a:r>
              <a:rPr lang="fr-BE" dirty="0" smtClean="0">
                <a:solidFill>
                  <a:srgbClr val="0070C0"/>
                </a:solidFill>
              </a:rPr>
              <a:t> </a:t>
            </a:r>
            <a:endParaRPr lang="fr-BE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3467" y="5590884"/>
            <a:ext cx="563647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fr-FR" altLang="fr-FR" dirty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El-</a:t>
            </a:r>
            <a:r>
              <a:rPr lang="fr-FR" altLang="fr-FR" dirty="0" err="1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Sohl</a:t>
            </a:r>
            <a:r>
              <a:rPr lang="fr-FR" altLang="fr-FR" dirty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et </a:t>
            </a:r>
            <a:r>
              <a:rPr lang="fr-FR" altLang="fr-FR" dirty="0" smtClean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al. </a:t>
            </a:r>
            <a:r>
              <a:rPr lang="fr-FR" altLang="fr-FR" dirty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CID </a:t>
            </a:r>
            <a:r>
              <a:rPr lang="fr-FR" altLang="fr-FR" dirty="0" smtClean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2004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fr-FR" altLang="fr-FR" dirty="0" smtClean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Foley NC et al. </a:t>
            </a:r>
            <a:r>
              <a:rPr lang="fr-FR" altLang="fr-FR" dirty="0" err="1" smtClean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Dement</a:t>
            </a:r>
            <a:r>
              <a:rPr lang="fr-FR" altLang="fr-FR" dirty="0" smtClean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dirty="0" err="1" smtClean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Geriatr</a:t>
            </a:r>
            <a:r>
              <a:rPr lang="fr-FR" altLang="fr-FR" dirty="0" smtClean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dirty="0" err="1" smtClean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Cogn</a:t>
            </a:r>
            <a:r>
              <a:rPr lang="fr-FR" altLang="fr-FR" dirty="0" smtClean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dirty="0" err="1" smtClean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Disord</a:t>
            </a:r>
            <a:r>
              <a:rPr lang="fr-FR" altLang="fr-FR" dirty="0" smtClean="0">
                <a:latin typeface="Century" panose="020406040505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2014</a:t>
            </a:r>
            <a:endParaRPr lang="fr-FR" altLang="fr-FR" dirty="0">
              <a:latin typeface="Century" panose="020406040505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5" name="Espace réservé du contenu 4"/>
          <p:cNvSpPr>
            <a:spLocks noGrp="1" noChangeArrowheads="1"/>
          </p:cNvSpPr>
          <p:nvPr>
            <p:ph idx="1"/>
          </p:nvPr>
        </p:nvSpPr>
        <p:spPr bwMode="auto">
          <a:xfrm>
            <a:off x="378822" y="1419710"/>
            <a:ext cx="82296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fr-FR" altLang="fr-FR" dirty="0" smtClean="0">
                <a:sym typeface="Symbol" panose="05050102010706020507" pitchFamily="18" charset="2"/>
              </a:rPr>
              <a:t> 5th cause of </a:t>
            </a:r>
            <a:r>
              <a:rPr lang="fr-FR" altLang="fr-FR" dirty="0" err="1" smtClean="0">
                <a:sym typeface="Symbol" panose="05050102010706020507" pitchFamily="18" charset="2"/>
              </a:rPr>
              <a:t>death</a:t>
            </a:r>
            <a:r>
              <a:rPr lang="fr-FR" altLang="fr-FR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&gt; 65 </a:t>
            </a:r>
            <a:r>
              <a:rPr lang="fr-FR" altLang="fr-FR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years</a:t>
            </a:r>
            <a:r>
              <a:rPr lang="fr-FR" altLang="fr-FR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r-FR" altLang="fr-FR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old</a:t>
            </a:r>
            <a:endParaRPr lang="fr-FR" altLang="fr-FR" dirty="0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fr-FR" altLang="fr-FR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r-FR" altLang="fr-FR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6 </a:t>
            </a:r>
            <a:r>
              <a:rPr lang="fr-FR" altLang="fr-FR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month</a:t>
            </a:r>
            <a:r>
              <a:rPr lang="fr-FR" altLang="fr-FR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r-FR" altLang="fr-FR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mortality</a:t>
            </a:r>
            <a:r>
              <a:rPr lang="fr-FR" altLang="fr-FR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in </a:t>
            </a:r>
            <a:r>
              <a:rPr lang="fr-FR" altLang="fr-FR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advanced</a:t>
            </a:r>
            <a:r>
              <a:rPr lang="fr-FR" altLang="fr-FR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r-FR" altLang="fr-FR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dementia</a:t>
            </a:r>
            <a:r>
              <a:rPr lang="fr-FR" altLang="fr-FR" dirty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r-FR" altLang="fr-FR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:    50 % - 74 %</a:t>
            </a:r>
            <a:endParaRPr lang="fr-FR" altLang="fr-FR" dirty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fr-FR" altLang="fr-FR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1 st </a:t>
            </a:r>
            <a:r>
              <a:rPr lang="fr-FR" altLang="fr-FR" sz="320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r-FR" altLang="fr-FR" sz="3200" dirty="0">
                <a:cs typeface="Times New Roman" panose="02020603050405020304" pitchFamily="18" charset="0"/>
                <a:sym typeface="Symbol" panose="05050102010706020507" pitchFamily="18" charset="2"/>
              </a:rPr>
              <a:t>cause </a:t>
            </a:r>
            <a:r>
              <a:rPr lang="fr-FR" altLang="fr-FR" sz="320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refer</a:t>
            </a:r>
            <a:r>
              <a:rPr lang="fr-FR" altLang="fr-FR" sz="320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r-FR" altLang="fr-FR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of </a:t>
            </a:r>
            <a:r>
              <a:rPr lang="fr-FR" altLang="fr-FR" sz="320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hospital</a:t>
            </a:r>
            <a:r>
              <a:rPr lang="fr-FR" altLang="fr-FR" sz="320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transfert </a:t>
            </a:r>
            <a:r>
              <a:rPr lang="fr-FR" altLang="fr-FR" sz="3200" dirty="0" err="1" smtClean="0">
                <a:cs typeface="Times New Roman" panose="02020603050405020304" pitchFamily="18" charset="0"/>
                <a:sym typeface="Symbol" panose="05050102010706020507" pitchFamily="18" charset="2"/>
              </a:rPr>
              <a:t>from</a:t>
            </a:r>
            <a:r>
              <a:rPr lang="fr-FR" altLang="fr-FR" sz="320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  nursing home </a:t>
            </a:r>
            <a:endParaRPr lang="fr-FR" altLang="fr-FR" sz="3200" dirty="0"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2310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Classification of </a:t>
            </a:r>
            <a:r>
              <a:rPr lang="fr-FR" dirty="0" err="1" smtClean="0">
                <a:solidFill>
                  <a:srgbClr val="0070C0"/>
                </a:solidFill>
              </a:rPr>
              <a:t>pneumonia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0" y="1447800"/>
            <a:ext cx="8229600" cy="440481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fr-FR" dirty="0" err="1" smtClean="0"/>
              <a:t>Community</a:t>
            </a:r>
            <a:r>
              <a:rPr lang="fr-FR" dirty="0"/>
              <a:t> </a:t>
            </a:r>
            <a:r>
              <a:rPr lang="fr-FR" dirty="0" err="1" smtClean="0"/>
              <a:t>Acquired</a:t>
            </a:r>
            <a:r>
              <a:rPr lang="fr-FR" dirty="0" smtClean="0"/>
              <a:t> </a:t>
            </a:r>
            <a:r>
              <a:rPr lang="fr-FR" dirty="0" err="1" smtClean="0"/>
              <a:t>Pneumonia</a:t>
            </a:r>
            <a:r>
              <a:rPr lang="fr-FR" dirty="0" smtClean="0"/>
              <a:t> (CAP)</a:t>
            </a:r>
          </a:p>
          <a:p>
            <a:pPr>
              <a:lnSpc>
                <a:spcPct val="150000"/>
              </a:lnSpc>
            </a:pPr>
            <a:r>
              <a:rPr lang="fr-FR" dirty="0" err="1" smtClean="0"/>
              <a:t>Hospital</a:t>
            </a:r>
            <a:r>
              <a:rPr lang="fr-FR" dirty="0" smtClean="0"/>
              <a:t> </a:t>
            </a:r>
            <a:r>
              <a:rPr lang="fr-FR" dirty="0" err="1" smtClean="0"/>
              <a:t>Acquired</a:t>
            </a:r>
            <a:r>
              <a:rPr lang="fr-FR" dirty="0" smtClean="0"/>
              <a:t> </a:t>
            </a:r>
            <a:r>
              <a:rPr lang="fr-FR" dirty="0" err="1" smtClean="0"/>
              <a:t>Pneumonia</a:t>
            </a:r>
            <a:r>
              <a:rPr lang="fr-FR" dirty="0" smtClean="0"/>
              <a:t> or nosocomial </a:t>
            </a:r>
            <a:r>
              <a:rPr lang="fr-FR" dirty="0" err="1" smtClean="0"/>
              <a:t>pneumonia</a:t>
            </a:r>
            <a:r>
              <a:rPr lang="fr-FR" dirty="0"/>
              <a:t> </a:t>
            </a:r>
            <a:r>
              <a:rPr lang="fr-FR" dirty="0" smtClean="0"/>
              <a:t>(HAP)</a:t>
            </a:r>
          </a:p>
          <a:p>
            <a:pPr>
              <a:lnSpc>
                <a:spcPct val="150000"/>
              </a:lnSpc>
            </a:pPr>
            <a:r>
              <a:rPr lang="fr-FR" dirty="0" err="1" smtClean="0"/>
              <a:t>Ventiled</a:t>
            </a:r>
            <a:r>
              <a:rPr lang="fr-FR" dirty="0" smtClean="0"/>
              <a:t> </a:t>
            </a:r>
            <a:r>
              <a:rPr lang="fr-FR" dirty="0" err="1" smtClean="0"/>
              <a:t>acquired</a:t>
            </a:r>
            <a:r>
              <a:rPr lang="fr-FR" dirty="0" smtClean="0"/>
              <a:t> </a:t>
            </a:r>
            <a:r>
              <a:rPr lang="fr-FR" dirty="0" err="1" smtClean="0"/>
              <a:t>pneumonia</a:t>
            </a:r>
            <a:r>
              <a:rPr lang="fr-FR" dirty="0" smtClean="0"/>
              <a:t> (VAP)</a:t>
            </a:r>
          </a:p>
          <a:p>
            <a:pPr>
              <a:lnSpc>
                <a:spcPct val="150000"/>
              </a:lnSpc>
            </a:pPr>
            <a:r>
              <a:rPr lang="fr-FR" dirty="0" err="1" smtClean="0">
                <a:solidFill>
                  <a:srgbClr val="0070C0"/>
                </a:solidFill>
              </a:rPr>
              <a:t>Health</a:t>
            </a:r>
            <a:r>
              <a:rPr lang="fr-FR" dirty="0" smtClean="0">
                <a:solidFill>
                  <a:srgbClr val="0070C0"/>
                </a:solidFill>
              </a:rPr>
              <a:t> Care </a:t>
            </a:r>
            <a:r>
              <a:rPr lang="fr-FR" dirty="0" err="1" smtClean="0">
                <a:solidFill>
                  <a:srgbClr val="0070C0"/>
                </a:solidFill>
              </a:rPr>
              <a:t>Associated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r>
              <a:rPr lang="fr-FR" dirty="0" err="1" smtClean="0">
                <a:solidFill>
                  <a:srgbClr val="0070C0"/>
                </a:solidFill>
              </a:rPr>
              <a:t>Pneumonia</a:t>
            </a:r>
            <a:r>
              <a:rPr lang="fr-FR" dirty="0" smtClean="0">
                <a:solidFill>
                  <a:srgbClr val="0070C0"/>
                </a:solidFill>
              </a:rPr>
              <a:t> (HCAP)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Aspiration </a:t>
            </a:r>
            <a:r>
              <a:rPr lang="fr-FR" dirty="0" err="1" smtClean="0"/>
              <a:t>pneumonia</a:t>
            </a:r>
            <a:r>
              <a:rPr lang="fr-FR" dirty="0" smtClean="0"/>
              <a:t>  (AP)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811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788" y="329230"/>
            <a:ext cx="8427492" cy="1143000"/>
          </a:xfrm>
        </p:spPr>
        <p:txBody>
          <a:bodyPr>
            <a:noAutofit/>
          </a:bodyPr>
          <a:lstStyle/>
          <a:p>
            <a:pPr algn="l"/>
            <a:r>
              <a:rPr lang="fr-FR" sz="3600" dirty="0" err="1">
                <a:solidFill>
                  <a:srgbClr val="0070C0"/>
                </a:solidFill>
              </a:rPr>
              <a:t>Health</a:t>
            </a:r>
            <a:r>
              <a:rPr lang="fr-FR" sz="3600" dirty="0">
                <a:solidFill>
                  <a:srgbClr val="0070C0"/>
                </a:solidFill>
              </a:rPr>
              <a:t> Care Associated </a:t>
            </a:r>
            <a:r>
              <a:rPr lang="fr-FR" sz="3600" dirty="0" err="1">
                <a:solidFill>
                  <a:srgbClr val="0070C0"/>
                </a:solidFill>
              </a:rPr>
              <a:t>Pneumonia</a:t>
            </a:r>
            <a:r>
              <a:rPr lang="fr-FR" sz="3600" dirty="0">
                <a:solidFill>
                  <a:srgbClr val="0070C0"/>
                </a:solidFill>
              </a:rPr>
              <a:t> (HCAP)</a:t>
            </a:r>
            <a:br>
              <a:rPr lang="fr-FR" sz="3600" dirty="0">
                <a:solidFill>
                  <a:srgbClr val="0070C0"/>
                </a:solidFill>
              </a:rPr>
            </a:br>
            <a:endParaRPr lang="fr-BE" sz="3600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2267" y="1403990"/>
            <a:ext cx="8229600" cy="3836749"/>
          </a:xfrm>
        </p:spPr>
        <p:txBody>
          <a:bodyPr>
            <a:normAutofit lnSpcReduction="10000"/>
          </a:bodyPr>
          <a:lstStyle/>
          <a:p>
            <a:r>
              <a:rPr lang="fr-BE" dirty="0" err="1"/>
              <a:t>H</a:t>
            </a:r>
            <a:r>
              <a:rPr lang="fr-BE" dirty="0" err="1" smtClean="0"/>
              <a:t>ospitalization</a:t>
            </a:r>
            <a:r>
              <a:rPr lang="fr-BE" dirty="0" smtClean="0"/>
              <a:t> in the </a:t>
            </a:r>
            <a:r>
              <a:rPr lang="fr-BE" dirty="0" err="1" smtClean="0"/>
              <a:t>preceding</a:t>
            </a:r>
            <a:r>
              <a:rPr lang="fr-BE" dirty="0" smtClean="0"/>
              <a:t> 90 </a:t>
            </a:r>
            <a:r>
              <a:rPr lang="fr-BE" dirty="0" err="1" smtClean="0"/>
              <a:t>days</a:t>
            </a:r>
            <a:endParaRPr lang="fr-BE" dirty="0" smtClean="0"/>
          </a:p>
          <a:p>
            <a:r>
              <a:rPr lang="fr-BE" dirty="0" err="1" smtClean="0"/>
              <a:t>reside</a:t>
            </a:r>
            <a:r>
              <a:rPr lang="fr-BE" dirty="0" smtClean="0"/>
              <a:t> in a nursing home or an </a:t>
            </a:r>
            <a:r>
              <a:rPr lang="fr-BE" dirty="0" err="1" smtClean="0"/>
              <a:t>extended</a:t>
            </a:r>
            <a:r>
              <a:rPr lang="fr-BE" dirty="0" smtClean="0"/>
              <a:t> care </a:t>
            </a:r>
            <a:r>
              <a:rPr lang="fr-BE" dirty="0" err="1" smtClean="0"/>
              <a:t>facility</a:t>
            </a:r>
            <a:endParaRPr lang="fr-BE" dirty="0" smtClean="0"/>
          </a:p>
          <a:p>
            <a:r>
              <a:rPr lang="fr-BE" dirty="0" err="1" smtClean="0"/>
              <a:t>treated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err="1" smtClean="0"/>
              <a:t>chronic</a:t>
            </a:r>
            <a:r>
              <a:rPr lang="fr-BE" dirty="0" smtClean="0"/>
              <a:t> </a:t>
            </a:r>
            <a:r>
              <a:rPr lang="fr-BE" dirty="0" err="1" smtClean="0"/>
              <a:t>hemodialysis</a:t>
            </a:r>
            <a:endParaRPr lang="fr-BE" dirty="0" smtClean="0"/>
          </a:p>
          <a:p>
            <a:r>
              <a:rPr lang="fr-BE" dirty="0" err="1" smtClean="0"/>
              <a:t>Receive</a:t>
            </a:r>
            <a:r>
              <a:rPr lang="fr-BE" dirty="0" smtClean="0"/>
              <a:t> home </a:t>
            </a:r>
            <a:r>
              <a:rPr lang="fr-BE" dirty="0" err="1" smtClean="0"/>
              <a:t>wound</a:t>
            </a:r>
            <a:r>
              <a:rPr lang="fr-BE" dirty="0" smtClean="0"/>
              <a:t> care</a:t>
            </a:r>
          </a:p>
          <a:p>
            <a:r>
              <a:rPr lang="fr-BE" dirty="0" err="1" smtClean="0"/>
              <a:t>Exposed</a:t>
            </a:r>
            <a:r>
              <a:rPr lang="fr-BE" dirty="0" smtClean="0"/>
              <a:t> to a </a:t>
            </a:r>
            <a:r>
              <a:rPr lang="fr-BE" dirty="0" err="1" smtClean="0"/>
              <a:t>family</a:t>
            </a:r>
            <a:r>
              <a:rPr lang="fr-BE" dirty="0" smtClean="0"/>
              <a:t> </a:t>
            </a:r>
            <a:r>
              <a:rPr lang="fr-BE" dirty="0" err="1" smtClean="0"/>
              <a:t>member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a </a:t>
            </a:r>
            <a:r>
              <a:rPr lang="fr-BE" dirty="0" err="1" smtClean="0"/>
              <a:t>drug-resistant</a:t>
            </a:r>
            <a:r>
              <a:rPr lang="fr-BE" dirty="0" smtClean="0"/>
              <a:t> </a:t>
            </a:r>
            <a:r>
              <a:rPr lang="fr-BE" dirty="0" err="1" smtClean="0"/>
              <a:t>pathogen</a:t>
            </a:r>
            <a:r>
              <a:rPr lang="fr-BE" dirty="0" smtClean="0"/>
              <a:t> infection</a:t>
            </a:r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320720" y="5220916"/>
            <a:ext cx="8618564" cy="95410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2800" dirty="0" err="1"/>
              <a:t>H</a:t>
            </a:r>
            <a:r>
              <a:rPr lang="fr-BE" sz="2800" dirty="0" err="1" smtClean="0"/>
              <a:t>igher</a:t>
            </a:r>
            <a:r>
              <a:rPr lang="fr-BE" sz="2800" dirty="0" smtClean="0"/>
              <a:t> </a:t>
            </a:r>
            <a:r>
              <a:rPr lang="fr-BE" sz="2800" dirty="0" err="1" smtClean="0"/>
              <a:t>frequencies</a:t>
            </a:r>
            <a:r>
              <a:rPr lang="fr-BE" sz="2800" dirty="0" smtClean="0"/>
              <a:t> of </a:t>
            </a:r>
            <a:r>
              <a:rPr lang="fr-BE" sz="2800" dirty="0" err="1" smtClean="0"/>
              <a:t>multidrug-resistant</a:t>
            </a:r>
            <a:r>
              <a:rPr lang="fr-BE" sz="2800" dirty="0" smtClean="0"/>
              <a:t> (MDR) </a:t>
            </a:r>
            <a:r>
              <a:rPr lang="fr-BE" sz="2800" dirty="0" err="1" smtClean="0"/>
              <a:t>pathogens</a:t>
            </a:r>
            <a:r>
              <a:rPr lang="fr-BE" sz="2800" dirty="0" smtClean="0"/>
              <a:t> </a:t>
            </a:r>
            <a:endParaRPr lang="fr-BE" sz="2800" dirty="0"/>
          </a:p>
        </p:txBody>
      </p:sp>
      <p:sp>
        <p:nvSpPr>
          <p:cNvPr id="5" name="Rectangle 4"/>
          <p:cNvSpPr/>
          <p:nvPr/>
        </p:nvSpPr>
        <p:spPr>
          <a:xfrm>
            <a:off x="2815390" y="616186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fr-BE" dirty="0"/>
          </a:p>
          <a:p>
            <a:r>
              <a:rPr lang="fr-BE" dirty="0"/>
              <a:t>Anthony X et al. Lung 2013</a:t>
            </a:r>
          </a:p>
        </p:txBody>
      </p:sp>
    </p:spTree>
    <p:extLst>
      <p:ext uri="{BB962C8B-B14F-4D97-AF65-F5344CB8AC3E}">
        <p14:creationId xmlns:p14="http://schemas.microsoft.com/office/powerpoint/2010/main" val="395501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 smtClean="0">
                <a:solidFill>
                  <a:srgbClr val="0070C0"/>
                </a:solidFill>
              </a:rPr>
              <a:t>Risk</a:t>
            </a:r>
            <a:r>
              <a:rPr lang="fr-BE" dirty="0" smtClean="0">
                <a:solidFill>
                  <a:srgbClr val="0070C0"/>
                </a:solidFill>
              </a:rPr>
              <a:t> factor for infection </a:t>
            </a:r>
            <a:r>
              <a:rPr lang="fr-BE" dirty="0" err="1" smtClean="0">
                <a:solidFill>
                  <a:srgbClr val="0070C0"/>
                </a:solidFill>
              </a:rPr>
              <a:t>with</a:t>
            </a:r>
            <a:r>
              <a:rPr lang="fr-BE" dirty="0" smtClean="0">
                <a:solidFill>
                  <a:srgbClr val="0070C0"/>
                </a:solidFill>
              </a:rPr>
              <a:t> multi-</a:t>
            </a:r>
            <a:r>
              <a:rPr lang="fr-BE" dirty="0" err="1" smtClean="0">
                <a:solidFill>
                  <a:srgbClr val="0070C0"/>
                </a:solidFill>
              </a:rPr>
              <a:t>drug</a:t>
            </a:r>
            <a:r>
              <a:rPr lang="fr-BE" dirty="0" smtClean="0">
                <a:solidFill>
                  <a:srgbClr val="0070C0"/>
                </a:solidFill>
              </a:rPr>
              <a:t>-</a:t>
            </a:r>
            <a:r>
              <a:rPr lang="fr-BE" dirty="0" err="1" smtClean="0">
                <a:solidFill>
                  <a:srgbClr val="0070C0"/>
                </a:solidFill>
              </a:rPr>
              <a:t>resistant</a:t>
            </a:r>
            <a:r>
              <a:rPr lang="fr-BE" dirty="0" smtClean="0">
                <a:solidFill>
                  <a:srgbClr val="0070C0"/>
                </a:solidFill>
              </a:rPr>
              <a:t> (MDR) </a:t>
            </a:r>
            <a:r>
              <a:rPr lang="fr-BE" dirty="0" err="1" smtClean="0">
                <a:solidFill>
                  <a:srgbClr val="0070C0"/>
                </a:solidFill>
              </a:rPr>
              <a:t>pathogens</a:t>
            </a:r>
            <a:r>
              <a:rPr lang="fr-BE" dirty="0" smtClean="0">
                <a:solidFill>
                  <a:srgbClr val="0070C0"/>
                </a:solidFill>
              </a:rPr>
              <a:t> </a:t>
            </a:r>
            <a:endParaRPr lang="fr-BE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/>
          </p:cNvPicPr>
          <p:nvPr>
            <p:ph idx="1"/>
          </p:nvPr>
        </p:nvPicPr>
        <p:blipFill rotWithShape="1">
          <a:blip r:embed="rId3"/>
          <a:srcRect l="49603" t="15704" r="16005" b="49392"/>
          <a:stretch/>
        </p:blipFill>
        <p:spPr bwMode="auto">
          <a:xfrm>
            <a:off x="1146411" y="1842447"/>
            <a:ext cx="6933064" cy="3821373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245661" y="6088629"/>
            <a:ext cx="8611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Guidelines for the management of adults with hospital-acquired, ventilator- associated, and healthcare- associated pneumonia</a:t>
            </a:r>
            <a:r>
              <a:rPr lang="en-US" sz="1600" dirty="0" smtClean="0"/>
              <a:t>. </a:t>
            </a:r>
            <a:r>
              <a:rPr lang="en-US" sz="1600" dirty="0"/>
              <a:t>Am J </a:t>
            </a:r>
            <a:r>
              <a:rPr lang="en-US" sz="1600" dirty="0" err="1"/>
              <a:t>Respir</a:t>
            </a:r>
            <a:r>
              <a:rPr lang="en-US" sz="1600" dirty="0"/>
              <a:t> </a:t>
            </a:r>
            <a:r>
              <a:rPr lang="en-US" sz="1600" dirty="0" err="1"/>
              <a:t>Crit</a:t>
            </a:r>
            <a:r>
              <a:rPr lang="en-US" sz="1600" dirty="0"/>
              <a:t> Care Med </a:t>
            </a:r>
            <a:r>
              <a:rPr lang="en-US" sz="1600" dirty="0" smtClean="0"/>
              <a:t>2005</a:t>
            </a:r>
            <a:endParaRPr lang="fr-BE" sz="1600" dirty="0"/>
          </a:p>
        </p:txBody>
      </p:sp>
      <p:sp>
        <p:nvSpPr>
          <p:cNvPr id="6" name="Rectangle 5"/>
          <p:cNvSpPr/>
          <p:nvPr/>
        </p:nvSpPr>
        <p:spPr>
          <a:xfrm>
            <a:off x="1146411" y="3060700"/>
            <a:ext cx="6933064" cy="419100"/>
          </a:xfrm>
          <a:prstGeom prst="rect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9" name="Connecteur droit 8"/>
          <p:cNvCxnSpPr/>
          <p:nvPr/>
        </p:nvCxnSpPr>
        <p:spPr>
          <a:xfrm>
            <a:off x="1663700" y="4038600"/>
            <a:ext cx="5384800" cy="127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06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3899" y="28828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BE" dirty="0" err="1" smtClean="0">
                <a:solidFill>
                  <a:srgbClr val="0070C0"/>
                </a:solidFill>
              </a:rPr>
              <a:t>Pathogens</a:t>
            </a:r>
            <a:r>
              <a:rPr lang="fr-BE" dirty="0" smtClean="0">
                <a:solidFill>
                  <a:srgbClr val="0070C0"/>
                </a:solidFill>
              </a:rPr>
              <a:t> </a:t>
            </a:r>
            <a:r>
              <a:rPr lang="fr-BE" dirty="0" err="1" smtClean="0">
                <a:solidFill>
                  <a:srgbClr val="0070C0"/>
                </a:solidFill>
              </a:rPr>
              <a:t>identified</a:t>
            </a:r>
            <a:r>
              <a:rPr lang="fr-BE" dirty="0" smtClean="0">
                <a:solidFill>
                  <a:srgbClr val="0070C0"/>
                </a:solidFill>
              </a:rPr>
              <a:t> in HCAP: </a:t>
            </a:r>
            <a:r>
              <a:rPr lang="fr-BE" dirty="0" err="1" smtClean="0">
                <a:solidFill>
                  <a:srgbClr val="0070C0"/>
                </a:solidFill>
              </a:rPr>
              <a:t>evolution</a:t>
            </a:r>
            <a:r>
              <a:rPr lang="fr-BE" dirty="0" smtClean="0">
                <a:solidFill>
                  <a:srgbClr val="0070C0"/>
                </a:solidFill>
              </a:rPr>
              <a:t> of the </a:t>
            </a:r>
            <a:r>
              <a:rPr lang="fr-BE" dirty="0" err="1" smtClean="0">
                <a:solidFill>
                  <a:srgbClr val="0070C0"/>
                </a:solidFill>
              </a:rPr>
              <a:t>literature</a:t>
            </a:r>
            <a:r>
              <a:rPr lang="fr-BE" dirty="0" smtClean="0">
                <a:solidFill>
                  <a:srgbClr val="0070C0"/>
                </a:solidFill>
              </a:rPr>
              <a:t> </a:t>
            </a:r>
            <a:endParaRPr lang="fr-BE" dirty="0">
              <a:solidFill>
                <a:srgbClr val="0070C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511628"/>
              </p:ext>
            </p:extLst>
          </p:nvPr>
        </p:nvGraphicFramePr>
        <p:xfrm>
          <a:off x="163772" y="1963191"/>
          <a:ext cx="8830100" cy="355466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375558"/>
                <a:gridCol w="4454542"/>
              </a:tblGrid>
              <a:tr h="4139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HCAP </a:t>
                      </a:r>
                      <a:r>
                        <a:rPr lang="en-US" sz="2800" dirty="0" smtClean="0">
                          <a:effectLst/>
                        </a:rPr>
                        <a:t>2005</a:t>
                      </a:r>
                      <a:endParaRPr lang="fr-B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HCAP </a:t>
                      </a:r>
                      <a:r>
                        <a:rPr lang="en-US" sz="2800" dirty="0">
                          <a:effectLst/>
                        </a:rPr>
                        <a:t>2013</a:t>
                      </a:r>
                      <a:endParaRPr lang="fr-B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7932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fr-BE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Methicillin-resistant S. aureus (MRSA): 26.5 % </a:t>
                      </a:r>
                      <a:endParaRPr lang="fr-BE" sz="2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Pseudomonas Aeruginosa: 25.3  %</a:t>
                      </a:r>
                      <a:endParaRPr lang="fr-BE" sz="2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Haemophilus </a:t>
                      </a:r>
                      <a:r>
                        <a:rPr lang="en-US" sz="2400" dirty="0">
                          <a:effectLst/>
                        </a:rPr>
                        <a:t>species: 5,8 </a:t>
                      </a:r>
                      <a:r>
                        <a:rPr lang="en-US" sz="2400" dirty="0" smtClean="0">
                          <a:effectLst/>
                        </a:rPr>
                        <a:t>%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Streptococcus pneumonia: 3,1 %</a:t>
                      </a:r>
                      <a:endParaRPr lang="fr-BE" sz="24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err="1" smtClean="0">
                          <a:effectLst/>
                        </a:rPr>
                        <a:t>Kollef</a:t>
                      </a:r>
                      <a:r>
                        <a:rPr lang="en-US" sz="800" dirty="0" smtClean="0">
                          <a:effectLst/>
                        </a:rPr>
                        <a:t> MH et </a:t>
                      </a:r>
                      <a:r>
                        <a:rPr lang="en-US" sz="800" dirty="0" err="1" smtClean="0">
                          <a:effectLst/>
                        </a:rPr>
                        <a:t>al.Chest</a:t>
                      </a:r>
                      <a:r>
                        <a:rPr lang="en-US" sz="800" dirty="0" smtClean="0">
                          <a:effectLst/>
                        </a:rPr>
                        <a:t> 2005</a:t>
                      </a:r>
                      <a:endParaRPr lang="fr-B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fr-BE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fr-BE" sz="2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S Aureus: 26-48 %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>
                          <a:effectLst/>
                        </a:rPr>
                        <a:t>Enterobacteriaceace</a:t>
                      </a:r>
                      <a:r>
                        <a:rPr lang="en-US" sz="2400" dirty="0" smtClean="0">
                          <a:effectLst/>
                        </a:rPr>
                        <a:t>: 12-32 %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S. pneumonia:</a:t>
                      </a:r>
                      <a:r>
                        <a:rPr lang="en-US" sz="2400" baseline="0" dirty="0" smtClean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10-27 %</a:t>
                      </a:r>
                      <a:endParaRPr lang="fr-BE" sz="24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P</a:t>
                      </a:r>
                      <a:r>
                        <a:rPr lang="en-US" sz="2400" dirty="0">
                          <a:effectLst/>
                        </a:rPr>
                        <a:t>. </a:t>
                      </a:r>
                      <a:r>
                        <a:rPr lang="en-US" sz="2400" dirty="0" smtClean="0">
                          <a:effectLst/>
                        </a:rPr>
                        <a:t>Aeruginosa: 10-19 </a:t>
                      </a:r>
                      <a:r>
                        <a:rPr lang="en-US" sz="2400" dirty="0">
                          <a:effectLst/>
                        </a:rPr>
                        <a:t>%</a:t>
                      </a:r>
                      <a:endParaRPr lang="fr-BE" sz="2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BE" sz="2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fr-B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Anthony X et </a:t>
                      </a:r>
                      <a:r>
                        <a:rPr lang="en-US" sz="800" dirty="0" err="1" smtClean="0">
                          <a:effectLst/>
                        </a:rPr>
                        <a:t>a.Lung</a:t>
                      </a:r>
                      <a:r>
                        <a:rPr lang="en-US" sz="800" baseline="0" dirty="0" smtClean="0">
                          <a:effectLst/>
                        </a:rPr>
                        <a:t> </a:t>
                      </a:r>
                      <a:r>
                        <a:rPr lang="en-US" sz="800" dirty="0" smtClean="0">
                          <a:effectLst/>
                        </a:rPr>
                        <a:t>2013</a:t>
                      </a:r>
                      <a:endParaRPr lang="fr-B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59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940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BE" dirty="0" smtClean="0">
                <a:solidFill>
                  <a:srgbClr val="0070C0"/>
                </a:solidFill>
              </a:rPr>
              <a:t>Management for HCAP for </a:t>
            </a:r>
            <a:r>
              <a:rPr lang="fr-BE" dirty="0" err="1" smtClean="0">
                <a:solidFill>
                  <a:srgbClr val="0070C0"/>
                </a:solidFill>
              </a:rPr>
              <a:t>resident</a:t>
            </a:r>
            <a:r>
              <a:rPr lang="fr-BE" dirty="0" smtClean="0">
                <a:solidFill>
                  <a:srgbClr val="0070C0"/>
                </a:solidFill>
              </a:rPr>
              <a:t> in nursing home </a:t>
            </a:r>
            <a:endParaRPr lang="fr-BE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 rotWithShape="1">
          <a:blip r:embed="rId3"/>
          <a:srcRect l="27319" t="13550" r="22956" b="32674"/>
          <a:stretch/>
        </p:blipFill>
        <p:spPr bwMode="auto">
          <a:xfrm>
            <a:off x="641445" y="1341862"/>
            <a:ext cx="7861110" cy="447646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313898" y="5964072"/>
            <a:ext cx="87345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Guidelines for the management of adults with hospital-acquired, ventilator- associated, and healthcare- associated pneumonia. Am J </a:t>
            </a:r>
            <a:r>
              <a:rPr lang="en-US" dirty="0" err="1"/>
              <a:t>Respir</a:t>
            </a:r>
            <a:r>
              <a:rPr lang="en-US" dirty="0"/>
              <a:t> </a:t>
            </a:r>
            <a:r>
              <a:rPr lang="en-US" dirty="0" err="1"/>
              <a:t>Crit</a:t>
            </a:r>
            <a:r>
              <a:rPr lang="en-US" dirty="0"/>
              <a:t> Care Med 2005; 171 : 388–416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7040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1259</Words>
  <Application>Microsoft Office PowerPoint</Application>
  <PresentationFormat>Affichage à l'écran (4:3)</PresentationFormat>
  <Paragraphs>186</Paragraphs>
  <Slides>15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</vt:lpstr>
      <vt:lpstr>Symbol</vt:lpstr>
      <vt:lpstr>Times New Roman</vt:lpstr>
      <vt:lpstr>Wingdings</vt:lpstr>
      <vt:lpstr>Thème Office</vt:lpstr>
      <vt:lpstr>TREATMENT OF PNEUMONIA IN ADVANCED DEMENTIA</vt:lpstr>
      <vt:lpstr>Advanced dementia: features</vt:lpstr>
      <vt:lpstr>Pneumonia </vt:lpstr>
      <vt:lpstr>Mortality in pneumonia </vt:lpstr>
      <vt:lpstr>Classification of pneumonia</vt:lpstr>
      <vt:lpstr>Health Care Associated Pneumonia (HCAP) </vt:lpstr>
      <vt:lpstr>Risk factor for infection with multi-drug-resistant (MDR) pathogens </vt:lpstr>
      <vt:lpstr>Pathogens identified in HCAP: evolution of the literature </vt:lpstr>
      <vt:lpstr>Management for HCAP for resident in nursing home </vt:lpstr>
      <vt:lpstr>Side effects of antimicrobials </vt:lpstr>
      <vt:lpstr>Potential impact of antibiotic use in advanced dementia</vt:lpstr>
      <vt:lpstr>No treatment or treatment </vt:lpstr>
      <vt:lpstr>Prevention of pneumonia </vt:lpstr>
      <vt:lpstr>Conclusions </vt:lpstr>
      <vt:lpstr>Conclusions </vt:lpstr>
    </vt:vector>
  </TitlesOfParts>
  <Company>CHU de Liège - Service de Cardiologie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Patrizio Lancellotti</dc:creator>
  <cp:lastModifiedBy>sophie allepaerts</cp:lastModifiedBy>
  <cp:revision>173</cp:revision>
  <dcterms:created xsi:type="dcterms:W3CDTF">2015-01-04T19:15:26Z</dcterms:created>
  <dcterms:modified xsi:type="dcterms:W3CDTF">2015-01-21T10:01:07Z</dcterms:modified>
</cp:coreProperties>
</file>