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comments/comment2.xml" ContentType="application/vnd.openxmlformats-officedocument.presentationml.comments+xml"/>
  <Override PartName="/ppt/notesSlides/notesSlide3.xml" ContentType="application/vnd.openxmlformats-officedocument.presentationml.notesSlide+xml"/>
  <Override PartName="/ppt/notesSlides/notesSlide4.xml" ContentType="application/vnd.openxmlformats-officedocument.presentationml.notesSlide+xml"/>
  <Override PartName="/ppt/comments/comment3.xml" ContentType="application/vnd.openxmlformats-officedocument.presentationml.comments+xml"/>
  <Override PartName="/ppt/comments/comment4.xml" ContentType="application/vnd.openxmlformats-officedocument.presentationml.comments+xml"/>
  <Override PartName="/ppt/comments/comment5.xml" ContentType="application/vnd.openxmlformats-officedocument.presentationml.comments+xml"/>
  <Override PartName="/ppt/notesSlides/notesSlide5.xml" ContentType="application/vnd.openxmlformats-officedocument.presentationml.notesSlide+xml"/>
  <Override PartName="/ppt/comments/comment6.xml" ContentType="application/vnd.openxmlformats-officedocument.presentationml.comments+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omments/comment7.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7"/>
  </p:notesMasterIdLst>
  <p:handoutMasterIdLst>
    <p:handoutMasterId r:id="rId28"/>
  </p:handout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6" r:id="rId17"/>
    <p:sldId id="277" r:id="rId18"/>
    <p:sldId id="280" r:id="rId19"/>
    <p:sldId id="281" r:id="rId20"/>
    <p:sldId id="272" r:id="rId21"/>
    <p:sldId id="273" r:id="rId22"/>
    <p:sldId id="278" r:id="rId23"/>
    <p:sldId id="274" r:id="rId24"/>
    <p:sldId id="279" r:id="rId25"/>
    <p:sldId id="275" r:id="rId26"/>
  </p:sldIdLst>
  <p:sldSz cx="9144000" cy="6858000" type="screen4x3"/>
  <p:notesSz cx="6858000" cy="9144000"/>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arie" initials="M" lastIdx="8"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5790" autoAdjust="0"/>
  </p:normalViewPr>
  <p:slideViewPr>
    <p:cSldViewPr snapToGrid="0" snapToObjects="1">
      <p:cViewPr>
        <p:scale>
          <a:sx n="76" d="100"/>
          <a:sy n="76" d="100"/>
        </p:scale>
        <p:origin x="-1816" y="-48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notesMaster" Target="notesMasters/notesMaster1.xml"/><Relationship Id="rId28" Type="http://schemas.openxmlformats.org/officeDocument/2006/relationships/handoutMaster" Target="handoutMasters/handoutMaster1.xml"/><Relationship Id="rId29" Type="http://schemas.openxmlformats.org/officeDocument/2006/relationships/printerSettings" Target="printerSettings/printerSettings1.bin"/><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commentAuthors" Target="commentAuthors.xml"/><Relationship Id="rId31" Type="http://schemas.openxmlformats.org/officeDocument/2006/relationships/presProps" Target="presProps.xml"/><Relationship Id="rId32" Type="http://schemas.openxmlformats.org/officeDocument/2006/relationships/viewProps" Target="viewProps.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theme" Target="theme/theme1.xml"/><Relationship Id="rId3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15-01-26T20:37:13.263" idx="1">
    <p:pos x="3661" y="3109"/>
    <p:text>je comprends bien ? tu vises Conseil économique et social,conseil central de l'économie et "tradition" de la concertation à 2 composantes ? </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15-01-26T20:38:50.919" idx="2">
    <p:pos x="10" y="10"/>
    <p:text>et donc aussi intérêt divergents au sein de cette multiplicité de représentations de l'environnement</p:text>
  </p:cm>
</p:cmLst>
</file>

<file path=ppt/comments/comment3.xml><?xml version="1.0" encoding="utf-8"?>
<p:cmLst xmlns:a="http://schemas.openxmlformats.org/drawingml/2006/main" xmlns:r="http://schemas.openxmlformats.org/officeDocument/2006/relationships" xmlns:p="http://schemas.openxmlformats.org/presentationml/2006/main">
  <p:cm authorId="0" dt="2015-01-26T20:45:23.339" idx="3">
    <p:pos x="10" y="10"/>
    <p:text>la question de l'évaluation du résultat est intéressante : qui sait comment dire si un processus de participation est réussi - confrontation des points de vue du début à la fin et même dans l'après particpation...</p:text>
  </p:cm>
</p:cmLst>
</file>

<file path=ppt/comments/comment4.xml><?xml version="1.0" encoding="utf-8"?>
<p:cmLst xmlns:a="http://schemas.openxmlformats.org/drawingml/2006/main" xmlns:r="http://schemas.openxmlformats.org/officeDocument/2006/relationships" xmlns:p="http://schemas.openxmlformats.org/presentationml/2006/main">
  <p:cm authorId="0" dt="2015-01-26T20:52:04.650" idx="4">
    <p:pos x="5213" y="2683"/>
    <p:text>en fait la participation dans des instances d'avis officielles institutionnalise peu à peu des associations (comme IEW) et les fait passer dans le cadre du haut. d'autres éléments contribuent aussi à ce constat (groupe d'intérêt établi, qui se professionnalise, qui est un partenaire des groupes partis - syndicats etc.
</p:text>
  </p:cm>
</p:cmLst>
</file>

<file path=ppt/comments/comment5.xml><?xml version="1.0" encoding="utf-8"?>
<p:cmLst xmlns:a="http://schemas.openxmlformats.org/drawingml/2006/main" xmlns:r="http://schemas.openxmlformats.org/officeDocument/2006/relationships" xmlns:p="http://schemas.openxmlformats.org/presentationml/2006/main">
  <p:cm authorId="0" dt="2015-01-26T20:54:11.915" idx="5">
    <p:pos x="3204" y="39"/>
    <p:text>titre  de la dia pas explicite - tu en parles oralement ?</p:text>
  </p:cm>
</p:cmLst>
</file>

<file path=ppt/comments/comment6.xml><?xml version="1.0" encoding="utf-8"?>
<p:cmLst xmlns:a="http://schemas.openxmlformats.org/drawingml/2006/main" xmlns:r="http://schemas.openxmlformats.org/officeDocument/2006/relationships" xmlns:p="http://schemas.openxmlformats.org/presentationml/2006/main">
  <p:cm authorId="0" dt="2015-01-26T20:57:04.763" idx="7">
    <p:pos x="2156" y="3545"/>
    <p:text>celles de tous les points de vues qui s'expriment ? </p:text>
  </p:cm>
</p:cmLst>
</file>

<file path=ppt/comments/comment7.xml><?xml version="1.0" encoding="utf-8"?>
<p:cmLst xmlns:a="http://schemas.openxmlformats.org/drawingml/2006/main" xmlns:r="http://schemas.openxmlformats.org/officeDocument/2006/relationships" xmlns:p="http://schemas.openxmlformats.org/presentationml/2006/main">
  <p:cm authorId="0" dt="2015-01-26T21:02:13.610" idx="8">
    <p:pos x="5137" y="2785"/>
    <p:text>est-ce un objectif ? et si oui avec quel bénéfice : point pas développé antérieurement</p:tex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A251DDA1-DCD2-EF42-A89A-13A6BEB931F0}" type="datetimeFigureOut">
              <a:rPr lang="fr-FR" smtClean="0"/>
              <a:t>27/01/2015</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39943D6-FBAC-2A4E-8989-6DB3949D5023}" type="slidenum">
              <a:rPr lang="fr-FR" smtClean="0"/>
              <a:t>‹#›</a:t>
            </a:fld>
            <a:endParaRPr lang="fr-FR"/>
          </a:p>
        </p:txBody>
      </p:sp>
    </p:spTree>
    <p:extLst>
      <p:ext uri="{BB962C8B-B14F-4D97-AF65-F5344CB8AC3E}">
        <p14:creationId xmlns:p14="http://schemas.microsoft.com/office/powerpoint/2010/main" val="392127902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E61A553-D3FD-8344-8C13-2421E0E6C28E}" type="datetimeFigureOut">
              <a:rPr lang="fr-FR" smtClean="0"/>
              <a:t>27/01/2015</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nl-BE" smtClean="0"/>
              <a:t>Cliquez pour modifier les styles du texte du masque</a:t>
            </a:r>
          </a:p>
          <a:p>
            <a:pPr lvl="1"/>
            <a:r>
              <a:rPr lang="nl-BE" smtClean="0"/>
              <a:t>Deuxième niveau</a:t>
            </a:r>
          </a:p>
          <a:p>
            <a:pPr lvl="2"/>
            <a:r>
              <a:rPr lang="nl-BE" smtClean="0"/>
              <a:t>Troisième niveau</a:t>
            </a:r>
          </a:p>
          <a:p>
            <a:pPr lvl="3"/>
            <a:r>
              <a:rPr lang="nl-BE" smtClean="0"/>
              <a:t>Quatrième niveau</a:t>
            </a:r>
          </a:p>
          <a:p>
            <a:pPr lvl="4"/>
            <a:r>
              <a:rPr lang="nl-BE"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8F49DD3-0143-2A49-9D5C-2871F45EB04F}" type="slidenum">
              <a:rPr lang="fr-FR" smtClean="0"/>
              <a:t>‹#›</a:t>
            </a:fld>
            <a:endParaRPr lang="fr-FR"/>
          </a:p>
        </p:txBody>
      </p:sp>
    </p:spTree>
    <p:extLst>
      <p:ext uri="{BB962C8B-B14F-4D97-AF65-F5344CB8AC3E}">
        <p14:creationId xmlns:p14="http://schemas.microsoft.com/office/powerpoint/2010/main" val="2764348193"/>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Insister sur la </a:t>
            </a:r>
            <a:r>
              <a:rPr lang="fr-FR" dirty="0" err="1" smtClean="0"/>
              <a:t>correlation</a:t>
            </a:r>
            <a:r>
              <a:rPr lang="fr-FR" dirty="0" smtClean="0"/>
              <a:t> participation / environnement (à côté de concertation / travail)</a:t>
            </a:r>
          </a:p>
          <a:p>
            <a:r>
              <a:rPr lang="fr-FR" dirty="0" smtClean="0"/>
              <a:t>Et sur la marginalité politique de l’environnement (qui n’est pas reconnu comme intérêt central)</a:t>
            </a:r>
            <a:endParaRPr lang="fr-FR" dirty="0"/>
          </a:p>
        </p:txBody>
      </p:sp>
      <p:sp>
        <p:nvSpPr>
          <p:cNvPr id="4" name="Espace réservé du numéro de diapositive 3"/>
          <p:cNvSpPr>
            <a:spLocks noGrp="1"/>
          </p:cNvSpPr>
          <p:nvPr>
            <p:ph type="sldNum" sz="quarter" idx="10"/>
          </p:nvPr>
        </p:nvSpPr>
        <p:spPr/>
        <p:txBody>
          <a:bodyPr/>
          <a:lstStyle/>
          <a:p>
            <a:fld id="{B8F49DD3-0143-2A49-9D5C-2871F45EB04F}" type="slidenum">
              <a:rPr lang="fr-FR" smtClean="0"/>
              <a:t>4</a:t>
            </a:fld>
            <a:endParaRPr lang="fr-FR"/>
          </a:p>
        </p:txBody>
      </p:sp>
    </p:spTree>
    <p:extLst>
      <p:ext uri="{BB962C8B-B14F-4D97-AF65-F5344CB8AC3E}">
        <p14:creationId xmlns:p14="http://schemas.microsoft.com/office/powerpoint/2010/main" val="27892807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Insister ici sur le fait les conflits locaux conduisent à interroger les choix politiques de base, donc à remonter en amont mais cela suppose des représentations, des associations stables, de l’expertise</a:t>
            </a:r>
            <a:r>
              <a:rPr lang="fr-FR" baseline="0" dirty="0" smtClean="0"/>
              <a:t> et donc une certaine professionnalisation et organisation qui fédère.</a:t>
            </a:r>
          </a:p>
          <a:p>
            <a:endParaRPr lang="fr-FR" baseline="0" dirty="0" smtClean="0"/>
          </a:p>
          <a:p>
            <a:r>
              <a:rPr lang="fr-FR" baseline="0" dirty="0" smtClean="0"/>
              <a:t>Qui représente quoi ? L’environnement rassemble plusieurs perspectives (nature, droit animal, </a:t>
            </a:r>
            <a:r>
              <a:rPr lang="fr-FR" baseline="0" dirty="0" err="1" smtClean="0"/>
              <a:t>gén</a:t>
            </a:r>
            <a:r>
              <a:rPr lang="fr-FR" baseline="0" dirty="0" smtClean="0"/>
              <a:t> »rations futures, qualité de la vie, paysage, usage des ressources) qui doivent être articulées, synthétisées, et c’est aussi le rôle des associations et des regroupements d’associations.</a:t>
            </a:r>
            <a:endParaRPr lang="fr-FR" dirty="0"/>
          </a:p>
        </p:txBody>
      </p:sp>
      <p:sp>
        <p:nvSpPr>
          <p:cNvPr id="4" name="Espace réservé du numéro de diapositive 3"/>
          <p:cNvSpPr>
            <a:spLocks noGrp="1"/>
          </p:cNvSpPr>
          <p:nvPr>
            <p:ph type="sldNum" sz="quarter" idx="10"/>
          </p:nvPr>
        </p:nvSpPr>
        <p:spPr/>
        <p:txBody>
          <a:bodyPr/>
          <a:lstStyle/>
          <a:p>
            <a:fld id="{B8F49DD3-0143-2A49-9D5C-2871F45EB04F}" type="slidenum">
              <a:rPr lang="fr-FR" smtClean="0"/>
              <a:t>5</a:t>
            </a:fld>
            <a:endParaRPr lang="fr-FR"/>
          </a:p>
        </p:txBody>
      </p:sp>
    </p:spTree>
    <p:extLst>
      <p:ext uri="{BB962C8B-B14F-4D97-AF65-F5344CB8AC3E}">
        <p14:creationId xmlns:p14="http://schemas.microsoft.com/office/powerpoint/2010/main" val="14961350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Le propos</a:t>
            </a:r>
            <a:r>
              <a:rPr lang="fr-FR" baseline="0" dirty="0" smtClean="0"/>
              <a:t> peut sembler théorique mais je crois qu’il renvoie à bien des expériences vécues. Je donnerai quelques exemples au cours des </a:t>
            </a:r>
            <a:r>
              <a:rPr lang="fr-FR" baseline="0" dirty="0" err="1" smtClean="0"/>
              <a:t>dias</a:t>
            </a:r>
            <a:r>
              <a:rPr lang="fr-FR" baseline="0" dirty="0" smtClean="0"/>
              <a:t> suivantes.</a:t>
            </a:r>
            <a:endParaRPr lang="fr-FR" dirty="0"/>
          </a:p>
        </p:txBody>
      </p:sp>
      <p:sp>
        <p:nvSpPr>
          <p:cNvPr id="4" name="Espace réservé du numéro de diapositive 3"/>
          <p:cNvSpPr>
            <a:spLocks noGrp="1"/>
          </p:cNvSpPr>
          <p:nvPr>
            <p:ph type="sldNum" sz="quarter" idx="10"/>
          </p:nvPr>
        </p:nvSpPr>
        <p:spPr/>
        <p:txBody>
          <a:bodyPr/>
          <a:lstStyle/>
          <a:p>
            <a:fld id="{B8F49DD3-0143-2A49-9D5C-2871F45EB04F}" type="slidenum">
              <a:rPr lang="fr-FR" smtClean="0"/>
              <a:t>6</a:t>
            </a:fld>
            <a:endParaRPr lang="fr-FR"/>
          </a:p>
        </p:txBody>
      </p:sp>
    </p:spTree>
    <p:extLst>
      <p:ext uri="{BB962C8B-B14F-4D97-AF65-F5344CB8AC3E}">
        <p14:creationId xmlns:p14="http://schemas.microsoft.com/office/powerpoint/2010/main" val="18704695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Pas de jugement moral sur ces attitudes différentes, mais comprendre que les enjeux ne sont pas les mêmes pour tout le monde et qu’on évalue différemment selon le point de vue.</a:t>
            </a:r>
            <a:endParaRPr lang="fr-FR" dirty="0"/>
          </a:p>
        </p:txBody>
      </p:sp>
      <p:sp>
        <p:nvSpPr>
          <p:cNvPr id="4" name="Espace réservé du numéro de diapositive 3"/>
          <p:cNvSpPr>
            <a:spLocks noGrp="1"/>
          </p:cNvSpPr>
          <p:nvPr>
            <p:ph type="sldNum" sz="quarter" idx="10"/>
          </p:nvPr>
        </p:nvSpPr>
        <p:spPr/>
        <p:txBody>
          <a:bodyPr/>
          <a:lstStyle/>
          <a:p>
            <a:fld id="{B8F49DD3-0143-2A49-9D5C-2871F45EB04F}" type="slidenum">
              <a:rPr lang="fr-FR" smtClean="0"/>
              <a:t>9</a:t>
            </a:fld>
            <a:endParaRPr lang="fr-FR"/>
          </a:p>
        </p:txBody>
      </p:sp>
    </p:spTree>
    <p:extLst>
      <p:ext uri="{BB962C8B-B14F-4D97-AF65-F5344CB8AC3E}">
        <p14:creationId xmlns:p14="http://schemas.microsoft.com/office/powerpoint/2010/main" val="20007931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228600" indent="-228600">
              <a:buAutoNum type="arabicPeriod"/>
            </a:pPr>
            <a:r>
              <a:rPr lang="fr-FR" dirty="0" smtClean="0"/>
              <a:t>La consultation reste le mode majoritaire</a:t>
            </a:r>
            <a:r>
              <a:rPr lang="fr-FR" baseline="0" dirty="0" smtClean="0"/>
              <a:t> que les autorités concèdent à la participation du public. Les formes de </a:t>
            </a:r>
            <a:r>
              <a:rPr lang="fr-FR" baseline="0" dirty="0" err="1" smtClean="0"/>
              <a:t>co</a:t>
            </a:r>
            <a:r>
              <a:rPr lang="fr-FR" baseline="0" dirty="0" smtClean="0"/>
              <a:t> décision sont encore rares. Les régimes démocratiques depuis leurs origines (y compris USA) sont très méfiants par rapport à l’opinion et aux mouvements d’opinion. (exception notable : le referendum suisse qui a aussi ses limites)</a:t>
            </a:r>
          </a:p>
          <a:p>
            <a:pPr marL="228600" indent="-228600">
              <a:buAutoNum type="arabicPeriod"/>
            </a:pPr>
            <a:r>
              <a:rPr lang="fr-FR" baseline="0" dirty="0" smtClean="0"/>
              <a:t>Les directives européennes qui obligent à la participation laissent les Etats libres de faire comme ils veulent. Cela concerne surtout des grands programmes comme la DCE</a:t>
            </a:r>
          </a:p>
          <a:p>
            <a:pPr marL="228600" indent="-228600">
              <a:buAutoNum type="arabicPeriod"/>
            </a:pPr>
            <a:r>
              <a:rPr lang="fr-FR" baseline="0" dirty="0" smtClean="0"/>
              <a:t>La DCE aurait pu être une occasion de construire un édifice participatif à partir des contrats de rivière (comme comités de bassin) et aussi de construire une autorité de l’eau. On a remplace les gens intéressas dans le contrats de rivière par le « grand public » confronté à des expertises savantes et qui font leurs choix dans un relatif secret…</a:t>
            </a:r>
          </a:p>
          <a:p>
            <a:pPr marL="228600" indent="-228600">
              <a:buAutoNum type="arabicPeriod"/>
            </a:pPr>
            <a:endParaRPr lang="fr-FR" baseline="0" dirty="0" smtClean="0"/>
          </a:p>
          <a:p>
            <a:pPr marL="228600" indent="-228600">
              <a:buAutoNum type="arabicPeriod"/>
            </a:pPr>
            <a:endParaRPr lang="fr-FR" dirty="0"/>
          </a:p>
        </p:txBody>
      </p:sp>
      <p:sp>
        <p:nvSpPr>
          <p:cNvPr id="4" name="Espace réservé du numéro de diapositive 3"/>
          <p:cNvSpPr>
            <a:spLocks noGrp="1"/>
          </p:cNvSpPr>
          <p:nvPr>
            <p:ph type="sldNum" sz="quarter" idx="10"/>
          </p:nvPr>
        </p:nvSpPr>
        <p:spPr/>
        <p:txBody>
          <a:bodyPr/>
          <a:lstStyle/>
          <a:p>
            <a:fld id="{B8F49DD3-0143-2A49-9D5C-2871F45EB04F}" type="slidenum">
              <a:rPr lang="fr-FR" smtClean="0"/>
              <a:t>21</a:t>
            </a:fld>
            <a:endParaRPr lang="fr-FR"/>
          </a:p>
        </p:txBody>
      </p:sp>
    </p:spTree>
    <p:extLst>
      <p:ext uri="{BB962C8B-B14F-4D97-AF65-F5344CB8AC3E}">
        <p14:creationId xmlns:p14="http://schemas.microsoft.com/office/powerpoint/2010/main" val="40110612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Modernité</a:t>
            </a:r>
            <a:r>
              <a:rPr lang="fr-FR" baseline="0" dirty="0" smtClean="0"/>
              <a:t> déconstruit même les références et </a:t>
            </a:r>
            <a:r>
              <a:rPr lang="fr-FR" baseline="0" dirty="0" smtClean="0"/>
              <a:t>groupements </a:t>
            </a:r>
            <a:r>
              <a:rPr lang="fr-FR" baseline="0" dirty="0" smtClean="0"/>
              <a:t>produites par la </a:t>
            </a:r>
            <a:r>
              <a:rPr lang="fr-FR" baseline="0" dirty="0" smtClean="0"/>
              <a:t>modernité </a:t>
            </a:r>
            <a:r>
              <a:rPr lang="fr-FR" baseline="0" dirty="0" smtClean="0"/>
              <a:t>(les professions, les quartiers, etc.).</a:t>
            </a:r>
            <a:endParaRPr lang="fr-FR" dirty="0"/>
          </a:p>
        </p:txBody>
      </p:sp>
      <p:sp>
        <p:nvSpPr>
          <p:cNvPr id="4" name="Espace réservé du numéro de diapositive 3"/>
          <p:cNvSpPr>
            <a:spLocks noGrp="1"/>
          </p:cNvSpPr>
          <p:nvPr>
            <p:ph type="sldNum" sz="quarter" idx="10"/>
          </p:nvPr>
        </p:nvSpPr>
        <p:spPr/>
        <p:txBody>
          <a:bodyPr/>
          <a:lstStyle/>
          <a:p>
            <a:fld id="{B8F49DD3-0143-2A49-9D5C-2871F45EB04F}" type="slidenum">
              <a:rPr lang="fr-FR" smtClean="0"/>
              <a:t>22</a:t>
            </a:fld>
            <a:endParaRPr lang="fr-FR"/>
          </a:p>
        </p:txBody>
      </p:sp>
    </p:spTree>
    <p:extLst>
      <p:ext uri="{BB962C8B-B14F-4D97-AF65-F5344CB8AC3E}">
        <p14:creationId xmlns:p14="http://schemas.microsoft.com/office/powerpoint/2010/main" val="21948644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lvl="1" indent="0" algn="l" defTabSz="457200" rtl="0" eaLnBrk="1" fontAlgn="auto" latinLnBrk="0" hangingPunct="1">
              <a:lnSpc>
                <a:spcPct val="100000"/>
              </a:lnSpc>
              <a:spcBef>
                <a:spcPts val="0"/>
              </a:spcBef>
              <a:spcAft>
                <a:spcPts val="0"/>
              </a:spcAft>
              <a:buClrTx/>
              <a:buSzTx/>
              <a:buFontTx/>
              <a:buNone/>
              <a:tabLst/>
              <a:defRPr/>
            </a:pPr>
            <a:r>
              <a:rPr lang="fr-FR" sz="2400" dirty="0" smtClean="0">
                <a:solidFill>
                  <a:srgbClr val="000000"/>
                </a:solidFill>
              </a:rPr>
              <a:t>Travail en amont : comment développer l’éolien.</a:t>
            </a:r>
          </a:p>
          <a:p>
            <a:pPr marL="0" marR="0" lvl="1" indent="0" algn="l" defTabSz="457200" rtl="0" eaLnBrk="1" fontAlgn="auto" latinLnBrk="0" hangingPunct="1">
              <a:lnSpc>
                <a:spcPct val="100000"/>
              </a:lnSpc>
              <a:spcBef>
                <a:spcPts val="0"/>
              </a:spcBef>
              <a:spcAft>
                <a:spcPts val="0"/>
              </a:spcAft>
              <a:buClrTx/>
              <a:buSzTx/>
              <a:buFontTx/>
              <a:buNone/>
              <a:tabLst/>
              <a:defRPr/>
            </a:pPr>
            <a:endParaRPr lang="fr-FR" sz="2400" dirty="0" smtClean="0">
              <a:solidFill>
                <a:srgbClr val="000000"/>
              </a:solidFill>
            </a:endParaRPr>
          </a:p>
          <a:p>
            <a:pPr marL="0" marR="0" lvl="1" indent="0" algn="l" defTabSz="457200" rtl="0" eaLnBrk="1" fontAlgn="auto" latinLnBrk="0" hangingPunct="1">
              <a:lnSpc>
                <a:spcPct val="100000"/>
              </a:lnSpc>
              <a:spcBef>
                <a:spcPts val="0"/>
              </a:spcBef>
              <a:spcAft>
                <a:spcPts val="0"/>
              </a:spcAft>
              <a:buClrTx/>
              <a:buSzTx/>
              <a:buFontTx/>
              <a:buNone/>
              <a:tabLst/>
              <a:defRPr/>
            </a:pPr>
            <a:r>
              <a:rPr lang="fr-FR" sz="2400" dirty="0" err="1" smtClean="0">
                <a:solidFill>
                  <a:srgbClr val="000000"/>
                </a:solidFill>
              </a:rPr>
              <a:t>Ouvertiure</a:t>
            </a:r>
            <a:r>
              <a:rPr lang="fr-FR" sz="2400" dirty="0" smtClean="0">
                <a:solidFill>
                  <a:srgbClr val="000000"/>
                </a:solidFill>
              </a:rPr>
              <a:t> à des perspectives plurielles </a:t>
            </a:r>
            <a:r>
              <a:rPr lang="fr-FR" sz="1900" dirty="0" smtClean="0">
                <a:solidFill>
                  <a:srgbClr val="000000"/>
                </a:solidFill>
              </a:rPr>
              <a:t>(par exemple les différentes manières d’appréhender la rivière comme milieu, paysage, espace habité, activité de pêche, etc.) en opposition à une vision (DCE)</a:t>
            </a:r>
            <a:r>
              <a:rPr lang="fr-FR" sz="1900" baseline="0" dirty="0" smtClean="0">
                <a:solidFill>
                  <a:srgbClr val="000000"/>
                </a:solidFill>
              </a:rPr>
              <a:t> très </a:t>
            </a:r>
            <a:r>
              <a:rPr lang="fr-FR" sz="1900" baseline="0" dirty="0" err="1" smtClean="0">
                <a:solidFill>
                  <a:srgbClr val="000000"/>
                </a:solidFill>
              </a:rPr>
              <a:t>cenrtées</a:t>
            </a:r>
            <a:r>
              <a:rPr lang="fr-FR" sz="1900" baseline="0" dirty="0" smtClean="0">
                <a:solidFill>
                  <a:srgbClr val="000000"/>
                </a:solidFill>
              </a:rPr>
              <a:t> sur le milieu (soi-disant naturel)</a:t>
            </a:r>
            <a:endParaRPr lang="fr-FR" sz="1900" dirty="0" smtClean="0">
              <a:solidFill>
                <a:srgbClr val="000000"/>
              </a:solidFill>
            </a:endParaRPr>
          </a:p>
          <a:p>
            <a:endParaRPr lang="fr-FR" dirty="0"/>
          </a:p>
        </p:txBody>
      </p:sp>
      <p:sp>
        <p:nvSpPr>
          <p:cNvPr id="4" name="Espace réservé du numéro de diapositive 3"/>
          <p:cNvSpPr>
            <a:spLocks noGrp="1"/>
          </p:cNvSpPr>
          <p:nvPr>
            <p:ph type="sldNum" sz="quarter" idx="10"/>
          </p:nvPr>
        </p:nvSpPr>
        <p:spPr/>
        <p:txBody>
          <a:bodyPr/>
          <a:lstStyle/>
          <a:p>
            <a:fld id="{B8F49DD3-0143-2A49-9D5C-2871F45EB04F}" type="slidenum">
              <a:rPr lang="fr-FR" smtClean="0"/>
              <a:t>23</a:t>
            </a:fld>
            <a:endParaRPr lang="fr-FR"/>
          </a:p>
        </p:txBody>
      </p:sp>
    </p:spTree>
    <p:extLst>
      <p:ext uri="{BB962C8B-B14F-4D97-AF65-F5344CB8AC3E}">
        <p14:creationId xmlns:p14="http://schemas.microsoft.com/office/powerpoint/2010/main" val="12821151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228600" indent="-228600">
              <a:buAutoNum type="arabicPeriod"/>
            </a:pPr>
            <a:r>
              <a:rPr lang="fr-FR" dirty="0" smtClean="0"/>
              <a:t>Dans les débats les arguments</a:t>
            </a:r>
            <a:r>
              <a:rPr lang="fr-FR" baseline="0" dirty="0" smtClean="0"/>
              <a:t> pèsent aussi du poids de l’action dont on peut témoigner</a:t>
            </a:r>
            <a:endParaRPr lang="fr-FR" dirty="0" smtClean="0"/>
          </a:p>
          <a:p>
            <a:r>
              <a:rPr lang="fr-FR" dirty="0" smtClean="0"/>
              <a:t>2.  Cas de l’agriculture (par exemple urbaine</a:t>
            </a:r>
            <a:r>
              <a:rPr lang="fr-FR" baseline="0" dirty="0" smtClean="0"/>
              <a:t> : cela vient d’initiatives très micro… avent de devenir une « politique » </a:t>
            </a:r>
            <a:endParaRPr lang="fr-FR" dirty="0" smtClean="0"/>
          </a:p>
          <a:p>
            <a:r>
              <a:rPr lang="fr-FR" dirty="0" smtClean="0"/>
              <a:t>3.  Concevoir les politiques comme expériences</a:t>
            </a:r>
            <a:r>
              <a:rPr lang="fr-FR" baseline="0" dirty="0" smtClean="0"/>
              <a:t> collectives.</a:t>
            </a:r>
            <a:endParaRPr lang="fr-FR" dirty="0"/>
          </a:p>
        </p:txBody>
      </p:sp>
      <p:sp>
        <p:nvSpPr>
          <p:cNvPr id="4" name="Espace réservé du numéro de diapositive 3"/>
          <p:cNvSpPr>
            <a:spLocks noGrp="1"/>
          </p:cNvSpPr>
          <p:nvPr>
            <p:ph type="sldNum" sz="quarter" idx="10"/>
          </p:nvPr>
        </p:nvSpPr>
        <p:spPr/>
        <p:txBody>
          <a:bodyPr/>
          <a:lstStyle/>
          <a:p>
            <a:fld id="{B8F49DD3-0143-2A49-9D5C-2871F45EB04F}" type="slidenum">
              <a:rPr lang="fr-FR" smtClean="0"/>
              <a:t>24</a:t>
            </a:fld>
            <a:endParaRPr lang="fr-FR"/>
          </a:p>
        </p:txBody>
      </p:sp>
    </p:spTree>
    <p:extLst>
      <p:ext uri="{BB962C8B-B14F-4D97-AF65-F5344CB8AC3E}">
        <p14:creationId xmlns:p14="http://schemas.microsoft.com/office/powerpoint/2010/main" val="24085356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nl-BE" smtClean="0"/>
              <a:t>Cliquez et modifiez le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BE"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r>
              <a:rPr lang="nl-BE" smtClean="0"/>
              <a:t>30/01/2015</a:t>
            </a:r>
            <a:endParaRPr lang="fr-FR"/>
          </a:p>
        </p:txBody>
      </p:sp>
      <p:sp>
        <p:nvSpPr>
          <p:cNvPr id="5" name="Espace réservé du pied de page 4"/>
          <p:cNvSpPr>
            <a:spLocks noGrp="1"/>
          </p:cNvSpPr>
          <p:nvPr>
            <p:ph type="ftr" sz="quarter" idx="11"/>
          </p:nvPr>
        </p:nvSpPr>
        <p:spPr/>
        <p:txBody>
          <a:bodyPr/>
          <a:lstStyle/>
          <a:p>
            <a:r>
              <a:rPr lang="fr-FR" smtClean="0"/>
              <a:t>Participation M Mormont</a:t>
            </a:r>
            <a:endParaRPr lang="fr-FR"/>
          </a:p>
        </p:txBody>
      </p:sp>
      <p:sp>
        <p:nvSpPr>
          <p:cNvPr id="6" name="Espace réservé du numéro de diapositive 5"/>
          <p:cNvSpPr>
            <a:spLocks noGrp="1"/>
          </p:cNvSpPr>
          <p:nvPr>
            <p:ph type="sldNum" sz="quarter" idx="12"/>
          </p:nvPr>
        </p:nvSpPr>
        <p:spPr/>
        <p:txBody>
          <a:bodyPr/>
          <a:lstStyle/>
          <a:p>
            <a:fld id="{3A2C93EC-8CA3-D74C-8A3D-8E15247F4FA5}" type="slidenum">
              <a:rPr lang="fr-FR" smtClean="0"/>
              <a:t>‹#›</a:t>
            </a:fld>
            <a:endParaRPr lang="fr-FR"/>
          </a:p>
        </p:txBody>
      </p:sp>
    </p:spTree>
    <p:extLst>
      <p:ext uri="{BB962C8B-B14F-4D97-AF65-F5344CB8AC3E}">
        <p14:creationId xmlns:p14="http://schemas.microsoft.com/office/powerpoint/2010/main" val="5268399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nl-BE" smtClean="0"/>
              <a:t>Cliquez et modifiez le titre</a:t>
            </a:r>
            <a:endParaRPr lang="fr-FR"/>
          </a:p>
        </p:txBody>
      </p:sp>
      <p:sp>
        <p:nvSpPr>
          <p:cNvPr id="3" name="Espace réservé du texte vertical 2"/>
          <p:cNvSpPr>
            <a:spLocks noGrp="1"/>
          </p:cNvSpPr>
          <p:nvPr>
            <p:ph type="body" orient="vert" idx="1"/>
          </p:nvPr>
        </p:nvSpPr>
        <p:spPr/>
        <p:txBody>
          <a:bodyPr vert="eaVert"/>
          <a:lstStyle/>
          <a:p>
            <a:pPr lvl="0"/>
            <a:r>
              <a:rPr lang="nl-BE" smtClean="0"/>
              <a:t>Cliquez pour modifier les styles du texte du masque</a:t>
            </a:r>
          </a:p>
          <a:p>
            <a:pPr lvl="1"/>
            <a:r>
              <a:rPr lang="nl-BE" smtClean="0"/>
              <a:t>Deuxième niveau</a:t>
            </a:r>
          </a:p>
          <a:p>
            <a:pPr lvl="2"/>
            <a:r>
              <a:rPr lang="nl-BE" smtClean="0"/>
              <a:t>Troisième niveau</a:t>
            </a:r>
          </a:p>
          <a:p>
            <a:pPr lvl="3"/>
            <a:r>
              <a:rPr lang="nl-BE" smtClean="0"/>
              <a:t>Quatrième niveau</a:t>
            </a:r>
          </a:p>
          <a:p>
            <a:pPr lvl="4"/>
            <a:r>
              <a:rPr lang="nl-BE" smtClean="0"/>
              <a:t>Cinquième niveau</a:t>
            </a:r>
            <a:endParaRPr lang="fr-FR"/>
          </a:p>
        </p:txBody>
      </p:sp>
      <p:sp>
        <p:nvSpPr>
          <p:cNvPr id="4" name="Espace réservé de la date 3"/>
          <p:cNvSpPr>
            <a:spLocks noGrp="1"/>
          </p:cNvSpPr>
          <p:nvPr>
            <p:ph type="dt" sz="half" idx="10"/>
          </p:nvPr>
        </p:nvSpPr>
        <p:spPr/>
        <p:txBody>
          <a:bodyPr/>
          <a:lstStyle/>
          <a:p>
            <a:r>
              <a:rPr lang="nl-BE" smtClean="0"/>
              <a:t>30/01/2015</a:t>
            </a:r>
            <a:endParaRPr lang="fr-FR"/>
          </a:p>
        </p:txBody>
      </p:sp>
      <p:sp>
        <p:nvSpPr>
          <p:cNvPr id="5" name="Espace réservé du pied de page 4"/>
          <p:cNvSpPr>
            <a:spLocks noGrp="1"/>
          </p:cNvSpPr>
          <p:nvPr>
            <p:ph type="ftr" sz="quarter" idx="11"/>
          </p:nvPr>
        </p:nvSpPr>
        <p:spPr/>
        <p:txBody>
          <a:bodyPr/>
          <a:lstStyle/>
          <a:p>
            <a:r>
              <a:rPr lang="fr-FR" smtClean="0"/>
              <a:t>Participation M Mormont</a:t>
            </a:r>
            <a:endParaRPr lang="fr-FR"/>
          </a:p>
        </p:txBody>
      </p:sp>
      <p:sp>
        <p:nvSpPr>
          <p:cNvPr id="6" name="Espace réservé du numéro de diapositive 5"/>
          <p:cNvSpPr>
            <a:spLocks noGrp="1"/>
          </p:cNvSpPr>
          <p:nvPr>
            <p:ph type="sldNum" sz="quarter" idx="12"/>
          </p:nvPr>
        </p:nvSpPr>
        <p:spPr/>
        <p:txBody>
          <a:bodyPr/>
          <a:lstStyle/>
          <a:p>
            <a:fld id="{3A2C93EC-8CA3-D74C-8A3D-8E15247F4FA5}" type="slidenum">
              <a:rPr lang="fr-FR" smtClean="0"/>
              <a:t>‹#›</a:t>
            </a:fld>
            <a:endParaRPr lang="fr-FR"/>
          </a:p>
        </p:txBody>
      </p:sp>
    </p:spTree>
    <p:extLst>
      <p:ext uri="{BB962C8B-B14F-4D97-AF65-F5344CB8AC3E}">
        <p14:creationId xmlns:p14="http://schemas.microsoft.com/office/powerpoint/2010/main" val="39755793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nl-BE" smtClean="0"/>
              <a:t>Cliquez et modifiez le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nl-BE" smtClean="0"/>
              <a:t>Cliquez pour modifier les styles du texte du masque</a:t>
            </a:r>
          </a:p>
          <a:p>
            <a:pPr lvl="1"/>
            <a:r>
              <a:rPr lang="nl-BE" smtClean="0"/>
              <a:t>Deuxième niveau</a:t>
            </a:r>
          </a:p>
          <a:p>
            <a:pPr lvl="2"/>
            <a:r>
              <a:rPr lang="nl-BE" smtClean="0"/>
              <a:t>Troisième niveau</a:t>
            </a:r>
          </a:p>
          <a:p>
            <a:pPr lvl="3"/>
            <a:r>
              <a:rPr lang="nl-BE" smtClean="0"/>
              <a:t>Quatrième niveau</a:t>
            </a:r>
          </a:p>
          <a:p>
            <a:pPr lvl="4"/>
            <a:r>
              <a:rPr lang="nl-BE" smtClean="0"/>
              <a:t>Cinquième niveau</a:t>
            </a:r>
            <a:endParaRPr lang="fr-FR"/>
          </a:p>
        </p:txBody>
      </p:sp>
      <p:sp>
        <p:nvSpPr>
          <p:cNvPr id="4" name="Espace réservé de la date 3"/>
          <p:cNvSpPr>
            <a:spLocks noGrp="1"/>
          </p:cNvSpPr>
          <p:nvPr>
            <p:ph type="dt" sz="half" idx="10"/>
          </p:nvPr>
        </p:nvSpPr>
        <p:spPr/>
        <p:txBody>
          <a:bodyPr/>
          <a:lstStyle/>
          <a:p>
            <a:r>
              <a:rPr lang="nl-BE" smtClean="0"/>
              <a:t>30/01/2015</a:t>
            </a:r>
            <a:endParaRPr lang="fr-FR"/>
          </a:p>
        </p:txBody>
      </p:sp>
      <p:sp>
        <p:nvSpPr>
          <p:cNvPr id="5" name="Espace réservé du pied de page 4"/>
          <p:cNvSpPr>
            <a:spLocks noGrp="1"/>
          </p:cNvSpPr>
          <p:nvPr>
            <p:ph type="ftr" sz="quarter" idx="11"/>
          </p:nvPr>
        </p:nvSpPr>
        <p:spPr/>
        <p:txBody>
          <a:bodyPr/>
          <a:lstStyle/>
          <a:p>
            <a:r>
              <a:rPr lang="fr-FR" smtClean="0"/>
              <a:t>Participation M Mormont</a:t>
            </a:r>
            <a:endParaRPr lang="fr-FR"/>
          </a:p>
        </p:txBody>
      </p:sp>
      <p:sp>
        <p:nvSpPr>
          <p:cNvPr id="6" name="Espace réservé du numéro de diapositive 5"/>
          <p:cNvSpPr>
            <a:spLocks noGrp="1"/>
          </p:cNvSpPr>
          <p:nvPr>
            <p:ph type="sldNum" sz="quarter" idx="12"/>
          </p:nvPr>
        </p:nvSpPr>
        <p:spPr/>
        <p:txBody>
          <a:bodyPr/>
          <a:lstStyle/>
          <a:p>
            <a:fld id="{3A2C93EC-8CA3-D74C-8A3D-8E15247F4FA5}" type="slidenum">
              <a:rPr lang="fr-FR" smtClean="0"/>
              <a:t>‹#›</a:t>
            </a:fld>
            <a:endParaRPr lang="fr-FR"/>
          </a:p>
        </p:txBody>
      </p:sp>
    </p:spTree>
    <p:extLst>
      <p:ext uri="{BB962C8B-B14F-4D97-AF65-F5344CB8AC3E}">
        <p14:creationId xmlns:p14="http://schemas.microsoft.com/office/powerpoint/2010/main" val="22175919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nl-BE" smtClean="0"/>
              <a:t>Cliquez et modifiez le titre</a:t>
            </a:r>
            <a:endParaRPr lang="fr-FR"/>
          </a:p>
        </p:txBody>
      </p:sp>
      <p:sp>
        <p:nvSpPr>
          <p:cNvPr id="3" name="Espace réservé du contenu 2"/>
          <p:cNvSpPr>
            <a:spLocks noGrp="1"/>
          </p:cNvSpPr>
          <p:nvPr>
            <p:ph idx="1"/>
          </p:nvPr>
        </p:nvSpPr>
        <p:spPr/>
        <p:txBody>
          <a:bodyPr/>
          <a:lstStyle/>
          <a:p>
            <a:pPr lvl="0"/>
            <a:r>
              <a:rPr lang="nl-BE" smtClean="0"/>
              <a:t>Cliquez pour modifier les styles du texte du masque</a:t>
            </a:r>
          </a:p>
          <a:p>
            <a:pPr lvl="1"/>
            <a:r>
              <a:rPr lang="nl-BE" smtClean="0"/>
              <a:t>Deuxième niveau</a:t>
            </a:r>
          </a:p>
          <a:p>
            <a:pPr lvl="2"/>
            <a:r>
              <a:rPr lang="nl-BE" smtClean="0"/>
              <a:t>Troisième niveau</a:t>
            </a:r>
          </a:p>
          <a:p>
            <a:pPr lvl="3"/>
            <a:r>
              <a:rPr lang="nl-BE" smtClean="0"/>
              <a:t>Quatrième niveau</a:t>
            </a:r>
          </a:p>
          <a:p>
            <a:pPr lvl="4"/>
            <a:r>
              <a:rPr lang="nl-BE" smtClean="0"/>
              <a:t>Cinquième niveau</a:t>
            </a:r>
            <a:endParaRPr lang="fr-FR"/>
          </a:p>
        </p:txBody>
      </p:sp>
      <p:sp>
        <p:nvSpPr>
          <p:cNvPr id="4" name="Espace réservé de la date 3"/>
          <p:cNvSpPr>
            <a:spLocks noGrp="1"/>
          </p:cNvSpPr>
          <p:nvPr>
            <p:ph type="dt" sz="half" idx="10"/>
          </p:nvPr>
        </p:nvSpPr>
        <p:spPr/>
        <p:txBody>
          <a:bodyPr/>
          <a:lstStyle/>
          <a:p>
            <a:r>
              <a:rPr lang="nl-BE" smtClean="0"/>
              <a:t>30/01/2015</a:t>
            </a:r>
            <a:endParaRPr lang="fr-FR"/>
          </a:p>
        </p:txBody>
      </p:sp>
      <p:sp>
        <p:nvSpPr>
          <p:cNvPr id="5" name="Espace réservé du pied de page 4"/>
          <p:cNvSpPr>
            <a:spLocks noGrp="1"/>
          </p:cNvSpPr>
          <p:nvPr>
            <p:ph type="ftr" sz="quarter" idx="11"/>
          </p:nvPr>
        </p:nvSpPr>
        <p:spPr/>
        <p:txBody>
          <a:bodyPr/>
          <a:lstStyle/>
          <a:p>
            <a:r>
              <a:rPr lang="fr-FR" smtClean="0"/>
              <a:t>Participation M Mormont</a:t>
            </a:r>
            <a:endParaRPr lang="fr-FR"/>
          </a:p>
        </p:txBody>
      </p:sp>
      <p:sp>
        <p:nvSpPr>
          <p:cNvPr id="6" name="Espace réservé du numéro de diapositive 5"/>
          <p:cNvSpPr>
            <a:spLocks noGrp="1"/>
          </p:cNvSpPr>
          <p:nvPr>
            <p:ph type="sldNum" sz="quarter" idx="12"/>
          </p:nvPr>
        </p:nvSpPr>
        <p:spPr/>
        <p:txBody>
          <a:bodyPr/>
          <a:lstStyle/>
          <a:p>
            <a:fld id="{3A2C93EC-8CA3-D74C-8A3D-8E15247F4FA5}" type="slidenum">
              <a:rPr lang="fr-FR" smtClean="0"/>
              <a:t>‹#›</a:t>
            </a:fld>
            <a:endParaRPr lang="fr-FR"/>
          </a:p>
        </p:txBody>
      </p:sp>
    </p:spTree>
    <p:extLst>
      <p:ext uri="{BB962C8B-B14F-4D97-AF65-F5344CB8AC3E}">
        <p14:creationId xmlns:p14="http://schemas.microsoft.com/office/powerpoint/2010/main" val="972027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nl-BE" smtClean="0"/>
              <a:t>Cliquez et modifiez le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BE" smtClean="0"/>
              <a:t>Cliquez pour modifier les styles du texte du masque</a:t>
            </a:r>
          </a:p>
        </p:txBody>
      </p:sp>
      <p:sp>
        <p:nvSpPr>
          <p:cNvPr id="4" name="Espace réservé de la date 3"/>
          <p:cNvSpPr>
            <a:spLocks noGrp="1"/>
          </p:cNvSpPr>
          <p:nvPr>
            <p:ph type="dt" sz="half" idx="10"/>
          </p:nvPr>
        </p:nvSpPr>
        <p:spPr/>
        <p:txBody>
          <a:bodyPr/>
          <a:lstStyle/>
          <a:p>
            <a:r>
              <a:rPr lang="nl-BE" smtClean="0"/>
              <a:t>30/01/2015</a:t>
            </a:r>
            <a:endParaRPr lang="fr-FR"/>
          </a:p>
        </p:txBody>
      </p:sp>
      <p:sp>
        <p:nvSpPr>
          <p:cNvPr id="5" name="Espace réservé du pied de page 4"/>
          <p:cNvSpPr>
            <a:spLocks noGrp="1"/>
          </p:cNvSpPr>
          <p:nvPr>
            <p:ph type="ftr" sz="quarter" idx="11"/>
          </p:nvPr>
        </p:nvSpPr>
        <p:spPr/>
        <p:txBody>
          <a:bodyPr/>
          <a:lstStyle/>
          <a:p>
            <a:r>
              <a:rPr lang="fr-FR" smtClean="0"/>
              <a:t>Participation M Mormont</a:t>
            </a:r>
            <a:endParaRPr lang="fr-FR"/>
          </a:p>
        </p:txBody>
      </p:sp>
      <p:sp>
        <p:nvSpPr>
          <p:cNvPr id="6" name="Espace réservé du numéro de diapositive 5"/>
          <p:cNvSpPr>
            <a:spLocks noGrp="1"/>
          </p:cNvSpPr>
          <p:nvPr>
            <p:ph type="sldNum" sz="quarter" idx="12"/>
          </p:nvPr>
        </p:nvSpPr>
        <p:spPr/>
        <p:txBody>
          <a:bodyPr/>
          <a:lstStyle/>
          <a:p>
            <a:fld id="{3A2C93EC-8CA3-D74C-8A3D-8E15247F4FA5}" type="slidenum">
              <a:rPr lang="fr-FR" smtClean="0"/>
              <a:t>‹#›</a:t>
            </a:fld>
            <a:endParaRPr lang="fr-FR"/>
          </a:p>
        </p:txBody>
      </p:sp>
    </p:spTree>
    <p:extLst>
      <p:ext uri="{BB962C8B-B14F-4D97-AF65-F5344CB8AC3E}">
        <p14:creationId xmlns:p14="http://schemas.microsoft.com/office/powerpoint/2010/main" val="6358139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nl-BE" smtClean="0"/>
              <a:t>Cliquez et modifiez le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BE" smtClean="0"/>
              <a:t>Cliquez pour modifier les styles du texte du masque</a:t>
            </a:r>
          </a:p>
          <a:p>
            <a:pPr lvl="1"/>
            <a:r>
              <a:rPr lang="nl-BE" smtClean="0"/>
              <a:t>Deuxième niveau</a:t>
            </a:r>
          </a:p>
          <a:p>
            <a:pPr lvl="2"/>
            <a:r>
              <a:rPr lang="nl-BE" smtClean="0"/>
              <a:t>Troisième niveau</a:t>
            </a:r>
          </a:p>
          <a:p>
            <a:pPr lvl="3"/>
            <a:r>
              <a:rPr lang="nl-BE" smtClean="0"/>
              <a:t>Quatrième niveau</a:t>
            </a:r>
          </a:p>
          <a:p>
            <a:pPr lvl="4"/>
            <a:r>
              <a:rPr lang="nl-BE"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BE" smtClean="0"/>
              <a:t>Cliquez pour modifier les styles du texte du masque</a:t>
            </a:r>
          </a:p>
          <a:p>
            <a:pPr lvl="1"/>
            <a:r>
              <a:rPr lang="nl-BE" smtClean="0"/>
              <a:t>Deuxième niveau</a:t>
            </a:r>
          </a:p>
          <a:p>
            <a:pPr lvl="2"/>
            <a:r>
              <a:rPr lang="nl-BE" smtClean="0"/>
              <a:t>Troisième niveau</a:t>
            </a:r>
          </a:p>
          <a:p>
            <a:pPr lvl="3"/>
            <a:r>
              <a:rPr lang="nl-BE" smtClean="0"/>
              <a:t>Quatrième niveau</a:t>
            </a:r>
          </a:p>
          <a:p>
            <a:pPr lvl="4"/>
            <a:r>
              <a:rPr lang="nl-BE" smtClean="0"/>
              <a:t>Cinquième niveau</a:t>
            </a:r>
            <a:endParaRPr lang="fr-FR"/>
          </a:p>
        </p:txBody>
      </p:sp>
      <p:sp>
        <p:nvSpPr>
          <p:cNvPr id="5" name="Espace réservé de la date 4"/>
          <p:cNvSpPr>
            <a:spLocks noGrp="1"/>
          </p:cNvSpPr>
          <p:nvPr>
            <p:ph type="dt" sz="half" idx="10"/>
          </p:nvPr>
        </p:nvSpPr>
        <p:spPr/>
        <p:txBody>
          <a:bodyPr/>
          <a:lstStyle/>
          <a:p>
            <a:r>
              <a:rPr lang="nl-BE" smtClean="0"/>
              <a:t>30/01/2015</a:t>
            </a:r>
            <a:endParaRPr lang="fr-FR"/>
          </a:p>
        </p:txBody>
      </p:sp>
      <p:sp>
        <p:nvSpPr>
          <p:cNvPr id="6" name="Espace réservé du pied de page 5"/>
          <p:cNvSpPr>
            <a:spLocks noGrp="1"/>
          </p:cNvSpPr>
          <p:nvPr>
            <p:ph type="ftr" sz="quarter" idx="11"/>
          </p:nvPr>
        </p:nvSpPr>
        <p:spPr/>
        <p:txBody>
          <a:bodyPr/>
          <a:lstStyle/>
          <a:p>
            <a:r>
              <a:rPr lang="fr-FR" smtClean="0"/>
              <a:t>Participation M Mormont</a:t>
            </a:r>
            <a:endParaRPr lang="fr-FR"/>
          </a:p>
        </p:txBody>
      </p:sp>
      <p:sp>
        <p:nvSpPr>
          <p:cNvPr id="7" name="Espace réservé du numéro de diapositive 6"/>
          <p:cNvSpPr>
            <a:spLocks noGrp="1"/>
          </p:cNvSpPr>
          <p:nvPr>
            <p:ph type="sldNum" sz="quarter" idx="12"/>
          </p:nvPr>
        </p:nvSpPr>
        <p:spPr/>
        <p:txBody>
          <a:bodyPr/>
          <a:lstStyle/>
          <a:p>
            <a:fld id="{3A2C93EC-8CA3-D74C-8A3D-8E15247F4FA5}" type="slidenum">
              <a:rPr lang="fr-FR" smtClean="0"/>
              <a:t>‹#›</a:t>
            </a:fld>
            <a:endParaRPr lang="fr-FR"/>
          </a:p>
        </p:txBody>
      </p:sp>
    </p:spTree>
    <p:extLst>
      <p:ext uri="{BB962C8B-B14F-4D97-AF65-F5344CB8AC3E}">
        <p14:creationId xmlns:p14="http://schemas.microsoft.com/office/powerpoint/2010/main" val="27946937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nl-BE" smtClean="0"/>
              <a:t>Cliquez et modifiez le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BE"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BE" smtClean="0"/>
              <a:t>Cliquez pour modifier les styles du texte du masque</a:t>
            </a:r>
          </a:p>
          <a:p>
            <a:pPr lvl="1"/>
            <a:r>
              <a:rPr lang="nl-BE" smtClean="0"/>
              <a:t>Deuxième niveau</a:t>
            </a:r>
          </a:p>
          <a:p>
            <a:pPr lvl="2"/>
            <a:r>
              <a:rPr lang="nl-BE" smtClean="0"/>
              <a:t>Troisième niveau</a:t>
            </a:r>
          </a:p>
          <a:p>
            <a:pPr lvl="3"/>
            <a:r>
              <a:rPr lang="nl-BE" smtClean="0"/>
              <a:t>Quatrième niveau</a:t>
            </a:r>
          </a:p>
          <a:p>
            <a:pPr lvl="4"/>
            <a:r>
              <a:rPr lang="nl-BE"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BE"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BE" smtClean="0"/>
              <a:t>Cliquez pour modifier les styles du texte du masque</a:t>
            </a:r>
          </a:p>
          <a:p>
            <a:pPr lvl="1"/>
            <a:r>
              <a:rPr lang="nl-BE" smtClean="0"/>
              <a:t>Deuxième niveau</a:t>
            </a:r>
          </a:p>
          <a:p>
            <a:pPr lvl="2"/>
            <a:r>
              <a:rPr lang="nl-BE" smtClean="0"/>
              <a:t>Troisième niveau</a:t>
            </a:r>
          </a:p>
          <a:p>
            <a:pPr lvl="3"/>
            <a:r>
              <a:rPr lang="nl-BE" smtClean="0"/>
              <a:t>Quatrième niveau</a:t>
            </a:r>
          </a:p>
          <a:p>
            <a:pPr lvl="4"/>
            <a:r>
              <a:rPr lang="nl-BE" smtClean="0"/>
              <a:t>Cinquième niveau</a:t>
            </a:r>
            <a:endParaRPr lang="fr-FR"/>
          </a:p>
        </p:txBody>
      </p:sp>
      <p:sp>
        <p:nvSpPr>
          <p:cNvPr id="7" name="Espace réservé de la date 6"/>
          <p:cNvSpPr>
            <a:spLocks noGrp="1"/>
          </p:cNvSpPr>
          <p:nvPr>
            <p:ph type="dt" sz="half" idx="10"/>
          </p:nvPr>
        </p:nvSpPr>
        <p:spPr/>
        <p:txBody>
          <a:bodyPr/>
          <a:lstStyle/>
          <a:p>
            <a:r>
              <a:rPr lang="nl-BE" smtClean="0"/>
              <a:t>30/01/2015</a:t>
            </a:r>
            <a:endParaRPr lang="fr-FR"/>
          </a:p>
        </p:txBody>
      </p:sp>
      <p:sp>
        <p:nvSpPr>
          <p:cNvPr id="8" name="Espace réservé du pied de page 7"/>
          <p:cNvSpPr>
            <a:spLocks noGrp="1"/>
          </p:cNvSpPr>
          <p:nvPr>
            <p:ph type="ftr" sz="quarter" idx="11"/>
          </p:nvPr>
        </p:nvSpPr>
        <p:spPr/>
        <p:txBody>
          <a:bodyPr/>
          <a:lstStyle/>
          <a:p>
            <a:r>
              <a:rPr lang="fr-FR" smtClean="0"/>
              <a:t>Participation M Mormont</a:t>
            </a:r>
            <a:endParaRPr lang="fr-FR"/>
          </a:p>
        </p:txBody>
      </p:sp>
      <p:sp>
        <p:nvSpPr>
          <p:cNvPr id="9" name="Espace réservé du numéro de diapositive 8"/>
          <p:cNvSpPr>
            <a:spLocks noGrp="1"/>
          </p:cNvSpPr>
          <p:nvPr>
            <p:ph type="sldNum" sz="quarter" idx="12"/>
          </p:nvPr>
        </p:nvSpPr>
        <p:spPr/>
        <p:txBody>
          <a:bodyPr/>
          <a:lstStyle/>
          <a:p>
            <a:fld id="{3A2C93EC-8CA3-D74C-8A3D-8E15247F4FA5}" type="slidenum">
              <a:rPr lang="fr-FR" smtClean="0"/>
              <a:t>‹#›</a:t>
            </a:fld>
            <a:endParaRPr lang="fr-FR"/>
          </a:p>
        </p:txBody>
      </p:sp>
    </p:spTree>
    <p:extLst>
      <p:ext uri="{BB962C8B-B14F-4D97-AF65-F5344CB8AC3E}">
        <p14:creationId xmlns:p14="http://schemas.microsoft.com/office/powerpoint/2010/main" val="930961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nl-BE" smtClean="0"/>
              <a:t>Cliquez et modifiez le titre</a:t>
            </a:r>
            <a:endParaRPr lang="fr-FR"/>
          </a:p>
        </p:txBody>
      </p:sp>
      <p:sp>
        <p:nvSpPr>
          <p:cNvPr id="3" name="Espace réservé de la date 2"/>
          <p:cNvSpPr>
            <a:spLocks noGrp="1"/>
          </p:cNvSpPr>
          <p:nvPr>
            <p:ph type="dt" sz="half" idx="10"/>
          </p:nvPr>
        </p:nvSpPr>
        <p:spPr/>
        <p:txBody>
          <a:bodyPr/>
          <a:lstStyle/>
          <a:p>
            <a:r>
              <a:rPr lang="nl-BE" smtClean="0"/>
              <a:t>30/01/2015</a:t>
            </a:r>
            <a:endParaRPr lang="fr-FR"/>
          </a:p>
        </p:txBody>
      </p:sp>
      <p:sp>
        <p:nvSpPr>
          <p:cNvPr id="4" name="Espace réservé du pied de page 3"/>
          <p:cNvSpPr>
            <a:spLocks noGrp="1"/>
          </p:cNvSpPr>
          <p:nvPr>
            <p:ph type="ftr" sz="quarter" idx="11"/>
          </p:nvPr>
        </p:nvSpPr>
        <p:spPr/>
        <p:txBody>
          <a:bodyPr/>
          <a:lstStyle/>
          <a:p>
            <a:r>
              <a:rPr lang="fr-FR" smtClean="0"/>
              <a:t>Participation M Mormont</a:t>
            </a:r>
            <a:endParaRPr lang="fr-FR"/>
          </a:p>
        </p:txBody>
      </p:sp>
      <p:sp>
        <p:nvSpPr>
          <p:cNvPr id="5" name="Espace réservé du numéro de diapositive 4"/>
          <p:cNvSpPr>
            <a:spLocks noGrp="1"/>
          </p:cNvSpPr>
          <p:nvPr>
            <p:ph type="sldNum" sz="quarter" idx="12"/>
          </p:nvPr>
        </p:nvSpPr>
        <p:spPr/>
        <p:txBody>
          <a:bodyPr/>
          <a:lstStyle/>
          <a:p>
            <a:fld id="{3A2C93EC-8CA3-D74C-8A3D-8E15247F4FA5}" type="slidenum">
              <a:rPr lang="fr-FR" smtClean="0"/>
              <a:t>‹#›</a:t>
            </a:fld>
            <a:endParaRPr lang="fr-FR"/>
          </a:p>
        </p:txBody>
      </p:sp>
    </p:spTree>
    <p:extLst>
      <p:ext uri="{BB962C8B-B14F-4D97-AF65-F5344CB8AC3E}">
        <p14:creationId xmlns:p14="http://schemas.microsoft.com/office/powerpoint/2010/main" val="38859402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r>
              <a:rPr lang="nl-BE" smtClean="0"/>
              <a:t>30/01/2015</a:t>
            </a:r>
            <a:endParaRPr lang="fr-FR"/>
          </a:p>
        </p:txBody>
      </p:sp>
      <p:sp>
        <p:nvSpPr>
          <p:cNvPr id="3" name="Espace réservé du pied de page 2"/>
          <p:cNvSpPr>
            <a:spLocks noGrp="1"/>
          </p:cNvSpPr>
          <p:nvPr>
            <p:ph type="ftr" sz="quarter" idx="11"/>
          </p:nvPr>
        </p:nvSpPr>
        <p:spPr/>
        <p:txBody>
          <a:bodyPr/>
          <a:lstStyle/>
          <a:p>
            <a:r>
              <a:rPr lang="fr-FR" smtClean="0"/>
              <a:t>Participation M Mormont</a:t>
            </a:r>
            <a:endParaRPr lang="fr-FR"/>
          </a:p>
        </p:txBody>
      </p:sp>
      <p:sp>
        <p:nvSpPr>
          <p:cNvPr id="4" name="Espace réservé du numéro de diapositive 3"/>
          <p:cNvSpPr>
            <a:spLocks noGrp="1"/>
          </p:cNvSpPr>
          <p:nvPr>
            <p:ph type="sldNum" sz="quarter" idx="12"/>
          </p:nvPr>
        </p:nvSpPr>
        <p:spPr/>
        <p:txBody>
          <a:bodyPr/>
          <a:lstStyle/>
          <a:p>
            <a:fld id="{3A2C93EC-8CA3-D74C-8A3D-8E15247F4FA5}" type="slidenum">
              <a:rPr lang="fr-FR" smtClean="0"/>
              <a:t>‹#›</a:t>
            </a:fld>
            <a:endParaRPr lang="fr-FR"/>
          </a:p>
        </p:txBody>
      </p:sp>
    </p:spTree>
    <p:extLst>
      <p:ext uri="{BB962C8B-B14F-4D97-AF65-F5344CB8AC3E}">
        <p14:creationId xmlns:p14="http://schemas.microsoft.com/office/powerpoint/2010/main" val="2048918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nl-BE" smtClean="0"/>
              <a:t>Cliquez et modifiez le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BE" smtClean="0"/>
              <a:t>Cliquez pour modifier les styles du texte du masque</a:t>
            </a:r>
          </a:p>
          <a:p>
            <a:pPr lvl="1"/>
            <a:r>
              <a:rPr lang="nl-BE" smtClean="0"/>
              <a:t>Deuxième niveau</a:t>
            </a:r>
          </a:p>
          <a:p>
            <a:pPr lvl="2"/>
            <a:r>
              <a:rPr lang="nl-BE" smtClean="0"/>
              <a:t>Troisième niveau</a:t>
            </a:r>
          </a:p>
          <a:p>
            <a:pPr lvl="3"/>
            <a:r>
              <a:rPr lang="nl-BE" smtClean="0"/>
              <a:t>Quatrième niveau</a:t>
            </a:r>
          </a:p>
          <a:p>
            <a:pPr lvl="4"/>
            <a:r>
              <a:rPr lang="nl-BE"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BE" smtClean="0"/>
              <a:t>Cliquez pour modifier les styles du texte du masque</a:t>
            </a:r>
          </a:p>
        </p:txBody>
      </p:sp>
      <p:sp>
        <p:nvSpPr>
          <p:cNvPr id="5" name="Espace réservé de la date 4"/>
          <p:cNvSpPr>
            <a:spLocks noGrp="1"/>
          </p:cNvSpPr>
          <p:nvPr>
            <p:ph type="dt" sz="half" idx="10"/>
          </p:nvPr>
        </p:nvSpPr>
        <p:spPr/>
        <p:txBody>
          <a:bodyPr/>
          <a:lstStyle/>
          <a:p>
            <a:r>
              <a:rPr lang="nl-BE" smtClean="0"/>
              <a:t>30/01/2015</a:t>
            </a:r>
            <a:endParaRPr lang="fr-FR"/>
          </a:p>
        </p:txBody>
      </p:sp>
      <p:sp>
        <p:nvSpPr>
          <p:cNvPr id="6" name="Espace réservé du pied de page 5"/>
          <p:cNvSpPr>
            <a:spLocks noGrp="1"/>
          </p:cNvSpPr>
          <p:nvPr>
            <p:ph type="ftr" sz="quarter" idx="11"/>
          </p:nvPr>
        </p:nvSpPr>
        <p:spPr/>
        <p:txBody>
          <a:bodyPr/>
          <a:lstStyle/>
          <a:p>
            <a:r>
              <a:rPr lang="fr-FR" smtClean="0"/>
              <a:t>Participation M Mormont</a:t>
            </a:r>
            <a:endParaRPr lang="fr-FR"/>
          </a:p>
        </p:txBody>
      </p:sp>
      <p:sp>
        <p:nvSpPr>
          <p:cNvPr id="7" name="Espace réservé du numéro de diapositive 6"/>
          <p:cNvSpPr>
            <a:spLocks noGrp="1"/>
          </p:cNvSpPr>
          <p:nvPr>
            <p:ph type="sldNum" sz="quarter" idx="12"/>
          </p:nvPr>
        </p:nvSpPr>
        <p:spPr/>
        <p:txBody>
          <a:bodyPr/>
          <a:lstStyle/>
          <a:p>
            <a:fld id="{3A2C93EC-8CA3-D74C-8A3D-8E15247F4FA5}" type="slidenum">
              <a:rPr lang="fr-FR" smtClean="0"/>
              <a:t>‹#›</a:t>
            </a:fld>
            <a:endParaRPr lang="fr-FR"/>
          </a:p>
        </p:txBody>
      </p:sp>
    </p:spTree>
    <p:extLst>
      <p:ext uri="{BB962C8B-B14F-4D97-AF65-F5344CB8AC3E}">
        <p14:creationId xmlns:p14="http://schemas.microsoft.com/office/powerpoint/2010/main" val="26067555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nl-BE" smtClean="0"/>
              <a:t>Cliquez et modifiez le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BE" smtClean="0"/>
              <a:t>Cliquez pour modifier les styles du texte du masque</a:t>
            </a:r>
          </a:p>
        </p:txBody>
      </p:sp>
      <p:sp>
        <p:nvSpPr>
          <p:cNvPr id="5" name="Espace réservé de la date 4"/>
          <p:cNvSpPr>
            <a:spLocks noGrp="1"/>
          </p:cNvSpPr>
          <p:nvPr>
            <p:ph type="dt" sz="half" idx="10"/>
          </p:nvPr>
        </p:nvSpPr>
        <p:spPr/>
        <p:txBody>
          <a:bodyPr/>
          <a:lstStyle/>
          <a:p>
            <a:r>
              <a:rPr lang="nl-BE" smtClean="0"/>
              <a:t>30/01/2015</a:t>
            </a:r>
            <a:endParaRPr lang="fr-FR"/>
          </a:p>
        </p:txBody>
      </p:sp>
      <p:sp>
        <p:nvSpPr>
          <p:cNvPr id="6" name="Espace réservé du pied de page 5"/>
          <p:cNvSpPr>
            <a:spLocks noGrp="1"/>
          </p:cNvSpPr>
          <p:nvPr>
            <p:ph type="ftr" sz="quarter" idx="11"/>
          </p:nvPr>
        </p:nvSpPr>
        <p:spPr/>
        <p:txBody>
          <a:bodyPr/>
          <a:lstStyle/>
          <a:p>
            <a:r>
              <a:rPr lang="fr-FR" smtClean="0"/>
              <a:t>Participation M Mormont</a:t>
            </a:r>
            <a:endParaRPr lang="fr-FR"/>
          </a:p>
        </p:txBody>
      </p:sp>
      <p:sp>
        <p:nvSpPr>
          <p:cNvPr id="7" name="Espace réservé du numéro de diapositive 6"/>
          <p:cNvSpPr>
            <a:spLocks noGrp="1"/>
          </p:cNvSpPr>
          <p:nvPr>
            <p:ph type="sldNum" sz="quarter" idx="12"/>
          </p:nvPr>
        </p:nvSpPr>
        <p:spPr/>
        <p:txBody>
          <a:bodyPr/>
          <a:lstStyle/>
          <a:p>
            <a:fld id="{3A2C93EC-8CA3-D74C-8A3D-8E15247F4FA5}" type="slidenum">
              <a:rPr lang="fr-FR" smtClean="0"/>
              <a:t>‹#›</a:t>
            </a:fld>
            <a:endParaRPr lang="fr-FR"/>
          </a:p>
        </p:txBody>
      </p:sp>
    </p:spTree>
    <p:extLst>
      <p:ext uri="{BB962C8B-B14F-4D97-AF65-F5344CB8AC3E}">
        <p14:creationId xmlns:p14="http://schemas.microsoft.com/office/powerpoint/2010/main" val="182992562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BE" smtClean="0"/>
              <a:t>Cliquez et modifiez le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BE" smtClean="0"/>
              <a:t>Cliquez pour modifier les styles du texte du masque</a:t>
            </a:r>
          </a:p>
          <a:p>
            <a:pPr lvl="1"/>
            <a:r>
              <a:rPr lang="nl-BE" smtClean="0"/>
              <a:t>Deuxième niveau</a:t>
            </a:r>
          </a:p>
          <a:p>
            <a:pPr lvl="2"/>
            <a:r>
              <a:rPr lang="nl-BE" smtClean="0"/>
              <a:t>Troisième niveau</a:t>
            </a:r>
          </a:p>
          <a:p>
            <a:pPr lvl="3"/>
            <a:r>
              <a:rPr lang="nl-BE" smtClean="0"/>
              <a:t>Quatrième niveau</a:t>
            </a:r>
          </a:p>
          <a:p>
            <a:pPr lvl="4"/>
            <a:r>
              <a:rPr lang="nl-BE"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nl-BE" smtClean="0"/>
              <a:t>30/01/2015</a:t>
            </a:r>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r-FR" smtClean="0"/>
              <a:t>Participation M Mormont</a:t>
            </a:r>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2C93EC-8CA3-D74C-8A3D-8E15247F4FA5}" type="slidenum">
              <a:rPr lang="fr-FR" smtClean="0"/>
              <a:t>‹#›</a:t>
            </a:fld>
            <a:endParaRPr lang="fr-FR"/>
          </a:p>
        </p:txBody>
      </p:sp>
    </p:spTree>
    <p:extLst>
      <p:ext uri="{BB962C8B-B14F-4D97-AF65-F5344CB8AC3E}">
        <p14:creationId xmlns:p14="http://schemas.microsoft.com/office/powerpoint/2010/main" val="17631298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omments" Target="../comments/commen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omments" Target="../comments/commen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comments" Target="../comments/commen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omments" Target="../comments/commen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comments" Target="../comments/commen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comments" Target="../comments/commen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comments" Target="../comments/commen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La participation,</a:t>
            </a:r>
            <a:br>
              <a:rPr lang="fr-FR" dirty="0" smtClean="0"/>
            </a:br>
            <a:r>
              <a:rPr lang="fr-FR" dirty="0" smtClean="0"/>
              <a:t>pour quoi faire ?</a:t>
            </a:r>
            <a:endParaRPr lang="fr-FR" dirty="0"/>
          </a:p>
        </p:txBody>
      </p:sp>
      <p:sp>
        <p:nvSpPr>
          <p:cNvPr id="3" name="Sous-titre 2"/>
          <p:cNvSpPr>
            <a:spLocks noGrp="1"/>
          </p:cNvSpPr>
          <p:nvPr>
            <p:ph type="subTitle" idx="1"/>
          </p:nvPr>
        </p:nvSpPr>
        <p:spPr/>
        <p:txBody>
          <a:bodyPr/>
          <a:lstStyle/>
          <a:p>
            <a:r>
              <a:rPr lang="fr-FR" dirty="0" smtClean="0"/>
              <a:t>Université Inter Environnement</a:t>
            </a:r>
          </a:p>
          <a:p>
            <a:r>
              <a:rPr lang="fr-FR" dirty="0" smtClean="0"/>
              <a:t>30 janvier 2015</a:t>
            </a:r>
            <a:endParaRPr lang="fr-FR" dirty="0"/>
          </a:p>
        </p:txBody>
      </p:sp>
      <p:sp>
        <p:nvSpPr>
          <p:cNvPr id="5" name="ZoneTexte 4"/>
          <p:cNvSpPr txBox="1"/>
          <p:nvPr/>
        </p:nvSpPr>
        <p:spPr>
          <a:xfrm>
            <a:off x="1371600" y="787400"/>
            <a:ext cx="3352800" cy="369332"/>
          </a:xfrm>
          <a:prstGeom prst="rect">
            <a:avLst/>
          </a:prstGeom>
          <a:noFill/>
        </p:spPr>
        <p:txBody>
          <a:bodyPr wrap="square" rtlCol="0">
            <a:spAutoFit/>
          </a:bodyPr>
          <a:lstStyle/>
          <a:p>
            <a:r>
              <a:rPr lang="fr-FR" dirty="0" smtClean="0"/>
              <a:t>Marc Mormont</a:t>
            </a:r>
            <a:endParaRPr lang="fr-FR" dirty="0"/>
          </a:p>
        </p:txBody>
      </p:sp>
      <p:sp>
        <p:nvSpPr>
          <p:cNvPr id="4" name="Espace réservé de la date 3"/>
          <p:cNvSpPr>
            <a:spLocks noGrp="1"/>
          </p:cNvSpPr>
          <p:nvPr>
            <p:ph type="dt" sz="half" idx="10"/>
          </p:nvPr>
        </p:nvSpPr>
        <p:spPr/>
        <p:txBody>
          <a:bodyPr/>
          <a:lstStyle/>
          <a:p>
            <a:r>
              <a:rPr lang="nl-BE" smtClean="0"/>
              <a:t>30/01/2015</a:t>
            </a:r>
            <a:endParaRPr lang="fr-FR"/>
          </a:p>
        </p:txBody>
      </p:sp>
      <p:sp>
        <p:nvSpPr>
          <p:cNvPr id="6" name="Espace réservé du pied de page 5"/>
          <p:cNvSpPr>
            <a:spLocks noGrp="1"/>
          </p:cNvSpPr>
          <p:nvPr>
            <p:ph type="ftr" sz="quarter" idx="11"/>
          </p:nvPr>
        </p:nvSpPr>
        <p:spPr/>
        <p:txBody>
          <a:bodyPr/>
          <a:lstStyle/>
          <a:p>
            <a:r>
              <a:rPr lang="fr-FR" smtClean="0"/>
              <a:t>Participation M Mormont</a:t>
            </a:r>
            <a:endParaRPr lang="fr-FR"/>
          </a:p>
        </p:txBody>
      </p:sp>
      <p:sp>
        <p:nvSpPr>
          <p:cNvPr id="7" name="Espace réservé du numéro de diapositive 6"/>
          <p:cNvSpPr>
            <a:spLocks noGrp="1"/>
          </p:cNvSpPr>
          <p:nvPr>
            <p:ph type="sldNum" sz="quarter" idx="12"/>
          </p:nvPr>
        </p:nvSpPr>
        <p:spPr/>
        <p:txBody>
          <a:bodyPr/>
          <a:lstStyle/>
          <a:p>
            <a:fld id="{3A2C93EC-8CA3-D74C-8A3D-8E15247F4FA5}" type="slidenum">
              <a:rPr lang="fr-FR" smtClean="0"/>
              <a:t>1</a:t>
            </a:fld>
            <a:endParaRPr lang="fr-FR"/>
          </a:p>
        </p:txBody>
      </p:sp>
    </p:spTree>
    <p:extLst>
      <p:ext uri="{BB962C8B-B14F-4D97-AF65-F5344CB8AC3E}">
        <p14:creationId xmlns:p14="http://schemas.microsoft.com/office/powerpoint/2010/main" val="2390767031"/>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3. A quoi participer ?</a:t>
            </a:r>
            <a:endParaRPr lang="fr-FR" dirty="0"/>
          </a:p>
        </p:txBody>
      </p:sp>
      <p:sp>
        <p:nvSpPr>
          <p:cNvPr id="3" name="Espace réservé du contenu 2"/>
          <p:cNvSpPr>
            <a:spLocks noGrp="1"/>
          </p:cNvSpPr>
          <p:nvPr>
            <p:ph idx="1"/>
          </p:nvPr>
        </p:nvSpPr>
        <p:spPr/>
        <p:txBody>
          <a:bodyPr/>
          <a:lstStyle/>
          <a:p>
            <a:pPr marL="0" indent="0">
              <a:buNone/>
            </a:pPr>
            <a:r>
              <a:rPr lang="fr-FR" sz="2400" dirty="0" smtClean="0"/>
              <a:t>On va considérer trois cas (parmi des centaines possibles) pour regarder </a:t>
            </a:r>
            <a:r>
              <a:rPr lang="fr-FR" sz="2400" b="1" i="1" dirty="0" smtClean="0"/>
              <a:t>ce qui se passe </a:t>
            </a:r>
            <a:r>
              <a:rPr lang="fr-FR" sz="2400" dirty="0" smtClean="0"/>
              <a:t>dans les processus participatifs. Ces cas sont contrastés. </a:t>
            </a:r>
          </a:p>
          <a:p>
            <a:pPr marL="0" indent="0">
              <a:buNone/>
            </a:pPr>
            <a:endParaRPr lang="fr-FR" sz="2400" dirty="0"/>
          </a:p>
          <a:p>
            <a:pPr marL="0" indent="0">
              <a:buNone/>
            </a:pPr>
            <a:r>
              <a:rPr lang="fr-FR" sz="2400" dirty="0" smtClean="0"/>
              <a:t>Attention : les </a:t>
            </a:r>
            <a:r>
              <a:rPr lang="fr-FR" sz="2400" b="1" dirty="0" smtClean="0"/>
              <a:t>résultats</a:t>
            </a:r>
            <a:r>
              <a:rPr lang="fr-FR" sz="2400" dirty="0" smtClean="0"/>
              <a:t> ne dépendent pas des </a:t>
            </a:r>
            <a:r>
              <a:rPr lang="fr-FR" sz="2400" b="1" dirty="0" smtClean="0"/>
              <a:t>intentions</a:t>
            </a:r>
            <a:r>
              <a:rPr lang="fr-FR" sz="2400" dirty="0" smtClean="0"/>
              <a:t> des acteurs seulement.</a:t>
            </a:r>
          </a:p>
          <a:p>
            <a:pPr marL="0" indent="0">
              <a:buNone/>
            </a:pPr>
            <a:endParaRPr lang="fr-FR" sz="2400" dirty="0"/>
          </a:p>
          <a:p>
            <a:pPr marL="0" indent="0">
              <a:buNone/>
            </a:pPr>
            <a:r>
              <a:rPr lang="fr-FR" sz="2400" dirty="0" smtClean="0"/>
              <a:t>Le plus intéressant c’est parfois que le processus aboutit à des résultats </a:t>
            </a:r>
            <a:r>
              <a:rPr lang="fr-FR" sz="2400" b="1" i="1" dirty="0" smtClean="0"/>
              <a:t>inattendus.</a:t>
            </a:r>
          </a:p>
          <a:p>
            <a:pPr marL="0" indent="0">
              <a:buNone/>
            </a:pPr>
            <a:endParaRPr lang="fr-FR" sz="2400" dirty="0"/>
          </a:p>
        </p:txBody>
      </p:sp>
      <p:sp>
        <p:nvSpPr>
          <p:cNvPr id="4" name="Espace réservé de la date 3"/>
          <p:cNvSpPr>
            <a:spLocks noGrp="1"/>
          </p:cNvSpPr>
          <p:nvPr>
            <p:ph type="dt" sz="half" idx="10"/>
          </p:nvPr>
        </p:nvSpPr>
        <p:spPr/>
        <p:txBody>
          <a:bodyPr/>
          <a:lstStyle/>
          <a:p>
            <a:r>
              <a:rPr lang="nl-BE" smtClean="0"/>
              <a:t>30/01/2015</a:t>
            </a:r>
            <a:endParaRPr lang="fr-FR"/>
          </a:p>
        </p:txBody>
      </p:sp>
      <p:sp>
        <p:nvSpPr>
          <p:cNvPr id="5" name="Espace réservé du pied de page 4"/>
          <p:cNvSpPr>
            <a:spLocks noGrp="1"/>
          </p:cNvSpPr>
          <p:nvPr>
            <p:ph type="ftr" sz="quarter" idx="11"/>
          </p:nvPr>
        </p:nvSpPr>
        <p:spPr/>
        <p:txBody>
          <a:bodyPr/>
          <a:lstStyle/>
          <a:p>
            <a:r>
              <a:rPr lang="fr-FR" smtClean="0"/>
              <a:t>Participation M Mormont</a:t>
            </a:r>
            <a:endParaRPr lang="fr-FR"/>
          </a:p>
        </p:txBody>
      </p:sp>
      <p:sp>
        <p:nvSpPr>
          <p:cNvPr id="6" name="Espace réservé du numéro de diapositive 5"/>
          <p:cNvSpPr>
            <a:spLocks noGrp="1"/>
          </p:cNvSpPr>
          <p:nvPr>
            <p:ph type="sldNum" sz="quarter" idx="12"/>
          </p:nvPr>
        </p:nvSpPr>
        <p:spPr/>
        <p:txBody>
          <a:bodyPr/>
          <a:lstStyle/>
          <a:p>
            <a:fld id="{3A2C93EC-8CA3-D74C-8A3D-8E15247F4FA5}" type="slidenum">
              <a:rPr lang="fr-FR" smtClean="0"/>
              <a:t>10</a:t>
            </a:fld>
            <a:endParaRPr lang="fr-FR"/>
          </a:p>
        </p:txBody>
      </p:sp>
    </p:spTree>
    <p:extLst>
      <p:ext uri="{BB962C8B-B14F-4D97-AF65-F5344CB8AC3E}">
        <p14:creationId xmlns:p14="http://schemas.microsoft.com/office/powerpoint/2010/main" val="68382750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3. A quoi participer ? Cas n° 1</a:t>
            </a:r>
            <a:endParaRPr lang="fr-FR" dirty="0"/>
          </a:p>
        </p:txBody>
      </p:sp>
      <p:sp>
        <p:nvSpPr>
          <p:cNvPr id="3" name="Espace réservé du contenu 2"/>
          <p:cNvSpPr>
            <a:spLocks noGrp="1"/>
          </p:cNvSpPr>
          <p:nvPr>
            <p:ph idx="1"/>
          </p:nvPr>
        </p:nvSpPr>
        <p:spPr/>
        <p:txBody>
          <a:bodyPr>
            <a:normAutofit fontScale="70000" lnSpcReduction="20000"/>
          </a:bodyPr>
          <a:lstStyle/>
          <a:p>
            <a:pPr marL="0" indent="0">
              <a:buNone/>
            </a:pPr>
            <a:r>
              <a:rPr lang="fr-FR" sz="2400" dirty="0" smtClean="0"/>
              <a:t>Réseau Ferré de France </a:t>
            </a:r>
          </a:p>
          <a:p>
            <a:r>
              <a:rPr lang="fr-FR" sz="2400" dirty="0" smtClean="0">
                <a:solidFill>
                  <a:srgbClr val="000000"/>
                </a:solidFill>
              </a:rPr>
              <a:t>Une posture utilitaire : pour « passer » il faut « associer » </a:t>
            </a:r>
          </a:p>
          <a:p>
            <a:r>
              <a:rPr lang="fr-FR" sz="2400" dirty="0" smtClean="0">
                <a:solidFill>
                  <a:srgbClr val="000000"/>
                </a:solidFill>
              </a:rPr>
              <a:t>Processus</a:t>
            </a:r>
          </a:p>
          <a:p>
            <a:pPr lvl="1"/>
            <a:r>
              <a:rPr lang="fr-FR" sz="2000" dirty="0" smtClean="0">
                <a:solidFill>
                  <a:srgbClr val="000000"/>
                </a:solidFill>
              </a:rPr>
              <a:t>Très en amont</a:t>
            </a:r>
          </a:p>
          <a:p>
            <a:pPr lvl="1"/>
            <a:r>
              <a:rPr lang="fr-FR" sz="2000" dirty="0" smtClean="0">
                <a:solidFill>
                  <a:srgbClr val="000000"/>
                </a:solidFill>
              </a:rPr>
              <a:t>Des possibilités de chois du tracé (dans des limites définies)</a:t>
            </a:r>
          </a:p>
          <a:p>
            <a:pPr lvl="1"/>
            <a:r>
              <a:rPr lang="fr-FR" sz="2000" dirty="0" smtClean="0">
                <a:solidFill>
                  <a:srgbClr val="000000"/>
                </a:solidFill>
              </a:rPr>
              <a:t>Des consultations progressives, à différentes échelles</a:t>
            </a:r>
          </a:p>
          <a:p>
            <a:pPr lvl="1"/>
            <a:r>
              <a:rPr lang="fr-FR" sz="2000" dirty="0" smtClean="0">
                <a:solidFill>
                  <a:srgbClr val="000000"/>
                </a:solidFill>
              </a:rPr>
              <a:t>Un appel à produire des connaissances</a:t>
            </a:r>
          </a:p>
          <a:p>
            <a:pPr lvl="1"/>
            <a:r>
              <a:rPr lang="fr-FR" sz="2000" dirty="0" smtClean="0">
                <a:solidFill>
                  <a:srgbClr val="000000"/>
                </a:solidFill>
              </a:rPr>
              <a:t>Hiérarchiser les enjeux</a:t>
            </a:r>
          </a:p>
          <a:p>
            <a:pPr lvl="1"/>
            <a:endParaRPr lang="fr-FR" sz="2000" dirty="0">
              <a:solidFill>
                <a:srgbClr val="000000"/>
              </a:solidFill>
            </a:endParaRPr>
          </a:p>
          <a:p>
            <a:r>
              <a:rPr lang="fr-FR" sz="2400" dirty="0">
                <a:solidFill>
                  <a:srgbClr val="000000"/>
                </a:solidFill>
              </a:rPr>
              <a:t>Quelques effets :</a:t>
            </a:r>
          </a:p>
          <a:p>
            <a:pPr lvl="1"/>
            <a:r>
              <a:rPr lang="fr-FR" sz="2000" dirty="0">
                <a:solidFill>
                  <a:srgbClr val="000000"/>
                </a:solidFill>
              </a:rPr>
              <a:t>Une participation à géométrie variable</a:t>
            </a:r>
          </a:p>
          <a:p>
            <a:pPr lvl="1"/>
            <a:r>
              <a:rPr lang="fr-FR" sz="2000" dirty="0">
                <a:solidFill>
                  <a:srgbClr val="000000"/>
                </a:solidFill>
              </a:rPr>
              <a:t>Selon les enjeux locaux les associations participent ou pas….</a:t>
            </a:r>
          </a:p>
          <a:p>
            <a:pPr lvl="1"/>
            <a:r>
              <a:rPr lang="fr-FR" sz="2000" dirty="0">
                <a:solidFill>
                  <a:srgbClr val="000000"/>
                </a:solidFill>
              </a:rPr>
              <a:t>Des connaissances nouvelles de la biodiversité à travers les connaissances des associations, les études….</a:t>
            </a:r>
          </a:p>
          <a:p>
            <a:pPr lvl="1"/>
            <a:r>
              <a:rPr lang="fr-FR" sz="2000" dirty="0">
                <a:solidFill>
                  <a:srgbClr val="000000"/>
                </a:solidFill>
              </a:rPr>
              <a:t>Des conflits locaux subsistent…..</a:t>
            </a:r>
          </a:p>
          <a:p>
            <a:pPr lvl="1"/>
            <a:r>
              <a:rPr lang="fr-FR" sz="2000" dirty="0">
                <a:solidFill>
                  <a:srgbClr val="000000"/>
                </a:solidFill>
              </a:rPr>
              <a:t>De nouveaux arrangements locaux (remembrement, MAE, etc.</a:t>
            </a:r>
            <a:r>
              <a:rPr lang="fr-FR" sz="2000" dirty="0" smtClean="0">
                <a:solidFill>
                  <a:srgbClr val="000000"/>
                </a:solidFill>
              </a:rPr>
              <a:t>) : de nouvelles formes de gestion territoriale via la compensation écologique</a:t>
            </a:r>
            <a:endParaRPr lang="fr-FR" sz="2000" dirty="0">
              <a:solidFill>
                <a:srgbClr val="000000"/>
              </a:solidFill>
            </a:endParaRPr>
          </a:p>
          <a:p>
            <a:pPr lvl="1"/>
            <a:r>
              <a:rPr lang="fr-FR" sz="2000" dirty="0">
                <a:solidFill>
                  <a:srgbClr val="000000"/>
                </a:solidFill>
              </a:rPr>
              <a:t>Le processus légitime  le projet et le rend « acceptable »</a:t>
            </a:r>
          </a:p>
          <a:p>
            <a:pPr marL="0" indent="0">
              <a:buNone/>
            </a:pPr>
            <a:r>
              <a:rPr lang="fr-FR" sz="2400" dirty="0" smtClean="0"/>
              <a:t>.</a:t>
            </a:r>
          </a:p>
          <a:p>
            <a:pPr marL="0" indent="0">
              <a:buNone/>
            </a:pPr>
            <a:endParaRPr lang="fr-FR" sz="2400" dirty="0"/>
          </a:p>
        </p:txBody>
      </p:sp>
      <p:sp>
        <p:nvSpPr>
          <p:cNvPr id="4" name="Espace réservé de la date 3"/>
          <p:cNvSpPr>
            <a:spLocks noGrp="1"/>
          </p:cNvSpPr>
          <p:nvPr>
            <p:ph type="dt" sz="half" idx="10"/>
          </p:nvPr>
        </p:nvSpPr>
        <p:spPr/>
        <p:txBody>
          <a:bodyPr/>
          <a:lstStyle/>
          <a:p>
            <a:r>
              <a:rPr lang="nl-BE" smtClean="0"/>
              <a:t>30/01/2015</a:t>
            </a:r>
            <a:endParaRPr lang="fr-FR"/>
          </a:p>
        </p:txBody>
      </p:sp>
      <p:sp>
        <p:nvSpPr>
          <p:cNvPr id="5" name="Espace réservé du pied de page 4"/>
          <p:cNvSpPr>
            <a:spLocks noGrp="1"/>
          </p:cNvSpPr>
          <p:nvPr>
            <p:ph type="ftr" sz="quarter" idx="11"/>
          </p:nvPr>
        </p:nvSpPr>
        <p:spPr/>
        <p:txBody>
          <a:bodyPr/>
          <a:lstStyle/>
          <a:p>
            <a:r>
              <a:rPr lang="fr-FR" smtClean="0"/>
              <a:t>Participation M Mormont</a:t>
            </a:r>
            <a:endParaRPr lang="fr-FR"/>
          </a:p>
        </p:txBody>
      </p:sp>
      <p:sp>
        <p:nvSpPr>
          <p:cNvPr id="6" name="Espace réservé du numéro de diapositive 5"/>
          <p:cNvSpPr>
            <a:spLocks noGrp="1"/>
          </p:cNvSpPr>
          <p:nvPr>
            <p:ph type="sldNum" sz="quarter" idx="12"/>
          </p:nvPr>
        </p:nvSpPr>
        <p:spPr/>
        <p:txBody>
          <a:bodyPr/>
          <a:lstStyle/>
          <a:p>
            <a:fld id="{3A2C93EC-8CA3-D74C-8A3D-8E15247F4FA5}" type="slidenum">
              <a:rPr lang="fr-FR" smtClean="0"/>
              <a:t>11</a:t>
            </a:fld>
            <a:endParaRPr lang="fr-FR"/>
          </a:p>
        </p:txBody>
      </p:sp>
    </p:spTree>
    <p:extLst>
      <p:ext uri="{BB962C8B-B14F-4D97-AF65-F5344CB8AC3E}">
        <p14:creationId xmlns:p14="http://schemas.microsoft.com/office/powerpoint/2010/main" val="5332279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16" end="16"/>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3">
                                            <p:txEl>
                                              <p:pRg st="15" end="1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3. A quoi participer ? Cas n° 2</a:t>
            </a:r>
            <a:endParaRPr lang="fr-FR" dirty="0"/>
          </a:p>
        </p:txBody>
      </p:sp>
      <p:sp>
        <p:nvSpPr>
          <p:cNvPr id="3" name="Espace réservé du contenu 2"/>
          <p:cNvSpPr>
            <a:spLocks noGrp="1"/>
          </p:cNvSpPr>
          <p:nvPr>
            <p:ph idx="1"/>
          </p:nvPr>
        </p:nvSpPr>
        <p:spPr/>
        <p:txBody>
          <a:bodyPr>
            <a:normAutofit fontScale="85000" lnSpcReduction="20000"/>
          </a:bodyPr>
          <a:lstStyle/>
          <a:p>
            <a:pPr marL="0" indent="0">
              <a:buNone/>
            </a:pPr>
            <a:r>
              <a:rPr lang="fr-FR" sz="2400" dirty="0" smtClean="0"/>
              <a:t>Les PCDN (plans communaux de développement de la nature)</a:t>
            </a:r>
          </a:p>
          <a:p>
            <a:pPr marL="0" indent="0">
              <a:buNone/>
            </a:pPr>
            <a:endParaRPr lang="fr-FR" sz="2400" dirty="0"/>
          </a:p>
          <a:p>
            <a:pPr marL="0" indent="0">
              <a:buNone/>
            </a:pPr>
            <a:r>
              <a:rPr lang="fr-FR" sz="2400" dirty="0" smtClean="0"/>
              <a:t>Processus</a:t>
            </a:r>
          </a:p>
          <a:p>
            <a:pPr>
              <a:buFontTx/>
              <a:buChar char="-"/>
            </a:pPr>
            <a:r>
              <a:rPr lang="fr-FR" sz="2400" dirty="0" err="1" smtClean="0"/>
              <a:t>bottom</a:t>
            </a:r>
            <a:r>
              <a:rPr lang="fr-FR" sz="2400" dirty="0" smtClean="0"/>
              <a:t>-up : initiatives à la base sans base réglementaire</a:t>
            </a:r>
          </a:p>
          <a:p>
            <a:pPr>
              <a:buFontTx/>
              <a:buChar char="-"/>
            </a:pPr>
            <a:r>
              <a:rPr lang="fr-FR" sz="2400" dirty="0" smtClean="0"/>
              <a:t>Un appel aux volontaires </a:t>
            </a:r>
          </a:p>
          <a:p>
            <a:pPr>
              <a:buFontTx/>
              <a:buChar char="-"/>
            </a:pPr>
            <a:r>
              <a:rPr lang="fr-FR" sz="2400" dirty="0" smtClean="0"/>
              <a:t>Diagnostiquer le territoire à partir des « attachements » à la nature / associer des usages et des « prendre soin »</a:t>
            </a:r>
          </a:p>
          <a:p>
            <a:pPr>
              <a:buFontTx/>
              <a:buChar char="-"/>
            </a:pPr>
            <a:r>
              <a:rPr lang="fr-FR" sz="2400" dirty="0" smtClean="0"/>
              <a:t>Elaborer une charte (des engagements mutuels)</a:t>
            </a:r>
          </a:p>
          <a:p>
            <a:pPr marL="0" indent="0">
              <a:buNone/>
            </a:pPr>
            <a:r>
              <a:rPr lang="fr-FR" sz="2400" dirty="0" smtClean="0"/>
              <a:t>Résultats</a:t>
            </a:r>
          </a:p>
          <a:p>
            <a:pPr>
              <a:buFontTx/>
              <a:buChar char="-"/>
            </a:pPr>
            <a:r>
              <a:rPr lang="fr-FR" sz="2400" dirty="0" smtClean="0"/>
              <a:t>Négociations locales</a:t>
            </a:r>
          </a:p>
          <a:p>
            <a:pPr>
              <a:buFontTx/>
              <a:buChar char="-"/>
            </a:pPr>
            <a:r>
              <a:rPr lang="fr-FR" sz="2400" dirty="0" smtClean="0"/>
              <a:t>De nouveaux collectifs de prise en charge (une intérêt collectif local)</a:t>
            </a:r>
          </a:p>
          <a:p>
            <a:pPr>
              <a:buFontTx/>
              <a:buChar char="-"/>
            </a:pPr>
            <a:r>
              <a:rPr lang="fr-FR" sz="2400" dirty="0" smtClean="0"/>
              <a:t>Officialisation (par la RW)</a:t>
            </a:r>
          </a:p>
          <a:p>
            <a:pPr>
              <a:buFontTx/>
              <a:buChar char="-"/>
            </a:pPr>
            <a:r>
              <a:rPr lang="fr-FR" sz="2400" dirty="0" smtClean="0"/>
              <a:t>Mais</a:t>
            </a:r>
          </a:p>
          <a:p>
            <a:pPr lvl="1">
              <a:buFontTx/>
              <a:buChar char="-"/>
            </a:pPr>
            <a:r>
              <a:rPr lang="fr-FR" sz="2000" dirty="0" smtClean="0"/>
              <a:t>Effets marginaux ? Publics limités ? </a:t>
            </a:r>
          </a:p>
          <a:p>
            <a:pPr lvl="1">
              <a:buFontTx/>
              <a:buChar char="-"/>
            </a:pPr>
            <a:r>
              <a:rPr lang="fr-FR" sz="2000" dirty="0" smtClean="0"/>
              <a:t>Multiplication des procédures (CLDR, Leader, CCAT, etc.) sectorielles</a:t>
            </a:r>
            <a:endParaRPr lang="fr-FR" sz="2000" dirty="0"/>
          </a:p>
          <a:p>
            <a:pPr>
              <a:buFontTx/>
              <a:buChar char="-"/>
            </a:pPr>
            <a:endParaRPr lang="fr-FR" sz="2400" dirty="0" smtClean="0"/>
          </a:p>
          <a:p>
            <a:pPr>
              <a:buFontTx/>
              <a:buChar char="-"/>
            </a:pPr>
            <a:endParaRPr lang="fr-FR" sz="2400" dirty="0" smtClean="0"/>
          </a:p>
          <a:p>
            <a:pPr>
              <a:buFontTx/>
              <a:buChar char="-"/>
            </a:pPr>
            <a:endParaRPr lang="fr-FR" sz="2400" dirty="0" smtClean="0"/>
          </a:p>
          <a:p>
            <a:pPr marL="0" indent="0">
              <a:buNone/>
            </a:pPr>
            <a:endParaRPr lang="fr-FR" sz="2400" dirty="0"/>
          </a:p>
        </p:txBody>
      </p:sp>
      <p:sp>
        <p:nvSpPr>
          <p:cNvPr id="4" name="Espace réservé de la date 3"/>
          <p:cNvSpPr>
            <a:spLocks noGrp="1"/>
          </p:cNvSpPr>
          <p:nvPr>
            <p:ph type="dt" sz="half" idx="10"/>
          </p:nvPr>
        </p:nvSpPr>
        <p:spPr/>
        <p:txBody>
          <a:bodyPr/>
          <a:lstStyle/>
          <a:p>
            <a:r>
              <a:rPr lang="nl-BE" smtClean="0"/>
              <a:t>30/01/2015</a:t>
            </a:r>
            <a:endParaRPr lang="fr-FR"/>
          </a:p>
        </p:txBody>
      </p:sp>
      <p:sp>
        <p:nvSpPr>
          <p:cNvPr id="5" name="Espace réservé du pied de page 4"/>
          <p:cNvSpPr>
            <a:spLocks noGrp="1"/>
          </p:cNvSpPr>
          <p:nvPr>
            <p:ph type="ftr" sz="quarter" idx="11"/>
          </p:nvPr>
        </p:nvSpPr>
        <p:spPr/>
        <p:txBody>
          <a:bodyPr/>
          <a:lstStyle/>
          <a:p>
            <a:r>
              <a:rPr lang="fr-FR" smtClean="0"/>
              <a:t>Participation M Mormont</a:t>
            </a:r>
            <a:endParaRPr lang="fr-FR"/>
          </a:p>
        </p:txBody>
      </p:sp>
      <p:sp>
        <p:nvSpPr>
          <p:cNvPr id="6" name="Espace réservé du numéro de diapositive 5"/>
          <p:cNvSpPr>
            <a:spLocks noGrp="1"/>
          </p:cNvSpPr>
          <p:nvPr>
            <p:ph type="sldNum" sz="quarter" idx="12"/>
          </p:nvPr>
        </p:nvSpPr>
        <p:spPr/>
        <p:txBody>
          <a:bodyPr/>
          <a:lstStyle/>
          <a:p>
            <a:fld id="{3A2C93EC-8CA3-D74C-8A3D-8E15247F4FA5}" type="slidenum">
              <a:rPr lang="fr-FR" smtClean="0"/>
              <a:t>12</a:t>
            </a:fld>
            <a:endParaRPr lang="fr-FR"/>
          </a:p>
        </p:txBody>
      </p:sp>
    </p:spTree>
    <p:extLst>
      <p:ext uri="{BB962C8B-B14F-4D97-AF65-F5344CB8AC3E}">
        <p14:creationId xmlns:p14="http://schemas.microsoft.com/office/powerpoint/2010/main" val="394993400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3. A quoi participer ? Cas n° 3</a:t>
            </a:r>
            <a:endParaRPr lang="fr-FR" dirty="0"/>
          </a:p>
        </p:txBody>
      </p:sp>
      <p:sp>
        <p:nvSpPr>
          <p:cNvPr id="3" name="Espace réservé du contenu 2"/>
          <p:cNvSpPr>
            <a:spLocks noGrp="1"/>
          </p:cNvSpPr>
          <p:nvPr>
            <p:ph idx="1"/>
          </p:nvPr>
        </p:nvSpPr>
        <p:spPr/>
        <p:txBody>
          <a:bodyPr/>
          <a:lstStyle/>
          <a:p>
            <a:pPr marL="0" indent="0">
              <a:buNone/>
            </a:pPr>
            <a:r>
              <a:rPr lang="fr-FR" sz="2400" dirty="0" smtClean="0"/>
              <a:t>Les évaluations des choix technologiques : délibérer sur les choix</a:t>
            </a:r>
          </a:p>
          <a:p>
            <a:pPr marL="0" indent="0">
              <a:buNone/>
            </a:pPr>
            <a:endParaRPr lang="fr-FR" sz="2400" dirty="0" smtClean="0"/>
          </a:p>
          <a:p>
            <a:pPr marL="457200" indent="-457200">
              <a:buAutoNum type="arabicPeriod"/>
            </a:pPr>
            <a:r>
              <a:rPr lang="fr-FR" sz="2400" dirty="0" smtClean="0"/>
              <a:t>Le modèle des conférences de consensus (</a:t>
            </a:r>
            <a:r>
              <a:rPr lang="fr-FR" sz="2400" dirty="0" err="1" smtClean="0"/>
              <a:t>hopitaux</a:t>
            </a:r>
            <a:r>
              <a:rPr lang="fr-FR" sz="2400" dirty="0" smtClean="0"/>
              <a:t> américains) : évaluer les techniques de différents points de vue (pas seulement des experts)</a:t>
            </a:r>
          </a:p>
          <a:p>
            <a:pPr marL="457200" indent="-457200">
              <a:buAutoNum type="arabicPeriod"/>
            </a:pPr>
            <a:r>
              <a:rPr lang="fr-FR" sz="2400" dirty="0" smtClean="0"/>
              <a:t>L’élargissement aux technologies (Danemark) </a:t>
            </a:r>
          </a:p>
          <a:p>
            <a:pPr marL="457200" indent="-457200">
              <a:buAutoNum type="arabicPeriod"/>
            </a:pPr>
            <a:r>
              <a:rPr lang="fr-FR" sz="2400" dirty="0" smtClean="0"/>
              <a:t>Nombreux autres modèles : budgets participatifs, jurys citoyens, </a:t>
            </a:r>
          </a:p>
          <a:p>
            <a:pPr marL="457200" indent="-457200">
              <a:buAutoNum type="arabicPeriod"/>
            </a:pPr>
            <a:r>
              <a:rPr lang="fr-FR" sz="2400" dirty="0" smtClean="0"/>
              <a:t>Les mini publics</a:t>
            </a:r>
          </a:p>
          <a:p>
            <a:pPr marL="0" indent="0">
              <a:buNone/>
            </a:pPr>
            <a:endParaRPr lang="fr-FR" sz="2400" dirty="0"/>
          </a:p>
        </p:txBody>
      </p:sp>
      <p:sp>
        <p:nvSpPr>
          <p:cNvPr id="4" name="Espace réservé de la date 3"/>
          <p:cNvSpPr>
            <a:spLocks noGrp="1"/>
          </p:cNvSpPr>
          <p:nvPr>
            <p:ph type="dt" sz="half" idx="10"/>
          </p:nvPr>
        </p:nvSpPr>
        <p:spPr/>
        <p:txBody>
          <a:bodyPr/>
          <a:lstStyle/>
          <a:p>
            <a:r>
              <a:rPr lang="nl-BE" smtClean="0"/>
              <a:t>30/01/2015</a:t>
            </a:r>
            <a:endParaRPr lang="fr-FR"/>
          </a:p>
        </p:txBody>
      </p:sp>
      <p:sp>
        <p:nvSpPr>
          <p:cNvPr id="5" name="Espace réservé du pied de page 4"/>
          <p:cNvSpPr>
            <a:spLocks noGrp="1"/>
          </p:cNvSpPr>
          <p:nvPr>
            <p:ph type="ftr" sz="quarter" idx="11"/>
          </p:nvPr>
        </p:nvSpPr>
        <p:spPr/>
        <p:txBody>
          <a:bodyPr/>
          <a:lstStyle/>
          <a:p>
            <a:r>
              <a:rPr lang="fr-FR" smtClean="0"/>
              <a:t>Participation M Mormont</a:t>
            </a:r>
            <a:endParaRPr lang="fr-FR"/>
          </a:p>
        </p:txBody>
      </p:sp>
      <p:sp>
        <p:nvSpPr>
          <p:cNvPr id="6" name="Espace réservé du numéro de diapositive 5"/>
          <p:cNvSpPr>
            <a:spLocks noGrp="1"/>
          </p:cNvSpPr>
          <p:nvPr>
            <p:ph type="sldNum" sz="quarter" idx="12"/>
          </p:nvPr>
        </p:nvSpPr>
        <p:spPr/>
        <p:txBody>
          <a:bodyPr/>
          <a:lstStyle/>
          <a:p>
            <a:fld id="{3A2C93EC-8CA3-D74C-8A3D-8E15247F4FA5}" type="slidenum">
              <a:rPr lang="fr-FR" smtClean="0"/>
              <a:t>13</a:t>
            </a:fld>
            <a:endParaRPr lang="fr-FR"/>
          </a:p>
        </p:txBody>
      </p:sp>
    </p:spTree>
    <p:extLst>
      <p:ext uri="{BB962C8B-B14F-4D97-AF65-F5344CB8AC3E}">
        <p14:creationId xmlns:p14="http://schemas.microsoft.com/office/powerpoint/2010/main" val="356657314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3. A quoi participer ? Cas n° 3</a:t>
            </a:r>
            <a:endParaRPr lang="fr-FR" dirty="0"/>
          </a:p>
        </p:txBody>
      </p:sp>
      <p:sp>
        <p:nvSpPr>
          <p:cNvPr id="3" name="Espace réservé du contenu 2"/>
          <p:cNvSpPr>
            <a:spLocks noGrp="1"/>
          </p:cNvSpPr>
          <p:nvPr>
            <p:ph idx="1"/>
          </p:nvPr>
        </p:nvSpPr>
        <p:spPr/>
        <p:txBody>
          <a:bodyPr/>
          <a:lstStyle/>
          <a:p>
            <a:pPr marL="0" indent="0">
              <a:buNone/>
            </a:pPr>
            <a:r>
              <a:rPr lang="fr-FR" sz="2400" dirty="0" smtClean="0"/>
              <a:t>Les évaluations des choix technologiques : délibérer sur les choix</a:t>
            </a:r>
          </a:p>
          <a:p>
            <a:pPr marL="0" indent="0">
              <a:buNone/>
            </a:pPr>
            <a:endParaRPr lang="fr-FR" sz="2400" dirty="0" smtClean="0"/>
          </a:p>
          <a:p>
            <a:pPr marL="0" indent="0">
              <a:buNone/>
            </a:pPr>
            <a:r>
              <a:rPr lang="fr-FR" sz="2400" dirty="0" smtClean="0"/>
              <a:t>Apports:</a:t>
            </a:r>
          </a:p>
          <a:p>
            <a:pPr>
              <a:buFontTx/>
              <a:buChar char="-"/>
            </a:pPr>
            <a:r>
              <a:rPr lang="fr-FR" sz="2400" dirty="0" smtClean="0"/>
              <a:t>Évaluation pluraliste (et pluridisciplinaire)</a:t>
            </a:r>
          </a:p>
          <a:p>
            <a:pPr>
              <a:buFontTx/>
              <a:buChar char="-"/>
            </a:pPr>
            <a:r>
              <a:rPr lang="fr-FR" sz="2400" dirty="0" smtClean="0"/>
              <a:t>Propositions innovantes</a:t>
            </a:r>
          </a:p>
          <a:p>
            <a:pPr>
              <a:buFontTx/>
              <a:buChar char="-"/>
            </a:pPr>
            <a:r>
              <a:rPr lang="fr-FR" sz="2400" dirty="0" smtClean="0"/>
              <a:t>Expertise collective</a:t>
            </a:r>
          </a:p>
          <a:p>
            <a:pPr marL="0" indent="0">
              <a:buNone/>
            </a:pPr>
            <a:r>
              <a:rPr lang="fr-FR" sz="2400" dirty="0" smtClean="0"/>
              <a:t>Limites</a:t>
            </a:r>
          </a:p>
          <a:p>
            <a:pPr>
              <a:buFontTx/>
              <a:buChar char="-"/>
            </a:pPr>
            <a:r>
              <a:rPr lang="fr-FR" sz="2400" dirty="0" smtClean="0"/>
              <a:t>Reconnaissance par les autorités ?</a:t>
            </a:r>
          </a:p>
          <a:p>
            <a:pPr>
              <a:buFontTx/>
              <a:buChar char="-"/>
            </a:pPr>
            <a:r>
              <a:rPr lang="fr-FR" sz="2400" dirty="0" smtClean="0"/>
              <a:t>Souvent en retard sur les choix</a:t>
            </a:r>
          </a:p>
          <a:p>
            <a:pPr>
              <a:buFontTx/>
              <a:buChar char="-"/>
            </a:pPr>
            <a:r>
              <a:rPr lang="fr-FR" sz="2400" dirty="0" smtClean="0"/>
              <a:t>Procédure rigoureuse pas stabilisée</a:t>
            </a:r>
          </a:p>
          <a:p>
            <a:pPr>
              <a:buFontTx/>
              <a:buChar char="-"/>
            </a:pPr>
            <a:endParaRPr lang="fr-FR" sz="2400" dirty="0"/>
          </a:p>
        </p:txBody>
      </p:sp>
      <p:sp>
        <p:nvSpPr>
          <p:cNvPr id="4" name="Espace réservé de la date 3"/>
          <p:cNvSpPr>
            <a:spLocks noGrp="1"/>
          </p:cNvSpPr>
          <p:nvPr>
            <p:ph type="dt" sz="half" idx="10"/>
          </p:nvPr>
        </p:nvSpPr>
        <p:spPr/>
        <p:txBody>
          <a:bodyPr/>
          <a:lstStyle/>
          <a:p>
            <a:r>
              <a:rPr lang="nl-BE" smtClean="0"/>
              <a:t>30/01/2015</a:t>
            </a:r>
            <a:endParaRPr lang="fr-FR"/>
          </a:p>
        </p:txBody>
      </p:sp>
      <p:sp>
        <p:nvSpPr>
          <p:cNvPr id="5" name="Espace réservé du pied de page 4"/>
          <p:cNvSpPr>
            <a:spLocks noGrp="1"/>
          </p:cNvSpPr>
          <p:nvPr>
            <p:ph type="ftr" sz="quarter" idx="11"/>
          </p:nvPr>
        </p:nvSpPr>
        <p:spPr/>
        <p:txBody>
          <a:bodyPr/>
          <a:lstStyle/>
          <a:p>
            <a:r>
              <a:rPr lang="fr-FR" smtClean="0"/>
              <a:t>Participation M Mormont</a:t>
            </a:r>
            <a:endParaRPr lang="fr-FR"/>
          </a:p>
        </p:txBody>
      </p:sp>
      <p:sp>
        <p:nvSpPr>
          <p:cNvPr id="6" name="Espace réservé du numéro de diapositive 5"/>
          <p:cNvSpPr>
            <a:spLocks noGrp="1"/>
          </p:cNvSpPr>
          <p:nvPr>
            <p:ph type="sldNum" sz="quarter" idx="12"/>
          </p:nvPr>
        </p:nvSpPr>
        <p:spPr/>
        <p:txBody>
          <a:bodyPr/>
          <a:lstStyle/>
          <a:p>
            <a:fld id="{3A2C93EC-8CA3-D74C-8A3D-8E15247F4FA5}" type="slidenum">
              <a:rPr lang="fr-FR" smtClean="0"/>
              <a:t>14</a:t>
            </a:fld>
            <a:endParaRPr lang="fr-FR"/>
          </a:p>
        </p:txBody>
      </p:sp>
    </p:spTree>
    <p:extLst>
      <p:ext uri="{BB962C8B-B14F-4D97-AF65-F5344CB8AC3E}">
        <p14:creationId xmlns:p14="http://schemas.microsoft.com/office/powerpoint/2010/main" val="292349007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Espace réservé du contenu 5"/>
          <p:cNvPicPr>
            <a:picLocks noGrp="1" noChangeAspect="1"/>
          </p:cNvPicPr>
          <p:nvPr>
            <p:ph idx="1"/>
          </p:nvPr>
        </p:nvPicPr>
        <p:blipFill>
          <a:blip r:embed="rId2"/>
          <a:srcRect l="742" r="742"/>
          <a:stretch>
            <a:fillRect/>
          </a:stretch>
        </p:blipFill>
        <p:spPr>
          <a:xfrm>
            <a:off x="562199" y="914317"/>
            <a:ext cx="8229600" cy="5418221"/>
          </a:xfrm>
        </p:spPr>
      </p:pic>
      <p:sp>
        <p:nvSpPr>
          <p:cNvPr id="2" name="Titre 1"/>
          <p:cNvSpPr>
            <a:spLocks noGrp="1"/>
          </p:cNvSpPr>
          <p:nvPr>
            <p:ph type="title"/>
          </p:nvPr>
        </p:nvSpPr>
        <p:spPr>
          <a:xfrm>
            <a:off x="457200" y="6332538"/>
            <a:ext cx="8229600" cy="334962"/>
          </a:xfrm>
        </p:spPr>
        <p:txBody>
          <a:bodyPr>
            <a:normAutofit/>
          </a:bodyPr>
          <a:lstStyle/>
          <a:p>
            <a:pPr algn="l"/>
            <a:r>
              <a:rPr lang="fr-FR" sz="1400" dirty="0" smtClean="0"/>
              <a:t>La participation : pour quoi faire ?                                    </a:t>
            </a:r>
            <a:fld id="{22387107-16E7-E24E-B95C-15BD5022A09C}" type="slidenum">
              <a:rPr lang="fr-FR" sz="1400" smtClean="0"/>
              <a:t>15</a:t>
            </a:fld>
            <a:endParaRPr lang="fr-FR" sz="1400" dirty="0"/>
          </a:p>
        </p:txBody>
      </p:sp>
      <p:sp>
        <p:nvSpPr>
          <p:cNvPr id="3" name="Espace réservé de la date 2"/>
          <p:cNvSpPr>
            <a:spLocks noGrp="1"/>
          </p:cNvSpPr>
          <p:nvPr>
            <p:ph type="dt" sz="half" idx="10"/>
          </p:nvPr>
        </p:nvSpPr>
        <p:spPr/>
        <p:txBody>
          <a:bodyPr/>
          <a:lstStyle/>
          <a:p>
            <a:r>
              <a:rPr lang="nl-BE" smtClean="0"/>
              <a:t>30/01/2015</a:t>
            </a:r>
            <a:endParaRPr lang="fr-FR"/>
          </a:p>
        </p:txBody>
      </p:sp>
      <p:sp>
        <p:nvSpPr>
          <p:cNvPr id="4" name="Espace réservé du pied de page 3"/>
          <p:cNvSpPr>
            <a:spLocks noGrp="1"/>
          </p:cNvSpPr>
          <p:nvPr>
            <p:ph type="ftr" sz="quarter" idx="11"/>
          </p:nvPr>
        </p:nvSpPr>
        <p:spPr/>
        <p:txBody>
          <a:bodyPr/>
          <a:lstStyle/>
          <a:p>
            <a:r>
              <a:rPr lang="fr-FR" smtClean="0"/>
              <a:t>Participation M Mormont</a:t>
            </a:r>
            <a:endParaRPr lang="fr-FR"/>
          </a:p>
        </p:txBody>
      </p:sp>
      <p:sp>
        <p:nvSpPr>
          <p:cNvPr id="5" name="Espace réservé du numéro de diapositive 4"/>
          <p:cNvSpPr>
            <a:spLocks noGrp="1"/>
          </p:cNvSpPr>
          <p:nvPr>
            <p:ph type="sldNum" sz="quarter" idx="12"/>
          </p:nvPr>
        </p:nvSpPr>
        <p:spPr/>
        <p:txBody>
          <a:bodyPr/>
          <a:lstStyle/>
          <a:p>
            <a:fld id="{3A2C93EC-8CA3-D74C-8A3D-8E15247F4FA5}" type="slidenum">
              <a:rPr lang="fr-FR" smtClean="0"/>
              <a:t>15</a:t>
            </a:fld>
            <a:endParaRPr lang="fr-FR"/>
          </a:p>
        </p:txBody>
      </p:sp>
    </p:spTree>
    <p:extLst>
      <p:ext uri="{BB962C8B-B14F-4D97-AF65-F5344CB8AC3E}">
        <p14:creationId xmlns:p14="http://schemas.microsoft.com/office/powerpoint/2010/main" val="3340553224"/>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L’espace de la participation</a:t>
            </a:r>
            <a:endParaRPr lang="fr-FR" dirty="0"/>
          </a:p>
        </p:txBody>
      </p:sp>
      <p:sp>
        <p:nvSpPr>
          <p:cNvPr id="3" name="Espace réservé du contenu 2"/>
          <p:cNvSpPr>
            <a:spLocks noGrp="1"/>
          </p:cNvSpPr>
          <p:nvPr>
            <p:ph idx="1"/>
          </p:nvPr>
        </p:nvSpPr>
        <p:spPr/>
        <p:txBody>
          <a:bodyPr/>
          <a:lstStyle/>
          <a:p>
            <a:r>
              <a:rPr lang="fr-FR" dirty="0" smtClean="0"/>
              <a:t>La participation ne remplace pas la démocratie élective / représentative, elle la complète</a:t>
            </a:r>
          </a:p>
          <a:p>
            <a:r>
              <a:rPr lang="fr-FR" dirty="0" smtClean="0"/>
              <a:t>Reconnaître la capacité d’action, les connaissances des publics </a:t>
            </a:r>
            <a:r>
              <a:rPr lang="fr-FR" i="1" dirty="0" smtClean="0"/>
              <a:t>concernés</a:t>
            </a:r>
          </a:p>
          <a:p>
            <a:endParaRPr lang="fr-FR" i="1" dirty="0"/>
          </a:p>
          <a:p>
            <a:r>
              <a:rPr lang="fr-FR" i="1" dirty="0" smtClean="0"/>
              <a:t>Mais quel est la place de la participation ?</a:t>
            </a:r>
            <a:endParaRPr lang="fr-FR" i="1" dirty="0"/>
          </a:p>
        </p:txBody>
      </p:sp>
      <p:sp>
        <p:nvSpPr>
          <p:cNvPr id="4" name="Espace réservé de la date 3"/>
          <p:cNvSpPr>
            <a:spLocks noGrp="1"/>
          </p:cNvSpPr>
          <p:nvPr>
            <p:ph type="dt" sz="half" idx="10"/>
          </p:nvPr>
        </p:nvSpPr>
        <p:spPr/>
        <p:txBody>
          <a:bodyPr/>
          <a:lstStyle/>
          <a:p>
            <a:r>
              <a:rPr lang="nl-BE" smtClean="0"/>
              <a:t>30/01/2015</a:t>
            </a:r>
            <a:endParaRPr lang="fr-FR"/>
          </a:p>
        </p:txBody>
      </p:sp>
      <p:sp>
        <p:nvSpPr>
          <p:cNvPr id="5" name="Espace réservé du pied de page 4"/>
          <p:cNvSpPr>
            <a:spLocks noGrp="1"/>
          </p:cNvSpPr>
          <p:nvPr>
            <p:ph type="ftr" sz="quarter" idx="11"/>
          </p:nvPr>
        </p:nvSpPr>
        <p:spPr/>
        <p:txBody>
          <a:bodyPr/>
          <a:lstStyle/>
          <a:p>
            <a:r>
              <a:rPr lang="fr-FR" smtClean="0"/>
              <a:t>Participation M Mormont</a:t>
            </a:r>
            <a:endParaRPr lang="fr-FR"/>
          </a:p>
        </p:txBody>
      </p:sp>
      <p:sp>
        <p:nvSpPr>
          <p:cNvPr id="6" name="Espace réservé du numéro de diapositive 5"/>
          <p:cNvSpPr>
            <a:spLocks noGrp="1"/>
          </p:cNvSpPr>
          <p:nvPr>
            <p:ph type="sldNum" sz="quarter" idx="12"/>
          </p:nvPr>
        </p:nvSpPr>
        <p:spPr/>
        <p:txBody>
          <a:bodyPr/>
          <a:lstStyle/>
          <a:p>
            <a:fld id="{3A2C93EC-8CA3-D74C-8A3D-8E15247F4FA5}" type="slidenum">
              <a:rPr lang="fr-FR" smtClean="0"/>
              <a:t>16</a:t>
            </a:fld>
            <a:endParaRPr lang="fr-FR"/>
          </a:p>
        </p:txBody>
      </p:sp>
    </p:spTree>
    <p:extLst>
      <p:ext uri="{BB962C8B-B14F-4D97-AF65-F5344CB8AC3E}">
        <p14:creationId xmlns:p14="http://schemas.microsoft.com/office/powerpoint/2010/main" val="871818056"/>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L’espace de la participation</a:t>
            </a:r>
            <a:endParaRPr lang="fr-FR" dirty="0"/>
          </a:p>
        </p:txBody>
      </p:sp>
      <p:sp>
        <p:nvSpPr>
          <p:cNvPr id="4" name="ZoneTexte 3"/>
          <p:cNvSpPr txBox="1"/>
          <p:nvPr/>
        </p:nvSpPr>
        <p:spPr>
          <a:xfrm>
            <a:off x="2371446" y="1852988"/>
            <a:ext cx="4581277" cy="400110"/>
          </a:xfrm>
          <a:prstGeom prst="rect">
            <a:avLst/>
          </a:prstGeom>
          <a:noFill/>
        </p:spPr>
        <p:txBody>
          <a:bodyPr wrap="none" rtlCol="0">
            <a:spAutoFit/>
          </a:bodyPr>
          <a:lstStyle/>
          <a:p>
            <a:r>
              <a:rPr lang="fr-FR" sz="2000" b="1" i="1" dirty="0" smtClean="0"/>
              <a:t>L’espace des pouvoirs (institutionnalisés)</a:t>
            </a:r>
            <a:endParaRPr lang="fr-FR" sz="2000" b="1" i="1" dirty="0"/>
          </a:p>
        </p:txBody>
      </p:sp>
      <p:sp>
        <p:nvSpPr>
          <p:cNvPr id="5" name="ZoneTexte 4"/>
          <p:cNvSpPr txBox="1"/>
          <p:nvPr/>
        </p:nvSpPr>
        <p:spPr>
          <a:xfrm>
            <a:off x="2122125" y="5844357"/>
            <a:ext cx="5314275" cy="400110"/>
          </a:xfrm>
          <a:prstGeom prst="rect">
            <a:avLst/>
          </a:prstGeom>
          <a:noFill/>
        </p:spPr>
        <p:txBody>
          <a:bodyPr wrap="none" rtlCol="0">
            <a:spAutoFit/>
          </a:bodyPr>
          <a:lstStyle/>
          <a:p>
            <a:r>
              <a:rPr lang="fr-FR" sz="2000" b="1" i="1" dirty="0" smtClean="0"/>
              <a:t>L’espace des opinions et  des demandes sociales</a:t>
            </a:r>
            <a:endParaRPr lang="fr-FR" sz="2000" b="1" i="1" dirty="0"/>
          </a:p>
        </p:txBody>
      </p:sp>
      <p:sp>
        <p:nvSpPr>
          <p:cNvPr id="6" name="ZoneTexte 5"/>
          <p:cNvSpPr txBox="1"/>
          <p:nvPr/>
        </p:nvSpPr>
        <p:spPr>
          <a:xfrm>
            <a:off x="2671145" y="2523548"/>
            <a:ext cx="4998446" cy="369332"/>
          </a:xfrm>
          <a:prstGeom prst="rect">
            <a:avLst/>
          </a:prstGeom>
          <a:noFill/>
        </p:spPr>
        <p:txBody>
          <a:bodyPr wrap="none" rtlCol="0">
            <a:spAutoFit/>
          </a:bodyPr>
          <a:lstStyle/>
          <a:p>
            <a:r>
              <a:rPr lang="fr-FR" dirty="0" smtClean="0"/>
              <a:t>Gouvernement – Administrations – Experts officiels</a:t>
            </a:r>
            <a:endParaRPr lang="fr-FR" dirty="0"/>
          </a:p>
        </p:txBody>
      </p:sp>
      <p:sp>
        <p:nvSpPr>
          <p:cNvPr id="7" name="ZoneTexte 6"/>
          <p:cNvSpPr txBox="1"/>
          <p:nvPr/>
        </p:nvSpPr>
        <p:spPr>
          <a:xfrm>
            <a:off x="1269955" y="3278364"/>
            <a:ext cx="7005043" cy="369332"/>
          </a:xfrm>
          <a:prstGeom prst="rect">
            <a:avLst/>
          </a:prstGeom>
          <a:noFill/>
        </p:spPr>
        <p:txBody>
          <a:bodyPr wrap="none" rtlCol="0">
            <a:spAutoFit/>
          </a:bodyPr>
          <a:lstStyle/>
          <a:p>
            <a:r>
              <a:rPr lang="fr-FR" dirty="0" smtClean="0"/>
              <a:t>Groupes d’intérêt organises : partis, organisations patronales, syndicats..</a:t>
            </a:r>
            <a:endParaRPr lang="fr-FR" dirty="0"/>
          </a:p>
        </p:txBody>
      </p:sp>
      <p:sp>
        <p:nvSpPr>
          <p:cNvPr id="8" name="ZoneTexte 7"/>
          <p:cNvSpPr txBox="1"/>
          <p:nvPr/>
        </p:nvSpPr>
        <p:spPr>
          <a:xfrm>
            <a:off x="1827180" y="4664865"/>
            <a:ext cx="5612835" cy="369332"/>
          </a:xfrm>
          <a:prstGeom prst="rect">
            <a:avLst/>
          </a:prstGeom>
          <a:noFill/>
        </p:spPr>
        <p:txBody>
          <a:bodyPr wrap="none" rtlCol="0">
            <a:spAutoFit/>
          </a:bodyPr>
          <a:lstStyle/>
          <a:p>
            <a:r>
              <a:rPr lang="fr-FR" dirty="0" smtClean="0"/>
              <a:t>Medias – Associations – Groupements spécialisés, experts </a:t>
            </a:r>
            <a:endParaRPr lang="fr-FR" dirty="0"/>
          </a:p>
        </p:txBody>
      </p:sp>
      <p:sp>
        <p:nvSpPr>
          <p:cNvPr id="9" name="Arrondir un rectangle avec un coin du même côté 8"/>
          <p:cNvSpPr/>
          <p:nvPr/>
        </p:nvSpPr>
        <p:spPr>
          <a:xfrm>
            <a:off x="881193" y="1691044"/>
            <a:ext cx="7393805" cy="2073273"/>
          </a:xfrm>
          <a:prstGeom prst="round2SameRect">
            <a:avLst/>
          </a:prstGeom>
          <a:gradFill flip="none" rotWithShape="1">
            <a:gsLst>
              <a:gs pos="30000">
                <a:schemeClr val="accent2">
                  <a:lumMod val="20000"/>
                  <a:lumOff val="80000"/>
                  <a:alpha val="21000"/>
                </a:schemeClr>
              </a:gs>
              <a:gs pos="100000">
                <a:srgbClr val="000000">
                  <a:alpha val="21000"/>
                </a:srgbClr>
              </a:gs>
            </a:gsLst>
            <a:lin ang="1542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10" name="Arrondir un rectangle avec un coin du même côté 9"/>
          <p:cNvSpPr/>
          <p:nvPr/>
        </p:nvSpPr>
        <p:spPr>
          <a:xfrm>
            <a:off x="881193" y="4259914"/>
            <a:ext cx="7393805" cy="2073273"/>
          </a:xfrm>
          <a:prstGeom prst="round2SameRect">
            <a:avLst/>
          </a:prstGeom>
          <a:gradFill flip="none" rotWithShape="1">
            <a:gsLst>
              <a:gs pos="0">
                <a:schemeClr val="accent3">
                  <a:lumMod val="75000"/>
                  <a:alpha val="30000"/>
                </a:schemeClr>
              </a:gs>
              <a:gs pos="49000">
                <a:srgbClr val="000000">
                  <a:alpha val="21000"/>
                </a:srgbClr>
              </a:gs>
            </a:gsLst>
            <a:lin ang="5580000" scaled="0"/>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11" name="Ellipse 10"/>
          <p:cNvSpPr/>
          <p:nvPr/>
        </p:nvSpPr>
        <p:spPr>
          <a:xfrm>
            <a:off x="3045299" y="3647696"/>
            <a:ext cx="3136011" cy="887590"/>
          </a:xfrm>
          <a:prstGeom prst="ellipse">
            <a:avLst/>
          </a:prstGeom>
          <a:gradFill>
            <a:gsLst>
              <a:gs pos="99000">
                <a:schemeClr val="accent1">
                  <a:tint val="100000"/>
                  <a:shade val="100000"/>
                  <a:satMod val="130000"/>
                  <a:alpha val="31000"/>
                </a:schemeClr>
              </a:gs>
              <a:gs pos="100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12" name="ZoneTexte 11"/>
          <p:cNvSpPr txBox="1"/>
          <p:nvPr/>
        </p:nvSpPr>
        <p:spPr>
          <a:xfrm>
            <a:off x="2850919" y="5296551"/>
            <a:ext cx="3480440" cy="369332"/>
          </a:xfrm>
          <a:prstGeom prst="rect">
            <a:avLst/>
          </a:prstGeom>
          <a:noFill/>
        </p:spPr>
        <p:txBody>
          <a:bodyPr wrap="none" rtlCol="0">
            <a:spAutoFit/>
          </a:bodyPr>
          <a:lstStyle/>
          <a:p>
            <a:r>
              <a:rPr lang="fr-FR" dirty="0" smtClean="0"/>
              <a:t>Groupes locaux – Réseaux - forums</a:t>
            </a:r>
            <a:endParaRPr lang="fr-FR" dirty="0"/>
          </a:p>
        </p:txBody>
      </p:sp>
      <p:sp>
        <p:nvSpPr>
          <p:cNvPr id="13" name="Espace réservé de la date 12"/>
          <p:cNvSpPr>
            <a:spLocks noGrp="1"/>
          </p:cNvSpPr>
          <p:nvPr>
            <p:ph type="dt" sz="half" idx="10"/>
          </p:nvPr>
        </p:nvSpPr>
        <p:spPr/>
        <p:txBody>
          <a:bodyPr/>
          <a:lstStyle/>
          <a:p>
            <a:r>
              <a:rPr lang="nl-BE" smtClean="0"/>
              <a:t>30/01/2015</a:t>
            </a:r>
            <a:endParaRPr lang="fr-FR"/>
          </a:p>
        </p:txBody>
      </p:sp>
      <p:sp>
        <p:nvSpPr>
          <p:cNvPr id="14" name="Espace réservé du pied de page 13"/>
          <p:cNvSpPr>
            <a:spLocks noGrp="1"/>
          </p:cNvSpPr>
          <p:nvPr>
            <p:ph type="ftr" sz="quarter" idx="11"/>
          </p:nvPr>
        </p:nvSpPr>
        <p:spPr/>
        <p:txBody>
          <a:bodyPr/>
          <a:lstStyle/>
          <a:p>
            <a:r>
              <a:rPr lang="fr-FR" smtClean="0"/>
              <a:t>Participation M Mormont</a:t>
            </a:r>
            <a:endParaRPr lang="fr-FR"/>
          </a:p>
        </p:txBody>
      </p:sp>
      <p:sp>
        <p:nvSpPr>
          <p:cNvPr id="15" name="Espace réservé du numéro de diapositive 14"/>
          <p:cNvSpPr>
            <a:spLocks noGrp="1"/>
          </p:cNvSpPr>
          <p:nvPr>
            <p:ph type="sldNum" sz="quarter" idx="12"/>
          </p:nvPr>
        </p:nvSpPr>
        <p:spPr/>
        <p:txBody>
          <a:bodyPr/>
          <a:lstStyle/>
          <a:p>
            <a:fld id="{3A2C93EC-8CA3-D74C-8A3D-8E15247F4FA5}" type="slidenum">
              <a:rPr lang="fr-FR" smtClean="0"/>
              <a:t>17</a:t>
            </a:fld>
            <a:endParaRPr lang="fr-FR"/>
          </a:p>
        </p:txBody>
      </p:sp>
    </p:spTree>
    <p:extLst>
      <p:ext uri="{BB962C8B-B14F-4D97-AF65-F5344CB8AC3E}">
        <p14:creationId xmlns:p14="http://schemas.microsoft.com/office/powerpoint/2010/main" val="34328989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1"/>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6" presetClass="emph" presetSubtype="0" fill="hold" grpId="1" nodeType="clickEffect">
                                  <p:stCondLst>
                                    <p:cond delay="0"/>
                                  </p:stCondLst>
                                  <p:childTnLst>
                                    <p:animScale>
                                      <p:cBhvr>
                                        <p:cTn id="46" dur="2000" fill="hold"/>
                                        <p:tgtEl>
                                          <p:spTgt spid="11"/>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p:bldP spid="6" grpId="0"/>
      <p:bldP spid="7" grpId="0"/>
      <p:bldP spid="8" grpId="0"/>
      <p:bldP spid="9" grpId="0" animBg="1"/>
      <p:bldP spid="10" grpId="0" animBg="1"/>
      <p:bldP spid="11" grpId="0" animBg="1"/>
      <p:bldP spid="11" grpId="1" animBg="1"/>
      <p:bldP spid="1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74957"/>
          </a:xfrm>
        </p:spPr>
        <p:txBody>
          <a:bodyPr>
            <a:normAutofit fontScale="90000"/>
          </a:bodyPr>
          <a:lstStyle/>
          <a:p>
            <a:r>
              <a:rPr lang="fr-FR" dirty="0" smtClean="0"/>
              <a:t>Faire circuler </a:t>
            </a:r>
            <a:br>
              <a:rPr lang="fr-FR" dirty="0" smtClean="0"/>
            </a:br>
            <a:endParaRPr lang="fr-FR" dirty="0"/>
          </a:p>
        </p:txBody>
      </p:sp>
      <p:sp>
        <p:nvSpPr>
          <p:cNvPr id="3" name="Espace réservé du contenu 2"/>
          <p:cNvSpPr>
            <a:spLocks noGrp="1"/>
          </p:cNvSpPr>
          <p:nvPr>
            <p:ph idx="1"/>
          </p:nvPr>
        </p:nvSpPr>
        <p:spPr/>
        <p:txBody>
          <a:bodyPr>
            <a:normAutofit fontScale="77500" lnSpcReduction="20000"/>
          </a:bodyPr>
          <a:lstStyle/>
          <a:p>
            <a:r>
              <a:rPr lang="fr-FR" dirty="0" smtClean="0"/>
              <a:t>L’espace des pouvoirs</a:t>
            </a:r>
          </a:p>
          <a:p>
            <a:pPr lvl="1"/>
            <a:r>
              <a:rPr lang="fr-FR" dirty="0" smtClean="0"/>
              <a:t>écouter</a:t>
            </a:r>
          </a:p>
          <a:p>
            <a:pPr lvl="1"/>
            <a:r>
              <a:rPr lang="fr-FR" dirty="0" smtClean="0"/>
              <a:t>Arbitrer</a:t>
            </a:r>
          </a:p>
          <a:p>
            <a:pPr lvl="1"/>
            <a:r>
              <a:rPr lang="fr-FR" dirty="0" smtClean="0"/>
              <a:t>Expliquer</a:t>
            </a:r>
          </a:p>
          <a:p>
            <a:pPr lvl="1"/>
            <a:r>
              <a:rPr lang="fr-FR" dirty="0" smtClean="0"/>
              <a:t>Rendre compte</a:t>
            </a:r>
          </a:p>
          <a:p>
            <a:r>
              <a:rPr lang="fr-FR" dirty="0" smtClean="0"/>
              <a:t>L’espace des opinions</a:t>
            </a:r>
          </a:p>
          <a:p>
            <a:pPr lvl="1"/>
            <a:r>
              <a:rPr lang="fr-FR" dirty="0" smtClean="0"/>
              <a:t>S’exprimer</a:t>
            </a:r>
          </a:p>
          <a:p>
            <a:pPr lvl="1"/>
            <a:r>
              <a:rPr lang="fr-FR" dirty="0" smtClean="0"/>
              <a:t>S’informer</a:t>
            </a:r>
          </a:p>
          <a:p>
            <a:pPr lvl="1"/>
            <a:r>
              <a:rPr lang="fr-FR" dirty="0" smtClean="0"/>
              <a:t>Suivre</a:t>
            </a:r>
          </a:p>
          <a:p>
            <a:r>
              <a:rPr lang="fr-FR" dirty="0" smtClean="0"/>
              <a:t>L’espace de l’action</a:t>
            </a:r>
          </a:p>
          <a:p>
            <a:pPr lvl="1"/>
            <a:r>
              <a:rPr lang="fr-FR" dirty="0" smtClean="0"/>
              <a:t>S’engager</a:t>
            </a:r>
          </a:p>
          <a:p>
            <a:pPr lvl="1"/>
            <a:r>
              <a:rPr lang="fr-FR" dirty="0" smtClean="0"/>
              <a:t>Evaluer </a:t>
            </a:r>
          </a:p>
          <a:p>
            <a:pPr lvl="1"/>
            <a:endParaRPr lang="fr-FR" dirty="0"/>
          </a:p>
        </p:txBody>
      </p:sp>
      <p:sp>
        <p:nvSpPr>
          <p:cNvPr id="4" name="Espace réservé de la date 3"/>
          <p:cNvSpPr>
            <a:spLocks noGrp="1"/>
          </p:cNvSpPr>
          <p:nvPr>
            <p:ph type="dt" sz="half" idx="10"/>
          </p:nvPr>
        </p:nvSpPr>
        <p:spPr/>
        <p:txBody>
          <a:bodyPr/>
          <a:lstStyle/>
          <a:p>
            <a:r>
              <a:rPr lang="nl-BE" smtClean="0"/>
              <a:t>30/01/2015</a:t>
            </a:r>
            <a:endParaRPr lang="fr-FR"/>
          </a:p>
        </p:txBody>
      </p:sp>
      <p:sp>
        <p:nvSpPr>
          <p:cNvPr id="5" name="Espace réservé du pied de page 4"/>
          <p:cNvSpPr>
            <a:spLocks noGrp="1"/>
          </p:cNvSpPr>
          <p:nvPr>
            <p:ph type="ftr" sz="quarter" idx="11"/>
          </p:nvPr>
        </p:nvSpPr>
        <p:spPr/>
        <p:txBody>
          <a:bodyPr/>
          <a:lstStyle/>
          <a:p>
            <a:r>
              <a:rPr lang="fr-FR" smtClean="0"/>
              <a:t>Participation M Mormont</a:t>
            </a:r>
            <a:endParaRPr lang="fr-FR"/>
          </a:p>
        </p:txBody>
      </p:sp>
      <p:sp>
        <p:nvSpPr>
          <p:cNvPr id="6" name="Espace réservé du numéro de diapositive 5"/>
          <p:cNvSpPr>
            <a:spLocks noGrp="1"/>
          </p:cNvSpPr>
          <p:nvPr>
            <p:ph type="sldNum" sz="quarter" idx="12"/>
          </p:nvPr>
        </p:nvSpPr>
        <p:spPr/>
        <p:txBody>
          <a:bodyPr/>
          <a:lstStyle/>
          <a:p>
            <a:fld id="{3A2C93EC-8CA3-D74C-8A3D-8E15247F4FA5}" type="slidenum">
              <a:rPr lang="fr-FR" smtClean="0"/>
              <a:t>18</a:t>
            </a:fld>
            <a:endParaRPr lang="fr-FR"/>
          </a:p>
        </p:txBody>
      </p:sp>
    </p:spTree>
    <p:extLst>
      <p:ext uri="{BB962C8B-B14F-4D97-AF65-F5344CB8AC3E}">
        <p14:creationId xmlns:p14="http://schemas.microsoft.com/office/powerpoint/2010/main" val="1503154699"/>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L’espace de la participation</a:t>
            </a:r>
            <a:endParaRPr lang="fr-FR" dirty="0"/>
          </a:p>
        </p:txBody>
      </p:sp>
      <p:sp>
        <p:nvSpPr>
          <p:cNvPr id="4" name="ZoneTexte 3"/>
          <p:cNvSpPr txBox="1"/>
          <p:nvPr/>
        </p:nvSpPr>
        <p:spPr>
          <a:xfrm>
            <a:off x="2371446" y="1852988"/>
            <a:ext cx="4581277" cy="400110"/>
          </a:xfrm>
          <a:prstGeom prst="rect">
            <a:avLst/>
          </a:prstGeom>
          <a:noFill/>
        </p:spPr>
        <p:txBody>
          <a:bodyPr wrap="none" rtlCol="0">
            <a:spAutoFit/>
          </a:bodyPr>
          <a:lstStyle/>
          <a:p>
            <a:r>
              <a:rPr lang="fr-FR" sz="2000" b="1" i="1" dirty="0" smtClean="0"/>
              <a:t>L’espace des pouvoirs (institutionnalisés)</a:t>
            </a:r>
            <a:endParaRPr lang="fr-FR" sz="2000" b="1" i="1" dirty="0"/>
          </a:p>
        </p:txBody>
      </p:sp>
      <p:sp>
        <p:nvSpPr>
          <p:cNvPr id="5" name="ZoneTexte 4"/>
          <p:cNvSpPr txBox="1"/>
          <p:nvPr/>
        </p:nvSpPr>
        <p:spPr>
          <a:xfrm>
            <a:off x="2122125" y="5844357"/>
            <a:ext cx="5314275" cy="400110"/>
          </a:xfrm>
          <a:prstGeom prst="rect">
            <a:avLst/>
          </a:prstGeom>
          <a:noFill/>
        </p:spPr>
        <p:txBody>
          <a:bodyPr wrap="none" rtlCol="0">
            <a:spAutoFit/>
          </a:bodyPr>
          <a:lstStyle/>
          <a:p>
            <a:r>
              <a:rPr lang="fr-FR" sz="2000" b="1" i="1" dirty="0" smtClean="0"/>
              <a:t>L’espace des opinions et  des demandes sociales</a:t>
            </a:r>
            <a:endParaRPr lang="fr-FR" sz="2000" b="1" i="1" dirty="0"/>
          </a:p>
        </p:txBody>
      </p:sp>
      <p:sp>
        <p:nvSpPr>
          <p:cNvPr id="11" name="Ellipse 10"/>
          <p:cNvSpPr/>
          <p:nvPr/>
        </p:nvSpPr>
        <p:spPr>
          <a:xfrm>
            <a:off x="1762387" y="4108269"/>
            <a:ext cx="5674013" cy="1191536"/>
          </a:xfrm>
          <a:prstGeom prst="ellipse">
            <a:avLst/>
          </a:prstGeom>
          <a:gradFill>
            <a:gsLst>
              <a:gs pos="99000">
                <a:schemeClr val="accent1">
                  <a:tint val="100000"/>
                  <a:shade val="100000"/>
                  <a:satMod val="130000"/>
                  <a:alpha val="31000"/>
                </a:schemeClr>
              </a:gs>
              <a:gs pos="100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dirty="0">
              <a:solidFill>
                <a:srgbClr val="000000"/>
              </a:solidFill>
            </a:endParaRPr>
          </a:p>
        </p:txBody>
      </p:sp>
      <p:sp>
        <p:nvSpPr>
          <p:cNvPr id="3" name="ZoneTexte 2"/>
          <p:cNvSpPr txBox="1"/>
          <p:nvPr/>
        </p:nvSpPr>
        <p:spPr>
          <a:xfrm>
            <a:off x="1087392" y="2850751"/>
            <a:ext cx="1034733" cy="369332"/>
          </a:xfrm>
          <a:prstGeom prst="rect">
            <a:avLst/>
          </a:prstGeom>
          <a:noFill/>
        </p:spPr>
        <p:txBody>
          <a:bodyPr wrap="none" rtlCol="0">
            <a:spAutoFit/>
          </a:bodyPr>
          <a:lstStyle/>
          <a:p>
            <a:r>
              <a:rPr lang="fr-FR" dirty="0" smtClean="0"/>
              <a:t>Proposer</a:t>
            </a:r>
            <a:endParaRPr lang="fr-FR" dirty="0"/>
          </a:p>
        </p:txBody>
      </p:sp>
      <p:sp>
        <p:nvSpPr>
          <p:cNvPr id="13" name="ZoneTexte 12"/>
          <p:cNvSpPr txBox="1"/>
          <p:nvPr/>
        </p:nvSpPr>
        <p:spPr>
          <a:xfrm>
            <a:off x="2199253" y="3379210"/>
            <a:ext cx="910638" cy="369332"/>
          </a:xfrm>
          <a:prstGeom prst="rect">
            <a:avLst/>
          </a:prstGeom>
          <a:noFill/>
        </p:spPr>
        <p:txBody>
          <a:bodyPr wrap="none" rtlCol="0">
            <a:spAutoFit/>
          </a:bodyPr>
          <a:lstStyle/>
          <a:p>
            <a:r>
              <a:rPr lang="fr-FR" dirty="0" smtClean="0"/>
              <a:t>Ecouter</a:t>
            </a:r>
            <a:endParaRPr lang="fr-FR" dirty="0"/>
          </a:p>
        </p:txBody>
      </p:sp>
      <p:sp>
        <p:nvSpPr>
          <p:cNvPr id="14" name="ZoneTexte 13"/>
          <p:cNvSpPr txBox="1"/>
          <p:nvPr/>
        </p:nvSpPr>
        <p:spPr>
          <a:xfrm>
            <a:off x="1347707" y="4477003"/>
            <a:ext cx="1205161" cy="369332"/>
          </a:xfrm>
          <a:prstGeom prst="rect">
            <a:avLst/>
          </a:prstGeom>
          <a:noFill/>
        </p:spPr>
        <p:txBody>
          <a:bodyPr wrap="square" rtlCol="0">
            <a:spAutoFit/>
          </a:bodyPr>
          <a:lstStyle/>
          <a:p>
            <a:r>
              <a:rPr lang="fr-FR" dirty="0" smtClean="0"/>
              <a:t>S’exprimer</a:t>
            </a:r>
            <a:endParaRPr lang="fr-FR" dirty="0"/>
          </a:p>
        </p:txBody>
      </p:sp>
      <p:sp>
        <p:nvSpPr>
          <p:cNvPr id="15" name="ZoneTexte 14"/>
          <p:cNvSpPr txBox="1"/>
          <p:nvPr/>
        </p:nvSpPr>
        <p:spPr>
          <a:xfrm>
            <a:off x="3109891" y="4107672"/>
            <a:ext cx="994496" cy="369332"/>
          </a:xfrm>
          <a:prstGeom prst="rect">
            <a:avLst/>
          </a:prstGeom>
          <a:noFill/>
        </p:spPr>
        <p:txBody>
          <a:bodyPr wrap="none" rtlCol="0">
            <a:spAutoFit/>
          </a:bodyPr>
          <a:lstStyle/>
          <a:p>
            <a:r>
              <a:rPr lang="fr-FR" dirty="0" smtClean="0"/>
              <a:t>Articuler</a:t>
            </a:r>
            <a:endParaRPr lang="fr-FR" dirty="0"/>
          </a:p>
        </p:txBody>
      </p:sp>
      <p:sp>
        <p:nvSpPr>
          <p:cNvPr id="19" name="ZoneTexte 18"/>
          <p:cNvSpPr txBox="1"/>
          <p:nvPr/>
        </p:nvSpPr>
        <p:spPr>
          <a:xfrm>
            <a:off x="5425996" y="4390148"/>
            <a:ext cx="764565" cy="369332"/>
          </a:xfrm>
          <a:prstGeom prst="rect">
            <a:avLst/>
          </a:prstGeom>
          <a:noFill/>
        </p:spPr>
        <p:txBody>
          <a:bodyPr wrap="none" rtlCol="0">
            <a:spAutoFit/>
          </a:bodyPr>
          <a:lstStyle/>
          <a:p>
            <a:r>
              <a:rPr lang="fr-FR" dirty="0" smtClean="0"/>
              <a:t>Suivre</a:t>
            </a:r>
            <a:endParaRPr lang="fr-FR" dirty="0"/>
          </a:p>
        </p:txBody>
      </p:sp>
      <p:sp>
        <p:nvSpPr>
          <p:cNvPr id="20" name="ZoneTexte 19"/>
          <p:cNvSpPr txBox="1"/>
          <p:nvPr/>
        </p:nvSpPr>
        <p:spPr>
          <a:xfrm>
            <a:off x="4908630" y="2935544"/>
            <a:ext cx="1281931" cy="369332"/>
          </a:xfrm>
          <a:prstGeom prst="rect">
            <a:avLst/>
          </a:prstGeom>
          <a:noFill/>
        </p:spPr>
        <p:txBody>
          <a:bodyPr wrap="square" rtlCol="0">
            <a:spAutoFit/>
          </a:bodyPr>
          <a:lstStyle/>
          <a:p>
            <a:r>
              <a:rPr lang="fr-FR" dirty="0" smtClean="0"/>
              <a:t>Arbitrer</a:t>
            </a:r>
            <a:endParaRPr lang="fr-FR" dirty="0"/>
          </a:p>
        </p:txBody>
      </p:sp>
      <p:sp>
        <p:nvSpPr>
          <p:cNvPr id="21" name="ZoneTexte 20"/>
          <p:cNvSpPr txBox="1"/>
          <p:nvPr/>
        </p:nvSpPr>
        <p:spPr>
          <a:xfrm>
            <a:off x="7332847" y="4108268"/>
            <a:ext cx="1060870" cy="733663"/>
          </a:xfrm>
          <a:prstGeom prst="rightArrow">
            <a:avLst/>
          </a:prstGeom>
          <a:noFill/>
        </p:spPr>
        <p:txBody>
          <a:bodyPr wrap="none" rtlCol="0">
            <a:spAutoFit/>
          </a:bodyPr>
          <a:lstStyle/>
          <a:p>
            <a:r>
              <a:rPr lang="fr-FR" dirty="0" smtClean="0"/>
              <a:t>Evaluer</a:t>
            </a:r>
            <a:endParaRPr lang="fr-FR" dirty="0"/>
          </a:p>
        </p:txBody>
      </p:sp>
      <p:sp>
        <p:nvSpPr>
          <p:cNvPr id="22" name="ZoneTexte 21"/>
          <p:cNvSpPr txBox="1"/>
          <p:nvPr/>
        </p:nvSpPr>
        <p:spPr>
          <a:xfrm>
            <a:off x="6666393" y="3304876"/>
            <a:ext cx="1632102" cy="369332"/>
          </a:xfrm>
          <a:prstGeom prst="rect">
            <a:avLst/>
          </a:prstGeom>
          <a:noFill/>
        </p:spPr>
        <p:txBody>
          <a:bodyPr wrap="none" rtlCol="0">
            <a:spAutoFit/>
          </a:bodyPr>
          <a:lstStyle/>
          <a:p>
            <a:r>
              <a:rPr lang="fr-FR" dirty="0" smtClean="0"/>
              <a:t>Rendre compte</a:t>
            </a:r>
            <a:endParaRPr lang="fr-FR" dirty="0"/>
          </a:p>
        </p:txBody>
      </p:sp>
      <p:sp>
        <p:nvSpPr>
          <p:cNvPr id="23" name="ZoneTexte 22"/>
          <p:cNvSpPr txBox="1"/>
          <p:nvPr/>
        </p:nvSpPr>
        <p:spPr>
          <a:xfrm>
            <a:off x="4126574" y="3674208"/>
            <a:ext cx="1024815" cy="369332"/>
          </a:xfrm>
          <a:prstGeom prst="rect">
            <a:avLst/>
          </a:prstGeom>
          <a:noFill/>
        </p:spPr>
        <p:txBody>
          <a:bodyPr wrap="none" rtlCol="0">
            <a:spAutoFit/>
          </a:bodyPr>
          <a:lstStyle/>
          <a:p>
            <a:r>
              <a:rPr lang="fr-FR" dirty="0" smtClean="0"/>
              <a:t>Négocier</a:t>
            </a:r>
            <a:endParaRPr lang="fr-FR" dirty="0"/>
          </a:p>
        </p:txBody>
      </p:sp>
      <p:cxnSp>
        <p:nvCxnSpPr>
          <p:cNvPr id="26" name="Connecteur droit avec flèche 25"/>
          <p:cNvCxnSpPr/>
          <p:nvPr/>
        </p:nvCxnSpPr>
        <p:spPr>
          <a:xfrm>
            <a:off x="1347707" y="3340217"/>
            <a:ext cx="414680" cy="768051"/>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8" name="Connecteur droit avec flèche 27"/>
          <p:cNvCxnSpPr/>
          <p:nvPr/>
        </p:nvCxnSpPr>
        <p:spPr>
          <a:xfrm flipV="1">
            <a:off x="2122125" y="3874430"/>
            <a:ext cx="430743" cy="51571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30" name="Connecteur droit avec flèche 29"/>
          <p:cNvCxnSpPr/>
          <p:nvPr/>
        </p:nvCxnSpPr>
        <p:spPr>
          <a:xfrm flipV="1">
            <a:off x="3472938" y="4638949"/>
            <a:ext cx="1" cy="660856"/>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35" name="Connecteur droit avec flèche 34"/>
          <p:cNvCxnSpPr/>
          <p:nvPr/>
        </p:nvCxnSpPr>
        <p:spPr>
          <a:xfrm flipV="1">
            <a:off x="4104387" y="4108268"/>
            <a:ext cx="275662" cy="368736"/>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37" name="Connecteur droit avec flèche 36"/>
          <p:cNvCxnSpPr>
            <a:endCxn id="23" idx="1"/>
          </p:cNvCxnSpPr>
          <p:nvPr/>
        </p:nvCxnSpPr>
        <p:spPr>
          <a:xfrm>
            <a:off x="3330392" y="3674208"/>
            <a:ext cx="796182" cy="184666"/>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39" name="Connecteur droit avec flèche 38"/>
          <p:cNvCxnSpPr/>
          <p:nvPr/>
        </p:nvCxnSpPr>
        <p:spPr>
          <a:xfrm flipV="1">
            <a:off x="5027985" y="3511607"/>
            <a:ext cx="123404" cy="162601"/>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43" name="Connecteur droit avec flèche 42"/>
          <p:cNvCxnSpPr/>
          <p:nvPr/>
        </p:nvCxnSpPr>
        <p:spPr>
          <a:xfrm>
            <a:off x="7049546" y="3748542"/>
            <a:ext cx="1" cy="641606"/>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46" name="Connecteur droit avec flèche 45"/>
          <p:cNvCxnSpPr>
            <a:endCxn id="19" idx="2"/>
          </p:cNvCxnSpPr>
          <p:nvPr/>
        </p:nvCxnSpPr>
        <p:spPr>
          <a:xfrm flipH="1" flipV="1">
            <a:off x="5808279" y="4759480"/>
            <a:ext cx="23147" cy="540325"/>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48" name="Connecteur droit avec flèche 47"/>
          <p:cNvCxnSpPr/>
          <p:nvPr/>
        </p:nvCxnSpPr>
        <p:spPr>
          <a:xfrm>
            <a:off x="6336816" y="4638949"/>
            <a:ext cx="894152"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50" name="Ellipse 49"/>
          <p:cNvSpPr/>
          <p:nvPr/>
        </p:nvSpPr>
        <p:spPr>
          <a:xfrm>
            <a:off x="1618050" y="2309880"/>
            <a:ext cx="5714797" cy="1081742"/>
          </a:xfrm>
          <a:prstGeom prst="ellipse">
            <a:avLst/>
          </a:prstGeom>
          <a:gradFill>
            <a:gsLst>
              <a:gs pos="99000">
                <a:schemeClr val="accent1">
                  <a:tint val="100000"/>
                  <a:shade val="100000"/>
                  <a:satMod val="130000"/>
                  <a:alpha val="31000"/>
                </a:schemeClr>
              </a:gs>
              <a:gs pos="100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dirty="0">
              <a:solidFill>
                <a:srgbClr val="000000"/>
              </a:solidFill>
            </a:endParaRPr>
          </a:p>
        </p:txBody>
      </p:sp>
      <p:sp>
        <p:nvSpPr>
          <p:cNvPr id="51" name="Espace réservé de la date 50"/>
          <p:cNvSpPr>
            <a:spLocks noGrp="1"/>
          </p:cNvSpPr>
          <p:nvPr>
            <p:ph type="dt" sz="half" idx="10"/>
          </p:nvPr>
        </p:nvSpPr>
        <p:spPr/>
        <p:txBody>
          <a:bodyPr/>
          <a:lstStyle/>
          <a:p>
            <a:r>
              <a:rPr lang="nl-BE" smtClean="0"/>
              <a:t>30/01/2015</a:t>
            </a:r>
            <a:endParaRPr lang="fr-FR"/>
          </a:p>
        </p:txBody>
      </p:sp>
      <p:sp>
        <p:nvSpPr>
          <p:cNvPr id="52" name="Espace réservé du pied de page 51"/>
          <p:cNvSpPr>
            <a:spLocks noGrp="1"/>
          </p:cNvSpPr>
          <p:nvPr>
            <p:ph type="ftr" sz="quarter" idx="11"/>
          </p:nvPr>
        </p:nvSpPr>
        <p:spPr/>
        <p:txBody>
          <a:bodyPr/>
          <a:lstStyle/>
          <a:p>
            <a:r>
              <a:rPr lang="fr-FR" smtClean="0"/>
              <a:t>Participation M Mormont</a:t>
            </a:r>
            <a:endParaRPr lang="fr-FR"/>
          </a:p>
        </p:txBody>
      </p:sp>
      <p:sp>
        <p:nvSpPr>
          <p:cNvPr id="53" name="Espace réservé du numéro de diapositive 52"/>
          <p:cNvSpPr>
            <a:spLocks noGrp="1"/>
          </p:cNvSpPr>
          <p:nvPr>
            <p:ph type="sldNum" sz="quarter" idx="12"/>
          </p:nvPr>
        </p:nvSpPr>
        <p:spPr/>
        <p:txBody>
          <a:bodyPr/>
          <a:lstStyle/>
          <a:p>
            <a:fld id="{3A2C93EC-8CA3-D74C-8A3D-8E15247F4FA5}" type="slidenum">
              <a:rPr lang="fr-FR" smtClean="0"/>
              <a:t>19</a:t>
            </a:fld>
            <a:endParaRPr lang="fr-FR"/>
          </a:p>
        </p:txBody>
      </p:sp>
    </p:spTree>
    <p:extLst>
      <p:ext uri="{BB962C8B-B14F-4D97-AF65-F5344CB8AC3E}">
        <p14:creationId xmlns:p14="http://schemas.microsoft.com/office/powerpoint/2010/main" val="166036047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2"/>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21"/>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50"/>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11"/>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6" presetClass="emph" presetSubtype="0" fill="hold" grpId="1" nodeType="clickEffect">
                                  <p:stCondLst>
                                    <p:cond delay="0"/>
                                  </p:stCondLst>
                                  <p:childTnLst>
                                    <p:animScale>
                                      <p:cBhvr>
                                        <p:cTn id="62" dur="2000" fill="hold"/>
                                        <p:tgtEl>
                                          <p:spTgt spid="50"/>
                                        </p:tgtEl>
                                      </p:cBhvr>
                                      <p:by x="150000" y="150000"/>
                                    </p:animScale>
                                  </p:childTnLst>
                                </p:cTn>
                              </p:par>
                            </p:childTnLst>
                          </p:cTn>
                        </p:par>
                      </p:childTnLst>
                    </p:cTn>
                  </p:par>
                  <p:par>
                    <p:cTn id="63" fill="hold">
                      <p:stCondLst>
                        <p:cond delay="indefinite"/>
                      </p:stCondLst>
                      <p:childTnLst>
                        <p:par>
                          <p:cTn id="64" fill="hold">
                            <p:stCondLst>
                              <p:cond delay="0"/>
                            </p:stCondLst>
                            <p:childTnLst>
                              <p:par>
                                <p:cTn id="65" presetID="6" presetClass="emph" presetSubtype="0" fill="hold" grpId="1" nodeType="clickEffect">
                                  <p:stCondLst>
                                    <p:cond delay="0"/>
                                  </p:stCondLst>
                                  <p:childTnLst>
                                    <p:animScale>
                                      <p:cBhvr>
                                        <p:cTn id="66" dur="2000" fill="hold"/>
                                        <p:tgtEl>
                                          <p:spTgt spid="11"/>
                                        </p:tgtEl>
                                      </p:cBhvr>
                                      <p:by x="150000" y="150000"/>
                                    </p:animScale>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26"/>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nodeType="clickEffect">
                                  <p:stCondLst>
                                    <p:cond delay="0"/>
                                  </p:stCondLst>
                                  <p:childTnLst>
                                    <p:set>
                                      <p:cBhvr>
                                        <p:cTn id="74" dur="1" fill="hold">
                                          <p:stCondLst>
                                            <p:cond delay="0"/>
                                          </p:stCondLst>
                                        </p:cTn>
                                        <p:tgtEl>
                                          <p:spTgt spid="28"/>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nodeType="clickEffect">
                                  <p:stCondLst>
                                    <p:cond delay="0"/>
                                  </p:stCondLst>
                                  <p:childTnLst>
                                    <p:set>
                                      <p:cBhvr>
                                        <p:cTn id="78" dur="1" fill="hold">
                                          <p:stCondLst>
                                            <p:cond delay="0"/>
                                          </p:stCondLst>
                                        </p:cTn>
                                        <p:tgtEl>
                                          <p:spTgt spid="30"/>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nodeType="clickEffect">
                                  <p:stCondLst>
                                    <p:cond delay="0"/>
                                  </p:stCondLst>
                                  <p:childTnLst>
                                    <p:set>
                                      <p:cBhvr>
                                        <p:cTn id="82" dur="1" fill="hold">
                                          <p:stCondLst>
                                            <p:cond delay="0"/>
                                          </p:stCondLst>
                                        </p:cTn>
                                        <p:tgtEl>
                                          <p:spTgt spid="37"/>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nodeType="clickEffect">
                                  <p:stCondLst>
                                    <p:cond delay="0"/>
                                  </p:stCondLst>
                                  <p:childTnLst>
                                    <p:set>
                                      <p:cBhvr>
                                        <p:cTn id="86" dur="1" fill="hold">
                                          <p:stCondLst>
                                            <p:cond delay="0"/>
                                          </p:stCondLst>
                                        </p:cTn>
                                        <p:tgtEl>
                                          <p:spTgt spid="35"/>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presetID="1" presetClass="entr" presetSubtype="0" fill="hold" nodeType="clickEffect">
                                  <p:stCondLst>
                                    <p:cond delay="0"/>
                                  </p:stCondLst>
                                  <p:childTnLst>
                                    <p:set>
                                      <p:cBhvr>
                                        <p:cTn id="90" dur="1" fill="hold">
                                          <p:stCondLst>
                                            <p:cond delay="0"/>
                                          </p:stCondLst>
                                        </p:cTn>
                                        <p:tgtEl>
                                          <p:spTgt spid="39"/>
                                        </p:tgtEl>
                                        <p:attrNameLst>
                                          <p:attrName>style.visibility</p:attrName>
                                        </p:attrNameLst>
                                      </p:cBhvr>
                                      <p:to>
                                        <p:strVal val="visible"/>
                                      </p:to>
                                    </p:set>
                                  </p:childTnLst>
                                </p:cTn>
                              </p:par>
                            </p:childTnLst>
                          </p:cTn>
                        </p:par>
                      </p:childTnLst>
                    </p:cTn>
                  </p:par>
                  <p:par>
                    <p:cTn id="91" fill="hold">
                      <p:stCondLst>
                        <p:cond delay="indefinite"/>
                      </p:stCondLst>
                      <p:childTnLst>
                        <p:par>
                          <p:cTn id="92" fill="hold">
                            <p:stCondLst>
                              <p:cond delay="0"/>
                            </p:stCondLst>
                            <p:childTnLst>
                              <p:par>
                                <p:cTn id="93" presetID="1" presetClass="entr" presetSubtype="0" fill="hold" nodeType="clickEffect">
                                  <p:stCondLst>
                                    <p:cond delay="0"/>
                                  </p:stCondLst>
                                  <p:childTnLst>
                                    <p:set>
                                      <p:cBhvr>
                                        <p:cTn id="94" dur="1" fill="hold">
                                          <p:stCondLst>
                                            <p:cond delay="0"/>
                                          </p:stCondLst>
                                        </p:cTn>
                                        <p:tgtEl>
                                          <p:spTgt spid="46"/>
                                        </p:tgtEl>
                                        <p:attrNameLst>
                                          <p:attrName>style.visibility</p:attrName>
                                        </p:attrNameLst>
                                      </p:cBhvr>
                                      <p:to>
                                        <p:strVal val="visible"/>
                                      </p:to>
                                    </p:set>
                                  </p:childTnLst>
                                </p:cTn>
                              </p:par>
                            </p:childTnLst>
                          </p:cTn>
                        </p:par>
                      </p:childTnLst>
                    </p:cTn>
                  </p:par>
                  <p:par>
                    <p:cTn id="95" fill="hold">
                      <p:stCondLst>
                        <p:cond delay="indefinite"/>
                      </p:stCondLst>
                      <p:childTnLst>
                        <p:par>
                          <p:cTn id="96" fill="hold">
                            <p:stCondLst>
                              <p:cond delay="0"/>
                            </p:stCondLst>
                            <p:childTnLst>
                              <p:par>
                                <p:cTn id="97" presetID="1" presetClass="entr" presetSubtype="0" fill="hold" nodeType="clickEffect">
                                  <p:stCondLst>
                                    <p:cond delay="0"/>
                                  </p:stCondLst>
                                  <p:childTnLst>
                                    <p:set>
                                      <p:cBhvr>
                                        <p:cTn id="98" dur="1" fill="hold">
                                          <p:stCondLst>
                                            <p:cond delay="0"/>
                                          </p:stCondLst>
                                        </p:cTn>
                                        <p:tgtEl>
                                          <p:spTgt spid="43"/>
                                        </p:tgtEl>
                                        <p:attrNameLst>
                                          <p:attrName>style.visibility</p:attrName>
                                        </p:attrNameLst>
                                      </p:cBhvr>
                                      <p:to>
                                        <p:strVal val="visible"/>
                                      </p:to>
                                    </p:set>
                                  </p:childTnLst>
                                </p:cTn>
                              </p:par>
                            </p:childTnLst>
                          </p:cTn>
                        </p:par>
                      </p:childTnLst>
                    </p:cTn>
                  </p:par>
                  <p:par>
                    <p:cTn id="99" fill="hold">
                      <p:stCondLst>
                        <p:cond delay="indefinite"/>
                      </p:stCondLst>
                      <p:childTnLst>
                        <p:par>
                          <p:cTn id="100" fill="hold">
                            <p:stCondLst>
                              <p:cond delay="0"/>
                            </p:stCondLst>
                            <p:childTnLst>
                              <p:par>
                                <p:cTn id="101" presetID="1" presetClass="entr" presetSubtype="0" fill="hold" nodeType="clickEffect">
                                  <p:stCondLst>
                                    <p:cond delay="0"/>
                                  </p:stCondLst>
                                  <p:childTnLst>
                                    <p:set>
                                      <p:cBhvr>
                                        <p:cTn id="102" dur="1" fill="hold">
                                          <p:stCondLst>
                                            <p:cond delay="0"/>
                                          </p:stCondLst>
                                        </p:cTn>
                                        <p:tgtEl>
                                          <p:spTgt spid="4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p:bldP spid="11" grpId="0" animBg="1"/>
      <p:bldP spid="11" grpId="1" animBg="1"/>
      <p:bldP spid="3" grpId="0"/>
      <p:bldP spid="13" grpId="0"/>
      <p:bldP spid="14" grpId="0"/>
      <p:bldP spid="15" grpId="0"/>
      <p:bldP spid="19" grpId="0"/>
      <p:bldP spid="20" grpId="0"/>
      <p:bldP spid="21" grpId="0"/>
      <p:bldP spid="22" grpId="0"/>
      <p:bldP spid="23" grpId="0"/>
      <p:bldP spid="50" grpId="0" animBg="1"/>
      <p:bldP spid="50" grpId="1"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6332538"/>
            <a:ext cx="8229600" cy="334962"/>
          </a:xfrm>
        </p:spPr>
        <p:txBody>
          <a:bodyPr>
            <a:normAutofit/>
          </a:bodyPr>
          <a:lstStyle/>
          <a:p>
            <a:pPr algn="l"/>
            <a:r>
              <a:rPr lang="fr-FR" sz="1400" dirty="0" smtClean="0"/>
              <a:t>La participation : pour quoi faire ?                                    </a:t>
            </a:r>
            <a:fld id="{22387107-16E7-E24E-B95C-15BD5022A09C}" type="slidenum">
              <a:rPr lang="fr-FR" sz="1400" smtClean="0"/>
              <a:t>2</a:t>
            </a:fld>
            <a:endParaRPr lang="fr-FR" sz="1400" dirty="0"/>
          </a:p>
        </p:txBody>
      </p:sp>
      <p:sp>
        <p:nvSpPr>
          <p:cNvPr id="3" name="Espace réservé du contenu 2"/>
          <p:cNvSpPr>
            <a:spLocks noGrp="1"/>
          </p:cNvSpPr>
          <p:nvPr>
            <p:ph idx="1"/>
          </p:nvPr>
        </p:nvSpPr>
        <p:spPr>
          <a:xfrm>
            <a:off x="457200" y="622300"/>
            <a:ext cx="8229600" cy="5503863"/>
          </a:xfrm>
        </p:spPr>
        <p:txBody>
          <a:bodyPr/>
          <a:lstStyle/>
          <a:p>
            <a:r>
              <a:rPr lang="fr-FR" dirty="0" smtClean="0"/>
              <a:t>Mon point de vue</a:t>
            </a:r>
          </a:p>
          <a:p>
            <a:endParaRPr lang="fr-FR" dirty="0" smtClean="0"/>
          </a:p>
          <a:p>
            <a:r>
              <a:rPr lang="fr-FR" dirty="0"/>
              <a:t>p</a:t>
            </a:r>
            <a:r>
              <a:rPr lang="fr-FR" dirty="0" smtClean="0"/>
              <a:t>riorité à la démocratie : la participation comme approfondissement de la démocratie</a:t>
            </a:r>
          </a:p>
          <a:p>
            <a:r>
              <a:rPr lang="fr-FR" dirty="0"/>
              <a:t>c</a:t>
            </a:r>
            <a:r>
              <a:rPr lang="fr-FR" dirty="0" smtClean="0"/>
              <a:t>’est donc un point de vue normatif qui oriente la lecture.</a:t>
            </a:r>
          </a:p>
          <a:p>
            <a:endParaRPr lang="fr-FR" dirty="0"/>
          </a:p>
          <a:p>
            <a:r>
              <a:rPr lang="fr-FR" dirty="0" smtClean="0"/>
              <a:t>Mes expériences de recherche et d’intervention </a:t>
            </a:r>
            <a:endParaRPr lang="fr-FR" dirty="0"/>
          </a:p>
        </p:txBody>
      </p:sp>
      <p:sp>
        <p:nvSpPr>
          <p:cNvPr id="4" name="Espace réservé de la date 3"/>
          <p:cNvSpPr>
            <a:spLocks noGrp="1"/>
          </p:cNvSpPr>
          <p:nvPr>
            <p:ph type="dt" sz="half" idx="10"/>
          </p:nvPr>
        </p:nvSpPr>
        <p:spPr/>
        <p:txBody>
          <a:bodyPr/>
          <a:lstStyle/>
          <a:p>
            <a:r>
              <a:rPr lang="nl-BE" smtClean="0"/>
              <a:t>30/01/2015</a:t>
            </a:r>
            <a:endParaRPr lang="fr-FR"/>
          </a:p>
        </p:txBody>
      </p:sp>
      <p:sp>
        <p:nvSpPr>
          <p:cNvPr id="5" name="Espace réservé du pied de page 4"/>
          <p:cNvSpPr>
            <a:spLocks noGrp="1"/>
          </p:cNvSpPr>
          <p:nvPr>
            <p:ph type="ftr" sz="quarter" idx="11"/>
          </p:nvPr>
        </p:nvSpPr>
        <p:spPr/>
        <p:txBody>
          <a:bodyPr/>
          <a:lstStyle/>
          <a:p>
            <a:r>
              <a:rPr lang="fr-FR" smtClean="0"/>
              <a:t>Participation M Mormont</a:t>
            </a:r>
            <a:endParaRPr lang="fr-FR"/>
          </a:p>
        </p:txBody>
      </p:sp>
      <p:sp>
        <p:nvSpPr>
          <p:cNvPr id="6" name="Espace réservé du numéro de diapositive 5"/>
          <p:cNvSpPr>
            <a:spLocks noGrp="1"/>
          </p:cNvSpPr>
          <p:nvPr>
            <p:ph type="sldNum" sz="quarter" idx="12"/>
          </p:nvPr>
        </p:nvSpPr>
        <p:spPr/>
        <p:txBody>
          <a:bodyPr/>
          <a:lstStyle/>
          <a:p>
            <a:fld id="{3A2C93EC-8CA3-D74C-8A3D-8E15247F4FA5}" type="slidenum">
              <a:rPr lang="fr-FR" smtClean="0"/>
              <a:t>2</a:t>
            </a:fld>
            <a:endParaRPr lang="fr-FR"/>
          </a:p>
        </p:txBody>
      </p:sp>
    </p:spTree>
    <p:extLst>
      <p:ext uri="{BB962C8B-B14F-4D97-AF65-F5344CB8AC3E}">
        <p14:creationId xmlns:p14="http://schemas.microsoft.com/office/powerpoint/2010/main" val="2898649577"/>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a:t>4</a:t>
            </a:r>
            <a:r>
              <a:rPr lang="fr-FR" dirty="0" smtClean="0"/>
              <a:t>. Comment la participation ?</a:t>
            </a:r>
            <a:endParaRPr lang="fr-FR" dirty="0"/>
          </a:p>
        </p:txBody>
      </p:sp>
      <p:sp>
        <p:nvSpPr>
          <p:cNvPr id="3" name="Espace réservé du contenu 2"/>
          <p:cNvSpPr>
            <a:spLocks noGrp="1"/>
          </p:cNvSpPr>
          <p:nvPr>
            <p:ph idx="1"/>
          </p:nvPr>
        </p:nvSpPr>
        <p:spPr/>
        <p:txBody>
          <a:bodyPr/>
          <a:lstStyle/>
          <a:p>
            <a:pPr marL="0" indent="0">
              <a:buNone/>
            </a:pPr>
            <a:r>
              <a:rPr lang="fr-FR" sz="2400" dirty="0" smtClean="0"/>
              <a:t>Les procédures</a:t>
            </a:r>
          </a:p>
          <a:p>
            <a:pPr marL="0" indent="0">
              <a:buNone/>
            </a:pPr>
            <a:endParaRPr lang="fr-FR" sz="2400" dirty="0"/>
          </a:p>
          <a:p>
            <a:pPr marL="0" indent="0">
              <a:buNone/>
            </a:pPr>
            <a:r>
              <a:rPr lang="fr-FR" sz="2400" dirty="0">
                <a:solidFill>
                  <a:srgbClr val="000000"/>
                </a:solidFill>
              </a:rPr>
              <a:t>La participation doit être « équipée » (comme la démocratie élective l’est) : </a:t>
            </a:r>
          </a:p>
          <a:p>
            <a:pPr marL="0" indent="0">
              <a:buNone/>
            </a:pPr>
            <a:endParaRPr lang="fr-FR" sz="2400" dirty="0">
              <a:solidFill>
                <a:srgbClr val="000000"/>
              </a:solidFill>
            </a:endParaRPr>
          </a:p>
          <a:p>
            <a:pPr>
              <a:buFontTx/>
              <a:buChar char="-"/>
            </a:pPr>
            <a:r>
              <a:rPr lang="fr-FR" sz="2400" dirty="0">
                <a:solidFill>
                  <a:srgbClr val="000000"/>
                </a:solidFill>
              </a:rPr>
              <a:t>Des lieux et des moments définis selon les enjeux</a:t>
            </a:r>
          </a:p>
          <a:p>
            <a:pPr>
              <a:buFontTx/>
              <a:buChar char="-"/>
            </a:pPr>
            <a:r>
              <a:rPr lang="fr-FR" sz="2400" dirty="0">
                <a:solidFill>
                  <a:srgbClr val="000000"/>
                </a:solidFill>
              </a:rPr>
              <a:t>Des acteurs définis </a:t>
            </a:r>
            <a:r>
              <a:rPr lang="fr-FR" sz="2400" dirty="0" smtClean="0">
                <a:solidFill>
                  <a:srgbClr val="000000"/>
                </a:solidFill>
              </a:rPr>
              <a:t>: qui peut intervenir</a:t>
            </a:r>
            <a:endParaRPr lang="fr-FR" sz="2400" dirty="0">
              <a:solidFill>
                <a:srgbClr val="000000"/>
              </a:solidFill>
            </a:endParaRPr>
          </a:p>
          <a:p>
            <a:pPr>
              <a:buFontTx/>
              <a:buChar char="-"/>
            </a:pPr>
            <a:r>
              <a:rPr lang="fr-FR" sz="2400" dirty="0">
                <a:solidFill>
                  <a:srgbClr val="000000"/>
                </a:solidFill>
              </a:rPr>
              <a:t>Des procédures de discussion et </a:t>
            </a:r>
            <a:r>
              <a:rPr lang="fr-FR" sz="2400" dirty="0" smtClean="0">
                <a:solidFill>
                  <a:srgbClr val="000000"/>
                </a:solidFill>
              </a:rPr>
              <a:t>d’échange (des manières de faire, de discuter, d’échanger)</a:t>
            </a:r>
            <a:endParaRPr lang="fr-FR" sz="2400" dirty="0">
              <a:solidFill>
                <a:srgbClr val="000000"/>
              </a:solidFill>
            </a:endParaRPr>
          </a:p>
          <a:p>
            <a:pPr marL="0" indent="0">
              <a:buNone/>
            </a:pPr>
            <a:endParaRPr lang="fr-FR" sz="2400" dirty="0"/>
          </a:p>
        </p:txBody>
      </p:sp>
      <p:sp>
        <p:nvSpPr>
          <p:cNvPr id="4" name="Espace réservé de la date 3"/>
          <p:cNvSpPr>
            <a:spLocks noGrp="1"/>
          </p:cNvSpPr>
          <p:nvPr>
            <p:ph type="dt" sz="half" idx="10"/>
          </p:nvPr>
        </p:nvSpPr>
        <p:spPr/>
        <p:txBody>
          <a:bodyPr/>
          <a:lstStyle/>
          <a:p>
            <a:r>
              <a:rPr lang="nl-BE" smtClean="0"/>
              <a:t>30/01/2015</a:t>
            </a:r>
            <a:endParaRPr lang="fr-FR"/>
          </a:p>
        </p:txBody>
      </p:sp>
      <p:sp>
        <p:nvSpPr>
          <p:cNvPr id="5" name="Espace réservé du pied de page 4"/>
          <p:cNvSpPr>
            <a:spLocks noGrp="1"/>
          </p:cNvSpPr>
          <p:nvPr>
            <p:ph type="ftr" sz="quarter" idx="11"/>
          </p:nvPr>
        </p:nvSpPr>
        <p:spPr/>
        <p:txBody>
          <a:bodyPr/>
          <a:lstStyle/>
          <a:p>
            <a:r>
              <a:rPr lang="fr-FR" smtClean="0"/>
              <a:t>Participation M Mormont</a:t>
            </a:r>
            <a:endParaRPr lang="fr-FR"/>
          </a:p>
        </p:txBody>
      </p:sp>
      <p:sp>
        <p:nvSpPr>
          <p:cNvPr id="6" name="Espace réservé du numéro de diapositive 5"/>
          <p:cNvSpPr>
            <a:spLocks noGrp="1"/>
          </p:cNvSpPr>
          <p:nvPr>
            <p:ph type="sldNum" sz="quarter" idx="12"/>
          </p:nvPr>
        </p:nvSpPr>
        <p:spPr/>
        <p:txBody>
          <a:bodyPr/>
          <a:lstStyle/>
          <a:p>
            <a:fld id="{3A2C93EC-8CA3-D74C-8A3D-8E15247F4FA5}" type="slidenum">
              <a:rPr lang="fr-FR" smtClean="0"/>
              <a:t>20</a:t>
            </a:fld>
            <a:endParaRPr lang="fr-FR"/>
          </a:p>
        </p:txBody>
      </p:sp>
    </p:spTree>
    <p:extLst>
      <p:ext uri="{BB962C8B-B14F-4D97-AF65-F5344CB8AC3E}">
        <p14:creationId xmlns:p14="http://schemas.microsoft.com/office/powerpoint/2010/main" val="35438185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a:t>4</a:t>
            </a:r>
            <a:r>
              <a:rPr lang="fr-FR" dirty="0" smtClean="0"/>
              <a:t>. Comment la participation</a:t>
            </a:r>
            <a:endParaRPr lang="fr-FR" dirty="0"/>
          </a:p>
        </p:txBody>
      </p:sp>
      <p:sp>
        <p:nvSpPr>
          <p:cNvPr id="3" name="Espace réservé du contenu 2"/>
          <p:cNvSpPr>
            <a:spLocks noGrp="1"/>
          </p:cNvSpPr>
          <p:nvPr>
            <p:ph idx="1"/>
          </p:nvPr>
        </p:nvSpPr>
        <p:spPr/>
        <p:txBody>
          <a:bodyPr>
            <a:normAutofit/>
          </a:bodyPr>
          <a:lstStyle/>
          <a:p>
            <a:pPr marL="0" indent="0">
              <a:buNone/>
            </a:pPr>
            <a:r>
              <a:rPr lang="fr-FR" dirty="0" smtClean="0"/>
              <a:t>Consulter ?</a:t>
            </a:r>
          </a:p>
          <a:p>
            <a:pPr marL="0" indent="0">
              <a:buNone/>
            </a:pPr>
            <a:endParaRPr lang="fr-FR" sz="2400" dirty="0"/>
          </a:p>
          <a:p>
            <a:r>
              <a:rPr lang="fr-FR" sz="2400" dirty="0" smtClean="0"/>
              <a:t> Tendance à procéder à de vastes consultations sur des objets complexes avec une forte  </a:t>
            </a:r>
            <a:r>
              <a:rPr lang="fr-FR" sz="2400" dirty="0" smtClean="0"/>
              <a:t>expertise technocratique</a:t>
            </a:r>
            <a:endParaRPr lang="fr-FR" sz="2400" dirty="0" smtClean="0"/>
          </a:p>
          <a:p>
            <a:r>
              <a:rPr lang="fr-FR" sz="2400" dirty="0" smtClean="0"/>
              <a:t>Tendance à contourner la participation via des décisions d’intérêt « national » </a:t>
            </a:r>
            <a:r>
              <a:rPr lang="fr-FR" sz="2400" dirty="0" smtClean="0"/>
              <a:t>(DAR)</a:t>
            </a:r>
            <a:endParaRPr lang="fr-FR" sz="2400" dirty="0" smtClean="0"/>
          </a:p>
          <a:p>
            <a:pPr marL="0" indent="0">
              <a:buNone/>
            </a:pPr>
            <a:r>
              <a:rPr lang="fr-FR" sz="2400" b="1" i="1" dirty="0" smtClean="0"/>
              <a:t>Versus</a:t>
            </a:r>
          </a:p>
          <a:p>
            <a:pPr>
              <a:buFontTx/>
              <a:buChar char="-"/>
            </a:pPr>
            <a:r>
              <a:rPr lang="fr-FR" sz="2400" dirty="0" smtClean="0"/>
              <a:t>Construire des organisations à différentes échelles (du local au national) et à différentes perspectives (nature, pollutions, développement local, etc.)</a:t>
            </a:r>
          </a:p>
          <a:p>
            <a:pPr>
              <a:buFontTx/>
              <a:buChar char="-"/>
            </a:pPr>
            <a:endParaRPr lang="fr-FR" sz="2400" dirty="0" smtClean="0"/>
          </a:p>
          <a:p>
            <a:pPr marL="0" indent="0">
              <a:buNone/>
            </a:pPr>
            <a:endParaRPr lang="fr-FR" sz="2400" dirty="0"/>
          </a:p>
        </p:txBody>
      </p:sp>
      <p:sp>
        <p:nvSpPr>
          <p:cNvPr id="4" name="Espace réservé de la date 3"/>
          <p:cNvSpPr>
            <a:spLocks noGrp="1"/>
          </p:cNvSpPr>
          <p:nvPr>
            <p:ph type="dt" sz="half" idx="10"/>
          </p:nvPr>
        </p:nvSpPr>
        <p:spPr/>
        <p:txBody>
          <a:bodyPr/>
          <a:lstStyle/>
          <a:p>
            <a:r>
              <a:rPr lang="nl-BE" smtClean="0"/>
              <a:t>30/01/2015</a:t>
            </a:r>
            <a:endParaRPr lang="fr-FR"/>
          </a:p>
        </p:txBody>
      </p:sp>
      <p:sp>
        <p:nvSpPr>
          <p:cNvPr id="5" name="Espace réservé du pied de page 4"/>
          <p:cNvSpPr>
            <a:spLocks noGrp="1"/>
          </p:cNvSpPr>
          <p:nvPr>
            <p:ph type="ftr" sz="quarter" idx="11"/>
          </p:nvPr>
        </p:nvSpPr>
        <p:spPr/>
        <p:txBody>
          <a:bodyPr/>
          <a:lstStyle/>
          <a:p>
            <a:r>
              <a:rPr lang="fr-FR" smtClean="0"/>
              <a:t>Participation M Mormont</a:t>
            </a:r>
            <a:endParaRPr lang="fr-FR"/>
          </a:p>
        </p:txBody>
      </p:sp>
      <p:sp>
        <p:nvSpPr>
          <p:cNvPr id="6" name="Espace réservé du numéro de diapositive 5"/>
          <p:cNvSpPr>
            <a:spLocks noGrp="1"/>
          </p:cNvSpPr>
          <p:nvPr>
            <p:ph type="sldNum" sz="quarter" idx="12"/>
          </p:nvPr>
        </p:nvSpPr>
        <p:spPr/>
        <p:txBody>
          <a:bodyPr/>
          <a:lstStyle/>
          <a:p>
            <a:fld id="{3A2C93EC-8CA3-D74C-8A3D-8E15247F4FA5}" type="slidenum">
              <a:rPr lang="fr-FR" smtClean="0"/>
              <a:t>21</a:t>
            </a:fld>
            <a:endParaRPr lang="fr-FR"/>
          </a:p>
        </p:txBody>
      </p:sp>
    </p:spTree>
    <p:extLst>
      <p:ext uri="{BB962C8B-B14F-4D97-AF65-F5344CB8AC3E}">
        <p14:creationId xmlns:p14="http://schemas.microsoft.com/office/powerpoint/2010/main" val="228021525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a:t>4</a:t>
            </a:r>
            <a:r>
              <a:rPr lang="fr-FR" dirty="0" smtClean="0"/>
              <a:t>. Comment la participation</a:t>
            </a:r>
            <a:endParaRPr lang="fr-FR" dirty="0"/>
          </a:p>
        </p:txBody>
      </p:sp>
      <p:sp>
        <p:nvSpPr>
          <p:cNvPr id="3" name="Espace réservé du contenu 2"/>
          <p:cNvSpPr>
            <a:spLocks noGrp="1"/>
          </p:cNvSpPr>
          <p:nvPr>
            <p:ph idx="1"/>
          </p:nvPr>
        </p:nvSpPr>
        <p:spPr/>
        <p:txBody>
          <a:bodyPr>
            <a:normAutofit lnSpcReduction="10000"/>
          </a:bodyPr>
          <a:lstStyle/>
          <a:p>
            <a:pPr marL="0" indent="0">
              <a:buNone/>
            </a:pPr>
            <a:r>
              <a:rPr lang="fr-FR" dirty="0" smtClean="0"/>
              <a:t>Difficultés</a:t>
            </a:r>
          </a:p>
          <a:p>
            <a:pPr marL="0" indent="0">
              <a:buNone/>
            </a:pPr>
            <a:endParaRPr lang="fr-FR" sz="2400" dirty="0" smtClean="0"/>
          </a:p>
          <a:p>
            <a:pPr>
              <a:buFontTx/>
              <a:buChar char="-"/>
            </a:pPr>
            <a:r>
              <a:rPr lang="fr-FR" sz="2400" dirty="0" smtClean="0"/>
              <a:t>La participation est de plus en plus individualisée (post </a:t>
            </a:r>
            <a:r>
              <a:rPr lang="fr-FR" sz="2400" dirty="0" err="1" smtClean="0"/>
              <a:t>it</a:t>
            </a:r>
            <a:r>
              <a:rPr lang="fr-FR" sz="2400" dirty="0" smtClean="0"/>
              <a:t>, double click) et il y a une  crise de confiance dans </a:t>
            </a:r>
            <a:r>
              <a:rPr lang="fr-FR" sz="2400" b="1" i="1" dirty="0" smtClean="0"/>
              <a:t>toute </a:t>
            </a:r>
            <a:r>
              <a:rPr lang="fr-FR" sz="2400" dirty="0" smtClean="0"/>
              <a:t>représentation.</a:t>
            </a:r>
          </a:p>
          <a:p>
            <a:pPr>
              <a:buFontTx/>
              <a:buChar char="-"/>
            </a:pPr>
            <a:r>
              <a:rPr lang="fr-FR" sz="2400" dirty="0" smtClean="0"/>
              <a:t>Certains enjeux – par exemple la mobilité – sont très complexes et à long terme : </a:t>
            </a:r>
          </a:p>
          <a:p>
            <a:pPr lvl="1">
              <a:buFontTx/>
              <a:buChar char="-"/>
            </a:pPr>
            <a:r>
              <a:rPr lang="fr-FR" sz="2000" dirty="0" smtClean="0"/>
              <a:t>difficulté à mobiliser une </a:t>
            </a:r>
            <a:r>
              <a:rPr lang="fr-FR" sz="2000" dirty="0" err="1" smtClean="0"/>
              <a:t>multutude</a:t>
            </a:r>
            <a:r>
              <a:rPr lang="fr-FR" sz="2000" dirty="0" smtClean="0"/>
              <a:t> de publics, </a:t>
            </a:r>
          </a:p>
          <a:p>
            <a:pPr lvl="1">
              <a:buFontTx/>
              <a:buChar char="-"/>
            </a:pPr>
            <a:r>
              <a:rPr lang="fr-FR" sz="2000" dirty="0" smtClean="0"/>
              <a:t>difficulté à construire une expertise robuste.</a:t>
            </a:r>
          </a:p>
          <a:p>
            <a:pPr>
              <a:buFontTx/>
              <a:buChar char="-"/>
            </a:pPr>
            <a:r>
              <a:rPr lang="fr-FR" sz="2400" dirty="0" smtClean="0"/>
              <a:t>Les politiques publiques sont sectorialisées alors que les enjeux sont transversaux</a:t>
            </a:r>
          </a:p>
          <a:p>
            <a:pPr lvl="1">
              <a:buFontTx/>
              <a:buChar char="-"/>
            </a:pPr>
            <a:r>
              <a:rPr lang="fr-FR" sz="2000" dirty="0" smtClean="0"/>
              <a:t>Des politiques publiques par projets ?</a:t>
            </a:r>
            <a:endParaRPr lang="fr-FR" sz="2000" dirty="0"/>
          </a:p>
          <a:p>
            <a:pPr marL="0" indent="0">
              <a:buNone/>
            </a:pPr>
            <a:endParaRPr lang="fr-FR" sz="2400" dirty="0"/>
          </a:p>
        </p:txBody>
      </p:sp>
      <p:sp>
        <p:nvSpPr>
          <p:cNvPr id="4" name="Espace réservé de la date 3"/>
          <p:cNvSpPr>
            <a:spLocks noGrp="1"/>
          </p:cNvSpPr>
          <p:nvPr>
            <p:ph type="dt" sz="half" idx="10"/>
          </p:nvPr>
        </p:nvSpPr>
        <p:spPr/>
        <p:txBody>
          <a:bodyPr/>
          <a:lstStyle/>
          <a:p>
            <a:r>
              <a:rPr lang="nl-BE" smtClean="0"/>
              <a:t>30/01/2015</a:t>
            </a:r>
            <a:endParaRPr lang="fr-FR"/>
          </a:p>
        </p:txBody>
      </p:sp>
      <p:sp>
        <p:nvSpPr>
          <p:cNvPr id="5" name="Espace réservé du pied de page 4"/>
          <p:cNvSpPr>
            <a:spLocks noGrp="1"/>
          </p:cNvSpPr>
          <p:nvPr>
            <p:ph type="ftr" sz="quarter" idx="11"/>
          </p:nvPr>
        </p:nvSpPr>
        <p:spPr/>
        <p:txBody>
          <a:bodyPr/>
          <a:lstStyle/>
          <a:p>
            <a:r>
              <a:rPr lang="fr-FR" smtClean="0"/>
              <a:t>Participation M Mormont</a:t>
            </a:r>
            <a:endParaRPr lang="fr-FR"/>
          </a:p>
        </p:txBody>
      </p:sp>
      <p:sp>
        <p:nvSpPr>
          <p:cNvPr id="6" name="Espace réservé du numéro de diapositive 5"/>
          <p:cNvSpPr>
            <a:spLocks noGrp="1"/>
          </p:cNvSpPr>
          <p:nvPr>
            <p:ph type="sldNum" sz="quarter" idx="12"/>
          </p:nvPr>
        </p:nvSpPr>
        <p:spPr/>
        <p:txBody>
          <a:bodyPr/>
          <a:lstStyle/>
          <a:p>
            <a:fld id="{3A2C93EC-8CA3-D74C-8A3D-8E15247F4FA5}" type="slidenum">
              <a:rPr lang="fr-FR" smtClean="0"/>
              <a:t>22</a:t>
            </a:fld>
            <a:endParaRPr lang="fr-FR"/>
          </a:p>
        </p:txBody>
      </p:sp>
    </p:spTree>
    <p:extLst>
      <p:ext uri="{BB962C8B-B14F-4D97-AF65-F5344CB8AC3E}">
        <p14:creationId xmlns:p14="http://schemas.microsoft.com/office/powerpoint/2010/main" val="284326395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t>4</a:t>
            </a:r>
            <a:r>
              <a:rPr lang="fr-FR" dirty="0" smtClean="0"/>
              <a:t>. Comment la participation</a:t>
            </a:r>
            <a:br>
              <a:rPr lang="fr-FR" dirty="0" smtClean="0"/>
            </a:br>
            <a:r>
              <a:rPr lang="fr-FR" dirty="0" smtClean="0"/>
              <a:t>deux critères à réfléchir </a:t>
            </a:r>
            <a:endParaRPr lang="fr-FR" dirty="0"/>
          </a:p>
        </p:txBody>
      </p:sp>
      <p:sp>
        <p:nvSpPr>
          <p:cNvPr id="3" name="Espace réservé du contenu 2"/>
          <p:cNvSpPr>
            <a:spLocks noGrp="1"/>
          </p:cNvSpPr>
          <p:nvPr>
            <p:ph idx="1"/>
          </p:nvPr>
        </p:nvSpPr>
        <p:spPr>
          <a:xfrm>
            <a:off x="457200" y="1600200"/>
            <a:ext cx="8229600" cy="5047233"/>
          </a:xfrm>
        </p:spPr>
        <p:txBody>
          <a:bodyPr>
            <a:normAutofit fontScale="92500" lnSpcReduction="10000"/>
          </a:bodyPr>
          <a:lstStyle/>
          <a:p>
            <a:pPr marL="514350" indent="-514350">
              <a:buAutoNum type="arabicPeriod"/>
            </a:pPr>
            <a:r>
              <a:rPr lang="fr-FR" sz="2800" dirty="0" smtClean="0">
                <a:solidFill>
                  <a:srgbClr val="984807"/>
                </a:solidFill>
              </a:rPr>
              <a:t>Délibérer</a:t>
            </a:r>
          </a:p>
          <a:p>
            <a:pPr marL="400050" lvl="1" indent="0">
              <a:buNone/>
            </a:pPr>
            <a:r>
              <a:rPr lang="fr-FR" sz="2400" dirty="0" smtClean="0"/>
              <a:t>Suppose d’accepter que plusieurs rationalités coexistent</a:t>
            </a:r>
          </a:p>
          <a:p>
            <a:pPr marL="400050" lvl="1" indent="0">
              <a:buNone/>
            </a:pPr>
            <a:r>
              <a:rPr lang="fr-FR" sz="2400" dirty="0" smtClean="0"/>
              <a:t>Croire que l’échange peut améliorer les choix</a:t>
            </a:r>
          </a:p>
          <a:p>
            <a:pPr marL="0" indent="0">
              <a:buNone/>
            </a:pPr>
            <a:endParaRPr lang="fr-FR" sz="2800" dirty="0" smtClean="0"/>
          </a:p>
          <a:p>
            <a:r>
              <a:rPr lang="fr-FR" sz="2800" dirty="0" smtClean="0">
                <a:solidFill>
                  <a:srgbClr val="000000"/>
                </a:solidFill>
              </a:rPr>
              <a:t>délibérer c’est échanger des arguments, </a:t>
            </a:r>
          </a:p>
          <a:p>
            <a:pPr algn="ctr"/>
            <a:r>
              <a:rPr lang="fr-FR" sz="2800" dirty="0" smtClean="0">
                <a:solidFill>
                  <a:srgbClr val="000000"/>
                </a:solidFill>
              </a:rPr>
              <a:t>		sur la définition des problèmes</a:t>
            </a:r>
          </a:p>
          <a:p>
            <a:pPr algn="ctr"/>
            <a:r>
              <a:rPr lang="fr-FR" sz="2800" dirty="0" smtClean="0">
                <a:solidFill>
                  <a:srgbClr val="000000"/>
                </a:solidFill>
              </a:rPr>
              <a:t>		sur le choix des options</a:t>
            </a:r>
          </a:p>
          <a:p>
            <a:pPr algn="ctr"/>
            <a:r>
              <a:rPr lang="fr-FR" sz="2800" dirty="0" smtClean="0">
                <a:solidFill>
                  <a:srgbClr val="000000"/>
                </a:solidFill>
              </a:rPr>
              <a:t>		sur la mise en œuvre (instruments, méthodes, moyens)</a:t>
            </a:r>
          </a:p>
          <a:p>
            <a:r>
              <a:rPr lang="fr-FR" sz="2800" dirty="0" smtClean="0">
                <a:solidFill>
                  <a:srgbClr val="000000"/>
                </a:solidFill>
              </a:rPr>
              <a:t>Suppose</a:t>
            </a:r>
          </a:p>
          <a:p>
            <a:pPr lvl="1"/>
            <a:r>
              <a:rPr lang="fr-FR" sz="2400" dirty="0" smtClean="0">
                <a:solidFill>
                  <a:srgbClr val="000000"/>
                </a:solidFill>
              </a:rPr>
              <a:t>Travail en amont</a:t>
            </a:r>
          </a:p>
          <a:p>
            <a:pPr lvl="1"/>
            <a:r>
              <a:rPr lang="fr-FR" sz="2400" dirty="0" smtClean="0">
                <a:solidFill>
                  <a:srgbClr val="000000"/>
                </a:solidFill>
              </a:rPr>
              <a:t>Ouverture de l’expertise</a:t>
            </a:r>
          </a:p>
          <a:p>
            <a:pPr marL="514350" indent="-514350">
              <a:buAutoNum type="arabicPeriod"/>
            </a:pPr>
            <a:endParaRPr lang="fr-FR" sz="2800" dirty="0"/>
          </a:p>
        </p:txBody>
      </p:sp>
      <p:sp>
        <p:nvSpPr>
          <p:cNvPr id="5" name="Espace réservé de la date 4"/>
          <p:cNvSpPr>
            <a:spLocks noGrp="1"/>
          </p:cNvSpPr>
          <p:nvPr>
            <p:ph type="dt" sz="half" idx="10"/>
          </p:nvPr>
        </p:nvSpPr>
        <p:spPr/>
        <p:txBody>
          <a:bodyPr/>
          <a:lstStyle/>
          <a:p>
            <a:r>
              <a:rPr lang="nl-BE" smtClean="0"/>
              <a:t>30/01/2015</a:t>
            </a:r>
            <a:endParaRPr lang="fr-FR"/>
          </a:p>
        </p:txBody>
      </p:sp>
      <p:sp>
        <p:nvSpPr>
          <p:cNvPr id="6" name="Espace réservé du pied de page 5"/>
          <p:cNvSpPr>
            <a:spLocks noGrp="1"/>
          </p:cNvSpPr>
          <p:nvPr>
            <p:ph type="ftr" sz="quarter" idx="11"/>
          </p:nvPr>
        </p:nvSpPr>
        <p:spPr/>
        <p:txBody>
          <a:bodyPr/>
          <a:lstStyle/>
          <a:p>
            <a:r>
              <a:rPr lang="fr-FR" smtClean="0"/>
              <a:t>Participation M Mormont</a:t>
            </a:r>
            <a:endParaRPr lang="fr-FR"/>
          </a:p>
        </p:txBody>
      </p:sp>
      <p:sp>
        <p:nvSpPr>
          <p:cNvPr id="7" name="Espace réservé du numéro de diapositive 6"/>
          <p:cNvSpPr>
            <a:spLocks noGrp="1"/>
          </p:cNvSpPr>
          <p:nvPr>
            <p:ph type="sldNum" sz="quarter" idx="12"/>
          </p:nvPr>
        </p:nvSpPr>
        <p:spPr/>
        <p:txBody>
          <a:bodyPr/>
          <a:lstStyle/>
          <a:p>
            <a:fld id="{3A2C93EC-8CA3-D74C-8A3D-8E15247F4FA5}" type="slidenum">
              <a:rPr lang="fr-FR" smtClean="0"/>
              <a:t>23</a:t>
            </a:fld>
            <a:endParaRPr lang="fr-FR"/>
          </a:p>
        </p:txBody>
      </p:sp>
    </p:spTree>
    <p:extLst>
      <p:ext uri="{BB962C8B-B14F-4D97-AF65-F5344CB8AC3E}">
        <p14:creationId xmlns:p14="http://schemas.microsoft.com/office/powerpoint/2010/main" val="61315851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a:t>4</a:t>
            </a:r>
            <a:r>
              <a:rPr lang="fr-FR" dirty="0" smtClean="0"/>
              <a:t>. Comment la participation</a:t>
            </a:r>
            <a:endParaRPr lang="fr-FR" dirty="0"/>
          </a:p>
        </p:txBody>
      </p:sp>
      <p:sp>
        <p:nvSpPr>
          <p:cNvPr id="3" name="Espace réservé du contenu 2"/>
          <p:cNvSpPr>
            <a:spLocks noGrp="1"/>
          </p:cNvSpPr>
          <p:nvPr>
            <p:ph idx="1"/>
          </p:nvPr>
        </p:nvSpPr>
        <p:spPr>
          <a:xfrm>
            <a:off x="573829" y="1600200"/>
            <a:ext cx="8229600" cy="4525963"/>
          </a:xfrm>
        </p:spPr>
        <p:txBody>
          <a:bodyPr>
            <a:normAutofit lnSpcReduction="10000"/>
          </a:bodyPr>
          <a:lstStyle/>
          <a:p>
            <a:pPr marL="0" indent="0">
              <a:buNone/>
            </a:pPr>
            <a:r>
              <a:rPr lang="fr-FR" dirty="0" smtClean="0">
                <a:solidFill>
                  <a:schemeClr val="accent6">
                    <a:lumMod val="50000"/>
                  </a:schemeClr>
                </a:solidFill>
              </a:rPr>
              <a:t>2. S’appuyer sur des engagements actifs</a:t>
            </a:r>
          </a:p>
          <a:p>
            <a:pPr marL="0" indent="0">
              <a:buNone/>
            </a:pPr>
            <a:endParaRPr lang="fr-FR" dirty="0"/>
          </a:p>
          <a:p>
            <a:pPr marL="0" indent="0">
              <a:buNone/>
            </a:pPr>
            <a:r>
              <a:rPr lang="fr-FR" sz="2400" dirty="0" smtClean="0"/>
              <a:t>L’action et l’engagement dans l’action donnent du poids aux arguments</a:t>
            </a:r>
          </a:p>
          <a:p>
            <a:pPr marL="0" indent="0">
              <a:buNone/>
            </a:pPr>
            <a:endParaRPr lang="fr-FR" sz="2400" dirty="0"/>
          </a:p>
          <a:p>
            <a:pPr marL="0" indent="0">
              <a:buNone/>
            </a:pPr>
            <a:r>
              <a:rPr lang="fr-FR" sz="2400" dirty="0" smtClean="0"/>
              <a:t>Les innovations et les changements viennent souvent d’initiatives minoritaires </a:t>
            </a:r>
          </a:p>
          <a:p>
            <a:pPr marL="0" indent="0">
              <a:buNone/>
            </a:pPr>
            <a:r>
              <a:rPr lang="fr-FR" sz="2400" dirty="0" smtClean="0"/>
              <a:t>Valoriser </a:t>
            </a:r>
            <a:r>
              <a:rPr lang="fr-FR" sz="2400" dirty="0" smtClean="0"/>
              <a:t>l’action des collectifs agissants </a:t>
            </a:r>
            <a:endParaRPr lang="fr-FR" sz="2400" dirty="0" smtClean="0"/>
          </a:p>
          <a:p>
            <a:pPr marL="0" indent="0">
              <a:buNone/>
            </a:pPr>
            <a:endParaRPr lang="fr-FR" sz="2400" dirty="0" smtClean="0"/>
          </a:p>
          <a:p>
            <a:pPr marL="0" indent="0">
              <a:buNone/>
            </a:pPr>
            <a:r>
              <a:rPr lang="fr-FR" sz="2400" dirty="0" smtClean="0"/>
              <a:t>Et  place à </a:t>
            </a:r>
            <a:r>
              <a:rPr lang="fr-FR" sz="2800" dirty="0" smtClean="0">
                <a:solidFill>
                  <a:srgbClr val="984807"/>
                </a:solidFill>
              </a:rPr>
              <a:t>l’expérimentation</a:t>
            </a:r>
            <a:endParaRPr lang="fr-FR" sz="2800" dirty="0">
              <a:solidFill>
                <a:srgbClr val="984807"/>
              </a:solidFill>
            </a:endParaRPr>
          </a:p>
        </p:txBody>
      </p:sp>
      <p:sp>
        <p:nvSpPr>
          <p:cNvPr id="4" name="Espace réservé de la date 3"/>
          <p:cNvSpPr>
            <a:spLocks noGrp="1"/>
          </p:cNvSpPr>
          <p:nvPr>
            <p:ph type="dt" sz="half" idx="10"/>
          </p:nvPr>
        </p:nvSpPr>
        <p:spPr/>
        <p:txBody>
          <a:bodyPr/>
          <a:lstStyle/>
          <a:p>
            <a:r>
              <a:rPr lang="nl-BE" smtClean="0"/>
              <a:t>30/01/2015</a:t>
            </a:r>
            <a:endParaRPr lang="fr-FR"/>
          </a:p>
        </p:txBody>
      </p:sp>
      <p:sp>
        <p:nvSpPr>
          <p:cNvPr id="5" name="Espace réservé du pied de page 4"/>
          <p:cNvSpPr>
            <a:spLocks noGrp="1"/>
          </p:cNvSpPr>
          <p:nvPr>
            <p:ph type="ftr" sz="quarter" idx="11"/>
          </p:nvPr>
        </p:nvSpPr>
        <p:spPr/>
        <p:txBody>
          <a:bodyPr/>
          <a:lstStyle/>
          <a:p>
            <a:r>
              <a:rPr lang="fr-FR" smtClean="0"/>
              <a:t>Participation M Mormont</a:t>
            </a:r>
            <a:endParaRPr lang="fr-FR"/>
          </a:p>
        </p:txBody>
      </p:sp>
      <p:sp>
        <p:nvSpPr>
          <p:cNvPr id="6" name="Espace réservé du numéro de diapositive 5"/>
          <p:cNvSpPr>
            <a:spLocks noGrp="1"/>
          </p:cNvSpPr>
          <p:nvPr>
            <p:ph type="sldNum" sz="quarter" idx="12"/>
          </p:nvPr>
        </p:nvSpPr>
        <p:spPr/>
        <p:txBody>
          <a:bodyPr/>
          <a:lstStyle/>
          <a:p>
            <a:fld id="{3A2C93EC-8CA3-D74C-8A3D-8E15247F4FA5}" type="slidenum">
              <a:rPr lang="fr-FR" smtClean="0"/>
              <a:t>24</a:t>
            </a:fld>
            <a:endParaRPr lang="fr-FR"/>
          </a:p>
        </p:txBody>
      </p:sp>
    </p:spTree>
    <p:extLst>
      <p:ext uri="{BB962C8B-B14F-4D97-AF65-F5344CB8AC3E}">
        <p14:creationId xmlns:p14="http://schemas.microsoft.com/office/powerpoint/2010/main" val="25673365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Conclusion : des questions</a:t>
            </a:r>
            <a:endParaRPr lang="fr-FR" dirty="0"/>
          </a:p>
        </p:txBody>
      </p:sp>
      <p:sp>
        <p:nvSpPr>
          <p:cNvPr id="3" name="Espace réservé du contenu 2"/>
          <p:cNvSpPr>
            <a:spLocks noGrp="1"/>
          </p:cNvSpPr>
          <p:nvPr>
            <p:ph idx="1"/>
          </p:nvPr>
        </p:nvSpPr>
        <p:spPr/>
        <p:txBody>
          <a:bodyPr/>
          <a:lstStyle/>
          <a:p>
            <a:pPr marL="457200" indent="-457200">
              <a:buFont typeface="Arial"/>
              <a:buAutoNum type="arabicPeriod"/>
            </a:pPr>
            <a:r>
              <a:rPr lang="fr-FR" sz="2400" dirty="0" smtClean="0"/>
              <a:t>Jusqu’où séparer environnement des questions socio économiques ?</a:t>
            </a:r>
          </a:p>
          <a:p>
            <a:pPr marL="457200" indent="-457200">
              <a:buFont typeface="Arial"/>
              <a:buAutoNum type="arabicPeriod"/>
            </a:pPr>
            <a:r>
              <a:rPr lang="fr-FR" sz="2400" dirty="0" smtClean="0"/>
              <a:t>Le politique est-il </a:t>
            </a:r>
            <a:r>
              <a:rPr lang="fr-FR" sz="2400" dirty="0"/>
              <a:t> </a:t>
            </a:r>
            <a:r>
              <a:rPr lang="fr-FR" sz="2400" dirty="0" smtClean="0"/>
              <a:t>seul arbitre ou est il coordinateur des échanges pour les arbitrages ?</a:t>
            </a:r>
          </a:p>
          <a:p>
            <a:pPr marL="457200" indent="-457200">
              <a:buFont typeface="Arial"/>
              <a:buAutoNum type="arabicPeriod"/>
            </a:pPr>
            <a:r>
              <a:rPr lang="fr-FR" sz="2400" dirty="0" smtClean="0"/>
              <a:t>Réorganiser l’administration autour de projets et non par secteurs ?</a:t>
            </a:r>
          </a:p>
          <a:p>
            <a:pPr marL="457200" indent="-457200">
              <a:buAutoNum type="arabicPeriod"/>
            </a:pPr>
            <a:r>
              <a:rPr lang="fr-FR" sz="2400" dirty="0" smtClean="0"/>
              <a:t>Quelles représentants acceptons nous ?</a:t>
            </a:r>
          </a:p>
          <a:p>
            <a:pPr marL="457200" indent="-457200">
              <a:buAutoNum type="arabicPeriod"/>
            </a:pPr>
            <a:r>
              <a:rPr lang="fr-FR" sz="2400" dirty="0" smtClean="0"/>
              <a:t>Quelles expérimentations peuvent mobiliser durablement des partenaires ?</a:t>
            </a:r>
          </a:p>
          <a:p>
            <a:pPr marL="457200" indent="-457200">
              <a:buAutoNum type="arabicPeriod"/>
            </a:pPr>
            <a:endParaRPr lang="fr-FR" sz="2400" dirty="0" smtClean="0"/>
          </a:p>
          <a:p>
            <a:pPr marL="457200" indent="-457200">
              <a:buAutoNum type="arabicPeriod"/>
            </a:pPr>
            <a:endParaRPr lang="fr-FR" sz="2400" dirty="0" smtClean="0"/>
          </a:p>
          <a:p>
            <a:pPr marL="457200" indent="-457200">
              <a:buAutoNum type="arabicPeriod"/>
            </a:pPr>
            <a:endParaRPr lang="fr-FR" sz="2400" dirty="0" smtClean="0"/>
          </a:p>
          <a:p>
            <a:pPr marL="457200" indent="-457200">
              <a:buAutoNum type="arabicPeriod"/>
            </a:pPr>
            <a:endParaRPr lang="fr-FR" sz="2400" dirty="0"/>
          </a:p>
        </p:txBody>
      </p:sp>
      <p:sp>
        <p:nvSpPr>
          <p:cNvPr id="4" name="Espace réservé de la date 3"/>
          <p:cNvSpPr>
            <a:spLocks noGrp="1"/>
          </p:cNvSpPr>
          <p:nvPr>
            <p:ph type="dt" sz="half" idx="10"/>
          </p:nvPr>
        </p:nvSpPr>
        <p:spPr/>
        <p:txBody>
          <a:bodyPr/>
          <a:lstStyle/>
          <a:p>
            <a:r>
              <a:rPr lang="nl-BE" smtClean="0"/>
              <a:t>30/01/2015</a:t>
            </a:r>
            <a:endParaRPr lang="fr-FR"/>
          </a:p>
        </p:txBody>
      </p:sp>
      <p:sp>
        <p:nvSpPr>
          <p:cNvPr id="5" name="Espace réservé du pied de page 4"/>
          <p:cNvSpPr>
            <a:spLocks noGrp="1"/>
          </p:cNvSpPr>
          <p:nvPr>
            <p:ph type="ftr" sz="quarter" idx="11"/>
          </p:nvPr>
        </p:nvSpPr>
        <p:spPr/>
        <p:txBody>
          <a:bodyPr/>
          <a:lstStyle/>
          <a:p>
            <a:r>
              <a:rPr lang="fr-FR" smtClean="0"/>
              <a:t>Participation M Mormont</a:t>
            </a:r>
            <a:endParaRPr lang="fr-FR"/>
          </a:p>
        </p:txBody>
      </p:sp>
      <p:sp>
        <p:nvSpPr>
          <p:cNvPr id="6" name="Espace réservé du numéro de diapositive 5"/>
          <p:cNvSpPr>
            <a:spLocks noGrp="1"/>
          </p:cNvSpPr>
          <p:nvPr>
            <p:ph type="sldNum" sz="quarter" idx="12"/>
          </p:nvPr>
        </p:nvSpPr>
        <p:spPr/>
        <p:txBody>
          <a:bodyPr/>
          <a:lstStyle/>
          <a:p>
            <a:fld id="{3A2C93EC-8CA3-D74C-8A3D-8E15247F4FA5}" type="slidenum">
              <a:rPr lang="fr-FR" smtClean="0"/>
              <a:t>25</a:t>
            </a:fld>
            <a:endParaRPr lang="fr-FR"/>
          </a:p>
        </p:txBody>
      </p:sp>
    </p:spTree>
    <p:extLst>
      <p:ext uri="{BB962C8B-B14F-4D97-AF65-F5344CB8AC3E}">
        <p14:creationId xmlns:p14="http://schemas.microsoft.com/office/powerpoint/2010/main" val="429161187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6332538"/>
            <a:ext cx="8229600" cy="334962"/>
          </a:xfrm>
        </p:spPr>
        <p:txBody>
          <a:bodyPr>
            <a:normAutofit/>
          </a:bodyPr>
          <a:lstStyle/>
          <a:p>
            <a:pPr algn="l"/>
            <a:r>
              <a:rPr lang="fr-FR" sz="1400" dirty="0" smtClean="0"/>
              <a:t>La participation : pour quoi faire ?                                    </a:t>
            </a:r>
            <a:fld id="{22387107-16E7-E24E-B95C-15BD5022A09C}" type="slidenum">
              <a:rPr lang="fr-FR" sz="1400" smtClean="0"/>
              <a:t>3</a:t>
            </a:fld>
            <a:endParaRPr lang="fr-FR" sz="1400" dirty="0"/>
          </a:p>
        </p:txBody>
      </p:sp>
      <p:sp>
        <p:nvSpPr>
          <p:cNvPr id="3" name="Espace réservé du contenu 2"/>
          <p:cNvSpPr>
            <a:spLocks noGrp="1"/>
          </p:cNvSpPr>
          <p:nvPr>
            <p:ph idx="1"/>
          </p:nvPr>
        </p:nvSpPr>
        <p:spPr>
          <a:xfrm>
            <a:off x="457200" y="622300"/>
            <a:ext cx="8229600" cy="5503863"/>
          </a:xfrm>
        </p:spPr>
        <p:txBody>
          <a:bodyPr/>
          <a:lstStyle/>
          <a:p>
            <a:r>
              <a:rPr lang="fr-FR" dirty="0" smtClean="0"/>
              <a:t>Plan de l’exposé  </a:t>
            </a:r>
          </a:p>
          <a:p>
            <a:endParaRPr lang="fr-FR" dirty="0" smtClean="0"/>
          </a:p>
          <a:p>
            <a:r>
              <a:rPr lang="fr-FR" dirty="0" smtClean="0"/>
              <a:t>Introduction</a:t>
            </a:r>
          </a:p>
          <a:p>
            <a:r>
              <a:rPr lang="fr-FR" dirty="0" smtClean="0"/>
              <a:t>1. </a:t>
            </a:r>
            <a:r>
              <a:rPr lang="fr-FR" dirty="0"/>
              <a:t>D</a:t>
            </a:r>
            <a:r>
              <a:rPr lang="fr-FR" dirty="0" smtClean="0"/>
              <a:t>’où venons nous ? Où allons nous ?</a:t>
            </a:r>
          </a:p>
          <a:p>
            <a:r>
              <a:rPr lang="fr-FR" dirty="0" smtClean="0"/>
              <a:t>2. </a:t>
            </a:r>
            <a:r>
              <a:rPr lang="fr-FR" dirty="0"/>
              <a:t>P</a:t>
            </a:r>
            <a:r>
              <a:rPr lang="fr-FR" dirty="0" smtClean="0"/>
              <a:t>ourquoi participer ? </a:t>
            </a:r>
          </a:p>
          <a:p>
            <a:r>
              <a:rPr lang="fr-FR" dirty="0" smtClean="0"/>
              <a:t>3. </a:t>
            </a:r>
            <a:r>
              <a:rPr lang="fr-FR" dirty="0"/>
              <a:t>A</a:t>
            </a:r>
            <a:r>
              <a:rPr lang="fr-FR" dirty="0" smtClean="0"/>
              <a:t> quoi participer ? 3 cas comme exemples</a:t>
            </a:r>
          </a:p>
          <a:p>
            <a:r>
              <a:rPr lang="fr-FR" dirty="0" smtClean="0"/>
              <a:t>4. La participation comment ?</a:t>
            </a:r>
          </a:p>
          <a:p>
            <a:r>
              <a:rPr lang="fr-FR" dirty="0" smtClean="0"/>
              <a:t>5. Conclusions : quelques questions</a:t>
            </a:r>
            <a:endParaRPr lang="fr-FR" dirty="0"/>
          </a:p>
        </p:txBody>
      </p:sp>
      <p:sp>
        <p:nvSpPr>
          <p:cNvPr id="4" name="Espace réservé de la date 3"/>
          <p:cNvSpPr>
            <a:spLocks noGrp="1"/>
          </p:cNvSpPr>
          <p:nvPr>
            <p:ph type="dt" sz="half" idx="10"/>
          </p:nvPr>
        </p:nvSpPr>
        <p:spPr/>
        <p:txBody>
          <a:bodyPr/>
          <a:lstStyle/>
          <a:p>
            <a:r>
              <a:rPr lang="nl-BE" smtClean="0"/>
              <a:t>30/01/2015</a:t>
            </a:r>
            <a:endParaRPr lang="fr-FR"/>
          </a:p>
        </p:txBody>
      </p:sp>
      <p:sp>
        <p:nvSpPr>
          <p:cNvPr id="5" name="Espace réservé du pied de page 4"/>
          <p:cNvSpPr>
            <a:spLocks noGrp="1"/>
          </p:cNvSpPr>
          <p:nvPr>
            <p:ph type="ftr" sz="quarter" idx="11"/>
          </p:nvPr>
        </p:nvSpPr>
        <p:spPr/>
        <p:txBody>
          <a:bodyPr/>
          <a:lstStyle/>
          <a:p>
            <a:r>
              <a:rPr lang="fr-FR" smtClean="0"/>
              <a:t>Participation M Mormont</a:t>
            </a:r>
            <a:endParaRPr lang="fr-FR"/>
          </a:p>
        </p:txBody>
      </p:sp>
      <p:sp>
        <p:nvSpPr>
          <p:cNvPr id="6" name="Espace réservé du numéro de diapositive 5"/>
          <p:cNvSpPr>
            <a:spLocks noGrp="1"/>
          </p:cNvSpPr>
          <p:nvPr>
            <p:ph type="sldNum" sz="quarter" idx="12"/>
          </p:nvPr>
        </p:nvSpPr>
        <p:spPr/>
        <p:txBody>
          <a:bodyPr/>
          <a:lstStyle/>
          <a:p>
            <a:fld id="{3A2C93EC-8CA3-D74C-8A3D-8E15247F4FA5}" type="slidenum">
              <a:rPr lang="fr-FR" smtClean="0"/>
              <a:t>3</a:t>
            </a:fld>
            <a:endParaRPr lang="fr-FR"/>
          </a:p>
        </p:txBody>
      </p:sp>
    </p:spTree>
    <p:extLst>
      <p:ext uri="{BB962C8B-B14F-4D97-AF65-F5344CB8AC3E}">
        <p14:creationId xmlns:p14="http://schemas.microsoft.com/office/powerpoint/2010/main" val="420646401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1. D’où vient elle ? Où allons nous ?</a:t>
            </a:r>
            <a:endParaRPr lang="fr-FR" dirty="0"/>
          </a:p>
        </p:txBody>
      </p:sp>
      <p:sp>
        <p:nvSpPr>
          <p:cNvPr id="3" name="Espace réservé du contenu 2"/>
          <p:cNvSpPr>
            <a:spLocks noGrp="1"/>
          </p:cNvSpPr>
          <p:nvPr>
            <p:ph idx="1"/>
          </p:nvPr>
        </p:nvSpPr>
        <p:spPr/>
        <p:txBody>
          <a:bodyPr/>
          <a:lstStyle/>
          <a:p>
            <a:r>
              <a:rPr lang="fr-FR" sz="2400" dirty="0"/>
              <a:t>1810 : les premières enquêtes publiques / déjà des enjeux d’environnement (nuisances)</a:t>
            </a:r>
          </a:p>
          <a:p>
            <a:r>
              <a:rPr lang="fr-FR" sz="2400" dirty="0"/>
              <a:t>Élargissement progressif des gens consultés</a:t>
            </a:r>
          </a:p>
          <a:p>
            <a:r>
              <a:rPr lang="fr-FR" sz="2400" dirty="0"/>
              <a:t>L’Aménagement du Territoire / la réunion publique (1978</a:t>
            </a:r>
            <a:r>
              <a:rPr lang="fr-FR" sz="2400" dirty="0" smtClean="0"/>
              <a:t>)</a:t>
            </a:r>
          </a:p>
          <a:p>
            <a:r>
              <a:rPr lang="fr-FR" sz="2400" dirty="0" smtClean="0"/>
              <a:t>Directive européenne et étude d’incidence / expertise rendue publique / consultation élargie / le droit à savoir</a:t>
            </a:r>
          </a:p>
          <a:p>
            <a:r>
              <a:rPr lang="fr-FR" sz="2400" dirty="0" smtClean="0"/>
              <a:t>Convention d’Aarhus et directives européennes (DCE)</a:t>
            </a:r>
          </a:p>
          <a:p>
            <a:r>
              <a:rPr lang="fr-FR" sz="2400" dirty="0" smtClean="0"/>
              <a:t>Multiplication des procédures (sectorielles)</a:t>
            </a:r>
          </a:p>
          <a:p>
            <a:r>
              <a:rPr lang="fr-FR" sz="2400" dirty="0" smtClean="0"/>
              <a:t>Mais maintien à l’écart des grands lieux de « concertation »</a:t>
            </a:r>
            <a:endParaRPr lang="fr-FR" sz="2400" dirty="0"/>
          </a:p>
          <a:p>
            <a:endParaRPr lang="fr-FR" dirty="0"/>
          </a:p>
        </p:txBody>
      </p:sp>
      <p:sp>
        <p:nvSpPr>
          <p:cNvPr id="4" name="Espace réservé de la date 3"/>
          <p:cNvSpPr>
            <a:spLocks noGrp="1"/>
          </p:cNvSpPr>
          <p:nvPr>
            <p:ph type="dt" sz="half" idx="10"/>
          </p:nvPr>
        </p:nvSpPr>
        <p:spPr/>
        <p:txBody>
          <a:bodyPr/>
          <a:lstStyle/>
          <a:p>
            <a:r>
              <a:rPr lang="nl-BE" smtClean="0"/>
              <a:t>30/01/2015</a:t>
            </a:r>
            <a:endParaRPr lang="fr-FR"/>
          </a:p>
        </p:txBody>
      </p:sp>
      <p:sp>
        <p:nvSpPr>
          <p:cNvPr id="5" name="Espace réservé du pied de page 4"/>
          <p:cNvSpPr>
            <a:spLocks noGrp="1"/>
          </p:cNvSpPr>
          <p:nvPr>
            <p:ph type="ftr" sz="quarter" idx="11"/>
          </p:nvPr>
        </p:nvSpPr>
        <p:spPr/>
        <p:txBody>
          <a:bodyPr/>
          <a:lstStyle/>
          <a:p>
            <a:r>
              <a:rPr lang="fr-FR" smtClean="0"/>
              <a:t>Participation M Mormont</a:t>
            </a:r>
            <a:endParaRPr lang="fr-FR"/>
          </a:p>
        </p:txBody>
      </p:sp>
      <p:sp>
        <p:nvSpPr>
          <p:cNvPr id="6" name="Espace réservé du numéro de diapositive 5"/>
          <p:cNvSpPr>
            <a:spLocks noGrp="1"/>
          </p:cNvSpPr>
          <p:nvPr>
            <p:ph type="sldNum" sz="quarter" idx="12"/>
          </p:nvPr>
        </p:nvSpPr>
        <p:spPr/>
        <p:txBody>
          <a:bodyPr/>
          <a:lstStyle/>
          <a:p>
            <a:fld id="{3A2C93EC-8CA3-D74C-8A3D-8E15247F4FA5}" type="slidenum">
              <a:rPr lang="fr-FR" smtClean="0"/>
              <a:t>4</a:t>
            </a:fld>
            <a:endParaRPr lang="fr-FR"/>
          </a:p>
        </p:txBody>
      </p:sp>
    </p:spTree>
    <p:extLst>
      <p:ext uri="{BB962C8B-B14F-4D97-AF65-F5344CB8AC3E}">
        <p14:creationId xmlns:p14="http://schemas.microsoft.com/office/powerpoint/2010/main" val="424341626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1. D’où vient elle ? Où allons nous ?</a:t>
            </a:r>
            <a:endParaRPr lang="fr-FR" dirty="0"/>
          </a:p>
        </p:txBody>
      </p:sp>
      <p:sp>
        <p:nvSpPr>
          <p:cNvPr id="3" name="Espace réservé du contenu 2"/>
          <p:cNvSpPr>
            <a:spLocks noGrp="1"/>
          </p:cNvSpPr>
          <p:nvPr>
            <p:ph idx="1"/>
          </p:nvPr>
        </p:nvSpPr>
        <p:spPr/>
        <p:txBody>
          <a:bodyPr/>
          <a:lstStyle/>
          <a:p>
            <a:r>
              <a:rPr lang="fr-FR" dirty="0" smtClean="0"/>
              <a:t>1. Une tendance longue de démocratisation liée aux enjeux environnementaux.</a:t>
            </a:r>
          </a:p>
          <a:p>
            <a:r>
              <a:rPr lang="fr-FR" dirty="0" smtClean="0"/>
              <a:t>2. Des mobilisations d’abord locales (réactives) et le besoin d’agir en amont (et besoin de représentants organisés)</a:t>
            </a:r>
          </a:p>
          <a:p>
            <a:r>
              <a:rPr lang="fr-FR" dirty="0" smtClean="0"/>
              <a:t>3. Environnement (impacts) ou développement (stratégies) ? </a:t>
            </a:r>
          </a:p>
          <a:p>
            <a:r>
              <a:rPr lang="fr-FR" dirty="0" smtClean="0"/>
              <a:t>4. Qui représente quoi ? </a:t>
            </a:r>
          </a:p>
          <a:p>
            <a:endParaRPr lang="fr-FR" dirty="0"/>
          </a:p>
        </p:txBody>
      </p:sp>
      <p:sp>
        <p:nvSpPr>
          <p:cNvPr id="4" name="Espace réservé de la date 3"/>
          <p:cNvSpPr>
            <a:spLocks noGrp="1"/>
          </p:cNvSpPr>
          <p:nvPr>
            <p:ph type="dt" sz="half" idx="10"/>
          </p:nvPr>
        </p:nvSpPr>
        <p:spPr/>
        <p:txBody>
          <a:bodyPr/>
          <a:lstStyle/>
          <a:p>
            <a:r>
              <a:rPr lang="nl-BE" smtClean="0"/>
              <a:t>30/01/2015</a:t>
            </a:r>
            <a:endParaRPr lang="fr-FR"/>
          </a:p>
        </p:txBody>
      </p:sp>
      <p:sp>
        <p:nvSpPr>
          <p:cNvPr id="5" name="Espace réservé du pied de page 4"/>
          <p:cNvSpPr>
            <a:spLocks noGrp="1"/>
          </p:cNvSpPr>
          <p:nvPr>
            <p:ph type="ftr" sz="quarter" idx="11"/>
          </p:nvPr>
        </p:nvSpPr>
        <p:spPr/>
        <p:txBody>
          <a:bodyPr/>
          <a:lstStyle/>
          <a:p>
            <a:r>
              <a:rPr lang="fr-FR" smtClean="0"/>
              <a:t>Participation M Mormont</a:t>
            </a:r>
            <a:endParaRPr lang="fr-FR"/>
          </a:p>
        </p:txBody>
      </p:sp>
      <p:sp>
        <p:nvSpPr>
          <p:cNvPr id="6" name="Espace réservé du numéro de diapositive 5"/>
          <p:cNvSpPr>
            <a:spLocks noGrp="1"/>
          </p:cNvSpPr>
          <p:nvPr>
            <p:ph type="sldNum" sz="quarter" idx="12"/>
          </p:nvPr>
        </p:nvSpPr>
        <p:spPr/>
        <p:txBody>
          <a:bodyPr/>
          <a:lstStyle/>
          <a:p>
            <a:fld id="{3A2C93EC-8CA3-D74C-8A3D-8E15247F4FA5}" type="slidenum">
              <a:rPr lang="fr-FR" smtClean="0"/>
              <a:t>5</a:t>
            </a:fld>
            <a:endParaRPr lang="fr-FR"/>
          </a:p>
        </p:txBody>
      </p:sp>
    </p:spTree>
    <p:extLst>
      <p:ext uri="{BB962C8B-B14F-4D97-AF65-F5344CB8AC3E}">
        <p14:creationId xmlns:p14="http://schemas.microsoft.com/office/powerpoint/2010/main" val="154943883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a:t>2</a:t>
            </a:r>
            <a:r>
              <a:rPr lang="fr-FR" dirty="0" smtClean="0"/>
              <a:t>. Pourquoi participer ?</a:t>
            </a:r>
            <a:endParaRPr lang="fr-FR" dirty="0"/>
          </a:p>
        </p:txBody>
      </p:sp>
      <p:sp>
        <p:nvSpPr>
          <p:cNvPr id="3" name="Espace réservé du contenu 2"/>
          <p:cNvSpPr>
            <a:spLocks noGrp="1"/>
          </p:cNvSpPr>
          <p:nvPr>
            <p:ph idx="1"/>
          </p:nvPr>
        </p:nvSpPr>
        <p:spPr/>
        <p:txBody>
          <a:bodyPr>
            <a:normAutofit fontScale="92500" lnSpcReduction="10000"/>
          </a:bodyPr>
          <a:lstStyle/>
          <a:p>
            <a:r>
              <a:rPr lang="fr-FR" sz="2400" dirty="0"/>
              <a:t>Une critique assez générale prévaut aujourd’hui : la participation a un coût élevé en argent et surtout en temps. Elle retarde les décisions…</a:t>
            </a:r>
          </a:p>
          <a:p>
            <a:r>
              <a:rPr lang="fr-FR" sz="2400" dirty="0"/>
              <a:t>Mais cela ne prend pas en compte les retards et délais que peut provoquer l’absence de participation</a:t>
            </a:r>
          </a:p>
          <a:p>
            <a:endParaRPr lang="fr-FR" sz="2400" dirty="0" smtClean="0"/>
          </a:p>
          <a:p>
            <a:r>
              <a:rPr lang="fr-FR" sz="2400" dirty="0" smtClean="0"/>
              <a:t>Trois raisons différentes de participer (pour les militants ou pour les « promoteurs ») et trois manières d’évaluer la participation</a:t>
            </a:r>
            <a:endParaRPr lang="fr-FR" sz="2400" dirty="0"/>
          </a:p>
          <a:p>
            <a:endParaRPr lang="fr-FR" sz="2400" dirty="0" smtClean="0"/>
          </a:p>
          <a:p>
            <a:r>
              <a:rPr lang="fr-FR" sz="2400" dirty="0" smtClean="0"/>
              <a:t>- tout le monde ne s’engage pas dans un processus participatif pour les mêmes raisons</a:t>
            </a:r>
          </a:p>
          <a:p>
            <a:r>
              <a:rPr lang="fr-FR" sz="2400" dirty="0" smtClean="0"/>
              <a:t>- des attentes différentes</a:t>
            </a:r>
          </a:p>
          <a:p>
            <a:r>
              <a:rPr lang="fr-FR" sz="2400" dirty="0" smtClean="0"/>
              <a:t>- des jugements différents sur les modalités et les résultats</a:t>
            </a:r>
          </a:p>
          <a:p>
            <a:endParaRPr lang="fr-FR" sz="2400" dirty="0"/>
          </a:p>
        </p:txBody>
      </p:sp>
      <p:sp>
        <p:nvSpPr>
          <p:cNvPr id="4" name="Espace réservé de la date 3"/>
          <p:cNvSpPr>
            <a:spLocks noGrp="1"/>
          </p:cNvSpPr>
          <p:nvPr>
            <p:ph type="dt" sz="half" idx="10"/>
          </p:nvPr>
        </p:nvSpPr>
        <p:spPr/>
        <p:txBody>
          <a:bodyPr/>
          <a:lstStyle/>
          <a:p>
            <a:r>
              <a:rPr lang="nl-BE" smtClean="0"/>
              <a:t>30/01/2015</a:t>
            </a:r>
            <a:endParaRPr lang="fr-FR"/>
          </a:p>
        </p:txBody>
      </p:sp>
      <p:sp>
        <p:nvSpPr>
          <p:cNvPr id="5" name="Espace réservé du pied de page 4"/>
          <p:cNvSpPr>
            <a:spLocks noGrp="1"/>
          </p:cNvSpPr>
          <p:nvPr>
            <p:ph type="ftr" sz="quarter" idx="11"/>
          </p:nvPr>
        </p:nvSpPr>
        <p:spPr/>
        <p:txBody>
          <a:bodyPr/>
          <a:lstStyle/>
          <a:p>
            <a:r>
              <a:rPr lang="fr-FR" smtClean="0"/>
              <a:t>Participation M Mormont</a:t>
            </a:r>
            <a:endParaRPr lang="fr-FR"/>
          </a:p>
        </p:txBody>
      </p:sp>
      <p:sp>
        <p:nvSpPr>
          <p:cNvPr id="6" name="Espace réservé du numéro de diapositive 5"/>
          <p:cNvSpPr>
            <a:spLocks noGrp="1"/>
          </p:cNvSpPr>
          <p:nvPr>
            <p:ph type="sldNum" sz="quarter" idx="12"/>
          </p:nvPr>
        </p:nvSpPr>
        <p:spPr/>
        <p:txBody>
          <a:bodyPr/>
          <a:lstStyle/>
          <a:p>
            <a:fld id="{3A2C93EC-8CA3-D74C-8A3D-8E15247F4FA5}" type="slidenum">
              <a:rPr lang="fr-FR" smtClean="0"/>
              <a:t>6</a:t>
            </a:fld>
            <a:endParaRPr lang="fr-FR"/>
          </a:p>
        </p:txBody>
      </p:sp>
    </p:spTree>
    <p:extLst>
      <p:ext uri="{BB962C8B-B14F-4D97-AF65-F5344CB8AC3E}">
        <p14:creationId xmlns:p14="http://schemas.microsoft.com/office/powerpoint/2010/main" val="42401541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a:t>2</a:t>
            </a:r>
            <a:r>
              <a:rPr lang="fr-FR" dirty="0" smtClean="0"/>
              <a:t>. Pourquoi participer ?</a:t>
            </a:r>
            <a:endParaRPr lang="fr-FR" dirty="0"/>
          </a:p>
        </p:txBody>
      </p:sp>
      <p:sp>
        <p:nvSpPr>
          <p:cNvPr id="3" name="Espace réservé du contenu 2"/>
          <p:cNvSpPr>
            <a:spLocks noGrp="1"/>
          </p:cNvSpPr>
          <p:nvPr>
            <p:ph idx="1"/>
          </p:nvPr>
        </p:nvSpPr>
        <p:spPr/>
        <p:txBody>
          <a:bodyPr>
            <a:normAutofit fontScale="85000" lnSpcReduction="20000"/>
          </a:bodyPr>
          <a:lstStyle/>
          <a:p>
            <a:r>
              <a:rPr lang="fr-FR" sz="2400" dirty="0" smtClean="0"/>
              <a:t>2.1. une conception normative : c’est la méthode qui importe</a:t>
            </a:r>
          </a:p>
          <a:p>
            <a:endParaRPr lang="fr-FR" sz="2400" dirty="0"/>
          </a:p>
          <a:p>
            <a:r>
              <a:rPr lang="fr-FR" sz="2400" dirty="0"/>
              <a:t>1. Conception normative (ou </a:t>
            </a:r>
            <a:r>
              <a:rPr lang="fr-FR" sz="2400" i="1" dirty="0"/>
              <a:t>politique)</a:t>
            </a:r>
            <a:r>
              <a:rPr lang="fr-FR" sz="2400" dirty="0"/>
              <a:t> : la participation est bonne parce qu’elle renouvelle, approfondit la démocratie.</a:t>
            </a:r>
          </a:p>
          <a:p>
            <a:r>
              <a:rPr lang="fr-FR" sz="2400" i="1" dirty="0"/>
              <a:t>Pensez vous que la participation est bonne en soi ? </a:t>
            </a:r>
          </a:p>
          <a:p>
            <a:r>
              <a:rPr lang="fr-FR" sz="2400" i="1" dirty="0" smtClean="0"/>
              <a:t>Attentes :</a:t>
            </a:r>
            <a:endParaRPr lang="fr-FR" sz="2400" i="1" dirty="0"/>
          </a:p>
          <a:p>
            <a:r>
              <a:rPr lang="fr-FR" sz="2400" dirty="0"/>
              <a:t>- des décisions plus légitimes</a:t>
            </a:r>
          </a:p>
          <a:p>
            <a:r>
              <a:rPr lang="fr-FR" sz="2400" dirty="0"/>
              <a:t>- retrouver confiance des citoyens</a:t>
            </a:r>
          </a:p>
          <a:p>
            <a:r>
              <a:rPr lang="fr-FR" sz="2400" dirty="0"/>
              <a:t>- permet de prendre en compte les faibles (dont l’environnement) et les minorités</a:t>
            </a:r>
          </a:p>
          <a:p>
            <a:endParaRPr lang="fr-FR" sz="2400" dirty="0"/>
          </a:p>
          <a:p>
            <a:r>
              <a:rPr lang="fr-FR" sz="2400" i="1" dirty="0" smtClean="0"/>
              <a:t>Critiques :</a:t>
            </a:r>
            <a:endParaRPr lang="fr-FR" sz="2400" i="1" dirty="0"/>
          </a:p>
          <a:p>
            <a:r>
              <a:rPr lang="fr-FR" sz="2400" dirty="0"/>
              <a:t>- affaiblit la démocratie représentative, les élus</a:t>
            </a:r>
          </a:p>
          <a:p>
            <a:r>
              <a:rPr lang="fr-FR" sz="2400" dirty="0"/>
              <a:t>- </a:t>
            </a:r>
            <a:r>
              <a:rPr lang="fr-FR" sz="2400" dirty="0" smtClean="0"/>
              <a:t>peut être  « capturée » </a:t>
            </a:r>
            <a:r>
              <a:rPr lang="fr-FR" sz="2400" dirty="0"/>
              <a:t>par des minorités éduquées </a:t>
            </a:r>
          </a:p>
          <a:p>
            <a:endParaRPr lang="fr-FR" sz="2400" dirty="0"/>
          </a:p>
        </p:txBody>
      </p:sp>
      <p:sp>
        <p:nvSpPr>
          <p:cNvPr id="4" name="Espace réservé de la date 3"/>
          <p:cNvSpPr>
            <a:spLocks noGrp="1"/>
          </p:cNvSpPr>
          <p:nvPr>
            <p:ph type="dt" sz="half" idx="10"/>
          </p:nvPr>
        </p:nvSpPr>
        <p:spPr/>
        <p:txBody>
          <a:bodyPr/>
          <a:lstStyle/>
          <a:p>
            <a:r>
              <a:rPr lang="nl-BE" smtClean="0"/>
              <a:t>30/01/2015</a:t>
            </a:r>
            <a:endParaRPr lang="fr-FR"/>
          </a:p>
        </p:txBody>
      </p:sp>
      <p:sp>
        <p:nvSpPr>
          <p:cNvPr id="5" name="Espace réservé du pied de page 4"/>
          <p:cNvSpPr>
            <a:spLocks noGrp="1"/>
          </p:cNvSpPr>
          <p:nvPr>
            <p:ph type="ftr" sz="quarter" idx="11"/>
          </p:nvPr>
        </p:nvSpPr>
        <p:spPr/>
        <p:txBody>
          <a:bodyPr/>
          <a:lstStyle/>
          <a:p>
            <a:r>
              <a:rPr lang="fr-FR" smtClean="0"/>
              <a:t>Participation M Mormont</a:t>
            </a:r>
            <a:endParaRPr lang="fr-FR"/>
          </a:p>
        </p:txBody>
      </p:sp>
      <p:sp>
        <p:nvSpPr>
          <p:cNvPr id="6" name="Espace réservé du numéro de diapositive 5"/>
          <p:cNvSpPr>
            <a:spLocks noGrp="1"/>
          </p:cNvSpPr>
          <p:nvPr>
            <p:ph type="sldNum" sz="quarter" idx="12"/>
          </p:nvPr>
        </p:nvSpPr>
        <p:spPr/>
        <p:txBody>
          <a:bodyPr/>
          <a:lstStyle/>
          <a:p>
            <a:fld id="{3A2C93EC-8CA3-D74C-8A3D-8E15247F4FA5}" type="slidenum">
              <a:rPr lang="fr-FR" smtClean="0"/>
              <a:t>7</a:t>
            </a:fld>
            <a:endParaRPr lang="fr-FR"/>
          </a:p>
        </p:txBody>
      </p:sp>
    </p:spTree>
    <p:extLst>
      <p:ext uri="{BB962C8B-B14F-4D97-AF65-F5344CB8AC3E}">
        <p14:creationId xmlns:p14="http://schemas.microsoft.com/office/powerpoint/2010/main" val="306080313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a:t>2</a:t>
            </a:r>
            <a:r>
              <a:rPr lang="fr-FR" dirty="0" smtClean="0"/>
              <a:t>. Pourquoi participer ?</a:t>
            </a:r>
            <a:endParaRPr lang="fr-FR" dirty="0"/>
          </a:p>
        </p:txBody>
      </p:sp>
      <p:sp>
        <p:nvSpPr>
          <p:cNvPr id="3" name="Espace réservé du contenu 2"/>
          <p:cNvSpPr>
            <a:spLocks noGrp="1"/>
          </p:cNvSpPr>
          <p:nvPr>
            <p:ph idx="1"/>
          </p:nvPr>
        </p:nvSpPr>
        <p:spPr/>
        <p:txBody>
          <a:bodyPr>
            <a:normAutofit fontScale="92500" lnSpcReduction="20000"/>
          </a:bodyPr>
          <a:lstStyle/>
          <a:p>
            <a:r>
              <a:rPr lang="fr-FR" sz="2400" dirty="0" smtClean="0"/>
              <a:t>2</a:t>
            </a:r>
            <a:r>
              <a:rPr lang="fr-FR" sz="2400" dirty="0"/>
              <a:t>. Conception substantive (ou </a:t>
            </a:r>
            <a:r>
              <a:rPr lang="fr-FR" sz="2400" i="1" dirty="0"/>
              <a:t>gestionnaire)</a:t>
            </a:r>
            <a:r>
              <a:rPr lang="fr-FR" sz="2400" dirty="0"/>
              <a:t> : la participation est bonne parce qu’elle améliore la qualité des décisions.</a:t>
            </a:r>
          </a:p>
          <a:p>
            <a:endParaRPr lang="fr-FR" sz="2400" i="1" dirty="0"/>
          </a:p>
          <a:p>
            <a:r>
              <a:rPr lang="fr-FR" sz="2400" i="1" dirty="0"/>
              <a:t>Apports attendus</a:t>
            </a:r>
            <a:r>
              <a:rPr lang="fr-FR" sz="2400" dirty="0"/>
              <a:t> :</a:t>
            </a:r>
          </a:p>
          <a:p>
            <a:r>
              <a:rPr lang="fr-FR" sz="2400" dirty="0"/>
              <a:t>- mobilisation de savoirs profanes (question de l’expertise)</a:t>
            </a:r>
          </a:p>
          <a:p>
            <a:r>
              <a:rPr lang="fr-FR" sz="2400" dirty="0"/>
              <a:t>- meilleure qualité des projets finaux</a:t>
            </a:r>
          </a:p>
          <a:p>
            <a:r>
              <a:rPr lang="fr-FR" sz="2400" dirty="0"/>
              <a:t>- meilleure adaptation aux contextes locaux</a:t>
            </a:r>
          </a:p>
          <a:p>
            <a:r>
              <a:rPr lang="fr-FR" sz="2400" dirty="0"/>
              <a:t> </a:t>
            </a:r>
          </a:p>
          <a:p>
            <a:r>
              <a:rPr lang="fr-FR" sz="2400" i="1" dirty="0"/>
              <a:t>Critiques</a:t>
            </a:r>
            <a:r>
              <a:rPr lang="fr-FR" sz="2400" dirty="0"/>
              <a:t> :</a:t>
            </a:r>
          </a:p>
          <a:p>
            <a:r>
              <a:rPr lang="fr-FR" sz="2400" dirty="0"/>
              <a:t>- apports minimes (sur des détails, arrive trop tard) pour des coûts élevés</a:t>
            </a:r>
          </a:p>
          <a:p>
            <a:r>
              <a:rPr lang="fr-FR" sz="2400" dirty="0"/>
              <a:t>- nouveaux experts militants</a:t>
            </a:r>
          </a:p>
          <a:p>
            <a:r>
              <a:rPr lang="fr-FR" sz="2400" dirty="0"/>
              <a:t>- dépolitise les questions qui deviennent techniques</a:t>
            </a:r>
          </a:p>
          <a:p>
            <a:endParaRPr lang="fr-FR" sz="2400" dirty="0"/>
          </a:p>
        </p:txBody>
      </p:sp>
      <p:sp>
        <p:nvSpPr>
          <p:cNvPr id="4" name="Espace réservé de la date 3"/>
          <p:cNvSpPr>
            <a:spLocks noGrp="1"/>
          </p:cNvSpPr>
          <p:nvPr>
            <p:ph type="dt" sz="half" idx="10"/>
          </p:nvPr>
        </p:nvSpPr>
        <p:spPr/>
        <p:txBody>
          <a:bodyPr/>
          <a:lstStyle/>
          <a:p>
            <a:r>
              <a:rPr lang="nl-BE" smtClean="0"/>
              <a:t>30/01/2015</a:t>
            </a:r>
            <a:endParaRPr lang="fr-FR"/>
          </a:p>
        </p:txBody>
      </p:sp>
      <p:sp>
        <p:nvSpPr>
          <p:cNvPr id="5" name="Espace réservé du pied de page 4"/>
          <p:cNvSpPr>
            <a:spLocks noGrp="1"/>
          </p:cNvSpPr>
          <p:nvPr>
            <p:ph type="ftr" sz="quarter" idx="11"/>
          </p:nvPr>
        </p:nvSpPr>
        <p:spPr/>
        <p:txBody>
          <a:bodyPr/>
          <a:lstStyle/>
          <a:p>
            <a:r>
              <a:rPr lang="fr-FR" smtClean="0"/>
              <a:t>Participation M Mormont</a:t>
            </a:r>
            <a:endParaRPr lang="fr-FR"/>
          </a:p>
        </p:txBody>
      </p:sp>
      <p:sp>
        <p:nvSpPr>
          <p:cNvPr id="6" name="Espace réservé du numéro de diapositive 5"/>
          <p:cNvSpPr>
            <a:spLocks noGrp="1"/>
          </p:cNvSpPr>
          <p:nvPr>
            <p:ph type="sldNum" sz="quarter" idx="12"/>
          </p:nvPr>
        </p:nvSpPr>
        <p:spPr/>
        <p:txBody>
          <a:bodyPr/>
          <a:lstStyle/>
          <a:p>
            <a:fld id="{3A2C93EC-8CA3-D74C-8A3D-8E15247F4FA5}" type="slidenum">
              <a:rPr lang="fr-FR" smtClean="0"/>
              <a:t>8</a:t>
            </a:fld>
            <a:endParaRPr lang="fr-FR"/>
          </a:p>
        </p:txBody>
      </p:sp>
    </p:spTree>
    <p:extLst>
      <p:ext uri="{BB962C8B-B14F-4D97-AF65-F5344CB8AC3E}">
        <p14:creationId xmlns:p14="http://schemas.microsoft.com/office/powerpoint/2010/main" val="56768341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a:t>2</a:t>
            </a:r>
            <a:r>
              <a:rPr lang="fr-FR" dirty="0" smtClean="0"/>
              <a:t>. Pourquoi participer ?</a:t>
            </a:r>
            <a:endParaRPr lang="fr-FR" dirty="0"/>
          </a:p>
        </p:txBody>
      </p:sp>
      <p:sp>
        <p:nvSpPr>
          <p:cNvPr id="3" name="Espace réservé du contenu 2"/>
          <p:cNvSpPr>
            <a:spLocks noGrp="1"/>
          </p:cNvSpPr>
          <p:nvPr>
            <p:ph idx="1"/>
          </p:nvPr>
        </p:nvSpPr>
        <p:spPr/>
        <p:txBody>
          <a:bodyPr>
            <a:normAutofit fontScale="40000" lnSpcReduction="20000"/>
          </a:bodyPr>
          <a:lstStyle/>
          <a:p>
            <a:r>
              <a:rPr lang="fr-FR" sz="6000" dirty="0" smtClean="0"/>
              <a:t>Conception </a:t>
            </a:r>
            <a:r>
              <a:rPr lang="fr-FR" sz="6000" dirty="0"/>
              <a:t>utilitaire (ou </a:t>
            </a:r>
            <a:r>
              <a:rPr lang="fr-FR" sz="6000" i="1" dirty="0"/>
              <a:t>« tactique »)</a:t>
            </a:r>
            <a:r>
              <a:rPr lang="fr-FR" sz="6000" dirty="0"/>
              <a:t> </a:t>
            </a:r>
            <a:r>
              <a:rPr lang="fr-FR" sz="4400" dirty="0"/>
              <a:t>: la participation </a:t>
            </a:r>
            <a:r>
              <a:rPr lang="fr-FR" sz="4400" b="1" dirty="0"/>
              <a:t>si</a:t>
            </a:r>
            <a:r>
              <a:rPr lang="fr-FR" sz="4400" dirty="0"/>
              <a:t> elle permet de faire aboutir </a:t>
            </a:r>
            <a:r>
              <a:rPr lang="fr-FR" sz="4400" u="sng" dirty="0"/>
              <a:t>mon</a:t>
            </a:r>
            <a:r>
              <a:rPr lang="fr-FR" sz="4400" dirty="0"/>
              <a:t> projet</a:t>
            </a:r>
          </a:p>
          <a:p>
            <a:pPr lvl="1"/>
            <a:r>
              <a:rPr lang="fr-FR" sz="4200" dirty="0"/>
              <a:t>. Pour les porteurs de projets c’est prendre en compte les oppositions pour faire passer le projet, le rendre acceptable, bref le ‘faire passer » ; </a:t>
            </a:r>
            <a:endParaRPr lang="fr-FR" sz="4200" dirty="0" smtClean="0"/>
          </a:p>
          <a:p>
            <a:pPr lvl="1"/>
            <a:r>
              <a:rPr lang="fr-FR" sz="4200" dirty="0" smtClean="0"/>
              <a:t>pour </a:t>
            </a:r>
            <a:r>
              <a:rPr lang="fr-FR" sz="4200" dirty="0"/>
              <a:t>les opposants la participation permet de mobilier sur des enjeux généraux, de délégitimer les autorités ou les pouvoirs économiques</a:t>
            </a:r>
            <a:r>
              <a:rPr lang="fr-FR" sz="4200" dirty="0" smtClean="0"/>
              <a:t>…</a:t>
            </a:r>
            <a:r>
              <a:rPr lang="fr-FR" sz="4200" dirty="0"/>
              <a:t> </a:t>
            </a:r>
          </a:p>
          <a:p>
            <a:r>
              <a:rPr lang="fr-FR" sz="4200" dirty="0"/>
              <a:t>Selon les points de vue, la participation permet de rendre acceptable </a:t>
            </a:r>
            <a:r>
              <a:rPr lang="fr-FR" sz="4200" dirty="0" smtClean="0"/>
              <a:t>ou  </a:t>
            </a:r>
            <a:r>
              <a:rPr lang="fr-FR" sz="4200" dirty="0"/>
              <a:t>inacceptable, d’éviter ou de susciter le conflit</a:t>
            </a:r>
            <a:r>
              <a:rPr lang="fr-FR" sz="4200" dirty="0" smtClean="0"/>
              <a:t>.</a:t>
            </a:r>
            <a:r>
              <a:rPr lang="fr-FR" sz="4200" dirty="0"/>
              <a:t> </a:t>
            </a:r>
          </a:p>
          <a:p>
            <a:r>
              <a:rPr lang="fr-FR" sz="6000" i="1" dirty="0" smtClean="0"/>
              <a:t>Attentes</a:t>
            </a:r>
            <a:r>
              <a:rPr lang="fr-FR" sz="6000" i="1" dirty="0"/>
              <a:t> </a:t>
            </a:r>
            <a:r>
              <a:rPr lang="fr-FR" sz="4200" dirty="0"/>
              <a:t>:</a:t>
            </a:r>
          </a:p>
          <a:p>
            <a:pPr lvl="1"/>
            <a:r>
              <a:rPr lang="fr-FR" sz="5000" dirty="0"/>
              <a:t>- espaces </a:t>
            </a:r>
            <a:r>
              <a:rPr lang="fr-FR" sz="5000" dirty="0" smtClean="0"/>
              <a:t>possibles de </a:t>
            </a:r>
            <a:r>
              <a:rPr lang="fr-FR" sz="5000" dirty="0"/>
              <a:t>discussion publique des politiques à partir d’enjeux </a:t>
            </a:r>
            <a:r>
              <a:rPr lang="fr-FR" sz="5000" dirty="0" smtClean="0"/>
              <a:t>localisés</a:t>
            </a:r>
            <a:r>
              <a:rPr lang="fr-FR" sz="5000" dirty="0"/>
              <a:t> </a:t>
            </a:r>
          </a:p>
          <a:p>
            <a:r>
              <a:rPr lang="fr-FR" sz="6000" i="1" dirty="0"/>
              <a:t>Critiques</a:t>
            </a:r>
            <a:r>
              <a:rPr lang="fr-FR" sz="6000" dirty="0"/>
              <a:t> </a:t>
            </a:r>
            <a:r>
              <a:rPr lang="fr-FR" sz="4200" dirty="0"/>
              <a:t>:</a:t>
            </a:r>
          </a:p>
          <a:p>
            <a:pPr lvl="1"/>
            <a:r>
              <a:rPr lang="fr-FR" sz="5000" dirty="0" smtClean="0"/>
              <a:t>la </a:t>
            </a:r>
            <a:r>
              <a:rPr lang="fr-FR" sz="5000" dirty="0"/>
              <a:t>participation renforce le pouvoir des </a:t>
            </a:r>
            <a:r>
              <a:rPr lang="fr-FR" sz="5000" dirty="0" smtClean="0"/>
              <a:t>forts / rendre acceptable</a:t>
            </a:r>
            <a:endParaRPr lang="fr-FR" sz="5000" dirty="0"/>
          </a:p>
          <a:p>
            <a:pPr lvl="1"/>
            <a:r>
              <a:rPr lang="fr-FR" sz="5000" dirty="0" smtClean="0"/>
              <a:t>coûts </a:t>
            </a:r>
            <a:r>
              <a:rPr lang="fr-FR" sz="5000" dirty="0"/>
              <a:t>élevés (mais participation réduit aussi parfois les coûts de conflits ou de procédures judiciaires</a:t>
            </a:r>
            <a:r>
              <a:rPr lang="fr-FR" sz="5000" dirty="0" smtClean="0"/>
              <a:t>)</a:t>
            </a:r>
          </a:p>
          <a:p>
            <a:pPr lvl="1"/>
            <a:r>
              <a:rPr lang="fr-FR" sz="5000" dirty="0" smtClean="0"/>
              <a:t> blocage décisionnel / rendre inacceptable</a:t>
            </a:r>
            <a:endParaRPr lang="fr-FR" sz="5000" dirty="0"/>
          </a:p>
          <a:p>
            <a:endParaRPr lang="fr-FR" sz="2400" dirty="0"/>
          </a:p>
        </p:txBody>
      </p:sp>
      <p:sp>
        <p:nvSpPr>
          <p:cNvPr id="4" name="Espace réservé de la date 3"/>
          <p:cNvSpPr>
            <a:spLocks noGrp="1"/>
          </p:cNvSpPr>
          <p:nvPr>
            <p:ph type="dt" sz="half" idx="10"/>
          </p:nvPr>
        </p:nvSpPr>
        <p:spPr/>
        <p:txBody>
          <a:bodyPr/>
          <a:lstStyle/>
          <a:p>
            <a:r>
              <a:rPr lang="nl-BE" smtClean="0"/>
              <a:t>30/01/2015</a:t>
            </a:r>
            <a:endParaRPr lang="fr-FR"/>
          </a:p>
        </p:txBody>
      </p:sp>
      <p:sp>
        <p:nvSpPr>
          <p:cNvPr id="5" name="Espace réservé du pied de page 4"/>
          <p:cNvSpPr>
            <a:spLocks noGrp="1"/>
          </p:cNvSpPr>
          <p:nvPr>
            <p:ph type="ftr" sz="quarter" idx="11"/>
          </p:nvPr>
        </p:nvSpPr>
        <p:spPr/>
        <p:txBody>
          <a:bodyPr/>
          <a:lstStyle/>
          <a:p>
            <a:r>
              <a:rPr lang="fr-FR" smtClean="0"/>
              <a:t>Participation M Mormont</a:t>
            </a:r>
            <a:endParaRPr lang="fr-FR"/>
          </a:p>
        </p:txBody>
      </p:sp>
      <p:sp>
        <p:nvSpPr>
          <p:cNvPr id="6" name="Espace réservé du numéro de diapositive 5"/>
          <p:cNvSpPr>
            <a:spLocks noGrp="1"/>
          </p:cNvSpPr>
          <p:nvPr>
            <p:ph type="sldNum" sz="quarter" idx="12"/>
          </p:nvPr>
        </p:nvSpPr>
        <p:spPr/>
        <p:txBody>
          <a:bodyPr/>
          <a:lstStyle/>
          <a:p>
            <a:fld id="{3A2C93EC-8CA3-D74C-8A3D-8E15247F4FA5}" type="slidenum">
              <a:rPr lang="fr-FR" smtClean="0"/>
              <a:t>9</a:t>
            </a:fld>
            <a:endParaRPr lang="fr-FR"/>
          </a:p>
        </p:txBody>
      </p:sp>
    </p:spTree>
    <p:extLst>
      <p:ext uri="{BB962C8B-B14F-4D97-AF65-F5344CB8AC3E}">
        <p14:creationId xmlns:p14="http://schemas.microsoft.com/office/powerpoint/2010/main" val="96197896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638</TotalTime>
  <Words>1683</Words>
  <Application>Microsoft Macintosh PowerPoint</Application>
  <PresentationFormat>Présentation à l'écran (4:3)</PresentationFormat>
  <Paragraphs>328</Paragraphs>
  <Slides>25</Slides>
  <Notes>8</Notes>
  <HiddenSlides>0</HiddenSlides>
  <MMClips>0</MMClips>
  <ScaleCrop>false</ScaleCrop>
  <HeadingPairs>
    <vt:vector size="4" baseType="variant">
      <vt:variant>
        <vt:lpstr>Thème</vt:lpstr>
      </vt:variant>
      <vt:variant>
        <vt:i4>1</vt:i4>
      </vt:variant>
      <vt:variant>
        <vt:lpstr>Titres des diapositives</vt:lpstr>
      </vt:variant>
      <vt:variant>
        <vt:i4>25</vt:i4>
      </vt:variant>
    </vt:vector>
  </HeadingPairs>
  <TitlesOfParts>
    <vt:vector size="26" baseType="lpstr">
      <vt:lpstr>Thème Office</vt:lpstr>
      <vt:lpstr>La participation, pour quoi faire ?</vt:lpstr>
      <vt:lpstr>La participation : pour quoi faire ?                                    2</vt:lpstr>
      <vt:lpstr>La participation : pour quoi faire ?                                    3</vt:lpstr>
      <vt:lpstr>1. D’où vient elle ? Où allons nous ?</vt:lpstr>
      <vt:lpstr>1. D’où vient elle ? Où allons nous ?</vt:lpstr>
      <vt:lpstr>2. Pourquoi participer ?</vt:lpstr>
      <vt:lpstr>2. Pourquoi participer ?</vt:lpstr>
      <vt:lpstr>2. Pourquoi participer ?</vt:lpstr>
      <vt:lpstr>2. Pourquoi participer ?</vt:lpstr>
      <vt:lpstr>3. A quoi participer ?</vt:lpstr>
      <vt:lpstr>3. A quoi participer ? Cas n° 1</vt:lpstr>
      <vt:lpstr>3. A quoi participer ? Cas n° 2</vt:lpstr>
      <vt:lpstr>3. A quoi participer ? Cas n° 3</vt:lpstr>
      <vt:lpstr>3. A quoi participer ? Cas n° 3</vt:lpstr>
      <vt:lpstr>La participation : pour quoi faire ?                                    15</vt:lpstr>
      <vt:lpstr>L’espace de la participation</vt:lpstr>
      <vt:lpstr>L’espace de la participation</vt:lpstr>
      <vt:lpstr>Faire circuler  </vt:lpstr>
      <vt:lpstr>L’espace de la participation</vt:lpstr>
      <vt:lpstr>4. Comment la participation ?</vt:lpstr>
      <vt:lpstr>4. Comment la participation</vt:lpstr>
      <vt:lpstr>4. Comment la participation</vt:lpstr>
      <vt:lpstr>4. Comment la participation deux critères à réfléchir </vt:lpstr>
      <vt:lpstr>4. Comment la participation</vt:lpstr>
      <vt:lpstr>Conclusion : des questions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participation, pour quoi faire ?</dc:title>
  <dc:creator>1 réviseur1</dc:creator>
  <cp:lastModifiedBy>1 réviseur1</cp:lastModifiedBy>
  <cp:revision>23</cp:revision>
  <dcterms:created xsi:type="dcterms:W3CDTF">2015-01-18T12:31:24Z</dcterms:created>
  <dcterms:modified xsi:type="dcterms:W3CDTF">2015-01-27T14:33:59Z</dcterms:modified>
</cp:coreProperties>
</file>