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40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0217C-235D-4971-A86F-A38FEE222587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D111B-13C2-492B-850D-F15DBE4309D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842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7D111B-13C2-492B-850D-F15DBE4309D4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44400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852D9341-77FE-4C4E-A6DA-15FE71A3834D}" type="datetimeFigureOut">
              <a:rPr lang="fr-BE" smtClean="0"/>
              <a:t>14-11-06</a:t>
            </a:fld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5D0227F-7CA1-40F2-87F7-C5AA86FD2807}" type="slidenum">
              <a:rPr lang="fr-BE" smtClean="0"/>
              <a:t>‹#›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The CDCE and the digital </a:t>
            </a:r>
            <a:r>
              <a:rPr lang="fr-BE" dirty="0" err="1" smtClean="0"/>
              <a:t>era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BE" dirty="0" err="1" smtClean="0"/>
              <a:t>Antonios</a:t>
            </a:r>
            <a:r>
              <a:rPr lang="fr-BE" dirty="0" smtClean="0"/>
              <a:t> </a:t>
            </a:r>
            <a:r>
              <a:rPr lang="fr-BE" dirty="0" err="1" smtClean="0"/>
              <a:t>Vlassis</a:t>
            </a:r>
            <a:r>
              <a:rPr lang="fr-BE" dirty="0" smtClean="0"/>
              <a:t>, CEFIR-Université de Liège</a:t>
            </a:r>
          </a:p>
          <a:p>
            <a:r>
              <a:rPr lang="fr-BE" dirty="0" err="1" smtClean="0"/>
              <a:t>Universidad</a:t>
            </a:r>
            <a:r>
              <a:rPr lang="fr-BE" dirty="0" smtClean="0"/>
              <a:t> Carlos III de Madrid, 6 </a:t>
            </a:r>
            <a:r>
              <a:rPr lang="fr-BE" dirty="0" err="1" smtClean="0"/>
              <a:t>November</a:t>
            </a:r>
            <a:r>
              <a:rPr lang="fr-BE" dirty="0" smtClean="0"/>
              <a:t> 2014. 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17119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Three</a:t>
            </a:r>
            <a:r>
              <a:rPr lang="fr-BE" dirty="0" smtClean="0"/>
              <a:t> main points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recent trade agreements and the treatment of cultural goods and </a:t>
            </a:r>
            <a:r>
              <a:rPr lang="en-GB" dirty="0" smtClean="0"/>
              <a:t>services. </a:t>
            </a:r>
          </a:p>
          <a:p>
            <a:pPr marL="45720" lvl="0" indent="0">
              <a:buNone/>
            </a:pPr>
            <a:endParaRPr lang="fr-BE" dirty="0"/>
          </a:p>
          <a:p>
            <a:pPr lvl="0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international cultural cooperation and </a:t>
            </a:r>
            <a:r>
              <a:rPr lang="en-GB" dirty="0" smtClean="0"/>
              <a:t>the International </a:t>
            </a:r>
            <a:r>
              <a:rPr lang="en-GB" dirty="0"/>
              <a:t>F</a:t>
            </a:r>
            <a:r>
              <a:rPr lang="en-GB" dirty="0" smtClean="0"/>
              <a:t>und </a:t>
            </a:r>
            <a:r>
              <a:rPr lang="en-GB" dirty="0"/>
              <a:t>for </a:t>
            </a:r>
            <a:r>
              <a:rPr lang="en-GB" dirty="0" smtClean="0"/>
              <a:t>Cultural </a:t>
            </a:r>
            <a:r>
              <a:rPr lang="en-GB" dirty="0"/>
              <a:t>D</a:t>
            </a:r>
            <a:r>
              <a:rPr lang="en-GB" dirty="0" smtClean="0"/>
              <a:t>iversity. </a:t>
            </a:r>
          </a:p>
          <a:p>
            <a:pPr marL="45720" lvl="0" indent="0">
              <a:buNone/>
            </a:pPr>
            <a:endParaRPr lang="fr-BE" dirty="0"/>
          </a:p>
          <a:p>
            <a:pPr lvl="0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participation of civil society </a:t>
            </a:r>
            <a:r>
              <a:rPr lang="en-GB" dirty="0" smtClean="0"/>
              <a:t>within </a:t>
            </a:r>
            <a:r>
              <a:rPr lang="en-GB" dirty="0"/>
              <a:t>the </a:t>
            </a:r>
            <a:r>
              <a:rPr lang="en-GB" dirty="0" smtClean="0"/>
              <a:t>Conference of Parties and the Intergovernmental Committee. </a:t>
            </a:r>
            <a:endParaRPr lang="fr-BE" dirty="0"/>
          </a:p>
          <a:p>
            <a:pPr marL="4572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93985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Trade </a:t>
            </a:r>
            <a:r>
              <a:rPr lang="fr-BE" dirty="0" err="1" smtClean="0"/>
              <a:t>agreements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1990s: GATS-WTO, NAFTA, MAI-OECD and the cultural exception</a:t>
            </a:r>
          </a:p>
          <a:p>
            <a:r>
              <a:rPr lang="fr-BE" dirty="0" smtClean="0"/>
              <a:t>2000s: </a:t>
            </a:r>
            <a:r>
              <a:rPr lang="fr-BE" dirty="0" err="1" smtClean="0"/>
              <a:t>bilateral</a:t>
            </a:r>
            <a:r>
              <a:rPr lang="fr-BE" dirty="0" smtClean="0"/>
              <a:t> </a:t>
            </a:r>
            <a:r>
              <a:rPr lang="fr-BE" dirty="0" err="1" smtClean="0"/>
              <a:t>agreements</a:t>
            </a:r>
            <a:r>
              <a:rPr lang="fr-BE" dirty="0" smtClean="0"/>
              <a:t> of US, Protocol of cultural </a:t>
            </a:r>
            <a:r>
              <a:rPr lang="fr-BE" dirty="0" err="1" smtClean="0"/>
              <a:t>cooperation</a:t>
            </a:r>
            <a:r>
              <a:rPr lang="fr-BE" dirty="0" smtClean="0"/>
              <a:t> by EU. </a:t>
            </a:r>
          </a:p>
          <a:p>
            <a:r>
              <a:rPr lang="fr-BE" dirty="0" smtClean="0"/>
              <a:t>2013: the new approach of cultural exception (EU-Canada)</a:t>
            </a:r>
          </a:p>
          <a:p>
            <a:pPr marL="45720" indent="0">
              <a:buNone/>
            </a:pPr>
            <a:endParaRPr lang="fr-BE" dirty="0"/>
          </a:p>
          <a:p>
            <a:pPr marL="45720" indent="0">
              <a:buNone/>
            </a:pPr>
            <a:r>
              <a:rPr lang="fr-BE" b="1" dirty="0" smtClean="0"/>
              <a:t>Four </a:t>
            </a:r>
            <a:r>
              <a:rPr lang="fr-BE" b="1" dirty="0" err="1" smtClean="0"/>
              <a:t>strategies</a:t>
            </a:r>
            <a:endParaRPr lang="fr-BE" b="1" dirty="0" smtClean="0"/>
          </a:p>
          <a:p>
            <a:pPr lvl="0"/>
            <a:r>
              <a:rPr lang="en-US" dirty="0" smtClean="0"/>
              <a:t>The </a:t>
            </a:r>
            <a:r>
              <a:rPr lang="en-US" dirty="0"/>
              <a:t>inclusion of audiovisual and cultural </a:t>
            </a:r>
            <a:r>
              <a:rPr lang="en-US" dirty="0" smtClean="0"/>
              <a:t>services. </a:t>
            </a:r>
            <a:endParaRPr lang="fr-BE" dirty="0"/>
          </a:p>
          <a:p>
            <a:pPr lvl="0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total exclusion of cultural </a:t>
            </a:r>
            <a:r>
              <a:rPr lang="en-US" dirty="0" smtClean="0"/>
              <a:t>industries </a:t>
            </a:r>
            <a:r>
              <a:rPr lang="en-US" dirty="0"/>
              <a:t>(</a:t>
            </a:r>
            <a:r>
              <a:rPr lang="en-US" dirty="0" smtClean="0"/>
              <a:t>typical </a:t>
            </a:r>
            <a:r>
              <a:rPr lang="en-US" dirty="0"/>
              <a:t>cultural </a:t>
            </a:r>
            <a:r>
              <a:rPr lang="en-US" dirty="0" smtClean="0"/>
              <a:t>exception)</a:t>
            </a:r>
            <a:endParaRPr lang="fr-BE" dirty="0"/>
          </a:p>
          <a:p>
            <a:pPr lvl="0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chapter by chapter </a:t>
            </a:r>
            <a:r>
              <a:rPr lang="en-US" dirty="0" smtClean="0"/>
              <a:t>exception. </a:t>
            </a:r>
          </a:p>
          <a:p>
            <a:pPr lvl="0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Protocol of cultural </a:t>
            </a:r>
            <a:r>
              <a:rPr lang="en-US" dirty="0" smtClean="0"/>
              <a:t>cooperation. 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Recent trade negotiations (TPP, TTIP) and digital audiovisual services (video on demand, catch-up television). </a:t>
            </a:r>
          </a:p>
          <a:p>
            <a:pPr lvl="0"/>
            <a:r>
              <a:rPr lang="en-US" b="1" dirty="0" smtClean="0"/>
              <a:t>Towards a new strategy beyond the zero-sum approach?</a:t>
            </a:r>
          </a:p>
          <a:p>
            <a:pPr lvl="0"/>
            <a:r>
              <a:rPr lang="en-US" dirty="0" smtClean="0"/>
              <a:t>Towards a separate chapter “Culture and Trade”</a:t>
            </a:r>
          </a:p>
          <a:p>
            <a:pPr lvl="0"/>
            <a:endParaRPr lang="en-US" dirty="0" smtClean="0"/>
          </a:p>
          <a:p>
            <a:pPr lvl="0"/>
            <a:endParaRPr lang="fr-BE" dirty="0"/>
          </a:p>
          <a:p>
            <a:pPr marL="4572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61113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International cultural </a:t>
            </a:r>
            <a:r>
              <a:rPr lang="fr-BE" dirty="0" err="1" smtClean="0"/>
              <a:t>cooperation</a:t>
            </a:r>
            <a:r>
              <a:rPr lang="fr-BE" dirty="0" smtClean="0"/>
              <a:t> and the IFCD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ea typeface="MS Mincho"/>
              </a:rPr>
              <a:t>The IFCD is one of the main tools of the CDCE for promoting the development of cultural industries in developing countries. </a:t>
            </a:r>
          </a:p>
          <a:p>
            <a:r>
              <a:rPr lang="en-US" dirty="0" smtClean="0">
                <a:ea typeface="MS Mincho"/>
              </a:rPr>
              <a:t>71 projects from 43 developing countries with US$ 4.3 million in funding.</a:t>
            </a:r>
          </a:p>
          <a:p>
            <a:r>
              <a:rPr lang="en-US" dirty="0" smtClean="0">
                <a:ea typeface="MS Mincho"/>
              </a:rPr>
              <a:t>Total received contributions $US 6.6 million </a:t>
            </a:r>
            <a:r>
              <a:rPr lang="en-US" b="1" dirty="0" smtClean="0">
                <a:ea typeface="MS Mincho"/>
              </a:rPr>
              <a:t>(asymmetry and irregularity).</a:t>
            </a:r>
            <a:r>
              <a:rPr lang="en-US" dirty="0" smtClean="0">
                <a:ea typeface="MS Mincho"/>
              </a:rPr>
              <a:t> </a:t>
            </a:r>
          </a:p>
          <a:p>
            <a:pPr marL="45720" indent="0">
              <a:buNone/>
            </a:pPr>
            <a:endParaRPr lang="en-US" b="1" dirty="0" smtClean="0">
              <a:ea typeface="MS Mincho"/>
            </a:endParaRPr>
          </a:p>
          <a:p>
            <a:pPr marL="45720" indent="0">
              <a:buNone/>
            </a:pPr>
            <a:r>
              <a:rPr lang="en-US" b="1" dirty="0" smtClean="0">
                <a:ea typeface="MS Mincho"/>
              </a:rPr>
              <a:t>Three main issues of the IFCD implementation</a:t>
            </a:r>
          </a:p>
          <a:p>
            <a:pPr marL="45720" indent="0">
              <a:buNone/>
            </a:pPr>
            <a:endParaRPr lang="en-US" b="1" dirty="0" smtClean="0">
              <a:ea typeface="MS Mincho"/>
            </a:endParaRPr>
          </a:p>
          <a:p>
            <a:r>
              <a:rPr lang="en-US" dirty="0" smtClean="0">
                <a:ea typeface="MS Mincho"/>
              </a:rPr>
              <a:t>Major identity problem of the CDCE: Confusion and misunderstanding about scope and objectives of the CDCE. </a:t>
            </a:r>
          </a:p>
          <a:p>
            <a:r>
              <a:rPr lang="en-US" dirty="0" smtClean="0">
                <a:ea typeface="MS Mincho"/>
              </a:rPr>
              <a:t>Identification of the programs dedicated to the cultural development. </a:t>
            </a:r>
          </a:p>
          <a:p>
            <a:pPr marL="45720" indent="0">
              <a:buNone/>
            </a:pPr>
            <a:r>
              <a:rPr lang="en-US" dirty="0">
                <a:ea typeface="MS Mincho"/>
              </a:rPr>
              <a:t>Ex. Aides aux </a:t>
            </a:r>
            <a:r>
              <a:rPr lang="en-US" dirty="0" smtClean="0">
                <a:ea typeface="MS Mincho"/>
              </a:rPr>
              <a:t>cinemas </a:t>
            </a:r>
            <a:r>
              <a:rPr lang="en-US" dirty="0">
                <a:ea typeface="MS Mincho"/>
              </a:rPr>
              <a:t>du monde, </a:t>
            </a:r>
            <a:r>
              <a:rPr lang="en-US" dirty="0" err="1">
                <a:ea typeface="MS Mincho"/>
              </a:rPr>
              <a:t>Euromed</a:t>
            </a:r>
            <a:r>
              <a:rPr lang="en-US" dirty="0">
                <a:ea typeface="MS Mincho"/>
              </a:rPr>
              <a:t> Audiovisual, Media Mundus, </a:t>
            </a:r>
            <a:r>
              <a:rPr lang="en-US" dirty="0" err="1" smtClean="0">
                <a:ea typeface="MS Mincho"/>
              </a:rPr>
              <a:t>ACPCultures</a:t>
            </a:r>
            <a:r>
              <a:rPr lang="en-US" dirty="0">
                <a:ea typeface="MS Mincho"/>
              </a:rPr>
              <a:t>+, Francophone Fund, IBERMEDIA. </a:t>
            </a:r>
            <a:endParaRPr lang="en-US" dirty="0" smtClean="0">
              <a:ea typeface="MS Mincho"/>
            </a:endParaRPr>
          </a:p>
          <a:p>
            <a:r>
              <a:rPr lang="en-US" dirty="0" smtClean="0">
                <a:ea typeface="MS Mincho"/>
              </a:rPr>
              <a:t>Better synergy and coherence among the multilateral funds (prevent the overlapping). </a:t>
            </a:r>
          </a:p>
          <a:p>
            <a:pPr marL="45720" indent="0">
              <a:buNone/>
            </a:pPr>
            <a:endParaRPr lang="en-US" dirty="0" smtClean="0">
              <a:ea typeface="MS Mincho"/>
            </a:endParaRPr>
          </a:p>
          <a:p>
            <a:pPr marL="45720" indent="0">
              <a:buNone/>
            </a:pPr>
            <a:r>
              <a:rPr lang="en-US" dirty="0" smtClean="0">
                <a:ea typeface="MS Mincho"/>
              </a:rPr>
              <a:t>Inclusion of the culture in the post-2015 development agenda? Unlikely</a:t>
            </a:r>
            <a:r>
              <a:rPr lang="en-US" dirty="0">
                <a:ea typeface="MS Mincho"/>
              </a:rPr>
              <a:t>.</a:t>
            </a:r>
            <a:r>
              <a:rPr lang="en-US" dirty="0" smtClean="0">
                <a:ea typeface="MS Mincho"/>
              </a:rPr>
              <a:t> 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292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Civil society and CDCE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CDEC recognizes the fundamental role of the civil society, </a:t>
            </a:r>
            <a:r>
              <a:rPr lang="en-US" b="1" dirty="0" smtClean="0"/>
              <a:t>BUT who participates in the multilateral debate?</a:t>
            </a:r>
          </a:p>
          <a:p>
            <a:r>
              <a:rPr lang="en-US" dirty="0" smtClean="0"/>
              <a:t>13 meetings of CDCE Conference and of Committee: in total 42 NGOs ; only 3 NGOs participated in all the meetings ; 31 NGOs participated four times or less (irregularity); monolithic participation (developed countries and culture NGOs).  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b="1" dirty="0" smtClean="0"/>
              <a:t>Three issues: </a:t>
            </a:r>
          </a:p>
          <a:p>
            <a:pPr marL="45720" indent="0">
              <a:buNone/>
            </a:pPr>
            <a:r>
              <a:rPr lang="en-US" b="1" dirty="0" smtClean="0"/>
              <a:t>Geographical diversification </a:t>
            </a:r>
            <a:r>
              <a:rPr lang="en-US" dirty="0" smtClean="0"/>
              <a:t>of the CDCE civil society</a:t>
            </a:r>
          </a:p>
          <a:p>
            <a:pPr marL="45720" indent="0">
              <a:buNone/>
            </a:pPr>
            <a:r>
              <a:rPr lang="en-US" b="1" dirty="0" smtClean="0"/>
              <a:t>Thematic diversification </a:t>
            </a:r>
            <a:r>
              <a:rPr lang="en-US" dirty="0" smtClean="0"/>
              <a:t>of the CDCE civil society</a:t>
            </a:r>
          </a:p>
          <a:p>
            <a:pPr marL="45720" indent="0">
              <a:buNone/>
            </a:pPr>
            <a:r>
              <a:rPr lang="en-US" dirty="0" smtClean="0"/>
              <a:t>Make the CDCE implementation </a:t>
            </a:r>
            <a:r>
              <a:rPr lang="en-US" b="1" dirty="0" smtClean="0"/>
              <a:t>more vital and dynamic.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80045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265</TotalTime>
  <Words>421</Words>
  <Application>Microsoft Macintosh PowerPoint</Application>
  <PresentationFormat>Présentation à l'écran (4:3)</PresentationFormat>
  <Paragraphs>46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Perspective</vt:lpstr>
      <vt:lpstr>The CDCE and the digital era</vt:lpstr>
      <vt:lpstr>Three main points</vt:lpstr>
      <vt:lpstr>Trade agreements</vt:lpstr>
      <vt:lpstr>International cultural cooperation and the IFCD</vt:lpstr>
      <vt:lpstr>Civil society and CDCE</vt:lpstr>
    </vt:vector>
  </TitlesOfParts>
  <Company>U.L.B.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CDCE and the digital era</dc:title>
  <dc:creator>CH. WASINSKI</dc:creator>
  <cp:lastModifiedBy>Antonios Vlassis</cp:lastModifiedBy>
  <cp:revision>17</cp:revision>
  <dcterms:created xsi:type="dcterms:W3CDTF">2014-11-04T14:50:24Z</dcterms:created>
  <dcterms:modified xsi:type="dcterms:W3CDTF">2014-11-06T08:33:20Z</dcterms:modified>
</cp:coreProperties>
</file>