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7" r:id="rId1"/>
  </p:sldMasterIdLst>
  <p:sldIdLst>
    <p:sldId id="256" r:id="rId2"/>
    <p:sldId id="257" r:id="rId3"/>
    <p:sldId id="258" r:id="rId4"/>
    <p:sldId id="259" r:id="rId5"/>
    <p:sldId id="261" r:id="rId6"/>
    <p:sldId id="263" r:id="rId7"/>
    <p:sldId id="264" r:id="rId8"/>
    <p:sldId id="265" r:id="rId9"/>
    <p:sldId id="266" r:id="rId10"/>
    <p:sldId id="277" r:id="rId11"/>
    <p:sldId id="278" r:id="rId12"/>
    <p:sldId id="274" r:id="rId13"/>
    <p:sldId id="275" r:id="rId14"/>
    <p:sldId id="279" r:id="rId15"/>
    <p:sldId id="280" r:id="rId16"/>
    <p:sldId id="273" r:id="rId1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68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fr-CA" smtClean="0"/>
              <a:t>Cliquez et modifiez le titre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dirty="0"/>
          </a:p>
        </p:txBody>
      </p:sp>
      <p:sp>
        <p:nvSpPr>
          <p:cNvPr id="4" name="Date Placeholder 3"/>
          <p:cNvSpPr>
            <a:spLocks noGrp="1"/>
          </p:cNvSpPr>
          <p:nvPr>
            <p:ph type="dt" sz="half" idx="10"/>
          </p:nvPr>
        </p:nvSpPr>
        <p:spPr>
          <a:xfrm>
            <a:off x="573741" y="6122894"/>
            <a:ext cx="2133600" cy="259317"/>
          </a:xfrm>
        </p:spPr>
        <p:txBody>
          <a:bodyPr/>
          <a:lstStyle/>
          <a:p>
            <a:fld id="{5D250DA9-D9E9-BE48-8718-B10B1F3F23A6}" type="datetimeFigureOut">
              <a:rPr lang="fr-FR" smtClean="0"/>
              <a:t>12-10-12</a:t>
            </a:fld>
            <a:endParaRPr lang="fr-FR"/>
          </a:p>
        </p:txBody>
      </p:sp>
      <p:sp>
        <p:nvSpPr>
          <p:cNvPr id="5" name="Footer Placeholder 4"/>
          <p:cNvSpPr>
            <a:spLocks noGrp="1"/>
          </p:cNvSpPr>
          <p:nvPr>
            <p:ph type="ftr" sz="quarter" idx="11"/>
          </p:nvPr>
        </p:nvSpPr>
        <p:spPr>
          <a:xfrm>
            <a:off x="5638800" y="6122894"/>
            <a:ext cx="2895600" cy="257810"/>
          </a:xfrm>
        </p:spPr>
        <p:txBody>
          <a:bodyPr/>
          <a:lstStyle/>
          <a:p>
            <a:endParaRPr lang="fr-FR"/>
          </a:p>
        </p:txBody>
      </p:sp>
      <p:sp>
        <p:nvSpPr>
          <p:cNvPr id="6" name="Slide Number Placeholder 5"/>
          <p:cNvSpPr>
            <a:spLocks noGrp="1"/>
          </p:cNvSpPr>
          <p:nvPr>
            <p:ph type="sldNum" sz="quarter" idx="12"/>
          </p:nvPr>
        </p:nvSpPr>
        <p:spPr>
          <a:xfrm>
            <a:off x="4191000" y="6122894"/>
            <a:ext cx="762000" cy="271463"/>
          </a:xfrm>
        </p:spPr>
        <p:txBody>
          <a:bodyPr/>
          <a:lstStyle/>
          <a:p>
            <a:fld id="{B1B76389-25F7-D240-8F1D-00F8D283424B}" type="slidenum">
              <a:rPr lang="fr-FR" smtClean="0"/>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u, image et légende">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fr-CA"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A" smtClean="0"/>
              <a:t>Cliquez pour modifier les styles du texte du masque</a:t>
            </a:r>
          </a:p>
        </p:txBody>
      </p:sp>
      <p:sp>
        <p:nvSpPr>
          <p:cNvPr id="5" name="Date Placeholder 4"/>
          <p:cNvSpPr>
            <a:spLocks noGrp="1"/>
          </p:cNvSpPr>
          <p:nvPr>
            <p:ph type="dt" sz="half" idx="10"/>
          </p:nvPr>
        </p:nvSpPr>
        <p:spPr/>
        <p:txBody>
          <a:bodyPr/>
          <a:lstStyle/>
          <a:p>
            <a:fld id="{5D250DA9-D9E9-BE48-8718-B10B1F3F23A6}" type="datetimeFigureOut">
              <a:rPr lang="fr-FR" smtClean="0"/>
              <a:t>12-10-12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B76389-25F7-D240-8F1D-00F8D283424B}" type="slidenum">
              <a:rPr lang="fr-FR" smtClean="0"/>
              <a:t>‹#›</a:t>
            </a:fld>
            <a:endParaRPr lang="fr-FR"/>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fr-CA" smtClean="0"/>
              <a:t>Faire glisser l'image vers l'espace réservé ou cliquer sur l'icône pour l'ajouter</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fr-CA" smtClean="0"/>
              <a:t>Cliquez et modifiez le titre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smtClean="0"/>
              <a:t>Faire glisser l'image vers l'espace réservé ou cliquer sur l'icône pour l'ajouter</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CA" smtClean="0"/>
              <a:t>Cliquez pour modifier les styles du texte du masque</a:t>
            </a:r>
          </a:p>
        </p:txBody>
      </p:sp>
      <p:sp>
        <p:nvSpPr>
          <p:cNvPr id="5" name="Date Placeholder 4"/>
          <p:cNvSpPr>
            <a:spLocks noGrp="1"/>
          </p:cNvSpPr>
          <p:nvPr>
            <p:ph type="dt" sz="half" idx="10"/>
          </p:nvPr>
        </p:nvSpPr>
        <p:spPr/>
        <p:txBody>
          <a:bodyPr/>
          <a:lstStyle/>
          <a:p>
            <a:fld id="{5D250DA9-D9E9-BE48-8718-B10B1F3F23A6}" type="datetimeFigureOut">
              <a:rPr lang="fr-FR" smtClean="0"/>
              <a:t>12-10-12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 au-dessus de légen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fr-CA" smtClean="0"/>
              <a:t>Cliquez et modifiez le titre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CA" smtClean="0"/>
              <a:t>Faire glisser l'image vers l'espace réservé ou cliquer sur l'icône pour l'ajouter</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fr-CA" smtClean="0"/>
              <a:t>Cliquez pour modifier les styles du texte du masque</a:t>
            </a:r>
          </a:p>
        </p:txBody>
      </p:sp>
      <p:sp>
        <p:nvSpPr>
          <p:cNvPr id="5" name="Date Placeholder 4"/>
          <p:cNvSpPr>
            <a:spLocks noGrp="1"/>
          </p:cNvSpPr>
          <p:nvPr>
            <p:ph type="dt" sz="half" idx="10"/>
          </p:nvPr>
        </p:nvSpPr>
        <p:spPr/>
        <p:txBody>
          <a:bodyPr/>
          <a:lstStyle/>
          <a:p>
            <a:fld id="{5D250DA9-D9E9-BE48-8718-B10B1F3F23A6}" type="datetimeFigureOut">
              <a:rPr lang="fr-FR" smtClean="0"/>
              <a:t>12-10-12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Vertical Text Placeholder 2"/>
          <p:cNvSpPr>
            <a:spLocks noGrp="1"/>
          </p:cNvSpPr>
          <p:nvPr>
            <p:ph type="body" orient="vert" idx="1"/>
          </p:nvPr>
        </p:nvSpPr>
        <p:spPr/>
        <p:txBody>
          <a:bodyPr vert="eaVert"/>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5D250DA9-D9E9-BE48-8718-B10B1F3F23A6}" type="datetimeFigureOut">
              <a:rPr lang="fr-FR" smtClean="0"/>
              <a:t>12-10-12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fr-CA" smtClean="0"/>
              <a:t>Cliquez et modifiez le titre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5D250DA9-D9E9-BE48-8718-B10B1F3F23A6}" type="datetimeFigureOut">
              <a:rPr lang="fr-FR" smtClean="0"/>
              <a:t>12-10-12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Content Placeholder 2"/>
          <p:cNvSpPr>
            <a:spLocks noGrp="1"/>
          </p:cNvSpPr>
          <p:nvPr>
            <p:ph idx="1"/>
          </p:nvPr>
        </p:nvSpPr>
        <p:spPr/>
        <p:txBody>
          <a:bodyPr/>
          <a:lstStyle>
            <a:lvl5pPr>
              <a:defRPr/>
            </a:lvl5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10"/>
          </p:nvPr>
        </p:nvSpPr>
        <p:spPr/>
        <p:txBody>
          <a:bodyPr/>
          <a:lstStyle/>
          <a:p>
            <a:fld id="{5D250DA9-D9E9-BE48-8718-B10B1F3F23A6}" type="datetimeFigureOut">
              <a:rPr lang="fr-FR" smtClean="0"/>
              <a:t>12-10-12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positive de titre avec imag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fr-CA" smtClean="0"/>
              <a:t>Cliquez et modifiez le titre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A" smtClean="0"/>
              <a:t>Cliquez pour modifier le style des sous-titres du masque</a:t>
            </a:r>
            <a:endParaRPr dirty="0"/>
          </a:p>
        </p:txBody>
      </p:sp>
      <p:sp>
        <p:nvSpPr>
          <p:cNvPr id="4" name="Date Placeholder 3"/>
          <p:cNvSpPr>
            <a:spLocks noGrp="1"/>
          </p:cNvSpPr>
          <p:nvPr>
            <p:ph type="dt" sz="half" idx="10"/>
          </p:nvPr>
        </p:nvSpPr>
        <p:spPr>
          <a:xfrm>
            <a:off x="569259" y="6122894"/>
            <a:ext cx="2133600" cy="259317"/>
          </a:xfrm>
        </p:spPr>
        <p:txBody>
          <a:bodyPr/>
          <a:lstStyle/>
          <a:p>
            <a:fld id="{5D250DA9-D9E9-BE48-8718-B10B1F3F23A6}" type="datetimeFigureOut">
              <a:rPr lang="fr-FR" smtClean="0"/>
              <a:t>12-10-12</a:t>
            </a:fld>
            <a:endParaRPr lang="fr-FR"/>
          </a:p>
        </p:txBody>
      </p:sp>
      <p:sp>
        <p:nvSpPr>
          <p:cNvPr id="5" name="Footer Placeholder 4"/>
          <p:cNvSpPr>
            <a:spLocks noGrp="1"/>
          </p:cNvSpPr>
          <p:nvPr>
            <p:ph type="ftr" sz="quarter" idx="11"/>
          </p:nvPr>
        </p:nvSpPr>
        <p:spPr>
          <a:xfrm>
            <a:off x="5638800" y="6124401"/>
            <a:ext cx="2895600" cy="257810"/>
          </a:xfrm>
        </p:spPr>
        <p:txBody>
          <a:bodyPr/>
          <a:lstStyle/>
          <a:p>
            <a:endParaRPr lang="fr-FR"/>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fr-CA" smtClean="0"/>
              <a:t>Faire glisser l'image vers l'espace réservé ou cliquer sur l'icône pour l'ajouter</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fr-CA" smtClean="0"/>
              <a:t>Cliquez et modifiez le titre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A" smtClean="0"/>
              <a:t>Cliquez pour modifier les styles du texte du masque</a:t>
            </a:r>
          </a:p>
        </p:txBody>
      </p:sp>
      <p:sp>
        <p:nvSpPr>
          <p:cNvPr id="4" name="Date Placeholder 3"/>
          <p:cNvSpPr>
            <a:spLocks noGrp="1"/>
          </p:cNvSpPr>
          <p:nvPr>
            <p:ph type="dt" sz="half" idx="10"/>
          </p:nvPr>
        </p:nvSpPr>
        <p:spPr/>
        <p:txBody>
          <a:bodyPr/>
          <a:lstStyle/>
          <a:p>
            <a:fld id="{5D250DA9-D9E9-BE48-8718-B10B1F3F23A6}" type="datetimeFigureOut">
              <a:rPr lang="fr-FR" smtClean="0"/>
              <a:t>12-10-12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a:p>
        </p:txBody>
      </p:sp>
      <p:sp>
        <p:nvSpPr>
          <p:cNvPr id="5" name="Date Placeholder 4"/>
          <p:cNvSpPr>
            <a:spLocks noGrp="1"/>
          </p:cNvSpPr>
          <p:nvPr>
            <p:ph type="dt" sz="half" idx="10"/>
          </p:nvPr>
        </p:nvSpPr>
        <p:spPr/>
        <p:txBody>
          <a:bodyPr/>
          <a:lstStyle/>
          <a:p>
            <a:fld id="{5D250DA9-D9E9-BE48-8718-B10B1F3F23A6}" type="datetimeFigureOut">
              <a:rPr lang="fr-FR" smtClean="0"/>
              <a:t>12-10-12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fr-CA" smtClean="0"/>
              <a:t>Cliquez et modifiez le titre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smtClean="0"/>
              <a:t>Cliquez pour modifier les styles du texte du masque</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7" name="Date Placeholder 6"/>
          <p:cNvSpPr>
            <a:spLocks noGrp="1"/>
          </p:cNvSpPr>
          <p:nvPr>
            <p:ph type="dt" sz="half" idx="10"/>
          </p:nvPr>
        </p:nvSpPr>
        <p:spPr/>
        <p:txBody>
          <a:bodyPr/>
          <a:lstStyle/>
          <a:p>
            <a:fld id="{5D250DA9-D9E9-BE48-8718-B10B1F3F23A6}" type="datetimeFigureOut">
              <a:rPr lang="fr-FR" smtClean="0"/>
              <a:t>12-10-12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fr-CA" smtClean="0"/>
              <a:t>Cliquez et modifiez le titre</a:t>
            </a:r>
            <a:endParaRPr/>
          </a:p>
        </p:txBody>
      </p:sp>
      <p:sp>
        <p:nvSpPr>
          <p:cNvPr id="3" name="Date Placeholder 2"/>
          <p:cNvSpPr>
            <a:spLocks noGrp="1"/>
          </p:cNvSpPr>
          <p:nvPr>
            <p:ph type="dt" sz="half" idx="10"/>
          </p:nvPr>
        </p:nvSpPr>
        <p:spPr/>
        <p:txBody>
          <a:bodyPr/>
          <a:lstStyle/>
          <a:p>
            <a:fld id="{5D250DA9-D9E9-BE48-8718-B10B1F3F23A6}" type="datetimeFigureOut">
              <a:rPr lang="fr-FR" smtClean="0"/>
              <a:t>12-10-12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5D250DA9-D9E9-BE48-8718-B10B1F3F23A6}" type="datetimeFigureOut">
              <a:rPr lang="fr-FR" smtClean="0"/>
              <a:t>12-10-12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fr-CA" smtClean="0"/>
              <a:t>Cliquez et modifiez le titre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fr-CA" smtClean="0"/>
              <a:t>Cliquez pour modifier les styles du texte du masque</a:t>
            </a:r>
          </a:p>
        </p:txBody>
      </p:sp>
      <p:sp>
        <p:nvSpPr>
          <p:cNvPr id="5" name="Date Placeholder 4"/>
          <p:cNvSpPr>
            <a:spLocks noGrp="1"/>
          </p:cNvSpPr>
          <p:nvPr>
            <p:ph type="dt" sz="half" idx="10"/>
          </p:nvPr>
        </p:nvSpPr>
        <p:spPr/>
        <p:txBody>
          <a:bodyPr/>
          <a:lstStyle/>
          <a:p>
            <a:fld id="{5D250DA9-D9E9-BE48-8718-B10B1F3F23A6}" type="datetimeFigureOut">
              <a:rPr lang="fr-FR" smtClean="0"/>
              <a:t>12-10-12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1B76389-25F7-D240-8F1D-00F8D283424B}"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fr-CA" smtClean="0"/>
              <a:t>Cliquez et modifiez le titre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fr-CA" smtClean="0"/>
              <a:t>Cliquez pour modifier les styles du texte du masque</a:t>
            </a:r>
          </a:p>
          <a:p>
            <a:pPr lvl="1"/>
            <a:r>
              <a:rPr lang="fr-CA" smtClean="0"/>
              <a:t>Deuxième niveau</a:t>
            </a:r>
          </a:p>
          <a:p>
            <a:pPr lvl="2"/>
            <a:r>
              <a:rPr lang="fr-CA" smtClean="0"/>
              <a:t>Troisième niveau</a:t>
            </a:r>
          </a:p>
          <a:p>
            <a:pPr lvl="3"/>
            <a:r>
              <a:rPr lang="fr-CA" smtClean="0"/>
              <a:t>Quatrième niveau</a:t>
            </a:r>
          </a:p>
          <a:p>
            <a:pPr lvl="4"/>
            <a:r>
              <a:rPr lang="fr-CA" smtClean="0"/>
              <a:t>Cinquième niveau</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5D250DA9-D9E9-BE48-8718-B10B1F3F23A6}" type="datetimeFigureOut">
              <a:rPr lang="fr-FR" smtClean="0"/>
              <a:t>12-10-12</a:t>
            </a:fld>
            <a:endParaRPr lang="fr-FR"/>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fr-FR"/>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B1B76389-25F7-D240-8F1D-00F8D283424B}" type="slidenum">
              <a:rPr lang="fr-FR" smtClean="0"/>
              <a:t>‹#›</a:t>
            </a:fld>
            <a:endParaRPr lang="fr-F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sz="3200" dirty="0" smtClean="0"/>
              <a:t>Les relations avec les autres instruments juridiques internationaux</a:t>
            </a:r>
            <a:endParaRPr lang="fr-FR" sz="3200" dirty="0"/>
          </a:p>
        </p:txBody>
      </p:sp>
      <p:sp>
        <p:nvSpPr>
          <p:cNvPr id="3" name="Sous-titre 2"/>
          <p:cNvSpPr>
            <a:spLocks noGrp="1"/>
          </p:cNvSpPr>
          <p:nvPr>
            <p:ph type="subTitle" idx="1"/>
          </p:nvPr>
        </p:nvSpPr>
        <p:spPr/>
        <p:txBody>
          <a:bodyPr>
            <a:normAutofit/>
          </a:bodyPr>
          <a:lstStyle/>
          <a:p>
            <a:r>
              <a:rPr lang="fr-FR" sz="2400" dirty="0" smtClean="0"/>
              <a:t>Les accords commerciaux multilatéraux et bilatéraux</a:t>
            </a:r>
          </a:p>
          <a:p>
            <a:r>
              <a:rPr lang="fr-FR" sz="1600" dirty="0" smtClean="0"/>
              <a:t>Antonios Vlassis (CEIM-UQAM/ULB)</a:t>
            </a:r>
            <a:endParaRPr lang="fr-FR" sz="1600" dirty="0"/>
          </a:p>
        </p:txBody>
      </p:sp>
    </p:spTree>
    <p:extLst>
      <p:ext uri="{BB962C8B-B14F-4D97-AF65-F5344CB8AC3E}">
        <p14:creationId xmlns:p14="http://schemas.microsoft.com/office/powerpoint/2010/main" val="4233289241"/>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C</a:t>
            </a:r>
            <a:r>
              <a:rPr lang="fr-FR" sz="3600" dirty="0" smtClean="0"/>
              <a:t>. La CDEC face à la réalité internationale</a:t>
            </a:r>
            <a:endParaRPr lang="fr-FR" sz="3600" dirty="0"/>
          </a:p>
        </p:txBody>
      </p:sp>
      <p:sp>
        <p:nvSpPr>
          <p:cNvPr id="3" name="Espace réservé du contenu 2"/>
          <p:cNvSpPr>
            <a:spLocks noGrp="1"/>
          </p:cNvSpPr>
          <p:nvPr>
            <p:ph idx="1"/>
          </p:nvPr>
        </p:nvSpPr>
        <p:spPr/>
        <p:txBody>
          <a:bodyPr>
            <a:normAutofit fontScale="92500"/>
          </a:bodyPr>
          <a:lstStyle/>
          <a:p>
            <a:r>
              <a:rPr lang="fr-CA" dirty="0"/>
              <a:t>L</a:t>
            </a:r>
            <a:r>
              <a:rPr lang="fr-CA" dirty="0" smtClean="0"/>
              <a:t>e </a:t>
            </a:r>
            <a:r>
              <a:rPr lang="fr-CA" dirty="0"/>
              <a:t>bilatéralisme est </a:t>
            </a:r>
            <a:r>
              <a:rPr lang="fr-CA" dirty="0" smtClean="0"/>
              <a:t>plus </a:t>
            </a:r>
            <a:r>
              <a:rPr lang="fr-CA" dirty="0"/>
              <a:t>discret et correspondant mieux à l’expression spontanée des intérêts nationaux d’un </a:t>
            </a:r>
            <a:r>
              <a:rPr lang="fr-CA" dirty="0" smtClean="0"/>
              <a:t>État.</a:t>
            </a:r>
            <a:r>
              <a:rPr lang="fr-CA" dirty="0"/>
              <a:t> </a:t>
            </a:r>
            <a:endParaRPr lang="fr-CA" dirty="0" smtClean="0"/>
          </a:p>
          <a:p>
            <a:r>
              <a:rPr lang="fr-CA" dirty="0" smtClean="0"/>
              <a:t>Accords bilatéraux des États-Unis avec: Singapour, Chili, Costa</a:t>
            </a:r>
            <a:r>
              <a:rPr lang="fr-CA" dirty="0"/>
              <a:t>-Rica, El Salvador, Guatemala, Honduras, </a:t>
            </a:r>
            <a:r>
              <a:rPr lang="fr-CA" dirty="0" smtClean="0"/>
              <a:t>Nicaragua, </a:t>
            </a:r>
            <a:r>
              <a:rPr lang="fr-CA" dirty="0"/>
              <a:t>République Dominicaine, </a:t>
            </a:r>
            <a:r>
              <a:rPr lang="fr-CA" dirty="0" smtClean="0"/>
              <a:t>Australie</a:t>
            </a:r>
            <a:r>
              <a:rPr lang="fr-CA" dirty="0"/>
              <a:t>, </a:t>
            </a:r>
            <a:r>
              <a:rPr lang="fr-CA" dirty="0" smtClean="0"/>
              <a:t>Bahreïn</a:t>
            </a:r>
            <a:r>
              <a:rPr lang="fr-CA" dirty="0"/>
              <a:t>, </a:t>
            </a:r>
            <a:r>
              <a:rPr lang="fr-CA" dirty="0" smtClean="0"/>
              <a:t>Oman</a:t>
            </a:r>
            <a:r>
              <a:rPr lang="fr-CA" dirty="0"/>
              <a:t>, </a:t>
            </a:r>
            <a:r>
              <a:rPr lang="fr-CA" dirty="0" smtClean="0"/>
              <a:t>Maroc</a:t>
            </a:r>
            <a:r>
              <a:rPr lang="fr-CA" dirty="0"/>
              <a:t>, </a:t>
            </a:r>
            <a:r>
              <a:rPr lang="fr-CA" dirty="0" smtClean="0"/>
              <a:t>Pérou, Panama, Corée du sud, Colombie.</a:t>
            </a:r>
          </a:p>
          <a:p>
            <a:r>
              <a:rPr lang="fr-CA" dirty="0" smtClean="0"/>
              <a:t>Parties à la CDEC: Pérou, Guatemala, Oman, Chili, Panama, Nicaragua, Australie, Corée du sud, Honduras. </a:t>
            </a:r>
          </a:p>
          <a:p>
            <a:r>
              <a:rPr lang="fr-CA" dirty="0" smtClean="0"/>
              <a:t>Méthode « top-down » ou de la liste négative.  </a:t>
            </a:r>
            <a:endParaRPr lang="fr-FR" dirty="0"/>
          </a:p>
        </p:txBody>
      </p:sp>
    </p:spTree>
    <p:extLst>
      <p:ext uri="{BB962C8B-B14F-4D97-AF65-F5344CB8AC3E}">
        <p14:creationId xmlns:p14="http://schemas.microsoft.com/office/powerpoint/2010/main" val="85906519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C</a:t>
            </a:r>
            <a:r>
              <a:rPr lang="fr-FR" sz="3600" dirty="0" smtClean="0"/>
              <a:t>. </a:t>
            </a:r>
            <a:r>
              <a:rPr lang="fr-FR" sz="3600" dirty="0"/>
              <a:t>La CDEC face à la réalité internationale</a:t>
            </a:r>
          </a:p>
        </p:txBody>
      </p:sp>
      <p:sp>
        <p:nvSpPr>
          <p:cNvPr id="3" name="Espace réservé du contenu 2"/>
          <p:cNvSpPr>
            <a:spLocks noGrp="1"/>
          </p:cNvSpPr>
          <p:nvPr>
            <p:ph idx="1"/>
          </p:nvPr>
        </p:nvSpPr>
        <p:spPr/>
        <p:txBody>
          <a:bodyPr>
            <a:normAutofit fontScale="55000" lnSpcReduction="20000"/>
          </a:bodyPr>
          <a:lstStyle/>
          <a:p>
            <a:r>
              <a:rPr lang="fr-FR" dirty="0" smtClean="0"/>
              <a:t>Secteurs traités dans les ALE: le </a:t>
            </a:r>
            <a:r>
              <a:rPr lang="fr-FR" dirty="0"/>
              <a:t>renforcement </a:t>
            </a:r>
            <a:r>
              <a:rPr lang="fr-FR" dirty="0" smtClean="0"/>
              <a:t>de la protection des droits de propriété intellectuelle; la </a:t>
            </a:r>
            <a:r>
              <a:rPr lang="fr-FR" dirty="0"/>
              <a:t>remise en cause des réglementations nationales dans le domaine audiovisuel</a:t>
            </a:r>
            <a:r>
              <a:rPr lang="fr-FR" dirty="0" smtClean="0"/>
              <a:t>.</a:t>
            </a:r>
          </a:p>
          <a:p>
            <a:r>
              <a:rPr lang="fr-CA" dirty="0" smtClean="0"/>
              <a:t>Panama, </a:t>
            </a:r>
            <a:r>
              <a:rPr lang="fr-CA" dirty="0" err="1" smtClean="0"/>
              <a:t>Bahrein</a:t>
            </a:r>
            <a:r>
              <a:rPr lang="fr-CA" dirty="0" smtClean="0"/>
              <a:t>, </a:t>
            </a:r>
            <a:r>
              <a:rPr lang="fr-CA" dirty="0"/>
              <a:t>Guatemala, Honduras, </a:t>
            </a:r>
            <a:r>
              <a:rPr lang="fr-CA" dirty="0" smtClean="0"/>
              <a:t>Nicaragua et </a:t>
            </a:r>
            <a:r>
              <a:rPr lang="fr-CA" dirty="0"/>
              <a:t>El </a:t>
            </a:r>
            <a:r>
              <a:rPr lang="fr-CA" dirty="0" smtClean="0"/>
              <a:t>Salvador </a:t>
            </a:r>
            <a:r>
              <a:rPr lang="fr-CA" dirty="0"/>
              <a:t>n’ont </a:t>
            </a:r>
            <a:r>
              <a:rPr lang="fr-CA" dirty="0" smtClean="0"/>
              <a:t>pas </a:t>
            </a:r>
            <a:r>
              <a:rPr lang="fr-CA" dirty="0"/>
              <a:t>émis de réserves concernant le domaine des </a:t>
            </a:r>
            <a:r>
              <a:rPr lang="fr-CA" dirty="0" smtClean="0"/>
              <a:t>services. </a:t>
            </a:r>
          </a:p>
          <a:p>
            <a:r>
              <a:rPr lang="fr-CA" dirty="0" smtClean="0"/>
              <a:t>Cas du Maroc et du Chili, du </a:t>
            </a:r>
            <a:r>
              <a:rPr lang="fr-CA" dirty="0" err="1" smtClean="0"/>
              <a:t>Perou</a:t>
            </a:r>
            <a:r>
              <a:rPr lang="fr-CA" dirty="0" smtClean="0"/>
              <a:t>, du Costa-Rica. </a:t>
            </a:r>
          </a:p>
          <a:p>
            <a:r>
              <a:rPr lang="fr-FR" dirty="0"/>
              <a:t>ALE avec la Corée du sud:</a:t>
            </a:r>
            <a:r>
              <a:rPr lang="fr-CA" dirty="0"/>
              <a:t> Réduction des quotas télévisuels sur les films et les animations et gel à leur niveau le moins restrictif des quotas dans le domaine de la production et distribution cinématographique. </a:t>
            </a:r>
          </a:p>
          <a:p>
            <a:r>
              <a:rPr lang="fr-CA" dirty="0"/>
              <a:t>Avant 1988, la Corée du Sud est un marché cinématographique quasiment fermé. En 1988, à la suite d’une plainte pour obstacle au commerce déposée par la </a:t>
            </a:r>
            <a:r>
              <a:rPr lang="fr-CA" i="1" dirty="0"/>
              <a:t>Motion Picture Association of </a:t>
            </a:r>
            <a:r>
              <a:rPr lang="fr-CA" i="1" dirty="0" err="1"/>
              <a:t>America</a:t>
            </a:r>
            <a:r>
              <a:rPr lang="fr-CA" dirty="0"/>
              <a:t>, la Corée du Sud s’ouvre aux majors. En 1993, leur présence devient dominante. Le gouvernement coréen met en place un système de subventions et quotas-écran. Ce système a donné un essor considérable à la production cinématographique coréenne (64% de sa part du marché en 2006 contre 47% en 2010). </a:t>
            </a:r>
          </a:p>
          <a:p>
            <a:endParaRPr lang="fr-FR" dirty="0"/>
          </a:p>
        </p:txBody>
      </p:sp>
    </p:spTree>
    <p:extLst>
      <p:ext uri="{BB962C8B-B14F-4D97-AF65-F5344CB8AC3E}">
        <p14:creationId xmlns:p14="http://schemas.microsoft.com/office/powerpoint/2010/main" val="274869957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C</a:t>
            </a:r>
            <a:r>
              <a:rPr lang="fr-FR" sz="3200" dirty="0" smtClean="0"/>
              <a:t>. </a:t>
            </a:r>
            <a:r>
              <a:rPr lang="fr-FR" sz="3200" dirty="0"/>
              <a:t>La CDEC face à la réalité internationale</a:t>
            </a:r>
          </a:p>
        </p:txBody>
      </p:sp>
      <p:sp>
        <p:nvSpPr>
          <p:cNvPr id="3" name="Espace réservé du contenu 2"/>
          <p:cNvSpPr>
            <a:spLocks noGrp="1"/>
          </p:cNvSpPr>
          <p:nvPr>
            <p:ph idx="1"/>
          </p:nvPr>
        </p:nvSpPr>
        <p:spPr/>
        <p:txBody>
          <a:bodyPr>
            <a:normAutofit fontScale="70000" lnSpcReduction="20000"/>
          </a:bodyPr>
          <a:lstStyle/>
          <a:p>
            <a:r>
              <a:rPr lang="fr-CA" dirty="0" smtClean="0"/>
              <a:t>Depuis </a:t>
            </a:r>
            <a:r>
              <a:rPr lang="fr-CA" dirty="0"/>
              <a:t>son adhésion à l’OMC, la Chine s’est engagée à augmenter le quota annuel des films étrangers; ce dernier est passé de 10 à 20. </a:t>
            </a:r>
          </a:p>
          <a:p>
            <a:r>
              <a:rPr lang="fr-CA" dirty="0"/>
              <a:t>À la suite d’une plainte des États-Unis, l’OMC a </a:t>
            </a:r>
            <a:r>
              <a:rPr lang="fr-CA" dirty="0" smtClean="0"/>
              <a:t>condamné en 2009 </a:t>
            </a:r>
            <a:r>
              <a:rPr lang="fr-CA" dirty="0"/>
              <a:t>la Chine pour ses pratiques commerciales dans le domaine des industries culturelles, en l’efforçant d’assouplir son système de quotas. </a:t>
            </a:r>
            <a:endParaRPr lang="fr-CA" dirty="0" smtClean="0"/>
          </a:p>
          <a:p>
            <a:r>
              <a:rPr lang="fr-CA" dirty="0" smtClean="0"/>
              <a:t>En 2012</a:t>
            </a:r>
            <a:r>
              <a:rPr lang="fr-CA" dirty="0"/>
              <a:t>, le vice-président américain, Joe </a:t>
            </a:r>
            <a:r>
              <a:rPr lang="fr-CA" dirty="0" err="1"/>
              <a:t>Biden</a:t>
            </a:r>
            <a:r>
              <a:rPr lang="fr-CA" dirty="0"/>
              <a:t>, a annoncé que la Chine visait à autoriser quatorze films hollywoodiens supplémentaires dans son marché cinématographique (de préférence pour les formats 3D et Imax) et à augmenter la part des recettes reversée aux distributeurs étrangers, de 13 % à 25 %. </a:t>
            </a:r>
            <a:endParaRPr lang="fr-CA" dirty="0" smtClean="0"/>
          </a:p>
          <a:p>
            <a:r>
              <a:rPr lang="fr-CA" dirty="0"/>
              <a:t>M</a:t>
            </a:r>
            <a:r>
              <a:rPr lang="fr-CA" dirty="0" smtClean="0"/>
              <a:t>arché </a:t>
            </a:r>
            <a:r>
              <a:rPr lang="fr-CA" dirty="0"/>
              <a:t>cinématographique </a:t>
            </a:r>
            <a:r>
              <a:rPr lang="fr-CA" dirty="0" smtClean="0"/>
              <a:t>chinois : </a:t>
            </a:r>
            <a:r>
              <a:rPr lang="fr-CA" dirty="0"/>
              <a:t>croissance considérable de 35 % en 2011 </a:t>
            </a:r>
            <a:r>
              <a:rPr lang="fr-CA" dirty="0" smtClean="0"/>
              <a:t>et </a:t>
            </a:r>
            <a:r>
              <a:rPr lang="fr-CA" dirty="0"/>
              <a:t>troisième plus grand marché cinématographique dans le monde entier avec des recettes globales qui se montent à 2 milliards $. </a:t>
            </a:r>
          </a:p>
          <a:p>
            <a:endParaRPr lang="fr-FR" dirty="0"/>
          </a:p>
        </p:txBody>
      </p:sp>
    </p:spTree>
    <p:extLst>
      <p:ext uri="{BB962C8B-B14F-4D97-AF65-F5344CB8AC3E}">
        <p14:creationId xmlns:p14="http://schemas.microsoft.com/office/powerpoint/2010/main" val="16830060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C</a:t>
            </a:r>
            <a:r>
              <a:rPr lang="fr-FR" sz="3600" dirty="0" smtClean="0"/>
              <a:t>. </a:t>
            </a:r>
            <a:r>
              <a:rPr lang="fr-FR" sz="3600" dirty="0"/>
              <a:t>La CDEC face à la réalité internationale</a:t>
            </a:r>
          </a:p>
        </p:txBody>
      </p:sp>
      <p:sp>
        <p:nvSpPr>
          <p:cNvPr id="3" name="Espace réservé du contenu 2"/>
          <p:cNvSpPr>
            <a:spLocks noGrp="1"/>
          </p:cNvSpPr>
          <p:nvPr>
            <p:ph idx="1"/>
          </p:nvPr>
        </p:nvSpPr>
        <p:spPr/>
        <p:txBody>
          <a:bodyPr>
            <a:normAutofit fontScale="62500" lnSpcReduction="20000"/>
          </a:bodyPr>
          <a:lstStyle/>
          <a:p>
            <a:r>
              <a:rPr lang="fr-CA" dirty="0"/>
              <a:t>Le texte de la </a:t>
            </a:r>
            <a:r>
              <a:rPr lang="fr-CA" dirty="0" smtClean="0"/>
              <a:t>CDEC </a:t>
            </a:r>
            <a:r>
              <a:rPr lang="fr-CA" dirty="0"/>
              <a:t>donne aux États la flexibilité pour choisir les mesures qu’ils considèrent les plus adaptées à leurs ressources financières et institutionnelles, les plus légitimes face à leurs engagements internationaux et les plus appropriées vis-à-vis de leurs contextes </a:t>
            </a:r>
            <a:r>
              <a:rPr lang="fr-CA" dirty="0" smtClean="0"/>
              <a:t>nationaux. </a:t>
            </a:r>
          </a:p>
          <a:p>
            <a:r>
              <a:rPr lang="fr-CA" dirty="0"/>
              <a:t>L</a:t>
            </a:r>
            <a:r>
              <a:rPr lang="fr-CA" dirty="0" smtClean="0"/>
              <a:t>a </a:t>
            </a:r>
            <a:r>
              <a:rPr lang="fr-CA" dirty="0"/>
              <a:t>CDEC précise que les mesures doivent s’appliquer « de manière appropriée » garantissant le besoin d’ouverture et de pluralité du marché </a:t>
            </a:r>
            <a:r>
              <a:rPr lang="fr-CA" dirty="0" smtClean="0"/>
              <a:t>culturel. </a:t>
            </a:r>
          </a:p>
          <a:p>
            <a:r>
              <a:rPr lang="fr-CA" dirty="0"/>
              <a:t>La question des politiques appropriées pour la diversité culturelle devient alors compliquée dans les cas de systèmes quasi-imperméables sur le plan des produits culturels comme celui de la Chine.  </a:t>
            </a:r>
          </a:p>
          <a:p>
            <a:r>
              <a:rPr lang="fr-FR" dirty="0"/>
              <a:t>Quotas positifs et quotas négatifs.</a:t>
            </a:r>
          </a:p>
          <a:p>
            <a:r>
              <a:rPr lang="fr-FR" dirty="0"/>
              <a:t>L</a:t>
            </a:r>
            <a:r>
              <a:rPr lang="fr-CA" dirty="0"/>
              <a:t>a condamnation de la Chine par l’OMC et l’ouverture de plus en plus dynamique de son marché cinématographique au nom du principe de libre-échange illustrent en grande partie une défaite paradoxale de la CDEC. </a:t>
            </a:r>
          </a:p>
        </p:txBody>
      </p:sp>
    </p:spTree>
    <p:extLst>
      <p:ext uri="{BB962C8B-B14F-4D97-AF65-F5344CB8AC3E}">
        <p14:creationId xmlns:p14="http://schemas.microsoft.com/office/powerpoint/2010/main" val="307206188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smtClean="0"/>
              <a:t>C</a:t>
            </a:r>
            <a:r>
              <a:rPr lang="fr-FR" dirty="0" smtClean="0"/>
              <a:t>. </a:t>
            </a:r>
            <a:r>
              <a:rPr lang="fr-FR" sz="3600" dirty="0" smtClean="0"/>
              <a:t>La CDEC face à la réalité internationale</a:t>
            </a:r>
            <a:endParaRPr lang="fr-FR" sz="3600" dirty="0"/>
          </a:p>
        </p:txBody>
      </p:sp>
      <p:sp>
        <p:nvSpPr>
          <p:cNvPr id="3" name="Espace réservé du contenu 2"/>
          <p:cNvSpPr>
            <a:spLocks noGrp="1"/>
          </p:cNvSpPr>
          <p:nvPr>
            <p:ph idx="1"/>
          </p:nvPr>
        </p:nvSpPr>
        <p:spPr/>
        <p:txBody>
          <a:bodyPr>
            <a:normAutofit fontScale="62500" lnSpcReduction="20000"/>
          </a:bodyPr>
          <a:lstStyle/>
          <a:p>
            <a:r>
              <a:rPr lang="fr-FR" dirty="0" smtClean="0"/>
              <a:t>ALE de l’UE avec CARIFORUM (2008) et Corée du Sud (2009): Inclusion en annexe d’un protocole de coopération culturelle</a:t>
            </a:r>
          </a:p>
          <a:p>
            <a:r>
              <a:rPr lang="fr-FR" dirty="0" smtClean="0"/>
              <a:t>Protocole: Renforcer les ratifications de la CDEC;</a:t>
            </a:r>
            <a:r>
              <a:rPr lang="fr-CA" dirty="0" smtClean="0"/>
              <a:t> reconnaître </a:t>
            </a:r>
            <a:r>
              <a:rPr lang="fr-CA" dirty="0"/>
              <a:t>la nature multiple des </a:t>
            </a:r>
            <a:r>
              <a:rPr lang="fr-CA" dirty="0" smtClean="0"/>
              <a:t>biens </a:t>
            </a:r>
            <a:r>
              <a:rPr lang="fr-CA" dirty="0"/>
              <a:t>et services culturels </a:t>
            </a:r>
            <a:r>
              <a:rPr lang="fr-CA" dirty="0" smtClean="0"/>
              <a:t>et leur exclusion </a:t>
            </a:r>
            <a:r>
              <a:rPr lang="fr-CA" dirty="0"/>
              <a:t>du corps principal de </a:t>
            </a:r>
            <a:r>
              <a:rPr lang="fr-CA" dirty="0" smtClean="0"/>
              <a:t>l’ALE; favoriser </a:t>
            </a:r>
            <a:r>
              <a:rPr lang="fr-CA" dirty="0"/>
              <a:t>la circulation des </a:t>
            </a:r>
            <a:r>
              <a:rPr lang="fr-CA" dirty="0" smtClean="0"/>
              <a:t>artistes</a:t>
            </a:r>
            <a:r>
              <a:rPr lang="fr-CA" dirty="0"/>
              <a:t>;</a:t>
            </a:r>
            <a:r>
              <a:rPr lang="fr-CA" dirty="0" smtClean="0"/>
              <a:t> </a:t>
            </a:r>
            <a:r>
              <a:rPr lang="fr-CA" dirty="0"/>
              <a:t>encourager les coproductions audiovisuelles, permettant de tirer des bénéfices financiers </a:t>
            </a:r>
            <a:r>
              <a:rPr lang="fr-CA" dirty="0" smtClean="0"/>
              <a:t>considérables, </a:t>
            </a:r>
          </a:p>
          <a:p>
            <a:r>
              <a:rPr lang="fr-FR" dirty="0"/>
              <a:t>Professionnels de la culture et gouvernement français: </a:t>
            </a:r>
            <a:r>
              <a:rPr lang="fr-CA" dirty="0"/>
              <a:t>le protocole n’est ni conforme à l’esprit de la CDEC ni aux engagements de la Commission en faveur de la diversité culturelle. </a:t>
            </a:r>
          </a:p>
          <a:p>
            <a:r>
              <a:rPr lang="fr-CA" dirty="0"/>
              <a:t>Les industries culturelles traitées comme des otages des concessions à accorder ou des avantages à obtenir dans d’autres domaines économiques. </a:t>
            </a:r>
          </a:p>
          <a:p>
            <a:r>
              <a:rPr lang="fr-CA" dirty="0"/>
              <a:t>De l’exception culturelle au protocole: un rapport de méfiance entre Commission européenne et professionnels européens de la culture.</a:t>
            </a:r>
          </a:p>
          <a:p>
            <a:r>
              <a:rPr lang="fr-CA" dirty="0"/>
              <a:t>ALE entre UE et Canada: </a:t>
            </a:r>
            <a:r>
              <a:rPr lang="fr-CA" dirty="0" smtClean="0"/>
              <a:t>Position des négociateurs? </a:t>
            </a:r>
            <a:endParaRPr lang="fr-FR" dirty="0"/>
          </a:p>
        </p:txBody>
      </p:sp>
    </p:spTree>
    <p:extLst>
      <p:ext uri="{BB962C8B-B14F-4D97-AF65-F5344CB8AC3E}">
        <p14:creationId xmlns:p14="http://schemas.microsoft.com/office/powerpoint/2010/main" val="220561699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 En conclusion</a:t>
            </a:r>
            <a:endParaRPr lang="fr-FR" dirty="0"/>
          </a:p>
        </p:txBody>
      </p:sp>
      <p:sp>
        <p:nvSpPr>
          <p:cNvPr id="3" name="Espace réservé du contenu 2"/>
          <p:cNvSpPr>
            <a:spLocks noGrp="1"/>
          </p:cNvSpPr>
          <p:nvPr>
            <p:ph idx="1"/>
          </p:nvPr>
        </p:nvSpPr>
        <p:spPr/>
        <p:txBody>
          <a:bodyPr>
            <a:normAutofit fontScale="92500" lnSpcReduction="20000"/>
          </a:bodyPr>
          <a:lstStyle/>
          <a:p>
            <a:r>
              <a:rPr lang="fr-CA" dirty="0"/>
              <a:t>Les normes que la CDEC contient n’établissent pas d’obligations contraignantes et par conséquent ne réduisent pas particulièrement l’écart entre les prescriptions de la CDEC et la pratique des Parties, autrement dit, entre ce que les acteurs sont censés faire et ce qu’ils font en réalité.  </a:t>
            </a:r>
            <a:endParaRPr lang="fr-CA" dirty="0" smtClean="0"/>
          </a:p>
          <a:p>
            <a:r>
              <a:rPr lang="fr-CA" dirty="0" smtClean="0"/>
              <a:t>La mise en œuvre banale de la CDEC ne reflète en aucun cas la complexité de l’enjeu « commerce-culture » et ses questions actuelles.  </a:t>
            </a:r>
          </a:p>
          <a:p>
            <a:r>
              <a:rPr lang="fr-CA" dirty="0" smtClean="0"/>
              <a:t>La CDEC devient un instrument voué à favoriser l’</a:t>
            </a:r>
            <a:r>
              <a:rPr lang="fr-CA" dirty="0"/>
              <a:t>é</a:t>
            </a:r>
            <a:r>
              <a:rPr lang="fr-CA" dirty="0" smtClean="0"/>
              <a:t>change d’informations et d’expertise entre les Parties, tout en écartant l’enjeu controversé « commerce-culture ». </a:t>
            </a:r>
            <a:endParaRPr lang="fr-CA" dirty="0"/>
          </a:p>
          <a:p>
            <a:endParaRPr lang="fr-FR" dirty="0"/>
          </a:p>
        </p:txBody>
      </p:sp>
    </p:spTree>
    <p:extLst>
      <p:ext uri="{BB962C8B-B14F-4D97-AF65-F5344CB8AC3E}">
        <p14:creationId xmlns:p14="http://schemas.microsoft.com/office/powerpoint/2010/main" val="251073925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a:t>D</a:t>
            </a:r>
            <a:r>
              <a:rPr lang="fr-FR" sz="3600" dirty="0" smtClean="0"/>
              <a:t>. L’effet institutionnel de l’UNESCO</a:t>
            </a:r>
            <a:endParaRPr lang="fr-FR" sz="3600" dirty="0"/>
          </a:p>
        </p:txBody>
      </p:sp>
      <p:sp>
        <p:nvSpPr>
          <p:cNvPr id="3" name="Espace réservé du contenu 2"/>
          <p:cNvSpPr>
            <a:spLocks noGrp="1"/>
          </p:cNvSpPr>
          <p:nvPr>
            <p:ph idx="1"/>
          </p:nvPr>
        </p:nvSpPr>
        <p:spPr/>
        <p:txBody>
          <a:bodyPr>
            <a:normAutofit fontScale="62500" lnSpcReduction="20000"/>
          </a:bodyPr>
          <a:lstStyle/>
          <a:p>
            <a:pPr marL="0" indent="0">
              <a:buNone/>
            </a:pPr>
            <a:r>
              <a:rPr lang="fr-CA" dirty="0" smtClean="0"/>
              <a:t>Mise </a:t>
            </a:r>
            <a:r>
              <a:rPr lang="fr-CA" dirty="0"/>
              <a:t>en œuvre de la CDEC: l’organisation tente de mettre au point une politique d’intégration de la CDEC qui consiste à empêcher la dispersion intérieure et à grouper toutes ses activités proposées autour du concept de diversité culturelle. </a:t>
            </a:r>
            <a:endParaRPr lang="fr-FR" dirty="0"/>
          </a:p>
          <a:p>
            <a:r>
              <a:rPr lang="fr-FR" dirty="0"/>
              <a:t>Rapport </a:t>
            </a:r>
            <a:r>
              <a:rPr lang="fr-CA" dirty="0"/>
              <a:t>« </a:t>
            </a:r>
            <a:r>
              <a:rPr lang="fr-CA" i="1" dirty="0"/>
              <a:t>l’UNESCO et la question de la diversité culturelle, 1946-2007</a:t>
            </a:r>
            <a:r>
              <a:rPr lang="fr-CA" dirty="0"/>
              <a:t> » (2007); Rapport mondial sur la diversité culturelle 2010; Stratégie de la Division « Politiques culturelles et dialogue interculturel » 2008-2013. </a:t>
            </a:r>
          </a:p>
          <a:p>
            <a:r>
              <a:rPr lang="fr-CA" dirty="0"/>
              <a:t>L’organisation cherche à empêcher sa confrontation à des enjeux qui surmontent sa capacité de gestion et mettent en péril son fonctionnement efficace et serein. </a:t>
            </a:r>
            <a:endParaRPr lang="fr-CA" dirty="0" smtClean="0"/>
          </a:p>
          <a:p>
            <a:r>
              <a:rPr lang="fr-CA" b="1" dirty="0"/>
              <a:t>La CDEC devient ainsi un instrument international d’un côté intégré dans le corpus normatif de l’organisation sur le patrimoine culturel et, d’un autre, voué à favoriser l’échange d’informations entre les Parties et à renforcer la coopération culturelle internationale et le développement culturel, des domaines d’intervention qui demeurent compatibles avec l’héritage, la réputation, la compétence, ainsi que l’expertise de l’organisation. </a:t>
            </a:r>
            <a:endParaRPr lang="fr-CA" dirty="0"/>
          </a:p>
          <a:p>
            <a:endParaRPr lang="fr-CA" dirty="0"/>
          </a:p>
        </p:txBody>
      </p:sp>
    </p:spTree>
    <p:extLst>
      <p:ext uri="{BB962C8B-B14F-4D97-AF65-F5344CB8AC3E}">
        <p14:creationId xmlns:p14="http://schemas.microsoft.com/office/powerpoint/2010/main" val="122316907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lstStyle/>
          <a:p>
            <a:r>
              <a:rPr lang="fr-FR" dirty="0" smtClean="0"/>
              <a:t>Les deux Conventions sont des mécanismes de régulation d’un domaine spécifique des relations internationales. </a:t>
            </a:r>
          </a:p>
          <a:p>
            <a:r>
              <a:rPr lang="fr-FR" dirty="0" smtClean="0"/>
              <a:t>Pour saisir l’architecture d’un instrument international, nous devons revenir sur sa construction politique. </a:t>
            </a:r>
          </a:p>
          <a:p>
            <a:r>
              <a:rPr lang="fr-FR" dirty="0" smtClean="0"/>
              <a:t>Les instruments juridiques sont construits et mis en </a:t>
            </a:r>
            <a:r>
              <a:rPr lang="fr-FR" dirty="0" err="1" smtClean="0"/>
              <a:t>oeuvre</a:t>
            </a:r>
            <a:r>
              <a:rPr lang="fr-FR" dirty="0" smtClean="0"/>
              <a:t> socialement par des acteurs dans des contextes institutionnels particuliers. </a:t>
            </a:r>
            <a:endParaRPr lang="fr-FR" dirty="0"/>
          </a:p>
        </p:txBody>
      </p:sp>
    </p:spTree>
    <p:extLst>
      <p:ext uri="{BB962C8B-B14F-4D97-AF65-F5344CB8AC3E}">
        <p14:creationId xmlns:p14="http://schemas.microsoft.com/office/powerpoint/2010/main" val="21532275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A. </a:t>
            </a:r>
            <a:r>
              <a:rPr lang="fr-FR" dirty="0"/>
              <a:t>C</a:t>
            </a:r>
            <a:r>
              <a:rPr lang="fr-FR" dirty="0" smtClean="0"/>
              <a:t>onstruction de la CPI</a:t>
            </a:r>
            <a:endParaRPr lang="fr-FR" dirty="0"/>
          </a:p>
        </p:txBody>
      </p:sp>
      <p:sp>
        <p:nvSpPr>
          <p:cNvPr id="3" name="Espace réservé du contenu 2"/>
          <p:cNvSpPr>
            <a:spLocks noGrp="1"/>
          </p:cNvSpPr>
          <p:nvPr>
            <p:ph idx="1"/>
          </p:nvPr>
        </p:nvSpPr>
        <p:spPr/>
        <p:txBody>
          <a:bodyPr>
            <a:normAutofit fontScale="92500" lnSpcReduction="10000"/>
          </a:bodyPr>
          <a:lstStyle/>
          <a:p>
            <a:pPr marL="0" indent="0">
              <a:buNone/>
            </a:pPr>
            <a:r>
              <a:rPr lang="fr-CA" sz="1900" dirty="0"/>
              <a:t>L</a:t>
            </a:r>
            <a:r>
              <a:rPr lang="fr-CA" sz="1900" dirty="0" smtClean="0"/>
              <a:t>e </a:t>
            </a:r>
            <a:r>
              <a:rPr lang="fr-CA" sz="1900" dirty="0"/>
              <a:t>Japon, la Chine, l’Inde, le Brésil, la Corée du Sud : quelques-uns des premiers États qui ont ratifié la CPI.</a:t>
            </a:r>
          </a:p>
          <a:p>
            <a:pPr marL="0" indent="0">
              <a:buNone/>
            </a:pPr>
            <a:r>
              <a:rPr lang="fr-CA" sz="1900" dirty="0"/>
              <a:t>Dans les premières cinquante ratifications, plusieurs pays développés comme l’Allemagne, l’Autriche, l’Australie, les États-Unis, l’Espagne, la France, le Canada, l’Italie, la Norvège, la </a:t>
            </a:r>
            <a:r>
              <a:rPr lang="fr-CA" sz="1900" dirty="0" smtClean="0"/>
              <a:t>Suède</a:t>
            </a:r>
            <a:r>
              <a:rPr lang="fr-CA" sz="1900" dirty="0"/>
              <a:t> </a:t>
            </a:r>
            <a:r>
              <a:rPr lang="fr-CA" sz="1900" dirty="0" smtClean="0"/>
              <a:t>et </a:t>
            </a:r>
            <a:r>
              <a:rPr lang="fr-CA" sz="1900" dirty="0"/>
              <a:t>le Royaume-Uni n’avaient pas déposé d’instrument de ratification. </a:t>
            </a:r>
          </a:p>
          <a:p>
            <a:pPr marL="0" indent="0">
              <a:buNone/>
            </a:pPr>
            <a:r>
              <a:rPr lang="fr-FR" dirty="0" smtClean="0"/>
              <a:t>Projet des pays en voie de développement et des pays non-occidentaux. </a:t>
            </a:r>
          </a:p>
          <a:p>
            <a:pPr marL="0" indent="0">
              <a:buNone/>
            </a:pPr>
            <a:r>
              <a:rPr lang="fr-FR" dirty="0" smtClean="0"/>
              <a:t>Réponse vis-à-vis du déséquilibre concernant l’enjeu du patrimoine mondial (plus de 50% des sites inscrits sont issus des pays d’Europe). </a:t>
            </a:r>
          </a:p>
          <a:p>
            <a:pPr marL="0" indent="0">
              <a:buNone/>
            </a:pPr>
            <a:endParaRPr lang="fr-FR" dirty="0" smtClean="0"/>
          </a:p>
        </p:txBody>
      </p:sp>
    </p:spTree>
    <p:extLst>
      <p:ext uri="{BB962C8B-B14F-4D97-AF65-F5344CB8AC3E}">
        <p14:creationId xmlns:p14="http://schemas.microsoft.com/office/powerpoint/2010/main" val="392880697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A. </a:t>
            </a:r>
            <a:r>
              <a:rPr lang="fr-FR" sz="3600" dirty="0"/>
              <a:t>C</a:t>
            </a:r>
            <a:r>
              <a:rPr lang="fr-FR" sz="3600" dirty="0" smtClean="0"/>
              <a:t>onstruction de la CPI</a:t>
            </a:r>
            <a:endParaRPr lang="fr-FR" sz="3600" dirty="0"/>
          </a:p>
        </p:txBody>
      </p:sp>
      <p:sp>
        <p:nvSpPr>
          <p:cNvPr id="3" name="Espace réservé du contenu 2"/>
          <p:cNvSpPr>
            <a:spLocks noGrp="1"/>
          </p:cNvSpPr>
          <p:nvPr>
            <p:ph idx="1"/>
          </p:nvPr>
        </p:nvSpPr>
        <p:spPr/>
        <p:txBody>
          <a:bodyPr>
            <a:normAutofit fontScale="85000" lnSpcReduction="10000"/>
          </a:bodyPr>
          <a:lstStyle/>
          <a:p>
            <a:r>
              <a:rPr lang="fr-FR" dirty="0" smtClean="0"/>
              <a:t>Patrimoine immatériel : inscription du projet dans les priorités du directeur général japonais </a:t>
            </a:r>
            <a:r>
              <a:rPr lang="fr-FR" dirty="0" err="1" smtClean="0"/>
              <a:t>Koichiro</a:t>
            </a:r>
            <a:r>
              <a:rPr lang="fr-FR" dirty="0" smtClean="0"/>
              <a:t> Matsuura</a:t>
            </a:r>
            <a:r>
              <a:rPr lang="fr-FR" dirty="0"/>
              <a:t>. </a:t>
            </a:r>
            <a:endParaRPr lang="fr-FR" dirty="0" smtClean="0"/>
          </a:p>
          <a:p>
            <a:r>
              <a:rPr lang="fr-FR" dirty="0" smtClean="0"/>
              <a:t>Article </a:t>
            </a:r>
            <a:r>
              <a:rPr lang="fr-FR" dirty="0"/>
              <a:t>3 : Rien dans la présente Convention ne peut être interprété comme :  (b) affectant les droits et obligations des Etats parties découlant de tout instrument international relatif aux droits de la propriété intellectuelle ou à l’usage des ressources biologiques et écologiques auquel ils sont parties.</a:t>
            </a:r>
          </a:p>
          <a:p>
            <a:r>
              <a:rPr lang="fr-FR" sz="1800" dirty="0"/>
              <a:t>Coopération continue entre UNESCO et OMPI. </a:t>
            </a:r>
            <a:r>
              <a:rPr lang="fr-CA" sz="1800" dirty="0"/>
              <a:t> </a:t>
            </a:r>
          </a:p>
          <a:p>
            <a:r>
              <a:rPr lang="fr-CA" sz="1800" dirty="0"/>
              <a:t>La construction de la CPI s’est fondée sur un dialogue avec le Conseil économique et social des NU et la Convention sur la biodiversité.</a:t>
            </a:r>
            <a:endParaRPr lang="fr-FR" sz="1800" dirty="0"/>
          </a:p>
          <a:p>
            <a:endParaRPr lang="fr-FR" dirty="0" smtClean="0"/>
          </a:p>
        </p:txBody>
      </p:sp>
    </p:spTree>
    <p:extLst>
      <p:ext uri="{BB962C8B-B14F-4D97-AF65-F5344CB8AC3E}">
        <p14:creationId xmlns:p14="http://schemas.microsoft.com/office/powerpoint/2010/main" val="2489043311"/>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A. Construction de la CDEC </a:t>
            </a:r>
            <a:endParaRPr lang="fr-FR" sz="3600" dirty="0"/>
          </a:p>
        </p:txBody>
      </p:sp>
      <p:sp>
        <p:nvSpPr>
          <p:cNvPr id="3" name="Espace réservé du contenu 2"/>
          <p:cNvSpPr>
            <a:spLocks noGrp="1"/>
          </p:cNvSpPr>
          <p:nvPr>
            <p:ph idx="1"/>
          </p:nvPr>
        </p:nvSpPr>
        <p:spPr/>
        <p:txBody>
          <a:bodyPr>
            <a:normAutofit fontScale="55000" lnSpcReduction="20000"/>
          </a:bodyPr>
          <a:lstStyle/>
          <a:p>
            <a:r>
              <a:rPr lang="fr-FR" dirty="0" smtClean="0"/>
              <a:t>Exception culturelle et question du traitement des produits et services culturels dans les négociations commerciales multilatérales </a:t>
            </a:r>
          </a:p>
          <a:p>
            <a:pPr marL="0" indent="0">
              <a:buNone/>
            </a:pPr>
            <a:r>
              <a:rPr lang="fr-FR" dirty="0"/>
              <a:t>N</a:t>
            </a:r>
            <a:r>
              <a:rPr lang="fr-FR" dirty="0" smtClean="0"/>
              <a:t>égociations du GATS 1993; négociations sur l’AMI 1998;  négociations sur l’ALENA 1994. </a:t>
            </a:r>
          </a:p>
          <a:p>
            <a:r>
              <a:rPr lang="fr-FR" dirty="0" smtClean="0"/>
              <a:t>UNESCO et développement culturel </a:t>
            </a:r>
            <a:endParaRPr lang="fr-FR" dirty="0"/>
          </a:p>
          <a:p>
            <a:pPr marL="0" indent="0" algn="just">
              <a:buNone/>
            </a:pPr>
            <a:r>
              <a:rPr lang="fr-FR" dirty="0" smtClean="0"/>
              <a:t>Conférence mondiale sur les politiques culturelles (MONDIACULT) 1982; Décennie mondiale du développement culturel (1988-1997); Rapport « Notre diversité créatrice » 1995; Conférence intergouvernementale sur les politiques culturelles pour le développement 1998.</a:t>
            </a:r>
          </a:p>
          <a:p>
            <a:r>
              <a:rPr lang="fr-CA" b="1" dirty="0"/>
              <a:t>La diversité culturelle s’est construite sur le dépassement de l’exception culturelle, issue des négociations commerciales, et de la diversité créatrice, théorisée à l’UNESCO.  </a:t>
            </a:r>
            <a:r>
              <a:rPr lang="fr-CA" dirty="0"/>
              <a:t> </a:t>
            </a:r>
          </a:p>
          <a:p>
            <a:r>
              <a:rPr lang="fr-FR" dirty="0"/>
              <a:t>Une coalition d’acteurs favorable à la mise en place d’un instrument juridique international relatif aux produits et services culturels : France, Canada-Québec, Coalitions pour la diversité culturelle, OIF …</a:t>
            </a:r>
          </a:p>
          <a:p>
            <a:r>
              <a:rPr lang="fr-FR" dirty="0"/>
              <a:t>UNESCO 2003-2005: Négociations internationales en vue d’une « Convention internationale sur la diversité culturelle </a:t>
            </a:r>
            <a:r>
              <a:rPr lang="fr-FR" dirty="0" smtClean="0"/>
              <a:t>».  </a:t>
            </a:r>
            <a:endParaRPr lang="fr-FR" dirty="0"/>
          </a:p>
        </p:txBody>
      </p:sp>
    </p:spTree>
    <p:extLst>
      <p:ext uri="{BB962C8B-B14F-4D97-AF65-F5344CB8AC3E}">
        <p14:creationId xmlns:p14="http://schemas.microsoft.com/office/powerpoint/2010/main" val="239068688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600" dirty="0" smtClean="0"/>
              <a:t>A. Construction </a:t>
            </a:r>
            <a:r>
              <a:rPr lang="fr-FR" sz="3600" dirty="0"/>
              <a:t>de la CDEC </a:t>
            </a:r>
          </a:p>
        </p:txBody>
      </p:sp>
      <p:sp>
        <p:nvSpPr>
          <p:cNvPr id="3" name="Espace réservé du contenu 2"/>
          <p:cNvSpPr>
            <a:spLocks noGrp="1"/>
          </p:cNvSpPr>
          <p:nvPr>
            <p:ph sz="half" idx="1"/>
          </p:nvPr>
        </p:nvSpPr>
        <p:spPr/>
        <p:txBody>
          <a:bodyPr>
            <a:normAutofit fontScale="92500" lnSpcReduction="20000"/>
          </a:bodyPr>
          <a:lstStyle/>
          <a:p>
            <a:r>
              <a:rPr lang="fr-CA" dirty="0"/>
              <a:t>L</a:t>
            </a:r>
            <a:r>
              <a:rPr lang="fr-CA" dirty="0" smtClean="0"/>
              <a:t>a </a:t>
            </a:r>
            <a:r>
              <a:rPr lang="fr-CA" dirty="0"/>
              <a:t>France, le Canada, la plupart des États membres de l’OIF, le </a:t>
            </a:r>
            <a:r>
              <a:rPr lang="fr-CA" dirty="0" smtClean="0"/>
              <a:t>Brésil, l’Afrique du sud </a:t>
            </a:r>
            <a:r>
              <a:rPr lang="fr-CA" dirty="0"/>
              <a:t>et la Chine se prononcent en faveur d’un instrument </a:t>
            </a:r>
            <a:r>
              <a:rPr lang="fr-CA" dirty="0" smtClean="0"/>
              <a:t>contraignant</a:t>
            </a:r>
            <a:r>
              <a:rPr lang="fr-CA" dirty="0"/>
              <a:t>, égal en valeur aux autres accords internationaux, en vue de reconnaître la spécificité des </a:t>
            </a:r>
            <a:r>
              <a:rPr lang="fr-CA" dirty="0" smtClean="0"/>
              <a:t>produits </a:t>
            </a:r>
            <a:r>
              <a:rPr lang="fr-CA" dirty="0"/>
              <a:t>et services culturels ainsi que de légitimer l’intervention publique en matière de culture.</a:t>
            </a:r>
            <a:r>
              <a:rPr lang="fr-FR" dirty="0"/>
              <a:t> </a:t>
            </a:r>
          </a:p>
          <a:p>
            <a:endParaRPr lang="fr-FR" dirty="0"/>
          </a:p>
        </p:txBody>
      </p:sp>
      <p:sp>
        <p:nvSpPr>
          <p:cNvPr id="4" name="Espace réservé du contenu 3"/>
          <p:cNvSpPr>
            <a:spLocks noGrp="1"/>
          </p:cNvSpPr>
          <p:nvPr>
            <p:ph sz="half" idx="2"/>
          </p:nvPr>
        </p:nvSpPr>
        <p:spPr/>
        <p:txBody>
          <a:bodyPr>
            <a:normAutofit fontScale="92500" lnSpcReduction="20000"/>
          </a:bodyPr>
          <a:lstStyle/>
          <a:p>
            <a:r>
              <a:rPr lang="fr-CA" dirty="0"/>
              <a:t>L</a:t>
            </a:r>
            <a:r>
              <a:rPr lang="fr-CA" dirty="0" smtClean="0"/>
              <a:t>es </a:t>
            </a:r>
            <a:r>
              <a:rPr lang="fr-CA" dirty="0"/>
              <a:t>États-Unis, le </a:t>
            </a:r>
            <a:r>
              <a:rPr lang="fr-CA" dirty="0" smtClean="0"/>
              <a:t>Japon, l’Australie </a:t>
            </a:r>
            <a:r>
              <a:rPr lang="fr-CA" dirty="0"/>
              <a:t>et la Nouvelle-Zélande se prononcent en principe contre le projet de la CDEC, tout en exigeant d’importantes concessions à leurs intérêts comme prix de leur soutien au projet. </a:t>
            </a:r>
            <a:r>
              <a:rPr lang="fr-CA" dirty="0" smtClean="0"/>
              <a:t>La </a:t>
            </a:r>
            <a:r>
              <a:rPr lang="fr-CA" dirty="0"/>
              <a:t>Corée du sud, </a:t>
            </a:r>
            <a:r>
              <a:rPr lang="fr-CA" dirty="0" smtClean="0"/>
              <a:t>l’Inde, </a:t>
            </a:r>
            <a:r>
              <a:rPr lang="fr-CA" dirty="0"/>
              <a:t>le Mexique, la </a:t>
            </a:r>
            <a:r>
              <a:rPr lang="fr-CA" dirty="0" smtClean="0"/>
              <a:t>Colombie et d’autres pays ont émis </a:t>
            </a:r>
            <a:r>
              <a:rPr lang="fr-CA" dirty="0"/>
              <a:t>de réserves sur une Convention faisant contrepoids aux accords commerciaux bilatéraux comme multilatéraux. </a:t>
            </a:r>
            <a:endParaRPr lang="fr-FR" dirty="0"/>
          </a:p>
          <a:p>
            <a:endParaRPr lang="fr-FR" dirty="0"/>
          </a:p>
        </p:txBody>
      </p:sp>
    </p:spTree>
    <p:extLst>
      <p:ext uri="{BB962C8B-B14F-4D97-AF65-F5344CB8AC3E}">
        <p14:creationId xmlns:p14="http://schemas.microsoft.com/office/powerpoint/2010/main" val="91988171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dirty="0"/>
              <a:t>A</a:t>
            </a:r>
            <a:r>
              <a:rPr lang="fr-FR" sz="3200" dirty="0" smtClean="0"/>
              <a:t>. Construction de la CDEC</a:t>
            </a:r>
            <a:endParaRPr lang="fr-FR" sz="3200" dirty="0"/>
          </a:p>
        </p:txBody>
      </p:sp>
      <p:sp>
        <p:nvSpPr>
          <p:cNvPr id="3" name="Espace réservé du contenu 2"/>
          <p:cNvSpPr>
            <a:spLocks noGrp="1"/>
          </p:cNvSpPr>
          <p:nvPr>
            <p:ph idx="1"/>
          </p:nvPr>
        </p:nvSpPr>
        <p:spPr/>
        <p:txBody>
          <a:bodyPr>
            <a:normAutofit/>
          </a:bodyPr>
          <a:lstStyle/>
          <a:p>
            <a:r>
              <a:rPr lang="fr-FR" dirty="0" smtClean="0"/>
              <a:t>Le Canada et la France </a:t>
            </a:r>
            <a:r>
              <a:rPr lang="fr-CA" dirty="0" smtClean="0"/>
              <a:t>ont </a:t>
            </a:r>
            <a:r>
              <a:rPr lang="fr-CA" dirty="0"/>
              <a:t>marqué de leur empreinte le déroulement des négociations et le contenu de la CDEC</a:t>
            </a:r>
            <a:r>
              <a:rPr lang="fr-FR" dirty="0"/>
              <a:t> </a:t>
            </a:r>
            <a:r>
              <a:rPr lang="fr-FR" dirty="0" smtClean="0"/>
              <a:t>mais…</a:t>
            </a:r>
          </a:p>
          <a:p>
            <a:r>
              <a:rPr lang="fr-FR" dirty="0" smtClean="0"/>
              <a:t> </a:t>
            </a:r>
            <a:r>
              <a:rPr lang="fr-CA" dirty="0"/>
              <a:t>issu des négociations internationales, le </a:t>
            </a:r>
            <a:r>
              <a:rPr lang="fr-CA" dirty="0" smtClean="0"/>
              <a:t>texte </a:t>
            </a:r>
            <a:r>
              <a:rPr lang="fr-CA" dirty="0"/>
              <a:t>s’est </a:t>
            </a:r>
            <a:r>
              <a:rPr lang="fr-CA" dirty="0" smtClean="0"/>
              <a:t>négocié </a:t>
            </a:r>
            <a:r>
              <a:rPr lang="fr-CA" dirty="0"/>
              <a:t>sur la base d’un </a:t>
            </a:r>
            <a:r>
              <a:rPr lang="fr-CA" dirty="0" smtClean="0"/>
              <a:t>consensus délibérément ambigu, censé d’un côté </a:t>
            </a:r>
            <a:r>
              <a:rPr lang="fr-CA" dirty="0"/>
              <a:t>être le signe des négociations équitables </a:t>
            </a:r>
            <a:r>
              <a:rPr lang="fr-CA" dirty="0" smtClean="0"/>
              <a:t>et d’un autre, </a:t>
            </a:r>
            <a:r>
              <a:rPr lang="fr-CA" dirty="0"/>
              <a:t>assurer une adhésion massive à la CDEC.</a:t>
            </a:r>
            <a:r>
              <a:rPr lang="fr-FR" dirty="0"/>
              <a:t> </a:t>
            </a:r>
          </a:p>
        </p:txBody>
      </p:sp>
    </p:spTree>
    <p:extLst>
      <p:ext uri="{BB962C8B-B14F-4D97-AF65-F5344CB8AC3E}">
        <p14:creationId xmlns:p14="http://schemas.microsoft.com/office/powerpoint/2010/main" val="2523222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600" dirty="0"/>
              <a:t>B</a:t>
            </a:r>
            <a:r>
              <a:rPr lang="fr-FR" sz="3600" dirty="0" smtClean="0"/>
              <a:t>. Le rapport entre les accords commerciaux et la CDEC: consensus délibérément ambigu </a:t>
            </a:r>
            <a:endParaRPr lang="fr-FR" sz="3600" dirty="0"/>
          </a:p>
        </p:txBody>
      </p:sp>
      <p:sp>
        <p:nvSpPr>
          <p:cNvPr id="3" name="Espace réservé du contenu 2"/>
          <p:cNvSpPr>
            <a:spLocks noGrp="1"/>
          </p:cNvSpPr>
          <p:nvPr>
            <p:ph idx="1"/>
          </p:nvPr>
        </p:nvSpPr>
        <p:spPr/>
        <p:txBody>
          <a:bodyPr>
            <a:normAutofit fontScale="62500" lnSpcReduction="20000"/>
          </a:bodyPr>
          <a:lstStyle/>
          <a:p>
            <a:r>
              <a:rPr lang="fr-CA" dirty="0" smtClean="0"/>
              <a:t>L’article </a:t>
            </a:r>
            <a:r>
              <a:rPr lang="fr-CA" dirty="0"/>
              <a:t>20 contient deux paragraphes qui semblent être inconciliables à première </a:t>
            </a:r>
            <a:r>
              <a:rPr lang="fr-CA" dirty="0" smtClean="0"/>
              <a:t>vue. </a:t>
            </a:r>
          </a:p>
          <a:p>
            <a:r>
              <a:rPr lang="fr-CA" dirty="0"/>
              <a:t>Article 20 </a:t>
            </a:r>
            <a:r>
              <a:rPr lang="fr-CA" dirty="0" smtClean="0"/>
              <a:t>: Relation avec les autres instruments : Soutien mutuel, complémentarité et non-subordination : </a:t>
            </a:r>
            <a:r>
              <a:rPr lang="fr-CA" dirty="0"/>
              <a:t>« 1. Les Parties reconnaissent qu’elles doivent remplir de bonne foi leurs obligations en vertu de la présente Convention et de tous les autres traités auxquels elles sont parties. Ainsi, sans subordonner cette Convention aux autres traités (a) elles encouragent le soutien mutuel entre cette Convention et les autres traités auxquels elles sont parties ; et (b) lorsqu’elles interprètent et appliquent les autres traités auxquels elles sont parties ou lorsqu’elles souscrivent à d’autres obligations internationales, les Parties prennent en compte les dispositions pertinentes de la présente Convention. </a:t>
            </a:r>
            <a:r>
              <a:rPr lang="fr-CA" dirty="0" smtClean="0"/>
              <a:t>2</a:t>
            </a:r>
            <a:r>
              <a:rPr lang="fr-CA" dirty="0"/>
              <a:t>. Rien dans la présente Convention ne peut être interprété comme modifiant les droits et obligations des Parties au titre d’autres traités auxquels elles sont parties  </a:t>
            </a:r>
            <a:r>
              <a:rPr lang="fr-CA" dirty="0" smtClean="0"/>
              <a:t>»</a:t>
            </a:r>
            <a:r>
              <a:rPr lang="fr-FR" dirty="0" smtClean="0"/>
              <a:t>. </a:t>
            </a:r>
            <a:endParaRPr lang="fr-CA" dirty="0"/>
          </a:p>
          <a:p>
            <a:r>
              <a:rPr lang="fr-CA" dirty="0" smtClean="0"/>
              <a:t>Article 21 : Concertation et coordination internationales : « Les Parties s’engagent à promouvoir les objectifs et principes de la présente Convention dans d’autres enceintes internationales. A cette fin, les Parties se consultent, s’il y a lieu, en gardant à l’esprit ces objectifs et ces principes. </a:t>
            </a:r>
            <a:endParaRPr lang="fr-FR" dirty="0" smtClean="0"/>
          </a:p>
        </p:txBody>
      </p:sp>
    </p:spTree>
    <p:extLst>
      <p:ext uri="{BB962C8B-B14F-4D97-AF65-F5344CB8AC3E}">
        <p14:creationId xmlns:p14="http://schemas.microsoft.com/office/powerpoint/2010/main" val="29865146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200" dirty="0" smtClean="0"/>
              <a:t>B. Le </a:t>
            </a:r>
            <a:r>
              <a:rPr lang="fr-FR" sz="3200" dirty="0"/>
              <a:t>rapport entre </a:t>
            </a:r>
            <a:r>
              <a:rPr lang="fr-FR" sz="3200" dirty="0" smtClean="0"/>
              <a:t>les accords commerciaux </a:t>
            </a:r>
            <a:r>
              <a:rPr lang="fr-FR" sz="3200" dirty="0"/>
              <a:t>et la CDEC: consensus délibérément ambigu </a:t>
            </a:r>
          </a:p>
        </p:txBody>
      </p:sp>
      <p:sp>
        <p:nvSpPr>
          <p:cNvPr id="3" name="Espace réservé du contenu 2"/>
          <p:cNvSpPr>
            <a:spLocks noGrp="1"/>
          </p:cNvSpPr>
          <p:nvPr>
            <p:ph idx="1"/>
          </p:nvPr>
        </p:nvSpPr>
        <p:spPr/>
        <p:txBody>
          <a:bodyPr>
            <a:normAutofit/>
          </a:bodyPr>
          <a:lstStyle/>
          <a:p>
            <a:r>
              <a:rPr lang="fr-CA" dirty="0"/>
              <a:t>Jusqu’à présent, </a:t>
            </a:r>
            <a:r>
              <a:rPr lang="fr-CA" dirty="0" smtClean="0"/>
              <a:t>trente </a:t>
            </a:r>
            <a:r>
              <a:rPr lang="fr-CA" dirty="0"/>
              <a:t>membres de l’OMC se sont déjà prononcés pour être soumis à certaines restrictions dans le secteur de l’audiovisuel. </a:t>
            </a:r>
            <a:endParaRPr lang="fr-CA" dirty="0" smtClean="0"/>
          </a:p>
          <a:p>
            <a:r>
              <a:rPr lang="fr-FR" b="1" dirty="0" smtClean="0"/>
              <a:t>« Espace polycentrique » </a:t>
            </a:r>
            <a:r>
              <a:rPr lang="fr-FR" dirty="0"/>
              <a:t>: </a:t>
            </a:r>
            <a:r>
              <a:rPr lang="fr-CA" dirty="0"/>
              <a:t>l’enjeu « commerce-culture » relève simultanément de deux ensembles </a:t>
            </a:r>
            <a:r>
              <a:rPr lang="fr-CA" dirty="0" smtClean="0"/>
              <a:t>normatifs internationaux </a:t>
            </a:r>
            <a:r>
              <a:rPr lang="fr-CA" dirty="0"/>
              <a:t>et la délimitation de leurs compétences peut être subtile. La difficulté est de raisonner « juridiquement », c’est-à-dire logiquement ». </a:t>
            </a:r>
            <a:endParaRPr lang="fr-FR" dirty="0"/>
          </a:p>
          <a:p>
            <a:endParaRPr lang="fr-CA" dirty="0"/>
          </a:p>
          <a:p>
            <a:endParaRPr lang="fr-FR" dirty="0"/>
          </a:p>
        </p:txBody>
      </p:sp>
    </p:spTree>
    <p:extLst>
      <p:ext uri="{BB962C8B-B14F-4D97-AF65-F5344CB8AC3E}">
        <p14:creationId xmlns:p14="http://schemas.microsoft.com/office/powerpoint/2010/main" val="122297471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3093</TotalTime>
  <Words>1313</Words>
  <Application>Microsoft Macintosh PowerPoint</Application>
  <PresentationFormat>Présentation à l'écran (4:3)</PresentationFormat>
  <Paragraphs>76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Capital</vt:lpstr>
      <vt:lpstr>Les relations avec les autres instruments juridiques internationaux</vt:lpstr>
      <vt:lpstr>Introduction</vt:lpstr>
      <vt:lpstr>A. Construction de la CPI</vt:lpstr>
      <vt:lpstr>A. Construction de la CPI</vt:lpstr>
      <vt:lpstr>A. Construction de la CDEC </vt:lpstr>
      <vt:lpstr>A. Construction de la CDEC </vt:lpstr>
      <vt:lpstr>A. Construction de la CDEC</vt:lpstr>
      <vt:lpstr>B. Le rapport entre les accords commerciaux et la CDEC: consensus délibérément ambigu </vt:lpstr>
      <vt:lpstr>B. Le rapport entre les accords commerciaux et la CDEC: consensus délibérément ambigu </vt:lpstr>
      <vt:lpstr>C. La CDEC face à la réalité internationale</vt:lpstr>
      <vt:lpstr>C. La CDEC face à la réalité internationale</vt:lpstr>
      <vt:lpstr>C. La CDEC face à la réalité internationale</vt:lpstr>
      <vt:lpstr>C. La CDEC face à la réalité internationale</vt:lpstr>
      <vt:lpstr>C. La CDEC face à la réalité internationale</vt:lpstr>
      <vt:lpstr> En conclusion</vt:lpstr>
      <vt:lpstr>D. L’effet institutionnel de l’UNESCO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CPI et la CDEC face aux instruments internationaux</dc:title>
  <dc:creator>Antonios Vlassis</dc:creator>
  <cp:lastModifiedBy>Antonios Vlassis</cp:lastModifiedBy>
  <cp:revision>30</cp:revision>
  <dcterms:created xsi:type="dcterms:W3CDTF">2012-10-05T14:17:01Z</dcterms:created>
  <dcterms:modified xsi:type="dcterms:W3CDTF">2012-10-12T15:10:43Z</dcterms:modified>
</cp:coreProperties>
</file>