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1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CA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CA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13-07-10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A" smtClean="0"/>
              <a:t>Deuxième niveau</a:t>
            </a:r>
          </a:p>
          <a:p>
            <a:pPr lvl="2" eaLnBrk="1" latinLnBrk="0" hangingPunct="1"/>
            <a:r>
              <a:rPr kumimoji="0" lang="fr-CA" smtClean="0"/>
              <a:t>Troisième niveau</a:t>
            </a:r>
          </a:p>
          <a:p>
            <a:pPr lvl="3" eaLnBrk="1" latinLnBrk="0" hangingPunct="1"/>
            <a:r>
              <a:rPr kumimoji="0" lang="fr-CA" smtClean="0"/>
              <a:t>Quatrième niveau</a:t>
            </a:r>
          </a:p>
          <a:p>
            <a:pPr lvl="4" eaLnBrk="1" latinLnBrk="0" hangingPunct="1"/>
            <a:r>
              <a:rPr kumimoji="0"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13-07-10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La Chine et l’Inde dans le conflit des images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Les deux émergents asiatiques vis-à-vis des normes internationales de l’industrie cinématographique mondiale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909898" y="5573606"/>
            <a:ext cx="7703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Antonios Vlassis, Université libre de Bruxelles/Université du Québec à Montréal.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84775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A" dirty="0" smtClean="0"/>
              <a:t>La structure du régime international de l’audiovisuel n’</a:t>
            </a:r>
            <a:r>
              <a:rPr lang="fr-CA" dirty="0" err="1" smtClean="0"/>
              <a:t>obeit</a:t>
            </a:r>
            <a:r>
              <a:rPr lang="fr-CA" dirty="0" smtClean="0"/>
              <a:t> pas à une logique des coalitions Nord vs. Sud, pays développés vs. puissances émergentes; </a:t>
            </a:r>
            <a:r>
              <a:rPr lang="fr-CA" b="1" dirty="0" smtClean="0"/>
              <a:t>alliances sporadiques </a:t>
            </a:r>
            <a:r>
              <a:rPr lang="fr-CA" dirty="0" smtClean="0"/>
              <a:t>en fonction des questions très spécifiques. </a:t>
            </a:r>
          </a:p>
          <a:p>
            <a:endParaRPr lang="fr-CA" dirty="0" smtClean="0"/>
          </a:p>
          <a:p>
            <a:r>
              <a:rPr lang="fr-CA" dirty="0" smtClean="0"/>
              <a:t>L’analyse doit se tourner vers les structures domestiques, facteur explicatif du caractère de l’interaction collective à l’échelle internationale.  </a:t>
            </a:r>
          </a:p>
          <a:p>
            <a:r>
              <a:rPr lang="fr-CA" dirty="0" smtClean="0"/>
              <a:t>Inde: les coûts et les bénéfices de son intégration </a:t>
            </a:r>
            <a:r>
              <a:rPr lang="fr-CA" b="1" dirty="0" smtClean="0"/>
              <a:t>dans le régime international de l’audiovisuel n’ont pas des véritables effets </a:t>
            </a:r>
            <a:r>
              <a:rPr lang="fr-CA" dirty="0" smtClean="0"/>
              <a:t>sur le fonctionnement et la structure de l’industrie cinématographique indienne. </a:t>
            </a:r>
          </a:p>
          <a:p>
            <a:r>
              <a:rPr lang="fr-CA" dirty="0" smtClean="0"/>
              <a:t>Chine: </a:t>
            </a:r>
            <a:r>
              <a:rPr lang="fr-CA" b="1" dirty="0" smtClean="0"/>
              <a:t>une stratégie reflétant ses priorités domestiques</a:t>
            </a:r>
            <a:r>
              <a:rPr lang="fr-CA" dirty="0" smtClean="0"/>
              <a:t>, elle vise à sauvegarder sa souveraineté culturelle/contrôle étatique dans l’industrie cinématographique et à favoriser l’OMC en tant qu’entité nécessaire à la Chine et à l’industrie cinématographique.</a:t>
            </a:r>
          </a:p>
          <a:p>
            <a:pPr marL="118872" indent="0">
              <a:buNone/>
            </a:pPr>
            <a:r>
              <a:rPr lang="fr-CA" dirty="0" smtClean="0"/>
              <a:t> </a:t>
            </a:r>
          </a:p>
          <a:p>
            <a:r>
              <a:rPr lang="fr-CA" b="1" dirty="0" smtClean="0"/>
              <a:t>L’Inde est une puissance peu concernée par les enjeux du régime international de l’audiovisuel vu le caractère autarcique de sa cinématographie; la Chine correspond à un éléphant tranquille censé dans un avenir proche revendiquer l’innovation du régime et devenir l’instigateur des nouvelles règles du jeu.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55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A" dirty="0" smtClean="0"/>
              <a:t>Circulation des produits et services cinématographiques et négociations multilatérales. </a:t>
            </a:r>
          </a:p>
          <a:p>
            <a:r>
              <a:rPr lang="fr-CA" b="1" dirty="0" smtClean="0"/>
              <a:t>Accord général sur les services</a:t>
            </a:r>
            <a:r>
              <a:rPr lang="fr-CA" dirty="0" smtClean="0"/>
              <a:t> (AGCS-OMC) – </a:t>
            </a:r>
            <a:r>
              <a:rPr lang="fr-CA" b="1" dirty="0" smtClean="0"/>
              <a:t>Convention sur la diversité des expressions culturelles </a:t>
            </a:r>
            <a:r>
              <a:rPr lang="fr-CA" dirty="0" smtClean="0"/>
              <a:t>(CDEC-UNESCO). </a:t>
            </a:r>
          </a:p>
          <a:p>
            <a:endParaRPr lang="fr-CA" dirty="0" smtClean="0"/>
          </a:p>
          <a:p>
            <a:r>
              <a:rPr lang="fr-CA" dirty="0" smtClean="0"/>
              <a:t>Inde et Chine, Parties à la CDEC; elles ont déjà pris des engagements auprès de l’OMC relativement au commerce des produits et services audiovisuels.</a:t>
            </a:r>
          </a:p>
          <a:p>
            <a:endParaRPr lang="fr-CA" dirty="0" smtClean="0"/>
          </a:p>
          <a:p>
            <a:r>
              <a:rPr lang="fr-CA" dirty="0" smtClean="0"/>
              <a:t>Inde: premier producteur mondial de films, Chine: deuxième marché cinématographique mondial en termes de recettes.  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6541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CA" b="1" dirty="0" smtClean="0"/>
              <a:t>Problématique</a:t>
            </a:r>
            <a:r>
              <a:rPr lang="fr-CA" dirty="0" smtClean="0"/>
              <a:t>: Les deux puissances émergentes constituent-elles un axe commun vis-à-vis des pays développés du Nord ? Quels sont les facteurs qui expliquent la nature des préférences de la Chine et de l’Inde, ainsi que le caractère de leurs stratégies?</a:t>
            </a:r>
          </a:p>
          <a:p>
            <a:r>
              <a:rPr lang="fr-CA" b="1" dirty="0" smtClean="0"/>
              <a:t>Littérature existante </a:t>
            </a:r>
            <a:r>
              <a:rPr lang="fr-CA" dirty="0" smtClean="0"/>
              <a:t>sur les puissances émergentes fondée sur deux approches: approche </a:t>
            </a:r>
            <a:r>
              <a:rPr lang="fr-CA" b="1" dirty="0" smtClean="0"/>
              <a:t>réaliste – courant  libéral/constructiviste</a:t>
            </a:r>
          </a:p>
          <a:p>
            <a:r>
              <a:rPr lang="fr-CA" dirty="0"/>
              <a:t>C</a:t>
            </a:r>
            <a:r>
              <a:rPr lang="fr-CA" dirty="0" smtClean="0"/>
              <a:t>oncept de </a:t>
            </a:r>
            <a:r>
              <a:rPr lang="fr-CA" b="1" dirty="0" smtClean="0"/>
              <a:t>soft power</a:t>
            </a:r>
          </a:p>
          <a:p>
            <a:r>
              <a:rPr lang="fr-CA" b="1" dirty="0" smtClean="0"/>
              <a:t>Discipline de la communication: </a:t>
            </a:r>
            <a:r>
              <a:rPr lang="fr-CA" dirty="0" smtClean="0"/>
              <a:t>Hollywood vs. </a:t>
            </a:r>
            <a:r>
              <a:rPr lang="fr-CA" dirty="0" err="1" smtClean="0"/>
              <a:t>Bollywood</a:t>
            </a:r>
            <a:r>
              <a:rPr lang="fr-CA" dirty="0" smtClean="0"/>
              <a:t>; plusieurs pôles de production culturelle; bataille culturelle entre Chine et Hollywood. </a:t>
            </a:r>
            <a:r>
              <a:rPr lang="fr-CA" b="1" dirty="0" smtClean="0"/>
              <a:t>  </a:t>
            </a:r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65231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 smtClean="0"/>
              <a:t>Lecture du comportement  à travers les </a:t>
            </a:r>
            <a:r>
              <a:rPr lang="fr-CA" b="1" dirty="0" smtClean="0"/>
              <a:t>structures domestiques</a:t>
            </a:r>
          </a:p>
          <a:p>
            <a:r>
              <a:rPr lang="fr-CA" dirty="0" smtClean="0"/>
              <a:t>Nature et trajectoire historique des institutions politiques, arrangements organisationnels entre États et groupes cinématographiques </a:t>
            </a:r>
            <a:endParaRPr lang="fr-CA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633222" indent="-514350">
              <a:buAutoNum type="alphaLcPeriod"/>
            </a:pPr>
            <a:r>
              <a:rPr lang="fr-CA" b="1" dirty="0" smtClean="0"/>
              <a:t>Émergence d’un régime international de l’audiovisuel: Poids de Hollywood </a:t>
            </a:r>
            <a:r>
              <a:rPr lang="fr-CA" dirty="0" smtClean="0"/>
              <a:t>dans le paysage cinématographique mondial; </a:t>
            </a:r>
            <a:r>
              <a:rPr lang="fr-CA" b="1" dirty="0" smtClean="0"/>
              <a:t>rapports de force</a:t>
            </a:r>
            <a:r>
              <a:rPr lang="fr-CA" dirty="0" smtClean="0"/>
              <a:t> lors des négociations multilatérales; </a:t>
            </a:r>
            <a:r>
              <a:rPr lang="fr-CA" b="1" dirty="0" smtClean="0"/>
              <a:t>les positions et le rôle </a:t>
            </a:r>
            <a:r>
              <a:rPr lang="fr-CA" dirty="0" smtClean="0"/>
              <a:t>de la Chine et de l’Inde</a:t>
            </a:r>
          </a:p>
          <a:p>
            <a:pPr marL="633222" indent="-514350">
              <a:buAutoNum type="alphaLcPeriod"/>
            </a:pPr>
            <a:r>
              <a:rPr lang="fr-CA" b="1" dirty="0" smtClean="0"/>
              <a:t>Structures domestiques </a:t>
            </a:r>
            <a:r>
              <a:rPr lang="fr-CA" dirty="0" smtClean="0"/>
              <a:t>de deux puissances émergentes en tant que </a:t>
            </a:r>
            <a:r>
              <a:rPr lang="fr-CA" b="1" dirty="0" smtClean="0"/>
              <a:t>source d’</a:t>
            </a:r>
            <a:r>
              <a:rPr lang="fr-CA" b="1" dirty="0" err="1" smtClean="0"/>
              <a:t>interpretation</a:t>
            </a:r>
            <a:r>
              <a:rPr lang="fr-CA" b="1" dirty="0" smtClean="0"/>
              <a:t> </a:t>
            </a:r>
            <a:r>
              <a:rPr lang="fr-CA" dirty="0" smtClean="0"/>
              <a:t>de leur comportement au sein des négociations.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8787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fr-CA" dirty="0" smtClean="0"/>
              <a:t>L’</a:t>
            </a:r>
            <a:r>
              <a:rPr lang="fr-CA" dirty="0"/>
              <a:t>é</a:t>
            </a:r>
            <a:r>
              <a:rPr lang="fr-CA" dirty="0" smtClean="0"/>
              <a:t>mergence d’un régime international de l’audiovisuel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CA" dirty="0" smtClean="0"/>
              <a:t>Hollywood: de l'âge d’or des studios et du modèle fordiste à l’</a:t>
            </a:r>
            <a:r>
              <a:rPr lang="fr-CA" dirty="0" err="1" smtClean="0"/>
              <a:t>avenement</a:t>
            </a:r>
            <a:r>
              <a:rPr lang="fr-CA" dirty="0" smtClean="0"/>
              <a:t> du </a:t>
            </a:r>
            <a:r>
              <a:rPr lang="fr-CA" b="1" dirty="0" smtClean="0"/>
              <a:t>cinéma-monde</a:t>
            </a:r>
            <a:r>
              <a:rPr lang="fr-CA" dirty="0" smtClean="0"/>
              <a:t> dans les années 1980. </a:t>
            </a:r>
          </a:p>
          <a:p>
            <a:r>
              <a:rPr lang="fr-CA" dirty="0" smtClean="0"/>
              <a:t>Hollywood entre dans l’ère post-industrielle</a:t>
            </a:r>
          </a:p>
          <a:p>
            <a:r>
              <a:rPr lang="fr-CA" b="1" dirty="0" smtClean="0"/>
              <a:t>Avènement d’un nouveau produit </a:t>
            </a:r>
            <a:r>
              <a:rPr lang="fr-CA" dirty="0" smtClean="0"/>
              <a:t>(film évènement), </a:t>
            </a:r>
            <a:r>
              <a:rPr lang="fr-CA" b="1" dirty="0" smtClean="0"/>
              <a:t>approche mondiale du marché</a:t>
            </a:r>
            <a:r>
              <a:rPr lang="fr-CA" dirty="0" smtClean="0"/>
              <a:t>, </a:t>
            </a:r>
            <a:r>
              <a:rPr lang="fr-CA" b="1" dirty="0" smtClean="0"/>
              <a:t>concentration horizontale </a:t>
            </a:r>
            <a:r>
              <a:rPr lang="fr-CA" dirty="0" smtClean="0"/>
              <a:t>des groupes autour des activités des loisirs. </a:t>
            </a:r>
          </a:p>
          <a:p>
            <a:r>
              <a:rPr lang="fr-CA" dirty="0" smtClean="0"/>
              <a:t>Hollywood s’impose dans de nombreux pays pas comme un cinéma national étranger mais comme le cinéma. </a:t>
            </a:r>
          </a:p>
          <a:p>
            <a:r>
              <a:rPr lang="fr-CA" b="1" dirty="0" smtClean="0"/>
              <a:t>Déclin des cinématographies nationales</a:t>
            </a:r>
            <a:r>
              <a:rPr lang="fr-CA" dirty="0" smtClean="0"/>
              <a:t> en Europe</a:t>
            </a:r>
          </a:p>
        </p:txBody>
      </p:sp>
    </p:spTree>
    <p:extLst>
      <p:ext uri="{BB962C8B-B14F-4D97-AF65-F5344CB8AC3E}">
        <p14:creationId xmlns:p14="http://schemas.microsoft.com/office/powerpoint/2010/main" val="1245241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1. L’émergence </a:t>
            </a:r>
            <a:r>
              <a:rPr lang="fr-CA" dirty="0"/>
              <a:t>d’un régime international de l’audiovisuel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A" dirty="0" smtClean="0"/>
              <a:t>Les normes internationales pour le cinéma entre l’OMC et l’UNESCO</a:t>
            </a:r>
          </a:p>
          <a:p>
            <a:pPr marL="118872" indent="0">
              <a:buNone/>
            </a:pPr>
            <a:endParaRPr lang="fr-CA" dirty="0" smtClean="0"/>
          </a:p>
          <a:p>
            <a:r>
              <a:rPr lang="fr-CA" b="1" dirty="0" smtClean="0"/>
              <a:t>Négociations sur l’AGCS-OMC en 1993</a:t>
            </a:r>
            <a:r>
              <a:rPr lang="fr-CA" dirty="0" smtClean="0"/>
              <a:t>: Libéralisation du secteur audiovisuel (États-Unis, Japon, Nouvelle-Zélande) vs. Exception culturelle (France, Canada): Jusqu’à présent </a:t>
            </a:r>
            <a:r>
              <a:rPr lang="fr-CA" b="1" dirty="0" smtClean="0"/>
              <a:t>30 membres de l’OMC </a:t>
            </a:r>
            <a:r>
              <a:rPr lang="fr-CA" dirty="0" smtClean="0"/>
              <a:t>ont pris des engagements dans le secteur de l’audiovisuel</a:t>
            </a:r>
          </a:p>
          <a:p>
            <a:pPr marL="118872" indent="0">
              <a:buNone/>
            </a:pPr>
            <a:endParaRPr lang="fr-CA" dirty="0" smtClean="0"/>
          </a:p>
          <a:p>
            <a:r>
              <a:rPr lang="fr-CA" b="1" dirty="0" smtClean="0"/>
              <a:t>De l’exception culturelle à la diversité culturelle</a:t>
            </a:r>
          </a:p>
          <a:p>
            <a:endParaRPr lang="fr-CA" dirty="0" smtClean="0"/>
          </a:p>
          <a:p>
            <a:r>
              <a:rPr lang="fr-CA" b="1" dirty="0" smtClean="0"/>
              <a:t>Négociations sur la CDEC-UNESCO</a:t>
            </a:r>
            <a:r>
              <a:rPr lang="fr-CA" dirty="0" smtClean="0"/>
              <a:t>: D’un côté, une grande coalition d’</a:t>
            </a:r>
            <a:r>
              <a:rPr lang="fr-CA" dirty="0" err="1" smtClean="0"/>
              <a:t>Etats</a:t>
            </a:r>
            <a:r>
              <a:rPr lang="fr-CA" dirty="0" smtClean="0"/>
              <a:t> (France, Canada, Espagne, plusieurs pays d’Afrique et d’</a:t>
            </a:r>
            <a:r>
              <a:rPr lang="fr-CA" dirty="0" err="1" smtClean="0"/>
              <a:t>Amerique</a:t>
            </a:r>
            <a:r>
              <a:rPr lang="fr-CA" dirty="0" smtClean="0"/>
              <a:t> latine etc.) favorisant une CDEC efficace face aux accords commerciaux et voué à renforcer la coopération culturelle internationale et d’un autre, d’autres gouvernements tels que les États-Unis, le Japon, la Nouvelle-Zélande, l’Australie opposés à l’adoption d’un instrument international voué aux industries culturelles.   </a:t>
            </a:r>
          </a:p>
          <a:p>
            <a:pPr marL="118872" indent="0">
              <a:buNone/>
            </a:pPr>
            <a:endParaRPr lang="fr-CA" dirty="0" smtClean="0"/>
          </a:p>
          <a:p>
            <a:r>
              <a:rPr lang="fr-CA" dirty="0" smtClean="0"/>
              <a:t>Sur des points controversés, le texte de la CDEC s’est négocié sur la base d’un consensus délibérément ambigu. 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5835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1. L’émergence </a:t>
            </a:r>
            <a:r>
              <a:rPr lang="fr-CA" dirty="0"/>
              <a:t>d’un régime international de l’audiovisuel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Inde: </a:t>
            </a:r>
            <a:r>
              <a:rPr lang="fr-CA" b="1" dirty="0" smtClean="0"/>
              <a:t>stratégie modérée, alliances sporadiques et ambivalence. </a:t>
            </a:r>
          </a:p>
          <a:p>
            <a:r>
              <a:rPr lang="fr-CA" dirty="0"/>
              <a:t>Chine: </a:t>
            </a:r>
            <a:r>
              <a:rPr lang="fr-CA" b="1" dirty="0"/>
              <a:t>intégration réservée, stratégie </a:t>
            </a:r>
            <a:r>
              <a:rPr lang="fr-CA" b="1" dirty="0" err="1" smtClean="0"/>
              <a:t>coherente</a:t>
            </a:r>
            <a:r>
              <a:rPr lang="fr-CA" b="1" dirty="0" smtClean="0"/>
              <a:t> </a:t>
            </a:r>
            <a:r>
              <a:rPr lang="fr-CA" b="1" dirty="0"/>
              <a:t>et contraintes institutionnelles. </a:t>
            </a:r>
          </a:p>
          <a:p>
            <a:r>
              <a:rPr lang="fr-CA" dirty="0" smtClean="0"/>
              <a:t>Rôle d’appui et rôle de balancier. </a:t>
            </a:r>
          </a:p>
          <a:p>
            <a:r>
              <a:rPr lang="fr-CA" dirty="0" smtClean="0"/>
              <a:t>Absence du clivage Nord vs. Sud ou pays développés vs. puissances émergentes. </a:t>
            </a:r>
          </a:p>
          <a:p>
            <a:r>
              <a:rPr lang="fr-CA" b="1" dirty="0" smtClean="0"/>
              <a:t>Les deux puissances ne constituent pas une coalition </a:t>
            </a:r>
            <a:r>
              <a:rPr lang="fr-CA" dirty="0" smtClean="0"/>
              <a:t>avec des stratégies communes. </a:t>
            </a:r>
          </a:p>
          <a:p>
            <a:r>
              <a:rPr lang="fr-CA" b="1" dirty="0" smtClean="0"/>
              <a:t>Alliances sporadiques </a:t>
            </a:r>
            <a:r>
              <a:rPr lang="fr-CA" dirty="0" smtClean="0"/>
              <a:t>en fonction des questions très spécifiques</a:t>
            </a:r>
            <a:r>
              <a:rPr lang="fr-CA" b="1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064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fr-CA" dirty="0" smtClean="0"/>
              <a:t>Les structures domestiques des puissances émergentes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dirty="0" smtClean="0"/>
              <a:t>Inde et cinéma: </a:t>
            </a:r>
            <a:r>
              <a:rPr lang="fr-CA" b="1" dirty="0" smtClean="0"/>
              <a:t>fragmentation, intervention discrète, langage filmique particulier et autosuffisance. </a:t>
            </a:r>
          </a:p>
          <a:p>
            <a:endParaRPr lang="fr-CA" b="1" dirty="0" smtClean="0"/>
          </a:p>
          <a:p>
            <a:r>
              <a:rPr lang="fr-CA" dirty="0" smtClean="0"/>
              <a:t>Absence d’une véritable politique interventionniste; système de taxation privilégiant les films régionaux dans les différentes provinces. </a:t>
            </a:r>
          </a:p>
          <a:p>
            <a:pPr marL="118872" indent="0">
              <a:buNone/>
            </a:pPr>
            <a:r>
              <a:rPr lang="fr-CA" dirty="0" smtClean="0"/>
              <a:t> </a:t>
            </a:r>
          </a:p>
          <a:p>
            <a:r>
              <a:rPr lang="fr-CA" dirty="0" smtClean="0"/>
              <a:t>Film “</a:t>
            </a:r>
            <a:r>
              <a:rPr lang="fr-CA" dirty="0" err="1" smtClean="0"/>
              <a:t>massala</a:t>
            </a:r>
            <a:r>
              <a:rPr lang="fr-CA" dirty="0" smtClean="0"/>
              <a:t>” – film de divertissement, langage filmique particulier adapté au goût du public indien; les films d’autres genres ou les films d’auteur représentent une place infime dans le paysage cinématographique indien. </a:t>
            </a:r>
          </a:p>
          <a:p>
            <a:pPr marL="118872" indent="0">
              <a:buNone/>
            </a:pPr>
            <a:endParaRPr lang="fr-CA" dirty="0" smtClean="0"/>
          </a:p>
          <a:p>
            <a:r>
              <a:rPr lang="fr-CA" dirty="0" smtClean="0"/>
              <a:t>Les films étrangers représentent à peine 10 % de la fréquentation. </a:t>
            </a:r>
          </a:p>
          <a:p>
            <a:endParaRPr lang="fr-CA" dirty="0" smtClean="0"/>
          </a:p>
          <a:p>
            <a:r>
              <a:rPr lang="fr-CA" dirty="0" smtClean="0"/>
              <a:t>Le marché des films indiens hors du pays reste extrêmement limité; les films indiens sont surtout destinés à la diaspora indienne.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988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2. Les structures domestiques des puissances émergentes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CA" dirty="0" smtClean="0"/>
              <a:t>Chine et cinéma</a:t>
            </a:r>
            <a:r>
              <a:rPr lang="fr-CA" b="1" dirty="0" smtClean="0"/>
              <a:t>: centralisation, ouverture contrôlée et insertion continue</a:t>
            </a:r>
          </a:p>
          <a:p>
            <a:endParaRPr lang="fr-CA" b="1" dirty="0" smtClean="0"/>
          </a:p>
          <a:p>
            <a:r>
              <a:rPr lang="fr-CA" dirty="0" smtClean="0"/>
              <a:t>A la fin des années 1980, le cinéma est un des secteurs étatiques les plus conservateurs et son fonctionnement se fonde sur une planification centrale et la propriété étatique.  </a:t>
            </a:r>
          </a:p>
          <a:p>
            <a:endParaRPr lang="fr-CA" dirty="0" smtClean="0"/>
          </a:p>
          <a:p>
            <a:r>
              <a:rPr lang="fr-CA" b="1" dirty="0" smtClean="0"/>
              <a:t>Début des années 1990</a:t>
            </a:r>
            <a:r>
              <a:rPr lang="fr-CA" dirty="0" smtClean="0"/>
              <a:t>, ouverture lente du marché cinématographique chinois sous la crainte d’un effondrement de l’industrie cinématographique et sous la pression de l’administration. </a:t>
            </a:r>
          </a:p>
          <a:p>
            <a:endParaRPr lang="fr-CA" dirty="0" smtClean="0"/>
          </a:p>
          <a:p>
            <a:r>
              <a:rPr lang="fr-CA" dirty="0"/>
              <a:t>D</a:t>
            </a:r>
            <a:r>
              <a:rPr lang="fr-CA" dirty="0" smtClean="0"/>
              <a:t>epuis 1996, les films étrangers et notamment hollywoodiens accaparent environ </a:t>
            </a:r>
            <a:r>
              <a:rPr lang="fr-CA" b="1" dirty="0" smtClean="0"/>
              <a:t>40-50 % du marché cinématographique annuel</a:t>
            </a:r>
            <a:r>
              <a:rPr lang="fr-CA" dirty="0" smtClean="0"/>
              <a:t>. </a:t>
            </a:r>
          </a:p>
          <a:p>
            <a:endParaRPr lang="fr-CA" dirty="0" smtClean="0"/>
          </a:p>
          <a:p>
            <a:r>
              <a:rPr lang="fr-CA" dirty="0"/>
              <a:t>L</a:t>
            </a:r>
            <a:r>
              <a:rPr lang="fr-CA" dirty="0" smtClean="0"/>
              <a:t>a Chine développe </a:t>
            </a:r>
            <a:r>
              <a:rPr lang="fr-CA" b="1" dirty="0" smtClean="0"/>
              <a:t>un film d’auteur </a:t>
            </a:r>
            <a:r>
              <a:rPr lang="fr-CA" dirty="0" smtClean="0"/>
              <a:t>qui reçoit un grand nombre de prix dans les cinq grands festivals internationaux (Cannes, Venise, Berlin, San </a:t>
            </a:r>
            <a:r>
              <a:rPr lang="fr-CA" dirty="0" err="1" smtClean="0"/>
              <a:t>Sebastian</a:t>
            </a:r>
            <a:r>
              <a:rPr lang="fr-CA" dirty="0" smtClean="0"/>
              <a:t>, Locarno). </a:t>
            </a:r>
          </a:p>
          <a:p>
            <a:endParaRPr lang="fr-CA" dirty="0" smtClean="0"/>
          </a:p>
          <a:p>
            <a:r>
              <a:rPr lang="fr-CA" dirty="0" smtClean="0"/>
              <a:t>De 1995 jusqu’à présent, cinq productions chinoises ont enregistré des recettes de plus de 10 millions US$ dans le marché des États-Unis contre une seule production indienne (</a:t>
            </a:r>
            <a:r>
              <a:rPr lang="fr-CA" i="1" dirty="0" err="1" smtClean="0"/>
              <a:t>Monsoon</a:t>
            </a:r>
            <a:r>
              <a:rPr lang="fr-CA" i="1" dirty="0" smtClean="0"/>
              <a:t> </a:t>
            </a:r>
            <a:r>
              <a:rPr lang="fr-CA" i="1" dirty="0" err="1" smtClean="0"/>
              <a:t>Wedding</a:t>
            </a:r>
            <a:r>
              <a:rPr lang="fr-CA" dirty="0" smtClean="0"/>
              <a:t> (2002)).  </a:t>
            </a:r>
          </a:p>
          <a:p>
            <a:pPr marL="118872" indent="0">
              <a:buNone/>
            </a:pPr>
            <a:endParaRPr lang="fr-CA" dirty="0" smtClean="0"/>
          </a:p>
          <a:p>
            <a:r>
              <a:rPr lang="fr-CA" b="1" dirty="0" smtClean="0"/>
              <a:t>Au début des années 2000</a:t>
            </a:r>
            <a:r>
              <a:rPr lang="fr-CA" dirty="0" smtClean="0"/>
              <a:t>, le quota est passé de 10 à 20 films étrangers, distribués en partage de recettes et d’autres films étrangers, dont le nombre est variable, sont vendus à China Film Group au forfait. </a:t>
            </a:r>
          </a:p>
          <a:p>
            <a:endParaRPr lang="fr-CA" dirty="0" smtClean="0"/>
          </a:p>
          <a:p>
            <a:r>
              <a:rPr lang="fr-CA" dirty="0"/>
              <a:t>D</a:t>
            </a:r>
            <a:r>
              <a:rPr lang="fr-CA" dirty="0" smtClean="0"/>
              <a:t>epuis le début des années 2000, la croissance du marché cinématographique chinois reste considérable.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54079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779</TotalTime>
  <Words>1134</Words>
  <Application>Microsoft Macintosh PowerPoint</Application>
  <PresentationFormat>Présentation à l'écran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Module</vt:lpstr>
      <vt:lpstr>La Chine et l’Inde dans le conflit des images</vt:lpstr>
      <vt:lpstr>Introduction</vt:lpstr>
      <vt:lpstr>Introduction</vt:lpstr>
      <vt:lpstr>Introduction</vt:lpstr>
      <vt:lpstr>1. L’émergence d’un régime international de l’audiovisuel</vt:lpstr>
      <vt:lpstr>1. L’émergence d’un régime international de l’audiovisuel</vt:lpstr>
      <vt:lpstr>1. L’émergence d’un régime international de l’audiovisuel</vt:lpstr>
      <vt:lpstr>2. Les structures domestiques des puissances émergentes</vt:lpstr>
      <vt:lpstr>2. Les structures domestiques des puissances émergentes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Chine et l’Inde dans le conflit des images</dc:title>
  <dc:creator>Antonios Vlassis</dc:creator>
  <cp:lastModifiedBy>Antonios Vlassis</cp:lastModifiedBy>
  <cp:revision>28</cp:revision>
  <dcterms:created xsi:type="dcterms:W3CDTF">2013-07-05T10:01:24Z</dcterms:created>
  <dcterms:modified xsi:type="dcterms:W3CDTF">2013-07-10T10:59:59Z</dcterms:modified>
</cp:coreProperties>
</file>