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6"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125" d="100"/>
          <a:sy n="125" d="100"/>
        </p:scale>
        <p:origin x="296" y="86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r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fr-CA" smtClean="0"/>
              <a:t>Cliquez et modifiez le titre</a:t>
            </a:r>
            <a:endParaRPr kumimoji="0" lang="en-US"/>
          </a:p>
        </p:txBody>
      </p:sp>
      <p:sp>
        <p:nvSpPr>
          <p:cNvPr id="3" name="Sous-titr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fr-CA" smtClean="0"/>
              <a:t>Cliquez pour modifier le style des sous-titres du masque</a:t>
            </a:r>
            <a:endParaRPr kumimoji="0" lang="en-US"/>
          </a:p>
        </p:txBody>
      </p:sp>
      <p:sp>
        <p:nvSpPr>
          <p:cNvPr id="4" name="Espace réservé de la date 3"/>
          <p:cNvSpPr>
            <a:spLocks noGrp="1"/>
          </p:cNvSpPr>
          <p:nvPr>
            <p:ph type="dt" sz="half" idx="10"/>
          </p:nvPr>
        </p:nvSpPr>
        <p:spPr/>
        <p:txBody>
          <a:bodyPr/>
          <a:lstStyle/>
          <a:p>
            <a:fld id="{D7C3A134-F1C3-464B-BF47-54DC2DE08F52}" type="datetimeFigureOut">
              <a:rPr lang="en-US" smtClean="0"/>
              <a:t>13-06-05</a:t>
            </a:fld>
            <a:endParaRPr lang="en-US"/>
          </a:p>
        </p:txBody>
      </p:sp>
      <p:sp>
        <p:nvSpPr>
          <p:cNvPr id="5" name="Espace réservé du pied de page 4"/>
          <p:cNvSpPr>
            <a:spLocks noGrp="1"/>
          </p:cNvSpPr>
          <p:nvPr>
            <p:ph type="ftr" sz="quarter" idx="11"/>
          </p:nvPr>
        </p:nvSpPr>
        <p:spPr/>
        <p:txBody>
          <a:bodyPr/>
          <a:lstStyle/>
          <a:p>
            <a:endParaRPr kumimoji="0" lang="en-US"/>
          </a:p>
        </p:txBody>
      </p:sp>
      <p:sp>
        <p:nvSpPr>
          <p:cNvPr id="6" name="Espace réservé du numéro de diapositive 5"/>
          <p:cNvSpPr>
            <a:spLocks noGrp="1"/>
          </p:cNvSpPr>
          <p:nvPr>
            <p:ph type="sldNum" sz="quarter" idx="12"/>
          </p:nvPr>
        </p:nvSpPr>
        <p:spPr/>
        <p:txBody>
          <a:bodyPr/>
          <a:lstStyle/>
          <a:p>
            <a:fld id="{9648F39E-9C37-485F-AC97-16BB4BDF9F49}" type="slidenum">
              <a:rPr kumimoji="0" lang="en-US" smtClean="0"/>
              <a:t>‹#›</a:t>
            </a:fld>
            <a:endParaRPr kumimoji="0"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CA" smtClean="0"/>
              <a:t>Cliquez et modifiez le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CA" smtClean="0"/>
              <a:t>Cliquez pour modifier les styles du texte du masque</a:t>
            </a:r>
          </a:p>
          <a:p>
            <a:pPr lvl="1" eaLnBrk="1" latinLnBrk="0" hangingPunct="1"/>
            <a:r>
              <a:rPr lang="fr-CA" smtClean="0"/>
              <a:t>Deuxième niveau</a:t>
            </a:r>
          </a:p>
          <a:p>
            <a:pPr lvl="2" eaLnBrk="1" latinLnBrk="0" hangingPunct="1"/>
            <a:r>
              <a:rPr lang="fr-CA" smtClean="0"/>
              <a:t>Troisième niveau</a:t>
            </a:r>
          </a:p>
          <a:p>
            <a:pPr lvl="3" eaLnBrk="1" latinLnBrk="0" hangingPunct="1"/>
            <a:r>
              <a:rPr lang="fr-CA" smtClean="0"/>
              <a:t>Quatrième niveau</a:t>
            </a:r>
          </a:p>
          <a:p>
            <a:pPr lvl="4" eaLnBrk="1" latinLnBrk="0" hangingPunct="1"/>
            <a:r>
              <a:rPr lang="fr-CA" smtClean="0"/>
              <a:t>Cinquième niveau</a:t>
            </a:r>
            <a:endParaRPr kumimoji="0" lang="en-US"/>
          </a:p>
        </p:txBody>
      </p:sp>
      <p:sp>
        <p:nvSpPr>
          <p:cNvPr id="4" name="Espace réservé de la date 3"/>
          <p:cNvSpPr>
            <a:spLocks noGrp="1"/>
          </p:cNvSpPr>
          <p:nvPr>
            <p:ph type="dt" sz="half" idx="10"/>
          </p:nvPr>
        </p:nvSpPr>
        <p:spPr/>
        <p:txBody>
          <a:bodyPr/>
          <a:lstStyle/>
          <a:p>
            <a:fld id="{D7C3A134-F1C3-464B-BF47-54DC2DE08F52}" type="datetimeFigureOut">
              <a:rPr lang="en-US" smtClean="0"/>
              <a:t>13-06-05</a:t>
            </a:fld>
            <a:endParaRPr lang="en-US"/>
          </a:p>
        </p:txBody>
      </p:sp>
      <p:sp>
        <p:nvSpPr>
          <p:cNvPr id="5" name="Espace réservé du pied de page 4"/>
          <p:cNvSpPr>
            <a:spLocks noGrp="1"/>
          </p:cNvSpPr>
          <p:nvPr>
            <p:ph type="ftr" sz="quarter" idx="11"/>
          </p:nvPr>
        </p:nvSpPr>
        <p:spPr/>
        <p:txBody>
          <a:bodyPr/>
          <a:lstStyle/>
          <a:p>
            <a:endParaRPr kumimoji="0" lang="en-US"/>
          </a:p>
        </p:txBody>
      </p:sp>
      <p:sp>
        <p:nvSpPr>
          <p:cNvPr id="6" name="Espace réservé du numéro de diapositive 5"/>
          <p:cNvSpPr>
            <a:spLocks noGrp="1"/>
          </p:cNvSpPr>
          <p:nvPr>
            <p:ph type="sldNum" sz="quarter" idx="12"/>
          </p:nvPr>
        </p:nvSpPr>
        <p:spPr/>
        <p:txBody>
          <a:bodyPr/>
          <a:lstStyle/>
          <a:p>
            <a:fld id="{9648F39E-9C37-485F-AC97-16BB4BDF9F49}" type="slidenum">
              <a:rPr kumimoji="0" lang="en-US" smtClean="0"/>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re vertical 1"/>
          <p:cNvSpPr>
            <a:spLocks noGrp="1"/>
          </p:cNvSpPr>
          <p:nvPr>
            <p:ph type="title" orient="vert"/>
          </p:nvPr>
        </p:nvSpPr>
        <p:spPr>
          <a:xfrm>
            <a:off x="6781800" y="274640"/>
            <a:ext cx="1905000" cy="5851525"/>
          </a:xfrm>
        </p:spPr>
        <p:txBody>
          <a:bodyPr vert="eaVert"/>
          <a:lstStyle>
            <a:extLst/>
          </a:lstStyle>
          <a:p>
            <a:r>
              <a:rPr kumimoji="0" lang="fr-CA" smtClean="0"/>
              <a:t>Cliquez et modifiez le titre</a:t>
            </a:r>
            <a:endParaRPr kumimoji="0" lang="en-US"/>
          </a:p>
        </p:txBody>
      </p:sp>
      <p:sp>
        <p:nvSpPr>
          <p:cNvPr id="3" name="Espace réservé du texte vertical 2"/>
          <p:cNvSpPr>
            <a:spLocks noGrp="1"/>
          </p:cNvSpPr>
          <p:nvPr>
            <p:ph type="body" orient="vert" idx="1"/>
          </p:nvPr>
        </p:nvSpPr>
        <p:spPr>
          <a:xfrm>
            <a:off x="457200" y="304800"/>
            <a:ext cx="6019800" cy="5851525"/>
          </a:xfrm>
        </p:spPr>
        <p:txBody>
          <a:bodyPr vert="eaVert"/>
          <a:lstStyle>
            <a:extLst/>
          </a:lstStyle>
          <a:p>
            <a:pPr lvl="0" eaLnBrk="1" latinLnBrk="0" hangingPunct="1"/>
            <a:r>
              <a:rPr lang="fr-CA" smtClean="0"/>
              <a:t>Cliquez pour modifier les styles du texte du masque</a:t>
            </a:r>
          </a:p>
          <a:p>
            <a:pPr lvl="1" eaLnBrk="1" latinLnBrk="0" hangingPunct="1"/>
            <a:r>
              <a:rPr lang="fr-CA" smtClean="0"/>
              <a:t>Deuxième niveau</a:t>
            </a:r>
          </a:p>
          <a:p>
            <a:pPr lvl="2" eaLnBrk="1" latinLnBrk="0" hangingPunct="1"/>
            <a:r>
              <a:rPr lang="fr-CA" smtClean="0"/>
              <a:t>Troisième niveau</a:t>
            </a:r>
          </a:p>
          <a:p>
            <a:pPr lvl="3" eaLnBrk="1" latinLnBrk="0" hangingPunct="1"/>
            <a:r>
              <a:rPr lang="fr-CA" smtClean="0"/>
              <a:t>Quatrième niveau</a:t>
            </a:r>
          </a:p>
          <a:p>
            <a:pPr lvl="4" eaLnBrk="1" latinLnBrk="0" hangingPunct="1"/>
            <a:r>
              <a:rPr lang="fr-CA" smtClean="0"/>
              <a:t>Cinquième niveau</a:t>
            </a:r>
            <a:endParaRPr kumimoji="0" lang="en-US"/>
          </a:p>
        </p:txBody>
      </p:sp>
      <p:sp>
        <p:nvSpPr>
          <p:cNvPr id="4" name="Espace réservé de la date 3"/>
          <p:cNvSpPr>
            <a:spLocks noGrp="1"/>
          </p:cNvSpPr>
          <p:nvPr>
            <p:ph type="dt" sz="half" idx="10"/>
          </p:nvPr>
        </p:nvSpPr>
        <p:spPr/>
        <p:txBody>
          <a:bodyPr/>
          <a:lstStyle/>
          <a:p>
            <a:fld id="{D7C3A134-F1C3-464B-BF47-54DC2DE08F52}" type="datetimeFigureOut">
              <a:rPr lang="en-US" smtClean="0"/>
              <a:t>13-06-05</a:t>
            </a:fld>
            <a:endParaRPr lang="en-US"/>
          </a:p>
        </p:txBody>
      </p:sp>
      <p:sp>
        <p:nvSpPr>
          <p:cNvPr id="5" name="Espace réservé du pied de page 4"/>
          <p:cNvSpPr>
            <a:spLocks noGrp="1"/>
          </p:cNvSpPr>
          <p:nvPr>
            <p:ph type="ftr" sz="quarter" idx="11"/>
          </p:nvPr>
        </p:nvSpPr>
        <p:spPr>
          <a:xfrm>
            <a:off x="2640597" y="6377459"/>
            <a:ext cx="3836404" cy="365125"/>
          </a:xfrm>
        </p:spPr>
        <p:txBody>
          <a:bodyPr/>
          <a:lstStyle/>
          <a:p>
            <a:endParaRPr kumimoji="0" lang="en-US"/>
          </a:p>
        </p:txBody>
      </p:sp>
      <p:sp>
        <p:nvSpPr>
          <p:cNvPr id="6" name="Espace réservé du numéro de diapositive 5"/>
          <p:cNvSpPr>
            <a:spLocks noGrp="1"/>
          </p:cNvSpPr>
          <p:nvPr>
            <p:ph type="sldNum" sz="quarter" idx="12"/>
          </p:nvPr>
        </p:nvSpPr>
        <p:spPr/>
        <p:txBody>
          <a:bodyPr/>
          <a:lstStyle/>
          <a:p>
            <a:fld id="{9648F39E-9C37-485F-AC97-16BB4BDF9F49}" type="slidenum">
              <a:rPr kumimoji="0" lang="en-US" smtClean="0"/>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155448"/>
            <a:ext cx="8229600" cy="1252728"/>
          </a:xfrm>
        </p:spPr>
        <p:txBody>
          <a:bodyPr/>
          <a:lstStyle>
            <a:extLst/>
          </a:lstStyle>
          <a:p>
            <a:r>
              <a:rPr kumimoji="0" lang="fr-CA" smtClean="0"/>
              <a:t>Cliquez et modifiez le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CA" smtClean="0"/>
              <a:t>Cliquez pour modifier les styles du texte du masque</a:t>
            </a:r>
          </a:p>
          <a:p>
            <a:pPr lvl="1" eaLnBrk="1" latinLnBrk="0" hangingPunct="1"/>
            <a:r>
              <a:rPr lang="fr-CA" smtClean="0"/>
              <a:t>Deuxième niveau</a:t>
            </a:r>
          </a:p>
          <a:p>
            <a:pPr lvl="2" eaLnBrk="1" latinLnBrk="0" hangingPunct="1"/>
            <a:r>
              <a:rPr lang="fr-CA" smtClean="0"/>
              <a:t>Troisième niveau</a:t>
            </a:r>
          </a:p>
          <a:p>
            <a:pPr lvl="3" eaLnBrk="1" latinLnBrk="0" hangingPunct="1"/>
            <a:r>
              <a:rPr lang="fr-CA" smtClean="0"/>
              <a:t>Quatrième niveau</a:t>
            </a:r>
          </a:p>
          <a:p>
            <a:pPr lvl="4" eaLnBrk="1" latinLnBrk="0" hangingPunct="1"/>
            <a:r>
              <a:rPr lang="fr-CA" smtClean="0"/>
              <a:t>Cinquième niveau</a:t>
            </a:r>
            <a:endParaRPr kumimoji="0" lang="en-US"/>
          </a:p>
        </p:txBody>
      </p:sp>
      <p:sp>
        <p:nvSpPr>
          <p:cNvPr id="4" name="Espace réservé de la date 3"/>
          <p:cNvSpPr>
            <a:spLocks noGrp="1"/>
          </p:cNvSpPr>
          <p:nvPr>
            <p:ph type="dt" sz="half" idx="10"/>
          </p:nvPr>
        </p:nvSpPr>
        <p:spPr/>
        <p:txBody>
          <a:bodyPr/>
          <a:lstStyle/>
          <a:p>
            <a:fld id="{D7C3A134-F1C3-464B-BF47-54DC2DE08F52}" type="datetimeFigureOut">
              <a:rPr lang="en-US" smtClean="0"/>
              <a:t>13-06-05</a:t>
            </a:fld>
            <a:endParaRPr lang="en-US"/>
          </a:p>
        </p:txBody>
      </p:sp>
      <p:sp>
        <p:nvSpPr>
          <p:cNvPr id="5" name="Espace réservé du pied de page 4"/>
          <p:cNvSpPr>
            <a:spLocks noGrp="1"/>
          </p:cNvSpPr>
          <p:nvPr>
            <p:ph type="ftr" sz="quarter" idx="11"/>
          </p:nvPr>
        </p:nvSpPr>
        <p:spPr/>
        <p:txBody>
          <a:bodyPr/>
          <a:lstStyle/>
          <a:p>
            <a:endParaRPr kumimoji="0" lang="en-US"/>
          </a:p>
        </p:txBody>
      </p:sp>
      <p:sp>
        <p:nvSpPr>
          <p:cNvPr id="6" name="Espace réservé du numéro de diapositive 5"/>
          <p:cNvSpPr>
            <a:spLocks noGrp="1"/>
          </p:cNvSpPr>
          <p:nvPr>
            <p:ph type="sldNum" sz="quarter" idx="12"/>
          </p:nvPr>
        </p:nvSpPr>
        <p:spPr/>
        <p:txBody>
          <a:bodyPr/>
          <a:lstStyle/>
          <a:p>
            <a:fld id="{9648F39E-9C37-485F-AC97-16BB4BDF9F49}" type="slidenum">
              <a:rPr kumimoji="0" lang="en-US" smtClean="0"/>
              <a:t>‹#›</a:t>
            </a:fld>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tête de section">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r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fr-CA" smtClean="0"/>
              <a:t>Cliquez et modifiez le titre</a:t>
            </a:r>
            <a:endParaRPr kumimoji="0" lang="en-US"/>
          </a:p>
        </p:txBody>
      </p:sp>
      <p:sp>
        <p:nvSpPr>
          <p:cNvPr id="3" name="Espace réservé du texte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fr-CA" smtClean="0"/>
              <a:t>Cliquez pour modifier les styles du texte du masque</a:t>
            </a:r>
          </a:p>
        </p:txBody>
      </p:sp>
      <p:sp>
        <p:nvSpPr>
          <p:cNvPr id="4" name="Espace réservé de la date 3"/>
          <p:cNvSpPr>
            <a:spLocks noGrp="1"/>
          </p:cNvSpPr>
          <p:nvPr>
            <p:ph type="dt" sz="half" idx="10"/>
          </p:nvPr>
        </p:nvSpPr>
        <p:spPr/>
        <p:txBody>
          <a:bodyPr/>
          <a:lstStyle/>
          <a:p>
            <a:fld id="{D7C3A134-F1C3-464B-BF47-54DC2DE08F52}" type="datetimeFigureOut">
              <a:rPr lang="en-US" smtClean="0"/>
              <a:t>13-06-05</a:t>
            </a:fld>
            <a:endParaRPr lang="en-US"/>
          </a:p>
        </p:txBody>
      </p:sp>
      <p:sp>
        <p:nvSpPr>
          <p:cNvPr id="5" name="Espace réservé du pied de page 4"/>
          <p:cNvSpPr>
            <a:spLocks noGrp="1"/>
          </p:cNvSpPr>
          <p:nvPr>
            <p:ph type="ftr" sz="quarter" idx="11"/>
          </p:nvPr>
        </p:nvSpPr>
        <p:spPr/>
        <p:txBody>
          <a:bodyPr/>
          <a:lstStyle/>
          <a:p>
            <a:endParaRPr kumimoji="0" lang="en-US"/>
          </a:p>
        </p:txBody>
      </p:sp>
      <p:sp>
        <p:nvSpPr>
          <p:cNvPr id="6" name="Espace réservé du numéro de diapositive 5"/>
          <p:cNvSpPr>
            <a:spLocks noGrp="1"/>
          </p:cNvSpPr>
          <p:nvPr>
            <p:ph type="sldNum" sz="quarter" idx="12"/>
          </p:nvPr>
        </p:nvSpPr>
        <p:spPr/>
        <p:txBody>
          <a:bodyPr/>
          <a:lstStyle/>
          <a:p>
            <a:fld id="{9648F39E-9C37-485F-AC97-16BB4BDF9F49}" type="slidenum">
              <a:rPr kumimoji="0" lang="en-US" smtClean="0"/>
              <a:t>‹#›</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CA" smtClean="0"/>
              <a:t>Cliquez et modifiez le titre</a:t>
            </a:r>
            <a:endParaRPr kumimoji="0" lang="en-US"/>
          </a:p>
        </p:txBody>
      </p:sp>
      <p:sp>
        <p:nvSpPr>
          <p:cNvPr id="3" name="Espace réservé du contenu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fr-CA" smtClean="0"/>
              <a:t>Cliquez pour modifier les styles du texte du masque</a:t>
            </a:r>
          </a:p>
          <a:p>
            <a:pPr lvl="1" eaLnBrk="1" latinLnBrk="0" hangingPunct="1"/>
            <a:r>
              <a:rPr lang="fr-CA" smtClean="0"/>
              <a:t>Deuxième niveau</a:t>
            </a:r>
          </a:p>
          <a:p>
            <a:pPr lvl="2" eaLnBrk="1" latinLnBrk="0" hangingPunct="1"/>
            <a:r>
              <a:rPr lang="fr-CA" smtClean="0"/>
              <a:t>Troisième niveau</a:t>
            </a:r>
          </a:p>
          <a:p>
            <a:pPr lvl="3" eaLnBrk="1" latinLnBrk="0" hangingPunct="1"/>
            <a:r>
              <a:rPr lang="fr-CA" smtClean="0"/>
              <a:t>Quatrième niveau</a:t>
            </a:r>
          </a:p>
          <a:p>
            <a:pPr lvl="4" eaLnBrk="1" latinLnBrk="0" hangingPunct="1"/>
            <a:r>
              <a:rPr lang="fr-CA" smtClean="0"/>
              <a:t>Cinquième niveau</a:t>
            </a:r>
            <a:endParaRPr kumimoji="0" lang="en-US"/>
          </a:p>
        </p:txBody>
      </p:sp>
      <p:sp>
        <p:nvSpPr>
          <p:cNvPr id="4" name="Espace réservé du contenu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fr-CA" smtClean="0"/>
              <a:t>Cliquez pour modifier les styles du texte du masque</a:t>
            </a:r>
          </a:p>
          <a:p>
            <a:pPr lvl="1" eaLnBrk="1" latinLnBrk="0" hangingPunct="1"/>
            <a:r>
              <a:rPr lang="fr-CA" smtClean="0"/>
              <a:t>Deuxième niveau</a:t>
            </a:r>
          </a:p>
          <a:p>
            <a:pPr lvl="2" eaLnBrk="1" latinLnBrk="0" hangingPunct="1"/>
            <a:r>
              <a:rPr lang="fr-CA" smtClean="0"/>
              <a:t>Troisième niveau</a:t>
            </a:r>
          </a:p>
          <a:p>
            <a:pPr lvl="3" eaLnBrk="1" latinLnBrk="0" hangingPunct="1"/>
            <a:r>
              <a:rPr lang="fr-CA" smtClean="0"/>
              <a:t>Quatrième niveau</a:t>
            </a:r>
          </a:p>
          <a:p>
            <a:pPr lvl="4" eaLnBrk="1" latinLnBrk="0" hangingPunct="1"/>
            <a:r>
              <a:rPr lang="fr-CA" smtClean="0"/>
              <a:t>Cinquième niveau</a:t>
            </a:r>
            <a:endParaRPr kumimoji="0" lang="en-US"/>
          </a:p>
        </p:txBody>
      </p:sp>
      <p:sp>
        <p:nvSpPr>
          <p:cNvPr id="5" name="Espace réservé de la date 4"/>
          <p:cNvSpPr>
            <a:spLocks noGrp="1"/>
          </p:cNvSpPr>
          <p:nvPr>
            <p:ph type="dt" sz="half" idx="10"/>
          </p:nvPr>
        </p:nvSpPr>
        <p:spPr/>
        <p:txBody>
          <a:bodyPr/>
          <a:lstStyle/>
          <a:p>
            <a:fld id="{D7C3A134-F1C3-464B-BF47-54DC2DE08F52}" type="datetimeFigureOut">
              <a:rPr lang="en-US" smtClean="0"/>
              <a:t>13-06-05</a:t>
            </a:fld>
            <a:endParaRPr lang="en-US"/>
          </a:p>
        </p:txBody>
      </p:sp>
      <p:sp>
        <p:nvSpPr>
          <p:cNvPr id="6" name="Espace réservé du pied de page 5"/>
          <p:cNvSpPr>
            <a:spLocks noGrp="1"/>
          </p:cNvSpPr>
          <p:nvPr>
            <p:ph type="ftr" sz="quarter" idx="11"/>
          </p:nvPr>
        </p:nvSpPr>
        <p:spPr/>
        <p:txBody>
          <a:bodyPr/>
          <a:lstStyle/>
          <a:p>
            <a:endParaRPr kumimoji="0" lang="en-US"/>
          </a:p>
        </p:txBody>
      </p:sp>
      <p:sp>
        <p:nvSpPr>
          <p:cNvPr id="7" name="Espace réservé du numéro de diapositive 6"/>
          <p:cNvSpPr>
            <a:spLocks noGrp="1"/>
          </p:cNvSpPr>
          <p:nvPr>
            <p:ph type="sldNum" sz="quarter" idx="12"/>
          </p:nvPr>
        </p:nvSpPr>
        <p:spPr/>
        <p:txBody>
          <a:bodyPr/>
          <a:lstStyle/>
          <a:p>
            <a:fld id="{9648F39E-9C37-485F-AC97-16BB4BDF9F49}" type="slidenum">
              <a:rPr kumimoji="0" lang="en-US" smtClean="0"/>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extLst/>
          </a:lstStyle>
          <a:p>
            <a:r>
              <a:rPr kumimoji="0" lang="fr-CA" smtClean="0"/>
              <a:t>Cliquez et modifiez le titre</a:t>
            </a:r>
            <a:endParaRPr kumimoji="0" lang="en-US"/>
          </a:p>
        </p:txBody>
      </p:sp>
      <p:sp>
        <p:nvSpPr>
          <p:cNvPr id="3" name="Espace réservé du texte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fr-CA" smtClean="0"/>
              <a:t>Cliquez pour modifier les styles du texte du masque</a:t>
            </a:r>
          </a:p>
        </p:txBody>
      </p:sp>
      <p:sp>
        <p:nvSpPr>
          <p:cNvPr id="4" name="Espace réservé du contenu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fr-CA" smtClean="0"/>
              <a:t>Cliquez pour modifier les styles du texte du masque</a:t>
            </a:r>
          </a:p>
          <a:p>
            <a:pPr lvl="1" eaLnBrk="1" latinLnBrk="0" hangingPunct="1"/>
            <a:r>
              <a:rPr lang="fr-CA" smtClean="0"/>
              <a:t>Deuxième niveau</a:t>
            </a:r>
          </a:p>
          <a:p>
            <a:pPr lvl="2" eaLnBrk="1" latinLnBrk="0" hangingPunct="1"/>
            <a:r>
              <a:rPr lang="fr-CA" smtClean="0"/>
              <a:t>Troisième niveau</a:t>
            </a:r>
          </a:p>
          <a:p>
            <a:pPr lvl="3" eaLnBrk="1" latinLnBrk="0" hangingPunct="1"/>
            <a:r>
              <a:rPr lang="fr-CA" smtClean="0"/>
              <a:t>Quatrième niveau</a:t>
            </a:r>
          </a:p>
          <a:p>
            <a:pPr lvl="4" eaLnBrk="1" latinLnBrk="0" hangingPunct="1"/>
            <a:r>
              <a:rPr lang="fr-CA" smtClean="0"/>
              <a:t>Cinquième niveau</a:t>
            </a:r>
            <a:endParaRPr kumimoji="0" lang="en-US"/>
          </a:p>
        </p:txBody>
      </p:sp>
      <p:sp>
        <p:nvSpPr>
          <p:cNvPr id="5" name="Espace réservé du texte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fr-CA" smtClean="0"/>
              <a:t>Cliquez pour modifier les styles du texte du masque</a:t>
            </a:r>
          </a:p>
        </p:txBody>
      </p:sp>
      <p:sp>
        <p:nvSpPr>
          <p:cNvPr id="6" name="Espace réservé du contenu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fr-CA" smtClean="0"/>
              <a:t>Cliquez pour modifier les styles du texte du masque</a:t>
            </a:r>
          </a:p>
          <a:p>
            <a:pPr lvl="1" eaLnBrk="1" latinLnBrk="0" hangingPunct="1"/>
            <a:r>
              <a:rPr lang="fr-CA" smtClean="0"/>
              <a:t>Deuxième niveau</a:t>
            </a:r>
          </a:p>
          <a:p>
            <a:pPr lvl="2" eaLnBrk="1" latinLnBrk="0" hangingPunct="1"/>
            <a:r>
              <a:rPr lang="fr-CA" smtClean="0"/>
              <a:t>Troisième niveau</a:t>
            </a:r>
          </a:p>
          <a:p>
            <a:pPr lvl="3" eaLnBrk="1" latinLnBrk="0" hangingPunct="1"/>
            <a:r>
              <a:rPr lang="fr-CA" smtClean="0"/>
              <a:t>Quatrième niveau</a:t>
            </a:r>
          </a:p>
          <a:p>
            <a:pPr lvl="4" eaLnBrk="1" latinLnBrk="0" hangingPunct="1"/>
            <a:r>
              <a:rPr lang="fr-CA" smtClean="0"/>
              <a:t>Cinquième niveau</a:t>
            </a:r>
            <a:endParaRPr kumimoji="0" lang="en-US"/>
          </a:p>
        </p:txBody>
      </p:sp>
      <p:sp>
        <p:nvSpPr>
          <p:cNvPr id="7" name="Espace réservé de la date 6"/>
          <p:cNvSpPr>
            <a:spLocks noGrp="1"/>
          </p:cNvSpPr>
          <p:nvPr>
            <p:ph type="dt" sz="half" idx="10"/>
          </p:nvPr>
        </p:nvSpPr>
        <p:spPr/>
        <p:txBody>
          <a:bodyPr/>
          <a:lstStyle/>
          <a:p>
            <a:fld id="{D7C3A134-F1C3-464B-BF47-54DC2DE08F52}" type="datetimeFigureOut">
              <a:rPr lang="en-US" smtClean="0"/>
              <a:t>13-06-05</a:t>
            </a:fld>
            <a:endParaRPr lang="en-US"/>
          </a:p>
        </p:txBody>
      </p:sp>
      <p:sp>
        <p:nvSpPr>
          <p:cNvPr id="8" name="Espace réservé du pied de page 7"/>
          <p:cNvSpPr>
            <a:spLocks noGrp="1"/>
          </p:cNvSpPr>
          <p:nvPr>
            <p:ph type="ftr" sz="quarter" idx="11"/>
          </p:nvPr>
        </p:nvSpPr>
        <p:spPr/>
        <p:txBody>
          <a:bodyPr/>
          <a:lstStyle/>
          <a:p>
            <a:endParaRPr kumimoji="0" lang="en-US"/>
          </a:p>
        </p:txBody>
      </p:sp>
      <p:sp>
        <p:nvSpPr>
          <p:cNvPr id="9" name="Espace réservé du numéro de diapositive 8"/>
          <p:cNvSpPr>
            <a:spLocks noGrp="1"/>
          </p:cNvSpPr>
          <p:nvPr>
            <p:ph type="sldNum" sz="quarter" idx="12"/>
          </p:nvPr>
        </p:nvSpPr>
        <p:spPr/>
        <p:txBody>
          <a:bodyPr/>
          <a:lstStyle/>
          <a:p>
            <a:fld id="{9648F39E-9C37-485F-AC97-16BB4BDF9F49}" type="slidenum">
              <a:rPr kumimoji="0" lang="en-US" smtClean="0"/>
              <a:t>‹#›</a:t>
            </a:fld>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CA" smtClean="0"/>
              <a:t>Cliquez et modifiez le titre</a:t>
            </a:r>
            <a:endParaRPr kumimoji="0" lang="en-US"/>
          </a:p>
        </p:txBody>
      </p:sp>
      <p:sp>
        <p:nvSpPr>
          <p:cNvPr id="3" name="Espace réservé de la date 2"/>
          <p:cNvSpPr>
            <a:spLocks noGrp="1"/>
          </p:cNvSpPr>
          <p:nvPr>
            <p:ph type="dt" sz="half" idx="10"/>
          </p:nvPr>
        </p:nvSpPr>
        <p:spPr/>
        <p:txBody>
          <a:bodyPr/>
          <a:lstStyle/>
          <a:p>
            <a:fld id="{D7C3A134-F1C3-464B-BF47-54DC2DE08F52}" type="datetimeFigureOut">
              <a:rPr lang="en-US" smtClean="0"/>
              <a:t>13-06-05</a:t>
            </a:fld>
            <a:endParaRPr lang="en-US"/>
          </a:p>
        </p:txBody>
      </p:sp>
      <p:sp>
        <p:nvSpPr>
          <p:cNvPr id="4" name="Espace réservé du pied de page 3"/>
          <p:cNvSpPr>
            <a:spLocks noGrp="1"/>
          </p:cNvSpPr>
          <p:nvPr>
            <p:ph type="ftr" sz="quarter" idx="11"/>
          </p:nvPr>
        </p:nvSpPr>
        <p:spPr/>
        <p:txBody>
          <a:bodyPr/>
          <a:lstStyle/>
          <a:p>
            <a:endParaRPr kumimoji="0" lang="en-US"/>
          </a:p>
        </p:txBody>
      </p:sp>
      <p:sp>
        <p:nvSpPr>
          <p:cNvPr id="5" name="Espace réservé du numéro de diapositive 4"/>
          <p:cNvSpPr>
            <a:spLocks noGrp="1"/>
          </p:cNvSpPr>
          <p:nvPr>
            <p:ph type="sldNum" sz="quarter" idx="12"/>
          </p:nvPr>
        </p:nvSpPr>
        <p:spPr/>
        <p:txBody>
          <a:bodyPr/>
          <a:lstStyle/>
          <a:p>
            <a:fld id="{9648F39E-9C37-485F-AC97-16BB4BDF9F49}" type="slidenum">
              <a:rPr kumimoji="0" lang="en-US" smtClean="0"/>
              <a:t>‹#›</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7C3A134-F1C3-464B-BF47-54DC2DE08F52}" type="datetimeFigureOut">
              <a:rPr lang="en-US" smtClean="0"/>
              <a:t>13-06-05</a:t>
            </a:fld>
            <a:endParaRPr lang="en-US"/>
          </a:p>
        </p:txBody>
      </p:sp>
      <p:sp>
        <p:nvSpPr>
          <p:cNvPr id="3" name="Espace réservé du pied de page 2"/>
          <p:cNvSpPr>
            <a:spLocks noGrp="1"/>
          </p:cNvSpPr>
          <p:nvPr>
            <p:ph type="ftr" sz="quarter" idx="11"/>
          </p:nvPr>
        </p:nvSpPr>
        <p:spPr/>
        <p:txBody>
          <a:bodyPr/>
          <a:lstStyle/>
          <a:p>
            <a:endParaRPr kumimoji="0" lang="en-US"/>
          </a:p>
        </p:txBody>
      </p:sp>
      <p:sp>
        <p:nvSpPr>
          <p:cNvPr id="4" name="Espace réservé du numéro de diapositive 3"/>
          <p:cNvSpPr>
            <a:spLocks noGrp="1"/>
          </p:cNvSpPr>
          <p:nvPr>
            <p:ph type="sldNum" sz="quarter" idx="12"/>
          </p:nvPr>
        </p:nvSpPr>
        <p:spPr/>
        <p:txBody>
          <a:bodyPr/>
          <a:lstStyle/>
          <a:p>
            <a:fld id="{9648F39E-9C37-485F-AC97-16BB4BDF9F49}" type="slidenum">
              <a:rPr kumimoji="0" lang="en-US" smtClean="0"/>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fr-CA" smtClean="0"/>
              <a:t>Cliquez et modifiez le titre</a:t>
            </a:r>
            <a:endParaRPr kumimoji="0" lang="en-US"/>
          </a:p>
        </p:txBody>
      </p:sp>
      <p:sp>
        <p:nvSpPr>
          <p:cNvPr id="3" name="Espace réservé du contenu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fr-CA" smtClean="0"/>
              <a:t>Cliquez pour modifier les styles du texte du masque</a:t>
            </a:r>
          </a:p>
          <a:p>
            <a:pPr lvl="1" eaLnBrk="1" latinLnBrk="0" hangingPunct="1"/>
            <a:r>
              <a:rPr lang="fr-CA" smtClean="0"/>
              <a:t>Deuxième niveau</a:t>
            </a:r>
          </a:p>
          <a:p>
            <a:pPr lvl="2" eaLnBrk="1" latinLnBrk="0" hangingPunct="1"/>
            <a:r>
              <a:rPr lang="fr-CA" smtClean="0"/>
              <a:t>Troisième niveau</a:t>
            </a:r>
          </a:p>
          <a:p>
            <a:pPr lvl="3" eaLnBrk="1" latinLnBrk="0" hangingPunct="1"/>
            <a:r>
              <a:rPr lang="fr-CA" smtClean="0"/>
              <a:t>Quatrième niveau</a:t>
            </a:r>
          </a:p>
          <a:p>
            <a:pPr lvl="4" eaLnBrk="1" latinLnBrk="0" hangingPunct="1"/>
            <a:r>
              <a:rPr lang="fr-CA" smtClean="0"/>
              <a:t>Cinquième niveau</a:t>
            </a:r>
            <a:endParaRPr kumimoji="0" lang="en-US"/>
          </a:p>
        </p:txBody>
      </p:sp>
      <p:sp>
        <p:nvSpPr>
          <p:cNvPr id="4" name="Espace réservé du texte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fr-CA" smtClean="0"/>
              <a:t>Cliquez pour modifier les styles du texte du masque</a:t>
            </a:r>
          </a:p>
        </p:txBody>
      </p:sp>
      <p:sp>
        <p:nvSpPr>
          <p:cNvPr id="5" name="Espace réservé de la date 4"/>
          <p:cNvSpPr>
            <a:spLocks noGrp="1"/>
          </p:cNvSpPr>
          <p:nvPr>
            <p:ph type="dt" sz="half" idx="10"/>
          </p:nvPr>
        </p:nvSpPr>
        <p:spPr/>
        <p:txBody>
          <a:bodyPr/>
          <a:lstStyle/>
          <a:p>
            <a:fld id="{D7C3A134-F1C3-464B-BF47-54DC2DE08F52}" type="datetimeFigureOut">
              <a:rPr lang="en-US" smtClean="0"/>
              <a:t>13-06-05</a:t>
            </a:fld>
            <a:endParaRPr lang="en-US"/>
          </a:p>
        </p:txBody>
      </p:sp>
      <p:sp>
        <p:nvSpPr>
          <p:cNvPr id="6" name="Espace réservé du pied de page 5"/>
          <p:cNvSpPr>
            <a:spLocks noGrp="1"/>
          </p:cNvSpPr>
          <p:nvPr>
            <p:ph type="ftr" sz="quarter" idx="11"/>
          </p:nvPr>
        </p:nvSpPr>
        <p:spPr/>
        <p:txBody>
          <a:bodyPr/>
          <a:lstStyle/>
          <a:p>
            <a:endParaRPr kumimoji="0" lang="en-US"/>
          </a:p>
        </p:txBody>
      </p:sp>
      <p:sp>
        <p:nvSpPr>
          <p:cNvPr id="7" name="Espace réservé du numéro de diapositive 6"/>
          <p:cNvSpPr>
            <a:spLocks noGrp="1"/>
          </p:cNvSpPr>
          <p:nvPr>
            <p:ph type="sldNum" sz="quarter" idx="12"/>
          </p:nvPr>
        </p:nvSpPr>
        <p:spPr/>
        <p:txBody>
          <a:bodyPr/>
          <a:lstStyle/>
          <a:p>
            <a:fld id="{9648F39E-9C37-485F-AC97-16BB4BDF9F49}" type="slidenum">
              <a:rPr kumimoji="0" lang="en-US" smtClean="0"/>
              <a:t>‹#›</a:t>
            </a:fld>
            <a:endParaRPr kumimoji="0"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fr-CA" smtClean="0"/>
              <a:t>Cliquez et modifiez le titre</a:t>
            </a:r>
            <a:endParaRPr kumimoji="0" lang="en-US"/>
          </a:p>
        </p:txBody>
      </p:sp>
      <p:sp>
        <p:nvSpPr>
          <p:cNvPr id="3" name="Espace réservé pour une image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fr-CA" smtClean="0"/>
              <a:t>Faire glisser l'image vers l'espace réservé ou cliquer sur l'icône pour l'ajouter</a:t>
            </a:r>
            <a:endParaRPr kumimoji="0" lang="en-US" dirty="0"/>
          </a:p>
        </p:txBody>
      </p:sp>
      <p:sp>
        <p:nvSpPr>
          <p:cNvPr id="4" name="Espace réservé du texte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fr-CA" smtClean="0"/>
              <a:t>Cliquez pour modifier les styles du texte du masque</a:t>
            </a:r>
          </a:p>
        </p:txBody>
      </p:sp>
      <p:sp>
        <p:nvSpPr>
          <p:cNvPr id="5" name="Espace réservé de la date 4"/>
          <p:cNvSpPr>
            <a:spLocks noGrp="1"/>
          </p:cNvSpPr>
          <p:nvPr>
            <p:ph type="dt" sz="half" idx="10"/>
          </p:nvPr>
        </p:nvSpPr>
        <p:spPr>
          <a:xfrm>
            <a:off x="164592" y="1170432"/>
            <a:ext cx="2523744" cy="201168"/>
          </a:xfrm>
        </p:spPr>
        <p:txBody>
          <a:bodyPr/>
          <a:lstStyle/>
          <a:p>
            <a:fld id="{D7C3A134-F1C3-464B-BF47-54DC2DE08F52}" type="datetimeFigureOut">
              <a:rPr lang="en-US" smtClean="0"/>
              <a:t>13-06-05</a:t>
            </a:fld>
            <a:endParaRPr lang="en-US" dirty="0"/>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Espace réservé du pied de page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kumimoji="0" lang="en-US" dirty="0"/>
          </a:p>
        </p:txBody>
      </p:sp>
      <p:sp>
        <p:nvSpPr>
          <p:cNvPr id="7" name="Espace réservé du numéro de diapositive 6"/>
          <p:cNvSpPr>
            <a:spLocks noGrp="1"/>
          </p:cNvSpPr>
          <p:nvPr>
            <p:ph type="sldNum" sz="quarter" idx="12"/>
          </p:nvPr>
        </p:nvSpPr>
        <p:spPr>
          <a:xfrm>
            <a:off x="8339328" y="1170432"/>
            <a:ext cx="733864" cy="201168"/>
          </a:xfrm>
        </p:spPr>
        <p:txBody>
          <a:bodyPr/>
          <a:lstStyle/>
          <a:p>
            <a:fld id="{9648F39E-9C37-485F-AC97-16BB4BDF9F49}" type="slidenum">
              <a:rPr kumimoji="0" lang="en-US" smtClean="0"/>
              <a:t>‹#›</a:t>
            </a:fld>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Espace réservé du titre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fr-CA" smtClean="0"/>
              <a:t>Cliquez et modifiez le titre</a:t>
            </a:r>
            <a:endParaRPr kumimoji="0" lang="en-US"/>
          </a:p>
        </p:txBody>
      </p:sp>
      <p:sp>
        <p:nvSpPr>
          <p:cNvPr id="3" name="Espace réservé du texte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fr-CA" smtClean="0"/>
              <a:t>Cliquez pour modifier les styles du texte du masque</a:t>
            </a:r>
          </a:p>
          <a:p>
            <a:pPr lvl="1" eaLnBrk="1" latinLnBrk="0" hangingPunct="1"/>
            <a:r>
              <a:rPr kumimoji="0" lang="fr-CA" smtClean="0"/>
              <a:t>Deuxième niveau</a:t>
            </a:r>
          </a:p>
          <a:p>
            <a:pPr lvl="2" eaLnBrk="1" latinLnBrk="0" hangingPunct="1"/>
            <a:r>
              <a:rPr kumimoji="0" lang="fr-CA" smtClean="0"/>
              <a:t>Troisième niveau</a:t>
            </a:r>
          </a:p>
          <a:p>
            <a:pPr lvl="3" eaLnBrk="1" latinLnBrk="0" hangingPunct="1"/>
            <a:r>
              <a:rPr kumimoji="0" lang="fr-CA" smtClean="0"/>
              <a:t>Quatrième niveau</a:t>
            </a:r>
          </a:p>
          <a:p>
            <a:pPr lvl="4" eaLnBrk="1" latinLnBrk="0" hangingPunct="1"/>
            <a:r>
              <a:rPr kumimoji="0" lang="fr-CA" smtClean="0"/>
              <a:t>Cinquième niveau</a:t>
            </a:r>
            <a:endParaRPr kumimoji="0" lang="en-US"/>
          </a:p>
        </p:txBody>
      </p:sp>
      <p:sp>
        <p:nvSpPr>
          <p:cNvPr id="4" name="Espace réservé de la date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D7C3A134-F1C3-464B-BF47-54DC2DE08F52}" type="datetimeFigureOut">
              <a:rPr lang="en-US" smtClean="0"/>
              <a:t>13-06-05</a:t>
            </a:fld>
            <a:endParaRPr lang="en-US" dirty="0"/>
          </a:p>
        </p:txBody>
      </p:sp>
      <p:sp>
        <p:nvSpPr>
          <p:cNvPr id="5" name="Espace réservé du pied de page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kumimoji="0" lang="en-US" dirty="0"/>
          </a:p>
        </p:txBody>
      </p:sp>
      <p:sp>
        <p:nvSpPr>
          <p:cNvPr id="6" name="Espace réservé du numéro de diapositive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9648F39E-9C37-485F-AC97-16BB4BDF9F49}" type="slidenum">
              <a:rPr kumimoji="0" lang="en-US" smtClean="0"/>
              <a:t>‹#›</a:t>
            </a:fld>
            <a:endParaRPr kumimoji="0" lang="en-US" dirty="0"/>
          </a:p>
        </p:txBody>
      </p:sp>
    </p:spTree>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smtClean="0"/>
              <a:t>AECG UE et </a:t>
            </a:r>
            <a:r>
              <a:rPr lang="fr-FR" dirty="0" smtClean="0"/>
              <a:t>Canada</a:t>
            </a:r>
            <a:br>
              <a:rPr lang="fr-FR" dirty="0" smtClean="0"/>
            </a:br>
            <a:r>
              <a:rPr lang="fr-FR" dirty="0"/>
              <a:t/>
            </a:r>
            <a:br>
              <a:rPr lang="fr-FR" dirty="0"/>
            </a:br>
            <a:endParaRPr lang="fr-FR" dirty="0"/>
          </a:p>
        </p:txBody>
      </p:sp>
      <p:sp>
        <p:nvSpPr>
          <p:cNvPr id="3" name="Sous-titre 2"/>
          <p:cNvSpPr>
            <a:spLocks noGrp="1"/>
          </p:cNvSpPr>
          <p:nvPr>
            <p:ph type="subTitle" idx="1"/>
          </p:nvPr>
        </p:nvSpPr>
        <p:spPr/>
        <p:txBody>
          <a:bodyPr/>
          <a:lstStyle/>
          <a:p>
            <a:r>
              <a:rPr lang="fr-FR" dirty="0"/>
              <a:t>Le </a:t>
            </a:r>
            <a:r>
              <a:rPr lang="fr-FR" dirty="0" smtClean="0"/>
              <a:t>régime </a:t>
            </a:r>
            <a:r>
              <a:rPr lang="fr-FR" dirty="0"/>
              <a:t>international de la culture dans un point </a:t>
            </a:r>
            <a:r>
              <a:rPr lang="fr-FR" dirty="0" smtClean="0"/>
              <a:t>tournant?</a:t>
            </a:r>
            <a:endParaRPr lang="fr-FR" dirty="0"/>
          </a:p>
        </p:txBody>
      </p:sp>
    </p:spTree>
    <p:extLst>
      <p:ext uri="{BB962C8B-B14F-4D97-AF65-F5344CB8AC3E}">
        <p14:creationId xmlns:p14="http://schemas.microsoft.com/office/powerpoint/2010/main" val="2014715544"/>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B. Clivages et </a:t>
            </a:r>
            <a:r>
              <a:rPr lang="fr-FR" dirty="0" smtClean="0"/>
              <a:t>priorités</a:t>
            </a:r>
            <a:endParaRPr lang="fr-FR" dirty="0"/>
          </a:p>
        </p:txBody>
      </p:sp>
      <p:sp>
        <p:nvSpPr>
          <p:cNvPr id="3" name="Espace réservé du contenu 2"/>
          <p:cNvSpPr>
            <a:spLocks noGrp="1"/>
          </p:cNvSpPr>
          <p:nvPr>
            <p:ph sz="half" idx="1"/>
          </p:nvPr>
        </p:nvSpPr>
        <p:spPr/>
        <p:txBody>
          <a:bodyPr>
            <a:normAutofit fontScale="62500" lnSpcReduction="20000"/>
          </a:bodyPr>
          <a:lstStyle/>
          <a:p>
            <a:r>
              <a:rPr lang="fr-FR" dirty="0" smtClean="0"/>
              <a:t>Clivage au sein de l’UE: </a:t>
            </a:r>
          </a:p>
          <a:p>
            <a:pPr marL="118872" indent="0">
              <a:buNone/>
            </a:pPr>
            <a:endParaRPr lang="fr-FR" dirty="0" smtClean="0"/>
          </a:p>
          <a:p>
            <a:pPr marL="118872" indent="0">
              <a:buNone/>
            </a:pPr>
            <a:r>
              <a:rPr lang="fr-FR" dirty="0" smtClean="0"/>
              <a:t>14 ministères de la Culture (France, Allemagne, Espagne etc.) en faveur d’une exclusion horizontale et totale de l’audiovisuel du mandat des négociations, DG « Education et culture </a:t>
            </a:r>
            <a:r>
              <a:rPr lang="fr-FR" dirty="0" smtClean="0"/>
              <a:t>»</a:t>
            </a:r>
            <a:r>
              <a:rPr lang="fr-FR" dirty="0"/>
              <a:t>,</a:t>
            </a:r>
            <a:r>
              <a:rPr lang="fr-FR" dirty="0" smtClean="0"/>
              <a:t> « Marché interne et services », </a:t>
            </a:r>
            <a:r>
              <a:rPr lang="fr-FR" dirty="0" smtClean="0"/>
              <a:t>Parlement européen, professionnels de l’audiovisuel (producteurs), chaînes publiques. </a:t>
            </a:r>
          </a:p>
          <a:p>
            <a:pPr marL="118872" indent="0">
              <a:buNone/>
            </a:pPr>
            <a:endParaRPr lang="fr-FR" dirty="0"/>
          </a:p>
          <a:p>
            <a:pPr marL="118872" indent="0">
              <a:buNone/>
            </a:pPr>
            <a:r>
              <a:rPr lang="fr-FR" dirty="0" smtClean="0"/>
              <a:t>DG « Concurrence », « Commerce » de la Commission européenne, Royaume-Uni, Pays-Bas, pays scandinaves, grandes entreprises d’Internet (Google, </a:t>
            </a:r>
            <a:r>
              <a:rPr lang="fr-FR" dirty="0" err="1" smtClean="0"/>
              <a:t>YouTube</a:t>
            </a:r>
            <a:r>
              <a:rPr lang="fr-FR" dirty="0" smtClean="0"/>
              <a:t>, </a:t>
            </a:r>
            <a:r>
              <a:rPr lang="fr-FR" dirty="0" err="1" smtClean="0"/>
              <a:t>Netflix</a:t>
            </a:r>
            <a:r>
              <a:rPr lang="fr-FR" dirty="0" smtClean="0"/>
              <a:t>, etc.) </a:t>
            </a:r>
            <a:r>
              <a:rPr lang="fr-FR" dirty="0" smtClean="0"/>
              <a:t>et de téléphonie mobile, groupes publicitaires, télévisions privées.   </a:t>
            </a:r>
            <a:endParaRPr lang="fr-FR" dirty="0"/>
          </a:p>
        </p:txBody>
      </p:sp>
      <p:sp>
        <p:nvSpPr>
          <p:cNvPr id="4" name="Espace réservé du contenu 3"/>
          <p:cNvSpPr>
            <a:spLocks noGrp="1"/>
          </p:cNvSpPr>
          <p:nvPr>
            <p:ph sz="half" idx="2"/>
          </p:nvPr>
        </p:nvSpPr>
        <p:spPr/>
        <p:txBody>
          <a:bodyPr>
            <a:normAutofit fontScale="62500" lnSpcReduction="20000"/>
          </a:bodyPr>
          <a:lstStyle/>
          <a:p>
            <a:r>
              <a:rPr lang="fr-FR" dirty="0"/>
              <a:t>Enjeu pour les Etats-Unis: services audiovisuels non-linéaires </a:t>
            </a:r>
            <a:r>
              <a:rPr lang="fr-FR" dirty="0" smtClean="0"/>
              <a:t>(diffusion en flux continu (</a:t>
            </a:r>
            <a:r>
              <a:rPr lang="fr-FR" i="1" dirty="0" smtClean="0"/>
              <a:t>streaming</a:t>
            </a:r>
            <a:r>
              <a:rPr lang="fr-FR" dirty="0" smtClean="0"/>
              <a:t>), télévision de rattrapage, vidéo </a:t>
            </a:r>
            <a:r>
              <a:rPr lang="fr-FR" dirty="0"/>
              <a:t>sur demande/</a:t>
            </a:r>
            <a:r>
              <a:rPr lang="fr-FR" i="1" dirty="0"/>
              <a:t>Netflix</a:t>
            </a:r>
            <a:r>
              <a:rPr lang="fr-FR" dirty="0"/>
              <a:t>-37 millions d’abonnés au mai 2013). </a:t>
            </a:r>
          </a:p>
          <a:p>
            <a:pPr marL="118872" indent="0">
              <a:buNone/>
            </a:pPr>
            <a:endParaRPr lang="fr-FR" dirty="0"/>
          </a:p>
          <a:p>
            <a:r>
              <a:rPr lang="fr-FR" dirty="0"/>
              <a:t>Maintien de la capacité règlementaire (quotas, obligation d’investissement, etc.) des Etats dans les services traditionnels (salles obscures, télévision traditionnelle, DVD), mais remise en cause des mesures relatives aux nouveaux services audiovisuels qui représentent l’avenir du secteur. </a:t>
            </a:r>
            <a:endParaRPr lang="fr-FR" dirty="0" smtClean="0"/>
          </a:p>
          <a:p>
            <a:endParaRPr lang="fr-FR" dirty="0"/>
          </a:p>
          <a:p>
            <a:r>
              <a:rPr lang="fr-FR" i="1" dirty="0" smtClean="0"/>
              <a:t>EU-US Trade </a:t>
            </a:r>
            <a:r>
              <a:rPr lang="fr-FR" i="1" dirty="0" err="1" smtClean="0"/>
              <a:t>Principles</a:t>
            </a:r>
            <a:r>
              <a:rPr lang="fr-FR" i="1" dirty="0" smtClean="0"/>
              <a:t> for Information and Communication </a:t>
            </a:r>
            <a:r>
              <a:rPr lang="fr-FR" i="1" dirty="0" err="1" smtClean="0"/>
              <a:t>Technology</a:t>
            </a:r>
            <a:r>
              <a:rPr lang="fr-FR" i="1" dirty="0" smtClean="0"/>
              <a:t> Services </a:t>
            </a:r>
            <a:r>
              <a:rPr lang="fr-FR" dirty="0" smtClean="0"/>
              <a:t>signé en 2011. </a:t>
            </a:r>
            <a:endParaRPr lang="fr-FR" dirty="0"/>
          </a:p>
          <a:p>
            <a:endParaRPr lang="fr-FR" dirty="0"/>
          </a:p>
        </p:txBody>
      </p:sp>
    </p:spTree>
    <p:extLst>
      <p:ext uri="{BB962C8B-B14F-4D97-AF65-F5344CB8AC3E}">
        <p14:creationId xmlns:p14="http://schemas.microsoft.com/office/powerpoint/2010/main" val="525434797"/>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Conclusion</a:t>
            </a:r>
            <a:endParaRPr lang="fr-FR" dirty="0"/>
          </a:p>
        </p:txBody>
      </p:sp>
      <p:sp>
        <p:nvSpPr>
          <p:cNvPr id="3" name="Espace réservé du contenu 2"/>
          <p:cNvSpPr>
            <a:spLocks noGrp="1"/>
          </p:cNvSpPr>
          <p:nvPr>
            <p:ph idx="1"/>
          </p:nvPr>
        </p:nvSpPr>
        <p:spPr/>
        <p:txBody>
          <a:bodyPr/>
          <a:lstStyle/>
          <a:p>
            <a:pPr marL="118872" indent="0">
              <a:buNone/>
            </a:pPr>
            <a:r>
              <a:rPr lang="fr-FR" dirty="0" smtClean="0"/>
              <a:t>Régime international de la culture dans un point tournant </a:t>
            </a:r>
          </a:p>
          <a:p>
            <a:pPr marL="118872" indent="0">
              <a:buNone/>
            </a:pPr>
            <a:endParaRPr lang="fr-FR" dirty="0" smtClean="0"/>
          </a:p>
          <a:p>
            <a:r>
              <a:rPr lang="fr-FR" dirty="0" smtClean="0"/>
              <a:t>Enjeu</a:t>
            </a:r>
            <a:r>
              <a:rPr lang="fr-FR" dirty="0" smtClean="0"/>
              <a:t>: </a:t>
            </a:r>
            <a:r>
              <a:rPr lang="fr-FR" dirty="0" smtClean="0"/>
              <a:t>inclusion du numérique dans l’esprit des politiques culturelles? </a:t>
            </a:r>
          </a:p>
          <a:p>
            <a:r>
              <a:rPr lang="fr-FR" dirty="0" smtClean="0"/>
              <a:t>Multilatéralisme à la carte</a:t>
            </a:r>
          </a:p>
          <a:p>
            <a:r>
              <a:rPr lang="fr-FR" dirty="0"/>
              <a:t>L</a:t>
            </a:r>
            <a:r>
              <a:rPr lang="fr-FR" dirty="0" smtClean="0"/>
              <a:t>a </a:t>
            </a:r>
            <a:r>
              <a:rPr lang="fr-FR" dirty="0" smtClean="0"/>
              <a:t>CDEC et sa reconnaissance dans les accords </a:t>
            </a:r>
            <a:r>
              <a:rPr lang="fr-FR" dirty="0" smtClean="0"/>
              <a:t>commerciaux: avancement du droit international de la culture? </a:t>
            </a:r>
            <a:endParaRPr lang="fr-FR" dirty="0" smtClean="0"/>
          </a:p>
          <a:p>
            <a:pPr marL="118872" indent="0">
              <a:buNone/>
            </a:pPr>
            <a:endParaRPr lang="fr-FR" dirty="0"/>
          </a:p>
        </p:txBody>
      </p:sp>
    </p:spTree>
    <p:extLst>
      <p:ext uri="{BB962C8B-B14F-4D97-AF65-F5344CB8AC3E}">
        <p14:creationId xmlns:p14="http://schemas.microsoft.com/office/powerpoint/2010/main" val="1423256034"/>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Contenu</a:t>
            </a:r>
            <a:endParaRPr lang="fr-FR" dirty="0"/>
          </a:p>
        </p:txBody>
      </p:sp>
      <p:sp>
        <p:nvSpPr>
          <p:cNvPr id="3" name="Espace réservé du contenu 2"/>
          <p:cNvSpPr>
            <a:spLocks noGrp="1"/>
          </p:cNvSpPr>
          <p:nvPr>
            <p:ph sz="half" idx="1"/>
          </p:nvPr>
        </p:nvSpPr>
        <p:spPr/>
        <p:txBody>
          <a:bodyPr>
            <a:normAutofit lnSpcReduction="10000"/>
          </a:bodyPr>
          <a:lstStyle/>
          <a:p>
            <a:pPr marL="118872" indent="0">
              <a:buNone/>
            </a:pPr>
            <a:r>
              <a:rPr lang="fr-FR" dirty="0" smtClean="0"/>
              <a:t>A. L’intégration </a:t>
            </a:r>
            <a:r>
              <a:rPr lang="fr-FR" dirty="0" smtClean="0"/>
              <a:t>commerciale internationale et les industries culturelles: de l’exception culturelle à la diversité culturelle</a:t>
            </a:r>
            <a:endParaRPr lang="fr-FR" dirty="0"/>
          </a:p>
        </p:txBody>
      </p:sp>
      <p:sp>
        <p:nvSpPr>
          <p:cNvPr id="4" name="Espace réservé du contenu 3"/>
          <p:cNvSpPr>
            <a:spLocks noGrp="1"/>
          </p:cNvSpPr>
          <p:nvPr>
            <p:ph sz="half" idx="2"/>
          </p:nvPr>
        </p:nvSpPr>
        <p:spPr/>
        <p:txBody>
          <a:bodyPr>
            <a:normAutofit lnSpcReduction="10000"/>
          </a:bodyPr>
          <a:lstStyle/>
          <a:p>
            <a:pPr marL="118872" indent="0">
              <a:buNone/>
            </a:pPr>
            <a:r>
              <a:rPr lang="fr-FR" dirty="0" smtClean="0"/>
              <a:t>B. Changement </a:t>
            </a:r>
            <a:r>
              <a:rPr lang="fr-FR" dirty="0" smtClean="0"/>
              <a:t>d’échelle:</a:t>
            </a:r>
          </a:p>
          <a:p>
            <a:pPr marL="118872" indent="0">
              <a:buNone/>
            </a:pPr>
            <a:endParaRPr lang="fr-FR" dirty="0"/>
          </a:p>
          <a:p>
            <a:pPr marL="118872" indent="0">
              <a:buNone/>
            </a:pPr>
            <a:r>
              <a:rPr lang="fr-FR" dirty="0" smtClean="0"/>
              <a:t>ALE entre UE et Canada et la place des industries culturelles</a:t>
            </a:r>
          </a:p>
          <a:p>
            <a:pPr marL="118872" indent="0">
              <a:buNone/>
            </a:pPr>
            <a:endParaRPr lang="fr-FR" dirty="0"/>
          </a:p>
          <a:p>
            <a:pPr marL="118872" indent="0">
              <a:buNone/>
            </a:pPr>
            <a:r>
              <a:rPr lang="fr-FR" dirty="0" smtClean="0"/>
              <a:t>Accords commerciaux à venir: le multilatéralisme à la carte et les effets sur le régime international de la culture</a:t>
            </a:r>
            <a:endParaRPr lang="fr-FR" dirty="0"/>
          </a:p>
        </p:txBody>
      </p:sp>
    </p:spTree>
    <p:extLst>
      <p:ext uri="{BB962C8B-B14F-4D97-AF65-F5344CB8AC3E}">
        <p14:creationId xmlns:p14="http://schemas.microsoft.com/office/powerpoint/2010/main" val="3171754387"/>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A. L’intégration commerciale internationale et la culture</a:t>
            </a:r>
            <a:endParaRPr lang="fr-FR" dirty="0"/>
          </a:p>
        </p:txBody>
      </p:sp>
      <p:sp>
        <p:nvSpPr>
          <p:cNvPr id="3" name="Espace réservé du contenu 2"/>
          <p:cNvSpPr>
            <a:spLocks noGrp="1"/>
          </p:cNvSpPr>
          <p:nvPr>
            <p:ph idx="1"/>
          </p:nvPr>
        </p:nvSpPr>
        <p:spPr/>
        <p:txBody>
          <a:bodyPr>
            <a:normAutofit fontScale="85000" lnSpcReduction="10000"/>
          </a:bodyPr>
          <a:lstStyle/>
          <a:p>
            <a:r>
              <a:rPr lang="fr-FR" dirty="0" smtClean="0"/>
              <a:t>Années 1990: Le moment de l’exception culturelle  </a:t>
            </a:r>
          </a:p>
          <a:p>
            <a:r>
              <a:rPr lang="fr-FR" dirty="0" smtClean="0"/>
              <a:t>Négociations de l’AGCS, ALENA, Accord multilatéral sur l’investissement (OCDE)</a:t>
            </a:r>
          </a:p>
          <a:p>
            <a:r>
              <a:rPr lang="fr-FR" dirty="0" smtClean="0"/>
              <a:t>Domination culturelle </a:t>
            </a:r>
            <a:r>
              <a:rPr lang="fr-FR" dirty="0" smtClean="0"/>
              <a:t>et prépondérance </a:t>
            </a:r>
            <a:r>
              <a:rPr lang="fr-FR" dirty="0" smtClean="0"/>
              <a:t>hollywoodienne, remise en cause de la légitimité de l’intervention publique dans le secteur des industries culturelles (voire audiovisuelles). </a:t>
            </a:r>
          </a:p>
          <a:p>
            <a:r>
              <a:rPr lang="fr-FR" dirty="0" smtClean="0"/>
              <a:t>Clivage Nord-Nord, Organes de l’UE divisés</a:t>
            </a:r>
          </a:p>
          <a:p>
            <a:r>
              <a:rPr lang="fr-FR" dirty="0" smtClean="0"/>
              <a:t>Pays interventionnistes: France, Canada, Belgique, Espagne vs. pays favorables à la régulation économique: Etats-Unis, Japon, Royaume-Uni suivis </a:t>
            </a:r>
            <a:r>
              <a:rPr lang="fr-FR" dirty="0" smtClean="0"/>
              <a:t>par les pays scandinaves, </a:t>
            </a:r>
            <a:r>
              <a:rPr lang="fr-FR" dirty="0" smtClean="0"/>
              <a:t>Pays-Bas.   </a:t>
            </a:r>
          </a:p>
        </p:txBody>
      </p:sp>
    </p:spTree>
    <p:extLst>
      <p:ext uri="{BB962C8B-B14F-4D97-AF65-F5344CB8AC3E}">
        <p14:creationId xmlns:p14="http://schemas.microsoft.com/office/powerpoint/2010/main" val="1497714677"/>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A</a:t>
            </a:r>
            <a:r>
              <a:rPr lang="fr-FR" dirty="0" smtClean="0"/>
              <a:t>. Vers la Convention sur la diversité des expressions culturelles (CDEC)</a:t>
            </a:r>
            <a:endParaRPr lang="fr-FR" dirty="0"/>
          </a:p>
        </p:txBody>
      </p:sp>
      <p:sp>
        <p:nvSpPr>
          <p:cNvPr id="3" name="Espace réservé du contenu 2"/>
          <p:cNvSpPr>
            <a:spLocks noGrp="1"/>
          </p:cNvSpPr>
          <p:nvPr>
            <p:ph idx="1"/>
          </p:nvPr>
        </p:nvSpPr>
        <p:spPr/>
        <p:txBody>
          <a:bodyPr>
            <a:normAutofit lnSpcReduction="10000"/>
          </a:bodyPr>
          <a:lstStyle/>
          <a:p>
            <a:r>
              <a:rPr lang="fr-FR" dirty="0" smtClean="0"/>
              <a:t>Changement sémantique: de l’exception culturelle à la diversité culturelle</a:t>
            </a:r>
          </a:p>
          <a:p>
            <a:r>
              <a:rPr lang="fr-FR" dirty="0" smtClean="0"/>
              <a:t>Large coalition d’acteurs: Gouvernements </a:t>
            </a:r>
            <a:r>
              <a:rPr lang="fr-FR" dirty="0" smtClean="0"/>
              <a:t>français, canadiens et québécois, </a:t>
            </a:r>
            <a:r>
              <a:rPr lang="fr-FR" dirty="0" smtClean="0"/>
              <a:t>Coalitions nationales pour la diversité culturelle, OIF, Réseau international pour la politique culturelle. </a:t>
            </a:r>
          </a:p>
          <a:p>
            <a:r>
              <a:rPr lang="fr-FR" dirty="0" smtClean="0"/>
              <a:t>Négociations internationales pour la CDEC: l’interface « commerce-culture », le point controversé. </a:t>
            </a:r>
          </a:p>
        </p:txBody>
      </p:sp>
    </p:spTree>
    <p:extLst>
      <p:ext uri="{BB962C8B-B14F-4D97-AF65-F5344CB8AC3E}">
        <p14:creationId xmlns:p14="http://schemas.microsoft.com/office/powerpoint/2010/main" val="2037850347"/>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A. GATS-CDEC: espace polycentrique</a:t>
            </a:r>
            <a:endParaRPr lang="fr-FR" dirty="0"/>
          </a:p>
        </p:txBody>
      </p:sp>
      <p:sp>
        <p:nvSpPr>
          <p:cNvPr id="3" name="Espace réservé du contenu 2"/>
          <p:cNvSpPr>
            <a:spLocks noGrp="1"/>
          </p:cNvSpPr>
          <p:nvPr>
            <p:ph idx="1"/>
          </p:nvPr>
        </p:nvSpPr>
        <p:spPr/>
        <p:txBody>
          <a:bodyPr>
            <a:normAutofit fontScale="55000" lnSpcReduction="20000"/>
          </a:bodyPr>
          <a:lstStyle/>
          <a:p>
            <a:r>
              <a:rPr lang="fr-FR" dirty="0" smtClean="0"/>
              <a:t>Article 20 de la CDEC: </a:t>
            </a:r>
            <a:r>
              <a:rPr lang="fr-FR" dirty="0" smtClean="0"/>
              <a:t>consensus</a:t>
            </a:r>
            <a:r>
              <a:rPr lang="fr-FR" dirty="0" smtClean="0"/>
              <a:t> </a:t>
            </a:r>
            <a:r>
              <a:rPr lang="fr-FR" dirty="0" smtClean="0"/>
              <a:t>délibérément ambigu. </a:t>
            </a:r>
            <a:endParaRPr lang="fr-FR" dirty="0" smtClean="0"/>
          </a:p>
          <a:p>
            <a:pPr marL="118872" indent="0">
              <a:buNone/>
            </a:pPr>
            <a:r>
              <a:rPr lang="fr-CA" dirty="0"/>
              <a:t>Article 20 : « 1. Les Parties reconnaissent qu’elles doivent remplir de bonne foi leurs obligations en vertu de la présente convention et de tous les autres traités auxquels elles sont parties. Ainsi, sans subordonner cette convention aux autres traités (a) elles encouragent le soutien mutuel entre cette convention et les autres traités auxquels elles sont parties ; et (b) lorsqu’elles interprètent et appliquent les autres traités auxquels elles sont parties ou lorsqu’elles souscrivent à d’autres obligations internationales, les Parties prennent en compte les dispositions pertinentes de la présente convention. </a:t>
            </a:r>
            <a:endParaRPr lang="fr-CA" dirty="0" smtClean="0"/>
          </a:p>
          <a:p>
            <a:pPr marL="118872" indent="0">
              <a:buNone/>
            </a:pPr>
            <a:r>
              <a:rPr lang="fr-CA" dirty="0" smtClean="0"/>
              <a:t>2</a:t>
            </a:r>
            <a:r>
              <a:rPr lang="fr-CA" dirty="0"/>
              <a:t>. Rien dans la présente convention ne peut être interprété comme modifiant les droits et obligations des Parties au titre d’autres traités auxquels elles sont parties ».</a:t>
            </a:r>
            <a:r>
              <a:rPr lang="fr-FR" dirty="0"/>
              <a:t> </a:t>
            </a:r>
            <a:endParaRPr lang="fr-FR" dirty="0" smtClean="0"/>
          </a:p>
          <a:p>
            <a:pPr marL="118872" indent="0">
              <a:buNone/>
            </a:pPr>
            <a:endParaRPr lang="fr-FR" dirty="0" smtClean="0"/>
          </a:p>
          <a:p>
            <a:r>
              <a:rPr lang="fr-FR" dirty="0" smtClean="0"/>
              <a:t>127 Etats Parties (dont France, Canada, Chine, Inde, Mexique, Brésil, Chine, Corée du Sud) à la CDEC et la Communauté européenne. </a:t>
            </a:r>
          </a:p>
          <a:p>
            <a:r>
              <a:rPr lang="fr-FR" dirty="0" smtClean="0"/>
              <a:t>30 membres de l’OMC (dont Etats-Unis, Japon, Inde, Chine, Mexique) ont pris des engagements dans le secteur de l’audiovisuel. </a:t>
            </a:r>
          </a:p>
          <a:p>
            <a:r>
              <a:rPr lang="fr-FR" dirty="0" smtClean="0"/>
              <a:t>18 sur 134 membres fondateurs de l’OMC; 12 sur 21 nouveaux adhérents à l’OMC (1996-2011).     </a:t>
            </a:r>
            <a:endParaRPr lang="fr-FR" dirty="0"/>
          </a:p>
        </p:txBody>
      </p:sp>
    </p:spTree>
    <p:extLst>
      <p:ext uri="{BB962C8B-B14F-4D97-AF65-F5344CB8AC3E}">
        <p14:creationId xmlns:p14="http://schemas.microsoft.com/office/powerpoint/2010/main" val="4233841034"/>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B. Changement d’échelle</a:t>
            </a:r>
            <a:endParaRPr lang="fr-FR" dirty="0"/>
          </a:p>
        </p:txBody>
      </p:sp>
      <p:sp>
        <p:nvSpPr>
          <p:cNvPr id="3" name="Espace réservé du contenu 2"/>
          <p:cNvSpPr>
            <a:spLocks noGrp="1"/>
          </p:cNvSpPr>
          <p:nvPr>
            <p:ph idx="1"/>
          </p:nvPr>
        </p:nvSpPr>
        <p:spPr/>
        <p:txBody>
          <a:bodyPr/>
          <a:lstStyle/>
          <a:p>
            <a:r>
              <a:rPr lang="fr-FR" dirty="0" smtClean="0"/>
              <a:t>Crise structurelle </a:t>
            </a:r>
            <a:r>
              <a:rPr lang="fr-FR" dirty="0" smtClean="0"/>
              <a:t>de </a:t>
            </a:r>
            <a:r>
              <a:rPr lang="fr-FR" dirty="0" smtClean="0"/>
              <a:t>l’OMC et ALE bilatéraux promus par les Etats-Unis (Oman, Panama, Bahreïn, Guatemala, Honduras, Nicaragua, El Salvador n’ont pas émis de réserves concernant le domaine des industries culturelles).</a:t>
            </a:r>
          </a:p>
          <a:p>
            <a:r>
              <a:rPr lang="fr-FR" dirty="0" smtClean="0"/>
              <a:t>ALE de l’UE avec le CARIFORUM (2008) et la Corée du Sud (2009): inclusion d’un Protocole de Coopération Culturelle. </a:t>
            </a:r>
            <a:endParaRPr lang="fr-FR" dirty="0"/>
          </a:p>
        </p:txBody>
      </p:sp>
    </p:spTree>
    <p:extLst>
      <p:ext uri="{BB962C8B-B14F-4D97-AF65-F5344CB8AC3E}">
        <p14:creationId xmlns:p14="http://schemas.microsoft.com/office/powerpoint/2010/main" val="3356629131"/>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B. </a:t>
            </a:r>
            <a:r>
              <a:rPr lang="fr-FR" dirty="0" smtClean="0"/>
              <a:t>AECG </a:t>
            </a:r>
            <a:r>
              <a:rPr lang="fr-FR" dirty="0" smtClean="0"/>
              <a:t>UE et Canada: exception culturelle menacée? </a:t>
            </a:r>
            <a:endParaRPr lang="fr-FR" dirty="0"/>
          </a:p>
        </p:txBody>
      </p:sp>
      <p:sp>
        <p:nvSpPr>
          <p:cNvPr id="3" name="Espace réservé du contenu 2"/>
          <p:cNvSpPr>
            <a:spLocks noGrp="1"/>
          </p:cNvSpPr>
          <p:nvPr>
            <p:ph sz="half" idx="1"/>
          </p:nvPr>
        </p:nvSpPr>
        <p:spPr/>
        <p:txBody>
          <a:bodyPr>
            <a:normAutofit fontScale="92500" lnSpcReduction="10000"/>
          </a:bodyPr>
          <a:lstStyle/>
          <a:p>
            <a:r>
              <a:rPr lang="fr-FR" dirty="0" smtClean="0"/>
              <a:t>Parti conservateur canadien: Désengagement net concernant les questions culturelles et réduction budgétaire drastique. </a:t>
            </a:r>
            <a:endParaRPr lang="fr-FR" dirty="0" smtClean="0"/>
          </a:p>
          <a:p>
            <a:endParaRPr lang="fr-FR" dirty="0"/>
          </a:p>
          <a:p>
            <a:r>
              <a:rPr lang="fr-FR" dirty="0" smtClean="0"/>
              <a:t>Définition différente sur les industries culturelles</a:t>
            </a:r>
            <a:r>
              <a:rPr lang="fr-FR" dirty="0" smtClean="0"/>
              <a:t>. </a:t>
            </a:r>
            <a:endParaRPr lang="fr-FR" dirty="0" smtClean="0"/>
          </a:p>
        </p:txBody>
      </p:sp>
      <p:sp>
        <p:nvSpPr>
          <p:cNvPr id="4" name="Espace réservé du contenu 3"/>
          <p:cNvSpPr>
            <a:spLocks noGrp="1"/>
          </p:cNvSpPr>
          <p:nvPr>
            <p:ph sz="half" idx="2"/>
          </p:nvPr>
        </p:nvSpPr>
        <p:spPr/>
        <p:txBody>
          <a:bodyPr>
            <a:normAutofit fontScale="92500" lnSpcReduction="10000"/>
          </a:bodyPr>
          <a:lstStyle/>
          <a:p>
            <a:r>
              <a:rPr lang="fr-FR" dirty="0" smtClean="0"/>
              <a:t>Rapport de méfiance entre la Commission européenne et </a:t>
            </a:r>
            <a:r>
              <a:rPr lang="fr-FR" dirty="0" smtClean="0"/>
              <a:t>les professionnels </a:t>
            </a:r>
            <a:r>
              <a:rPr lang="fr-FR" dirty="0" smtClean="0"/>
              <a:t>de la culture. </a:t>
            </a:r>
          </a:p>
          <a:p>
            <a:r>
              <a:rPr lang="fr-FR" dirty="0" smtClean="0"/>
              <a:t>Parlementaires européens </a:t>
            </a:r>
            <a:r>
              <a:rPr lang="fr-FR" dirty="0" smtClean="0"/>
              <a:t>en faveur d’une exception culturelle</a:t>
            </a:r>
          </a:p>
          <a:p>
            <a:r>
              <a:rPr lang="fr-FR" dirty="0" smtClean="0"/>
              <a:t>Positions des négociateurs peu claires (De </a:t>
            </a:r>
            <a:r>
              <a:rPr lang="fr-FR" dirty="0" err="1" smtClean="0"/>
              <a:t>Gucht</a:t>
            </a:r>
            <a:r>
              <a:rPr lang="fr-FR" dirty="0" smtClean="0"/>
              <a:t>, Van </a:t>
            </a:r>
            <a:r>
              <a:rPr lang="fr-FR" dirty="0" err="1" smtClean="0"/>
              <a:t>Loan</a:t>
            </a:r>
            <a:r>
              <a:rPr lang="fr-FR" dirty="0" smtClean="0"/>
              <a:t>)</a:t>
            </a:r>
            <a:endParaRPr lang="fr-FR" dirty="0" smtClean="0"/>
          </a:p>
          <a:p>
            <a:endParaRPr lang="fr-FR" dirty="0"/>
          </a:p>
        </p:txBody>
      </p:sp>
    </p:spTree>
    <p:extLst>
      <p:ext uri="{BB962C8B-B14F-4D97-AF65-F5344CB8AC3E}">
        <p14:creationId xmlns:p14="http://schemas.microsoft.com/office/powerpoint/2010/main" val="544779699"/>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B. AECS UE-Canada: Nouvelle orientation </a:t>
            </a:r>
            <a:endParaRPr lang="fr-FR" dirty="0"/>
          </a:p>
        </p:txBody>
      </p:sp>
      <p:sp>
        <p:nvSpPr>
          <p:cNvPr id="3" name="Espace réservé du contenu 2"/>
          <p:cNvSpPr>
            <a:spLocks noGrp="1"/>
          </p:cNvSpPr>
          <p:nvPr>
            <p:ph idx="1"/>
          </p:nvPr>
        </p:nvSpPr>
        <p:spPr/>
        <p:txBody>
          <a:bodyPr>
            <a:normAutofit fontScale="62500" lnSpcReduction="20000"/>
          </a:bodyPr>
          <a:lstStyle/>
          <a:p>
            <a:r>
              <a:rPr lang="fr-FR" dirty="0" smtClean="0"/>
              <a:t>Canada: Exemption culturelle sur l’ensemble des industries culturelles</a:t>
            </a:r>
          </a:p>
          <a:p>
            <a:r>
              <a:rPr lang="fr-FR" dirty="0" smtClean="0"/>
              <a:t>Nouvelle approche de l’exemption culturelle: </a:t>
            </a:r>
          </a:p>
          <a:p>
            <a:r>
              <a:rPr lang="fr-FR" dirty="0"/>
              <a:t>a</a:t>
            </a:r>
            <a:r>
              <a:rPr lang="fr-FR" dirty="0" smtClean="0"/>
              <a:t>. Le </a:t>
            </a:r>
            <a:r>
              <a:rPr lang="fr-FR" dirty="0" smtClean="0"/>
              <a:t>préambule de l’Accord ferai mention de la CDEC; </a:t>
            </a:r>
            <a:r>
              <a:rPr lang="fr-FR" dirty="0"/>
              <a:t>b</a:t>
            </a:r>
            <a:r>
              <a:rPr lang="fr-FR" dirty="0" smtClean="0"/>
              <a:t>. </a:t>
            </a:r>
            <a:r>
              <a:rPr lang="fr-FR" dirty="0" smtClean="0"/>
              <a:t>Inscription de la définition habituelle des industries </a:t>
            </a:r>
            <a:r>
              <a:rPr lang="fr-FR" dirty="0" smtClean="0"/>
              <a:t>culturelles*; </a:t>
            </a:r>
            <a:r>
              <a:rPr lang="fr-FR" dirty="0" smtClean="0"/>
              <a:t>c. Exemption culturelle demandée dans chacun des </a:t>
            </a:r>
            <a:r>
              <a:rPr lang="fr-FR" dirty="0" smtClean="0"/>
              <a:t>chapitres relatifs </a:t>
            </a:r>
            <a:r>
              <a:rPr lang="fr-FR" dirty="0" smtClean="0"/>
              <a:t>de l’Accord</a:t>
            </a:r>
            <a:r>
              <a:rPr lang="fr-FR" dirty="0" smtClean="0"/>
              <a:t>.</a:t>
            </a:r>
          </a:p>
          <a:p>
            <a:pPr marL="118872" indent="0">
              <a:buNone/>
            </a:pPr>
            <a:endParaRPr lang="fr-FR" dirty="0" smtClean="0"/>
          </a:p>
          <a:p>
            <a:pPr marL="118872" indent="0">
              <a:buNone/>
            </a:pPr>
            <a:r>
              <a:rPr lang="fr-FR" sz="1800" dirty="0" smtClean="0"/>
              <a:t>*</a:t>
            </a:r>
            <a:r>
              <a:rPr lang="fr-FR" sz="1800" dirty="0"/>
              <a:t>« industries culturelles » </a:t>
            </a:r>
            <a:r>
              <a:rPr lang="fr-FR" sz="1800" dirty="0" smtClean="0"/>
              <a:t>Personnes </a:t>
            </a:r>
            <a:r>
              <a:rPr lang="fr-FR" sz="1800" dirty="0"/>
              <a:t>qui se livrent à l'une ou l'autre des </a:t>
            </a:r>
            <a:r>
              <a:rPr lang="fr-FR" sz="1800" dirty="0" smtClean="0"/>
              <a:t>activités suivantes </a:t>
            </a:r>
            <a:r>
              <a:rPr lang="fr-FR" sz="1800" dirty="0"/>
              <a:t>: </a:t>
            </a:r>
            <a:r>
              <a:rPr lang="fr-FR" sz="1800" dirty="0" smtClean="0"/>
              <a:t>a) la </a:t>
            </a:r>
            <a:r>
              <a:rPr lang="fr-FR" sz="1800" dirty="0"/>
              <a:t>publication, la distribution ou la vente de </a:t>
            </a:r>
            <a:r>
              <a:rPr lang="fr-FR" sz="1800" dirty="0" smtClean="0"/>
              <a:t>livres</a:t>
            </a:r>
            <a:r>
              <a:rPr lang="fr-FR" sz="1800" dirty="0"/>
              <a:t>, de revues, de périodiques ou de </a:t>
            </a:r>
            <a:r>
              <a:rPr lang="fr-FR" sz="1800" dirty="0" smtClean="0"/>
              <a:t>journaux</a:t>
            </a:r>
            <a:r>
              <a:rPr lang="fr-FR" sz="1800" dirty="0"/>
              <a:t>, sous forme imprimée ou exploitable par </a:t>
            </a:r>
            <a:r>
              <a:rPr lang="fr-FR" sz="1800" dirty="0" smtClean="0"/>
              <a:t>machine</a:t>
            </a:r>
            <a:r>
              <a:rPr lang="fr-FR" sz="1800" dirty="0"/>
              <a:t>, à l'exclusion toutefois de la </a:t>
            </a:r>
            <a:r>
              <a:rPr lang="fr-FR" sz="1800" dirty="0" smtClean="0"/>
              <a:t>seule </a:t>
            </a:r>
            <a:r>
              <a:rPr lang="fr-FR" sz="1800" dirty="0"/>
              <a:t>impression ou composition de ces </a:t>
            </a:r>
            <a:r>
              <a:rPr lang="fr-FR" sz="1800" dirty="0" smtClean="0"/>
              <a:t>publications; b) la </a:t>
            </a:r>
            <a:r>
              <a:rPr lang="fr-FR" sz="1800" dirty="0"/>
              <a:t>production, la distribution, la vente ou la </a:t>
            </a:r>
            <a:r>
              <a:rPr lang="fr-FR" sz="1800" dirty="0" smtClean="0"/>
              <a:t>présentation </a:t>
            </a:r>
            <a:r>
              <a:rPr lang="fr-FR" sz="1800" dirty="0"/>
              <a:t>de films ou d'enregistrements </a:t>
            </a:r>
            <a:r>
              <a:rPr lang="fr-FR" sz="1800" dirty="0" smtClean="0"/>
              <a:t>vidéo</a:t>
            </a:r>
            <a:r>
              <a:rPr lang="fr-FR" sz="1800" dirty="0"/>
              <a:t>; </a:t>
            </a:r>
            <a:r>
              <a:rPr lang="fr-FR" sz="1800" dirty="0" smtClean="0"/>
              <a:t>c) la </a:t>
            </a:r>
            <a:r>
              <a:rPr lang="fr-FR" sz="1800" dirty="0"/>
              <a:t>production, la distribution, la vente ou la </a:t>
            </a:r>
            <a:r>
              <a:rPr lang="fr-FR" sz="1800" dirty="0" smtClean="0"/>
              <a:t>présentation </a:t>
            </a:r>
            <a:r>
              <a:rPr lang="fr-FR" sz="1800" dirty="0"/>
              <a:t>d'enregistrements de musique </a:t>
            </a:r>
            <a:r>
              <a:rPr lang="fr-FR" sz="1800" dirty="0" smtClean="0"/>
              <a:t>audio </a:t>
            </a:r>
            <a:r>
              <a:rPr lang="fr-FR" sz="1800" dirty="0"/>
              <a:t>ou vidéo; </a:t>
            </a:r>
            <a:r>
              <a:rPr lang="fr-FR" sz="1800" dirty="0" smtClean="0"/>
              <a:t>d) l'édition</a:t>
            </a:r>
            <a:r>
              <a:rPr lang="fr-FR" sz="1800" dirty="0"/>
              <a:t>, la distribution ou la vente de </a:t>
            </a:r>
            <a:r>
              <a:rPr lang="fr-FR" sz="1800" dirty="0" smtClean="0"/>
              <a:t>compositions </a:t>
            </a:r>
            <a:r>
              <a:rPr lang="fr-FR" sz="1800" dirty="0"/>
              <a:t>musicales sous forme imprimée ou </a:t>
            </a:r>
            <a:r>
              <a:rPr lang="fr-FR" sz="1800" dirty="0" smtClean="0"/>
              <a:t>exploitable </a:t>
            </a:r>
            <a:r>
              <a:rPr lang="fr-FR" sz="1800" dirty="0"/>
              <a:t>par machine</a:t>
            </a:r>
            <a:r>
              <a:rPr lang="fr-FR" sz="1800" dirty="0" smtClean="0"/>
              <a:t>; e) </a:t>
            </a:r>
            <a:r>
              <a:rPr lang="fr-FR" sz="1800" dirty="0"/>
              <a:t>les </a:t>
            </a:r>
            <a:r>
              <a:rPr lang="fr-FR" sz="1800" dirty="0" smtClean="0"/>
              <a:t>radiocommunication dont </a:t>
            </a:r>
            <a:r>
              <a:rPr lang="fr-FR" sz="1800" dirty="0"/>
              <a:t>les transmissions </a:t>
            </a:r>
            <a:r>
              <a:rPr lang="fr-FR" sz="1800" dirty="0" smtClean="0"/>
              <a:t>sont destinées </a:t>
            </a:r>
            <a:r>
              <a:rPr lang="fr-FR" sz="1800" dirty="0"/>
              <a:t>à être captées </a:t>
            </a:r>
            <a:r>
              <a:rPr lang="fr-FR" sz="1800" dirty="0" smtClean="0"/>
              <a:t>directement </a:t>
            </a:r>
            <a:r>
              <a:rPr lang="fr-FR" sz="1800" dirty="0"/>
              <a:t>par le grand public, et toutes les </a:t>
            </a:r>
            <a:r>
              <a:rPr lang="fr-FR" sz="1800" dirty="0" smtClean="0"/>
              <a:t>activités </a:t>
            </a:r>
            <a:r>
              <a:rPr lang="fr-FR" sz="1800" dirty="0"/>
              <a:t>de radiodiffusion, de </a:t>
            </a:r>
            <a:r>
              <a:rPr lang="fr-FR" sz="1800" dirty="0" smtClean="0"/>
              <a:t>télédiffusion </a:t>
            </a:r>
            <a:r>
              <a:rPr lang="fr-FR" sz="1800" dirty="0"/>
              <a:t>et de </a:t>
            </a:r>
            <a:r>
              <a:rPr lang="fr-FR" sz="1800" dirty="0" err="1"/>
              <a:t>câblodiffusion</a:t>
            </a:r>
            <a:r>
              <a:rPr lang="fr-FR" sz="1800" dirty="0"/>
              <a:t> et tous les </a:t>
            </a:r>
            <a:r>
              <a:rPr lang="fr-FR" sz="1800" dirty="0" smtClean="0"/>
              <a:t>services </a:t>
            </a:r>
            <a:r>
              <a:rPr lang="fr-FR" sz="1800" dirty="0"/>
              <a:t>de programmation et de diffusion </a:t>
            </a:r>
            <a:r>
              <a:rPr lang="fr-FR" sz="1800" dirty="0" smtClean="0"/>
              <a:t>par </a:t>
            </a:r>
            <a:r>
              <a:rPr lang="fr-FR" sz="1800" dirty="0"/>
              <a:t>satellite.</a:t>
            </a:r>
          </a:p>
          <a:p>
            <a:pPr marL="118872" indent="0">
              <a:buNone/>
            </a:pPr>
            <a:r>
              <a:rPr lang="fr-FR" sz="2000" dirty="0" smtClean="0"/>
              <a:t> </a:t>
            </a:r>
            <a:endParaRPr lang="fr-FR" sz="2000" dirty="0"/>
          </a:p>
          <a:p>
            <a:pPr marL="118872" indent="0">
              <a:buNone/>
            </a:pPr>
            <a:r>
              <a:rPr lang="fr-FR" dirty="0" smtClean="0"/>
              <a:t> </a:t>
            </a:r>
            <a:endParaRPr lang="fr-FR" dirty="0" smtClean="0"/>
          </a:p>
          <a:p>
            <a:r>
              <a:rPr lang="fr-FR" dirty="0" smtClean="0"/>
              <a:t>Stratégie inspirée </a:t>
            </a:r>
            <a:r>
              <a:rPr lang="fr-FR" dirty="0"/>
              <a:t>par le droit international de </a:t>
            </a:r>
            <a:r>
              <a:rPr lang="fr-FR" dirty="0" smtClean="0"/>
              <a:t>l’environnement</a:t>
            </a:r>
            <a:r>
              <a:rPr lang="fr-FR" dirty="0" smtClean="0"/>
              <a:t>; </a:t>
            </a:r>
            <a:r>
              <a:rPr lang="fr-FR" dirty="0"/>
              <a:t>faire avancer le droit international de la </a:t>
            </a:r>
            <a:r>
              <a:rPr lang="fr-FR" dirty="0" smtClean="0"/>
              <a:t>culture</a:t>
            </a:r>
            <a:r>
              <a:rPr lang="fr-FR" dirty="0"/>
              <a:t> </a:t>
            </a:r>
            <a:r>
              <a:rPr lang="fr-FR" dirty="0" smtClean="0"/>
              <a:t>et promouvoir les objectifs de la CDEC. </a:t>
            </a:r>
          </a:p>
          <a:p>
            <a:r>
              <a:rPr lang="fr-FR" dirty="0" smtClean="0"/>
              <a:t>Nouvelle approche censée être demandée dans les accords commerciaux à venir. </a:t>
            </a:r>
            <a:endParaRPr lang="fr-FR" dirty="0"/>
          </a:p>
          <a:p>
            <a:pPr marL="118872" indent="0">
              <a:buNone/>
            </a:pPr>
            <a:r>
              <a:rPr lang="fr-FR" dirty="0" smtClean="0"/>
              <a:t> </a:t>
            </a:r>
          </a:p>
          <a:p>
            <a:pPr marL="118872" indent="0">
              <a:buNone/>
            </a:pPr>
            <a:endParaRPr lang="fr-FR" dirty="0"/>
          </a:p>
        </p:txBody>
      </p:sp>
    </p:spTree>
    <p:extLst>
      <p:ext uri="{BB962C8B-B14F-4D97-AF65-F5344CB8AC3E}">
        <p14:creationId xmlns:p14="http://schemas.microsoft.com/office/powerpoint/2010/main" val="2217125171"/>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B. Accords commerciaux à venir</a:t>
            </a:r>
            <a:endParaRPr lang="fr-FR" dirty="0"/>
          </a:p>
        </p:txBody>
      </p:sp>
      <p:sp>
        <p:nvSpPr>
          <p:cNvPr id="3" name="Espace réservé du contenu 2"/>
          <p:cNvSpPr>
            <a:spLocks noGrp="1"/>
          </p:cNvSpPr>
          <p:nvPr>
            <p:ph idx="1"/>
          </p:nvPr>
        </p:nvSpPr>
        <p:spPr/>
        <p:txBody>
          <a:bodyPr>
            <a:normAutofit fontScale="55000" lnSpcReduction="20000"/>
          </a:bodyPr>
          <a:lstStyle/>
          <a:p>
            <a:r>
              <a:rPr lang="fr-FR" dirty="0" smtClean="0"/>
              <a:t>ALE entre Etats-Unis et UE, </a:t>
            </a:r>
            <a:r>
              <a:rPr lang="fr-FR" dirty="0" smtClean="0"/>
              <a:t>Accord </a:t>
            </a:r>
            <a:r>
              <a:rPr lang="fr-FR" dirty="0" smtClean="0"/>
              <a:t>plurilatéral sur les services, </a:t>
            </a:r>
            <a:r>
              <a:rPr lang="fr-FR" dirty="0" smtClean="0"/>
              <a:t>Partenariat transpacifique (TPP). </a:t>
            </a:r>
            <a:endParaRPr lang="fr-FR" dirty="0" smtClean="0"/>
          </a:p>
          <a:p>
            <a:endParaRPr lang="fr-FR" dirty="0"/>
          </a:p>
          <a:p>
            <a:r>
              <a:rPr lang="fr-FR" dirty="0"/>
              <a:t>Accord plurilatéral sur les services: Engagements des participants</a:t>
            </a:r>
          </a:p>
          <a:p>
            <a:endParaRPr lang="fr-FR" dirty="0"/>
          </a:p>
          <a:p>
            <a:pPr marL="118872" indent="0">
              <a:buNone/>
            </a:pPr>
            <a:r>
              <a:rPr lang="fr-FR" dirty="0"/>
              <a:t>9 ont déjà pris des engagements dans le secteur de </a:t>
            </a:r>
            <a:r>
              <a:rPr lang="fr-FR" dirty="0" smtClean="0"/>
              <a:t>l’audiovisuel à l’OMC</a:t>
            </a:r>
            <a:endParaRPr lang="fr-FR" dirty="0"/>
          </a:p>
          <a:p>
            <a:pPr marL="118872" indent="0">
              <a:buNone/>
            </a:pPr>
            <a:r>
              <a:rPr lang="fr-FR" dirty="0"/>
              <a:t>11 ont déjà signé un ALE avec les Etats-Unis</a:t>
            </a:r>
          </a:p>
          <a:p>
            <a:pPr marL="118872" indent="0">
              <a:buNone/>
            </a:pPr>
            <a:r>
              <a:rPr lang="fr-FR" dirty="0"/>
              <a:t>14 ont déjà ratifié la CDEC. </a:t>
            </a:r>
          </a:p>
          <a:p>
            <a:endParaRPr lang="fr-FR" dirty="0"/>
          </a:p>
          <a:p>
            <a:endParaRPr lang="fr-FR" dirty="0"/>
          </a:p>
          <a:p>
            <a:r>
              <a:rPr lang="fr-FR" dirty="0"/>
              <a:t>Avantage comparatif pour les Etats-</a:t>
            </a:r>
            <a:r>
              <a:rPr lang="fr-FR" dirty="0" smtClean="0"/>
              <a:t>Unis (audiovisuel)</a:t>
            </a:r>
            <a:endParaRPr lang="fr-FR" dirty="0"/>
          </a:p>
          <a:p>
            <a:r>
              <a:rPr lang="fr-FR" dirty="0"/>
              <a:t>Contexte </a:t>
            </a:r>
            <a:r>
              <a:rPr lang="fr-FR" dirty="0" smtClean="0"/>
              <a:t>inégal dans le secteur audiovisuel: </a:t>
            </a:r>
            <a:r>
              <a:rPr lang="fr-FR" dirty="0"/>
              <a:t>Etats-Unis et UE 87.9 </a:t>
            </a:r>
            <a:r>
              <a:rPr lang="fr-FR" dirty="0" smtClean="0"/>
              <a:t>% des </a:t>
            </a:r>
            <a:r>
              <a:rPr lang="fr-FR" dirty="0"/>
              <a:t>exportations </a:t>
            </a:r>
            <a:r>
              <a:rPr lang="fr-FR" dirty="0" smtClean="0"/>
              <a:t>mondiales  </a:t>
            </a:r>
            <a:r>
              <a:rPr lang="fr-FR" dirty="0"/>
              <a:t>MAIS l’UE grand importateur (60.5 </a:t>
            </a:r>
            <a:r>
              <a:rPr lang="fr-FR" dirty="0" smtClean="0"/>
              <a:t>% des importations mondiales </a:t>
            </a:r>
            <a:r>
              <a:rPr lang="fr-FR" dirty="0"/>
              <a:t>contre 7.5 % pour les Etats-Unis). </a:t>
            </a:r>
          </a:p>
          <a:p>
            <a:pPr marL="118872" indent="0">
              <a:buNone/>
            </a:pPr>
            <a:endParaRPr lang="fr-FR" dirty="0"/>
          </a:p>
          <a:p>
            <a:r>
              <a:rPr lang="fr-FR" dirty="0"/>
              <a:t>L’UE, le Canada, le Japon, l’Australie, le Mexique, la Corée du Sud, la Nouvelle-Zélande, la </a:t>
            </a:r>
            <a:r>
              <a:rPr lang="fr-FR" dirty="0" smtClean="0"/>
              <a:t>Norvège (participants dans les négociations plurilatérales sur les services) </a:t>
            </a:r>
            <a:r>
              <a:rPr lang="fr-FR" dirty="0"/>
              <a:t>représentent plus de 83 % des exportations des Etats-Unis dans le secteur audiovisuel. </a:t>
            </a:r>
          </a:p>
          <a:p>
            <a:endParaRPr lang="fr-FR" dirty="0"/>
          </a:p>
          <a:p>
            <a:endParaRPr lang="fr-FR" dirty="0" smtClean="0"/>
          </a:p>
          <a:p>
            <a:endParaRPr lang="fr-FR" dirty="0"/>
          </a:p>
        </p:txBody>
      </p:sp>
    </p:spTree>
    <p:extLst>
      <p:ext uri="{BB962C8B-B14F-4D97-AF65-F5344CB8AC3E}">
        <p14:creationId xmlns:p14="http://schemas.microsoft.com/office/powerpoint/2010/main" val="323453630"/>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ＭＳ ゴシック"/>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ＭＳ ゴシック"/>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Module.thmx</Template>
  <TotalTime>3326</TotalTime>
  <Words>997</Words>
  <Application>Microsoft Macintosh PowerPoint</Application>
  <PresentationFormat>Présentation à l'écran (4:3)</PresentationFormat>
  <Paragraphs>80</Paragraphs>
  <Slides>11</Slides>
  <Notes>0</Notes>
  <HiddenSlides>0</HiddenSlides>
  <MMClips>0</MMClips>
  <ScaleCrop>false</ScaleCrop>
  <HeadingPairs>
    <vt:vector size="4" baseType="variant">
      <vt:variant>
        <vt:lpstr>Thème</vt:lpstr>
      </vt:variant>
      <vt:variant>
        <vt:i4>1</vt:i4>
      </vt:variant>
      <vt:variant>
        <vt:lpstr>Titres des diapositives</vt:lpstr>
      </vt:variant>
      <vt:variant>
        <vt:i4>11</vt:i4>
      </vt:variant>
    </vt:vector>
  </HeadingPairs>
  <TitlesOfParts>
    <vt:vector size="12" baseType="lpstr">
      <vt:lpstr>Module</vt:lpstr>
      <vt:lpstr>AECG UE et Canada  </vt:lpstr>
      <vt:lpstr>Contenu</vt:lpstr>
      <vt:lpstr>A. L’intégration commerciale internationale et la culture</vt:lpstr>
      <vt:lpstr>A. Vers la Convention sur la diversité des expressions culturelles (CDEC)</vt:lpstr>
      <vt:lpstr>A. GATS-CDEC: espace polycentrique</vt:lpstr>
      <vt:lpstr>B. Changement d’échelle</vt:lpstr>
      <vt:lpstr>B. AECG UE et Canada: exception culturelle menacée? </vt:lpstr>
      <vt:lpstr>B. AECS UE-Canada: Nouvelle orientation </vt:lpstr>
      <vt:lpstr>B. Accords commerciaux à venir</vt:lpstr>
      <vt:lpstr>B. Clivages et priorités</vt:lpstr>
      <vt:lpstr>Conclusion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AECG UE et Canada:</dc:title>
  <dc:creator>Antonios Vlassis</dc:creator>
  <cp:lastModifiedBy>Antonios Vlassis</cp:lastModifiedBy>
  <cp:revision>36</cp:revision>
  <dcterms:created xsi:type="dcterms:W3CDTF">2013-06-04T09:31:44Z</dcterms:created>
  <dcterms:modified xsi:type="dcterms:W3CDTF">2013-06-07T10:09:07Z</dcterms:modified>
</cp:coreProperties>
</file>