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112" y="-2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CA" smtClean="0"/>
              <a:t>Cliquez et modifiez le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CA" smtClean="0"/>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EFB8D457-A3D4-354D-AB79-9A37636A5D37}" type="datetimeFigureOut">
              <a:rPr lang="fr-FR" smtClean="0"/>
              <a:t>13-10-07</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A48F83F-68C3-3D45-9A5F-ED867E667AEA}" type="slidenum">
              <a:rPr lang="fr-CA" smtClean="0"/>
              <a:t>‹#›</a:t>
            </a:fld>
            <a:endParaRPr lang="fr-CA"/>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EFB8D457-A3D4-354D-AB79-9A37636A5D37}" type="datetimeFigureOut">
              <a:rPr lang="fr-FR" smtClean="0"/>
              <a:t>13-10-07</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A48F83F-68C3-3D45-9A5F-ED867E667AEA}" type="slidenum">
              <a:rPr lang="fr-CA" smtClean="0"/>
              <a:t>‹#›</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EFB8D457-A3D4-354D-AB79-9A37636A5D37}" type="datetimeFigureOut">
              <a:rPr lang="fr-FR" smtClean="0"/>
              <a:t>13-10-07</a:t>
            </a:fld>
            <a:endParaRPr lang="fr-CA"/>
          </a:p>
        </p:txBody>
      </p:sp>
      <p:sp>
        <p:nvSpPr>
          <p:cNvPr id="5" name="Espace réservé du pied de page 4"/>
          <p:cNvSpPr>
            <a:spLocks noGrp="1"/>
          </p:cNvSpPr>
          <p:nvPr>
            <p:ph type="ftr" sz="quarter" idx="11"/>
          </p:nvPr>
        </p:nvSpPr>
        <p:spPr>
          <a:xfrm>
            <a:off x="2640597" y="6377459"/>
            <a:ext cx="3836404" cy="365125"/>
          </a:xfrm>
        </p:spPr>
        <p:txBody>
          <a:bodyPr/>
          <a:lstStyle/>
          <a:p>
            <a:endParaRPr lang="fr-CA"/>
          </a:p>
        </p:txBody>
      </p:sp>
      <p:sp>
        <p:nvSpPr>
          <p:cNvPr id="6" name="Espace réservé du numéro de diapositive 5"/>
          <p:cNvSpPr>
            <a:spLocks noGrp="1"/>
          </p:cNvSpPr>
          <p:nvPr>
            <p:ph type="sldNum" sz="quarter" idx="12"/>
          </p:nvPr>
        </p:nvSpPr>
        <p:spPr/>
        <p:txBody>
          <a:bodyPr/>
          <a:lstStyle/>
          <a:p>
            <a:fld id="{BA48F83F-68C3-3D45-9A5F-ED867E667AEA}" type="slidenum">
              <a:rPr lang="fr-CA" smtClean="0"/>
              <a:t>‹#›</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kumimoji="0" lang="fr-CA" smtClean="0"/>
              <a:t>Cliquez et modifiez le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EFB8D457-A3D4-354D-AB79-9A37636A5D37}" type="datetimeFigureOut">
              <a:rPr lang="fr-FR" smtClean="0"/>
              <a:t>13-10-07</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A48F83F-68C3-3D45-9A5F-ED867E667AEA}" type="slidenum">
              <a:rPr lang="fr-CA" smtClean="0"/>
              <a:t>‹#›</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CA" smtClean="0"/>
              <a:t>Cliquez et modifiez le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CA" smtClean="0"/>
              <a:t>Cliquez pour modifier les styles du texte du masque</a:t>
            </a:r>
          </a:p>
        </p:txBody>
      </p:sp>
      <p:sp>
        <p:nvSpPr>
          <p:cNvPr id="4" name="Espace réservé de la date 3"/>
          <p:cNvSpPr>
            <a:spLocks noGrp="1"/>
          </p:cNvSpPr>
          <p:nvPr>
            <p:ph type="dt" sz="half" idx="10"/>
          </p:nvPr>
        </p:nvSpPr>
        <p:spPr/>
        <p:txBody>
          <a:bodyPr/>
          <a:lstStyle/>
          <a:p>
            <a:fld id="{EFB8D457-A3D4-354D-AB79-9A37636A5D37}" type="datetimeFigureOut">
              <a:rPr lang="fr-FR" smtClean="0"/>
              <a:t>13-10-07</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A48F83F-68C3-3D45-9A5F-ED867E667AEA}" type="slidenum">
              <a:rPr lang="fr-CA" smtClean="0"/>
              <a:t>‹#›</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CA" smtClean="0"/>
              <a:t>Cliquez et modifiez le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5" name="Espace réservé de la date 4"/>
          <p:cNvSpPr>
            <a:spLocks noGrp="1"/>
          </p:cNvSpPr>
          <p:nvPr>
            <p:ph type="dt" sz="half" idx="10"/>
          </p:nvPr>
        </p:nvSpPr>
        <p:spPr/>
        <p:txBody>
          <a:bodyPr/>
          <a:lstStyle/>
          <a:p>
            <a:fld id="{EFB8D457-A3D4-354D-AB79-9A37636A5D37}" type="datetimeFigureOut">
              <a:rPr lang="fr-FR" smtClean="0"/>
              <a:t>13-10-07</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BA48F83F-68C3-3D45-9A5F-ED867E667AEA}" type="slidenum">
              <a:rPr lang="fr-CA" smtClean="0"/>
              <a:t>‹#›</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CA" smtClean="0"/>
              <a:t>Cliquez et modifiez le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CA" smtClean="0"/>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CA" smtClean="0"/>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7" name="Espace réservé de la date 6"/>
          <p:cNvSpPr>
            <a:spLocks noGrp="1"/>
          </p:cNvSpPr>
          <p:nvPr>
            <p:ph type="dt" sz="half" idx="10"/>
          </p:nvPr>
        </p:nvSpPr>
        <p:spPr/>
        <p:txBody>
          <a:bodyPr/>
          <a:lstStyle/>
          <a:p>
            <a:fld id="{EFB8D457-A3D4-354D-AB79-9A37636A5D37}" type="datetimeFigureOut">
              <a:rPr lang="fr-FR" smtClean="0"/>
              <a:t>13-10-07</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BA48F83F-68C3-3D45-9A5F-ED867E667AEA}" type="slidenum">
              <a:rPr lang="fr-CA" smtClean="0"/>
              <a:t>‹#›</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CA" smtClean="0"/>
              <a:t>Cliquez et modifiez le titre</a:t>
            </a:r>
            <a:endParaRPr kumimoji="0" lang="en-US"/>
          </a:p>
        </p:txBody>
      </p:sp>
      <p:sp>
        <p:nvSpPr>
          <p:cNvPr id="3" name="Espace réservé de la date 2"/>
          <p:cNvSpPr>
            <a:spLocks noGrp="1"/>
          </p:cNvSpPr>
          <p:nvPr>
            <p:ph type="dt" sz="half" idx="10"/>
          </p:nvPr>
        </p:nvSpPr>
        <p:spPr/>
        <p:txBody>
          <a:bodyPr/>
          <a:lstStyle/>
          <a:p>
            <a:fld id="{EFB8D457-A3D4-354D-AB79-9A37636A5D37}" type="datetimeFigureOut">
              <a:rPr lang="fr-FR" smtClean="0"/>
              <a:t>13-10-07</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BA48F83F-68C3-3D45-9A5F-ED867E667AEA}" type="slidenum">
              <a:rPr lang="fr-CA" smtClean="0"/>
              <a:t>‹#›</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FB8D457-A3D4-354D-AB79-9A37636A5D37}" type="datetimeFigureOut">
              <a:rPr lang="fr-FR" smtClean="0"/>
              <a:t>13-10-07</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BA48F83F-68C3-3D45-9A5F-ED867E667AEA}" type="slidenum">
              <a:rPr lang="fr-CA" smtClean="0"/>
              <a:t>‹#›</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CA" smtClean="0"/>
              <a:t>Cliquez et modifiez le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CA" smtClean="0"/>
              <a:t>Cliquez pour modifier les styles du texte du masque</a:t>
            </a:r>
          </a:p>
        </p:txBody>
      </p:sp>
      <p:sp>
        <p:nvSpPr>
          <p:cNvPr id="5" name="Espace réservé de la date 4"/>
          <p:cNvSpPr>
            <a:spLocks noGrp="1"/>
          </p:cNvSpPr>
          <p:nvPr>
            <p:ph type="dt" sz="half" idx="10"/>
          </p:nvPr>
        </p:nvSpPr>
        <p:spPr/>
        <p:txBody>
          <a:bodyPr/>
          <a:lstStyle/>
          <a:p>
            <a:fld id="{EFB8D457-A3D4-354D-AB79-9A37636A5D37}" type="datetimeFigureOut">
              <a:rPr lang="fr-FR" smtClean="0"/>
              <a:t>13-10-07</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BA48F83F-68C3-3D45-9A5F-ED867E667AEA}" type="slidenum">
              <a:rPr lang="fr-CA" smtClean="0"/>
              <a:t>‹#›</a:t>
            </a:fld>
            <a:endParaRPr lang="fr-CA"/>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CA" smtClean="0"/>
              <a:t>Cliquez et modifiez le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CA" smtClean="0"/>
              <a:t>Faire glisser l'image vers l'espace réservé ou cliquer sur l'icône pour l'ajouter</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CA" smtClean="0"/>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EFB8D457-A3D4-354D-AB79-9A37636A5D37}" type="datetimeFigureOut">
              <a:rPr lang="fr-FR" smtClean="0"/>
              <a:t>13-10-07</a:t>
            </a:fld>
            <a:endParaRPr lang="fr-CA"/>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CA"/>
          </a:p>
        </p:txBody>
      </p:sp>
      <p:sp>
        <p:nvSpPr>
          <p:cNvPr id="7" name="Espace réservé du numéro de diapositive 6"/>
          <p:cNvSpPr>
            <a:spLocks noGrp="1"/>
          </p:cNvSpPr>
          <p:nvPr>
            <p:ph type="sldNum" sz="quarter" idx="12"/>
          </p:nvPr>
        </p:nvSpPr>
        <p:spPr>
          <a:xfrm>
            <a:off x="8339328" y="1170432"/>
            <a:ext cx="733864" cy="201168"/>
          </a:xfrm>
        </p:spPr>
        <p:txBody>
          <a:bodyPr/>
          <a:lstStyle/>
          <a:p>
            <a:fld id="{BA48F83F-68C3-3D45-9A5F-ED867E667AEA}" type="slidenum">
              <a:rPr lang="fr-CA" smtClean="0"/>
              <a:t>‹#›</a:t>
            </a:fld>
            <a:endParaRPr lang="fr-CA"/>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fr-CA" smtClean="0"/>
              <a:t>Cliquez et modifiez le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fr-CA" smtClean="0"/>
              <a:t>Cliquez pour modifier les styles du texte du masque</a:t>
            </a:r>
          </a:p>
          <a:p>
            <a:pPr lvl="1" eaLnBrk="1" latinLnBrk="0" hangingPunct="1"/>
            <a:r>
              <a:rPr kumimoji="0" lang="fr-CA" smtClean="0"/>
              <a:t>Deuxième niveau</a:t>
            </a:r>
          </a:p>
          <a:p>
            <a:pPr lvl="2" eaLnBrk="1" latinLnBrk="0" hangingPunct="1"/>
            <a:r>
              <a:rPr kumimoji="0" lang="fr-CA" smtClean="0"/>
              <a:t>Troisième niveau</a:t>
            </a:r>
          </a:p>
          <a:p>
            <a:pPr lvl="3" eaLnBrk="1" latinLnBrk="0" hangingPunct="1"/>
            <a:r>
              <a:rPr kumimoji="0" lang="fr-CA" smtClean="0"/>
              <a:t>Quatrième niveau</a:t>
            </a:r>
          </a:p>
          <a:p>
            <a:pPr lvl="4" eaLnBrk="1" latinLnBrk="0" hangingPunct="1"/>
            <a:r>
              <a:rPr kumimoji="0" lang="fr-CA"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EFB8D457-A3D4-354D-AB79-9A37636A5D37}" type="datetimeFigureOut">
              <a:rPr lang="fr-FR" smtClean="0"/>
              <a:t>13-10-07</a:t>
            </a:fld>
            <a:endParaRPr lang="fr-CA"/>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CA"/>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A48F83F-68C3-3D45-9A5F-ED867E667AEA}" type="slidenum">
              <a:rPr lang="fr-CA" smtClean="0"/>
              <a:t>‹#›</a:t>
            </a:fld>
            <a:endParaRPr lang="fr-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fr-CA" sz="3600" dirty="0" smtClean="0"/>
              <a:t>The Convention on Diversity of Cultural Expressions in the Digital </a:t>
            </a:r>
            <a:r>
              <a:rPr lang="fr-CA" sz="3600" dirty="0" err="1" smtClean="0"/>
              <a:t>Era</a:t>
            </a:r>
            <a:endParaRPr lang="fr-CA" sz="3600" dirty="0"/>
          </a:p>
        </p:txBody>
      </p:sp>
      <p:sp>
        <p:nvSpPr>
          <p:cNvPr id="3" name="Sous-titre 2"/>
          <p:cNvSpPr>
            <a:spLocks noGrp="1"/>
          </p:cNvSpPr>
          <p:nvPr>
            <p:ph type="subTitle" idx="1"/>
          </p:nvPr>
        </p:nvSpPr>
        <p:spPr/>
        <p:txBody>
          <a:bodyPr/>
          <a:lstStyle/>
          <a:p>
            <a:r>
              <a:rPr lang="fr-CA" dirty="0" smtClean="0"/>
              <a:t>Antonios Vlassis, ULB-UQAM</a:t>
            </a:r>
            <a:endParaRPr lang="fr-CA" dirty="0"/>
          </a:p>
        </p:txBody>
      </p:sp>
      <p:sp>
        <p:nvSpPr>
          <p:cNvPr id="4" name="ZoneTexte 3"/>
          <p:cNvSpPr txBox="1"/>
          <p:nvPr/>
        </p:nvSpPr>
        <p:spPr>
          <a:xfrm>
            <a:off x="643881" y="5652763"/>
            <a:ext cx="7173095" cy="369332"/>
          </a:xfrm>
          <a:prstGeom prst="rect">
            <a:avLst/>
          </a:prstGeom>
          <a:noFill/>
        </p:spPr>
        <p:txBody>
          <a:bodyPr wrap="none" rtlCol="0">
            <a:spAutoFit/>
          </a:bodyPr>
          <a:lstStyle/>
          <a:p>
            <a:r>
              <a:rPr lang="fr-CA" dirty="0" smtClean="0"/>
              <a:t>Workshop </a:t>
            </a:r>
            <a:r>
              <a:rPr lang="fr-CA" dirty="0" err="1" smtClean="0"/>
              <a:t>Internacional</a:t>
            </a:r>
            <a:r>
              <a:rPr lang="fr-CA" dirty="0" smtClean="0"/>
              <a:t>, </a:t>
            </a:r>
            <a:r>
              <a:rPr lang="fr-CA" dirty="0" err="1" smtClean="0"/>
              <a:t>Universidad</a:t>
            </a:r>
            <a:r>
              <a:rPr lang="fr-CA" dirty="0" smtClean="0"/>
              <a:t> Carlos III de Madrid,  3-4 </a:t>
            </a:r>
            <a:r>
              <a:rPr lang="fr-CA" dirty="0" err="1" smtClean="0"/>
              <a:t>otober</a:t>
            </a:r>
            <a:r>
              <a:rPr lang="fr-CA" dirty="0" smtClean="0"/>
              <a:t> 2013</a:t>
            </a:r>
            <a:endParaRPr lang="fr-CA" dirty="0"/>
          </a:p>
        </p:txBody>
      </p:sp>
    </p:spTree>
    <p:extLst>
      <p:ext uri="{BB962C8B-B14F-4D97-AF65-F5344CB8AC3E}">
        <p14:creationId xmlns:p14="http://schemas.microsoft.com/office/powerpoint/2010/main" val="58099624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3. </a:t>
            </a:r>
            <a:r>
              <a:rPr lang="fr-CA" dirty="0"/>
              <a:t>The CDCE, the digital </a:t>
            </a:r>
            <a:r>
              <a:rPr lang="fr-CA" dirty="0" err="1"/>
              <a:t>era</a:t>
            </a:r>
            <a:r>
              <a:rPr lang="fr-CA" dirty="0"/>
              <a:t> and the audiovisual </a:t>
            </a:r>
            <a:r>
              <a:rPr lang="fr-CA" dirty="0" smtClean="0"/>
              <a:t>diversity.  </a:t>
            </a:r>
            <a:endParaRPr lang="fr-CA" dirty="0"/>
          </a:p>
        </p:txBody>
      </p:sp>
      <p:sp>
        <p:nvSpPr>
          <p:cNvPr id="3" name="Espace réservé du contenu 2"/>
          <p:cNvSpPr>
            <a:spLocks noGrp="1"/>
          </p:cNvSpPr>
          <p:nvPr>
            <p:ph idx="1"/>
          </p:nvPr>
        </p:nvSpPr>
        <p:spPr/>
        <p:txBody>
          <a:bodyPr>
            <a:normAutofit fontScale="62500" lnSpcReduction="20000"/>
          </a:bodyPr>
          <a:lstStyle/>
          <a:p>
            <a:pPr marL="118872" indent="0">
              <a:buNone/>
            </a:pPr>
            <a:r>
              <a:rPr lang="en-CA" dirty="0" smtClean="0"/>
              <a:t>a. </a:t>
            </a:r>
            <a:r>
              <a:rPr lang="en-CA" b="1" dirty="0" smtClean="0"/>
              <a:t>Article 4</a:t>
            </a:r>
            <a:r>
              <a:rPr lang="en-CA" dirty="0" smtClean="0"/>
              <a:t>, paragraph 4: a special mention to the digital cultural services. </a:t>
            </a:r>
          </a:p>
          <a:p>
            <a:endParaRPr lang="en-CA" dirty="0" smtClean="0"/>
          </a:p>
          <a:p>
            <a:pPr marL="118872" indent="0">
              <a:buNone/>
            </a:pPr>
            <a:r>
              <a:rPr lang="en-CA" dirty="0" smtClean="0"/>
              <a:t>b. </a:t>
            </a:r>
            <a:r>
              <a:rPr lang="en-CA" b="1" dirty="0" smtClean="0"/>
              <a:t>Article 6</a:t>
            </a:r>
            <a:r>
              <a:rPr lang="en-CA" dirty="0" smtClean="0"/>
              <a:t>, cultural policies and measures of parties. Special mention to new forms of digital quotas such as quotas for national cultural expressions, independent productions, audiovisual products from less developed countries (</a:t>
            </a:r>
            <a:r>
              <a:rPr lang="en-CA" dirty="0" err="1" smtClean="0"/>
              <a:t>Véronique</a:t>
            </a:r>
            <a:r>
              <a:rPr lang="en-CA" dirty="0" smtClean="0"/>
              <a:t> </a:t>
            </a:r>
            <a:r>
              <a:rPr lang="en-CA" dirty="0" err="1" smtClean="0"/>
              <a:t>Guevremont</a:t>
            </a:r>
            <a:r>
              <a:rPr lang="en-CA" dirty="0" smtClean="0"/>
              <a:t>); new taxes on the new players of the industry (Rapport </a:t>
            </a:r>
            <a:r>
              <a:rPr lang="en-CA" dirty="0" err="1" smtClean="0"/>
              <a:t>Lescure</a:t>
            </a:r>
            <a:r>
              <a:rPr lang="en-CA" dirty="0" smtClean="0"/>
              <a:t>-France).  </a:t>
            </a:r>
          </a:p>
          <a:p>
            <a:pPr marL="118872" indent="0">
              <a:buNone/>
            </a:pPr>
            <a:r>
              <a:rPr lang="en-CA" dirty="0" smtClean="0"/>
              <a:t>(Obstacle: </a:t>
            </a:r>
            <a:r>
              <a:rPr lang="en-CA" i="1" dirty="0" err="1" smtClean="0"/>
              <a:t>domaine</a:t>
            </a:r>
            <a:r>
              <a:rPr lang="en-CA" i="1" dirty="0" smtClean="0"/>
              <a:t> </a:t>
            </a:r>
            <a:r>
              <a:rPr lang="en-CA" i="1" dirty="0" err="1" smtClean="0"/>
              <a:t>réservé</a:t>
            </a:r>
            <a:r>
              <a:rPr lang="en-CA" i="1" dirty="0" smtClean="0"/>
              <a:t> </a:t>
            </a:r>
            <a:r>
              <a:rPr lang="en-CA" dirty="0" smtClean="0"/>
              <a:t>of each State). </a:t>
            </a:r>
          </a:p>
          <a:p>
            <a:pPr marL="118872" indent="0">
              <a:buNone/>
            </a:pPr>
            <a:r>
              <a:rPr lang="en-CA" b="1" dirty="0" smtClean="0"/>
              <a:t>Article 9</a:t>
            </a:r>
            <a:r>
              <a:rPr lang="en-CA" dirty="0" smtClean="0"/>
              <a:t>: exchange of good practices about the link « digital landscape-diversity of cultural expressions ». </a:t>
            </a:r>
          </a:p>
          <a:p>
            <a:endParaRPr lang="en-CA" dirty="0" smtClean="0"/>
          </a:p>
          <a:p>
            <a:pPr marL="118872" indent="0">
              <a:buNone/>
            </a:pPr>
            <a:r>
              <a:rPr lang="en-CA" dirty="0" smtClean="0"/>
              <a:t>c. </a:t>
            </a:r>
            <a:r>
              <a:rPr lang="en-CA" b="1" dirty="0" smtClean="0"/>
              <a:t>Article 12 and  14</a:t>
            </a:r>
            <a:r>
              <a:rPr lang="en-CA" dirty="0" smtClean="0"/>
              <a:t>, cultural cooperation and cultural development. Technical assistance and exchange of expertise for the deployment of infrastructure networks; support for the distribution of audiovisual products from developing countries in the digital landscape; the allocation of a share of the Fund resources for this purpose.</a:t>
            </a:r>
          </a:p>
          <a:p>
            <a:pPr marL="118872" indent="0">
              <a:buNone/>
            </a:pPr>
            <a:r>
              <a:rPr lang="en-CA" dirty="0" smtClean="0"/>
              <a:t>(Obstacle: lack of financial resources and of willingness from developed countries)    </a:t>
            </a:r>
          </a:p>
          <a:p>
            <a:endParaRPr lang="fr-CA" dirty="0"/>
          </a:p>
          <a:p>
            <a:endParaRPr lang="fr-CA" dirty="0"/>
          </a:p>
        </p:txBody>
      </p:sp>
    </p:spTree>
    <p:extLst>
      <p:ext uri="{BB962C8B-B14F-4D97-AF65-F5344CB8AC3E}">
        <p14:creationId xmlns:p14="http://schemas.microsoft.com/office/powerpoint/2010/main" val="323951421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3. The </a:t>
            </a:r>
            <a:r>
              <a:rPr lang="fr-CA" dirty="0"/>
              <a:t>CDCE, the digital </a:t>
            </a:r>
            <a:r>
              <a:rPr lang="fr-CA" dirty="0" err="1"/>
              <a:t>era</a:t>
            </a:r>
            <a:r>
              <a:rPr lang="fr-CA" dirty="0"/>
              <a:t> and the audiovisual diversity</a:t>
            </a:r>
          </a:p>
        </p:txBody>
      </p:sp>
      <p:sp>
        <p:nvSpPr>
          <p:cNvPr id="3" name="Espace réservé du contenu 2"/>
          <p:cNvSpPr>
            <a:spLocks noGrp="1"/>
          </p:cNvSpPr>
          <p:nvPr>
            <p:ph idx="1"/>
          </p:nvPr>
        </p:nvSpPr>
        <p:spPr/>
        <p:txBody>
          <a:bodyPr>
            <a:normAutofit fontScale="25000" lnSpcReduction="20000"/>
          </a:bodyPr>
          <a:lstStyle/>
          <a:p>
            <a:pPr marL="118872" lvl="0" indent="0">
              <a:buNone/>
            </a:pPr>
            <a:r>
              <a:rPr lang="en-CA" sz="6000" dirty="0" smtClean="0"/>
              <a:t>d.  </a:t>
            </a:r>
            <a:r>
              <a:rPr lang="en-CA" sz="6000" b="1" dirty="0" smtClean="0"/>
              <a:t>Trade-culture debate</a:t>
            </a:r>
            <a:r>
              <a:rPr lang="en-CA" sz="6000" dirty="0" smtClean="0"/>
              <a:t>: CDCE Parties should make sure that </a:t>
            </a:r>
            <a:r>
              <a:rPr lang="en-CA" sz="6000" b="1" dirty="0" smtClean="0"/>
              <a:t>the cultural exclusion covers </a:t>
            </a:r>
            <a:r>
              <a:rPr lang="en-CA" sz="6000" dirty="0" smtClean="0"/>
              <a:t>new sectors which may have an impact on cultural diversity and </a:t>
            </a:r>
            <a:r>
              <a:rPr lang="en-CA" sz="6000" b="1" dirty="0" smtClean="0"/>
              <a:t>particularly those brought by information and communication technologies; promote discussions</a:t>
            </a:r>
            <a:r>
              <a:rPr lang="en-CA" sz="6000" dirty="0" smtClean="0"/>
              <a:t> with other CDCE Parties regarding the way the CDCE should be applied to the “trade and culture debate”, </a:t>
            </a:r>
            <a:r>
              <a:rPr lang="en-CA" sz="6000" b="1" dirty="0" smtClean="0"/>
              <a:t>particularly regarding the digital sector</a:t>
            </a:r>
            <a:r>
              <a:rPr lang="en-CA" sz="6000" dirty="0"/>
              <a:t> </a:t>
            </a:r>
            <a:r>
              <a:rPr lang="en-CA" sz="6000" dirty="0" smtClean="0"/>
              <a:t>(Obstacle: very controversial stake)</a:t>
            </a:r>
          </a:p>
          <a:p>
            <a:pPr marL="118872" lvl="0" indent="0">
              <a:buNone/>
            </a:pPr>
            <a:endParaRPr lang="en-CA" sz="6000" dirty="0" smtClean="0"/>
          </a:p>
          <a:p>
            <a:pPr marL="118872" lvl="0" indent="0">
              <a:buNone/>
            </a:pPr>
            <a:r>
              <a:rPr lang="en-CA" sz="6000" dirty="0" smtClean="0"/>
              <a:t>e. </a:t>
            </a:r>
            <a:r>
              <a:rPr lang="en-CA" sz="6000" b="1" dirty="0" smtClean="0"/>
              <a:t>Article 21: </a:t>
            </a:r>
            <a:r>
              <a:rPr lang="en-CA" sz="6000" dirty="0" smtClean="0"/>
              <a:t>Close cooperation of the UNESCO with other organizations and forums related to the digital landscape - WTO, International Organization of Telecommunication, World Intellectual Property Organization, United Nations Development Program. (Obstacle: budget crisis of UNESCO). </a:t>
            </a:r>
          </a:p>
          <a:p>
            <a:pPr marL="118872" lvl="0" indent="0">
              <a:buNone/>
            </a:pPr>
            <a:endParaRPr lang="en-CA" sz="6000" dirty="0" smtClean="0"/>
          </a:p>
          <a:p>
            <a:pPr marL="118872" lvl="0" indent="0">
              <a:buNone/>
            </a:pPr>
            <a:r>
              <a:rPr lang="en-CA" sz="6000" dirty="0" smtClean="0"/>
              <a:t>f. </a:t>
            </a:r>
            <a:r>
              <a:rPr lang="en-CA" sz="6000" b="1" dirty="0" smtClean="0"/>
              <a:t>The status of the artist in the digital landscape</a:t>
            </a:r>
          </a:p>
          <a:p>
            <a:pPr marL="118872" lvl="0" indent="0">
              <a:buNone/>
            </a:pPr>
            <a:r>
              <a:rPr lang="en-CA" sz="6000" dirty="0" smtClean="0"/>
              <a:t>Expertise of UNESCO - Recommendation concerning the Status of the Artist approved by the UNESCO in 1980; World Observatory for the Social Status of the Artist created in 1997.  </a:t>
            </a:r>
          </a:p>
          <a:p>
            <a:pPr marL="118872" indent="0">
              <a:buNone/>
            </a:pPr>
            <a:endParaRPr lang="en-CA" sz="6000" dirty="0" smtClean="0"/>
          </a:p>
          <a:p>
            <a:pPr marL="118872" indent="0">
              <a:buNone/>
            </a:pPr>
            <a:r>
              <a:rPr lang="en-CA" sz="6000" dirty="0" smtClean="0"/>
              <a:t>“</a:t>
            </a:r>
            <a:r>
              <a:rPr lang="en-CA" sz="6000" dirty="0"/>
              <a:t>The right to freedom of artistic expression and </a:t>
            </a:r>
            <a:r>
              <a:rPr lang="en-CA" sz="6000" dirty="0" smtClean="0"/>
              <a:t>creativity”: Fifth thematic report published in June 2013, the Special Rapporteur on cultural rights of United Nations.  </a:t>
            </a:r>
          </a:p>
          <a:p>
            <a:pPr marL="118872" indent="0">
              <a:buNone/>
            </a:pPr>
            <a:r>
              <a:rPr lang="en-CA" sz="6000" dirty="0"/>
              <a:t>T</a:t>
            </a:r>
            <a:r>
              <a:rPr lang="en-CA" sz="6000" dirty="0" smtClean="0"/>
              <a:t>he 4</a:t>
            </a:r>
            <a:r>
              <a:rPr lang="en-CA" sz="6000" baseline="30000" dirty="0" smtClean="0"/>
              <a:t>th</a:t>
            </a:r>
            <a:r>
              <a:rPr lang="en-CA" sz="6000" dirty="0" smtClean="0"/>
              <a:t> Conference of the CDCE deals with the condition of the artist. </a:t>
            </a:r>
          </a:p>
          <a:p>
            <a:pPr marL="118872" indent="0">
              <a:buNone/>
            </a:pPr>
            <a:endParaRPr lang="en-CA" sz="6000" dirty="0"/>
          </a:p>
          <a:p>
            <a:pPr marL="118872" indent="0">
              <a:buNone/>
            </a:pPr>
            <a:r>
              <a:rPr lang="en-CA" sz="6000" dirty="0" smtClean="0"/>
              <a:t>The rights of artists (and also from the audiovisual sector) in the digital era, the remuneration of the artists in the digital landscape, the access of artists to the digital technologies. </a:t>
            </a:r>
          </a:p>
          <a:p>
            <a:pPr marL="118872" indent="0">
              <a:buNone/>
            </a:pPr>
            <a:endParaRPr lang="en-CA" sz="6000" dirty="0"/>
          </a:p>
          <a:p>
            <a:pPr marL="118872" indent="0">
              <a:buNone/>
            </a:pPr>
            <a:r>
              <a:rPr lang="en-CA" sz="6000" dirty="0" smtClean="0"/>
              <a:t>Consensual stake, especially for the developed countries. </a:t>
            </a:r>
          </a:p>
          <a:p>
            <a:pPr marL="118872" lvl="0" indent="0">
              <a:buNone/>
            </a:pPr>
            <a:endParaRPr lang="fr-FR" sz="6000" dirty="0"/>
          </a:p>
          <a:p>
            <a:pPr marL="118872" indent="0">
              <a:buNone/>
            </a:pPr>
            <a:endParaRPr lang="fr-FR" sz="6000" dirty="0"/>
          </a:p>
          <a:p>
            <a:pPr marL="118872" lvl="0" indent="0">
              <a:buNone/>
            </a:pPr>
            <a:endParaRPr lang="fr-FR" dirty="0"/>
          </a:p>
          <a:p>
            <a:pPr marL="118872" indent="0">
              <a:buNone/>
            </a:pPr>
            <a:r>
              <a:rPr lang="fr-CA" dirty="0" smtClean="0"/>
              <a:t>  </a:t>
            </a:r>
            <a:endParaRPr lang="fr-CA" dirty="0"/>
          </a:p>
        </p:txBody>
      </p:sp>
    </p:spTree>
    <p:extLst>
      <p:ext uri="{BB962C8B-B14F-4D97-AF65-F5344CB8AC3E}">
        <p14:creationId xmlns:p14="http://schemas.microsoft.com/office/powerpoint/2010/main" val="17299819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Introduction</a:t>
            </a:r>
            <a:endParaRPr lang="fr-CA" dirty="0"/>
          </a:p>
        </p:txBody>
      </p:sp>
      <p:sp>
        <p:nvSpPr>
          <p:cNvPr id="3" name="Espace réservé du contenu 2"/>
          <p:cNvSpPr>
            <a:spLocks noGrp="1"/>
          </p:cNvSpPr>
          <p:nvPr>
            <p:ph idx="1"/>
          </p:nvPr>
        </p:nvSpPr>
        <p:spPr/>
        <p:txBody>
          <a:bodyPr/>
          <a:lstStyle/>
          <a:p>
            <a:pPr marL="633222" indent="-514350">
              <a:buAutoNum type="arabicPeriod"/>
            </a:pPr>
            <a:r>
              <a:rPr lang="fr-CA" dirty="0" err="1" smtClean="0"/>
              <a:t>Political</a:t>
            </a:r>
            <a:r>
              <a:rPr lang="fr-CA" dirty="0" smtClean="0"/>
              <a:t> building of the CDCE (1990-2005) </a:t>
            </a:r>
          </a:p>
          <a:p>
            <a:pPr marL="633222" indent="-514350">
              <a:buAutoNum type="arabicPeriod"/>
            </a:pPr>
            <a:endParaRPr lang="fr-CA" dirty="0"/>
          </a:p>
          <a:p>
            <a:pPr marL="633222" indent="-514350">
              <a:buAutoNum type="arabicPeriod"/>
            </a:pPr>
            <a:r>
              <a:rPr lang="fr-CA" dirty="0" smtClean="0"/>
              <a:t>The </a:t>
            </a:r>
            <a:r>
              <a:rPr lang="fr-CA" dirty="0" err="1" smtClean="0"/>
              <a:t>implementation</a:t>
            </a:r>
            <a:r>
              <a:rPr lang="fr-CA" dirty="0" smtClean="0"/>
              <a:t> of the CDCE (2006-2012). </a:t>
            </a:r>
          </a:p>
          <a:p>
            <a:pPr marL="633222" indent="-514350">
              <a:buAutoNum type="arabicPeriod"/>
            </a:pPr>
            <a:endParaRPr lang="fr-CA" dirty="0"/>
          </a:p>
          <a:p>
            <a:pPr marL="633222" indent="-514350">
              <a:buAutoNum type="arabicPeriod"/>
            </a:pPr>
            <a:r>
              <a:rPr lang="fr-CA" dirty="0" smtClean="0"/>
              <a:t>Link </a:t>
            </a:r>
            <a:r>
              <a:rPr lang="fr-CA" dirty="0" err="1" smtClean="0"/>
              <a:t>between</a:t>
            </a:r>
            <a:r>
              <a:rPr lang="fr-CA" dirty="0" smtClean="0"/>
              <a:t> CDCE and digital </a:t>
            </a:r>
            <a:r>
              <a:rPr lang="fr-CA" dirty="0" err="1" smtClean="0"/>
              <a:t>landscape</a:t>
            </a:r>
            <a:r>
              <a:rPr lang="fr-CA" dirty="0" smtClean="0"/>
              <a:t> (</a:t>
            </a:r>
            <a:r>
              <a:rPr lang="fr-CA" dirty="0" err="1" smtClean="0"/>
              <a:t>current</a:t>
            </a:r>
            <a:r>
              <a:rPr lang="fr-CA" dirty="0" smtClean="0"/>
              <a:t> </a:t>
            </a:r>
            <a:r>
              <a:rPr lang="fr-CA" dirty="0" err="1" smtClean="0"/>
              <a:t>problem</a:t>
            </a:r>
            <a:r>
              <a:rPr lang="fr-CA" dirty="0" smtClean="0"/>
              <a:t> of the Convention, </a:t>
            </a:r>
            <a:r>
              <a:rPr lang="fr-CA" dirty="0" err="1" smtClean="0"/>
              <a:t>current</a:t>
            </a:r>
            <a:r>
              <a:rPr lang="fr-CA" dirty="0" smtClean="0"/>
              <a:t> challenge, </a:t>
            </a:r>
            <a:r>
              <a:rPr lang="fr-CA" dirty="0" err="1" smtClean="0"/>
              <a:t>required</a:t>
            </a:r>
            <a:r>
              <a:rPr lang="fr-CA" dirty="0" smtClean="0"/>
              <a:t> changes). </a:t>
            </a:r>
          </a:p>
        </p:txBody>
      </p:sp>
    </p:spTree>
    <p:extLst>
      <p:ext uri="{BB962C8B-B14F-4D97-AF65-F5344CB8AC3E}">
        <p14:creationId xmlns:p14="http://schemas.microsoft.com/office/powerpoint/2010/main" val="191572866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1. </a:t>
            </a:r>
            <a:r>
              <a:rPr lang="fr-CA" dirty="0" err="1" smtClean="0"/>
              <a:t>Political</a:t>
            </a:r>
            <a:r>
              <a:rPr lang="fr-CA" dirty="0" smtClean="0"/>
              <a:t> construction of the CDCE</a:t>
            </a:r>
            <a:endParaRPr lang="fr-CA" dirty="0"/>
          </a:p>
        </p:txBody>
      </p:sp>
      <p:sp>
        <p:nvSpPr>
          <p:cNvPr id="3" name="Espace réservé du contenu 2"/>
          <p:cNvSpPr>
            <a:spLocks noGrp="1"/>
          </p:cNvSpPr>
          <p:nvPr>
            <p:ph idx="1"/>
          </p:nvPr>
        </p:nvSpPr>
        <p:spPr/>
        <p:txBody>
          <a:bodyPr>
            <a:normAutofit fontScale="70000" lnSpcReduction="20000"/>
          </a:bodyPr>
          <a:lstStyle/>
          <a:p>
            <a:pPr marL="118872" indent="0">
              <a:buNone/>
            </a:pPr>
            <a:r>
              <a:rPr lang="fr-CA" b="1" dirty="0" err="1" smtClean="0"/>
              <a:t>Parallel</a:t>
            </a:r>
            <a:r>
              <a:rPr lang="fr-CA" b="1" dirty="0" smtClean="0"/>
              <a:t> </a:t>
            </a:r>
            <a:r>
              <a:rPr lang="fr-CA" b="1" dirty="0" err="1" smtClean="0"/>
              <a:t>worlds</a:t>
            </a:r>
            <a:r>
              <a:rPr lang="fr-CA" b="1" dirty="0" smtClean="0"/>
              <a:t>: </a:t>
            </a:r>
            <a:r>
              <a:rPr lang="fr-CA" i="1" dirty="0" smtClean="0"/>
              <a:t>exception culturelle </a:t>
            </a:r>
            <a:r>
              <a:rPr lang="fr-CA" dirty="0" smtClean="0"/>
              <a:t>(</a:t>
            </a:r>
            <a:r>
              <a:rPr lang="fr-CA" dirty="0" err="1" smtClean="0"/>
              <a:t>trade</a:t>
            </a:r>
            <a:r>
              <a:rPr lang="fr-CA" dirty="0" smtClean="0"/>
              <a:t> </a:t>
            </a:r>
            <a:r>
              <a:rPr lang="fr-CA" dirty="0" err="1" smtClean="0"/>
              <a:t>negotiations</a:t>
            </a:r>
            <a:r>
              <a:rPr lang="fr-CA" dirty="0" smtClean="0"/>
              <a:t>) and cultural </a:t>
            </a:r>
            <a:r>
              <a:rPr lang="fr-CA" dirty="0" err="1" smtClean="0"/>
              <a:t>development</a:t>
            </a:r>
            <a:r>
              <a:rPr lang="fr-CA" dirty="0" smtClean="0"/>
              <a:t> (UNESCO). </a:t>
            </a:r>
          </a:p>
          <a:p>
            <a:endParaRPr lang="fr-CA" dirty="0"/>
          </a:p>
          <a:p>
            <a:r>
              <a:rPr lang="fr-CA" i="1" dirty="0" smtClean="0"/>
              <a:t>Exception culturelle</a:t>
            </a:r>
            <a:r>
              <a:rPr lang="fr-CA" dirty="0" smtClean="0"/>
              <a:t>: </a:t>
            </a:r>
            <a:r>
              <a:rPr lang="fr-CA" dirty="0" err="1" smtClean="0"/>
              <a:t>Negotiations</a:t>
            </a:r>
            <a:r>
              <a:rPr lang="fr-CA" dirty="0" smtClean="0"/>
              <a:t> on the General Agreement on Trade in Services (GATS), </a:t>
            </a:r>
            <a:r>
              <a:rPr lang="fr-CA" dirty="0" err="1" smtClean="0"/>
              <a:t>negotiations</a:t>
            </a:r>
            <a:r>
              <a:rPr lang="fr-CA" dirty="0" smtClean="0"/>
              <a:t> on </a:t>
            </a:r>
            <a:r>
              <a:rPr lang="fr-CA" dirty="0" err="1" smtClean="0"/>
              <a:t>Multilateral</a:t>
            </a:r>
            <a:r>
              <a:rPr lang="fr-CA" dirty="0" smtClean="0"/>
              <a:t> Agreement on </a:t>
            </a:r>
            <a:r>
              <a:rPr lang="fr-CA" dirty="0" err="1" smtClean="0"/>
              <a:t>Investment</a:t>
            </a:r>
            <a:r>
              <a:rPr lang="fr-CA" dirty="0" smtClean="0"/>
              <a:t> (MAI-OECD, 1998), FTA US-Canada, NAFTA-1994.  </a:t>
            </a:r>
          </a:p>
          <a:p>
            <a:endParaRPr lang="fr-CA" dirty="0"/>
          </a:p>
          <a:p>
            <a:r>
              <a:rPr lang="fr-CA" dirty="0" smtClean="0"/>
              <a:t>Cultural </a:t>
            </a:r>
            <a:r>
              <a:rPr lang="fr-CA" dirty="0" err="1" smtClean="0"/>
              <a:t>development</a:t>
            </a:r>
            <a:r>
              <a:rPr lang="fr-CA" dirty="0" smtClean="0"/>
              <a:t>-UNESCO: </a:t>
            </a:r>
            <a:r>
              <a:rPr lang="en-US" dirty="0"/>
              <a:t>World Conference on cultural policies (MONDIACULT) in 1982; World Decade for the cultural development (1988-1997); Report “Our creative diversity” by the World Commission on Culture and development (1996); International Conference on cultural policies for the development in Stockholm (1998); Universal Declaration on Cultural Diversity (2001). </a:t>
            </a:r>
            <a:endParaRPr lang="fr-CA" dirty="0"/>
          </a:p>
        </p:txBody>
      </p:sp>
    </p:spTree>
    <p:extLst>
      <p:ext uri="{BB962C8B-B14F-4D97-AF65-F5344CB8AC3E}">
        <p14:creationId xmlns:p14="http://schemas.microsoft.com/office/powerpoint/2010/main" val="370786040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1. </a:t>
            </a:r>
            <a:r>
              <a:rPr lang="fr-CA" dirty="0" err="1" smtClean="0"/>
              <a:t>Political</a:t>
            </a:r>
            <a:r>
              <a:rPr lang="fr-CA" dirty="0" smtClean="0"/>
              <a:t> construction of the CDCE</a:t>
            </a:r>
            <a:endParaRPr lang="fr-CA" dirty="0"/>
          </a:p>
        </p:txBody>
      </p:sp>
      <p:sp>
        <p:nvSpPr>
          <p:cNvPr id="3" name="Espace réservé du contenu 2"/>
          <p:cNvSpPr>
            <a:spLocks noGrp="1"/>
          </p:cNvSpPr>
          <p:nvPr>
            <p:ph idx="1"/>
          </p:nvPr>
        </p:nvSpPr>
        <p:spPr/>
        <p:txBody>
          <a:bodyPr>
            <a:normAutofit fontScale="70000" lnSpcReduction="20000"/>
          </a:bodyPr>
          <a:lstStyle/>
          <a:p>
            <a:r>
              <a:rPr lang="en-US" b="1" dirty="0"/>
              <a:t>T</a:t>
            </a:r>
            <a:r>
              <a:rPr lang="en-US" b="1" dirty="0" smtClean="0"/>
              <a:t>he </a:t>
            </a:r>
            <a:r>
              <a:rPr lang="en-US" b="1" dirty="0"/>
              <a:t>diversity of cultural expressions </a:t>
            </a:r>
            <a:r>
              <a:rPr lang="en-US" dirty="0"/>
              <a:t>is built both on the overrun of cultural exception from the trade negotiations and on the creative diversity, conceptualized by UNESCO</a:t>
            </a:r>
            <a:r>
              <a:rPr lang="en-US" dirty="0" smtClean="0"/>
              <a:t>.</a:t>
            </a:r>
          </a:p>
          <a:p>
            <a:pPr marL="118872" indent="0">
              <a:buNone/>
            </a:pPr>
            <a:r>
              <a:rPr lang="en-US" dirty="0" smtClean="0"/>
              <a:t> </a:t>
            </a:r>
          </a:p>
          <a:p>
            <a:r>
              <a:rPr lang="en-US" dirty="0" smtClean="0"/>
              <a:t>Four mechanisms for the CDCE building: </a:t>
            </a:r>
          </a:p>
          <a:p>
            <a:pPr marL="118872" indent="0">
              <a:buNone/>
            </a:pPr>
            <a:endParaRPr lang="en-US" dirty="0" smtClean="0"/>
          </a:p>
          <a:p>
            <a:pPr marL="633222" indent="-514350">
              <a:buAutoNum type="arabicPeriod"/>
            </a:pPr>
            <a:r>
              <a:rPr lang="en-US" b="1" dirty="0" smtClean="0"/>
              <a:t>Organizational mechanism </a:t>
            </a:r>
            <a:r>
              <a:rPr lang="en-US" dirty="0" smtClean="0"/>
              <a:t>(International Network for Cultural Policies, </a:t>
            </a:r>
            <a:r>
              <a:rPr lang="en-US" dirty="0" err="1" smtClean="0"/>
              <a:t>Organisation</a:t>
            </a:r>
            <a:r>
              <a:rPr lang="en-US" dirty="0" smtClean="0"/>
              <a:t> </a:t>
            </a:r>
            <a:r>
              <a:rPr lang="en-US" dirty="0" err="1" smtClean="0"/>
              <a:t>internationale</a:t>
            </a:r>
            <a:r>
              <a:rPr lang="en-US" dirty="0" smtClean="0"/>
              <a:t> de la </a:t>
            </a:r>
            <a:r>
              <a:rPr lang="en-US" dirty="0" err="1" smtClean="0"/>
              <a:t>Francophonie</a:t>
            </a:r>
            <a:r>
              <a:rPr lang="en-US" dirty="0" smtClean="0"/>
              <a:t>, Union </a:t>
            </a:r>
            <a:r>
              <a:rPr lang="en-US" dirty="0" err="1" smtClean="0"/>
              <a:t>latine</a:t>
            </a:r>
            <a:r>
              <a:rPr lang="en-US" dirty="0" smtClean="0"/>
              <a:t>, etc.). </a:t>
            </a:r>
          </a:p>
          <a:p>
            <a:pPr marL="633222" indent="-514350">
              <a:buAutoNum type="arabicPeriod"/>
            </a:pPr>
            <a:r>
              <a:rPr lang="en-US" b="1" dirty="0" smtClean="0"/>
              <a:t>Societal mechanism </a:t>
            </a:r>
            <a:r>
              <a:rPr lang="en-US" dirty="0" smtClean="0"/>
              <a:t>(Coalitions for cultural diversity, International Network for the cultural diversity)</a:t>
            </a:r>
          </a:p>
          <a:p>
            <a:pPr marL="633222" indent="-514350">
              <a:buAutoNum type="arabicPeriod"/>
            </a:pPr>
            <a:r>
              <a:rPr lang="en-US" b="1" dirty="0" smtClean="0"/>
              <a:t>Epistemic mechanism </a:t>
            </a:r>
            <a:r>
              <a:rPr lang="en-US" dirty="0" smtClean="0"/>
              <a:t>(</a:t>
            </a:r>
            <a:r>
              <a:rPr lang="en-US" dirty="0" err="1" smtClean="0"/>
              <a:t>Groupe</a:t>
            </a:r>
            <a:r>
              <a:rPr lang="en-US" dirty="0" smtClean="0"/>
              <a:t> </a:t>
            </a:r>
            <a:r>
              <a:rPr lang="en-US" dirty="0" err="1" smtClean="0"/>
              <a:t>franco-quebecois</a:t>
            </a:r>
            <a:r>
              <a:rPr lang="en-US" dirty="0" smtClean="0"/>
              <a:t> </a:t>
            </a:r>
            <a:r>
              <a:rPr lang="en-US" dirty="0" err="1" smtClean="0"/>
              <a:t>sur</a:t>
            </a:r>
            <a:r>
              <a:rPr lang="en-US" dirty="0" smtClean="0"/>
              <a:t> la </a:t>
            </a:r>
            <a:r>
              <a:rPr lang="en-US" dirty="0" err="1" smtClean="0"/>
              <a:t>diversité</a:t>
            </a:r>
            <a:r>
              <a:rPr lang="en-US" dirty="0" smtClean="0"/>
              <a:t> </a:t>
            </a:r>
            <a:r>
              <a:rPr lang="en-US" dirty="0" err="1" smtClean="0"/>
              <a:t>culturelle</a:t>
            </a:r>
            <a:r>
              <a:rPr lang="en-US" dirty="0" smtClean="0"/>
              <a:t>). </a:t>
            </a:r>
          </a:p>
          <a:p>
            <a:pPr marL="633222" indent="-514350">
              <a:buAutoNum type="arabicPeriod"/>
            </a:pPr>
            <a:r>
              <a:rPr lang="en-US" b="1" dirty="0" smtClean="0"/>
              <a:t>Diplomatic mechanism </a:t>
            </a:r>
            <a:r>
              <a:rPr lang="en-US" dirty="0" smtClean="0"/>
              <a:t>(French, Canadian delegations within the UNESCO).  </a:t>
            </a:r>
            <a:endParaRPr lang="fr-CA" dirty="0"/>
          </a:p>
        </p:txBody>
      </p:sp>
    </p:spTree>
    <p:extLst>
      <p:ext uri="{BB962C8B-B14F-4D97-AF65-F5344CB8AC3E}">
        <p14:creationId xmlns:p14="http://schemas.microsoft.com/office/powerpoint/2010/main" val="248355258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1. </a:t>
            </a:r>
            <a:r>
              <a:rPr lang="fr-CA" dirty="0" err="1" smtClean="0"/>
              <a:t>Political</a:t>
            </a:r>
            <a:r>
              <a:rPr lang="fr-CA" dirty="0" smtClean="0"/>
              <a:t> construction of the CDCE</a:t>
            </a:r>
            <a:endParaRPr lang="fr-CA" dirty="0"/>
          </a:p>
        </p:txBody>
      </p:sp>
      <p:sp>
        <p:nvSpPr>
          <p:cNvPr id="3" name="Espace réservé du contenu 2"/>
          <p:cNvSpPr>
            <a:spLocks noGrp="1"/>
          </p:cNvSpPr>
          <p:nvPr>
            <p:ph idx="1"/>
          </p:nvPr>
        </p:nvSpPr>
        <p:spPr/>
        <p:txBody>
          <a:bodyPr>
            <a:noAutofit/>
          </a:bodyPr>
          <a:lstStyle/>
          <a:p>
            <a:r>
              <a:rPr lang="en-US" sz="1600" b="1" dirty="0"/>
              <a:t>I</a:t>
            </a:r>
            <a:r>
              <a:rPr lang="en-US" sz="1600" b="1" dirty="0" smtClean="0"/>
              <a:t>nternational </a:t>
            </a:r>
            <a:r>
              <a:rPr lang="en-US" sz="1600" b="1" dirty="0"/>
              <a:t>negotiations for the adoption of an instrument on the Diversity of Cultural </a:t>
            </a:r>
            <a:r>
              <a:rPr lang="en-US" sz="1600" b="1" dirty="0" smtClean="0"/>
              <a:t>Expressions. </a:t>
            </a:r>
            <a:r>
              <a:rPr lang="fr-FR" sz="1600" b="1" dirty="0" smtClean="0"/>
              <a:t> </a:t>
            </a:r>
          </a:p>
          <a:p>
            <a:pPr marL="118872" indent="0">
              <a:buNone/>
            </a:pPr>
            <a:endParaRPr lang="fr-FR" sz="1600" dirty="0" smtClean="0"/>
          </a:p>
          <a:p>
            <a:r>
              <a:rPr lang="en-US" sz="1600" b="1" dirty="0" smtClean="0"/>
              <a:t>On the one hand</a:t>
            </a:r>
            <a:r>
              <a:rPr lang="en-US" sz="1600" dirty="0" smtClean="0"/>
              <a:t>, France</a:t>
            </a:r>
            <a:r>
              <a:rPr lang="en-US" sz="1600" dirty="0"/>
              <a:t>, Canada, </a:t>
            </a:r>
            <a:r>
              <a:rPr lang="en-US" sz="1600" dirty="0" smtClean="0"/>
              <a:t>China, Spain, Germany </a:t>
            </a:r>
            <a:r>
              <a:rPr lang="en-US" sz="1600" dirty="0"/>
              <a:t>and several members of the </a:t>
            </a:r>
            <a:r>
              <a:rPr lang="en-US" sz="1600" i="1" dirty="0" err="1"/>
              <a:t>Organisation</a:t>
            </a:r>
            <a:r>
              <a:rPr lang="en-US" sz="1600" i="1" dirty="0"/>
              <a:t> </a:t>
            </a:r>
            <a:r>
              <a:rPr lang="en-US" sz="1600" i="1" dirty="0" err="1"/>
              <a:t>internationale</a:t>
            </a:r>
            <a:r>
              <a:rPr lang="en-US" sz="1600" i="1" dirty="0"/>
              <a:t> de la </a:t>
            </a:r>
            <a:r>
              <a:rPr lang="en-US" sz="1600" i="1" dirty="0" err="1"/>
              <a:t>Francophonie</a:t>
            </a:r>
            <a:r>
              <a:rPr lang="en-US" sz="1600" dirty="0"/>
              <a:t> and of the International Network on Cultural Policy (INCP)</a:t>
            </a:r>
            <a:r>
              <a:rPr lang="en-US" sz="1600" baseline="30000" dirty="0"/>
              <a:t> </a:t>
            </a:r>
            <a:r>
              <a:rPr lang="en-US" sz="1600" dirty="0"/>
              <a:t>were in favor of a binding and efficient convention for the regulation of cultural industries; </a:t>
            </a:r>
            <a:r>
              <a:rPr lang="en-US" sz="1600" b="1" dirty="0"/>
              <a:t>on the other hand</a:t>
            </a:r>
            <a:r>
              <a:rPr lang="en-US" sz="1600" dirty="0"/>
              <a:t>, the US, Japan, Australia, New Zealand are very </a:t>
            </a:r>
            <a:r>
              <a:rPr lang="en-US" sz="1600" dirty="0" smtClean="0"/>
              <a:t>reluctant </a:t>
            </a:r>
            <a:r>
              <a:rPr lang="en-US" sz="1600" dirty="0"/>
              <a:t>about the perspective of an </a:t>
            </a:r>
            <a:r>
              <a:rPr lang="en-US" sz="1600" dirty="0" smtClean="0"/>
              <a:t>international tool on cultural industries. </a:t>
            </a:r>
          </a:p>
          <a:p>
            <a:endParaRPr lang="en-US" sz="1600" dirty="0" smtClean="0"/>
          </a:p>
          <a:p>
            <a:r>
              <a:rPr lang="en-US" sz="1600" b="1" dirty="0" smtClean="0"/>
              <a:t>Trade-culture debate</a:t>
            </a:r>
            <a:r>
              <a:rPr lang="en-US" sz="1600" dirty="0" smtClean="0"/>
              <a:t>: A </a:t>
            </a:r>
            <a:r>
              <a:rPr lang="en-US" sz="1600" dirty="0"/>
              <a:t>lot of countries are very skeptical about the adoption of a binding tool that favors the cultural expressions at the expense of the trade </a:t>
            </a:r>
            <a:r>
              <a:rPr lang="en-US" sz="1600" dirty="0" smtClean="0"/>
              <a:t>exchanges (Colombia, Israel, Turkey, South Korea, Argentina, Brazil, Mexico, India). </a:t>
            </a:r>
          </a:p>
          <a:p>
            <a:endParaRPr lang="en-US" sz="1600" dirty="0" smtClean="0"/>
          </a:p>
          <a:p>
            <a:r>
              <a:rPr lang="en-US" sz="1600" dirty="0"/>
              <a:t>An intense debate took place about the mandatory or the voluntary contributions of Parties to the </a:t>
            </a:r>
            <a:r>
              <a:rPr lang="en-US" sz="1600" dirty="0" smtClean="0"/>
              <a:t>International Fund for Cultural Diversity. </a:t>
            </a:r>
          </a:p>
          <a:p>
            <a:endParaRPr lang="en-US" sz="1600" dirty="0"/>
          </a:p>
          <a:p>
            <a:r>
              <a:rPr lang="en-US" sz="1600" dirty="0" smtClean="0"/>
              <a:t> </a:t>
            </a:r>
            <a:r>
              <a:rPr lang="en-US" sz="1600" dirty="0"/>
              <a:t>T</a:t>
            </a:r>
            <a:r>
              <a:rPr lang="en-US" sz="1600" dirty="0" smtClean="0"/>
              <a:t>he </a:t>
            </a:r>
            <a:r>
              <a:rPr lang="en-US" sz="1600" dirty="0"/>
              <a:t>text of the CDCE is negotiated on a </a:t>
            </a:r>
            <a:r>
              <a:rPr lang="en-US" sz="1600" b="1" dirty="0"/>
              <a:t>deliberately ambiguous </a:t>
            </a:r>
            <a:r>
              <a:rPr lang="en-US" sz="1600" b="1" dirty="0" smtClean="0"/>
              <a:t>consensus.  </a:t>
            </a:r>
          </a:p>
          <a:p>
            <a:endParaRPr lang="en-US" sz="1600" b="1" dirty="0"/>
          </a:p>
          <a:p>
            <a:r>
              <a:rPr lang="en-US" sz="1600" b="1" dirty="0" smtClean="0"/>
              <a:t>Article 20: </a:t>
            </a:r>
            <a:r>
              <a:rPr lang="en-US" sz="1600" dirty="0" smtClean="0"/>
              <a:t>the particularity of the CDCE. </a:t>
            </a:r>
            <a:endParaRPr lang="en-US" sz="1600" b="1" dirty="0" smtClean="0"/>
          </a:p>
          <a:p>
            <a:endParaRPr lang="fr-CA" sz="1600" dirty="0"/>
          </a:p>
        </p:txBody>
      </p:sp>
    </p:spTree>
    <p:extLst>
      <p:ext uri="{BB962C8B-B14F-4D97-AF65-F5344CB8AC3E}">
        <p14:creationId xmlns:p14="http://schemas.microsoft.com/office/powerpoint/2010/main" val="76857980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2. </a:t>
            </a:r>
            <a:r>
              <a:rPr lang="fr-CA" dirty="0" err="1" smtClean="0"/>
              <a:t>Implementation</a:t>
            </a:r>
            <a:r>
              <a:rPr lang="fr-CA" dirty="0" smtClean="0"/>
              <a:t> of the CDCE</a:t>
            </a:r>
            <a:endParaRPr lang="fr-CA" dirty="0"/>
          </a:p>
        </p:txBody>
      </p:sp>
      <p:sp>
        <p:nvSpPr>
          <p:cNvPr id="3" name="Espace réservé du contenu 2"/>
          <p:cNvSpPr>
            <a:spLocks noGrp="1"/>
          </p:cNvSpPr>
          <p:nvPr>
            <p:ph idx="1"/>
          </p:nvPr>
        </p:nvSpPr>
        <p:spPr/>
        <p:txBody>
          <a:bodyPr>
            <a:normAutofit fontScale="92500" lnSpcReduction="20000"/>
          </a:bodyPr>
          <a:lstStyle/>
          <a:p>
            <a:r>
              <a:rPr lang="en-US" dirty="0"/>
              <a:t>T</a:t>
            </a:r>
            <a:r>
              <a:rPr lang="en-US" dirty="0" smtClean="0"/>
              <a:t>he </a:t>
            </a:r>
            <a:r>
              <a:rPr lang="en-US" dirty="0"/>
              <a:t>implementation has </a:t>
            </a:r>
            <a:r>
              <a:rPr lang="en-US" b="1" dirty="0"/>
              <a:t>two objectives</a:t>
            </a:r>
            <a:r>
              <a:rPr lang="en-US" dirty="0"/>
              <a:t>: </a:t>
            </a:r>
            <a:r>
              <a:rPr lang="en-US" b="1" dirty="0" smtClean="0"/>
              <a:t>a.</a:t>
            </a:r>
            <a:r>
              <a:rPr lang="en-US" dirty="0" smtClean="0"/>
              <a:t> the </a:t>
            </a:r>
            <a:r>
              <a:rPr lang="en-US" dirty="0"/>
              <a:t>exchange of </a:t>
            </a:r>
            <a:r>
              <a:rPr lang="en-US" dirty="0" smtClean="0"/>
              <a:t>information, good practices </a:t>
            </a:r>
            <a:r>
              <a:rPr lang="en-US" dirty="0"/>
              <a:t>and expertise between the Parties to the Convention </a:t>
            </a:r>
            <a:r>
              <a:rPr lang="en-US" b="1" dirty="0"/>
              <a:t>and b.</a:t>
            </a:r>
            <a:r>
              <a:rPr lang="en-US" dirty="0"/>
              <a:t> the strengthening of the cultural development and the cultural cooperation</a:t>
            </a:r>
            <a:r>
              <a:rPr lang="en-US" dirty="0" smtClean="0"/>
              <a:t>.</a:t>
            </a:r>
          </a:p>
          <a:p>
            <a:pPr marL="118872" indent="0">
              <a:buNone/>
            </a:pPr>
            <a:r>
              <a:rPr lang="en-US" dirty="0" smtClean="0"/>
              <a:t> </a:t>
            </a:r>
          </a:p>
          <a:p>
            <a:r>
              <a:rPr lang="en-CA" b="1" dirty="0" smtClean="0"/>
              <a:t>Three reasons</a:t>
            </a:r>
            <a:r>
              <a:rPr lang="en-CA" dirty="0" smtClean="0"/>
              <a:t>: a. the US strategy moving from multilateral to bilateral level; b. the CDCE, minor priority for Canada and France; c. New instigators of the implementation: Spain, China, Norway, Germany, UNESCO. </a:t>
            </a:r>
          </a:p>
          <a:p>
            <a:endParaRPr lang="fr-CA" dirty="0"/>
          </a:p>
        </p:txBody>
      </p:sp>
    </p:spTree>
    <p:extLst>
      <p:ext uri="{BB962C8B-B14F-4D97-AF65-F5344CB8AC3E}">
        <p14:creationId xmlns:p14="http://schemas.microsoft.com/office/powerpoint/2010/main" val="399434093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2. </a:t>
            </a:r>
            <a:r>
              <a:rPr lang="fr-CA" dirty="0" err="1" smtClean="0"/>
              <a:t>Implementation</a:t>
            </a:r>
            <a:r>
              <a:rPr lang="fr-CA" dirty="0" smtClean="0"/>
              <a:t> of the CDCE</a:t>
            </a:r>
            <a:endParaRPr lang="fr-CA" dirty="0"/>
          </a:p>
        </p:txBody>
      </p:sp>
      <p:sp>
        <p:nvSpPr>
          <p:cNvPr id="3" name="Espace réservé du contenu 2"/>
          <p:cNvSpPr>
            <a:spLocks noGrp="1"/>
          </p:cNvSpPr>
          <p:nvPr>
            <p:ph idx="1"/>
          </p:nvPr>
        </p:nvSpPr>
        <p:spPr/>
        <p:txBody>
          <a:bodyPr>
            <a:normAutofit fontScale="47500" lnSpcReduction="20000"/>
          </a:bodyPr>
          <a:lstStyle/>
          <a:p>
            <a:r>
              <a:rPr lang="en-CA" dirty="0" smtClean="0"/>
              <a:t>The </a:t>
            </a:r>
            <a:r>
              <a:rPr lang="en-CA" dirty="0"/>
              <a:t>4</a:t>
            </a:r>
            <a:r>
              <a:rPr lang="en-CA" baseline="30000" dirty="0"/>
              <a:t>th</a:t>
            </a:r>
            <a:r>
              <a:rPr lang="en-CA" dirty="0"/>
              <a:t> Conference of the </a:t>
            </a:r>
            <a:r>
              <a:rPr lang="en-CA" dirty="0" smtClean="0"/>
              <a:t>CDCE “invites </a:t>
            </a:r>
            <a:r>
              <a:rPr lang="en-CA" dirty="0"/>
              <a:t>the Parties that so wish as well as civil society to report to the Secretariat on aspects of the development </a:t>
            </a:r>
            <a:r>
              <a:rPr lang="en-CA" b="1" dirty="0"/>
              <a:t>of digital technologies </a:t>
            </a:r>
            <a:r>
              <a:rPr lang="en-CA" dirty="0"/>
              <a:t>that have an impact on the Convention and proposals for future action for examination of the Committee during its seventh </a:t>
            </a:r>
            <a:r>
              <a:rPr lang="en-CA" dirty="0" smtClean="0"/>
              <a:t>session”.</a:t>
            </a:r>
          </a:p>
          <a:p>
            <a:pPr marL="118872" indent="0">
              <a:buNone/>
            </a:pPr>
            <a:endParaRPr lang="en-CA" dirty="0" smtClean="0"/>
          </a:p>
          <a:p>
            <a:r>
              <a:rPr lang="en-CA" dirty="0" smtClean="0"/>
              <a:t>US strategy: </a:t>
            </a:r>
            <a:r>
              <a:rPr lang="en-CA" b="1" dirty="0" smtClean="0"/>
              <a:t>Multilateralism </a:t>
            </a:r>
            <a:r>
              <a:rPr lang="en-CA" b="1" i="1" dirty="0" err="1" smtClean="0"/>
              <a:t>à</a:t>
            </a:r>
            <a:r>
              <a:rPr lang="en-CA" b="1" i="1" dirty="0" smtClean="0"/>
              <a:t> la carte</a:t>
            </a:r>
            <a:r>
              <a:rPr lang="en-CA" dirty="0" smtClean="0"/>
              <a:t>, FTA with EU, Transpacific Economic Partnership, Plurilateral trade negotiations in the services (WTO). </a:t>
            </a:r>
          </a:p>
          <a:p>
            <a:endParaRPr lang="en-CA" dirty="0"/>
          </a:p>
          <a:p>
            <a:r>
              <a:rPr lang="en-CA" b="1" dirty="0" smtClean="0"/>
              <a:t>E</a:t>
            </a:r>
            <a:r>
              <a:rPr lang="en-US" b="1" dirty="0" err="1" smtClean="0"/>
              <a:t>xistence</a:t>
            </a:r>
            <a:r>
              <a:rPr lang="en-US" b="1" dirty="0" smtClean="0"/>
              <a:t> </a:t>
            </a:r>
            <a:r>
              <a:rPr lang="en-US" b="1" dirty="0"/>
              <a:t>of an unequal exchange between the EU and the US</a:t>
            </a:r>
            <a:r>
              <a:rPr lang="en-US" dirty="0"/>
              <a:t>.</a:t>
            </a:r>
            <a:r>
              <a:rPr lang="fr-FR" dirty="0"/>
              <a:t> </a:t>
            </a:r>
            <a:r>
              <a:rPr lang="en-US" dirty="0"/>
              <a:t>I</a:t>
            </a:r>
            <a:r>
              <a:rPr lang="en-US" dirty="0" smtClean="0"/>
              <a:t>n </a:t>
            </a:r>
            <a:r>
              <a:rPr lang="en-US" dirty="0"/>
              <a:t>2010, the EU imports more than it exports, and it is still the most significant gateway for the audiovisual services from the </a:t>
            </a:r>
            <a:r>
              <a:rPr lang="en-US" dirty="0" smtClean="0"/>
              <a:t>US. </a:t>
            </a:r>
          </a:p>
          <a:p>
            <a:pPr marL="118872" indent="0">
              <a:buNone/>
            </a:pPr>
            <a:r>
              <a:rPr lang="fr-FR" dirty="0" smtClean="0"/>
              <a:t> </a:t>
            </a:r>
          </a:p>
          <a:p>
            <a:r>
              <a:rPr lang="en-US" dirty="0"/>
              <a:t>O</a:t>
            </a:r>
            <a:r>
              <a:rPr lang="en-US" dirty="0" smtClean="0"/>
              <a:t>ne </a:t>
            </a:r>
            <a:r>
              <a:rPr lang="en-US" dirty="0"/>
              <a:t>of the major US priorities is now to include the </a:t>
            </a:r>
            <a:r>
              <a:rPr lang="en-US" b="1" dirty="0"/>
              <a:t>non-linear audiovisual services </a:t>
            </a:r>
            <a:r>
              <a:rPr lang="en-US" dirty="0"/>
              <a:t>in the agenda of trade negotiations. </a:t>
            </a:r>
            <a:endParaRPr lang="en-US" dirty="0" smtClean="0"/>
          </a:p>
          <a:p>
            <a:endParaRPr lang="en-US" dirty="0"/>
          </a:p>
          <a:p>
            <a:r>
              <a:rPr lang="en-US" dirty="0"/>
              <a:t>I</a:t>
            </a:r>
            <a:r>
              <a:rPr lang="en-US" dirty="0" smtClean="0"/>
              <a:t>t </a:t>
            </a:r>
            <a:r>
              <a:rPr lang="en-US" dirty="0"/>
              <a:t>aims to prevent the implementation of regulatory measures in the new technologies, the Internet service providers, and the new audiovisual services </a:t>
            </a:r>
            <a:r>
              <a:rPr lang="en-US" b="1" dirty="0"/>
              <a:t>which represent the future of the sector. </a:t>
            </a:r>
            <a:endParaRPr lang="en-US" b="1" dirty="0" smtClean="0"/>
          </a:p>
          <a:p>
            <a:endParaRPr lang="en-US" dirty="0"/>
          </a:p>
          <a:p>
            <a:r>
              <a:rPr lang="en-US" dirty="0"/>
              <a:t>Mid-June 2013, 27 members of the EU agreed on the exclusion of audiovisual services from the mandate of European Commission for the negotiations with the US</a:t>
            </a:r>
            <a:r>
              <a:rPr lang="en-US" b="1" dirty="0"/>
              <a:t>. </a:t>
            </a:r>
            <a:r>
              <a:rPr lang="en-US" b="1" dirty="0" smtClean="0"/>
              <a:t>There </a:t>
            </a:r>
            <a:r>
              <a:rPr lang="en-US" b="1" dirty="0"/>
              <a:t>is no strong consensus within the EU regarding the cultural </a:t>
            </a:r>
            <a:r>
              <a:rPr lang="en-US" b="1" dirty="0" smtClean="0"/>
              <a:t>exception</a:t>
            </a:r>
            <a:r>
              <a:rPr lang="fr-FR" b="1" dirty="0" smtClean="0"/>
              <a:t>. </a:t>
            </a:r>
            <a:endParaRPr lang="fr-FR" b="1" dirty="0"/>
          </a:p>
          <a:p>
            <a:endParaRPr lang="fr-CA" dirty="0"/>
          </a:p>
        </p:txBody>
      </p:sp>
    </p:spTree>
    <p:extLst>
      <p:ext uri="{BB962C8B-B14F-4D97-AF65-F5344CB8AC3E}">
        <p14:creationId xmlns:p14="http://schemas.microsoft.com/office/powerpoint/2010/main" val="89837964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3. The CDCE, the digital </a:t>
            </a:r>
            <a:r>
              <a:rPr lang="fr-CA" dirty="0" err="1" smtClean="0"/>
              <a:t>landscape</a:t>
            </a:r>
            <a:r>
              <a:rPr lang="fr-CA" dirty="0" smtClean="0"/>
              <a:t> and the audiovisual diversity. </a:t>
            </a:r>
            <a:endParaRPr lang="fr-CA" dirty="0"/>
          </a:p>
        </p:txBody>
      </p:sp>
      <p:sp>
        <p:nvSpPr>
          <p:cNvPr id="3" name="Espace réservé du contenu 2"/>
          <p:cNvSpPr>
            <a:spLocks noGrp="1"/>
          </p:cNvSpPr>
          <p:nvPr>
            <p:ph idx="1"/>
          </p:nvPr>
        </p:nvSpPr>
        <p:spPr/>
        <p:txBody>
          <a:bodyPr>
            <a:normAutofit fontScale="70000" lnSpcReduction="20000"/>
          </a:bodyPr>
          <a:lstStyle/>
          <a:p>
            <a:pPr lvl="0"/>
            <a:r>
              <a:rPr lang="fr-CA" b="1" dirty="0" smtClean="0"/>
              <a:t>Major </a:t>
            </a:r>
            <a:r>
              <a:rPr lang="fr-CA" b="1" dirty="0" err="1" smtClean="0"/>
              <a:t>identity</a:t>
            </a:r>
            <a:r>
              <a:rPr lang="fr-CA" b="1" dirty="0" smtClean="0"/>
              <a:t> </a:t>
            </a:r>
            <a:r>
              <a:rPr lang="fr-CA" b="1" dirty="0" err="1" smtClean="0"/>
              <a:t>problem</a:t>
            </a:r>
            <a:r>
              <a:rPr lang="fr-CA" b="1" dirty="0" smtClean="0"/>
              <a:t> of the CDCE</a:t>
            </a:r>
            <a:r>
              <a:rPr lang="fr-CA" dirty="0" smtClean="0"/>
              <a:t>, </a:t>
            </a:r>
            <a:r>
              <a:rPr lang="en-US" dirty="0"/>
              <a:t>a great number of Parties suffer from confusion and misunderstanding about the scope and the objectives of the </a:t>
            </a:r>
            <a:r>
              <a:rPr lang="en-US" dirty="0" smtClean="0"/>
              <a:t>CDCE. </a:t>
            </a:r>
            <a:r>
              <a:rPr lang="en-US" b="1" dirty="0"/>
              <a:t>H</a:t>
            </a:r>
            <a:r>
              <a:rPr lang="en-US" b="1" dirty="0" smtClean="0"/>
              <a:t>ighlighting </a:t>
            </a:r>
            <a:r>
              <a:rPr lang="en-US" b="1" dirty="0"/>
              <a:t>the original scope and the concrete meaning of the CDCE</a:t>
            </a:r>
            <a:r>
              <a:rPr lang="en-US" dirty="0"/>
              <a:t> and emphasize its particular nature especially compared to other UNESCO normative tools, such as the Conventions dedicated to the tangible and intangible heritage</a:t>
            </a:r>
            <a:r>
              <a:rPr lang="en-US" dirty="0" smtClean="0"/>
              <a:t>.</a:t>
            </a:r>
          </a:p>
          <a:p>
            <a:pPr marL="118872" lvl="0" indent="0">
              <a:buNone/>
            </a:pPr>
            <a:r>
              <a:rPr lang="en-US" dirty="0" smtClean="0"/>
              <a:t> </a:t>
            </a:r>
            <a:endParaRPr lang="fr-FR" dirty="0"/>
          </a:p>
          <a:p>
            <a:pPr lvl="0"/>
            <a:r>
              <a:rPr lang="fr-FR" b="1" dirty="0" smtClean="0"/>
              <a:t>Major challenge of the CDCE</a:t>
            </a:r>
            <a:r>
              <a:rPr lang="fr-FR" dirty="0" smtClean="0"/>
              <a:t>: </a:t>
            </a:r>
            <a:r>
              <a:rPr lang="en-US" dirty="0"/>
              <a:t>The paramount </a:t>
            </a:r>
            <a:r>
              <a:rPr lang="en-US" dirty="0" smtClean="0"/>
              <a:t>issue </a:t>
            </a:r>
            <a:r>
              <a:rPr lang="en-US" dirty="0"/>
              <a:t>is a more fair and balanced exchange of cultural expressions. </a:t>
            </a:r>
            <a:r>
              <a:rPr lang="en-US" b="1" dirty="0"/>
              <a:t>Beyond the opposition “homogenization vs. hybridization”</a:t>
            </a:r>
            <a:r>
              <a:rPr lang="en-US" dirty="0"/>
              <a:t>, the Convention should deal with two points: </a:t>
            </a:r>
            <a:r>
              <a:rPr lang="en-US" dirty="0" smtClean="0"/>
              <a:t>on </a:t>
            </a:r>
            <a:r>
              <a:rPr lang="en-US" dirty="0"/>
              <a:t>the one hand, the </a:t>
            </a:r>
            <a:r>
              <a:rPr lang="en-US" b="1" dirty="0"/>
              <a:t>domination</a:t>
            </a:r>
            <a:r>
              <a:rPr lang="en-US" dirty="0"/>
              <a:t> of cultural products coming from few media conglomerates and on the other hand the </a:t>
            </a:r>
            <a:r>
              <a:rPr lang="en-US" b="1" dirty="0"/>
              <a:t>ethnocentric structure </a:t>
            </a:r>
            <a:r>
              <a:rPr lang="en-US" dirty="0"/>
              <a:t>of some cultural markets. </a:t>
            </a:r>
            <a:endParaRPr lang="fr-FR" dirty="0"/>
          </a:p>
          <a:p>
            <a:endParaRPr lang="fr-CA" dirty="0"/>
          </a:p>
        </p:txBody>
      </p:sp>
    </p:spTree>
    <p:extLst>
      <p:ext uri="{BB962C8B-B14F-4D97-AF65-F5344CB8AC3E}">
        <p14:creationId xmlns:p14="http://schemas.microsoft.com/office/powerpoint/2010/main" val="287542093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3. The </a:t>
            </a:r>
            <a:r>
              <a:rPr lang="fr-CA" dirty="0"/>
              <a:t>CDCE, the digital </a:t>
            </a:r>
            <a:r>
              <a:rPr lang="fr-CA" dirty="0" err="1"/>
              <a:t>era</a:t>
            </a:r>
            <a:r>
              <a:rPr lang="fr-CA" dirty="0"/>
              <a:t> and the audiovisual diversity. </a:t>
            </a:r>
          </a:p>
        </p:txBody>
      </p:sp>
      <p:sp>
        <p:nvSpPr>
          <p:cNvPr id="3" name="Espace réservé du contenu 2"/>
          <p:cNvSpPr>
            <a:spLocks noGrp="1"/>
          </p:cNvSpPr>
          <p:nvPr>
            <p:ph idx="1"/>
          </p:nvPr>
        </p:nvSpPr>
        <p:spPr/>
        <p:txBody>
          <a:bodyPr>
            <a:normAutofit fontScale="70000" lnSpcReduction="20000"/>
          </a:bodyPr>
          <a:lstStyle/>
          <a:p>
            <a:pPr marL="118872" indent="0">
              <a:buNone/>
            </a:pPr>
            <a:r>
              <a:rPr lang="en-CA" dirty="0" smtClean="0"/>
              <a:t>The principles of the Convention remain relevant for the digital era : </a:t>
            </a:r>
          </a:p>
          <a:p>
            <a:pPr marL="118872" indent="0">
              <a:buNone/>
            </a:pPr>
            <a:endParaRPr lang="en-CA" dirty="0" smtClean="0"/>
          </a:p>
          <a:p>
            <a:r>
              <a:rPr lang="en-CA" dirty="0" smtClean="0"/>
              <a:t>The Convention refers that «</a:t>
            </a:r>
            <a:r>
              <a:rPr lang="en-CA" b="1" dirty="0" smtClean="0"/>
              <a:t> the rapid development of information and communication technologies </a:t>
            </a:r>
            <a:r>
              <a:rPr lang="en-CA" dirty="0" smtClean="0"/>
              <a:t>represent a challenge for cultural diversity » (preamble, paragraph 19)</a:t>
            </a:r>
          </a:p>
          <a:p>
            <a:pPr marL="118872" indent="0">
              <a:buNone/>
            </a:pPr>
            <a:endParaRPr lang="en-CA" dirty="0" smtClean="0"/>
          </a:p>
          <a:p>
            <a:r>
              <a:rPr lang="en-CA" dirty="0" smtClean="0"/>
              <a:t>Article 12 « Promotion of international cooperation » (d) : The Parties shall promote the use </a:t>
            </a:r>
            <a:r>
              <a:rPr lang="en-CA" b="1" dirty="0" smtClean="0"/>
              <a:t>of new technologies</a:t>
            </a:r>
            <a:r>
              <a:rPr lang="en-CA" dirty="0" smtClean="0"/>
              <a:t>, encourage partnerships to enhance information sharing and cultural understanding, and foster the diversity of cultural expressions.</a:t>
            </a:r>
          </a:p>
          <a:p>
            <a:pPr marL="118872" indent="0">
              <a:buNone/>
            </a:pPr>
            <a:r>
              <a:rPr lang="en-CA" dirty="0" smtClean="0"/>
              <a:t>  </a:t>
            </a:r>
          </a:p>
          <a:p>
            <a:r>
              <a:rPr lang="en-CA" dirty="0" smtClean="0"/>
              <a:t>Article 4 : Cultural diversity is made manifest through diverse modes of artistic creation, production, dissemination, distribution and enjoyment, </a:t>
            </a:r>
            <a:r>
              <a:rPr lang="en-CA" b="1" dirty="0" smtClean="0"/>
              <a:t>whatever the means and technologies </a:t>
            </a:r>
            <a:r>
              <a:rPr lang="en-CA" dirty="0" smtClean="0"/>
              <a:t>used. </a:t>
            </a:r>
          </a:p>
          <a:p>
            <a:endParaRPr lang="fr-CA" dirty="0"/>
          </a:p>
        </p:txBody>
      </p:sp>
    </p:spTree>
    <p:extLst>
      <p:ext uri="{BB962C8B-B14F-4D97-AF65-F5344CB8AC3E}">
        <p14:creationId xmlns:p14="http://schemas.microsoft.com/office/powerpoint/2010/main" val="19099401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Module.thmx</Template>
  <TotalTime>775</TotalTime>
  <Words>1357</Words>
  <Application>Microsoft Macintosh PowerPoint</Application>
  <PresentationFormat>Présentation à l'écran (4:3)</PresentationFormat>
  <Paragraphs>91</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Module</vt:lpstr>
      <vt:lpstr>The Convention on Diversity of Cultural Expressions in the Digital Era</vt:lpstr>
      <vt:lpstr>Introduction</vt:lpstr>
      <vt:lpstr>1. Political construction of the CDCE</vt:lpstr>
      <vt:lpstr>1. Political construction of the CDCE</vt:lpstr>
      <vt:lpstr>1. Political construction of the CDCE</vt:lpstr>
      <vt:lpstr>2. Implementation of the CDCE</vt:lpstr>
      <vt:lpstr>2. Implementation of the CDCE</vt:lpstr>
      <vt:lpstr>3. The CDCE, the digital landscape and the audiovisual diversity. </vt:lpstr>
      <vt:lpstr>3. The CDCE, the digital era and the audiovisual diversity. </vt:lpstr>
      <vt:lpstr>3. The CDCE, the digital era and the audiovisual diversity.  </vt:lpstr>
      <vt:lpstr>3. The CDCE, the digital era and the audiovisual diversity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Convention on Diversity of Cultural Expressions in the Digital Era</dc:title>
  <dc:creator>Antonios Vlassis</dc:creator>
  <cp:lastModifiedBy>Antonios Vlassis</cp:lastModifiedBy>
  <cp:revision>24</cp:revision>
  <dcterms:created xsi:type="dcterms:W3CDTF">2013-09-30T14:25:40Z</dcterms:created>
  <dcterms:modified xsi:type="dcterms:W3CDTF">2013-10-07T17:46:51Z</dcterms:modified>
</cp:coreProperties>
</file>