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1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fr-CA" smtClean="0"/>
              <a:t>Cliquez pour modifier le style des sous-titres du masque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DC10-1D7C-C647-A1A5-74EECB069D85}" type="datetimeFigureOut">
              <a:rPr lang="fr-FR" smtClean="0"/>
              <a:t>14-09-10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01AC-C137-F942-910D-0A36EC2537E0}" type="slidenum">
              <a:rPr lang="fr-CA" smtClean="0"/>
              <a:t>‹#›</a:t>
            </a:fld>
            <a:endParaRPr lang="fr-CA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DC10-1D7C-C647-A1A5-74EECB069D85}" type="datetimeFigureOut">
              <a:rPr lang="fr-FR" smtClean="0"/>
              <a:t>14-09-10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01AC-C137-F942-910D-0A36EC2537E0}" type="slidenum">
              <a:rPr lang="fr-CA" smtClean="0"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DC10-1D7C-C647-A1A5-74EECB069D85}" type="datetimeFigureOut">
              <a:rPr lang="fr-FR" smtClean="0"/>
              <a:t>14-09-10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01AC-C137-F942-910D-0A36EC2537E0}" type="slidenum">
              <a:rPr lang="fr-CA" smtClean="0"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DC10-1D7C-C647-A1A5-74EECB069D85}" type="datetimeFigureOut">
              <a:rPr lang="fr-FR" smtClean="0"/>
              <a:t>14-09-10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01AC-C137-F942-910D-0A36EC2537E0}" type="slidenum">
              <a:rPr lang="fr-CA" smtClean="0"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DC10-1D7C-C647-A1A5-74EECB069D85}" type="datetimeFigureOut">
              <a:rPr lang="fr-FR" smtClean="0"/>
              <a:t>14-09-10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01AC-C137-F942-910D-0A36EC2537E0}" type="slidenum">
              <a:rPr lang="fr-CA" smtClean="0"/>
              <a:t>‹#›</a:t>
            </a:fld>
            <a:endParaRPr lang="fr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DC10-1D7C-C647-A1A5-74EECB069D85}" type="datetimeFigureOut">
              <a:rPr lang="fr-FR" smtClean="0"/>
              <a:t>14-09-10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01AC-C137-F942-910D-0A36EC2537E0}" type="slidenum">
              <a:rPr lang="fr-CA" smtClean="0"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DC10-1D7C-C647-A1A5-74EECB069D85}" type="datetimeFigureOut">
              <a:rPr lang="fr-FR" smtClean="0"/>
              <a:t>14-09-10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01AC-C137-F942-910D-0A36EC2537E0}" type="slidenum">
              <a:rPr lang="fr-CA" smtClean="0"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DC10-1D7C-C647-A1A5-74EECB069D85}" type="datetimeFigureOut">
              <a:rPr lang="fr-FR" smtClean="0"/>
              <a:t>14-09-10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01AC-C137-F942-910D-0A36EC2537E0}" type="slidenum">
              <a:rPr lang="fr-CA" smtClean="0"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DC10-1D7C-C647-A1A5-74EECB069D85}" type="datetimeFigureOut">
              <a:rPr lang="fr-FR" smtClean="0"/>
              <a:t>14-09-10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01AC-C137-F942-910D-0A36EC2537E0}" type="slidenum">
              <a:rPr lang="fr-CA" smtClean="0"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DC10-1D7C-C647-A1A5-74EECB069D85}" type="datetimeFigureOut">
              <a:rPr lang="fr-FR" smtClean="0"/>
              <a:t>14-09-10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01AC-C137-F942-910D-0A36EC2537E0}" type="slidenum">
              <a:rPr lang="fr-CA" smtClean="0"/>
              <a:t>‹#›</a:t>
            </a:fld>
            <a:endParaRPr lang="fr-CA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fr-CA" smtClean="0"/>
              <a:t>Faire glisser l'image vers l'espace réservé ou cliquer sur l'icône pour l'ajouter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5CADC10-1D7C-C647-A1A5-74EECB069D85}" type="datetimeFigureOut">
              <a:rPr lang="fr-FR" smtClean="0"/>
              <a:t>14-09-10</a:t>
            </a:fld>
            <a:endParaRPr lang="fr-CA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17401AC-C137-F942-910D-0A36EC2537E0}" type="slidenum">
              <a:rPr lang="fr-CA" smtClean="0"/>
              <a:t>‹#›</a:t>
            </a:fld>
            <a:endParaRPr lang="fr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CA" smtClean="0"/>
              <a:t>Deuxième niveau</a:t>
            </a:r>
          </a:p>
          <a:p>
            <a:pPr lvl="2" eaLnBrk="1" latinLnBrk="0" hangingPunct="1"/>
            <a:r>
              <a:rPr kumimoji="0" lang="fr-CA" smtClean="0"/>
              <a:t>Troisième niveau</a:t>
            </a:r>
          </a:p>
          <a:p>
            <a:pPr lvl="3" eaLnBrk="1" latinLnBrk="0" hangingPunct="1"/>
            <a:r>
              <a:rPr kumimoji="0" lang="fr-CA" smtClean="0"/>
              <a:t>Quatrième niveau</a:t>
            </a:r>
          </a:p>
          <a:p>
            <a:pPr lvl="4" eaLnBrk="1" latinLnBrk="0" hangingPunct="1"/>
            <a:r>
              <a:rPr kumimoji="0" lang="fr-CA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5CADC10-1D7C-C647-A1A5-74EECB069D85}" type="datetimeFigureOut">
              <a:rPr lang="fr-FR" smtClean="0"/>
              <a:t>14-09-10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17401AC-C137-F942-910D-0A36EC2537E0}" type="slidenum">
              <a:rPr lang="fr-CA" smtClean="0"/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rial"/>
                <a:cs typeface="Arial"/>
              </a:rPr>
              <a:t>Soft power, global governance of cultural industries and rising powers:</a:t>
            </a:r>
            <a:r>
              <a:rPr lang="fr-CA" sz="3200" dirty="0">
                <a:latin typeface="Arial"/>
                <a:cs typeface="Arial"/>
              </a:rPr>
              <a:t/>
            </a:r>
            <a:br>
              <a:rPr lang="fr-CA" sz="3200" dirty="0">
                <a:latin typeface="Arial"/>
                <a:cs typeface="Arial"/>
              </a:rPr>
            </a:br>
            <a:r>
              <a:rPr lang="en-US" sz="3200" dirty="0">
                <a:latin typeface="Arial"/>
                <a:cs typeface="Arial"/>
              </a:rPr>
              <a:t>The case of China</a:t>
            </a:r>
            <a:r>
              <a:rPr lang="fr-CA" sz="3200" dirty="0">
                <a:latin typeface="Arial"/>
                <a:cs typeface="Arial"/>
              </a:rPr>
              <a:t>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 smtClean="0">
                <a:latin typeface="Arial"/>
                <a:cs typeface="Arial"/>
              </a:rPr>
              <a:t>Antonios Vlassis-</a:t>
            </a:r>
            <a:r>
              <a:rPr lang="fr-CA" smtClean="0">
                <a:latin typeface="Arial"/>
                <a:cs typeface="Arial"/>
              </a:rPr>
              <a:t>ULg</a:t>
            </a:r>
            <a:r>
              <a:rPr lang="fr-CA" dirty="0" smtClean="0">
                <a:latin typeface="Arial"/>
                <a:cs typeface="Arial"/>
              </a:rPr>
              <a:t>/ULB</a:t>
            </a:r>
            <a:endParaRPr lang="fr-CA" dirty="0">
              <a:latin typeface="Arial"/>
              <a:cs typeface="Arial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098850" y="5778913"/>
            <a:ext cx="3841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latin typeface="Arial"/>
                <a:cs typeface="Arial"/>
              </a:rPr>
              <a:t>ICCPR 2014, 9-12 </a:t>
            </a:r>
            <a:r>
              <a:rPr lang="fr-CA" dirty="0" err="1" smtClean="0">
                <a:latin typeface="Arial"/>
                <a:cs typeface="Arial"/>
              </a:rPr>
              <a:t>September</a:t>
            </a:r>
            <a:r>
              <a:rPr lang="fr-CA" dirty="0" smtClean="0">
                <a:latin typeface="Arial"/>
                <a:cs typeface="Arial"/>
              </a:rPr>
              <a:t> 2014</a:t>
            </a:r>
            <a:endParaRPr lang="fr-CA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4045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>
                <a:latin typeface="Arial"/>
                <a:cs typeface="Arial"/>
              </a:rPr>
              <a:t>Main points</a:t>
            </a:r>
            <a:endParaRPr lang="fr-CA" dirty="0">
              <a:latin typeface="Arial"/>
              <a:cs typeface="Arial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Arial"/>
                <a:cs typeface="Arial"/>
              </a:rPr>
              <a:t>Rising powers, importance of cultural industries and soft power</a:t>
            </a:r>
          </a:p>
          <a:p>
            <a:r>
              <a:rPr lang="en-US" b="1" dirty="0" smtClean="0">
                <a:latin typeface="Arial"/>
                <a:cs typeface="Arial"/>
              </a:rPr>
              <a:t>China and movie industry</a:t>
            </a:r>
          </a:p>
          <a:p>
            <a:pPr marL="118872" indent="0">
              <a:buNone/>
            </a:pPr>
            <a:endParaRPr lang="en-US" b="1" dirty="0" smtClean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Evolution of the </a:t>
            </a:r>
            <a:r>
              <a:rPr lang="en-US" b="1" dirty="0" smtClean="0">
                <a:latin typeface="Arial"/>
                <a:cs typeface="Arial"/>
              </a:rPr>
              <a:t>relationship </a:t>
            </a:r>
            <a:r>
              <a:rPr lang="en-US" dirty="0" smtClean="0">
                <a:latin typeface="Arial"/>
                <a:cs typeface="Arial"/>
              </a:rPr>
              <a:t>between the Chinese authorities and the film industry; China’s role within the </a:t>
            </a:r>
            <a:r>
              <a:rPr lang="en-US" b="1" dirty="0" smtClean="0">
                <a:latin typeface="Arial"/>
                <a:cs typeface="Arial"/>
              </a:rPr>
              <a:t>global governance of cultural industries (WTO, CDCE, etc.)</a:t>
            </a:r>
            <a:r>
              <a:rPr lang="en-US" dirty="0" smtClean="0">
                <a:latin typeface="Arial"/>
                <a:cs typeface="Arial"/>
              </a:rPr>
              <a:t>; China and </a:t>
            </a:r>
            <a:r>
              <a:rPr lang="en-US" b="1" dirty="0" smtClean="0">
                <a:latin typeface="Arial"/>
                <a:cs typeface="Arial"/>
              </a:rPr>
              <a:t>global cultural competition</a:t>
            </a:r>
            <a:r>
              <a:rPr lang="en-US" dirty="0" smtClean="0">
                <a:latin typeface="Arial"/>
                <a:cs typeface="Arial"/>
              </a:rPr>
              <a:t>.  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668744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>
                <a:latin typeface="Arial"/>
                <a:cs typeface="Arial"/>
              </a:rPr>
              <a:t>Main points</a:t>
            </a:r>
            <a:endParaRPr lang="fr-CA" dirty="0">
              <a:latin typeface="Arial"/>
              <a:cs typeface="Arial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CA" dirty="0" smtClean="0">
                <a:latin typeface="Arial"/>
                <a:cs typeface="Arial"/>
              </a:rPr>
              <a:t>Cultural industries, </a:t>
            </a:r>
            <a:r>
              <a:rPr lang="fr-CA" b="1" dirty="0" err="1" smtClean="0">
                <a:latin typeface="Arial"/>
                <a:cs typeface="Arial"/>
              </a:rPr>
              <a:t>unknown</a:t>
            </a:r>
            <a:r>
              <a:rPr lang="fr-CA" b="1" dirty="0" smtClean="0">
                <a:latin typeface="Arial"/>
                <a:cs typeface="Arial"/>
              </a:rPr>
              <a:t> factor </a:t>
            </a:r>
            <a:r>
              <a:rPr lang="fr-CA" dirty="0" smtClean="0">
                <a:latin typeface="Arial"/>
                <a:cs typeface="Arial"/>
              </a:rPr>
              <a:t>for </a:t>
            </a:r>
            <a:r>
              <a:rPr lang="fr-CA" dirty="0" err="1" smtClean="0">
                <a:latin typeface="Arial"/>
                <a:cs typeface="Arial"/>
              </a:rPr>
              <a:t>highlighting</a:t>
            </a:r>
            <a:r>
              <a:rPr lang="fr-CA" dirty="0" smtClean="0">
                <a:latin typeface="Arial"/>
                <a:cs typeface="Arial"/>
              </a:rPr>
              <a:t> the </a:t>
            </a:r>
            <a:r>
              <a:rPr lang="fr-CA" dirty="0" err="1" smtClean="0">
                <a:latin typeface="Arial"/>
                <a:cs typeface="Arial"/>
              </a:rPr>
              <a:t>role</a:t>
            </a:r>
            <a:r>
              <a:rPr lang="fr-CA" dirty="0" smtClean="0">
                <a:latin typeface="Arial"/>
                <a:cs typeface="Arial"/>
              </a:rPr>
              <a:t> </a:t>
            </a:r>
            <a:r>
              <a:rPr lang="fr-CA" dirty="0" err="1" smtClean="0">
                <a:latin typeface="Arial"/>
                <a:cs typeface="Arial"/>
              </a:rPr>
              <a:t>that</a:t>
            </a:r>
            <a:r>
              <a:rPr lang="fr-CA" dirty="0" smtClean="0">
                <a:latin typeface="Arial"/>
                <a:cs typeface="Arial"/>
              </a:rPr>
              <a:t> China </a:t>
            </a:r>
            <a:r>
              <a:rPr lang="fr-CA" dirty="0" err="1" smtClean="0">
                <a:latin typeface="Arial"/>
                <a:cs typeface="Arial"/>
              </a:rPr>
              <a:t>can</a:t>
            </a:r>
            <a:r>
              <a:rPr lang="fr-CA" dirty="0" smtClean="0">
                <a:latin typeface="Arial"/>
                <a:cs typeface="Arial"/>
              </a:rPr>
              <a:t> and </a:t>
            </a:r>
            <a:r>
              <a:rPr lang="fr-CA" dirty="0" err="1" smtClean="0">
                <a:latin typeface="Arial"/>
                <a:cs typeface="Arial"/>
              </a:rPr>
              <a:t>will</a:t>
            </a:r>
            <a:r>
              <a:rPr lang="fr-CA" dirty="0" smtClean="0">
                <a:latin typeface="Arial"/>
                <a:cs typeface="Arial"/>
              </a:rPr>
              <a:t> </a:t>
            </a:r>
            <a:r>
              <a:rPr lang="fr-CA" dirty="0" err="1" smtClean="0">
                <a:latin typeface="Arial"/>
                <a:cs typeface="Arial"/>
              </a:rPr>
              <a:t>play</a:t>
            </a:r>
            <a:r>
              <a:rPr lang="fr-CA" dirty="0" smtClean="0">
                <a:latin typeface="Arial"/>
                <a:cs typeface="Arial"/>
              </a:rPr>
              <a:t> on the global stage. </a:t>
            </a:r>
          </a:p>
          <a:p>
            <a:endParaRPr lang="fr-CA" dirty="0">
              <a:latin typeface="Arial"/>
              <a:cs typeface="Arial"/>
            </a:endParaRPr>
          </a:p>
          <a:p>
            <a:r>
              <a:rPr lang="fr-CA" b="1" dirty="0" smtClean="0">
                <a:latin typeface="Arial"/>
                <a:cs typeface="Arial"/>
              </a:rPr>
              <a:t>Joseph Nye and Susan Strange</a:t>
            </a:r>
          </a:p>
          <a:p>
            <a:endParaRPr lang="fr-CA" dirty="0">
              <a:latin typeface="Arial"/>
              <a:cs typeface="Arial"/>
            </a:endParaRPr>
          </a:p>
          <a:p>
            <a:r>
              <a:rPr lang="en-US" dirty="0">
                <a:latin typeface="Arial"/>
                <a:cs typeface="Arial"/>
              </a:rPr>
              <a:t>L</a:t>
            </a:r>
            <a:r>
              <a:rPr lang="en-US" dirty="0" smtClean="0">
                <a:latin typeface="Arial"/>
                <a:cs typeface="Arial"/>
              </a:rPr>
              <a:t>ittle </a:t>
            </a:r>
            <a:r>
              <a:rPr lang="en-US" dirty="0">
                <a:latin typeface="Arial"/>
                <a:cs typeface="Arial"/>
              </a:rPr>
              <a:t>has been said about </a:t>
            </a:r>
            <a:r>
              <a:rPr lang="en-US" b="1" dirty="0">
                <a:latin typeface="Arial"/>
                <a:cs typeface="Arial"/>
              </a:rPr>
              <a:t>the international dimension of governance of cultural industries </a:t>
            </a:r>
            <a:r>
              <a:rPr lang="en-US" dirty="0">
                <a:latin typeface="Arial"/>
                <a:cs typeface="Arial"/>
              </a:rPr>
              <a:t>and the role of </a:t>
            </a:r>
            <a:r>
              <a:rPr lang="en-US" dirty="0" smtClean="0">
                <a:latin typeface="Arial"/>
                <a:cs typeface="Arial"/>
              </a:rPr>
              <a:t>China</a:t>
            </a:r>
            <a:r>
              <a:rPr lang="fr-CA" dirty="0" smtClean="0">
                <a:latin typeface="Arial"/>
                <a:cs typeface="Arial"/>
              </a:rPr>
              <a:t>. </a:t>
            </a:r>
          </a:p>
          <a:p>
            <a:endParaRPr lang="fr-CA" dirty="0">
              <a:latin typeface="Arial"/>
              <a:cs typeface="Arial"/>
            </a:endParaRPr>
          </a:p>
          <a:p>
            <a:r>
              <a:rPr lang="fr-CA" dirty="0" smtClean="0">
                <a:latin typeface="Arial"/>
                <a:cs typeface="Arial"/>
              </a:rPr>
              <a:t>Global </a:t>
            </a:r>
            <a:r>
              <a:rPr lang="fr-CA" dirty="0" err="1" smtClean="0">
                <a:latin typeface="Arial"/>
                <a:cs typeface="Arial"/>
              </a:rPr>
              <a:t>governance</a:t>
            </a:r>
            <a:r>
              <a:rPr lang="fr-CA" dirty="0" smtClean="0">
                <a:latin typeface="Arial"/>
                <a:cs typeface="Arial"/>
              </a:rPr>
              <a:t> of cultural industries </a:t>
            </a:r>
            <a:r>
              <a:rPr lang="en-US" b="1" dirty="0">
                <a:latin typeface="Arial"/>
                <a:cs typeface="Arial"/>
              </a:rPr>
              <a:t>in a context</a:t>
            </a:r>
            <a:r>
              <a:rPr lang="en-US" dirty="0">
                <a:latin typeface="Arial"/>
                <a:cs typeface="Arial"/>
              </a:rPr>
              <a:t> of disaggregated </a:t>
            </a:r>
            <a:r>
              <a:rPr lang="en-US" dirty="0" smtClean="0">
                <a:latin typeface="Arial"/>
                <a:cs typeface="Arial"/>
              </a:rPr>
              <a:t>sovereignty </a:t>
            </a:r>
            <a:r>
              <a:rPr lang="en-US" dirty="0">
                <a:latin typeface="Arial"/>
                <a:cs typeface="Arial"/>
              </a:rPr>
              <a:t>and absence of global </a:t>
            </a:r>
            <a:r>
              <a:rPr lang="en-US" dirty="0" smtClean="0">
                <a:latin typeface="Arial"/>
                <a:cs typeface="Arial"/>
              </a:rPr>
              <a:t>government. </a:t>
            </a:r>
            <a:r>
              <a:rPr lang="fr-CA" dirty="0" smtClean="0">
                <a:latin typeface="Arial"/>
                <a:cs typeface="Arial"/>
              </a:rPr>
              <a:t> </a:t>
            </a:r>
            <a:endParaRPr lang="fr-CA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677890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>
                <a:latin typeface="Arial"/>
                <a:cs typeface="Arial"/>
              </a:rPr>
              <a:t>Main conclusions</a:t>
            </a:r>
            <a:endParaRPr lang="fr-CA" dirty="0">
              <a:latin typeface="Arial"/>
              <a:cs typeface="Arial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Arial"/>
                <a:cs typeface="Arial"/>
              </a:rPr>
              <a:t>China is absorbed into </a:t>
            </a:r>
            <a:r>
              <a:rPr lang="en-US" b="1" dirty="0">
                <a:latin typeface="Arial"/>
                <a:cs typeface="Arial"/>
              </a:rPr>
              <a:t>the spectacular domestic transformation of its film industry </a:t>
            </a:r>
            <a:r>
              <a:rPr lang="en-US" dirty="0">
                <a:latin typeface="Arial"/>
                <a:cs typeface="Arial"/>
              </a:rPr>
              <a:t>and it has a minor impact within the world circulation of cultural goods and services. </a:t>
            </a:r>
            <a:endParaRPr lang="en-US" dirty="0" smtClean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  <a:p>
            <a:r>
              <a:rPr lang="en-US" dirty="0">
                <a:latin typeface="Arial"/>
                <a:cs typeface="Arial"/>
              </a:rPr>
              <a:t>China </a:t>
            </a:r>
            <a:r>
              <a:rPr lang="en-US" b="1" dirty="0">
                <a:latin typeface="Arial"/>
                <a:cs typeface="Arial"/>
              </a:rPr>
              <a:t>complies with </a:t>
            </a:r>
            <a:r>
              <a:rPr lang="en-US" dirty="0">
                <a:latin typeface="Arial"/>
                <a:cs typeface="Arial"/>
              </a:rPr>
              <a:t>the institutional architecture of the global governance of cultural industries and it prefers the role of </a:t>
            </a:r>
            <a:r>
              <a:rPr lang="en-US" b="1" dirty="0">
                <a:latin typeface="Arial"/>
                <a:cs typeface="Arial"/>
              </a:rPr>
              <a:t>“follower”. </a:t>
            </a:r>
            <a:endParaRPr lang="fr-CA" b="1" dirty="0">
              <a:latin typeface="Arial"/>
              <a:cs typeface="Arial"/>
            </a:endParaRP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005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>
                <a:latin typeface="Arial"/>
                <a:cs typeface="Arial"/>
              </a:rPr>
              <a:t>Main conclusions</a:t>
            </a:r>
            <a:endParaRPr lang="fr-CA" dirty="0">
              <a:latin typeface="Arial"/>
              <a:cs typeface="Arial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latin typeface="Arial"/>
                <a:cs typeface="Arial"/>
              </a:rPr>
              <a:t>U</a:t>
            </a:r>
            <a:r>
              <a:rPr lang="en-US" dirty="0" smtClean="0">
                <a:latin typeface="Arial"/>
                <a:cs typeface="Arial"/>
              </a:rPr>
              <a:t>nderstanding </a:t>
            </a:r>
            <a:r>
              <a:rPr lang="en-US" b="1" dirty="0">
                <a:latin typeface="Arial"/>
                <a:cs typeface="Arial"/>
              </a:rPr>
              <a:t>Hollywood and US administration’s strategies </a:t>
            </a:r>
            <a:r>
              <a:rPr lang="en-US" dirty="0">
                <a:latin typeface="Arial"/>
                <a:cs typeface="Arial"/>
              </a:rPr>
              <a:t>is essential for assessing whether China could play a crucial role within the global governance of cultural industries. </a:t>
            </a:r>
            <a:endParaRPr lang="en-US" dirty="0" smtClean="0">
              <a:latin typeface="Arial"/>
              <a:cs typeface="Arial"/>
            </a:endParaRPr>
          </a:p>
          <a:p>
            <a:pPr marL="118872" indent="0">
              <a:buNone/>
            </a:pPr>
            <a:endParaRPr lang="en-US" dirty="0" smtClean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China </a:t>
            </a:r>
            <a:r>
              <a:rPr lang="en-US" dirty="0">
                <a:latin typeface="Arial"/>
                <a:cs typeface="Arial"/>
              </a:rPr>
              <a:t>still has a long way to go in order to play a more important role in the international battle of cultural symbols and </a:t>
            </a:r>
            <a:r>
              <a:rPr lang="en-US" b="1" dirty="0">
                <a:latin typeface="Arial"/>
                <a:cs typeface="Arial"/>
              </a:rPr>
              <a:t>to shape the distribution of ideas and resources within the global governance of cultural industries.  </a:t>
            </a:r>
            <a:endParaRPr lang="fr-CA" b="1" dirty="0">
              <a:latin typeface="Arial"/>
              <a:cs typeface="Arial"/>
            </a:endParaRP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9470841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Module.thmx</Template>
  <TotalTime>130</TotalTime>
  <Words>262</Words>
  <Application>Microsoft Macintosh PowerPoint</Application>
  <PresentationFormat>Présentation à l'écran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Module</vt:lpstr>
      <vt:lpstr>Soft power, global governance of cultural industries and rising powers: The case of China </vt:lpstr>
      <vt:lpstr>Main points</vt:lpstr>
      <vt:lpstr>Main points</vt:lpstr>
      <vt:lpstr>Main conclusions</vt:lpstr>
      <vt:lpstr>Main conclusions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 power, global governance of cultural industries and rising powers: The case of China </dc:title>
  <dc:creator>Antonios Vlassis</dc:creator>
  <cp:lastModifiedBy>Antonios Vlassis</cp:lastModifiedBy>
  <cp:revision>5</cp:revision>
  <dcterms:created xsi:type="dcterms:W3CDTF">2014-09-09T12:52:49Z</dcterms:created>
  <dcterms:modified xsi:type="dcterms:W3CDTF">2014-09-10T09:06:58Z</dcterms:modified>
</cp:coreProperties>
</file>