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7" r:id="rId3"/>
    <p:sldId id="258" r:id="rId4"/>
    <p:sldId id="259" r:id="rId5"/>
    <p:sldId id="260" r:id="rId6"/>
    <p:sldId id="261" r:id="rId7"/>
    <p:sldId id="262" r:id="rId8"/>
    <p:sldId id="265" r:id="rId9"/>
  </p:sldIdLst>
  <p:sldSz cx="9144000" cy="6858000" type="screen4x3"/>
  <p:notesSz cx="6858000" cy="9144000"/>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91" d="100"/>
          <a:sy n="91" d="100"/>
        </p:scale>
        <p:origin x="-1576"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printerSettings" Target="printerSettings/printerSettings1.bin"/></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r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fr-CA" smtClean="0"/>
              <a:t>Cliquez et modifiez le titre</a:t>
            </a:r>
            <a:endParaRPr kumimoji="0" lang="en-US"/>
          </a:p>
        </p:txBody>
      </p:sp>
      <p:sp>
        <p:nvSpPr>
          <p:cNvPr id="3" name="Sous-titr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fr-CA" smtClean="0"/>
              <a:t>Cliquez pour modifier le style des sous-titres du masque</a:t>
            </a:r>
            <a:endParaRPr kumimoji="0" lang="en-US"/>
          </a:p>
        </p:txBody>
      </p:sp>
      <p:sp>
        <p:nvSpPr>
          <p:cNvPr id="4" name="Espace réservé de la date 3"/>
          <p:cNvSpPr>
            <a:spLocks noGrp="1"/>
          </p:cNvSpPr>
          <p:nvPr>
            <p:ph type="dt" sz="half" idx="10"/>
          </p:nvPr>
        </p:nvSpPr>
        <p:spPr/>
        <p:txBody>
          <a:bodyPr/>
          <a:lstStyle/>
          <a:p>
            <a:fld id="{6D5A53DC-F27F-3C45-8C3D-067275A14215}" type="datetimeFigureOut">
              <a:rPr lang="fr-FR" smtClean="0"/>
              <a:t>14-06-26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E8693D4-CF11-804A-8B7A-99A41F5B8E3D}" type="slidenum">
              <a:rPr lang="fr-FR" smtClean="0"/>
              <a:t>‹#›</a:t>
            </a:fld>
            <a:endParaRPr lang="fr-FR"/>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CA" smtClean="0"/>
              <a:t>Cliquez et modifiez le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CA" smtClean="0"/>
              <a:t>Cliquez pour modifier les styles du texte du masque</a:t>
            </a:r>
          </a:p>
          <a:p>
            <a:pPr lvl="1" eaLnBrk="1" latinLnBrk="0" hangingPunct="1"/>
            <a:r>
              <a:rPr lang="fr-CA" smtClean="0"/>
              <a:t>Deuxième niveau</a:t>
            </a:r>
          </a:p>
          <a:p>
            <a:pPr lvl="2" eaLnBrk="1" latinLnBrk="0" hangingPunct="1"/>
            <a:r>
              <a:rPr lang="fr-CA" smtClean="0"/>
              <a:t>Troisième niveau</a:t>
            </a:r>
          </a:p>
          <a:p>
            <a:pPr lvl="3" eaLnBrk="1" latinLnBrk="0" hangingPunct="1"/>
            <a:r>
              <a:rPr lang="fr-CA" smtClean="0"/>
              <a:t>Quatrième niveau</a:t>
            </a:r>
          </a:p>
          <a:p>
            <a:pPr lvl="4" eaLnBrk="1" latinLnBrk="0" hangingPunct="1"/>
            <a:r>
              <a:rPr lang="fr-CA" smtClean="0"/>
              <a:t>Cinquième niveau</a:t>
            </a:r>
            <a:endParaRPr kumimoji="0" lang="en-US"/>
          </a:p>
        </p:txBody>
      </p:sp>
      <p:sp>
        <p:nvSpPr>
          <p:cNvPr id="4" name="Espace réservé de la date 3"/>
          <p:cNvSpPr>
            <a:spLocks noGrp="1"/>
          </p:cNvSpPr>
          <p:nvPr>
            <p:ph type="dt" sz="half" idx="10"/>
          </p:nvPr>
        </p:nvSpPr>
        <p:spPr/>
        <p:txBody>
          <a:bodyPr/>
          <a:lstStyle/>
          <a:p>
            <a:fld id="{6D5A53DC-F27F-3C45-8C3D-067275A14215}" type="datetimeFigureOut">
              <a:rPr lang="fr-FR" smtClean="0"/>
              <a:t>14-06-26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E8693D4-CF11-804A-8B7A-99A41F5B8E3D}" type="slidenum">
              <a:rPr lang="fr-FR" smtClean="0"/>
              <a:t>‹#›</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re vertical 1"/>
          <p:cNvSpPr>
            <a:spLocks noGrp="1"/>
          </p:cNvSpPr>
          <p:nvPr>
            <p:ph type="title" orient="vert"/>
          </p:nvPr>
        </p:nvSpPr>
        <p:spPr>
          <a:xfrm>
            <a:off x="6781800" y="274640"/>
            <a:ext cx="1905000" cy="5851525"/>
          </a:xfrm>
        </p:spPr>
        <p:txBody>
          <a:bodyPr vert="eaVert"/>
          <a:lstStyle>
            <a:extLst/>
          </a:lstStyle>
          <a:p>
            <a:r>
              <a:rPr kumimoji="0" lang="fr-CA" smtClean="0"/>
              <a:t>Cliquez et modifiez le titre</a:t>
            </a:r>
            <a:endParaRPr kumimoji="0" lang="en-US"/>
          </a:p>
        </p:txBody>
      </p:sp>
      <p:sp>
        <p:nvSpPr>
          <p:cNvPr id="3" name="Espace réservé du texte vertical 2"/>
          <p:cNvSpPr>
            <a:spLocks noGrp="1"/>
          </p:cNvSpPr>
          <p:nvPr>
            <p:ph type="body" orient="vert" idx="1"/>
          </p:nvPr>
        </p:nvSpPr>
        <p:spPr>
          <a:xfrm>
            <a:off x="457200" y="304800"/>
            <a:ext cx="6019800" cy="5851525"/>
          </a:xfrm>
        </p:spPr>
        <p:txBody>
          <a:bodyPr vert="eaVert"/>
          <a:lstStyle>
            <a:extLst/>
          </a:lstStyle>
          <a:p>
            <a:pPr lvl="0" eaLnBrk="1" latinLnBrk="0" hangingPunct="1"/>
            <a:r>
              <a:rPr lang="fr-CA" smtClean="0"/>
              <a:t>Cliquez pour modifier les styles du texte du masque</a:t>
            </a:r>
          </a:p>
          <a:p>
            <a:pPr lvl="1" eaLnBrk="1" latinLnBrk="0" hangingPunct="1"/>
            <a:r>
              <a:rPr lang="fr-CA" smtClean="0"/>
              <a:t>Deuxième niveau</a:t>
            </a:r>
          </a:p>
          <a:p>
            <a:pPr lvl="2" eaLnBrk="1" latinLnBrk="0" hangingPunct="1"/>
            <a:r>
              <a:rPr lang="fr-CA" smtClean="0"/>
              <a:t>Troisième niveau</a:t>
            </a:r>
          </a:p>
          <a:p>
            <a:pPr lvl="3" eaLnBrk="1" latinLnBrk="0" hangingPunct="1"/>
            <a:r>
              <a:rPr lang="fr-CA" smtClean="0"/>
              <a:t>Quatrième niveau</a:t>
            </a:r>
          </a:p>
          <a:p>
            <a:pPr lvl="4" eaLnBrk="1" latinLnBrk="0" hangingPunct="1"/>
            <a:r>
              <a:rPr lang="fr-CA" smtClean="0"/>
              <a:t>Cinquième niveau</a:t>
            </a:r>
            <a:endParaRPr kumimoji="0" lang="en-US"/>
          </a:p>
        </p:txBody>
      </p:sp>
      <p:sp>
        <p:nvSpPr>
          <p:cNvPr id="4" name="Espace réservé de la date 3"/>
          <p:cNvSpPr>
            <a:spLocks noGrp="1"/>
          </p:cNvSpPr>
          <p:nvPr>
            <p:ph type="dt" sz="half" idx="10"/>
          </p:nvPr>
        </p:nvSpPr>
        <p:spPr/>
        <p:txBody>
          <a:bodyPr/>
          <a:lstStyle/>
          <a:p>
            <a:fld id="{6D5A53DC-F27F-3C45-8C3D-067275A14215}" type="datetimeFigureOut">
              <a:rPr lang="fr-FR" smtClean="0"/>
              <a:t>14-06-26</a:t>
            </a:fld>
            <a:endParaRPr lang="fr-FR"/>
          </a:p>
        </p:txBody>
      </p:sp>
      <p:sp>
        <p:nvSpPr>
          <p:cNvPr id="5" name="Espace réservé du pied de page 4"/>
          <p:cNvSpPr>
            <a:spLocks noGrp="1"/>
          </p:cNvSpPr>
          <p:nvPr>
            <p:ph type="ftr" sz="quarter" idx="11"/>
          </p:nvPr>
        </p:nvSpPr>
        <p:spPr>
          <a:xfrm>
            <a:off x="2640597" y="6377459"/>
            <a:ext cx="3836404" cy="365125"/>
          </a:xfrm>
        </p:spPr>
        <p:txBody>
          <a:bodyPr/>
          <a:lstStyle/>
          <a:p>
            <a:endParaRPr lang="fr-FR"/>
          </a:p>
        </p:txBody>
      </p:sp>
      <p:sp>
        <p:nvSpPr>
          <p:cNvPr id="6" name="Espace réservé du numéro de diapositive 5"/>
          <p:cNvSpPr>
            <a:spLocks noGrp="1"/>
          </p:cNvSpPr>
          <p:nvPr>
            <p:ph type="sldNum" sz="quarter" idx="12"/>
          </p:nvPr>
        </p:nvSpPr>
        <p:spPr/>
        <p:txBody>
          <a:bodyPr/>
          <a:lstStyle/>
          <a:p>
            <a:fld id="{FE8693D4-CF11-804A-8B7A-99A41F5B8E3D}" type="slidenum">
              <a:rPr lang="fr-FR" smtClean="0"/>
              <a:t>‹#›</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457200" y="155448"/>
            <a:ext cx="8229600" cy="1252728"/>
          </a:xfrm>
        </p:spPr>
        <p:txBody>
          <a:bodyPr/>
          <a:lstStyle>
            <a:extLst/>
          </a:lstStyle>
          <a:p>
            <a:r>
              <a:rPr kumimoji="0" lang="fr-CA" smtClean="0"/>
              <a:t>Cliquez et modifiez le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CA" smtClean="0"/>
              <a:t>Cliquez pour modifier les styles du texte du masque</a:t>
            </a:r>
          </a:p>
          <a:p>
            <a:pPr lvl="1" eaLnBrk="1" latinLnBrk="0" hangingPunct="1"/>
            <a:r>
              <a:rPr lang="fr-CA" smtClean="0"/>
              <a:t>Deuxième niveau</a:t>
            </a:r>
          </a:p>
          <a:p>
            <a:pPr lvl="2" eaLnBrk="1" latinLnBrk="0" hangingPunct="1"/>
            <a:r>
              <a:rPr lang="fr-CA" smtClean="0"/>
              <a:t>Troisième niveau</a:t>
            </a:r>
          </a:p>
          <a:p>
            <a:pPr lvl="3" eaLnBrk="1" latinLnBrk="0" hangingPunct="1"/>
            <a:r>
              <a:rPr lang="fr-CA" smtClean="0"/>
              <a:t>Quatrième niveau</a:t>
            </a:r>
          </a:p>
          <a:p>
            <a:pPr lvl="4" eaLnBrk="1" latinLnBrk="0" hangingPunct="1"/>
            <a:r>
              <a:rPr lang="fr-CA" smtClean="0"/>
              <a:t>Cinquième niveau</a:t>
            </a:r>
            <a:endParaRPr kumimoji="0" lang="en-US"/>
          </a:p>
        </p:txBody>
      </p:sp>
      <p:sp>
        <p:nvSpPr>
          <p:cNvPr id="4" name="Espace réservé de la date 3"/>
          <p:cNvSpPr>
            <a:spLocks noGrp="1"/>
          </p:cNvSpPr>
          <p:nvPr>
            <p:ph type="dt" sz="half" idx="10"/>
          </p:nvPr>
        </p:nvSpPr>
        <p:spPr/>
        <p:txBody>
          <a:bodyPr/>
          <a:lstStyle/>
          <a:p>
            <a:fld id="{6D5A53DC-F27F-3C45-8C3D-067275A14215}" type="datetimeFigureOut">
              <a:rPr lang="fr-FR" smtClean="0"/>
              <a:t>14-06-26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E8693D4-CF11-804A-8B7A-99A41F5B8E3D}" type="slidenum">
              <a:rPr lang="fr-FR" smtClean="0"/>
              <a:t>‹#›</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tête de section">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r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fr-CA" smtClean="0"/>
              <a:t>Cliquez et modifiez le titre</a:t>
            </a:r>
            <a:endParaRPr kumimoji="0" lang="en-US"/>
          </a:p>
        </p:txBody>
      </p:sp>
      <p:sp>
        <p:nvSpPr>
          <p:cNvPr id="3" name="Espace réservé du texte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fr-CA" smtClean="0"/>
              <a:t>Cliquez pour modifier les styles du texte du masque</a:t>
            </a:r>
          </a:p>
        </p:txBody>
      </p:sp>
      <p:sp>
        <p:nvSpPr>
          <p:cNvPr id="4" name="Espace réservé de la date 3"/>
          <p:cNvSpPr>
            <a:spLocks noGrp="1"/>
          </p:cNvSpPr>
          <p:nvPr>
            <p:ph type="dt" sz="half" idx="10"/>
          </p:nvPr>
        </p:nvSpPr>
        <p:spPr/>
        <p:txBody>
          <a:bodyPr/>
          <a:lstStyle/>
          <a:p>
            <a:fld id="{6D5A53DC-F27F-3C45-8C3D-067275A14215}" type="datetimeFigureOut">
              <a:rPr lang="fr-FR" smtClean="0"/>
              <a:t>14-06-26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E8693D4-CF11-804A-8B7A-99A41F5B8E3D}" type="slidenum">
              <a:rPr lang="fr-FR" smtClean="0"/>
              <a:t>‹#›</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CA" smtClean="0"/>
              <a:t>Cliquez et modifiez le titre</a:t>
            </a:r>
            <a:endParaRPr kumimoji="0" lang="en-US"/>
          </a:p>
        </p:txBody>
      </p:sp>
      <p:sp>
        <p:nvSpPr>
          <p:cNvPr id="3" name="Espace réservé du contenu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fr-CA" smtClean="0"/>
              <a:t>Cliquez pour modifier les styles du texte du masque</a:t>
            </a:r>
          </a:p>
          <a:p>
            <a:pPr lvl="1" eaLnBrk="1" latinLnBrk="0" hangingPunct="1"/>
            <a:r>
              <a:rPr lang="fr-CA" smtClean="0"/>
              <a:t>Deuxième niveau</a:t>
            </a:r>
          </a:p>
          <a:p>
            <a:pPr lvl="2" eaLnBrk="1" latinLnBrk="0" hangingPunct="1"/>
            <a:r>
              <a:rPr lang="fr-CA" smtClean="0"/>
              <a:t>Troisième niveau</a:t>
            </a:r>
          </a:p>
          <a:p>
            <a:pPr lvl="3" eaLnBrk="1" latinLnBrk="0" hangingPunct="1"/>
            <a:r>
              <a:rPr lang="fr-CA" smtClean="0"/>
              <a:t>Quatrième niveau</a:t>
            </a:r>
          </a:p>
          <a:p>
            <a:pPr lvl="4" eaLnBrk="1" latinLnBrk="0" hangingPunct="1"/>
            <a:r>
              <a:rPr lang="fr-CA" smtClean="0"/>
              <a:t>Cinquième niveau</a:t>
            </a:r>
            <a:endParaRPr kumimoji="0" lang="en-US"/>
          </a:p>
        </p:txBody>
      </p:sp>
      <p:sp>
        <p:nvSpPr>
          <p:cNvPr id="4" name="Espace réservé du contenu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fr-CA" smtClean="0"/>
              <a:t>Cliquez pour modifier les styles du texte du masque</a:t>
            </a:r>
          </a:p>
          <a:p>
            <a:pPr lvl="1" eaLnBrk="1" latinLnBrk="0" hangingPunct="1"/>
            <a:r>
              <a:rPr lang="fr-CA" smtClean="0"/>
              <a:t>Deuxième niveau</a:t>
            </a:r>
          </a:p>
          <a:p>
            <a:pPr lvl="2" eaLnBrk="1" latinLnBrk="0" hangingPunct="1"/>
            <a:r>
              <a:rPr lang="fr-CA" smtClean="0"/>
              <a:t>Troisième niveau</a:t>
            </a:r>
          </a:p>
          <a:p>
            <a:pPr lvl="3" eaLnBrk="1" latinLnBrk="0" hangingPunct="1"/>
            <a:r>
              <a:rPr lang="fr-CA" smtClean="0"/>
              <a:t>Quatrième niveau</a:t>
            </a:r>
          </a:p>
          <a:p>
            <a:pPr lvl="4" eaLnBrk="1" latinLnBrk="0" hangingPunct="1"/>
            <a:r>
              <a:rPr lang="fr-CA" smtClean="0"/>
              <a:t>Cinquième niveau</a:t>
            </a:r>
            <a:endParaRPr kumimoji="0" lang="en-US"/>
          </a:p>
        </p:txBody>
      </p:sp>
      <p:sp>
        <p:nvSpPr>
          <p:cNvPr id="5" name="Espace réservé de la date 4"/>
          <p:cNvSpPr>
            <a:spLocks noGrp="1"/>
          </p:cNvSpPr>
          <p:nvPr>
            <p:ph type="dt" sz="half" idx="10"/>
          </p:nvPr>
        </p:nvSpPr>
        <p:spPr/>
        <p:txBody>
          <a:bodyPr/>
          <a:lstStyle/>
          <a:p>
            <a:fld id="{6D5A53DC-F27F-3C45-8C3D-067275A14215}" type="datetimeFigureOut">
              <a:rPr lang="fr-FR" smtClean="0"/>
              <a:t>14-06-26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E8693D4-CF11-804A-8B7A-99A41F5B8E3D}" type="slidenum">
              <a:rPr lang="fr-FR" smtClean="0"/>
              <a:t>‹#›</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extLst/>
          </a:lstStyle>
          <a:p>
            <a:r>
              <a:rPr kumimoji="0" lang="fr-CA" smtClean="0"/>
              <a:t>Cliquez et modifiez le titre</a:t>
            </a:r>
            <a:endParaRPr kumimoji="0" lang="en-US"/>
          </a:p>
        </p:txBody>
      </p:sp>
      <p:sp>
        <p:nvSpPr>
          <p:cNvPr id="3" name="Espace réservé du texte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fr-CA" smtClean="0"/>
              <a:t>Cliquez pour modifier les styles du texte du masque</a:t>
            </a:r>
          </a:p>
        </p:txBody>
      </p:sp>
      <p:sp>
        <p:nvSpPr>
          <p:cNvPr id="4" name="Espace réservé du contenu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fr-CA" smtClean="0"/>
              <a:t>Cliquez pour modifier les styles du texte du masque</a:t>
            </a:r>
          </a:p>
          <a:p>
            <a:pPr lvl="1" eaLnBrk="1" latinLnBrk="0" hangingPunct="1"/>
            <a:r>
              <a:rPr lang="fr-CA" smtClean="0"/>
              <a:t>Deuxième niveau</a:t>
            </a:r>
          </a:p>
          <a:p>
            <a:pPr lvl="2" eaLnBrk="1" latinLnBrk="0" hangingPunct="1"/>
            <a:r>
              <a:rPr lang="fr-CA" smtClean="0"/>
              <a:t>Troisième niveau</a:t>
            </a:r>
          </a:p>
          <a:p>
            <a:pPr lvl="3" eaLnBrk="1" latinLnBrk="0" hangingPunct="1"/>
            <a:r>
              <a:rPr lang="fr-CA" smtClean="0"/>
              <a:t>Quatrième niveau</a:t>
            </a:r>
          </a:p>
          <a:p>
            <a:pPr lvl="4" eaLnBrk="1" latinLnBrk="0" hangingPunct="1"/>
            <a:r>
              <a:rPr lang="fr-CA" smtClean="0"/>
              <a:t>Cinquième niveau</a:t>
            </a:r>
            <a:endParaRPr kumimoji="0" lang="en-US"/>
          </a:p>
        </p:txBody>
      </p:sp>
      <p:sp>
        <p:nvSpPr>
          <p:cNvPr id="5" name="Espace réservé du texte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fr-CA" smtClean="0"/>
              <a:t>Cliquez pour modifier les styles du texte du masque</a:t>
            </a:r>
          </a:p>
        </p:txBody>
      </p:sp>
      <p:sp>
        <p:nvSpPr>
          <p:cNvPr id="6" name="Espace réservé du contenu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fr-CA" smtClean="0"/>
              <a:t>Cliquez pour modifier les styles du texte du masque</a:t>
            </a:r>
          </a:p>
          <a:p>
            <a:pPr lvl="1" eaLnBrk="1" latinLnBrk="0" hangingPunct="1"/>
            <a:r>
              <a:rPr lang="fr-CA" smtClean="0"/>
              <a:t>Deuxième niveau</a:t>
            </a:r>
          </a:p>
          <a:p>
            <a:pPr lvl="2" eaLnBrk="1" latinLnBrk="0" hangingPunct="1"/>
            <a:r>
              <a:rPr lang="fr-CA" smtClean="0"/>
              <a:t>Troisième niveau</a:t>
            </a:r>
          </a:p>
          <a:p>
            <a:pPr lvl="3" eaLnBrk="1" latinLnBrk="0" hangingPunct="1"/>
            <a:r>
              <a:rPr lang="fr-CA" smtClean="0"/>
              <a:t>Quatrième niveau</a:t>
            </a:r>
          </a:p>
          <a:p>
            <a:pPr lvl="4" eaLnBrk="1" latinLnBrk="0" hangingPunct="1"/>
            <a:r>
              <a:rPr lang="fr-CA" smtClean="0"/>
              <a:t>Cinquième niveau</a:t>
            </a:r>
            <a:endParaRPr kumimoji="0" lang="en-US"/>
          </a:p>
        </p:txBody>
      </p:sp>
      <p:sp>
        <p:nvSpPr>
          <p:cNvPr id="7" name="Espace réservé de la date 6"/>
          <p:cNvSpPr>
            <a:spLocks noGrp="1"/>
          </p:cNvSpPr>
          <p:nvPr>
            <p:ph type="dt" sz="half" idx="10"/>
          </p:nvPr>
        </p:nvSpPr>
        <p:spPr/>
        <p:txBody>
          <a:bodyPr/>
          <a:lstStyle/>
          <a:p>
            <a:fld id="{6D5A53DC-F27F-3C45-8C3D-067275A14215}" type="datetimeFigureOut">
              <a:rPr lang="fr-FR" smtClean="0"/>
              <a:t>14-06-26</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FE8693D4-CF11-804A-8B7A-99A41F5B8E3D}" type="slidenum">
              <a:rPr lang="fr-FR" smtClean="0"/>
              <a:t>‹#›</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CA" smtClean="0"/>
              <a:t>Cliquez et modifiez le titre</a:t>
            </a:r>
            <a:endParaRPr kumimoji="0" lang="en-US"/>
          </a:p>
        </p:txBody>
      </p:sp>
      <p:sp>
        <p:nvSpPr>
          <p:cNvPr id="3" name="Espace réservé de la date 2"/>
          <p:cNvSpPr>
            <a:spLocks noGrp="1"/>
          </p:cNvSpPr>
          <p:nvPr>
            <p:ph type="dt" sz="half" idx="10"/>
          </p:nvPr>
        </p:nvSpPr>
        <p:spPr/>
        <p:txBody>
          <a:bodyPr/>
          <a:lstStyle/>
          <a:p>
            <a:fld id="{6D5A53DC-F27F-3C45-8C3D-067275A14215}" type="datetimeFigureOut">
              <a:rPr lang="fr-FR" smtClean="0"/>
              <a:t>14-06-26</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FE8693D4-CF11-804A-8B7A-99A41F5B8E3D}" type="slidenum">
              <a:rPr lang="fr-FR" smtClean="0"/>
              <a:t>‹#›</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6D5A53DC-F27F-3C45-8C3D-067275A14215}" type="datetimeFigureOut">
              <a:rPr lang="fr-FR" smtClean="0"/>
              <a:t>14-06-26</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FE8693D4-CF11-804A-8B7A-99A41F5B8E3D}" type="slidenum">
              <a:rPr lang="fr-FR" smtClean="0"/>
              <a:t>‹#›</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fr-CA" smtClean="0"/>
              <a:t>Cliquez et modifiez le titre</a:t>
            </a:r>
            <a:endParaRPr kumimoji="0" lang="en-US"/>
          </a:p>
        </p:txBody>
      </p:sp>
      <p:sp>
        <p:nvSpPr>
          <p:cNvPr id="3" name="Espace réservé du contenu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fr-CA" smtClean="0"/>
              <a:t>Cliquez pour modifier les styles du texte du masque</a:t>
            </a:r>
          </a:p>
          <a:p>
            <a:pPr lvl="1" eaLnBrk="1" latinLnBrk="0" hangingPunct="1"/>
            <a:r>
              <a:rPr lang="fr-CA" smtClean="0"/>
              <a:t>Deuxième niveau</a:t>
            </a:r>
          </a:p>
          <a:p>
            <a:pPr lvl="2" eaLnBrk="1" latinLnBrk="0" hangingPunct="1"/>
            <a:r>
              <a:rPr lang="fr-CA" smtClean="0"/>
              <a:t>Troisième niveau</a:t>
            </a:r>
          </a:p>
          <a:p>
            <a:pPr lvl="3" eaLnBrk="1" latinLnBrk="0" hangingPunct="1"/>
            <a:r>
              <a:rPr lang="fr-CA" smtClean="0"/>
              <a:t>Quatrième niveau</a:t>
            </a:r>
          </a:p>
          <a:p>
            <a:pPr lvl="4" eaLnBrk="1" latinLnBrk="0" hangingPunct="1"/>
            <a:r>
              <a:rPr lang="fr-CA" smtClean="0"/>
              <a:t>Cinquième niveau</a:t>
            </a:r>
            <a:endParaRPr kumimoji="0" lang="en-US"/>
          </a:p>
        </p:txBody>
      </p:sp>
      <p:sp>
        <p:nvSpPr>
          <p:cNvPr id="4" name="Espace réservé du texte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fr-CA" smtClean="0"/>
              <a:t>Cliquez pour modifier les styles du texte du masque</a:t>
            </a:r>
          </a:p>
        </p:txBody>
      </p:sp>
      <p:sp>
        <p:nvSpPr>
          <p:cNvPr id="5" name="Espace réservé de la date 4"/>
          <p:cNvSpPr>
            <a:spLocks noGrp="1"/>
          </p:cNvSpPr>
          <p:nvPr>
            <p:ph type="dt" sz="half" idx="10"/>
          </p:nvPr>
        </p:nvSpPr>
        <p:spPr/>
        <p:txBody>
          <a:bodyPr/>
          <a:lstStyle/>
          <a:p>
            <a:fld id="{6D5A53DC-F27F-3C45-8C3D-067275A14215}" type="datetimeFigureOut">
              <a:rPr lang="fr-FR" smtClean="0"/>
              <a:t>14-06-26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E8693D4-CF11-804A-8B7A-99A41F5B8E3D}" type="slidenum">
              <a:rPr lang="fr-FR" smtClean="0"/>
              <a:t>‹#›</a:t>
            </a:fld>
            <a:endParaRPr lang="fr-FR"/>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fr-CA" smtClean="0"/>
              <a:t>Cliquez et modifiez le titre</a:t>
            </a:r>
            <a:endParaRPr kumimoji="0" lang="en-US"/>
          </a:p>
        </p:txBody>
      </p:sp>
      <p:sp>
        <p:nvSpPr>
          <p:cNvPr id="3" name="Espace réservé pour une image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fr-CA" smtClean="0"/>
              <a:t>Faire glisser l'image vers l'espace réservé ou cliquer sur l'icône pour l'ajouter</a:t>
            </a:r>
            <a:endParaRPr kumimoji="0" lang="en-US" dirty="0"/>
          </a:p>
        </p:txBody>
      </p:sp>
      <p:sp>
        <p:nvSpPr>
          <p:cNvPr id="4" name="Espace réservé du texte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fr-CA" smtClean="0"/>
              <a:t>Cliquez pour modifier les styles du texte du masque</a:t>
            </a:r>
          </a:p>
        </p:txBody>
      </p:sp>
      <p:sp>
        <p:nvSpPr>
          <p:cNvPr id="5" name="Espace réservé de la date 4"/>
          <p:cNvSpPr>
            <a:spLocks noGrp="1"/>
          </p:cNvSpPr>
          <p:nvPr>
            <p:ph type="dt" sz="half" idx="10"/>
          </p:nvPr>
        </p:nvSpPr>
        <p:spPr>
          <a:xfrm>
            <a:off x="164592" y="1170432"/>
            <a:ext cx="2523744" cy="201168"/>
          </a:xfrm>
        </p:spPr>
        <p:txBody>
          <a:bodyPr/>
          <a:lstStyle/>
          <a:p>
            <a:fld id="{6D5A53DC-F27F-3C45-8C3D-067275A14215}" type="datetimeFigureOut">
              <a:rPr lang="fr-FR" smtClean="0"/>
              <a:t>14-06-26</a:t>
            </a:fld>
            <a:endParaRPr lang="fr-FR"/>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Espace réservé du pied de page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fr-FR"/>
          </a:p>
        </p:txBody>
      </p:sp>
      <p:sp>
        <p:nvSpPr>
          <p:cNvPr id="7" name="Espace réservé du numéro de diapositive 6"/>
          <p:cNvSpPr>
            <a:spLocks noGrp="1"/>
          </p:cNvSpPr>
          <p:nvPr>
            <p:ph type="sldNum" sz="quarter" idx="12"/>
          </p:nvPr>
        </p:nvSpPr>
        <p:spPr>
          <a:xfrm>
            <a:off x="8339328" y="1170432"/>
            <a:ext cx="733864" cy="201168"/>
          </a:xfrm>
        </p:spPr>
        <p:txBody>
          <a:bodyPr/>
          <a:lstStyle/>
          <a:p>
            <a:fld id="{FE8693D4-CF11-804A-8B7A-99A41F5B8E3D}" type="slidenum">
              <a:rPr lang="fr-FR" smtClean="0"/>
              <a:t>‹#›</a:t>
            </a:fld>
            <a:endParaRPr lang="fr-FR"/>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Espace réservé du titre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fr-CA" smtClean="0"/>
              <a:t>Cliquez et modifiez le titre</a:t>
            </a:r>
            <a:endParaRPr kumimoji="0" lang="en-US"/>
          </a:p>
        </p:txBody>
      </p:sp>
      <p:sp>
        <p:nvSpPr>
          <p:cNvPr id="3" name="Espace réservé du texte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fr-CA" smtClean="0"/>
              <a:t>Cliquez pour modifier les styles du texte du masque</a:t>
            </a:r>
          </a:p>
          <a:p>
            <a:pPr lvl="1" eaLnBrk="1" latinLnBrk="0" hangingPunct="1"/>
            <a:r>
              <a:rPr kumimoji="0" lang="fr-CA" smtClean="0"/>
              <a:t>Deuxième niveau</a:t>
            </a:r>
          </a:p>
          <a:p>
            <a:pPr lvl="2" eaLnBrk="1" latinLnBrk="0" hangingPunct="1"/>
            <a:r>
              <a:rPr kumimoji="0" lang="fr-CA" smtClean="0"/>
              <a:t>Troisième niveau</a:t>
            </a:r>
          </a:p>
          <a:p>
            <a:pPr lvl="3" eaLnBrk="1" latinLnBrk="0" hangingPunct="1"/>
            <a:r>
              <a:rPr kumimoji="0" lang="fr-CA" smtClean="0"/>
              <a:t>Quatrième niveau</a:t>
            </a:r>
          </a:p>
          <a:p>
            <a:pPr lvl="4" eaLnBrk="1" latinLnBrk="0" hangingPunct="1"/>
            <a:r>
              <a:rPr kumimoji="0" lang="fr-CA" smtClean="0"/>
              <a:t>Cinquième niveau</a:t>
            </a:r>
            <a:endParaRPr kumimoji="0" lang="en-US"/>
          </a:p>
        </p:txBody>
      </p:sp>
      <p:sp>
        <p:nvSpPr>
          <p:cNvPr id="4" name="Espace réservé de la date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6D5A53DC-F27F-3C45-8C3D-067275A14215}" type="datetimeFigureOut">
              <a:rPr lang="fr-FR" smtClean="0"/>
              <a:t>14-06-26</a:t>
            </a:fld>
            <a:endParaRPr lang="fr-FR"/>
          </a:p>
        </p:txBody>
      </p:sp>
      <p:sp>
        <p:nvSpPr>
          <p:cNvPr id="5" name="Espace réservé du pied de page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fr-FR"/>
          </a:p>
        </p:txBody>
      </p:sp>
      <p:sp>
        <p:nvSpPr>
          <p:cNvPr id="6" name="Espace réservé du numéro de diapositive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FE8693D4-CF11-804A-8B7A-99A41F5B8E3D}" type="slidenum">
              <a:rPr lang="fr-FR" smtClean="0"/>
              <a:t>‹#›</a:t>
            </a:fld>
            <a:endParaRPr lang="fr-F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fontScale="90000"/>
          </a:bodyPr>
          <a:lstStyle/>
          <a:p>
            <a:r>
              <a:rPr lang="en-GB" dirty="0" smtClean="0"/>
              <a:t>The international policy tools seen by non-state actors</a:t>
            </a:r>
            <a:br>
              <a:rPr lang="en-GB" dirty="0" smtClean="0"/>
            </a:br>
            <a:r>
              <a:rPr lang="en-GB" dirty="0" smtClean="0"/>
              <a:t/>
            </a:r>
            <a:br>
              <a:rPr lang="en-GB" dirty="0" smtClean="0"/>
            </a:br>
            <a:r>
              <a:rPr lang="en-GB" sz="3100" dirty="0" smtClean="0"/>
              <a:t>Antonios Vlassis, Researcher, </a:t>
            </a:r>
            <a:r>
              <a:rPr lang="en-GB" sz="3100" dirty="0" err="1" smtClean="0"/>
              <a:t>Université</a:t>
            </a:r>
            <a:r>
              <a:rPr lang="en-GB" sz="3100" dirty="0" smtClean="0"/>
              <a:t> de Liège. </a:t>
            </a:r>
            <a:endParaRPr lang="en-GB" sz="3100" dirty="0"/>
          </a:p>
        </p:txBody>
      </p:sp>
      <p:sp>
        <p:nvSpPr>
          <p:cNvPr id="3" name="Sous-titre 2"/>
          <p:cNvSpPr>
            <a:spLocks noGrp="1"/>
          </p:cNvSpPr>
          <p:nvPr>
            <p:ph type="subTitle" idx="1"/>
          </p:nvPr>
        </p:nvSpPr>
        <p:spPr/>
        <p:txBody>
          <a:bodyPr/>
          <a:lstStyle/>
          <a:p>
            <a:r>
              <a:rPr lang="en-GB" dirty="0" smtClean="0"/>
              <a:t>The Convention on Diversity of Cultural Expressions and the Coalitions for Cultural Diversity</a:t>
            </a:r>
            <a:endParaRPr lang="en-GB" dirty="0"/>
          </a:p>
        </p:txBody>
      </p:sp>
    </p:spTree>
    <p:extLst>
      <p:ext uri="{BB962C8B-B14F-4D97-AF65-F5344CB8AC3E}">
        <p14:creationId xmlns:p14="http://schemas.microsoft.com/office/powerpoint/2010/main" val="2746262438"/>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smtClean="0"/>
              <a:t>Introduction</a:t>
            </a:r>
            <a:endParaRPr lang="en-GB"/>
          </a:p>
        </p:txBody>
      </p:sp>
      <p:sp>
        <p:nvSpPr>
          <p:cNvPr id="3" name="Espace réservé du contenu 2"/>
          <p:cNvSpPr>
            <a:spLocks noGrp="1"/>
          </p:cNvSpPr>
          <p:nvPr>
            <p:ph sz="half" idx="1"/>
          </p:nvPr>
        </p:nvSpPr>
        <p:spPr/>
        <p:txBody>
          <a:bodyPr>
            <a:normAutofit fontScale="92500" lnSpcReduction="20000"/>
          </a:bodyPr>
          <a:lstStyle/>
          <a:p>
            <a:r>
              <a:rPr lang="en-GB" dirty="0" smtClean="0"/>
              <a:t>Convention on Diversity of Cultural Expressions (CDCE) adopted by UNESCO in 2005 </a:t>
            </a:r>
          </a:p>
          <a:p>
            <a:pPr marL="118872" indent="0">
              <a:buNone/>
            </a:pPr>
            <a:endParaRPr lang="en-GB" dirty="0"/>
          </a:p>
          <a:p>
            <a:r>
              <a:rPr lang="en-GB" b="1" dirty="0" smtClean="0"/>
              <a:t>Recognition of the specificity of cultural goods and services and of the importance of cultural policies; reinforcement of the international cultural cooperation.</a:t>
            </a:r>
            <a:endParaRPr lang="en-GB" b="1" dirty="0"/>
          </a:p>
        </p:txBody>
      </p:sp>
      <p:sp>
        <p:nvSpPr>
          <p:cNvPr id="4" name="Espace réservé du contenu 3"/>
          <p:cNvSpPr>
            <a:spLocks noGrp="1"/>
          </p:cNvSpPr>
          <p:nvPr>
            <p:ph sz="half" idx="2"/>
          </p:nvPr>
        </p:nvSpPr>
        <p:spPr/>
        <p:txBody>
          <a:bodyPr>
            <a:normAutofit fontScale="92500" lnSpcReduction="20000"/>
          </a:bodyPr>
          <a:lstStyle/>
          <a:p>
            <a:r>
              <a:rPr lang="en-GB" b="1" dirty="0" smtClean="0"/>
              <a:t>Creation of a transnational network of cultural groups, the Coalitions for Cultural Diversity.</a:t>
            </a:r>
          </a:p>
          <a:p>
            <a:pPr marL="118872" indent="0">
              <a:buNone/>
            </a:pPr>
            <a:endParaRPr lang="en-GB" dirty="0" smtClean="0"/>
          </a:p>
          <a:p>
            <a:r>
              <a:rPr lang="en-GB" dirty="0" smtClean="0"/>
              <a:t>The International Federation of Coalitions for Cultural Diversity totals so far 43 Coalitions. </a:t>
            </a:r>
            <a:endParaRPr lang="en-GB" dirty="0"/>
          </a:p>
        </p:txBody>
      </p:sp>
    </p:spTree>
    <p:extLst>
      <p:ext uri="{BB962C8B-B14F-4D97-AF65-F5344CB8AC3E}">
        <p14:creationId xmlns:p14="http://schemas.microsoft.com/office/powerpoint/2010/main" val="1446015316"/>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Introduction</a:t>
            </a:r>
            <a:endParaRPr lang="fr-FR" dirty="0"/>
          </a:p>
        </p:txBody>
      </p:sp>
      <p:sp>
        <p:nvSpPr>
          <p:cNvPr id="3" name="Espace réservé du contenu 2"/>
          <p:cNvSpPr>
            <a:spLocks noGrp="1"/>
          </p:cNvSpPr>
          <p:nvPr>
            <p:ph idx="1"/>
          </p:nvPr>
        </p:nvSpPr>
        <p:spPr/>
        <p:txBody>
          <a:bodyPr>
            <a:normAutofit fontScale="92500" lnSpcReduction="20000"/>
          </a:bodyPr>
          <a:lstStyle/>
          <a:p>
            <a:r>
              <a:rPr lang="en-US" dirty="0"/>
              <a:t>The adoption of the CDCE supposes </a:t>
            </a:r>
            <a:r>
              <a:rPr lang="en-US" b="1" dirty="0"/>
              <a:t>the rise of a regulatory interdependence of actors in the cultural sector that aims to structure the international cooperation. </a:t>
            </a:r>
            <a:endParaRPr lang="fr-FR" b="1" dirty="0"/>
          </a:p>
          <a:p>
            <a:pPr marL="118872" indent="0">
              <a:buNone/>
            </a:pPr>
            <a:endParaRPr lang="fr-FR" dirty="0" smtClean="0"/>
          </a:p>
          <a:p>
            <a:r>
              <a:rPr lang="en-US" dirty="0" smtClean="0"/>
              <a:t>Does </a:t>
            </a:r>
            <a:r>
              <a:rPr lang="en-US" dirty="0"/>
              <a:t>the implementation of international norms </a:t>
            </a:r>
            <a:r>
              <a:rPr lang="en-US" dirty="0" smtClean="0"/>
              <a:t>influence </a:t>
            </a:r>
            <a:r>
              <a:rPr lang="en-US" dirty="0"/>
              <a:t>the behavior of </a:t>
            </a:r>
            <a:r>
              <a:rPr lang="en-US" dirty="0" smtClean="0"/>
              <a:t>NGOs ? Do </a:t>
            </a:r>
            <a:r>
              <a:rPr lang="en-US" dirty="0"/>
              <a:t>these </a:t>
            </a:r>
            <a:r>
              <a:rPr lang="en-US" dirty="0" smtClean="0"/>
              <a:t>actors </a:t>
            </a:r>
            <a:r>
              <a:rPr lang="en-US" dirty="0"/>
              <a:t>affect the evolution of the implementation of the </a:t>
            </a:r>
            <a:r>
              <a:rPr lang="en-US" dirty="0" smtClean="0"/>
              <a:t>norms ?</a:t>
            </a:r>
          </a:p>
          <a:p>
            <a:pPr marL="118872" indent="0">
              <a:buNone/>
            </a:pPr>
            <a:endParaRPr lang="fr-FR" dirty="0"/>
          </a:p>
          <a:p>
            <a:r>
              <a:rPr lang="fr-FR" b="1" dirty="0" err="1"/>
              <a:t>T</a:t>
            </a:r>
            <a:r>
              <a:rPr lang="en-US" b="1" dirty="0" err="1" smtClean="0"/>
              <a:t>hree</a:t>
            </a:r>
            <a:r>
              <a:rPr lang="en-US" b="1" dirty="0" smtClean="0"/>
              <a:t> </a:t>
            </a:r>
            <a:r>
              <a:rPr lang="en-US" b="1" dirty="0"/>
              <a:t>main </a:t>
            </a:r>
            <a:r>
              <a:rPr lang="en-US" b="1" dirty="0" smtClean="0"/>
              <a:t>objectives. </a:t>
            </a:r>
            <a:endParaRPr lang="fr-FR" b="1" dirty="0"/>
          </a:p>
        </p:txBody>
      </p:sp>
    </p:spTree>
    <p:extLst>
      <p:ext uri="{BB962C8B-B14F-4D97-AF65-F5344CB8AC3E}">
        <p14:creationId xmlns:p14="http://schemas.microsoft.com/office/powerpoint/2010/main" val="2752295878"/>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GB" dirty="0" smtClean="0"/>
              <a:t>1. Building an international tool and the quest of recipients</a:t>
            </a:r>
            <a:endParaRPr lang="en-GB" dirty="0"/>
          </a:p>
        </p:txBody>
      </p:sp>
      <p:sp>
        <p:nvSpPr>
          <p:cNvPr id="3" name="Espace réservé du contenu 2"/>
          <p:cNvSpPr>
            <a:spLocks noGrp="1"/>
          </p:cNvSpPr>
          <p:nvPr>
            <p:ph sz="half" idx="1"/>
          </p:nvPr>
        </p:nvSpPr>
        <p:spPr/>
        <p:txBody>
          <a:bodyPr>
            <a:normAutofit fontScale="92500" lnSpcReduction="20000"/>
          </a:bodyPr>
          <a:lstStyle/>
          <a:p>
            <a:pPr marL="118872" indent="0">
              <a:buNone/>
            </a:pPr>
            <a:r>
              <a:rPr lang="en-GB" b="1" dirty="0" smtClean="0"/>
              <a:t>International trade integration</a:t>
            </a:r>
          </a:p>
          <a:p>
            <a:pPr marL="118872" indent="0">
              <a:buNone/>
            </a:pPr>
            <a:endParaRPr lang="en-GB" dirty="0" smtClean="0"/>
          </a:p>
          <a:p>
            <a:r>
              <a:rPr lang="en-GB" dirty="0" smtClean="0"/>
              <a:t>Negotiations GATS-WTO (1993), NAFTA (1994), MAI-OECD (1998). </a:t>
            </a:r>
          </a:p>
          <a:p>
            <a:r>
              <a:rPr lang="en-GB" dirty="0" smtClean="0"/>
              <a:t>Liberalization of cultural sector vs. cultural exception</a:t>
            </a:r>
          </a:p>
          <a:p>
            <a:r>
              <a:rPr lang="en-GB" dirty="0" smtClean="0"/>
              <a:t>Late 1990s: from cultural exception to cultural diversity. </a:t>
            </a:r>
            <a:endParaRPr lang="en-GB" dirty="0"/>
          </a:p>
        </p:txBody>
      </p:sp>
      <p:sp>
        <p:nvSpPr>
          <p:cNvPr id="4" name="Espace réservé du contenu 3"/>
          <p:cNvSpPr>
            <a:spLocks noGrp="1"/>
          </p:cNvSpPr>
          <p:nvPr>
            <p:ph sz="half" idx="2"/>
          </p:nvPr>
        </p:nvSpPr>
        <p:spPr/>
        <p:txBody>
          <a:bodyPr>
            <a:normAutofit fontScale="92500" lnSpcReduction="20000"/>
          </a:bodyPr>
          <a:lstStyle/>
          <a:p>
            <a:pPr marL="118872" indent="0">
              <a:buNone/>
            </a:pPr>
            <a:r>
              <a:rPr lang="en-GB" b="1" dirty="0" smtClean="0"/>
              <a:t>Transnationalization of culture groups</a:t>
            </a:r>
          </a:p>
          <a:p>
            <a:pPr marL="118872" indent="0">
              <a:buNone/>
            </a:pPr>
            <a:endParaRPr lang="en-GB" dirty="0" smtClean="0"/>
          </a:p>
          <a:p>
            <a:r>
              <a:rPr lang="en-GB" dirty="0" smtClean="0"/>
              <a:t>Creation of the Canadian and French Coalitions for cultural diversity in 1999.</a:t>
            </a:r>
          </a:p>
          <a:p>
            <a:pPr marL="118872" indent="0">
              <a:buNone/>
            </a:pPr>
            <a:r>
              <a:rPr lang="en-GB" dirty="0" smtClean="0"/>
              <a:t> </a:t>
            </a:r>
          </a:p>
          <a:p>
            <a:r>
              <a:rPr lang="en-GB" dirty="0" smtClean="0"/>
              <a:t>International Meeting of Cultural Professional Associations, 40 culture organizations from ten countries, September 2001, Montreal.  </a:t>
            </a:r>
          </a:p>
          <a:p>
            <a:endParaRPr lang="en-GB" dirty="0"/>
          </a:p>
        </p:txBody>
      </p:sp>
    </p:spTree>
    <p:extLst>
      <p:ext uri="{BB962C8B-B14F-4D97-AF65-F5344CB8AC3E}">
        <p14:creationId xmlns:p14="http://schemas.microsoft.com/office/powerpoint/2010/main" val="4088424416"/>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US" dirty="0" smtClean="0"/>
              <a:t>1. Building an international tool and the quest of recipients</a:t>
            </a:r>
            <a:endParaRPr lang="en-US" dirty="0"/>
          </a:p>
        </p:txBody>
      </p:sp>
      <p:sp>
        <p:nvSpPr>
          <p:cNvPr id="3" name="Espace réservé du contenu 2"/>
          <p:cNvSpPr>
            <a:spLocks noGrp="1"/>
          </p:cNvSpPr>
          <p:nvPr>
            <p:ph sz="half" idx="1"/>
          </p:nvPr>
        </p:nvSpPr>
        <p:spPr/>
        <p:txBody>
          <a:bodyPr>
            <a:normAutofit fontScale="55000" lnSpcReduction="20000"/>
          </a:bodyPr>
          <a:lstStyle/>
          <a:p>
            <a:pPr marL="118872" indent="0">
              <a:buNone/>
            </a:pPr>
            <a:endParaRPr lang="en-US" dirty="0" smtClean="0"/>
          </a:p>
          <a:p>
            <a:r>
              <a:rPr lang="en-US" b="1" dirty="0" smtClean="0"/>
              <a:t>Establishment of three platforms:</a:t>
            </a:r>
          </a:p>
          <a:p>
            <a:pPr marL="118872" indent="0">
              <a:buNone/>
            </a:pPr>
            <a:endParaRPr lang="en-US" dirty="0"/>
          </a:p>
          <a:p>
            <a:pPr marL="118872" indent="0">
              <a:buNone/>
            </a:pPr>
            <a:r>
              <a:rPr lang="en-US" dirty="0" smtClean="0"/>
              <a:t>International Liaison Committee (March 2003),</a:t>
            </a:r>
          </a:p>
          <a:p>
            <a:endParaRPr lang="en-US" dirty="0"/>
          </a:p>
          <a:p>
            <a:pPr marL="118872" indent="0">
              <a:buNone/>
            </a:pPr>
            <a:r>
              <a:rPr lang="en-US" dirty="0" smtClean="0"/>
              <a:t> European Committee of Coalitions (2005), </a:t>
            </a:r>
          </a:p>
          <a:p>
            <a:pPr marL="118872" indent="0">
              <a:buNone/>
            </a:pPr>
            <a:endParaRPr lang="en-US" dirty="0"/>
          </a:p>
          <a:p>
            <a:pPr marL="118872" indent="0">
              <a:buNone/>
            </a:pPr>
            <a:r>
              <a:rPr lang="en-US" dirty="0" smtClean="0"/>
              <a:t>International Federation of the Coalitions for Cultural Diversity (2007).  </a:t>
            </a:r>
            <a:endParaRPr lang="en-US" dirty="0"/>
          </a:p>
        </p:txBody>
      </p:sp>
      <p:sp>
        <p:nvSpPr>
          <p:cNvPr id="4" name="Espace réservé du contenu 3"/>
          <p:cNvSpPr>
            <a:spLocks noGrp="1"/>
          </p:cNvSpPr>
          <p:nvPr>
            <p:ph sz="half" idx="2"/>
          </p:nvPr>
        </p:nvSpPr>
        <p:spPr/>
        <p:txBody>
          <a:bodyPr>
            <a:normAutofit fontScale="55000" lnSpcReduction="20000"/>
          </a:bodyPr>
          <a:lstStyle/>
          <a:p>
            <a:pPr marL="118872" indent="0">
              <a:buNone/>
            </a:pPr>
            <a:r>
              <a:rPr lang="en-US" b="1" dirty="0" smtClean="0"/>
              <a:t>Three mechanisms of action: </a:t>
            </a:r>
          </a:p>
          <a:p>
            <a:pPr marL="118872" indent="0">
              <a:buNone/>
            </a:pPr>
            <a:endParaRPr lang="en-US" b="1" dirty="0" smtClean="0"/>
          </a:p>
          <a:p>
            <a:pPr marL="633222" indent="-514350">
              <a:buAutoNum type="alphaLcPeriod"/>
            </a:pPr>
            <a:r>
              <a:rPr lang="en-US" dirty="0" smtClean="0"/>
              <a:t>Organization of International Meetings: Paris 2-4 February 2003, Seoul 1-4 June 2004, Madrid 9-11 May 2005. </a:t>
            </a:r>
          </a:p>
          <a:p>
            <a:pPr marL="118872" indent="0">
              <a:buNone/>
            </a:pPr>
            <a:endParaRPr lang="en-US" dirty="0" smtClean="0"/>
          </a:p>
          <a:p>
            <a:pPr marL="633222" indent="-514350">
              <a:buAutoNum type="alphaLcPeriod"/>
            </a:pPr>
            <a:r>
              <a:rPr lang="en-US" dirty="0" smtClean="0"/>
              <a:t>Organization of conferences/seminars and publication of the newsletter “Coalitions currents”: Newsletter sending to more 700 organizations in 90 countries; Seminars at UNESCO: « Why should UNESCO adopt a convention on cultural diversity? » (September 2003); « The challenges of the future convention » (September 2004).</a:t>
            </a:r>
          </a:p>
          <a:p>
            <a:pPr marL="633222" indent="-514350">
              <a:buAutoNum type="alphaLcPeriod"/>
            </a:pPr>
            <a:endParaRPr lang="en-US" dirty="0"/>
          </a:p>
          <a:p>
            <a:pPr marL="633222" indent="-514350">
              <a:buAutoNum type="alphaLcPeriod"/>
            </a:pPr>
            <a:r>
              <a:rPr lang="en-US" dirty="0" smtClean="0"/>
              <a:t>Lobbying, internal pressure diffusion of Coalitions position papers.  </a:t>
            </a:r>
          </a:p>
          <a:p>
            <a:pPr marL="633222" indent="-514350">
              <a:buAutoNum type="alphaLcPeriod"/>
            </a:pPr>
            <a:endParaRPr lang="en-US" dirty="0"/>
          </a:p>
        </p:txBody>
      </p:sp>
    </p:spTree>
    <p:extLst>
      <p:ext uri="{BB962C8B-B14F-4D97-AF65-F5344CB8AC3E}">
        <p14:creationId xmlns:p14="http://schemas.microsoft.com/office/powerpoint/2010/main" val="1010843137"/>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US" dirty="0"/>
              <a:t>1. Building an international tool and the quest of recipients</a:t>
            </a:r>
            <a:endParaRPr lang="fr-FR" dirty="0"/>
          </a:p>
        </p:txBody>
      </p:sp>
      <p:sp>
        <p:nvSpPr>
          <p:cNvPr id="3" name="Espace réservé du contenu 2"/>
          <p:cNvSpPr>
            <a:spLocks noGrp="1"/>
          </p:cNvSpPr>
          <p:nvPr>
            <p:ph idx="1"/>
          </p:nvPr>
        </p:nvSpPr>
        <p:spPr/>
        <p:txBody>
          <a:bodyPr>
            <a:normAutofit fontScale="77500" lnSpcReduction="20000"/>
          </a:bodyPr>
          <a:lstStyle/>
          <a:p>
            <a:pPr marL="118872" indent="0">
              <a:buNone/>
            </a:pPr>
            <a:endParaRPr lang="en-US" dirty="0"/>
          </a:p>
          <a:p>
            <a:r>
              <a:rPr lang="en-US" b="1" dirty="0"/>
              <a:t>T</a:t>
            </a:r>
            <a:r>
              <a:rPr lang="en-US" b="1" dirty="0" smtClean="0"/>
              <a:t>he </a:t>
            </a:r>
            <a:r>
              <a:rPr lang="en-US" b="1" dirty="0"/>
              <a:t>international trade integration had as </a:t>
            </a:r>
            <a:r>
              <a:rPr lang="en-US" b="1" dirty="0" smtClean="0"/>
              <a:t>result </a:t>
            </a:r>
            <a:r>
              <a:rPr lang="en-US" b="1" dirty="0"/>
              <a:t>the emergence of the movement of </a:t>
            </a:r>
            <a:r>
              <a:rPr lang="en-US" b="1" dirty="0" smtClean="0"/>
              <a:t>Coalitions. </a:t>
            </a:r>
          </a:p>
          <a:p>
            <a:pPr marL="118872" indent="0">
              <a:buNone/>
            </a:pPr>
            <a:endParaRPr lang="en-US" dirty="0" smtClean="0"/>
          </a:p>
          <a:p>
            <a:r>
              <a:rPr lang="en-US" b="1" dirty="0" smtClean="0"/>
              <a:t>The </a:t>
            </a:r>
            <a:r>
              <a:rPr lang="en-US" b="1" dirty="0"/>
              <a:t>CDCE </a:t>
            </a:r>
            <a:r>
              <a:rPr lang="en-US" b="1" dirty="0" smtClean="0"/>
              <a:t>required </a:t>
            </a:r>
            <a:r>
              <a:rPr lang="en-US" b="1" dirty="0"/>
              <a:t>the transnationalization of culture groups </a:t>
            </a:r>
            <a:r>
              <a:rPr lang="en-US" dirty="0"/>
              <a:t>as social partner for the building and the legitimacy </a:t>
            </a:r>
            <a:r>
              <a:rPr lang="en-US" dirty="0" smtClean="0"/>
              <a:t>of the Convention.</a:t>
            </a:r>
          </a:p>
          <a:p>
            <a:endParaRPr lang="en-US" dirty="0" smtClean="0"/>
          </a:p>
          <a:p>
            <a:r>
              <a:rPr lang="en-US" dirty="0"/>
              <a:t>Article 11 of the </a:t>
            </a:r>
            <a:r>
              <a:rPr lang="en-US" dirty="0" smtClean="0"/>
              <a:t>CDCE, </a:t>
            </a:r>
            <a:r>
              <a:rPr lang="en-US" dirty="0"/>
              <a:t>“Parties acknowledge the fundamental role of civil society in protecting and promoting the diversity of cultural expressions. Parties shall encourage the active participation of civil society in their efforts to achieve the objectives of the Convention”. </a:t>
            </a:r>
            <a:r>
              <a:rPr lang="en-US" dirty="0" smtClean="0"/>
              <a:t> </a:t>
            </a:r>
            <a:endParaRPr lang="fr-FR" dirty="0"/>
          </a:p>
        </p:txBody>
      </p:sp>
    </p:spTree>
    <p:extLst>
      <p:ext uri="{BB962C8B-B14F-4D97-AF65-F5344CB8AC3E}">
        <p14:creationId xmlns:p14="http://schemas.microsoft.com/office/powerpoint/2010/main" val="3501963191"/>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GB" sz="3200" smtClean="0"/>
              <a:t>2. The implementation of the CDCE: Change of scale and return towards the national sphere</a:t>
            </a:r>
            <a:endParaRPr lang="en-GB" sz="3200"/>
          </a:p>
        </p:txBody>
      </p:sp>
      <p:sp>
        <p:nvSpPr>
          <p:cNvPr id="3" name="Espace réservé du contenu 2"/>
          <p:cNvSpPr>
            <a:spLocks noGrp="1"/>
          </p:cNvSpPr>
          <p:nvPr>
            <p:ph sz="half" idx="1"/>
          </p:nvPr>
        </p:nvSpPr>
        <p:spPr/>
        <p:txBody>
          <a:bodyPr>
            <a:normAutofit fontScale="85000" lnSpcReduction="20000"/>
          </a:bodyPr>
          <a:lstStyle/>
          <a:p>
            <a:r>
              <a:rPr lang="en-GB" dirty="0" smtClean="0"/>
              <a:t>By the mid of 2000’s and the structural crisis of WTO, the United States preferred bilateralism and eclectic multilateralism. </a:t>
            </a:r>
          </a:p>
          <a:p>
            <a:endParaRPr lang="en-GB" dirty="0" smtClean="0"/>
          </a:p>
          <a:p>
            <a:r>
              <a:rPr lang="en-GB" dirty="0"/>
              <a:t>The movement of Coalitions and especially the French and Canadian Coalitions </a:t>
            </a:r>
            <a:r>
              <a:rPr lang="en-GB" dirty="0" smtClean="0"/>
              <a:t>have turned </a:t>
            </a:r>
            <a:r>
              <a:rPr lang="en-GB" b="1" dirty="0" smtClean="0"/>
              <a:t>towards </a:t>
            </a:r>
            <a:r>
              <a:rPr lang="en-GB" b="1" dirty="0"/>
              <a:t>national and European sphere where the institutional and policy evolutions affect strongly their interests.</a:t>
            </a:r>
          </a:p>
          <a:p>
            <a:endParaRPr lang="en-GB" dirty="0"/>
          </a:p>
        </p:txBody>
      </p:sp>
      <p:sp>
        <p:nvSpPr>
          <p:cNvPr id="4" name="Espace réservé du contenu 3"/>
          <p:cNvSpPr>
            <a:spLocks noGrp="1"/>
          </p:cNvSpPr>
          <p:nvPr>
            <p:ph sz="half" idx="2"/>
          </p:nvPr>
        </p:nvSpPr>
        <p:spPr/>
        <p:txBody>
          <a:bodyPr>
            <a:normAutofit fontScale="85000" lnSpcReduction="20000"/>
          </a:bodyPr>
          <a:lstStyle/>
          <a:p>
            <a:pPr marL="118872" indent="0">
              <a:buNone/>
            </a:pPr>
            <a:endParaRPr lang="en-GB" dirty="0" smtClean="0"/>
          </a:p>
          <a:p>
            <a:r>
              <a:rPr lang="en-GB" dirty="0" smtClean="0"/>
              <a:t>Protocol of Cultural Cooperation (European Commission)</a:t>
            </a:r>
            <a:r>
              <a:rPr lang="en-GB" dirty="0"/>
              <a:t> </a:t>
            </a:r>
            <a:r>
              <a:rPr lang="en-GB" dirty="0" smtClean="0"/>
              <a:t>and </a:t>
            </a:r>
            <a:r>
              <a:rPr lang="en-GB" dirty="0"/>
              <a:t>p</a:t>
            </a:r>
            <a:r>
              <a:rPr lang="en-GB" dirty="0" smtClean="0"/>
              <a:t>ersistence of an old split. </a:t>
            </a:r>
          </a:p>
          <a:p>
            <a:pPr marL="118872" indent="0">
              <a:buNone/>
            </a:pPr>
            <a:endParaRPr lang="en-GB" dirty="0"/>
          </a:p>
          <a:p>
            <a:r>
              <a:rPr lang="en-GB" dirty="0"/>
              <a:t>Return of the cultural exception. </a:t>
            </a:r>
            <a:endParaRPr lang="en-GB" dirty="0" smtClean="0"/>
          </a:p>
          <a:p>
            <a:endParaRPr lang="en-GB" dirty="0"/>
          </a:p>
          <a:p>
            <a:r>
              <a:rPr lang="en-GB" dirty="0"/>
              <a:t>The discourse of coalitions is marked by concerns about the "trade-culture" </a:t>
            </a:r>
            <a:r>
              <a:rPr lang="en-GB" dirty="0" smtClean="0"/>
              <a:t>interface. </a:t>
            </a:r>
            <a:endParaRPr lang="en-GB" dirty="0"/>
          </a:p>
          <a:p>
            <a:endParaRPr lang="en-GB" dirty="0"/>
          </a:p>
        </p:txBody>
      </p:sp>
    </p:spTree>
    <p:extLst>
      <p:ext uri="{BB962C8B-B14F-4D97-AF65-F5344CB8AC3E}">
        <p14:creationId xmlns:p14="http://schemas.microsoft.com/office/powerpoint/2010/main" val="594930416"/>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smtClean="0"/>
              <a:t>Conclusion</a:t>
            </a:r>
            <a:endParaRPr lang="en-GB"/>
          </a:p>
        </p:txBody>
      </p:sp>
      <p:sp>
        <p:nvSpPr>
          <p:cNvPr id="3" name="Espace réservé du contenu 2"/>
          <p:cNvSpPr>
            <a:spLocks noGrp="1"/>
          </p:cNvSpPr>
          <p:nvPr>
            <p:ph idx="1"/>
          </p:nvPr>
        </p:nvSpPr>
        <p:spPr/>
        <p:txBody>
          <a:bodyPr>
            <a:normAutofit fontScale="77500" lnSpcReduction="20000"/>
          </a:bodyPr>
          <a:lstStyle/>
          <a:p>
            <a:r>
              <a:rPr lang="en-GB" dirty="0" smtClean="0"/>
              <a:t>The Coalitions are a major actor for the building of the CDCE, while the implementation of the latter creates a lack of interest from the Coalitions and a strategic turning towards the national sphere. </a:t>
            </a:r>
          </a:p>
          <a:p>
            <a:pPr marL="118872" indent="0">
              <a:buNone/>
            </a:pPr>
            <a:endParaRPr lang="en-GB" dirty="0" smtClean="0"/>
          </a:p>
          <a:p>
            <a:r>
              <a:rPr lang="en-GB" b="1" dirty="0" smtClean="0"/>
              <a:t>The link between the international policy tools and the NGOs should be understood </a:t>
            </a:r>
            <a:r>
              <a:rPr lang="en-GB" dirty="0" smtClean="0"/>
              <a:t>in interaction with other actors and especially the national governments and we need to take into account the context in which resources and strategies unfold. </a:t>
            </a:r>
          </a:p>
          <a:p>
            <a:pPr marL="118872" indent="0">
              <a:buNone/>
            </a:pPr>
            <a:endParaRPr lang="en-GB" dirty="0" smtClean="0"/>
          </a:p>
          <a:p>
            <a:pPr marL="633222" indent="-514350">
              <a:buAutoNum type="arabicPeriod"/>
            </a:pPr>
            <a:r>
              <a:rPr lang="en-GB" b="1" dirty="0" smtClean="0"/>
              <a:t>Reciprocal </a:t>
            </a:r>
            <a:r>
              <a:rPr lang="en-GB" b="1" dirty="0" smtClean="0"/>
              <a:t>legitimization</a:t>
            </a:r>
            <a:r>
              <a:rPr lang="en-GB" dirty="0" smtClean="0"/>
              <a:t> </a:t>
            </a:r>
            <a:endParaRPr lang="en-GB" dirty="0" smtClean="0"/>
          </a:p>
          <a:p>
            <a:pPr marL="633222" indent="-514350">
              <a:buAutoNum type="arabicPeriod"/>
            </a:pPr>
            <a:r>
              <a:rPr lang="en-GB" b="1" dirty="0" smtClean="0"/>
              <a:t>Asymmetry of resources and control of the </a:t>
            </a:r>
            <a:r>
              <a:rPr lang="en-GB" b="1" dirty="0" smtClean="0"/>
              <a:t>agenda</a:t>
            </a:r>
            <a:r>
              <a:rPr lang="en-GB" dirty="0" smtClean="0"/>
              <a:t> </a:t>
            </a:r>
            <a:endParaRPr lang="en-GB" dirty="0" smtClean="0"/>
          </a:p>
          <a:p>
            <a:pPr marL="633222" indent="-514350">
              <a:buAutoNum type="arabicPeriod"/>
            </a:pPr>
            <a:r>
              <a:rPr lang="en-GB" b="1" dirty="0" smtClean="0"/>
              <a:t>Circumstantial transnationalization</a:t>
            </a:r>
            <a:endParaRPr lang="en-GB" dirty="0"/>
          </a:p>
        </p:txBody>
      </p:sp>
    </p:spTree>
    <p:extLst>
      <p:ext uri="{BB962C8B-B14F-4D97-AF65-F5344CB8AC3E}">
        <p14:creationId xmlns:p14="http://schemas.microsoft.com/office/powerpoint/2010/main" val="1458397355"/>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ＭＳ ゴシック"/>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ＭＳ ゴシック"/>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Module.thmx</Template>
  <TotalTime>2718</TotalTime>
  <Words>630</Words>
  <Application>Microsoft Macintosh PowerPoint</Application>
  <PresentationFormat>Présentation à l'écran (4:3)</PresentationFormat>
  <Paragraphs>67</Paragraphs>
  <Slides>8</Slides>
  <Notes>0</Notes>
  <HiddenSlides>0</HiddenSlides>
  <MMClips>0</MMClips>
  <ScaleCrop>false</ScaleCrop>
  <HeadingPairs>
    <vt:vector size="4" baseType="variant">
      <vt:variant>
        <vt:lpstr>Thème</vt:lpstr>
      </vt:variant>
      <vt:variant>
        <vt:i4>1</vt:i4>
      </vt:variant>
      <vt:variant>
        <vt:lpstr>Titres des diapositives</vt:lpstr>
      </vt:variant>
      <vt:variant>
        <vt:i4>8</vt:i4>
      </vt:variant>
    </vt:vector>
  </HeadingPairs>
  <TitlesOfParts>
    <vt:vector size="9" baseType="lpstr">
      <vt:lpstr>Module</vt:lpstr>
      <vt:lpstr>The international policy tools seen by non-state actors  Antonios Vlassis, Researcher, Université de Liège. </vt:lpstr>
      <vt:lpstr>Introduction</vt:lpstr>
      <vt:lpstr>Introduction</vt:lpstr>
      <vt:lpstr>1. Building an international tool and the quest of recipients</vt:lpstr>
      <vt:lpstr>1. Building an international tool and the quest of recipients</vt:lpstr>
      <vt:lpstr>1. Building an international tool and the quest of recipients</vt:lpstr>
      <vt:lpstr>2. The implementation of the CDCE: Change of scale and return towards the national sphere</vt:lpstr>
      <vt:lpstr>Conclusion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international policy tools seen by non-state actors</dc:title>
  <dc:creator>Antonios Vlassis</dc:creator>
  <cp:lastModifiedBy>Antonios Vlassis</cp:lastModifiedBy>
  <cp:revision>35</cp:revision>
  <dcterms:created xsi:type="dcterms:W3CDTF">2013-06-21T08:17:45Z</dcterms:created>
  <dcterms:modified xsi:type="dcterms:W3CDTF">2014-06-26T09:13:23Z</dcterms:modified>
</cp:coreProperties>
</file>