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59"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96"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CA" smtClean="0"/>
              <a:t>Cliquez et modifiez le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CA"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eaLnBrk="1" latinLnBrk="0" hangingPunct="1"/>
            <a:fld id="{9D21D778-B565-4D7E-94D7-64010A445B68}" type="datetimeFigureOut">
              <a:rPr lang="en-US" smtClean="0"/>
              <a:pPr eaLnBrk="1" latinLnBrk="0" hangingPunct="1"/>
              <a:t>15-02-19</a:t>
            </a:fld>
            <a:endParaRPr lang="en-US"/>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kumimoji="0" lang="en-US"/>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CA" smtClean="0"/>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p:txBody>
          <a:bodyPr/>
          <a:lstStyle/>
          <a:p>
            <a:fld id="{B1FF71CE-B899-4B2B-848D-9F12F0C901B6}" type="datetimeFigureOut">
              <a:rPr lang="en-US" smtClean="0"/>
              <a:t>15-02-19</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397606D-E5C4-4C2F-8241-EC2663EF1C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CA" smtClean="0"/>
              <a:t>Cliquez et modifiez le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102CF1CA-F464-4B29-B867-EAF8A9B936E3}" type="datetime1">
              <a:rPr lang="en-US" smtClean="0"/>
              <a:pPr/>
              <a:t>15-02-19</a:t>
            </a:fld>
            <a:endParaRPr lang="en-US" dirty="0"/>
          </a:p>
        </p:txBody>
      </p:sp>
      <p:sp>
        <p:nvSpPr>
          <p:cNvPr id="5" name="Espace réservé du pied de page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CE8079A4-7AA8-4A4F-87E2-7781EC5097D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CA" smtClean="0"/>
              <a:t>Cliquez et modifiez le titre</a:t>
            </a:r>
            <a:endParaRPr kumimoji="0" lang="en-US"/>
          </a:p>
        </p:txBody>
      </p:sp>
      <p:sp>
        <p:nvSpPr>
          <p:cNvPr id="4" name="Espace réservé de la date 3"/>
          <p:cNvSpPr>
            <a:spLocks noGrp="1"/>
          </p:cNvSpPr>
          <p:nvPr>
            <p:ph type="dt" sz="half" idx="10"/>
          </p:nvPr>
        </p:nvSpPr>
        <p:spPr/>
        <p:txBody>
          <a:bodyPr/>
          <a:lstStyle/>
          <a:p>
            <a:fld id="{CAE6B357-51B9-47D2-A71D-0D06CB03185D}" type="datetime1">
              <a:rPr lang="en-US" smtClean="0"/>
              <a:pPr/>
              <a:t>15-02-19</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CE8079A4-7AA8-4A4F-87E2-7781EC5097DD}" type="slidenum">
              <a:rPr lang="en-US" smtClean="0"/>
              <a:pPr/>
              <a:t>‹#›</a:t>
            </a:fld>
            <a:endParaRPr lang="en-US"/>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CA"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CA" smtClean="0"/>
              <a:t>Cliquez et modifiez le titre</a:t>
            </a:r>
            <a:endParaRPr kumimoji="0" lang="en-US"/>
          </a:p>
        </p:txBody>
      </p:sp>
      <p:sp>
        <p:nvSpPr>
          <p:cNvPr id="12" name="Espace réservé de la date 1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15-02-19</a:t>
            </a:fld>
            <a:endParaRPr lang="en-US"/>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14" name="Espace réservé du pied de page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CA" smtClean="0"/>
              <a:t>Cliquez et modifiez le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8" name="Espace réservé de la date 7"/>
          <p:cNvSpPr>
            <a:spLocks noGrp="1"/>
          </p:cNvSpPr>
          <p:nvPr>
            <p:ph type="dt" sz="half" idx="15"/>
          </p:nvPr>
        </p:nvSpPr>
        <p:spPr/>
        <p:txBody>
          <a:bodyPr rtlCol="0"/>
          <a:lstStyle/>
          <a:p>
            <a:fld id="{1A92A601-7D32-4ED7-AD1A-974B6DDBDCDC}" type="datetime1">
              <a:rPr lang="en-US" smtClean="0"/>
              <a:pPr/>
              <a:t>15-02-19</a:t>
            </a:fld>
            <a:endParaRPr lang="en-US"/>
          </a:p>
        </p:txBody>
      </p:sp>
      <p:sp>
        <p:nvSpPr>
          <p:cNvPr id="10" name="Espace réservé du numéro de diapositive 9"/>
          <p:cNvSpPr>
            <a:spLocks noGrp="1"/>
          </p:cNvSpPr>
          <p:nvPr>
            <p:ph type="sldNum" sz="quarter" idx="16"/>
          </p:nvPr>
        </p:nvSpPr>
        <p:spPr/>
        <p:txBody>
          <a:bodyPr rtlCol="0"/>
          <a:lstStyle/>
          <a:p>
            <a:fld id="{CE8079A4-7AA8-4A4F-87E2-7781EC5097DD}" type="slidenum">
              <a:rPr lang="en-US" smtClean="0"/>
              <a:pPr/>
              <a:t>‹#›</a:t>
            </a:fld>
            <a:endParaRPr lang="en-US"/>
          </a:p>
        </p:txBody>
      </p:sp>
      <p:sp>
        <p:nvSpPr>
          <p:cNvPr id="12" name="Espace réservé du pied de page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CA" smtClean="0"/>
              <a:t>Cliquez et modifiez le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
        <p:nvSpPr>
          <p:cNvPr id="10" name="Espace réservé de la date 9"/>
          <p:cNvSpPr>
            <a:spLocks noGrp="1"/>
          </p:cNvSpPr>
          <p:nvPr>
            <p:ph type="dt" sz="half" idx="15"/>
          </p:nvPr>
        </p:nvSpPr>
        <p:spPr/>
        <p:txBody>
          <a:bodyPr rtlCol="0"/>
          <a:lstStyle/>
          <a:p>
            <a:fld id="{63A17B41-4A0C-4639-A132-E5C8F99A4BE8}" type="datetime1">
              <a:rPr lang="en-US" smtClean="0"/>
              <a:pPr/>
              <a:t>15-02-19</a:t>
            </a:fld>
            <a:endParaRPr lang="en-US"/>
          </a:p>
        </p:txBody>
      </p:sp>
      <p:sp>
        <p:nvSpPr>
          <p:cNvPr id="12" name="Espace réservé du numéro de diapositive 11"/>
          <p:cNvSpPr>
            <a:spLocks noGrp="1"/>
          </p:cNvSpPr>
          <p:nvPr>
            <p:ph type="sldNum" sz="quarter" idx="16"/>
          </p:nvPr>
        </p:nvSpPr>
        <p:spPr/>
        <p:txBody>
          <a:bodyPr rtlCol="0"/>
          <a:lstStyle/>
          <a:p>
            <a:fld id="{CE8079A4-7AA8-4A4F-87E2-7781EC5097DD}" type="slidenum">
              <a:rPr lang="en-US" smtClean="0"/>
              <a:pPr/>
              <a:t>‹#›</a:t>
            </a:fld>
            <a:endParaRPr lang="en-US"/>
          </a:p>
        </p:txBody>
      </p:sp>
      <p:sp>
        <p:nvSpPr>
          <p:cNvPr id="14" name="Espace réservé du pied de page 13"/>
          <p:cNvSpPr>
            <a:spLocks noGrp="1"/>
          </p:cNvSpPr>
          <p:nvPr>
            <p:ph type="ftr" sz="quarter" idx="17"/>
          </p:nvPr>
        </p:nvSpPr>
        <p:spPr/>
        <p:txBody>
          <a:bodyPr rtlCol="0"/>
          <a:lstStyle/>
          <a:p>
            <a:endParaRPr lang="en-US"/>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CA"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CA"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CA" smtClean="0"/>
              <a:t>Cliquez et modifiez le titre</a:t>
            </a:r>
            <a:endParaRPr kumimoji="0" lang="en-US"/>
          </a:p>
        </p:txBody>
      </p:sp>
      <p:sp>
        <p:nvSpPr>
          <p:cNvPr id="3" name="Espace réservé de la date 2"/>
          <p:cNvSpPr>
            <a:spLocks noGrp="1"/>
          </p:cNvSpPr>
          <p:nvPr>
            <p:ph type="dt" sz="half" idx="10"/>
          </p:nvPr>
        </p:nvSpPr>
        <p:spPr/>
        <p:txBody>
          <a:bodyPr/>
          <a:lstStyle/>
          <a:p>
            <a:fld id="{BE9967FD-6084-4075-993E-77EC8038773F}" type="datetime1">
              <a:rPr lang="en-US" smtClean="0"/>
              <a:pPr/>
              <a:t>15-02-19</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CE8079A4-7AA8-4A4F-87E2-7781EC5097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B988B47-74BA-4873-ADAE-EB0120124E83}" type="datetime1">
              <a:rPr lang="en-US" smtClean="0"/>
              <a:pPr/>
              <a:t>15-02-19</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CE8079A4-7AA8-4A4F-87E2-7781EC5097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CA" smtClean="0"/>
              <a:t>Cliquez et modifiez le titre</a:t>
            </a:r>
            <a:endParaRPr kumimoji="0" lang="en-US"/>
          </a:p>
        </p:txBody>
      </p:sp>
      <p:sp>
        <p:nvSpPr>
          <p:cNvPr id="5" name="Espace réservé de la date 4"/>
          <p:cNvSpPr>
            <a:spLocks noGrp="1"/>
          </p:cNvSpPr>
          <p:nvPr>
            <p:ph type="dt" sz="half" idx="10"/>
          </p:nvPr>
        </p:nvSpPr>
        <p:spPr/>
        <p:txBody>
          <a:bodyPr/>
          <a:lstStyle/>
          <a:p>
            <a:fld id="{93CF52C1-9A39-494C-9977-BBEFAB872C1F}" type="datetime1">
              <a:rPr lang="en-US" smtClean="0"/>
              <a:pPr/>
              <a:t>15-02-19</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CE8079A4-7AA8-4A4F-87E2-7781EC5097DD}" type="slidenum">
              <a:rPr lang="en-US" smtClean="0"/>
              <a:pPr/>
              <a:t>‹#›</a:t>
            </a:fld>
            <a:endParaRPr lang="en-US"/>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CA"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CA" smtClean="0"/>
              <a:t>Cliquez pour modifier les styles du texte du masque</a:t>
            </a:r>
          </a:p>
          <a:p>
            <a:pPr lvl="1" eaLnBrk="1" latinLnBrk="0" hangingPunct="1"/>
            <a:r>
              <a:rPr lang="fr-CA" smtClean="0"/>
              <a:t>Deuxième niveau</a:t>
            </a:r>
          </a:p>
          <a:p>
            <a:pPr lvl="2" eaLnBrk="1" latinLnBrk="0" hangingPunct="1"/>
            <a:r>
              <a:rPr lang="fr-CA" smtClean="0"/>
              <a:t>Troisième niveau</a:t>
            </a:r>
          </a:p>
          <a:p>
            <a:pPr lvl="3" eaLnBrk="1" latinLnBrk="0" hangingPunct="1"/>
            <a:r>
              <a:rPr lang="fr-CA" smtClean="0"/>
              <a:t>Quatrième niveau</a:t>
            </a:r>
          </a:p>
          <a:p>
            <a:pPr lvl="4" eaLnBrk="1" latinLnBrk="0" hangingPunct="1"/>
            <a:r>
              <a:rPr lang="fr-CA"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CA"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CA" smtClean="0"/>
              <a:t>Cliquez et modifiez le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fld id="{CD1EACE2-EA00-4376-9A66-47ABB8B02CF5}" type="datetime1">
              <a:rPr lang="en-US" smtClean="0"/>
              <a:pPr/>
              <a:t>15-02-19</a:t>
            </a:fld>
            <a:endParaRPr lang="en-US"/>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CE8079A4-7AA8-4A4F-87E2-7781EC5097DD}" type="slidenum">
              <a:rPr lang="en-US" smtClean="0"/>
              <a:pPr/>
              <a:t>‹#›</a:t>
            </a:fld>
            <a:endParaRPr lang="en-US"/>
          </a:p>
        </p:txBody>
      </p:sp>
      <p:sp>
        <p:nvSpPr>
          <p:cNvPr id="14" name="Espace réservé du pied de page 13"/>
          <p:cNvSpPr>
            <a:spLocks noGrp="1"/>
          </p:cNvSpPr>
          <p:nvPr>
            <p:ph type="ftr" sz="quarter" idx="12"/>
          </p:nvPr>
        </p:nvSpPr>
        <p:spPr>
          <a:xfrm>
            <a:off x="1600200" y="6248206"/>
            <a:ext cx="4572000" cy="365125"/>
          </a:xfrm>
        </p:spPr>
        <p:txBody>
          <a:bodyPr rtlCol="0"/>
          <a:lstStyle/>
          <a:p>
            <a:endParaRPr lang="en-US"/>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CA" smtClean="0"/>
              <a:t>Faire glisser l'image vers l'espace réservé ou cliquer sur l'icône pour l'ajouter</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CA" smtClean="0"/>
              <a:t>Cliquez et modifiez le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CA" smtClean="0"/>
              <a:t>Cliquez pour modifier les styles du texte du masque</a:t>
            </a:r>
          </a:p>
          <a:p>
            <a:pPr lvl="1" eaLnBrk="1" latinLnBrk="0" hangingPunct="1"/>
            <a:r>
              <a:rPr kumimoji="0" lang="fr-CA" smtClean="0"/>
              <a:t>Deuxième niveau</a:t>
            </a:r>
          </a:p>
          <a:p>
            <a:pPr lvl="2" eaLnBrk="1" latinLnBrk="0" hangingPunct="1"/>
            <a:r>
              <a:rPr kumimoji="0" lang="fr-CA" smtClean="0"/>
              <a:t>Troisième niveau</a:t>
            </a:r>
          </a:p>
          <a:p>
            <a:pPr lvl="3" eaLnBrk="1" latinLnBrk="0" hangingPunct="1"/>
            <a:r>
              <a:rPr kumimoji="0" lang="fr-CA" smtClean="0"/>
              <a:t>Quatrième niveau</a:t>
            </a:r>
          </a:p>
          <a:p>
            <a:pPr lvl="4" eaLnBrk="1" latinLnBrk="0" hangingPunct="1"/>
            <a:r>
              <a:rPr kumimoji="0" lang="fr-CA"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A47DADC-55EA-4839-91C8-5BCC0EC06F5C}" type="datetime1">
              <a:rPr lang="en-US" smtClean="0"/>
              <a:pPr/>
              <a:t>15-02-19</a:t>
            </a:fld>
            <a:endParaRPr lang="en-US" dirty="0"/>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E8079A4-7AA8-4A4F-87E2-7781EC5097D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360" r:id="rId1"/>
    <p:sldLayoutId id="2147484361" r:id="rId2"/>
    <p:sldLayoutId id="2147484362" r:id="rId3"/>
    <p:sldLayoutId id="2147484363" r:id="rId4"/>
    <p:sldLayoutId id="2147484364" r:id="rId5"/>
    <p:sldLayoutId id="2147484365" r:id="rId6"/>
    <p:sldLayoutId id="2147484366" r:id="rId7"/>
    <p:sldLayoutId id="2147484367" r:id="rId8"/>
    <p:sldLayoutId id="2147484368" r:id="rId9"/>
    <p:sldLayoutId id="2147484369" r:id="rId10"/>
    <p:sldLayoutId id="2147484370" r:id="rId11"/>
  </p:sldLayoutIdLst>
  <p:hf sldNum="0"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2225902"/>
          </a:xfrm>
        </p:spPr>
        <p:txBody>
          <a:bodyPr>
            <a:normAutofit/>
          </a:bodyPr>
          <a:lstStyle/>
          <a:p>
            <a:r>
              <a:rPr lang="fr-CA" sz="1800" dirty="0"/>
              <a:t>ISA </a:t>
            </a:r>
            <a:r>
              <a:rPr lang="fr-CA" sz="1800" dirty="0" err="1"/>
              <a:t>Annual</a:t>
            </a:r>
            <a:r>
              <a:rPr lang="fr-CA" sz="1800" dirty="0"/>
              <a:t> Convention </a:t>
            </a:r>
            <a:r>
              <a:rPr lang="fr-CA" sz="1800" dirty="0" smtClean="0"/>
              <a:t>2015 </a:t>
            </a:r>
            <a:r>
              <a:rPr lang="fr-CA" sz="1800" dirty="0"/>
              <a:t/>
            </a:r>
            <a:br>
              <a:rPr lang="fr-CA" sz="1800" dirty="0"/>
            </a:br>
            <a:r>
              <a:rPr lang="fr-CA" sz="2400" dirty="0" smtClean="0"/>
              <a:t/>
            </a:r>
            <a:br>
              <a:rPr lang="fr-CA" sz="2400" dirty="0" smtClean="0"/>
            </a:br>
            <a:r>
              <a:rPr lang="en-US" sz="2400" b="1" dirty="0" smtClean="0"/>
              <a:t>Regional </a:t>
            </a:r>
            <a:r>
              <a:rPr lang="en-US" sz="2400" b="1" dirty="0"/>
              <a:t>organizations, international norms and global governance of culture:</a:t>
            </a:r>
            <a:r>
              <a:rPr lang="fr-CA" sz="2400" dirty="0"/>
              <a:t/>
            </a:r>
            <a:br>
              <a:rPr lang="fr-CA" sz="2400" dirty="0"/>
            </a:br>
            <a:r>
              <a:rPr lang="en-US" sz="2400" b="1" dirty="0"/>
              <a:t>The EU foreign policy and the diversity of cultural expressions</a:t>
            </a:r>
            <a:r>
              <a:rPr lang="fr-CA" sz="2400" dirty="0"/>
              <a:t> </a:t>
            </a:r>
          </a:p>
        </p:txBody>
      </p:sp>
      <p:sp>
        <p:nvSpPr>
          <p:cNvPr id="3" name="Sous-titre 2"/>
          <p:cNvSpPr>
            <a:spLocks noGrp="1"/>
          </p:cNvSpPr>
          <p:nvPr>
            <p:ph type="subTitle" idx="1"/>
          </p:nvPr>
        </p:nvSpPr>
        <p:spPr/>
        <p:txBody>
          <a:bodyPr>
            <a:normAutofit lnSpcReduction="10000"/>
          </a:bodyPr>
          <a:lstStyle/>
          <a:p>
            <a:r>
              <a:rPr lang="fr-CA" sz="2000" dirty="0" smtClean="0"/>
              <a:t>Antonios Vlassis, Center for International Relations </a:t>
            </a:r>
            <a:r>
              <a:rPr lang="fr-CA" sz="2000" dirty="0" err="1" smtClean="0"/>
              <a:t>Studies</a:t>
            </a:r>
            <a:r>
              <a:rPr lang="fr-CA" sz="2000" dirty="0" smtClean="0"/>
              <a:t> (CEFIR), </a:t>
            </a:r>
            <a:r>
              <a:rPr lang="fr-CA" sz="2000" dirty="0" err="1" smtClean="0"/>
              <a:t>University</a:t>
            </a:r>
            <a:r>
              <a:rPr lang="fr-CA" sz="2000" dirty="0" smtClean="0"/>
              <a:t> of Liège, FNRS. </a:t>
            </a:r>
          </a:p>
        </p:txBody>
      </p:sp>
    </p:spTree>
    <p:extLst>
      <p:ext uri="{BB962C8B-B14F-4D97-AF65-F5344CB8AC3E}">
        <p14:creationId xmlns:p14="http://schemas.microsoft.com/office/powerpoint/2010/main" val="3367042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b="1" dirty="0" smtClean="0"/>
              <a:t>Introduction</a:t>
            </a:r>
            <a:endParaRPr lang="fr-CA" b="1" dirty="0"/>
          </a:p>
        </p:txBody>
      </p:sp>
      <p:sp>
        <p:nvSpPr>
          <p:cNvPr id="3" name="Espace réservé du contenu 2"/>
          <p:cNvSpPr>
            <a:spLocks noGrp="1"/>
          </p:cNvSpPr>
          <p:nvPr>
            <p:ph sz="quarter" idx="1"/>
          </p:nvPr>
        </p:nvSpPr>
        <p:spPr/>
        <p:txBody>
          <a:bodyPr>
            <a:normAutofit fontScale="92500" lnSpcReduction="10000"/>
          </a:bodyPr>
          <a:lstStyle/>
          <a:p>
            <a:r>
              <a:rPr lang="en-US" sz="2600" dirty="0" smtClean="0"/>
              <a:t>Convention on diversity of cultural expressions (CDCE) adopted by UNESCO in 2005, main international instrument of the global governance of cultural industries.</a:t>
            </a:r>
          </a:p>
          <a:p>
            <a:r>
              <a:rPr lang="en-US" sz="2600" dirty="0" smtClean="0"/>
              <a:t>Cultural policies, specificity of cultural goods and services, international cultural cooperation, culture in development policies.  </a:t>
            </a:r>
          </a:p>
          <a:p>
            <a:pPr marL="0" indent="0">
              <a:buNone/>
            </a:pPr>
            <a:endParaRPr lang="en-US" sz="2600" dirty="0" smtClean="0"/>
          </a:p>
          <a:p>
            <a:r>
              <a:rPr lang="en-US" sz="2600" dirty="0" smtClean="0"/>
              <a:t>Internal cultural </a:t>
            </a:r>
            <a:r>
              <a:rPr lang="en-US" sz="2600" i="1" dirty="0" err="1" smtClean="0"/>
              <a:t>acquis</a:t>
            </a:r>
            <a:r>
              <a:rPr lang="en-US" sz="2600" dirty="0" smtClean="0"/>
              <a:t> and the European Commission’s external competences towards cultural affairs. </a:t>
            </a:r>
          </a:p>
          <a:p>
            <a:r>
              <a:rPr lang="en-US" sz="2600" dirty="0" smtClean="0"/>
              <a:t>The EU participated as a single entity within the intergovernmental UNESCO arena.  </a:t>
            </a:r>
          </a:p>
          <a:p>
            <a:r>
              <a:rPr lang="en-US" sz="2600" dirty="0" smtClean="0"/>
              <a:t>The Commission, leading actor for the CDCE’s adoption. </a:t>
            </a:r>
          </a:p>
          <a:p>
            <a:endParaRPr lang="fr-CA" dirty="0" smtClean="0"/>
          </a:p>
          <a:p>
            <a:endParaRPr lang="fr-CA" dirty="0"/>
          </a:p>
        </p:txBody>
      </p:sp>
    </p:spTree>
    <p:extLst>
      <p:ext uri="{BB962C8B-B14F-4D97-AF65-F5344CB8AC3E}">
        <p14:creationId xmlns:p14="http://schemas.microsoft.com/office/powerpoint/2010/main" val="4017440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b="1" dirty="0" smtClean="0"/>
              <a:t>Introduction</a:t>
            </a:r>
            <a:endParaRPr lang="fr-CA" b="1" dirty="0"/>
          </a:p>
        </p:txBody>
      </p:sp>
      <p:sp>
        <p:nvSpPr>
          <p:cNvPr id="3" name="Espace réservé du contenu 2"/>
          <p:cNvSpPr>
            <a:spLocks noGrp="1"/>
          </p:cNvSpPr>
          <p:nvPr>
            <p:ph sz="quarter" idx="1"/>
          </p:nvPr>
        </p:nvSpPr>
        <p:spPr/>
        <p:txBody>
          <a:bodyPr>
            <a:normAutofit fontScale="77500" lnSpcReduction="20000"/>
          </a:bodyPr>
          <a:lstStyle/>
          <a:p>
            <a:r>
              <a:rPr lang="en-US" dirty="0" smtClean="0"/>
              <a:t>Research question: What </a:t>
            </a:r>
            <a:r>
              <a:rPr lang="en-US" dirty="0"/>
              <a:t>is at issue is of why and how the EU foreign policy uses the CDCE and its normative framework, of what purposes, and of how the CDCE influences the EU foreign cultural policy </a:t>
            </a:r>
            <a:r>
              <a:rPr lang="en-US" dirty="0" smtClean="0"/>
              <a:t>(EUFCP) </a:t>
            </a:r>
            <a:r>
              <a:rPr lang="en-US" dirty="0"/>
              <a:t>and its objectives</a:t>
            </a:r>
            <a:r>
              <a:rPr lang="en-US" dirty="0" smtClean="0"/>
              <a:t>.</a:t>
            </a:r>
          </a:p>
          <a:p>
            <a:r>
              <a:rPr lang="en-US" dirty="0" smtClean="0"/>
              <a:t>European Commission, point of departure for highlighting the links between regional organizations and international norms. </a:t>
            </a:r>
            <a:endParaRPr lang="en-US" dirty="0"/>
          </a:p>
          <a:p>
            <a:endParaRPr lang="en-US" dirty="0" smtClean="0"/>
          </a:p>
          <a:p>
            <a:endParaRPr lang="en-US" dirty="0" smtClean="0"/>
          </a:p>
          <a:p>
            <a:r>
              <a:rPr lang="en-US" dirty="0" smtClean="0"/>
              <a:t>Structure: </a:t>
            </a:r>
          </a:p>
          <a:p>
            <a:pPr marL="0" indent="0">
              <a:buNone/>
            </a:pPr>
            <a:r>
              <a:rPr lang="en-US" dirty="0" smtClean="0"/>
              <a:t>Review </a:t>
            </a:r>
            <a:r>
              <a:rPr lang="en-US" dirty="0"/>
              <a:t>on the findings of the recent theoretical </a:t>
            </a:r>
            <a:r>
              <a:rPr lang="en-US" dirty="0" smtClean="0"/>
              <a:t>literature;</a:t>
            </a:r>
            <a:endParaRPr lang="fr-CA" dirty="0"/>
          </a:p>
          <a:p>
            <a:pPr marL="0" indent="0">
              <a:buNone/>
            </a:pPr>
            <a:r>
              <a:rPr lang="fr-CA" dirty="0" err="1"/>
              <a:t>T</a:t>
            </a:r>
            <a:r>
              <a:rPr lang="en-US" dirty="0" smtClean="0"/>
              <a:t>ease </a:t>
            </a:r>
            <a:r>
              <a:rPr lang="en-US" dirty="0"/>
              <a:t>out empirically and qualitatively the links between the EU foreign policy </a:t>
            </a:r>
            <a:r>
              <a:rPr lang="en-US" dirty="0" smtClean="0"/>
              <a:t>and </a:t>
            </a:r>
            <a:r>
              <a:rPr lang="en-US" dirty="0"/>
              <a:t>the </a:t>
            </a:r>
            <a:r>
              <a:rPr lang="en-US" dirty="0" smtClean="0"/>
              <a:t>CDCE; </a:t>
            </a:r>
            <a:endParaRPr lang="en-US" dirty="0"/>
          </a:p>
          <a:p>
            <a:pPr marL="0" indent="0">
              <a:buNone/>
            </a:pPr>
            <a:r>
              <a:rPr lang="en-US" dirty="0"/>
              <a:t>I</a:t>
            </a:r>
            <a:r>
              <a:rPr lang="en-US" dirty="0" smtClean="0"/>
              <a:t>nstitutional </a:t>
            </a:r>
            <a:r>
              <a:rPr lang="en-US" dirty="0"/>
              <a:t>and decision-making limits of the Commission regarding the promotion of the </a:t>
            </a:r>
            <a:r>
              <a:rPr lang="en-US" dirty="0" smtClean="0"/>
              <a:t>CDCE. </a:t>
            </a:r>
            <a:r>
              <a:rPr lang="fr-CA" dirty="0" smtClean="0"/>
              <a:t> </a:t>
            </a:r>
            <a:r>
              <a:rPr lang="en-US" dirty="0" smtClean="0"/>
              <a:t> </a:t>
            </a:r>
            <a:r>
              <a:rPr lang="fr-CA" dirty="0" smtClean="0"/>
              <a:t> </a:t>
            </a:r>
            <a:endParaRPr lang="fr-CA" dirty="0"/>
          </a:p>
        </p:txBody>
      </p:sp>
    </p:spTree>
    <p:extLst>
      <p:ext uri="{BB962C8B-B14F-4D97-AF65-F5344CB8AC3E}">
        <p14:creationId xmlns:p14="http://schemas.microsoft.com/office/powerpoint/2010/main" val="353932656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b="1" dirty="0" smtClean="0"/>
              <a:t>A. </a:t>
            </a:r>
            <a:r>
              <a:rPr lang="en-US" b="1" dirty="0" smtClean="0"/>
              <a:t>Review of theoretical literature</a:t>
            </a:r>
            <a:endParaRPr lang="en-US" b="1" dirty="0"/>
          </a:p>
        </p:txBody>
      </p:sp>
      <p:sp>
        <p:nvSpPr>
          <p:cNvPr id="3" name="Espace réservé du contenu 2"/>
          <p:cNvSpPr>
            <a:spLocks noGrp="1"/>
          </p:cNvSpPr>
          <p:nvPr>
            <p:ph sz="quarter" idx="1"/>
          </p:nvPr>
        </p:nvSpPr>
        <p:spPr/>
        <p:txBody>
          <a:bodyPr>
            <a:normAutofit fontScale="85000" lnSpcReduction="20000"/>
          </a:bodyPr>
          <a:lstStyle/>
          <a:p>
            <a:r>
              <a:rPr lang="en-US" dirty="0" smtClean="0"/>
              <a:t>‘Singleness’ and ‘</a:t>
            </a:r>
            <a:r>
              <a:rPr lang="en-US" dirty="0" err="1" smtClean="0"/>
              <a:t>unitariness</a:t>
            </a:r>
            <a:r>
              <a:rPr lang="en-US" dirty="0" smtClean="0"/>
              <a:t>’ of the EU foreign policy, degrees of actorness of the EU in external relations. </a:t>
            </a:r>
          </a:p>
          <a:p>
            <a:r>
              <a:rPr lang="en-US" dirty="0" smtClean="0"/>
              <a:t>“Framing actor”, “civilian power”, “global actor”, “global governor”, “normative and ethical actor”… focusing on policy outcomes rather than on policy process, overestimating perhaps the evolving EU’s influence in world affairs. </a:t>
            </a:r>
          </a:p>
          <a:p>
            <a:endParaRPr lang="en-US" dirty="0" smtClean="0"/>
          </a:p>
          <a:p>
            <a:r>
              <a:rPr lang="en-US" dirty="0" smtClean="0"/>
              <a:t>The institutional and law features of the CDCE and its implementation. </a:t>
            </a:r>
          </a:p>
          <a:p>
            <a:r>
              <a:rPr lang="en-US" dirty="0" smtClean="0"/>
              <a:t>The ways which the global governance of culture interplays with regional organizations in general and, in particular the implications between the EU foreign policy and the CDCE. </a:t>
            </a:r>
            <a:endParaRPr lang="en-US" dirty="0"/>
          </a:p>
        </p:txBody>
      </p:sp>
    </p:spTree>
    <p:extLst>
      <p:ext uri="{BB962C8B-B14F-4D97-AF65-F5344CB8AC3E}">
        <p14:creationId xmlns:p14="http://schemas.microsoft.com/office/powerpoint/2010/main" val="422838581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800" b="1" dirty="0" smtClean="0"/>
              <a:t>B. European Commission, cultural cooperation and CDCE: a moment of political emancipation?</a:t>
            </a:r>
            <a:endParaRPr lang="en-US" sz="2800" b="1" dirty="0"/>
          </a:p>
        </p:txBody>
      </p:sp>
      <p:sp>
        <p:nvSpPr>
          <p:cNvPr id="3" name="Espace réservé du contenu 2"/>
          <p:cNvSpPr>
            <a:spLocks noGrp="1"/>
          </p:cNvSpPr>
          <p:nvPr>
            <p:ph sz="quarter" idx="1"/>
          </p:nvPr>
        </p:nvSpPr>
        <p:spPr/>
        <p:txBody>
          <a:bodyPr>
            <a:normAutofit fontScale="92500" lnSpcReduction="20000"/>
          </a:bodyPr>
          <a:lstStyle/>
          <a:p>
            <a:r>
              <a:rPr lang="en-US" dirty="0" smtClean="0"/>
              <a:t>Towards an International Instrument on Cultural Diversity 2003</a:t>
            </a:r>
          </a:p>
          <a:p>
            <a:r>
              <a:rPr lang="en-US" dirty="0" smtClean="0"/>
              <a:t>European Agenda for culture 2007</a:t>
            </a:r>
          </a:p>
          <a:p>
            <a:r>
              <a:rPr lang="en-US" dirty="0" smtClean="0"/>
              <a:t>Conclusions on the promotion of cultural diversity and intercultural dialogue in the external relations of the Union and its Member States 2008 </a:t>
            </a:r>
          </a:p>
          <a:p>
            <a:r>
              <a:rPr lang="en-US" dirty="0" smtClean="0"/>
              <a:t>Resolution on the cultural dimensions of the EU’s external actions 2011</a:t>
            </a:r>
          </a:p>
          <a:p>
            <a:endParaRPr lang="en-US" dirty="0" smtClean="0"/>
          </a:p>
          <a:p>
            <a:r>
              <a:rPr lang="en-US" dirty="0" err="1" smtClean="0"/>
              <a:t>Euromed</a:t>
            </a:r>
            <a:r>
              <a:rPr lang="en-US" dirty="0" smtClean="0"/>
              <a:t> Audiovisual Program, ACP Cultures+ Program, Eastern Partnership Culture Program, MERCOSUR Audiovisual. </a:t>
            </a:r>
          </a:p>
          <a:p>
            <a:endParaRPr lang="fr-CA" dirty="0"/>
          </a:p>
        </p:txBody>
      </p:sp>
    </p:spTree>
    <p:extLst>
      <p:ext uri="{BB962C8B-B14F-4D97-AF65-F5344CB8AC3E}">
        <p14:creationId xmlns:p14="http://schemas.microsoft.com/office/powerpoint/2010/main" val="110634157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800" b="1" dirty="0"/>
              <a:t>B</a:t>
            </a:r>
            <a:r>
              <a:rPr lang="en-US" sz="2800" b="1" dirty="0" smtClean="0"/>
              <a:t>. European Commission, cultural cooperation and CDCE: a moment of political emancipation?</a:t>
            </a:r>
            <a:endParaRPr lang="en-US" sz="2800" b="1" dirty="0"/>
          </a:p>
        </p:txBody>
      </p:sp>
      <p:sp>
        <p:nvSpPr>
          <p:cNvPr id="3" name="Espace réservé du contenu 2"/>
          <p:cNvSpPr>
            <a:spLocks noGrp="1"/>
          </p:cNvSpPr>
          <p:nvPr>
            <p:ph sz="quarter" idx="1"/>
          </p:nvPr>
        </p:nvSpPr>
        <p:spPr/>
        <p:txBody>
          <a:bodyPr>
            <a:normAutofit fontScale="77500" lnSpcReduction="20000"/>
          </a:bodyPr>
          <a:lstStyle/>
          <a:p>
            <a:r>
              <a:rPr lang="en-US" dirty="0" smtClean="0"/>
              <a:t>The Protocols on Cultural Cooperation</a:t>
            </a:r>
          </a:p>
          <a:p>
            <a:r>
              <a:rPr lang="en-US" dirty="0" smtClean="0"/>
              <a:t>EU-CARIFORUM 2008, EU-Korea 2009, EU-Central America 2010, EU-Peru/Colombia 2011.</a:t>
            </a:r>
          </a:p>
          <a:p>
            <a:r>
              <a:rPr lang="en-US" dirty="0" smtClean="0"/>
              <a:t>Explicit reference to the CDCE.</a:t>
            </a:r>
          </a:p>
          <a:p>
            <a:r>
              <a:rPr lang="en-US" dirty="0" smtClean="0"/>
              <a:t>Stipulate that the countries, which have not yet ratified the CDCE, intend to do so expeditiously. </a:t>
            </a:r>
          </a:p>
          <a:p>
            <a:r>
              <a:rPr lang="en-US" dirty="0" smtClean="0"/>
              <a:t>Implement the CDCE framework, and especially its Articles 14 (Cooperation for development), 15 (Collaborative arrangements) and 16 (Preferential treatment for developing countries). </a:t>
            </a:r>
          </a:p>
          <a:p>
            <a:endParaRPr lang="en-US" dirty="0" smtClean="0"/>
          </a:p>
          <a:p>
            <a:r>
              <a:rPr lang="en-US" dirty="0" smtClean="0"/>
              <a:t>Transnational administration in terms of cultural industries: UNESCO-European Commission and the creation of an expert facility project to make operational the CDCE at the country level (2010).  </a:t>
            </a:r>
          </a:p>
          <a:p>
            <a:endParaRPr lang="en-US" dirty="0"/>
          </a:p>
        </p:txBody>
      </p:sp>
    </p:spTree>
    <p:extLst>
      <p:ext uri="{BB962C8B-B14F-4D97-AF65-F5344CB8AC3E}">
        <p14:creationId xmlns:p14="http://schemas.microsoft.com/office/powerpoint/2010/main" val="172499709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2800" b="1" dirty="0" smtClean="0"/>
              <a:t/>
            </a:r>
            <a:br>
              <a:rPr lang="en-US" sz="2800" b="1" dirty="0" smtClean="0"/>
            </a:br>
            <a:r>
              <a:rPr lang="en-US" sz="2800" b="1" dirty="0" smtClean="0"/>
              <a:t>C. The </a:t>
            </a:r>
            <a:r>
              <a:rPr lang="en-US" sz="2800" b="1" dirty="0"/>
              <a:t>institutional and decision-making limits of the European Commission as a leading norm exporter</a:t>
            </a:r>
            <a:r>
              <a:rPr lang="fr-FR" sz="2800" dirty="0"/>
              <a:t/>
            </a:r>
            <a:br>
              <a:rPr lang="fr-FR" sz="2800" dirty="0"/>
            </a:br>
            <a:endParaRPr lang="fr-FR" sz="2800" dirty="0"/>
          </a:p>
        </p:txBody>
      </p:sp>
      <p:sp>
        <p:nvSpPr>
          <p:cNvPr id="3" name="Espace réservé du contenu 2"/>
          <p:cNvSpPr>
            <a:spLocks noGrp="1"/>
          </p:cNvSpPr>
          <p:nvPr>
            <p:ph sz="quarter" idx="1"/>
          </p:nvPr>
        </p:nvSpPr>
        <p:spPr/>
        <p:txBody>
          <a:bodyPr>
            <a:normAutofit fontScale="92500" lnSpcReduction="20000"/>
          </a:bodyPr>
          <a:lstStyle/>
          <a:p>
            <a:r>
              <a:rPr lang="en-US" dirty="0" smtClean="0"/>
              <a:t>Promoting the CDCE without political support</a:t>
            </a:r>
          </a:p>
          <a:p>
            <a:r>
              <a:rPr lang="en-US" dirty="0" smtClean="0"/>
              <a:t>Protocols on Cultural Cooperation and strong reluctance from the EU culture organizations and France. </a:t>
            </a:r>
          </a:p>
          <a:p>
            <a:r>
              <a:rPr lang="en-US" dirty="0" smtClean="0"/>
              <a:t>Treat the CDCE as a selling point for proceeding with trade deals and gain concessions in other economic areas.</a:t>
            </a:r>
          </a:p>
          <a:p>
            <a:r>
              <a:rPr lang="en-US" dirty="0" smtClean="0"/>
              <a:t>Audiovisual co-productions are guarded by national actors.   </a:t>
            </a:r>
          </a:p>
          <a:p>
            <a:r>
              <a:rPr lang="en-US" dirty="0" smtClean="0"/>
              <a:t>French communication and specific proposals for the EUFCP. </a:t>
            </a:r>
          </a:p>
          <a:p>
            <a:r>
              <a:rPr lang="en-US" dirty="0" smtClean="0"/>
              <a:t>A top-down building of the Protocols hinders the effective implementation of their provisions. </a:t>
            </a:r>
          </a:p>
          <a:p>
            <a:endParaRPr lang="en-US" dirty="0"/>
          </a:p>
        </p:txBody>
      </p:sp>
    </p:spTree>
    <p:extLst>
      <p:ext uri="{BB962C8B-B14F-4D97-AF65-F5344CB8AC3E}">
        <p14:creationId xmlns:p14="http://schemas.microsoft.com/office/powerpoint/2010/main" val="298824399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800" b="1" dirty="0"/>
              <a:t>C. The institutional and decision-making limits of the European Commission as a leading norm exporter</a:t>
            </a:r>
            <a:endParaRPr lang="fr-FR" sz="2800" dirty="0"/>
          </a:p>
        </p:txBody>
      </p:sp>
      <p:sp>
        <p:nvSpPr>
          <p:cNvPr id="3" name="Espace réservé du contenu 2"/>
          <p:cNvSpPr>
            <a:spLocks noGrp="1"/>
          </p:cNvSpPr>
          <p:nvPr>
            <p:ph sz="quarter" idx="1"/>
          </p:nvPr>
        </p:nvSpPr>
        <p:spPr/>
        <p:txBody>
          <a:bodyPr>
            <a:normAutofit fontScale="70000" lnSpcReduction="20000"/>
          </a:bodyPr>
          <a:lstStyle/>
          <a:p>
            <a:r>
              <a:rPr lang="en-US" dirty="0" smtClean="0"/>
              <a:t>Negotiations on TTIP between US and EU. </a:t>
            </a:r>
          </a:p>
          <a:p>
            <a:r>
              <a:rPr lang="en-US" dirty="0" smtClean="0"/>
              <a:t>The Commission and the maximization of trade efficiency, inclusion of audiovisual services – and especially digital audiovisual services – in the agenda, </a:t>
            </a:r>
          </a:p>
          <a:p>
            <a:r>
              <a:rPr lang="en-US" dirty="0"/>
              <a:t>P</a:t>
            </a:r>
            <a:r>
              <a:rPr lang="en-US" dirty="0" smtClean="0"/>
              <a:t>roject of EU mandate and different interpretation on the normative framework of the CDCE. </a:t>
            </a:r>
          </a:p>
          <a:p>
            <a:r>
              <a:rPr lang="en-US" dirty="0" smtClean="0"/>
              <a:t>Final mandate: exclusion of cultural services following the positions of France, European Parliament, EU culture organizations, and other countries. </a:t>
            </a:r>
          </a:p>
          <a:p>
            <a:endParaRPr lang="en-US" dirty="0"/>
          </a:p>
          <a:p>
            <a:r>
              <a:rPr lang="en-US" dirty="0" smtClean="0"/>
              <a:t>Culture as a post-2015 goal in UN development agenda: the establishment of a big international coalition (UNESCO, China, culture NGOs, developing countries), advocacy strategies based on the CDCE’s norms.  </a:t>
            </a:r>
          </a:p>
          <a:p>
            <a:r>
              <a:rPr lang="en-US" dirty="0" smtClean="0"/>
              <a:t>The European Commission, completely absent from this debate.  </a:t>
            </a:r>
          </a:p>
          <a:p>
            <a:endParaRPr lang="fr-FR" dirty="0"/>
          </a:p>
        </p:txBody>
      </p:sp>
    </p:spTree>
    <p:extLst>
      <p:ext uri="{BB962C8B-B14F-4D97-AF65-F5344CB8AC3E}">
        <p14:creationId xmlns:p14="http://schemas.microsoft.com/office/powerpoint/2010/main" val="278406032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Concluding remarks</a:t>
            </a:r>
            <a:endParaRPr lang="en-US" dirty="0"/>
          </a:p>
        </p:txBody>
      </p:sp>
      <p:sp>
        <p:nvSpPr>
          <p:cNvPr id="3" name="Espace réservé du contenu 2"/>
          <p:cNvSpPr>
            <a:spLocks noGrp="1"/>
          </p:cNvSpPr>
          <p:nvPr>
            <p:ph sz="quarter" idx="1"/>
          </p:nvPr>
        </p:nvSpPr>
        <p:spPr/>
        <p:txBody>
          <a:bodyPr>
            <a:normAutofit fontScale="62500" lnSpcReduction="20000"/>
          </a:bodyPr>
          <a:lstStyle/>
          <a:p>
            <a:r>
              <a:rPr lang="en-US" dirty="0" smtClean="0"/>
              <a:t>CDCE as a legal basis and policy framework: opportunity for the European Commission to establish itself as a foreign policy actor in cultural affairs. </a:t>
            </a:r>
          </a:p>
          <a:p>
            <a:r>
              <a:rPr lang="en-US" dirty="0"/>
              <a:t>P</a:t>
            </a:r>
            <a:r>
              <a:rPr lang="en-US" dirty="0" smtClean="0"/>
              <a:t>reference to the normative basis of the global governance of culture.  </a:t>
            </a:r>
          </a:p>
          <a:p>
            <a:r>
              <a:rPr lang="en-US" dirty="0" smtClean="0"/>
              <a:t>Key role for the CDCE’s promotion in third countries. </a:t>
            </a:r>
          </a:p>
          <a:p>
            <a:r>
              <a:rPr lang="en-US" dirty="0" smtClean="0"/>
              <a:t>EU as a regional actor in cultural affairs.</a:t>
            </a:r>
          </a:p>
          <a:p>
            <a:endParaRPr lang="en-US" dirty="0" smtClean="0"/>
          </a:p>
          <a:p>
            <a:pPr marL="0" indent="0">
              <a:buNone/>
            </a:pPr>
            <a:endParaRPr lang="en-US" dirty="0" smtClean="0"/>
          </a:p>
          <a:p>
            <a:r>
              <a:rPr lang="en-US" dirty="0" smtClean="0"/>
              <a:t>Lack of social support, mistrust between Commission and culture organizations.  </a:t>
            </a:r>
          </a:p>
          <a:p>
            <a:r>
              <a:rPr lang="en-US" dirty="0" smtClean="0"/>
              <a:t>Actorness depending on the balance between intergovernmentalism method and the Community. </a:t>
            </a:r>
          </a:p>
          <a:p>
            <a:r>
              <a:rPr lang="en-US" dirty="0" smtClean="0"/>
              <a:t>Members states keeping strong powers in the decision-making process, especially, France, key and primary actor throughout the agenda setting process.  </a:t>
            </a:r>
          </a:p>
          <a:p>
            <a:r>
              <a:rPr lang="en-US" dirty="0" smtClean="0"/>
              <a:t>Actorness depending on the sensitiveness of the issue and on the context that the EUFCP is made. </a:t>
            </a:r>
          </a:p>
          <a:p>
            <a:r>
              <a:rPr lang="en-US" dirty="0" smtClean="0"/>
              <a:t>Unitary regional actor, disaggregated global entity or salient international absence. </a:t>
            </a:r>
            <a:endParaRPr lang="en-US" dirty="0"/>
          </a:p>
        </p:txBody>
      </p:sp>
    </p:spTree>
    <p:extLst>
      <p:ext uri="{BB962C8B-B14F-4D97-AF65-F5344CB8AC3E}">
        <p14:creationId xmlns:p14="http://schemas.microsoft.com/office/powerpoint/2010/main" val="28494213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Médian.thmx</Template>
  <TotalTime>395</TotalTime>
  <Words>894</Words>
  <Application>Microsoft Macintosh PowerPoint</Application>
  <PresentationFormat>Présentation à l'écran (4:3)</PresentationFormat>
  <Paragraphs>66</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Médian</vt:lpstr>
      <vt:lpstr>ISA Annual Convention 2015   Regional organizations, international norms and global governance of culture: The EU foreign policy and the diversity of cultural expressions </vt:lpstr>
      <vt:lpstr>Introduction</vt:lpstr>
      <vt:lpstr>Introduction</vt:lpstr>
      <vt:lpstr>A. Review of theoretical literature</vt:lpstr>
      <vt:lpstr>B. European Commission, cultural cooperation and CDCE: a moment of political emancipation?</vt:lpstr>
      <vt:lpstr>B. European Commission, cultural cooperation and CDCE: a moment of political emancipation?</vt:lpstr>
      <vt:lpstr> C. The institutional and decision-making limits of the European Commission as a leading norm exporter </vt:lpstr>
      <vt:lpstr>C. The institutional and decision-making limits of the European Commission as a leading norm exporter</vt:lpstr>
      <vt:lpstr>Concluding remarks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ISA Annual Convention 2015   Regional organizations, international norms and global governance of culture: The EU foreign policy and the diversity of cultural expressions </dc:title>
  <dc:creator>Antonios Vlassis</dc:creator>
  <cp:lastModifiedBy>Antonios Vlassis</cp:lastModifiedBy>
  <cp:revision>23</cp:revision>
  <dcterms:created xsi:type="dcterms:W3CDTF">2015-02-12T09:18:38Z</dcterms:created>
  <dcterms:modified xsi:type="dcterms:W3CDTF">2015-02-19T18:26:13Z</dcterms:modified>
</cp:coreProperties>
</file>