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8" r:id="rId2"/>
    <p:sldId id="259" r:id="rId3"/>
    <p:sldId id="261" r:id="rId4"/>
    <p:sldId id="260" r:id="rId5"/>
    <p:sldId id="267" r:id="rId6"/>
    <p:sldId id="262" r:id="rId7"/>
    <p:sldId id="263" r:id="rId8"/>
    <p:sldId id="264" r:id="rId9"/>
    <p:sldId id="268" r:id="rId10"/>
    <p:sldId id="266" r:id="rId11"/>
    <p:sldId id="276" r:id="rId12"/>
    <p:sldId id="269" r:id="rId13"/>
    <p:sldId id="297" r:id="rId14"/>
    <p:sldId id="296" r:id="rId15"/>
    <p:sldId id="270" r:id="rId16"/>
    <p:sldId id="271" r:id="rId17"/>
    <p:sldId id="272" r:id="rId18"/>
    <p:sldId id="273" r:id="rId19"/>
    <p:sldId id="274" r:id="rId20"/>
    <p:sldId id="275" r:id="rId21"/>
    <p:sldId id="277" r:id="rId22"/>
    <p:sldId id="278" r:id="rId23"/>
    <p:sldId id="279" r:id="rId24"/>
    <p:sldId id="281" r:id="rId25"/>
    <p:sldId id="280" r:id="rId26"/>
    <p:sldId id="282" r:id="rId27"/>
    <p:sldId id="283" r:id="rId28"/>
    <p:sldId id="284" r:id="rId29"/>
    <p:sldId id="285" r:id="rId30"/>
    <p:sldId id="287" r:id="rId31"/>
    <p:sldId id="286" r:id="rId32"/>
    <p:sldId id="288" r:id="rId33"/>
    <p:sldId id="289" r:id="rId34"/>
    <p:sldId id="290" r:id="rId35"/>
    <p:sldId id="291" r:id="rId36"/>
    <p:sldId id="298"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3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16B36-A86F-D640-BB58-71B6CAB25E25}" type="datetimeFigureOut">
              <a:rPr lang="fr-FR" smtClean="0"/>
              <a:t>2/10/14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76BB3-996A-E148-A6C7-5F32C6AFE2BE}" type="slidenum">
              <a:rPr lang="fr-FR" smtClean="0"/>
              <a:t>‹#›</a:t>
            </a:fld>
            <a:endParaRPr lang="fr-FR"/>
          </a:p>
        </p:txBody>
      </p:sp>
    </p:spTree>
    <p:extLst>
      <p:ext uri="{BB962C8B-B14F-4D97-AF65-F5344CB8AC3E}">
        <p14:creationId xmlns:p14="http://schemas.microsoft.com/office/powerpoint/2010/main" val="11992669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DB178D-AFD0-45ED-8815-979DCD20EE3A}" type="slidenum">
              <a:rPr lang="fr-BE" smtClean="0"/>
              <a:pPr/>
              <a:t>13</a:t>
            </a:fld>
            <a:endParaRPr lang="fr-B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FD57035-3D69-F342-B1BF-F11C0C11DC95}" type="slidenum">
              <a:rPr lang="fr-FR"/>
              <a:pPr eaLnBrk="1" hangingPunct="1"/>
              <a:t>14</a:t>
            </a:fld>
            <a:endParaRPr 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fr-FR" smtClean="0"/>
              <a:t>Cliquez et modifiez le titre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2/10/14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2/10/14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2/10/14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5441568"/>
          </a:xfrm>
        </p:spPr>
        <p:txBody>
          <a:bodyPr>
            <a:normAutofit fontScale="90000"/>
          </a:bodyPr>
          <a:lstStyle/>
          <a:p>
            <a:r>
              <a:rPr lang="fr-FR" dirty="0" smtClean="0"/>
              <a:t>Détection précoce de la souffrance psychique chez l’adolescent</a:t>
            </a:r>
            <a:br>
              <a:rPr lang="fr-FR" dirty="0" smtClean="0"/>
            </a:br>
            <a:r>
              <a:rPr lang="fr-FR" dirty="0" smtClean="0"/>
              <a:t/>
            </a:r>
            <a:br>
              <a:rPr lang="fr-FR" dirty="0" smtClean="0"/>
            </a:br>
            <a:r>
              <a:rPr lang="fr-FR" sz="4000" dirty="0" smtClean="0"/>
              <a:t>Projet de recherche en milieu scolaire</a:t>
            </a:r>
            <a:br>
              <a:rPr lang="fr-FR" sz="4000" dirty="0" smtClean="0"/>
            </a:br>
            <a:r>
              <a:rPr lang="fr-FR" sz="4000" dirty="0"/>
              <a:t/>
            </a:r>
            <a:br>
              <a:rPr lang="fr-FR" sz="4000" dirty="0"/>
            </a:br>
            <a:r>
              <a:rPr lang="fr-FR" sz="4000" dirty="0" smtClean="0"/>
              <a:t>                                      </a:t>
            </a:r>
            <a:r>
              <a:rPr lang="fr-FR" sz="3600" dirty="0" smtClean="0"/>
              <a:t>  Prof. Alain Malchair</a:t>
            </a:r>
            <a:br>
              <a:rPr lang="fr-FR" sz="3600" dirty="0" smtClean="0"/>
            </a:br>
            <a:r>
              <a:rPr lang="fr-FR" sz="3600" dirty="0" smtClean="0"/>
              <a:t>                                                                         </a:t>
            </a:r>
            <a:r>
              <a:rPr lang="fr-FR" sz="3600" dirty="0" err="1" smtClean="0"/>
              <a:t>Ulg</a:t>
            </a:r>
            <a:r>
              <a:rPr lang="fr-FR" sz="4000" dirty="0" smtClean="0"/>
              <a:t/>
            </a:r>
            <a:br>
              <a:rPr lang="fr-FR" sz="4000" dirty="0" smtClean="0"/>
            </a:br>
            <a:r>
              <a:rPr lang="fr-FR" dirty="0"/>
              <a:t> </a:t>
            </a:r>
            <a:r>
              <a:rPr lang="fr-FR" dirty="0" smtClean="0"/>
              <a:t>          </a:t>
            </a:r>
            <a:r>
              <a:rPr lang="fr-FR" sz="3600" dirty="0" smtClean="0"/>
              <a:t>                           </a:t>
            </a:r>
            <a:r>
              <a:rPr lang="fr-FR" sz="3600" dirty="0" err="1" smtClean="0"/>
              <a:t>ISoSL</a:t>
            </a:r>
            <a:r>
              <a:rPr lang="fr-FR" sz="3600" dirty="0" smtClean="0"/>
              <a:t>,  03 octobre 2014</a:t>
            </a:r>
            <a:endParaRPr lang="fr-FR" sz="3600" dirty="0"/>
          </a:p>
        </p:txBody>
      </p:sp>
    </p:spTree>
    <p:extLst>
      <p:ext uri="{BB962C8B-B14F-4D97-AF65-F5344CB8AC3E}">
        <p14:creationId xmlns:p14="http://schemas.microsoft.com/office/powerpoint/2010/main" val="19902899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0200"/>
            <a:ext cx="8229600" cy="5975963"/>
          </a:xfrm>
        </p:spPr>
        <p:txBody>
          <a:bodyPr/>
          <a:lstStyle/>
          <a:p>
            <a:pPr marL="0" indent="0">
              <a:buNone/>
            </a:pPr>
            <a:r>
              <a:rPr lang="fr-FR" dirty="0" smtClean="0"/>
              <a:t>« If </a:t>
            </a:r>
            <a:r>
              <a:rPr lang="fr-FR" dirty="0" err="1" smtClean="0"/>
              <a:t>our</a:t>
            </a:r>
            <a:r>
              <a:rPr lang="fr-FR" dirty="0" smtClean="0"/>
              <a:t> focus </a:t>
            </a:r>
            <a:r>
              <a:rPr lang="fr-FR" dirty="0" err="1" smtClean="0"/>
              <a:t>is</a:t>
            </a:r>
            <a:r>
              <a:rPr lang="fr-FR" dirty="0" smtClean="0"/>
              <a:t> the full range of </a:t>
            </a:r>
            <a:r>
              <a:rPr lang="fr-FR" dirty="0" err="1" smtClean="0"/>
              <a:t>potentially</a:t>
            </a:r>
            <a:r>
              <a:rPr lang="fr-FR" dirty="0" smtClean="0"/>
              <a:t> </a:t>
            </a:r>
            <a:r>
              <a:rPr lang="fr-FR" dirty="0" err="1" smtClean="0"/>
              <a:t>serious</a:t>
            </a:r>
            <a:r>
              <a:rPr lang="fr-FR" dirty="0" smtClean="0"/>
              <a:t> mental </a:t>
            </a:r>
            <a:r>
              <a:rPr lang="fr-FR" dirty="0" err="1" smtClean="0"/>
              <a:t>disorders,then</a:t>
            </a:r>
            <a:r>
              <a:rPr lang="fr-FR" dirty="0" smtClean="0"/>
              <a:t> I </a:t>
            </a:r>
            <a:r>
              <a:rPr lang="fr-FR" dirty="0" err="1" smtClean="0"/>
              <a:t>believe</a:t>
            </a:r>
            <a:r>
              <a:rPr lang="fr-FR" dirty="0" smtClean="0"/>
              <a:t> the best </a:t>
            </a:r>
            <a:r>
              <a:rPr lang="fr-FR" dirty="0" err="1" smtClean="0"/>
              <a:t>approach</a:t>
            </a:r>
            <a:r>
              <a:rPr lang="fr-FR" dirty="0" smtClean="0"/>
              <a:t> </a:t>
            </a:r>
            <a:r>
              <a:rPr lang="fr-FR" dirty="0" err="1" smtClean="0"/>
              <a:t>is</a:t>
            </a:r>
            <a:r>
              <a:rPr lang="fr-FR" dirty="0" smtClean="0"/>
              <a:t> not to </a:t>
            </a:r>
            <a:r>
              <a:rPr lang="fr-FR" dirty="0" err="1" smtClean="0"/>
              <a:t>seek</a:t>
            </a:r>
            <a:r>
              <a:rPr lang="fr-FR" dirty="0" smtClean="0"/>
              <a:t> out the first </a:t>
            </a:r>
            <a:r>
              <a:rPr lang="fr-FR" dirty="0" err="1" smtClean="0"/>
              <a:t>signs</a:t>
            </a:r>
            <a:r>
              <a:rPr lang="fr-FR" dirty="0" smtClean="0"/>
              <a:t> of </a:t>
            </a:r>
            <a:r>
              <a:rPr lang="fr-FR" dirty="0" err="1" smtClean="0"/>
              <a:t>individual</a:t>
            </a:r>
            <a:r>
              <a:rPr lang="fr-FR" dirty="0" smtClean="0"/>
              <a:t>  diagnostic syndromes, </a:t>
            </a:r>
            <a:r>
              <a:rPr lang="fr-FR" dirty="0" err="1" smtClean="0"/>
              <a:t>such</a:t>
            </a:r>
            <a:r>
              <a:rPr lang="fr-FR" dirty="0" smtClean="0"/>
              <a:t> as </a:t>
            </a:r>
            <a:r>
              <a:rPr lang="fr-FR" dirty="0" err="1" smtClean="0"/>
              <a:t>schizophrenia</a:t>
            </a:r>
            <a:r>
              <a:rPr lang="fr-FR" dirty="0" smtClean="0"/>
              <a:t> or </a:t>
            </a:r>
            <a:r>
              <a:rPr lang="fr-FR" dirty="0" err="1" smtClean="0"/>
              <a:t>bipolar</a:t>
            </a:r>
            <a:r>
              <a:rPr lang="fr-FR" dirty="0" smtClean="0"/>
              <a:t> </a:t>
            </a:r>
            <a:r>
              <a:rPr lang="fr-FR" dirty="0" err="1" smtClean="0"/>
              <a:t>disorder</a:t>
            </a:r>
            <a:r>
              <a:rPr lang="fr-FR" dirty="0" smtClean="0"/>
              <a:t>, but to </a:t>
            </a:r>
            <a:r>
              <a:rPr lang="fr-FR" dirty="0" err="1" smtClean="0"/>
              <a:t>decide</a:t>
            </a:r>
            <a:r>
              <a:rPr lang="fr-FR" dirty="0" smtClean="0"/>
              <a:t> </a:t>
            </a:r>
            <a:r>
              <a:rPr lang="fr-FR" dirty="0" err="1" smtClean="0"/>
              <a:t>when</a:t>
            </a:r>
            <a:r>
              <a:rPr lang="fr-FR" dirty="0" smtClean="0"/>
              <a:t> </a:t>
            </a:r>
            <a:r>
              <a:rPr lang="fr-FR" dirty="0" err="1" smtClean="0"/>
              <a:t>there</a:t>
            </a:r>
            <a:r>
              <a:rPr lang="fr-FR" dirty="0" smtClean="0"/>
              <a:t> </a:t>
            </a:r>
            <a:r>
              <a:rPr lang="fr-FR" dirty="0" err="1" smtClean="0"/>
              <a:t>is</a:t>
            </a:r>
            <a:r>
              <a:rPr lang="fr-FR" dirty="0" smtClean="0"/>
              <a:t> a </a:t>
            </a:r>
            <a:r>
              <a:rPr lang="fr-FR" dirty="0" err="1" smtClean="0"/>
              <a:t>need</a:t>
            </a:r>
            <a:r>
              <a:rPr lang="fr-FR" dirty="0" smtClean="0"/>
              <a:t> for care, </a:t>
            </a:r>
            <a:r>
              <a:rPr lang="fr-FR" dirty="0" err="1" smtClean="0"/>
              <a:t>independently</a:t>
            </a:r>
            <a:r>
              <a:rPr lang="fr-FR" dirty="0" smtClean="0"/>
              <a:t> of </a:t>
            </a:r>
            <a:r>
              <a:rPr lang="fr-FR" dirty="0" err="1" smtClean="0"/>
              <a:t>any</a:t>
            </a:r>
            <a:r>
              <a:rPr lang="fr-FR" dirty="0" smtClean="0"/>
              <a:t> </a:t>
            </a:r>
            <a:r>
              <a:rPr lang="fr-FR" dirty="0" err="1" smtClean="0"/>
              <a:t>specific</a:t>
            </a:r>
            <a:r>
              <a:rPr lang="fr-FR" dirty="0" smtClean="0"/>
              <a:t> </a:t>
            </a:r>
            <a:r>
              <a:rPr lang="fr-FR" dirty="0" err="1" smtClean="0"/>
              <a:t>syndromal</a:t>
            </a:r>
            <a:r>
              <a:rPr lang="fr-FR" dirty="0" smtClean="0"/>
              <a:t> content. » (</a:t>
            </a:r>
            <a:r>
              <a:rPr lang="fr-FR" dirty="0" err="1" smtClean="0"/>
              <a:t>McGorry</a:t>
            </a:r>
            <a:r>
              <a:rPr lang="fr-FR" dirty="0" smtClean="0"/>
              <a:t>, 2010)</a:t>
            </a:r>
            <a:endParaRPr lang="fr-FR" dirty="0"/>
          </a:p>
        </p:txBody>
      </p:sp>
    </p:spTree>
    <p:extLst>
      <p:ext uri="{BB962C8B-B14F-4D97-AF65-F5344CB8AC3E}">
        <p14:creationId xmlns:p14="http://schemas.microsoft.com/office/powerpoint/2010/main" val="18084797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59438"/>
            <a:ext cx="8229600" cy="5866726"/>
          </a:xfrm>
        </p:spPr>
        <p:txBody>
          <a:bodyPr/>
          <a:lstStyle/>
          <a:p>
            <a:pPr marL="0" indent="0">
              <a:buNone/>
            </a:pPr>
            <a:r>
              <a:rPr lang="fr-FR" dirty="0" smtClean="0"/>
              <a:t>« The </a:t>
            </a:r>
            <a:r>
              <a:rPr lang="fr-FR" dirty="0" err="1" smtClean="0"/>
              <a:t>onset</a:t>
            </a:r>
            <a:r>
              <a:rPr lang="fr-FR" dirty="0" smtClean="0"/>
              <a:t> of mental </a:t>
            </a:r>
            <a:r>
              <a:rPr lang="fr-FR" dirty="0" err="1" smtClean="0"/>
              <a:t>disorder</a:t>
            </a:r>
            <a:r>
              <a:rPr lang="fr-FR" dirty="0" smtClean="0"/>
              <a:t> </a:t>
            </a:r>
            <a:r>
              <a:rPr lang="fr-FR" dirty="0" err="1" smtClean="0"/>
              <a:t>can</a:t>
            </a:r>
            <a:r>
              <a:rPr lang="fr-FR" dirty="0" smtClean="0"/>
              <a:t> </a:t>
            </a:r>
            <a:r>
              <a:rPr lang="fr-FR" dirty="0" err="1" smtClean="0"/>
              <a:t>be</a:t>
            </a:r>
            <a:r>
              <a:rPr lang="fr-FR" dirty="0" smtClean="0"/>
              <a:t> </a:t>
            </a:r>
            <a:r>
              <a:rPr lang="fr-FR" dirty="0" err="1" smtClean="0"/>
              <a:t>difficult</a:t>
            </a:r>
            <a:r>
              <a:rPr lang="fr-FR" dirty="0" smtClean="0"/>
              <a:t> to </a:t>
            </a:r>
            <a:r>
              <a:rPr lang="fr-FR" dirty="0" err="1" smtClean="0"/>
              <a:t>distinguish</a:t>
            </a:r>
            <a:r>
              <a:rPr lang="fr-FR" dirty="0" smtClean="0"/>
              <a:t> </a:t>
            </a:r>
            <a:r>
              <a:rPr lang="fr-FR" dirty="0" err="1" smtClean="0"/>
              <a:t>from</a:t>
            </a:r>
            <a:r>
              <a:rPr lang="fr-FR" dirty="0" smtClean="0"/>
              <a:t> </a:t>
            </a:r>
            <a:r>
              <a:rPr lang="fr-FR" dirty="0" err="1" smtClean="0"/>
              <a:t>transitory</a:t>
            </a:r>
            <a:r>
              <a:rPr lang="fr-FR" dirty="0" smtClean="0"/>
              <a:t> and normative changes in </a:t>
            </a:r>
            <a:r>
              <a:rPr lang="fr-FR" dirty="0" err="1" smtClean="0"/>
              <a:t>emotion</a:t>
            </a:r>
            <a:r>
              <a:rPr lang="fr-FR" dirty="0" smtClean="0"/>
              <a:t> and </a:t>
            </a:r>
            <a:r>
              <a:rPr lang="fr-FR" dirty="0" err="1" smtClean="0"/>
              <a:t>behaviour</a:t>
            </a:r>
            <a:r>
              <a:rPr lang="fr-FR" dirty="0" smtClean="0"/>
              <a:t>, </a:t>
            </a:r>
            <a:r>
              <a:rPr lang="fr-FR" dirty="0" err="1" smtClean="0"/>
              <a:t>especially</a:t>
            </a:r>
            <a:r>
              <a:rPr lang="fr-FR" dirty="0" smtClean="0"/>
              <a:t> in </a:t>
            </a:r>
            <a:r>
              <a:rPr lang="fr-FR" dirty="0" err="1" smtClean="0"/>
              <a:t>young</a:t>
            </a:r>
            <a:r>
              <a:rPr lang="fr-FR" dirty="0" smtClean="0"/>
              <a:t> people » (</a:t>
            </a:r>
            <a:r>
              <a:rPr lang="fr-FR" dirty="0" err="1" smtClean="0"/>
              <a:t>McGorry</a:t>
            </a:r>
            <a:r>
              <a:rPr lang="fr-FR" dirty="0" smtClean="0"/>
              <a:t>, 2010)</a:t>
            </a:r>
            <a:endParaRPr lang="fr-FR" dirty="0"/>
          </a:p>
        </p:txBody>
      </p:sp>
    </p:spTree>
    <p:extLst>
      <p:ext uri="{BB962C8B-B14F-4D97-AF65-F5344CB8AC3E}">
        <p14:creationId xmlns:p14="http://schemas.microsoft.com/office/powerpoint/2010/main" val="23858793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2126"/>
            <a:ext cx="8229600" cy="6226477"/>
          </a:xfrm>
        </p:spPr>
        <p:txBody>
          <a:bodyPr/>
          <a:lstStyle/>
          <a:p>
            <a:pPr marL="0" indent="0">
              <a:buNone/>
            </a:pPr>
            <a:r>
              <a:rPr lang="fr-FR" dirty="0" smtClean="0"/>
              <a:t>Pour rappel, l’adolescent, dans sa dimension pubertaire, est un enfant dans un corps d’adulte!</a:t>
            </a:r>
            <a:endParaRPr lang="fr-FR" dirty="0"/>
          </a:p>
        </p:txBody>
      </p:sp>
    </p:spTree>
    <p:extLst>
      <p:ext uri="{BB962C8B-B14F-4D97-AF65-F5344CB8AC3E}">
        <p14:creationId xmlns:p14="http://schemas.microsoft.com/office/powerpoint/2010/main" val="11465101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049" y="873890"/>
            <a:ext cx="8229600" cy="912035"/>
          </a:xfrm>
        </p:spPr>
        <p:txBody>
          <a:bodyPr>
            <a:noAutofit/>
          </a:bodyPr>
          <a:lstStyle/>
          <a:p>
            <a:pPr algn="l" eaLnBrk="1" hangingPunct="1">
              <a:defRPr/>
            </a:pPr>
            <a:r>
              <a:rPr lang="lb-LU" sz="3200" dirty="0" smtClean="0">
                <a:latin typeface="+mn-lt"/>
                <a:cs typeface="Arial"/>
              </a:rPr>
              <a:t>Modification brutale du corps à un rythme plus rapide que l’évolution psychique:</a:t>
            </a:r>
            <a:endParaRPr lang="fr-FR" sz="3200" dirty="0" smtClean="0">
              <a:latin typeface="+mn-lt"/>
              <a:cs typeface="Arial"/>
            </a:endParaRPr>
          </a:p>
        </p:txBody>
      </p:sp>
      <p:sp>
        <p:nvSpPr>
          <p:cNvPr id="9219" name="Rectangle 3"/>
          <p:cNvSpPr>
            <a:spLocks noGrp="1" noChangeArrowheads="1"/>
          </p:cNvSpPr>
          <p:nvPr>
            <p:ph type="body" idx="1"/>
          </p:nvPr>
        </p:nvSpPr>
        <p:spPr>
          <a:xfrm>
            <a:off x="323528" y="2143764"/>
            <a:ext cx="8229600" cy="4396767"/>
          </a:xfrm>
        </p:spPr>
        <p:txBody>
          <a:bodyPr>
            <a:noAutofit/>
          </a:bodyPr>
          <a:lstStyle/>
          <a:p>
            <a:pPr marL="400050" lvl="1" indent="0">
              <a:buNone/>
              <a:tabLst>
                <a:tab pos="355600" algn="l"/>
              </a:tabLst>
              <a:defRPr/>
            </a:pPr>
            <a:r>
              <a:rPr lang="lb-LU" dirty="0" smtClean="0"/>
              <a:t>  -</a:t>
            </a:r>
            <a:r>
              <a:rPr lang="lb-LU" dirty="0"/>
              <a:t> </a:t>
            </a:r>
            <a:r>
              <a:rPr lang="lb-LU" dirty="0" smtClean="0"/>
              <a:t>poussée hormonale intense</a:t>
            </a:r>
          </a:p>
          <a:p>
            <a:pPr marL="400050" lvl="1" indent="0">
              <a:buNone/>
              <a:tabLst>
                <a:tab pos="541338" algn="l"/>
              </a:tabLst>
              <a:defRPr/>
            </a:pPr>
            <a:r>
              <a:rPr lang="lb-LU" dirty="0" smtClean="0"/>
              <a:t>  - développement des caractères sexuels  			secondaires</a:t>
            </a:r>
          </a:p>
          <a:p>
            <a:pPr marL="400050" lvl="1" indent="0">
              <a:buNone/>
              <a:tabLst>
                <a:tab pos="355600" algn="l"/>
              </a:tabLst>
              <a:defRPr/>
            </a:pPr>
            <a:r>
              <a:rPr lang="lb-LU" dirty="0" smtClean="0"/>
              <a:t> -</a:t>
            </a:r>
            <a:r>
              <a:rPr lang="lb-LU" dirty="0"/>
              <a:t> </a:t>
            </a:r>
            <a:r>
              <a:rPr lang="lb-LU" dirty="0" smtClean="0"/>
              <a:t>changement brusque du schéma corporel</a:t>
            </a:r>
          </a:p>
          <a:p>
            <a:pPr marL="400050" lvl="1" indent="0">
              <a:buNone/>
              <a:tabLst>
                <a:tab pos="355600" algn="l"/>
              </a:tabLst>
              <a:defRPr/>
            </a:pPr>
            <a:r>
              <a:rPr lang="lb-LU" dirty="0" smtClean="0"/>
              <a:t>  - modification radicale du regard d’autrui.</a:t>
            </a:r>
            <a:endParaRPr lang="fr-FR" dirty="0" smtClean="0"/>
          </a:p>
        </p:txBody>
      </p:sp>
    </p:spTree>
    <p:extLst>
      <p:ext uri="{BB962C8B-B14F-4D97-AF65-F5344CB8AC3E}">
        <p14:creationId xmlns:p14="http://schemas.microsoft.com/office/powerpoint/2010/main" val="15620178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323850" y="368673"/>
            <a:ext cx="8229600" cy="6084515"/>
          </a:xfrm>
        </p:spPr>
        <p:txBody>
          <a:bodyPr>
            <a:normAutofit/>
          </a:bodyPr>
          <a:lstStyle/>
          <a:p>
            <a:pPr marL="0" indent="0" eaLnBrk="1" hangingPunct="1">
              <a:buFont typeface="Wingdings" charset="0"/>
              <a:buNone/>
            </a:pPr>
            <a:r>
              <a:rPr lang="fr-BE" sz="2800" dirty="0" smtClean="0"/>
              <a:t>La présence de comportements anormaux est normale chez un adolescent.</a:t>
            </a:r>
          </a:p>
          <a:p>
            <a:pPr marL="0" indent="0" eaLnBrk="1" hangingPunct="1">
              <a:buFont typeface="Wingdings" charset="0"/>
              <a:buNone/>
            </a:pPr>
            <a:r>
              <a:rPr lang="fr-BE" sz="2800" dirty="0" smtClean="0"/>
              <a:t>Toutes </a:t>
            </a:r>
            <a:r>
              <a:rPr lang="fr-BE" sz="2800" dirty="0"/>
              <a:t>ces manifestations </a:t>
            </a:r>
            <a:r>
              <a:rPr lang="fr-BE" sz="2800" dirty="0" smtClean="0"/>
              <a:t>d’allure pathologique sont </a:t>
            </a:r>
            <a:r>
              <a:rPr lang="fr-BE" sz="2800" dirty="0" smtClean="0"/>
              <a:t>l’ expression d’un </a:t>
            </a:r>
            <a:r>
              <a:rPr lang="fr-BE" sz="2800" dirty="0"/>
              <a:t>compromis entre les différentes tendances </a:t>
            </a:r>
            <a:r>
              <a:rPr lang="fr-BE" sz="2800" dirty="0">
                <a:cs typeface="Corbel"/>
              </a:rPr>
              <a:t>internes</a:t>
            </a:r>
            <a:r>
              <a:rPr lang="fr-BE" sz="2800" dirty="0"/>
              <a:t> qui déséquilibrent l’adolescent.</a:t>
            </a:r>
          </a:p>
          <a:p>
            <a:pPr marL="0" indent="0" eaLnBrk="1" hangingPunct="1">
              <a:buFont typeface="Wingdings" charset="0"/>
              <a:buNone/>
            </a:pPr>
            <a:r>
              <a:rPr lang="fr-BE" sz="2800" dirty="0"/>
              <a:t>Le partage entre le normal et le pathologique reposera sur la durée, l’intensité, la réversibilité de ces manifestations, et non sur leur simple présence.</a:t>
            </a:r>
            <a:endParaRPr lang="fr-FR" sz="2800" dirty="0"/>
          </a:p>
        </p:txBody>
      </p:sp>
    </p:spTree>
    <p:extLst>
      <p:ext uri="{BB962C8B-B14F-4D97-AF65-F5344CB8AC3E}">
        <p14:creationId xmlns:p14="http://schemas.microsoft.com/office/powerpoint/2010/main" val="13749744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3856"/>
            <a:ext cx="8229600" cy="5962308"/>
          </a:xfrm>
        </p:spPr>
        <p:txBody>
          <a:bodyPr/>
          <a:lstStyle/>
          <a:p>
            <a:pPr marL="0" indent="0">
              <a:buNone/>
            </a:pPr>
            <a:r>
              <a:rPr lang="fr-FR" dirty="0" smtClean="0"/>
              <a:t>« La prise en charge actuelle des adolescents dans les services de médecine scolaire repose davantage sur le dépistage de problèmes de santé physique spécifiques, que sur des aspects psychosociaux et subjectifs de leur santé. (….)</a:t>
            </a:r>
            <a:endParaRPr lang="fr-FR" dirty="0"/>
          </a:p>
        </p:txBody>
      </p:sp>
    </p:spTree>
    <p:extLst>
      <p:ext uri="{BB962C8B-B14F-4D97-AF65-F5344CB8AC3E}">
        <p14:creationId xmlns:p14="http://schemas.microsoft.com/office/powerpoint/2010/main" val="1162063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2128"/>
            <a:ext cx="8229600" cy="5894036"/>
          </a:xfrm>
        </p:spPr>
        <p:txBody>
          <a:bodyPr/>
          <a:lstStyle/>
          <a:p>
            <a:pPr marL="0" indent="0">
              <a:buNone/>
            </a:pPr>
            <a:r>
              <a:rPr lang="fr-FR" dirty="0" smtClean="0"/>
              <a:t>(….)La perception de leur santé et de leur qualité de vie par les adolescents permet un repérage individualisé précoce utile pour améliorer leur prise en charge (…) » (Renard F. 2004)</a:t>
            </a:r>
            <a:endParaRPr lang="fr-FR" dirty="0"/>
          </a:p>
        </p:txBody>
      </p:sp>
    </p:spTree>
    <p:extLst>
      <p:ext uri="{BB962C8B-B14F-4D97-AF65-F5344CB8AC3E}">
        <p14:creationId xmlns:p14="http://schemas.microsoft.com/office/powerpoint/2010/main" val="5915370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59438"/>
            <a:ext cx="8229600" cy="5866726"/>
          </a:xfrm>
        </p:spPr>
        <p:txBody>
          <a:bodyPr/>
          <a:lstStyle/>
          <a:p>
            <a:pPr marL="0" indent="0">
              <a:buNone/>
            </a:pPr>
            <a:r>
              <a:rPr lang="fr-FR" dirty="0" smtClean="0"/>
              <a:t>Et la psychose? Quelles échelles utiliser? </a:t>
            </a:r>
          </a:p>
          <a:p>
            <a:pPr marL="0" indent="0">
              <a:buNone/>
            </a:pPr>
            <a:r>
              <a:rPr lang="fr-FR" dirty="0" smtClean="0"/>
              <a:t>Comment éviter la tautologie de définir le risque psychotique par des questions ciblées exclusivement « psychose »? (</a:t>
            </a:r>
            <a:r>
              <a:rPr lang="fr-FR" dirty="0" err="1" smtClean="0"/>
              <a:t>cf</a:t>
            </a:r>
            <a:r>
              <a:rPr lang="fr-FR" dirty="0" smtClean="0"/>
              <a:t> les U.H.R.) </a:t>
            </a:r>
            <a:endParaRPr lang="fr-FR" dirty="0"/>
          </a:p>
        </p:txBody>
      </p:sp>
    </p:spTree>
    <p:extLst>
      <p:ext uri="{BB962C8B-B14F-4D97-AF65-F5344CB8AC3E}">
        <p14:creationId xmlns:p14="http://schemas.microsoft.com/office/powerpoint/2010/main" val="23818163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9236"/>
            <a:ext cx="8229600" cy="6016927"/>
          </a:xfrm>
        </p:spPr>
        <p:txBody>
          <a:bodyPr/>
          <a:lstStyle/>
          <a:p>
            <a:pPr marL="0" indent="0">
              <a:buNone/>
            </a:pPr>
            <a:r>
              <a:rPr lang="fr-FR" dirty="0" smtClean="0"/>
              <a:t>Le CAPE : «  </a:t>
            </a:r>
            <a:r>
              <a:rPr lang="fr-FR" dirty="0" err="1" smtClean="0"/>
              <a:t>Community</a:t>
            </a:r>
            <a:r>
              <a:rPr lang="fr-FR" dirty="0" smtClean="0"/>
              <a:t> </a:t>
            </a:r>
            <a:r>
              <a:rPr lang="fr-FR" dirty="0" err="1" smtClean="0"/>
              <a:t>Assessment</a:t>
            </a:r>
            <a:r>
              <a:rPr lang="fr-FR" dirty="0" smtClean="0"/>
              <a:t> of </a:t>
            </a:r>
            <a:r>
              <a:rPr lang="fr-FR" dirty="0" err="1" smtClean="0"/>
              <a:t>Psychic</a:t>
            </a:r>
            <a:r>
              <a:rPr lang="fr-FR" dirty="0" smtClean="0"/>
              <a:t> </a:t>
            </a:r>
            <a:r>
              <a:rPr lang="fr-FR" dirty="0" err="1" smtClean="0"/>
              <a:t>Experiences</a:t>
            </a:r>
            <a:r>
              <a:rPr lang="fr-FR" dirty="0" smtClean="0"/>
              <a:t> » initié par </a:t>
            </a:r>
            <a:r>
              <a:rPr lang="fr-FR" dirty="0" err="1" smtClean="0"/>
              <a:t>Stefanis</a:t>
            </a:r>
            <a:r>
              <a:rPr lang="fr-FR" dirty="0" smtClean="0"/>
              <a:t> en 2002, et validé en français par Brenner en 2007.</a:t>
            </a:r>
          </a:p>
          <a:p>
            <a:pPr marL="0" indent="0">
              <a:buNone/>
            </a:pPr>
            <a:endParaRPr lang="fr-FR" dirty="0" smtClean="0"/>
          </a:p>
          <a:p>
            <a:pPr marL="0" indent="0">
              <a:buNone/>
            </a:pPr>
            <a:r>
              <a:rPr lang="fr-FR" sz="2400" dirty="0" smtClean="0"/>
              <a:t>Le but est de mesurer les expériences psychotiques atténuées dans la population générale</a:t>
            </a:r>
            <a:endParaRPr lang="fr-FR" sz="2400" dirty="0"/>
          </a:p>
        </p:txBody>
      </p:sp>
    </p:spTree>
    <p:extLst>
      <p:ext uri="{BB962C8B-B14F-4D97-AF65-F5344CB8AC3E}">
        <p14:creationId xmlns:p14="http://schemas.microsoft.com/office/powerpoint/2010/main" val="33646638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0200"/>
            <a:ext cx="8229600" cy="5975963"/>
          </a:xfrm>
        </p:spPr>
        <p:txBody>
          <a:bodyPr/>
          <a:lstStyle/>
          <a:p>
            <a:pPr marL="0" indent="0">
              <a:buNone/>
            </a:pPr>
            <a:r>
              <a:rPr lang="fr-FR" dirty="0" smtClean="0"/>
              <a:t>Le CAPE propose une analyse de 3 dimensions:</a:t>
            </a:r>
          </a:p>
          <a:p>
            <a:pPr marL="0" indent="0">
              <a:buNone/>
            </a:pPr>
            <a:r>
              <a:rPr lang="fr-FR" dirty="0" smtClean="0"/>
              <a:t> échelles de symptômes positifs, négatifs, et dépressifs.</a:t>
            </a:r>
          </a:p>
          <a:p>
            <a:pPr marL="0" indent="0">
              <a:buNone/>
            </a:pPr>
            <a:r>
              <a:rPr lang="fr-FR" dirty="0" smtClean="0"/>
              <a:t>Il  peut s’adresser à une population générale, qui ne recherche pas d’aide, et, malgré certaines questions assez </a:t>
            </a:r>
            <a:r>
              <a:rPr lang="fr-FR" dirty="0" err="1" smtClean="0"/>
              <a:t>stigmatisantes</a:t>
            </a:r>
            <a:r>
              <a:rPr lang="fr-FR" dirty="0" smtClean="0"/>
              <a:t>, il se révèle le plus « soft » et ouvert des tests analysés.</a:t>
            </a:r>
            <a:endParaRPr lang="fr-FR" dirty="0"/>
          </a:p>
        </p:txBody>
      </p:sp>
    </p:spTree>
    <p:extLst>
      <p:ext uri="{BB962C8B-B14F-4D97-AF65-F5344CB8AC3E}">
        <p14:creationId xmlns:p14="http://schemas.microsoft.com/office/powerpoint/2010/main" val="23465865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5782"/>
            <a:ext cx="8229600" cy="5880381"/>
          </a:xfrm>
        </p:spPr>
        <p:txBody>
          <a:bodyPr/>
          <a:lstStyle/>
          <a:p>
            <a:r>
              <a:rPr lang="fr-FR" dirty="0" smtClean="0"/>
              <a:t>4 Paramètres dans ce titre,</a:t>
            </a:r>
          </a:p>
          <a:p>
            <a:pPr marL="0" indent="0">
              <a:buNone/>
            </a:pPr>
            <a:r>
              <a:rPr lang="fr-FR" dirty="0"/>
              <a:t> </a:t>
            </a:r>
            <a:r>
              <a:rPr lang="fr-FR" dirty="0" smtClean="0"/>
              <a:t>            - la détection précoce,</a:t>
            </a:r>
          </a:p>
          <a:p>
            <a:pPr marL="0" indent="0">
              <a:buNone/>
            </a:pPr>
            <a:r>
              <a:rPr lang="fr-FR" dirty="0"/>
              <a:t> </a:t>
            </a:r>
            <a:r>
              <a:rPr lang="fr-FR" dirty="0" smtClean="0"/>
              <a:t>            - la souffrance psychique,</a:t>
            </a:r>
          </a:p>
          <a:p>
            <a:pPr marL="0" indent="0">
              <a:buNone/>
            </a:pPr>
            <a:r>
              <a:rPr lang="fr-FR" dirty="0"/>
              <a:t> </a:t>
            </a:r>
            <a:r>
              <a:rPr lang="fr-FR" dirty="0" smtClean="0"/>
              <a:t>            - l’adolescent,</a:t>
            </a:r>
          </a:p>
          <a:p>
            <a:pPr marL="0" indent="0">
              <a:buNone/>
            </a:pPr>
            <a:r>
              <a:rPr lang="fr-FR" dirty="0"/>
              <a:t> </a:t>
            </a:r>
            <a:r>
              <a:rPr lang="fr-FR" dirty="0" smtClean="0"/>
              <a:t>            - le milieu scolaire.              </a:t>
            </a:r>
            <a:endParaRPr lang="fr-FR" dirty="0"/>
          </a:p>
        </p:txBody>
      </p:sp>
    </p:spTree>
    <p:extLst>
      <p:ext uri="{BB962C8B-B14F-4D97-AF65-F5344CB8AC3E}">
        <p14:creationId xmlns:p14="http://schemas.microsoft.com/office/powerpoint/2010/main" val="18674571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7510"/>
            <a:ext cx="8229600" cy="5948654"/>
          </a:xfrm>
        </p:spPr>
        <p:txBody>
          <a:bodyPr/>
          <a:lstStyle/>
          <a:p>
            <a:pPr marL="0" indent="0">
              <a:buNone/>
            </a:pPr>
            <a:r>
              <a:rPr lang="fr-FR" dirty="0" smtClean="0"/>
              <a:t>Les symptômes positifs sont les plus discriminants, à savoir:</a:t>
            </a:r>
          </a:p>
          <a:p>
            <a:pPr marL="0" indent="0">
              <a:buNone/>
            </a:pPr>
            <a:r>
              <a:rPr lang="fr-FR" dirty="0"/>
              <a:t> </a:t>
            </a:r>
            <a:r>
              <a:rPr lang="fr-FR" dirty="0" smtClean="0"/>
              <a:t>          BE: Bizarre </a:t>
            </a:r>
            <a:r>
              <a:rPr lang="fr-FR" dirty="0" err="1" smtClean="0"/>
              <a:t>Experience</a:t>
            </a:r>
            <a:r>
              <a:rPr lang="fr-FR" dirty="0" smtClean="0"/>
              <a:t>,</a:t>
            </a:r>
          </a:p>
          <a:p>
            <a:pPr marL="0" indent="0">
              <a:buNone/>
            </a:pPr>
            <a:r>
              <a:rPr lang="fr-FR" dirty="0"/>
              <a:t> </a:t>
            </a:r>
            <a:r>
              <a:rPr lang="fr-FR" dirty="0" smtClean="0"/>
              <a:t>          PA: </a:t>
            </a:r>
            <a:r>
              <a:rPr lang="fr-FR" dirty="0" err="1" smtClean="0"/>
              <a:t>Perceptual</a:t>
            </a:r>
            <a:r>
              <a:rPr lang="fr-FR" dirty="0" smtClean="0"/>
              <a:t> </a:t>
            </a:r>
            <a:r>
              <a:rPr lang="fr-FR" dirty="0" err="1" smtClean="0"/>
              <a:t>Abnormalities</a:t>
            </a:r>
            <a:r>
              <a:rPr lang="fr-FR" dirty="0" smtClean="0"/>
              <a:t>,</a:t>
            </a:r>
          </a:p>
          <a:p>
            <a:pPr marL="0" indent="0">
              <a:buNone/>
            </a:pPr>
            <a:r>
              <a:rPr lang="fr-FR" dirty="0"/>
              <a:t> </a:t>
            </a:r>
            <a:r>
              <a:rPr lang="fr-FR" dirty="0" smtClean="0"/>
              <a:t>          PI: </a:t>
            </a:r>
            <a:r>
              <a:rPr lang="fr-FR" dirty="0" err="1" smtClean="0"/>
              <a:t>Persecutory</a:t>
            </a:r>
            <a:r>
              <a:rPr lang="fr-FR" dirty="0" smtClean="0"/>
              <a:t> </a:t>
            </a:r>
            <a:r>
              <a:rPr lang="fr-FR" dirty="0" err="1" smtClean="0"/>
              <a:t>Ideation</a:t>
            </a:r>
            <a:r>
              <a:rPr lang="fr-FR" dirty="0" smtClean="0"/>
              <a:t>,</a:t>
            </a:r>
          </a:p>
          <a:p>
            <a:pPr marL="0" indent="0">
              <a:buNone/>
            </a:pPr>
            <a:r>
              <a:rPr lang="fr-FR" dirty="0"/>
              <a:t> </a:t>
            </a:r>
            <a:r>
              <a:rPr lang="fr-FR" dirty="0" smtClean="0"/>
              <a:t>          Gr: </a:t>
            </a:r>
            <a:r>
              <a:rPr lang="fr-FR" dirty="0" err="1" smtClean="0"/>
              <a:t>Grandiosity</a:t>
            </a:r>
            <a:r>
              <a:rPr lang="fr-FR" dirty="0" smtClean="0"/>
              <a:t>,</a:t>
            </a:r>
          </a:p>
          <a:p>
            <a:pPr marL="0" indent="0">
              <a:buNone/>
            </a:pPr>
            <a:r>
              <a:rPr lang="fr-FR" dirty="0"/>
              <a:t> </a:t>
            </a:r>
            <a:r>
              <a:rPr lang="fr-FR" dirty="0" smtClean="0"/>
              <a:t>          (MT: </a:t>
            </a:r>
            <a:r>
              <a:rPr lang="fr-FR" dirty="0" err="1" smtClean="0"/>
              <a:t>Magical</a:t>
            </a:r>
            <a:r>
              <a:rPr lang="fr-FR" dirty="0" smtClean="0"/>
              <a:t> </a:t>
            </a:r>
            <a:r>
              <a:rPr lang="fr-FR" dirty="0" err="1" smtClean="0"/>
              <a:t>Thinking</a:t>
            </a:r>
            <a:r>
              <a:rPr lang="fr-FR" dirty="0" smtClean="0"/>
              <a:t>).</a:t>
            </a:r>
            <a:endParaRPr lang="fr-FR" dirty="0"/>
          </a:p>
        </p:txBody>
      </p:sp>
    </p:spTree>
    <p:extLst>
      <p:ext uri="{BB962C8B-B14F-4D97-AF65-F5344CB8AC3E}">
        <p14:creationId xmlns:p14="http://schemas.microsoft.com/office/powerpoint/2010/main" val="8007039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3856"/>
            <a:ext cx="8229600" cy="5962308"/>
          </a:xfrm>
        </p:spPr>
        <p:txBody>
          <a:bodyPr/>
          <a:lstStyle/>
          <a:p>
            <a:r>
              <a:rPr lang="fr-FR" dirty="0" smtClean="0"/>
              <a:t>Plusieurs auteurs (</a:t>
            </a:r>
            <a:r>
              <a:rPr lang="fr-FR" dirty="0"/>
              <a:t>Y</a:t>
            </a:r>
            <a:r>
              <a:rPr lang="fr-FR" dirty="0" smtClean="0"/>
              <a:t>oung, 2006; Armando, 2011) insistent sur la valeur du PI, surtout parce qu’il est significativement associé à des marqueurs de santé mentale fragile, menant à la notion de « </a:t>
            </a:r>
            <a:r>
              <a:rPr lang="fr-FR" dirty="0" err="1" smtClean="0"/>
              <a:t>poor</a:t>
            </a:r>
            <a:r>
              <a:rPr lang="fr-FR" dirty="0" smtClean="0"/>
              <a:t> mental </a:t>
            </a:r>
            <a:r>
              <a:rPr lang="fr-FR" dirty="0" err="1" smtClean="0"/>
              <a:t>health</a:t>
            </a:r>
            <a:r>
              <a:rPr lang="fr-FR" dirty="0" smtClean="0"/>
              <a:t> </a:t>
            </a:r>
            <a:r>
              <a:rPr lang="fr-FR" dirty="0" err="1" smtClean="0"/>
              <a:t>status</a:t>
            </a:r>
            <a:r>
              <a:rPr lang="fr-FR" dirty="0" smtClean="0"/>
              <a:t> »</a:t>
            </a:r>
            <a:endParaRPr lang="fr-FR" dirty="0"/>
          </a:p>
        </p:txBody>
      </p:sp>
    </p:spTree>
    <p:extLst>
      <p:ext uri="{BB962C8B-B14F-4D97-AF65-F5344CB8AC3E}">
        <p14:creationId xmlns:p14="http://schemas.microsoft.com/office/powerpoint/2010/main" val="9515523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588" y="191164"/>
            <a:ext cx="8591212" cy="6458604"/>
          </a:xfrm>
        </p:spPr>
        <p:txBody>
          <a:bodyPr>
            <a:normAutofit fontScale="77500" lnSpcReduction="20000"/>
          </a:bodyPr>
          <a:lstStyle/>
          <a:p>
            <a:pPr marL="0" indent="0">
              <a:buNone/>
            </a:pPr>
            <a:r>
              <a:rPr lang="fr-FR" sz="2800" dirty="0" smtClean="0"/>
              <a:t>Association </a:t>
            </a:r>
            <a:r>
              <a:rPr lang="fr-FR" sz="2800" dirty="0" err="1"/>
              <a:t>between</a:t>
            </a:r>
            <a:r>
              <a:rPr lang="fr-FR" sz="2800" dirty="0"/>
              <a:t> </a:t>
            </a:r>
            <a:r>
              <a:rPr lang="fr-FR" sz="2800" dirty="0" err="1"/>
              <a:t>subtypes</a:t>
            </a:r>
            <a:r>
              <a:rPr lang="fr-FR" sz="2800" dirty="0"/>
              <a:t> of </a:t>
            </a:r>
            <a:r>
              <a:rPr lang="fr-FR" sz="2800" dirty="0" err="1"/>
              <a:t>psychotic</a:t>
            </a:r>
            <a:r>
              <a:rPr lang="fr-FR" sz="2800" dirty="0"/>
              <a:t> </a:t>
            </a:r>
            <a:r>
              <a:rPr lang="fr-FR" sz="2800" dirty="0" err="1"/>
              <a:t>experiences</a:t>
            </a:r>
            <a:r>
              <a:rPr lang="fr-FR" sz="2800" dirty="0"/>
              <a:t> and </a:t>
            </a:r>
            <a:r>
              <a:rPr lang="fr-FR" sz="2800" dirty="0" err="1"/>
              <a:t>indicators</a:t>
            </a:r>
            <a:r>
              <a:rPr lang="fr-FR" sz="2800" dirty="0"/>
              <a:t> of </a:t>
            </a:r>
            <a:r>
              <a:rPr lang="fr-FR" sz="2800" dirty="0" err="1"/>
              <a:t>poor</a:t>
            </a:r>
            <a:r>
              <a:rPr lang="fr-FR" sz="2800" dirty="0"/>
              <a:t> mental </a:t>
            </a:r>
            <a:r>
              <a:rPr lang="fr-FR" sz="2800" dirty="0" err="1"/>
              <a:t>health</a:t>
            </a:r>
            <a:r>
              <a:rPr lang="fr-FR" sz="2800" dirty="0"/>
              <a:t> </a:t>
            </a:r>
            <a:r>
              <a:rPr lang="fr-FR" sz="2800" dirty="0" err="1" smtClean="0"/>
              <a:t>status</a:t>
            </a:r>
            <a:r>
              <a:rPr lang="fr-FR" sz="2800" dirty="0" smtClean="0"/>
              <a:t> </a:t>
            </a:r>
            <a:endParaRPr lang="fr-FR" sz="2800" dirty="0"/>
          </a:p>
          <a:p>
            <a:pPr marL="0" indent="0">
              <a:buNone/>
            </a:pPr>
            <a:r>
              <a:rPr lang="fr-FR" dirty="0" smtClean="0"/>
              <a:t>                                 PI          BE        PA       MT </a:t>
            </a:r>
            <a:endParaRPr lang="fr-FR" dirty="0"/>
          </a:p>
          <a:p>
            <a:pPr marL="0" indent="0">
              <a:buNone/>
            </a:pPr>
            <a:r>
              <a:rPr lang="fr-FR" dirty="0" err="1"/>
              <a:t>Distress</a:t>
            </a:r>
            <a:r>
              <a:rPr lang="fr-FR" dirty="0"/>
              <a:t> </a:t>
            </a:r>
            <a:r>
              <a:rPr lang="fr-FR" dirty="0" smtClean="0"/>
              <a:t>                +            +            +           +</a:t>
            </a:r>
          </a:p>
          <a:p>
            <a:pPr marL="0" indent="0">
              <a:buNone/>
            </a:pPr>
            <a:r>
              <a:rPr lang="fr-FR" dirty="0" smtClean="0"/>
              <a:t>GHQ12                  +            +            _           _</a:t>
            </a:r>
          </a:p>
          <a:p>
            <a:pPr marL="0" indent="0">
              <a:buNone/>
            </a:pPr>
            <a:r>
              <a:rPr lang="fr-FR" dirty="0" smtClean="0"/>
              <a:t>BDI2                       +            +            _           _</a:t>
            </a:r>
          </a:p>
          <a:p>
            <a:pPr marL="0" indent="0">
              <a:buNone/>
            </a:pPr>
            <a:r>
              <a:rPr lang="fr-FR" dirty="0" smtClean="0"/>
              <a:t>BAI                          +            _            _           _</a:t>
            </a:r>
          </a:p>
          <a:p>
            <a:pPr marL="0" indent="0">
              <a:buNone/>
            </a:pPr>
            <a:r>
              <a:rPr lang="fr-FR" dirty="0" smtClean="0"/>
              <a:t>Help </a:t>
            </a:r>
            <a:r>
              <a:rPr lang="fr-FR" dirty="0" err="1" smtClean="0"/>
              <a:t>seeking</a:t>
            </a:r>
            <a:r>
              <a:rPr lang="fr-FR" dirty="0" smtClean="0"/>
              <a:t>       +            _            _           _</a:t>
            </a:r>
          </a:p>
          <a:p>
            <a:pPr marL="0" indent="0">
              <a:buNone/>
            </a:pPr>
            <a:endParaRPr lang="fr-FR" dirty="0" smtClean="0"/>
          </a:p>
          <a:p>
            <a:pPr marL="0" indent="0">
              <a:buNone/>
            </a:pPr>
            <a:r>
              <a:rPr lang="fr-FR" sz="2100" dirty="0" smtClean="0"/>
              <a:t>PA</a:t>
            </a:r>
            <a:r>
              <a:rPr lang="fr-FR" sz="2100" dirty="0"/>
              <a:t>, </a:t>
            </a:r>
            <a:r>
              <a:rPr lang="fr-FR" sz="2100" dirty="0" err="1"/>
              <a:t>perceptual</a:t>
            </a:r>
            <a:r>
              <a:rPr lang="fr-FR" sz="2100" dirty="0"/>
              <a:t> </a:t>
            </a:r>
            <a:r>
              <a:rPr lang="fr-FR" sz="2100" dirty="0" err="1"/>
              <a:t>abnormalities</a:t>
            </a:r>
            <a:r>
              <a:rPr lang="fr-FR" sz="2100" dirty="0"/>
              <a:t>; PI, </a:t>
            </a:r>
            <a:r>
              <a:rPr lang="fr-FR" sz="2100" dirty="0" err="1"/>
              <a:t>persecutory</a:t>
            </a:r>
            <a:r>
              <a:rPr lang="fr-FR" sz="2100" dirty="0"/>
              <a:t> </a:t>
            </a:r>
            <a:r>
              <a:rPr lang="fr-FR" sz="2100" dirty="0" err="1"/>
              <a:t>ideation</a:t>
            </a:r>
            <a:r>
              <a:rPr lang="fr-FR" sz="2100" dirty="0"/>
              <a:t>; BE, bizarre </a:t>
            </a:r>
            <a:r>
              <a:rPr lang="fr-FR" sz="2100" dirty="0" err="1" smtClean="0"/>
              <a:t>experience</a:t>
            </a:r>
            <a:r>
              <a:rPr lang="fr-FR" sz="2100" dirty="0"/>
              <a:t>; MT, </a:t>
            </a:r>
            <a:r>
              <a:rPr lang="fr-FR" sz="2100" dirty="0" err="1"/>
              <a:t>magical</a:t>
            </a:r>
            <a:r>
              <a:rPr lang="fr-FR" sz="2100" dirty="0"/>
              <a:t> </a:t>
            </a:r>
            <a:r>
              <a:rPr lang="fr-FR" sz="2100" dirty="0" err="1"/>
              <a:t>thinking</a:t>
            </a:r>
            <a:r>
              <a:rPr lang="fr-FR" sz="2100" dirty="0"/>
              <a:t>; BDI-II, Beck </a:t>
            </a:r>
            <a:r>
              <a:rPr lang="fr-FR" sz="2100" dirty="0" err="1"/>
              <a:t>Depression</a:t>
            </a:r>
            <a:r>
              <a:rPr lang="fr-FR" sz="2100" dirty="0"/>
              <a:t> </a:t>
            </a:r>
            <a:r>
              <a:rPr lang="fr-FR" sz="2100" dirty="0" err="1"/>
              <a:t>Inventory</a:t>
            </a:r>
            <a:r>
              <a:rPr lang="fr-FR" sz="2100" dirty="0"/>
              <a:t>–II; BAI, Beck </a:t>
            </a:r>
            <a:r>
              <a:rPr lang="fr-FR" sz="2100" dirty="0" err="1"/>
              <a:t>Anxiety</a:t>
            </a:r>
            <a:r>
              <a:rPr lang="fr-FR" sz="2100" dirty="0"/>
              <a:t> </a:t>
            </a:r>
            <a:r>
              <a:rPr lang="fr-FR" sz="2100" dirty="0" err="1"/>
              <a:t>Inventory</a:t>
            </a:r>
            <a:r>
              <a:rPr lang="fr-FR" sz="2100" dirty="0"/>
              <a:t>; GHQ-12, General </a:t>
            </a:r>
            <a:r>
              <a:rPr lang="fr-FR" sz="2100" dirty="0" err="1"/>
              <a:t>Health</a:t>
            </a:r>
            <a:r>
              <a:rPr lang="fr-FR" sz="2100" dirty="0"/>
              <a:t> Questionnaire-12. </a:t>
            </a:r>
            <a:endParaRPr lang="fr-FR" sz="2100" dirty="0" smtClean="0"/>
          </a:p>
          <a:p>
            <a:pPr marL="0" indent="0">
              <a:buNone/>
            </a:pPr>
            <a:r>
              <a:rPr lang="fr-FR" sz="2100" dirty="0" smtClean="0"/>
              <a:t>(Armando &amp; al., 2011)</a:t>
            </a:r>
            <a:endParaRPr lang="fr-FR" sz="2100" dirty="0"/>
          </a:p>
          <a:p>
            <a:pPr marL="0" indent="0">
              <a:buNone/>
            </a:pPr>
            <a:endParaRPr lang="fr-FR" dirty="0"/>
          </a:p>
        </p:txBody>
      </p:sp>
    </p:spTree>
    <p:extLst>
      <p:ext uri="{BB962C8B-B14F-4D97-AF65-F5344CB8AC3E}">
        <p14:creationId xmlns:p14="http://schemas.microsoft.com/office/powerpoint/2010/main" val="32786985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5582"/>
            <a:ext cx="8229600" cy="6030581"/>
          </a:xfrm>
        </p:spPr>
        <p:txBody>
          <a:bodyPr>
            <a:normAutofit lnSpcReduction="10000"/>
          </a:bodyPr>
          <a:lstStyle/>
          <a:p>
            <a:pPr marL="0" indent="0">
              <a:buNone/>
            </a:pPr>
            <a:r>
              <a:rPr lang="fr-FR" dirty="0" smtClean="0"/>
              <a:t>« </a:t>
            </a:r>
            <a:r>
              <a:rPr lang="fr-FR" dirty="0" err="1" smtClean="0"/>
              <a:t>Identifying</a:t>
            </a:r>
            <a:r>
              <a:rPr lang="fr-FR" dirty="0" smtClean="0"/>
              <a:t> </a:t>
            </a:r>
            <a:r>
              <a:rPr lang="fr-FR" dirty="0" err="1" smtClean="0"/>
              <a:t>wich</a:t>
            </a:r>
            <a:r>
              <a:rPr lang="fr-FR" dirty="0" smtClean="0"/>
              <a:t> </a:t>
            </a:r>
            <a:r>
              <a:rPr lang="fr-FR" dirty="0" err="1" smtClean="0"/>
              <a:t>PEs</a:t>
            </a:r>
            <a:r>
              <a:rPr lang="fr-FR" dirty="0" smtClean="0"/>
              <a:t> confer the </a:t>
            </a:r>
            <a:r>
              <a:rPr lang="fr-FR" dirty="0" err="1" smtClean="0"/>
              <a:t>highest</a:t>
            </a:r>
            <a:r>
              <a:rPr lang="fr-FR" dirty="0" smtClean="0"/>
              <a:t> </a:t>
            </a:r>
            <a:r>
              <a:rPr lang="fr-FR" dirty="0" err="1" smtClean="0"/>
              <a:t>risk</a:t>
            </a:r>
            <a:r>
              <a:rPr lang="fr-FR" dirty="0" smtClean="0"/>
              <a:t> of </a:t>
            </a:r>
            <a:r>
              <a:rPr lang="fr-FR" dirty="0" err="1" smtClean="0"/>
              <a:t>psychosis</a:t>
            </a:r>
            <a:r>
              <a:rPr lang="fr-FR" dirty="0" smtClean="0"/>
              <a:t> </a:t>
            </a:r>
            <a:r>
              <a:rPr lang="fr-FR" dirty="0" err="1" smtClean="0"/>
              <a:t>could</a:t>
            </a:r>
            <a:r>
              <a:rPr lang="fr-FR" dirty="0" smtClean="0"/>
              <a:t> help in the </a:t>
            </a:r>
            <a:r>
              <a:rPr lang="fr-FR" dirty="0" err="1" smtClean="0"/>
              <a:t>activity</a:t>
            </a:r>
            <a:r>
              <a:rPr lang="fr-FR" dirty="0" smtClean="0"/>
              <a:t> of screening of the </a:t>
            </a:r>
            <a:r>
              <a:rPr lang="fr-FR" dirty="0" err="1" smtClean="0"/>
              <a:t>general</a:t>
            </a:r>
            <a:r>
              <a:rPr lang="fr-FR" dirty="0" smtClean="0"/>
              <a:t> population.</a:t>
            </a:r>
          </a:p>
          <a:p>
            <a:pPr marL="0" indent="0">
              <a:buNone/>
            </a:pPr>
            <a:r>
              <a:rPr lang="fr-FR" dirty="0" smtClean="0"/>
              <a:t>It </a:t>
            </a:r>
            <a:r>
              <a:rPr lang="fr-FR" dirty="0" err="1" smtClean="0"/>
              <a:t>would</a:t>
            </a:r>
            <a:r>
              <a:rPr lang="fr-FR" dirty="0" smtClean="0"/>
              <a:t> </a:t>
            </a:r>
            <a:r>
              <a:rPr lang="fr-FR" dirty="0" err="1" smtClean="0"/>
              <a:t>thus</a:t>
            </a:r>
            <a:r>
              <a:rPr lang="fr-FR" dirty="0" smtClean="0"/>
              <a:t> </a:t>
            </a:r>
            <a:r>
              <a:rPr lang="fr-FR" dirty="0" err="1" smtClean="0"/>
              <a:t>be</a:t>
            </a:r>
            <a:r>
              <a:rPr lang="fr-FR" dirty="0" smtClean="0"/>
              <a:t> possible to </a:t>
            </a:r>
            <a:r>
              <a:rPr lang="fr-FR" dirty="0" err="1" smtClean="0"/>
              <a:t>accurately</a:t>
            </a:r>
            <a:r>
              <a:rPr lang="fr-FR" dirty="0" smtClean="0"/>
              <a:t> </a:t>
            </a:r>
            <a:r>
              <a:rPr lang="fr-FR" dirty="0" err="1" smtClean="0"/>
              <a:t>identify</a:t>
            </a:r>
            <a:r>
              <a:rPr lang="fr-FR" dirty="0" smtClean="0"/>
              <a:t> </a:t>
            </a:r>
            <a:r>
              <a:rPr lang="fr-FR" dirty="0" err="1" smtClean="0"/>
              <a:t>wich</a:t>
            </a:r>
            <a:r>
              <a:rPr lang="fr-FR" dirty="0" smtClean="0"/>
              <a:t> </a:t>
            </a:r>
            <a:r>
              <a:rPr lang="fr-FR" dirty="0" err="1" smtClean="0"/>
              <a:t>individuals</a:t>
            </a:r>
            <a:r>
              <a:rPr lang="fr-FR" dirty="0" smtClean="0"/>
              <a:t> </a:t>
            </a:r>
            <a:r>
              <a:rPr lang="fr-FR" dirty="0" err="1" smtClean="0"/>
              <a:t>with</a:t>
            </a:r>
            <a:r>
              <a:rPr lang="fr-FR" dirty="0" smtClean="0"/>
              <a:t> </a:t>
            </a:r>
            <a:r>
              <a:rPr lang="fr-FR" dirty="0" err="1" smtClean="0"/>
              <a:t>PEs</a:t>
            </a:r>
            <a:r>
              <a:rPr lang="fr-FR" dirty="0" smtClean="0"/>
              <a:t>, </a:t>
            </a:r>
            <a:r>
              <a:rPr lang="fr-FR" dirty="0" err="1" smtClean="0"/>
              <a:t>among</a:t>
            </a:r>
            <a:r>
              <a:rPr lang="fr-FR" dirty="0" smtClean="0"/>
              <a:t> </a:t>
            </a:r>
            <a:r>
              <a:rPr lang="fr-FR" dirty="0" err="1" smtClean="0"/>
              <a:t>those</a:t>
            </a:r>
            <a:r>
              <a:rPr lang="fr-FR" dirty="0" smtClean="0"/>
              <a:t> </a:t>
            </a:r>
            <a:r>
              <a:rPr lang="fr-FR" dirty="0" err="1" smtClean="0"/>
              <a:t>who</a:t>
            </a:r>
            <a:r>
              <a:rPr lang="fr-FR" dirty="0" smtClean="0"/>
              <a:t> do not </a:t>
            </a:r>
            <a:r>
              <a:rPr lang="fr-FR" dirty="0" err="1" smtClean="0"/>
              <a:t>actually</a:t>
            </a:r>
            <a:r>
              <a:rPr lang="fr-FR" dirty="0" smtClean="0"/>
              <a:t> </a:t>
            </a:r>
            <a:r>
              <a:rPr lang="fr-FR" dirty="0" err="1" smtClean="0"/>
              <a:t>request</a:t>
            </a:r>
            <a:r>
              <a:rPr lang="fr-FR" dirty="0" smtClean="0"/>
              <a:t> help, have the the </a:t>
            </a:r>
            <a:r>
              <a:rPr lang="fr-FR" dirty="0" err="1" smtClean="0"/>
              <a:t>greater</a:t>
            </a:r>
            <a:r>
              <a:rPr lang="fr-FR" dirty="0" smtClean="0"/>
              <a:t> </a:t>
            </a:r>
            <a:r>
              <a:rPr lang="fr-FR" dirty="0" err="1" smtClean="0"/>
              <a:t>risk</a:t>
            </a:r>
            <a:r>
              <a:rPr lang="fr-FR" dirty="0" smtClean="0"/>
              <a:t> of </a:t>
            </a:r>
            <a:r>
              <a:rPr lang="fr-FR" dirty="0" err="1" smtClean="0"/>
              <a:t>developing</a:t>
            </a:r>
            <a:r>
              <a:rPr lang="fr-FR" dirty="0" smtClean="0"/>
              <a:t> a </a:t>
            </a:r>
            <a:r>
              <a:rPr lang="fr-FR" dirty="0" err="1" smtClean="0"/>
              <a:t>psychiatric</a:t>
            </a:r>
            <a:r>
              <a:rPr lang="fr-FR" dirty="0" smtClean="0"/>
              <a:t> </a:t>
            </a:r>
            <a:r>
              <a:rPr lang="fr-FR" dirty="0" err="1" smtClean="0"/>
              <a:t>disorder</a:t>
            </a:r>
            <a:r>
              <a:rPr lang="fr-FR" dirty="0" smtClean="0"/>
              <a:t> »</a:t>
            </a:r>
          </a:p>
          <a:p>
            <a:pPr marL="0" indent="0">
              <a:buNone/>
            </a:pPr>
            <a:r>
              <a:rPr lang="fr-FR" dirty="0" smtClean="0"/>
              <a:t>(Armando, 2011)</a:t>
            </a:r>
            <a:endParaRPr lang="fr-FR" dirty="0"/>
          </a:p>
        </p:txBody>
      </p:sp>
    </p:spTree>
    <p:extLst>
      <p:ext uri="{BB962C8B-B14F-4D97-AF65-F5344CB8AC3E}">
        <p14:creationId xmlns:p14="http://schemas.microsoft.com/office/powerpoint/2010/main" val="24092155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6546"/>
            <a:ext cx="8229600" cy="6608804"/>
          </a:xfrm>
        </p:spPr>
        <p:txBody>
          <a:bodyPr/>
          <a:lstStyle/>
          <a:p>
            <a:endParaRPr lang="fr-FR" dirty="0" smtClean="0"/>
          </a:p>
          <a:p>
            <a:pPr marL="0" indent="0">
              <a:buNone/>
            </a:pPr>
            <a:endParaRPr lang="fr-FR" dirty="0"/>
          </a:p>
        </p:txBody>
      </p:sp>
      <p:pic>
        <p:nvPicPr>
          <p:cNvPr id="4" name="Image 3"/>
          <p:cNvPicPr>
            <a:picLocks noChangeAspect="1"/>
          </p:cNvPicPr>
          <p:nvPr/>
        </p:nvPicPr>
        <p:blipFill>
          <a:blip r:embed="rId2"/>
          <a:stretch>
            <a:fillRect/>
          </a:stretch>
        </p:blipFill>
        <p:spPr>
          <a:xfrm>
            <a:off x="2146300" y="0"/>
            <a:ext cx="4846211" cy="6858000"/>
          </a:xfrm>
          <a:prstGeom prst="rect">
            <a:avLst/>
          </a:prstGeom>
        </p:spPr>
      </p:pic>
    </p:spTree>
    <p:extLst>
      <p:ext uri="{BB962C8B-B14F-4D97-AF65-F5344CB8AC3E}">
        <p14:creationId xmlns:p14="http://schemas.microsoft.com/office/powerpoint/2010/main" val="828463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2"/>
          <a:srcRect t="23923" b="23923"/>
          <a:stretch>
            <a:fillRect/>
          </a:stretch>
        </p:blipFill>
        <p:spPr>
          <a:xfrm>
            <a:off x="457200" y="355018"/>
            <a:ext cx="8229600" cy="6502982"/>
          </a:xfrm>
        </p:spPr>
      </p:pic>
    </p:spTree>
    <p:extLst>
      <p:ext uri="{BB962C8B-B14F-4D97-AF65-F5344CB8AC3E}">
        <p14:creationId xmlns:p14="http://schemas.microsoft.com/office/powerpoint/2010/main" val="41456321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6546"/>
            <a:ext cx="8229600" cy="6567840"/>
          </a:xfrm>
        </p:spPr>
        <p:txBody>
          <a:bodyPr/>
          <a:lstStyle/>
          <a:p>
            <a:pPr marL="0" indent="0">
              <a:buNone/>
            </a:pPr>
            <a:r>
              <a:rPr lang="fr-FR" dirty="0" smtClean="0"/>
              <a:t>Concrètement, l’échelle CAPE complète comprend 42 items, la version réduite, 23.</a:t>
            </a:r>
          </a:p>
          <a:p>
            <a:pPr marL="0" indent="0">
              <a:buNone/>
            </a:pPr>
            <a:r>
              <a:rPr lang="fr-FR" dirty="0" smtClean="0"/>
              <a:t>Notre version est portée à 28, pour privilégier une bonne représentation des 3 sous-groupes.</a:t>
            </a:r>
          </a:p>
          <a:p>
            <a:pPr marL="0" indent="0">
              <a:buNone/>
            </a:pPr>
            <a:endParaRPr lang="fr-FR" dirty="0"/>
          </a:p>
        </p:txBody>
      </p:sp>
    </p:spTree>
    <p:extLst>
      <p:ext uri="{BB962C8B-B14F-4D97-AF65-F5344CB8AC3E}">
        <p14:creationId xmlns:p14="http://schemas.microsoft.com/office/powerpoint/2010/main" val="1294887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7436"/>
            <a:ext cx="8229600" cy="6387714"/>
          </a:xfrm>
        </p:spPr>
        <p:txBody>
          <a:bodyPr/>
          <a:lstStyle/>
          <a:p>
            <a:pPr marL="0" indent="0">
              <a:buNone/>
            </a:pPr>
            <a:r>
              <a:rPr lang="fr-FR" dirty="0" smtClean="0"/>
              <a:t>Nous y avons adjoint l’échelle VSP-A, à savoir,  « Vécu et Santé perçus chez l’Adolescent »,      soit 12 items supplémentaires, qui permettent d’explorer une sphère plus large de la santé mentale des adolescents, d’où cette notion de « souffrance psychique ».</a:t>
            </a:r>
          </a:p>
          <a:p>
            <a:pPr marL="0" indent="0">
              <a:buNone/>
            </a:pPr>
            <a:endParaRPr lang="fr-FR" dirty="0"/>
          </a:p>
        </p:txBody>
      </p:sp>
    </p:spTree>
    <p:extLst>
      <p:ext uri="{BB962C8B-B14F-4D97-AF65-F5344CB8AC3E}">
        <p14:creationId xmlns:p14="http://schemas.microsoft.com/office/powerpoint/2010/main" val="39623927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4818"/>
            <a:ext cx="8229600" cy="6431295"/>
          </a:xfrm>
        </p:spPr>
        <p:txBody>
          <a:bodyPr/>
          <a:lstStyle/>
          <a:p>
            <a:pPr marL="0" indent="0">
              <a:buNone/>
            </a:pPr>
            <a:r>
              <a:rPr lang="fr-FR" dirty="0" smtClean="0"/>
              <a:t>Le CAPE explore aussi les affects dépressifs, sous les items évoquant:</a:t>
            </a:r>
          </a:p>
          <a:p>
            <a:pPr marL="0" indent="0">
              <a:buNone/>
            </a:pPr>
            <a:r>
              <a:rPr lang="fr-FR" dirty="0"/>
              <a:t> </a:t>
            </a:r>
            <a:r>
              <a:rPr lang="fr-FR" dirty="0" smtClean="0"/>
              <a:t>             - </a:t>
            </a:r>
            <a:r>
              <a:rPr lang="fr-FR" dirty="0" err="1" smtClean="0"/>
              <a:t>sadness</a:t>
            </a:r>
            <a:r>
              <a:rPr lang="fr-FR" dirty="0" smtClean="0"/>
              <a:t>,</a:t>
            </a:r>
          </a:p>
          <a:p>
            <a:pPr marL="0" indent="0">
              <a:buNone/>
            </a:pPr>
            <a:r>
              <a:rPr lang="fr-FR" dirty="0"/>
              <a:t> </a:t>
            </a:r>
            <a:r>
              <a:rPr lang="fr-FR" dirty="0" smtClean="0"/>
              <a:t>             - </a:t>
            </a:r>
            <a:r>
              <a:rPr lang="fr-FR" dirty="0" err="1" smtClean="0"/>
              <a:t>pessimism</a:t>
            </a:r>
            <a:r>
              <a:rPr lang="fr-FR" dirty="0" smtClean="0"/>
              <a:t>,</a:t>
            </a:r>
          </a:p>
          <a:p>
            <a:pPr marL="0" indent="0">
              <a:buNone/>
            </a:pPr>
            <a:r>
              <a:rPr lang="fr-FR" dirty="0"/>
              <a:t> </a:t>
            </a:r>
            <a:r>
              <a:rPr lang="fr-FR" dirty="0" smtClean="0"/>
              <a:t>             - </a:t>
            </a:r>
            <a:r>
              <a:rPr lang="fr-FR" dirty="0" err="1" smtClean="0"/>
              <a:t>hopelessness</a:t>
            </a:r>
            <a:r>
              <a:rPr lang="fr-FR" dirty="0" smtClean="0"/>
              <a:t>,</a:t>
            </a:r>
          </a:p>
          <a:p>
            <a:pPr marL="0" indent="0">
              <a:buNone/>
            </a:pPr>
            <a:r>
              <a:rPr lang="fr-FR" dirty="0"/>
              <a:t> </a:t>
            </a:r>
            <a:r>
              <a:rPr lang="fr-FR" dirty="0" smtClean="0"/>
              <a:t>             - feeling of </a:t>
            </a:r>
            <a:r>
              <a:rPr lang="fr-FR" dirty="0" err="1" smtClean="0"/>
              <a:t>guilty</a:t>
            </a:r>
            <a:r>
              <a:rPr lang="fr-FR" dirty="0" smtClean="0"/>
              <a:t>,</a:t>
            </a:r>
          </a:p>
          <a:p>
            <a:pPr marL="0" indent="0">
              <a:buNone/>
            </a:pPr>
            <a:r>
              <a:rPr lang="fr-FR" dirty="0"/>
              <a:t> </a:t>
            </a:r>
            <a:r>
              <a:rPr lang="fr-FR" dirty="0" smtClean="0"/>
              <a:t>             - feeling of </a:t>
            </a:r>
            <a:r>
              <a:rPr lang="fr-FR" dirty="0" err="1" smtClean="0"/>
              <a:t>failure</a:t>
            </a:r>
            <a:r>
              <a:rPr lang="fr-FR" dirty="0" smtClean="0"/>
              <a:t>.</a:t>
            </a:r>
            <a:endParaRPr lang="fr-FR" dirty="0"/>
          </a:p>
        </p:txBody>
      </p:sp>
    </p:spTree>
    <p:extLst>
      <p:ext uri="{BB962C8B-B14F-4D97-AF65-F5344CB8AC3E}">
        <p14:creationId xmlns:p14="http://schemas.microsoft.com/office/powerpoint/2010/main" val="27852164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2892"/>
            <a:ext cx="8229600" cy="6581494"/>
          </a:xfrm>
        </p:spPr>
        <p:txBody>
          <a:bodyPr>
            <a:normAutofit fontScale="85000" lnSpcReduction="10000"/>
          </a:bodyPr>
          <a:lstStyle/>
          <a:p>
            <a:pPr marL="0" indent="0">
              <a:buNone/>
            </a:pPr>
            <a:r>
              <a:rPr lang="fr-FR" dirty="0" smtClean="0"/>
              <a:t> </a:t>
            </a:r>
            <a:r>
              <a:rPr lang="fr-FR" dirty="0"/>
              <a:t>S</a:t>
            </a:r>
            <a:r>
              <a:rPr lang="fr-FR" dirty="0" smtClean="0"/>
              <a:t>cénario prévu pour les élèves de 2ème/4ème secondaire :</a:t>
            </a:r>
          </a:p>
          <a:p>
            <a:pPr marL="0" indent="0">
              <a:buNone/>
            </a:pPr>
            <a:r>
              <a:rPr lang="fr-FR" dirty="0"/>
              <a:t> </a:t>
            </a:r>
            <a:r>
              <a:rPr lang="fr-FR" dirty="0" smtClean="0"/>
              <a:t>  - Lettre et accord des parents,</a:t>
            </a:r>
          </a:p>
          <a:p>
            <a:pPr marL="0" indent="0">
              <a:buNone/>
            </a:pPr>
            <a:r>
              <a:rPr lang="fr-FR" dirty="0"/>
              <a:t> </a:t>
            </a:r>
            <a:r>
              <a:rPr lang="fr-FR" dirty="0" smtClean="0"/>
              <a:t>  - Pré-screening (CAPE) avec médecin scolaire,</a:t>
            </a:r>
          </a:p>
          <a:p>
            <a:pPr marL="0" indent="0">
              <a:buNone/>
            </a:pPr>
            <a:r>
              <a:rPr lang="fr-FR" dirty="0"/>
              <a:t> </a:t>
            </a:r>
            <a:r>
              <a:rPr lang="fr-FR" dirty="0" smtClean="0"/>
              <a:t>  - Si résultat « + », contact avec parents et médecin,</a:t>
            </a:r>
          </a:p>
          <a:p>
            <a:pPr marL="0" indent="0">
              <a:buNone/>
            </a:pPr>
            <a:r>
              <a:rPr lang="fr-FR" dirty="0"/>
              <a:t> </a:t>
            </a:r>
            <a:r>
              <a:rPr lang="fr-FR" dirty="0" smtClean="0"/>
              <a:t>  - Screening plus approfondi (SPI-CY),</a:t>
            </a:r>
          </a:p>
          <a:p>
            <a:pPr marL="0" indent="0">
              <a:buNone/>
            </a:pPr>
            <a:r>
              <a:rPr lang="fr-FR" dirty="0"/>
              <a:t> </a:t>
            </a:r>
            <a:r>
              <a:rPr lang="fr-FR" dirty="0" smtClean="0"/>
              <a:t>  - Si résultat « + », </a:t>
            </a:r>
            <a:r>
              <a:rPr lang="fr-FR" dirty="0" err="1" smtClean="0"/>
              <a:t>re</a:t>
            </a:r>
            <a:r>
              <a:rPr lang="fr-FR" dirty="0" smtClean="0"/>
              <a:t>-contact, et proposition de suivi spécifique,</a:t>
            </a:r>
          </a:p>
          <a:p>
            <a:pPr marL="0" indent="0">
              <a:buNone/>
            </a:pPr>
            <a:r>
              <a:rPr lang="fr-FR" dirty="0"/>
              <a:t> </a:t>
            </a:r>
            <a:r>
              <a:rPr lang="fr-FR" dirty="0" smtClean="0"/>
              <a:t>  - Réévaluation 2 ans plus tard</a:t>
            </a:r>
            <a:endParaRPr lang="fr-FR" dirty="0"/>
          </a:p>
        </p:txBody>
      </p:sp>
    </p:spTree>
    <p:extLst>
      <p:ext uri="{BB962C8B-B14F-4D97-AF65-F5344CB8AC3E}">
        <p14:creationId xmlns:p14="http://schemas.microsoft.com/office/powerpoint/2010/main" val="30135229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4818"/>
            <a:ext cx="8229600" cy="5921345"/>
          </a:xfrm>
        </p:spPr>
        <p:txBody>
          <a:bodyPr/>
          <a:lstStyle/>
          <a:p>
            <a:r>
              <a:rPr lang="fr-FR" dirty="0" smtClean="0"/>
              <a:t>Avec en parallèle, la rédaction d’un article,</a:t>
            </a:r>
          </a:p>
          <a:p>
            <a:pPr marL="0" indent="0">
              <a:buNone/>
            </a:pPr>
            <a:r>
              <a:rPr lang="fr-FR" dirty="0"/>
              <a:t> </a:t>
            </a:r>
            <a:r>
              <a:rPr lang="fr-FR" dirty="0" smtClean="0"/>
              <a:t>    « Détection prévenante en santé mentale </a:t>
            </a:r>
          </a:p>
          <a:p>
            <a:pPr marL="0" indent="0">
              <a:buNone/>
            </a:pPr>
            <a:r>
              <a:rPr lang="fr-FR" dirty="0"/>
              <a:t> </a:t>
            </a:r>
            <a:r>
              <a:rPr lang="fr-FR" dirty="0" smtClean="0"/>
              <a:t>     chez l’adolescent:</a:t>
            </a:r>
          </a:p>
          <a:p>
            <a:pPr marL="0" indent="0">
              <a:buNone/>
            </a:pPr>
            <a:r>
              <a:rPr lang="fr-FR" dirty="0"/>
              <a:t> </a:t>
            </a:r>
            <a:r>
              <a:rPr lang="fr-FR" dirty="0" smtClean="0"/>
              <a:t>     considérations éthiques et théoriques »</a:t>
            </a:r>
            <a:endParaRPr lang="fr-FR" dirty="0"/>
          </a:p>
        </p:txBody>
      </p:sp>
    </p:spTree>
    <p:extLst>
      <p:ext uri="{BB962C8B-B14F-4D97-AF65-F5344CB8AC3E}">
        <p14:creationId xmlns:p14="http://schemas.microsoft.com/office/powerpoint/2010/main" val="26177696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1090"/>
            <a:ext cx="8229600" cy="6387714"/>
          </a:xfrm>
        </p:spPr>
        <p:txBody>
          <a:bodyPr/>
          <a:lstStyle/>
          <a:p>
            <a:pPr marL="0" indent="0">
              <a:buNone/>
            </a:pPr>
            <a:r>
              <a:rPr lang="fr-FR" dirty="0" smtClean="0"/>
              <a:t>Le SPI-CY : « </a:t>
            </a:r>
            <a:r>
              <a:rPr lang="fr-FR" dirty="0" err="1" smtClean="0"/>
              <a:t>Schizophrenia</a:t>
            </a:r>
            <a:r>
              <a:rPr lang="fr-FR" dirty="0" smtClean="0"/>
              <a:t> </a:t>
            </a:r>
            <a:r>
              <a:rPr lang="fr-FR" dirty="0" err="1" smtClean="0"/>
              <a:t>Proneness</a:t>
            </a:r>
            <a:r>
              <a:rPr lang="fr-FR" dirty="0" smtClean="0"/>
              <a:t> Instrument », Child and </a:t>
            </a:r>
            <a:r>
              <a:rPr lang="fr-FR" dirty="0" err="1" smtClean="0"/>
              <a:t>Youth</a:t>
            </a:r>
            <a:r>
              <a:rPr lang="fr-FR" dirty="0" smtClean="0"/>
              <a:t> Version.</a:t>
            </a:r>
          </a:p>
          <a:p>
            <a:pPr marL="0" indent="0">
              <a:buNone/>
            </a:pPr>
            <a:r>
              <a:rPr lang="fr-FR" dirty="0" smtClean="0"/>
              <a:t>(Schultze-Lutter &amp; al, 2010)</a:t>
            </a:r>
            <a:endParaRPr lang="fr-FR" dirty="0"/>
          </a:p>
        </p:txBody>
      </p:sp>
    </p:spTree>
    <p:extLst>
      <p:ext uri="{BB962C8B-B14F-4D97-AF65-F5344CB8AC3E}">
        <p14:creationId xmlns:p14="http://schemas.microsoft.com/office/powerpoint/2010/main" val="16541766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4818"/>
            <a:ext cx="8229600" cy="6526877"/>
          </a:xfrm>
        </p:spPr>
        <p:txBody>
          <a:bodyPr>
            <a:normAutofit/>
          </a:bodyPr>
          <a:lstStyle/>
          <a:p>
            <a:pPr marL="0" indent="0">
              <a:buNone/>
            </a:pPr>
            <a:r>
              <a:rPr lang="fr-FR" dirty="0" smtClean="0"/>
              <a:t>« L’objectif de ce test est de mesurer les « symptômes de base », </a:t>
            </a:r>
            <a:r>
              <a:rPr lang="fr-FR" dirty="0" err="1" smtClean="0"/>
              <a:t>c-à-d</a:t>
            </a:r>
            <a:r>
              <a:rPr lang="fr-FR" dirty="0" smtClean="0"/>
              <a:t>. des perturbations discrètes, d’intensité infra clinique, que le sujet éprouve subjectivement, et qui affectent l’énergie, la tolérance au stress, l’affectivité, la pensée, la compréhension, et la motricité » </a:t>
            </a:r>
            <a:endParaRPr lang="fr-FR" dirty="0"/>
          </a:p>
        </p:txBody>
      </p:sp>
    </p:spTree>
    <p:extLst>
      <p:ext uri="{BB962C8B-B14F-4D97-AF65-F5344CB8AC3E}">
        <p14:creationId xmlns:p14="http://schemas.microsoft.com/office/powerpoint/2010/main" val="28805187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0200"/>
            <a:ext cx="8229600" cy="6485913"/>
          </a:xfrm>
        </p:spPr>
        <p:txBody>
          <a:bodyPr/>
          <a:lstStyle/>
          <a:p>
            <a:pPr marL="0" indent="0">
              <a:buNone/>
            </a:pPr>
            <a:r>
              <a:rPr lang="fr-FR" dirty="0" smtClean="0"/>
              <a:t>Le caractère plus incisif de ce test permet de sélectionner les jeunes dont le risque de décompensation est plus significatif cliniquement. </a:t>
            </a:r>
            <a:endParaRPr lang="fr-FR" dirty="0"/>
          </a:p>
        </p:txBody>
      </p:sp>
    </p:spTree>
    <p:extLst>
      <p:ext uri="{BB962C8B-B14F-4D97-AF65-F5344CB8AC3E}">
        <p14:creationId xmlns:p14="http://schemas.microsoft.com/office/powerpoint/2010/main" val="17277456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6746"/>
            <a:ext cx="8229600" cy="6571254"/>
          </a:xfrm>
        </p:spPr>
        <p:txBody>
          <a:bodyPr/>
          <a:lstStyle/>
          <a:p>
            <a:pPr marL="0" indent="0">
              <a:buNone/>
            </a:pPr>
            <a:r>
              <a:rPr lang="fr-FR" dirty="0" smtClean="0"/>
              <a:t>Les restrictions, portées par le débat sur la prédictibilité, sur la validité de ces concepts, ainsi que leur utilité, ont traversé notre groupe, notre entourage professionnel ( PFPL, SSM, </a:t>
            </a:r>
            <a:r>
              <a:rPr lang="fr-FR" dirty="0" err="1" smtClean="0"/>
              <a:t>ISoSL</a:t>
            </a:r>
            <a:r>
              <a:rPr lang="fr-FR" dirty="0" smtClean="0"/>
              <a:t>…), et plus encore nos « futurs » interlocuteurs, le monde scolaire.</a:t>
            </a:r>
            <a:endParaRPr lang="fr-FR" dirty="0"/>
          </a:p>
        </p:txBody>
      </p:sp>
    </p:spTree>
    <p:extLst>
      <p:ext uri="{BB962C8B-B14F-4D97-AF65-F5344CB8AC3E}">
        <p14:creationId xmlns:p14="http://schemas.microsoft.com/office/powerpoint/2010/main" val="41863111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1164"/>
            <a:ext cx="8229600" cy="6363022"/>
          </a:xfrm>
        </p:spPr>
        <p:txBody>
          <a:bodyPr>
            <a:normAutofit fontScale="92500" lnSpcReduction="20000"/>
          </a:bodyPr>
          <a:lstStyle/>
          <a:p>
            <a:pPr marL="0" indent="0">
              <a:buNone/>
            </a:pPr>
            <a:r>
              <a:rPr lang="fr-FR" dirty="0" smtClean="0"/>
              <a:t>Ces 3 notions sont entrecroisées:</a:t>
            </a:r>
          </a:p>
          <a:p>
            <a:pPr>
              <a:buFontTx/>
              <a:buChar char="-"/>
            </a:pPr>
            <a:r>
              <a:rPr lang="fr-FR" dirty="0" smtClean="0"/>
              <a:t>La transition des UHR vers la psychose est estimée selon les études entre 20 et 35%; la validité est donc limitée, et plus encore la valeur prédictive.</a:t>
            </a:r>
          </a:p>
          <a:p>
            <a:pPr>
              <a:buFontTx/>
              <a:buChar char="-"/>
            </a:pPr>
            <a:r>
              <a:rPr lang="fr-FR" dirty="0" smtClean="0"/>
              <a:t>De même, le risque de la stigmatisation de « faux positifs » est alors </a:t>
            </a:r>
            <a:r>
              <a:rPr lang="fr-FR" dirty="0" smtClean="0"/>
              <a:t>majeur, avec des conséquences sociales parfois importantes.</a:t>
            </a:r>
          </a:p>
          <a:p>
            <a:pPr>
              <a:buFontTx/>
              <a:buChar char="-"/>
            </a:pPr>
            <a:r>
              <a:rPr lang="fr-FR" dirty="0" err="1" smtClean="0"/>
              <a:t>Inversément</a:t>
            </a:r>
            <a:r>
              <a:rPr lang="fr-FR" dirty="0" smtClean="0"/>
              <a:t>, la question des bénéfices secondaires, du patient, et….du médecin!</a:t>
            </a:r>
            <a:endParaRPr lang="fr-FR" dirty="0"/>
          </a:p>
        </p:txBody>
      </p:sp>
    </p:spTree>
    <p:extLst>
      <p:ext uri="{BB962C8B-B14F-4D97-AF65-F5344CB8AC3E}">
        <p14:creationId xmlns:p14="http://schemas.microsoft.com/office/powerpoint/2010/main" val="12007628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2892"/>
            <a:ext cx="8229600" cy="6003272"/>
          </a:xfrm>
        </p:spPr>
        <p:txBody>
          <a:bodyPr/>
          <a:lstStyle/>
          <a:p>
            <a:pPr marL="0" indent="0">
              <a:buNone/>
            </a:pPr>
            <a:r>
              <a:rPr lang="fr-FR" dirty="0" smtClean="0"/>
              <a:t>La difficulté vient de ce que ces sujets qui n’évoluent pas vers un stade plus grave, sont , selon Young (2010), « </a:t>
            </a:r>
            <a:r>
              <a:rPr lang="fr-FR" dirty="0" err="1" smtClean="0"/>
              <a:t>phenotypically</a:t>
            </a:r>
            <a:r>
              <a:rPr lang="fr-FR" dirty="0" smtClean="0"/>
              <a:t> </a:t>
            </a:r>
            <a:r>
              <a:rPr lang="fr-FR" dirty="0" err="1" smtClean="0"/>
              <a:t>indistinguishable</a:t>
            </a:r>
            <a:r>
              <a:rPr lang="fr-FR" dirty="0" smtClean="0"/>
              <a:t> » de ceux qui vont développer un vrai syndrome psychotique.</a:t>
            </a:r>
            <a:endParaRPr lang="fr-FR" dirty="0"/>
          </a:p>
        </p:txBody>
      </p:sp>
    </p:spTree>
    <p:extLst>
      <p:ext uri="{BB962C8B-B14F-4D97-AF65-F5344CB8AC3E}">
        <p14:creationId xmlns:p14="http://schemas.microsoft.com/office/powerpoint/2010/main" val="36437083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73091"/>
            <a:ext cx="8229600" cy="6212821"/>
          </a:xfrm>
        </p:spPr>
        <p:txBody>
          <a:bodyPr/>
          <a:lstStyle/>
          <a:p>
            <a:pPr marL="0" indent="0">
              <a:buNone/>
            </a:pPr>
            <a:r>
              <a:rPr lang="fr-FR" dirty="0" smtClean="0"/>
              <a:t>La notion de </a:t>
            </a:r>
            <a:r>
              <a:rPr lang="fr-FR" dirty="0" err="1" smtClean="0"/>
              <a:t>clinical</a:t>
            </a:r>
            <a:r>
              <a:rPr lang="fr-FR" dirty="0" smtClean="0"/>
              <a:t> </a:t>
            </a:r>
            <a:r>
              <a:rPr lang="fr-FR" dirty="0" err="1" smtClean="0"/>
              <a:t>staging</a:t>
            </a:r>
            <a:r>
              <a:rPr lang="fr-FR" dirty="0" smtClean="0"/>
              <a:t>, ou approche par stade, ou encore approche dimensionnelle, est intéressante, puisqu’elle permet une analyse progressive, non binaire, avec un arr</a:t>
            </a:r>
            <a:r>
              <a:rPr lang="fr-FR" dirty="0" smtClean="0"/>
              <a:t>êt possible aux stades précoces, et une récupération en évitant l’étape de stigmatisation. (</a:t>
            </a:r>
            <a:r>
              <a:rPr lang="fr-FR" dirty="0" err="1" smtClean="0"/>
              <a:t>McGorry</a:t>
            </a:r>
            <a:r>
              <a:rPr lang="fr-FR" dirty="0" smtClean="0"/>
              <a:t>, </a:t>
            </a:r>
            <a:r>
              <a:rPr lang="fr-FR" dirty="0" err="1" smtClean="0"/>
              <a:t>F.Laroi</a:t>
            </a:r>
            <a:r>
              <a:rPr lang="fr-FR" dirty="0" smtClean="0"/>
              <a:t> , notamment )</a:t>
            </a:r>
            <a:endParaRPr lang="fr-FR" dirty="0"/>
          </a:p>
        </p:txBody>
      </p:sp>
    </p:spTree>
    <p:extLst>
      <p:ext uri="{BB962C8B-B14F-4D97-AF65-F5344CB8AC3E}">
        <p14:creationId xmlns:p14="http://schemas.microsoft.com/office/powerpoint/2010/main" val="3424136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6444" y="232128"/>
            <a:ext cx="8229600" cy="6221746"/>
          </a:xfrm>
        </p:spPr>
        <p:txBody>
          <a:bodyPr>
            <a:normAutofit fontScale="92500"/>
          </a:bodyPr>
          <a:lstStyle/>
          <a:p>
            <a:pPr marL="0" indent="0">
              <a:buNone/>
            </a:pPr>
            <a:r>
              <a:rPr lang="fr-FR" dirty="0" smtClean="0"/>
              <a:t>Nous revenons alors à notre notion de détection prévenante, la seule éthiquement acceptable?</a:t>
            </a:r>
          </a:p>
          <a:p>
            <a:pPr marL="0" indent="0">
              <a:buNone/>
            </a:pPr>
            <a:r>
              <a:rPr lang="fr-FR" dirty="0" smtClean="0"/>
              <a:t>mais sous quelle forme?</a:t>
            </a:r>
          </a:p>
          <a:p>
            <a:pPr marL="0" indent="0">
              <a:buNone/>
            </a:pPr>
            <a:r>
              <a:rPr lang="fr-FR" dirty="0" smtClean="0"/>
              <a:t>- les écoles ne semblent guère accessibles,</a:t>
            </a:r>
          </a:p>
          <a:p>
            <a:pPr marL="0" indent="0">
              <a:buNone/>
            </a:pPr>
            <a:r>
              <a:rPr lang="fr-FR" dirty="0" smtClean="0"/>
              <a:t>- les </a:t>
            </a:r>
            <a:r>
              <a:rPr lang="fr-FR" dirty="0" smtClean="0"/>
              <a:t>médecins généralistes pourraient être intéressés,</a:t>
            </a:r>
          </a:p>
          <a:p>
            <a:pPr marL="0" indent="0">
              <a:buNone/>
            </a:pPr>
            <a:r>
              <a:rPr lang="fr-FR" dirty="0" smtClean="0"/>
              <a:t>- notre </a:t>
            </a:r>
            <a:r>
              <a:rPr lang="fr-FR" dirty="0" smtClean="0"/>
              <a:t>sensibilité culturelle ne nous permet pas de mener une enquête tout-venant (ex. du CAPE) </a:t>
            </a:r>
          </a:p>
        </p:txBody>
      </p:sp>
    </p:spTree>
    <p:extLst>
      <p:ext uri="{BB962C8B-B14F-4D97-AF65-F5344CB8AC3E}">
        <p14:creationId xmlns:p14="http://schemas.microsoft.com/office/powerpoint/2010/main" val="41701164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8473"/>
            <a:ext cx="8229600" cy="6444949"/>
          </a:xfrm>
        </p:spPr>
        <p:txBody>
          <a:bodyPr/>
          <a:lstStyle/>
          <a:p>
            <a:endParaRPr lang="fr-FR" dirty="0" smtClean="0"/>
          </a:p>
          <a:p>
            <a:pPr marL="0" indent="0">
              <a:buNone/>
            </a:pPr>
            <a:r>
              <a:rPr lang="fr-FR" dirty="0" smtClean="0"/>
              <a:t>Une </a:t>
            </a:r>
            <a:r>
              <a:rPr lang="fr-FR" dirty="0"/>
              <a:t>revue systématique des initiatives pour réduire la DUP  </a:t>
            </a:r>
            <a:r>
              <a:rPr lang="fr-FR" dirty="0" smtClean="0"/>
              <a:t>(Lloyd-Evans, 2011), se montre pessimiste sur l’efficacité de campagnes auprès des généralistes: </a:t>
            </a:r>
          </a:p>
          <a:p>
            <a:pPr marL="0" indent="0">
              <a:buNone/>
            </a:pPr>
            <a:r>
              <a:rPr lang="fr-FR" dirty="0" smtClean="0"/>
              <a:t>La seule action vraiment efficace serait d’augmenter le nombre de demandeurs de soins.</a:t>
            </a:r>
            <a:endParaRPr lang="fr-FR" dirty="0"/>
          </a:p>
          <a:p>
            <a:pPr marL="0" indent="0">
              <a:buNone/>
            </a:pPr>
            <a:endParaRPr lang="fr-FR" dirty="0"/>
          </a:p>
        </p:txBody>
      </p:sp>
    </p:spTree>
    <p:extLst>
      <p:ext uri="{BB962C8B-B14F-4D97-AF65-F5344CB8AC3E}">
        <p14:creationId xmlns:p14="http://schemas.microsoft.com/office/powerpoint/2010/main" val="37735438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8474"/>
            <a:ext cx="8229600" cy="5907690"/>
          </a:xfrm>
        </p:spPr>
        <p:txBody>
          <a:bodyPr>
            <a:normAutofit/>
          </a:bodyPr>
          <a:lstStyle/>
          <a:p>
            <a:pPr marL="0" indent="0">
              <a:buNone/>
            </a:pPr>
            <a:r>
              <a:rPr lang="fr-FR" dirty="0" smtClean="0"/>
              <a:t>Ce sont ces </a:t>
            </a:r>
            <a:r>
              <a:rPr lang="fr-FR" dirty="0" smtClean="0"/>
              <a:t>sujets, </a:t>
            </a:r>
            <a:r>
              <a:rPr lang="fr-FR" dirty="0" smtClean="0"/>
              <a:t>« prodromiques » et non demandeurs de </a:t>
            </a:r>
            <a:r>
              <a:rPr lang="fr-FR" dirty="0" smtClean="0"/>
              <a:t>soins, </a:t>
            </a:r>
            <a:r>
              <a:rPr lang="fr-FR" dirty="0" smtClean="0"/>
              <a:t>qu’il faudrait reconnaître et aider: la détection prévenante, encore!</a:t>
            </a:r>
          </a:p>
        </p:txBody>
      </p:sp>
    </p:spTree>
    <p:extLst>
      <p:ext uri="{BB962C8B-B14F-4D97-AF65-F5344CB8AC3E}">
        <p14:creationId xmlns:p14="http://schemas.microsoft.com/office/powerpoint/2010/main" val="13262142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4818"/>
            <a:ext cx="8229600" cy="5921345"/>
          </a:xfrm>
        </p:spPr>
        <p:txBody>
          <a:bodyPr/>
          <a:lstStyle/>
          <a:p>
            <a:r>
              <a:rPr lang="fr-FR" dirty="0" smtClean="0"/>
              <a:t>2 nouveaux paramètres,</a:t>
            </a:r>
          </a:p>
          <a:p>
            <a:pPr marL="0" indent="0">
              <a:buNone/>
            </a:pPr>
            <a:r>
              <a:rPr lang="fr-FR" dirty="0"/>
              <a:t> </a:t>
            </a:r>
            <a:r>
              <a:rPr lang="fr-FR" dirty="0" smtClean="0"/>
              <a:t>            - détection prévenante,</a:t>
            </a:r>
          </a:p>
          <a:p>
            <a:pPr marL="0" indent="0">
              <a:buNone/>
            </a:pPr>
            <a:r>
              <a:rPr lang="fr-FR" dirty="0"/>
              <a:t> </a:t>
            </a:r>
            <a:r>
              <a:rPr lang="fr-FR" dirty="0" smtClean="0"/>
              <a:t>            - éthique.</a:t>
            </a:r>
            <a:endParaRPr lang="fr-FR" dirty="0"/>
          </a:p>
        </p:txBody>
      </p:sp>
    </p:spTree>
    <p:extLst>
      <p:ext uri="{BB962C8B-B14F-4D97-AF65-F5344CB8AC3E}">
        <p14:creationId xmlns:p14="http://schemas.microsoft.com/office/powerpoint/2010/main" val="31756459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0200"/>
            <a:ext cx="8229600" cy="6376677"/>
          </a:xfrm>
        </p:spPr>
        <p:txBody>
          <a:bodyPr/>
          <a:lstStyle/>
          <a:p>
            <a:pPr marL="0" indent="0">
              <a:buNone/>
            </a:pPr>
            <a:r>
              <a:rPr lang="fr-FR" dirty="0"/>
              <a:t>Cette revue conclut à la nécessité d’une campagne à grande échelle, pour informer et </a:t>
            </a:r>
            <a:r>
              <a:rPr lang="fr-FR" dirty="0" err="1"/>
              <a:t>déstigmatiser</a:t>
            </a:r>
            <a:r>
              <a:rPr lang="fr-FR" dirty="0"/>
              <a:t> ce problème, à l’instar des campagnes anti-tabac ou de prévention des comportements sexuels à risque</a:t>
            </a:r>
            <a:r>
              <a:rPr lang="fr-FR" dirty="0" smtClean="0"/>
              <a:t>.</a:t>
            </a:r>
          </a:p>
          <a:p>
            <a:pPr marL="0" indent="0">
              <a:buNone/>
            </a:pPr>
            <a:endParaRPr lang="fr-FR" dirty="0" smtClean="0"/>
          </a:p>
          <a:p>
            <a:pPr marL="0" indent="0">
              <a:buNone/>
            </a:pPr>
            <a:r>
              <a:rPr lang="fr-FR" dirty="0" smtClean="0"/>
              <a:t>Réaliste chez nous?</a:t>
            </a:r>
            <a:endParaRPr lang="fr-FR" dirty="0"/>
          </a:p>
          <a:p>
            <a:pPr marL="0" indent="0">
              <a:buNone/>
            </a:pPr>
            <a:endParaRPr lang="fr-FR" dirty="0"/>
          </a:p>
        </p:txBody>
      </p:sp>
    </p:spTree>
    <p:extLst>
      <p:ext uri="{BB962C8B-B14F-4D97-AF65-F5344CB8AC3E}">
        <p14:creationId xmlns:p14="http://schemas.microsoft.com/office/powerpoint/2010/main" val="20890231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68674"/>
            <a:ext cx="8229600" cy="5757490"/>
          </a:xfrm>
        </p:spPr>
        <p:txBody>
          <a:bodyPr/>
          <a:lstStyle/>
          <a:p>
            <a:r>
              <a:rPr lang="fr-FR" dirty="0" smtClean="0"/>
              <a:t>Et encore les concepts de:</a:t>
            </a:r>
          </a:p>
          <a:p>
            <a:pPr marL="0" indent="0">
              <a:buNone/>
            </a:pPr>
            <a:r>
              <a:rPr lang="fr-FR" dirty="0"/>
              <a:t> </a:t>
            </a:r>
            <a:r>
              <a:rPr lang="fr-FR" dirty="0" smtClean="0"/>
              <a:t>                           U.H.R.,</a:t>
            </a:r>
          </a:p>
          <a:p>
            <a:pPr marL="0" indent="0">
              <a:buNone/>
            </a:pPr>
            <a:r>
              <a:rPr lang="fr-FR" dirty="0"/>
              <a:t> </a:t>
            </a:r>
            <a:r>
              <a:rPr lang="fr-FR" dirty="0" smtClean="0"/>
              <a:t>                           R.S.P.,</a:t>
            </a:r>
          </a:p>
          <a:p>
            <a:pPr marL="0" indent="0">
              <a:buNone/>
            </a:pPr>
            <a:r>
              <a:rPr lang="fr-FR" dirty="0"/>
              <a:t> </a:t>
            </a:r>
            <a:r>
              <a:rPr lang="fr-FR" dirty="0" smtClean="0"/>
              <a:t>                           </a:t>
            </a:r>
            <a:r>
              <a:rPr lang="fr-FR" dirty="0" err="1" smtClean="0"/>
              <a:t>Clinical</a:t>
            </a:r>
            <a:r>
              <a:rPr lang="fr-FR" dirty="0" smtClean="0"/>
              <a:t> </a:t>
            </a:r>
            <a:r>
              <a:rPr lang="fr-FR" dirty="0" err="1" smtClean="0"/>
              <a:t>staging</a:t>
            </a:r>
            <a:r>
              <a:rPr lang="fr-FR" dirty="0" smtClean="0"/>
              <a:t>,</a:t>
            </a:r>
          </a:p>
          <a:p>
            <a:pPr marL="0" indent="0">
              <a:buNone/>
            </a:pPr>
            <a:r>
              <a:rPr lang="fr-FR" dirty="0"/>
              <a:t> </a:t>
            </a:r>
            <a:r>
              <a:rPr lang="fr-FR" dirty="0" smtClean="0"/>
              <a:t>                           D.U.P.</a:t>
            </a:r>
          </a:p>
          <a:p>
            <a:pPr marL="0" indent="0">
              <a:buNone/>
            </a:pPr>
            <a:r>
              <a:rPr lang="fr-FR" dirty="0"/>
              <a:t> </a:t>
            </a:r>
            <a:r>
              <a:rPr lang="fr-FR" dirty="0" smtClean="0"/>
              <a:t> Sont-ils valides , utiles, dangereux….?</a:t>
            </a:r>
            <a:endParaRPr lang="fr-FR" dirty="0"/>
          </a:p>
        </p:txBody>
      </p:sp>
      <p:sp>
        <p:nvSpPr>
          <p:cNvPr id="2" name="ZoneTexte 1"/>
          <p:cNvSpPr txBox="1"/>
          <p:nvPr/>
        </p:nvSpPr>
        <p:spPr>
          <a:xfrm>
            <a:off x="-1543061" y="1897983"/>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6655788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3855"/>
            <a:ext cx="8229600" cy="5962308"/>
          </a:xfrm>
        </p:spPr>
        <p:txBody>
          <a:bodyPr/>
          <a:lstStyle/>
          <a:p>
            <a:r>
              <a:rPr lang="fr-FR" dirty="0" smtClean="0"/>
              <a:t>En 2013, J. van Os précise:</a:t>
            </a:r>
          </a:p>
          <a:p>
            <a:pPr marL="0" indent="0">
              <a:buNone/>
            </a:pPr>
            <a:r>
              <a:rPr lang="fr-FR" dirty="0"/>
              <a:t> </a:t>
            </a:r>
            <a:r>
              <a:rPr lang="fr-FR" dirty="0" smtClean="0"/>
              <a:t>   « It </a:t>
            </a:r>
            <a:r>
              <a:rPr lang="fr-FR" dirty="0" err="1" smtClean="0"/>
              <a:t>is</a:t>
            </a:r>
            <a:r>
              <a:rPr lang="fr-FR" dirty="0" smtClean="0"/>
              <a:t> important to </a:t>
            </a:r>
            <a:r>
              <a:rPr lang="fr-FR" dirty="0" err="1" smtClean="0"/>
              <a:t>deconstruct</a:t>
            </a:r>
            <a:r>
              <a:rPr lang="fr-FR" dirty="0" smtClean="0"/>
              <a:t> the concepts </a:t>
            </a:r>
          </a:p>
          <a:p>
            <a:pPr marL="0" indent="0">
              <a:buNone/>
            </a:pPr>
            <a:r>
              <a:rPr lang="fr-FR" dirty="0"/>
              <a:t> </a:t>
            </a:r>
            <a:r>
              <a:rPr lang="fr-FR" dirty="0" smtClean="0"/>
              <a:t>      of « ultra </a:t>
            </a:r>
            <a:r>
              <a:rPr lang="fr-FR" dirty="0" err="1" smtClean="0"/>
              <a:t>high</a:t>
            </a:r>
            <a:r>
              <a:rPr lang="fr-FR" dirty="0" smtClean="0"/>
              <a:t> </a:t>
            </a:r>
            <a:r>
              <a:rPr lang="fr-FR" dirty="0" err="1" smtClean="0"/>
              <a:t>risk</a:t>
            </a:r>
            <a:r>
              <a:rPr lang="fr-FR" dirty="0" smtClean="0"/>
              <a:t> » and « transition » in</a:t>
            </a:r>
          </a:p>
          <a:p>
            <a:pPr marL="0" indent="0">
              <a:buNone/>
            </a:pPr>
            <a:r>
              <a:rPr lang="fr-FR" dirty="0"/>
              <a:t> </a:t>
            </a:r>
            <a:r>
              <a:rPr lang="fr-FR" dirty="0" smtClean="0"/>
              <a:t>      relation to </a:t>
            </a:r>
            <a:r>
              <a:rPr lang="fr-FR" dirty="0" err="1" smtClean="0"/>
              <a:t>psychotic</a:t>
            </a:r>
            <a:r>
              <a:rPr lang="fr-FR" dirty="0" smtClean="0"/>
              <a:t> </a:t>
            </a:r>
            <a:r>
              <a:rPr lang="fr-FR" dirty="0" err="1" smtClean="0"/>
              <a:t>illness</a:t>
            </a:r>
            <a:r>
              <a:rPr lang="fr-FR" dirty="0" smtClean="0"/>
              <a:t> ».</a:t>
            </a:r>
            <a:endParaRPr lang="fr-FR" dirty="0"/>
          </a:p>
        </p:txBody>
      </p:sp>
    </p:spTree>
    <p:extLst>
      <p:ext uri="{BB962C8B-B14F-4D97-AF65-F5344CB8AC3E}">
        <p14:creationId xmlns:p14="http://schemas.microsoft.com/office/powerpoint/2010/main" val="2929112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2891"/>
            <a:ext cx="8229600" cy="6595149"/>
          </a:xfrm>
        </p:spPr>
        <p:txBody>
          <a:bodyPr/>
          <a:lstStyle/>
          <a:p>
            <a:pPr marL="0" indent="0">
              <a:buNone/>
            </a:pPr>
            <a:r>
              <a:rPr lang="fr-FR" dirty="0" smtClean="0"/>
              <a:t>Pour rappel, dans la population générale, les symptômes psychotiques sont présents chez 5% de personnes qui ne demandent rien, et chez 25% de personnes en souffrance psychique, mais non psychotique. (</a:t>
            </a:r>
            <a:r>
              <a:rPr lang="fr-FR" dirty="0" err="1" smtClean="0"/>
              <a:t>Linscott</a:t>
            </a:r>
            <a:r>
              <a:rPr lang="fr-FR" dirty="0" smtClean="0"/>
              <a:t> &amp; van Os, 2012)</a:t>
            </a:r>
            <a:endParaRPr lang="fr-FR" dirty="0"/>
          </a:p>
        </p:txBody>
      </p:sp>
    </p:spTree>
    <p:extLst>
      <p:ext uri="{BB962C8B-B14F-4D97-AF65-F5344CB8AC3E}">
        <p14:creationId xmlns:p14="http://schemas.microsoft.com/office/powerpoint/2010/main" val="41859090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5782"/>
            <a:ext cx="8229600" cy="5880381"/>
          </a:xfrm>
        </p:spPr>
        <p:txBody>
          <a:bodyPr/>
          <a:lstStyle/>
          <a:p>
            <a:pPr marL="0" indent="0">
              <a:buNone/>
            </a:pPr>
            <a:r>
              <a:rPr lang="fr-FR" dirty="0" smtClean="0"/>
              <a:t>Mais aussi, le « </a:t>
            </a:r>
            <a:r>
              <a:rPr lang="fr-FR" dirty="0" err="1" smtClean="0"/>
              <a:t>cut</a:t>
            </a:r>
            <a:r>
              <a:rPr lang="fr-FR" dirty="0" smtClean="0"/>
              <a:t> off » est </a:t>
            </a:r>
            <a:r>
              <a:rPr lang="fr-FR" dirty="0" smtClean="0"/>
              <a:t>généralement </a:t>
            </a:r>
            <a:r>
              <a:rPr lang="fr-FR" dirty="0" smtClean="0"/>
              <a:t>arbitraire, dans  l’approche dimensionnelle actuelle.</a:t>
            </a:r>
          </a:p>
          <a:p>
            <a:pPr marL="0" indent="0">
              <a:buNone/>
            </a:pPr>
            <a:r>
              <a:rPr lang="fr-FR" dirty="0" smtClean="0"/>
              <a:t>Et enfin, les UHR sont déjà malades et en demande de soins.</a:t>
            </a:r>
            <a:endParaRPr lang="fr-FR" dirty="0"/>
          </a:p>
        </p:txBody>
      </p:sp>
    </p:spTree>
    <p:extLst>
      <p:ext uri="{BB962C8B-B14F-4D97-AF65-F5344CB8AC3E}">
        <p14:creationId xmlns:p14="http://schemas.microsoft.com/office/powerpoint/2010/main" val="2461070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4301" y="221090"/>
            <a:ext cx="8229600" cy="6374060"/>
          </a:xfrm>
        </p:spPr>
        <p:txBody>
          <a:bodyPr/>
          <a:lstStyle/>
          <a:p>
            <a:pPr marL="0" indent="0">
              <a:buNone/>
            </a:pPr>
            <a:r>
              <a:rPr lang="fr-FR" dirty="0" smtClean="0"/>
              <a:t>Dans notre projet, une question cruciale :            la détection précoce,</a:t>
            </a:r>
          </a:p>
          <a:p>
            <a:pPr marL="0" indent="0">
              <a:buNone/>
            </a:pPr>
            <a:r>
              <a:rPr lang="fr-FR" dirty="0"/>
              <a:t> </a:t>
            </a:r>
            <a:r>
              <a:rPr lang="fr-FR" dirty="0" smtClean="0"/>
              <a:t>                          prévenante ou prédictive?</a:t>
            </a:r>
            <a:endParaRPr lang="fr-FR" dirty="0"/>
          </a:p>
        </p:txBody>
      </p:sp>
    </p:spTree>
    <p:extLst>
      <p:ext uri="{BB962C8B-B14F-4D97-AF65-F5344CB8AC3E}">
        <p14:creationId xmlns:p14="http://schemas.microsoft.com/office/powerpoint/2010/main" val="3614166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ube">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Aube.thmx</Template>
  <TotalTime>623</TotalTime>
  <Words>1026</Words>
  <Application>Microsoft Macintosh PowerPoint</Application>
  <PresentationFormat>Présentation à l'écran (4:3)</PresentationFormat>
  <Paragraphs>110</Paragraphs>
  <Slides>40</Slides>
  <Notes>2</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Aube</vt:lpstr>
      <vt:lpstr>Détection précoce de la souffrance psychique chez l’adolescent  Projet de recherche en milieu scolaire                                          Prof. Alain Malchair                                                                          Ulg                                       ISoSL,  03 octobre 2014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Modification brutale du corps à un rythme plus rapide que l’évolution psychique: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Cabinet Médical Malchair SPRLU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Détection précoce de la souffrance psychique chez l’adolescent  Projet de recherche en milieu scolaire                                          Prof. Alain Malchair                                                                          Ulg                                       ISoSL,  03 octobre 2014</dc:title>
  <dc:creator>Alain Malchair</dc:creator>
  <cp:lastModifiedBy>Alain Malchair</cp:lastModifiedBy>
  <cp:revision>43</cp:revision>
  <dcterms:created xsi:type="dcterms:W3CDTF">2014-10-01T19:35:35Z</dcterms:created>
  <dcterms:modified xsi:type="dcterms:W3CDTF">2014-10-02T20:02:24Z</dcterms:modified>
</cp:coreProperties>
</file>