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9" r:id="rId19"/>
    <p:sldId id="278" r:id="rId20"/>
    <p:sldId id="274" r:id="rId21"/>
    <p:sldId id="275" r:id="rId22"/>
    <p:sldId id="276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B7F96-1250-4D4C-96B7-0B15E4719359}" type="datetimeFigureOut">
              <a:rPr lang="fr-FR" smtClean="0"/>
              <a:t>16/12/13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AF25D-A864-9040-95F6-9D27B3BDC94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053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Calibri" charset="0"/>
            </a:endParaRPr>
          </a:p>
        </p:txBody>
      </p:sp>
      <p:sp>
        <p:nvSpPr>
          <p:cNvPr id="481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460D899-6573-2B46-B36C-8B9F6956F356}" type="slidenum">
              <a:rPr lang="fr-BE" sz="1200"/>
              <a:pPr eaLnBrk="1" hangingPunct="1"/>
              <a:t>4</a:t>
            </a:fld>
            <a:endParaRPr lang="fr-BE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Calibri" charset="0"/>
            </a:endParaRPr>
          </a:p>
        </p:txBody>
      </p:sp>
      <p:sp>
        <p:nvSpPr>
          <p:cNvPr id="5120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39B938A-EACF-8A47-87D0-DCEA3ECC4847}" type="slidenum">
              <a:rPr lang="fr-BE" sz="1200"/>
              <a:pPr eaLnBrk="1" hangingPunct="1"/>
              <a:t>15</a:t>
            </a:fld>
            <a:endParaRPr lang="fr-BE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Calibri" charset="0"/>
            </a:endParaRPr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69491CC-C588-7742-9FCE-C65980772103}" type="slidenum">
              <a:rPr lang="fr-BE" sz="1200"/>
              <a:pPr eaLnBrk="1" hangingPunct="1"/>
              <a:t>17</a:t>
            </a:fld>
            <a:endParaRPr lang="fr-B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16/12/13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13329"/>
            <a:ext cx="7772400" cy="2083262"/>
          </a:xfrm>
        </p:spPr>
        <p:txBody>
          <a:bodyPr>
            <a:normAutofit/>
          </a:bodyPr>
          <a:lstStyle/>
          <a:p>
            <a:r>
              <a:rPr lang="fr-FR" sz="4400" dirty="0" smtClean="0"/>
              <a:t>Psychiatrie infanto-juvénile et diagnostics:</a:t>
            </a: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039280"/>
            <a:ext cx="6400800" cy="2599520"/>
          </a:xfrm>
        </p:spPr>
        <p:txBody>
          <a:bodyPr>
            <a:normAutofit fontScale="70000" lnSpcReduction="20000"/>
          </a:bodyPr>
          <a:lstStyle/>
          <a:p>
            <a:r>
              <a:rPr lang="fr-FR" sz="4600" dirty="0" smtClean="0"/>
              <a:t>Pourquoi est-ce une affaire compliquée?</a:t>
            </a:r>
          </a:p>
          <a:p>
            <a:r>
              <a:rPr lang="fr-FR" sz="3200" dirty="0" smtClean="0"/>
              <a:t>                                  Pr. A. Malchair</a:t>
            </a:r>
          </a:p>
          <a:p>
            <a:r>
              <a:rPr lang="fr-FR" sz="3200" dirty="0" smtClean="0"/>
              <a:t>                                   </a:t>
            </a:r>
            <a:r>
              <a:rPr lang="fr-FR" sz="3200" dirty="0" err="1" smtClean="0"/>
              <a:t>ULg</a:t>
            </a:r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1366037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652201"/>
            <a:ext cx="8229600" cy="1720473"/>
          </a:xfrm>
        </p:spPr>
        <p:txBody>
          <a:bodyPr>
            <a:normAutofit/>
          </a:bodyPr>
          <a:lstStyle/>
          <a:p>
            <a:r>
              <a:rPr lang="fr-FR" dirty="0" smtClean="0"/>
              <a:t>Diagnostic ou Evaluation?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0952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Recherche des symptômes, dans une démarche d’abord classique de rassemblement dans un éventuel </a:t>
            </a:r>
            <a:r>
              <a:rPr lang="fr-FR" dirty="0" err="1" smtClean="0"/>
              <a:t>syndrôme</a:t>
            </a:r>
            <a:r>
              <a:rPr lang="fr-FR" dirty="0" smtClean="0"/>
              <a:t>, </a:t>
            </a:r>
          </a:p>
          <a:p>
            <a:endParaRPr lang="fr-FR" dirty="0" smtClean="0"/>
          </a:p>
          <a:p>
            <a:r>
              <a:rPr lang="fr-FR" dirty="0" smtClean="0"/>
              <a:t>Analyse stricte en fonction de l’âge et de leur place dans l’économie familiale,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Chercher qui porte la souffrance et la demande, ce qui est très différent!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716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5782"/>
            <a:ext cx="8229600" cy="5880381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Essentiellement,</a:t>
            </a:r>
          </a:p>
          <a:p>
            <a:pPr marL="0" indent="0">
              <a:buNone/>
            </a:pPr>
            <a:endParaRPr lang="fr-FR" sz="1400" dirty="0" smtClean="0"/>
          </a:p>
          <a:p>
            <a:r>
              <a:rPr lang="fr-FR" dirty="0" smtClean="0"/>
              <a:t>Rechercher les interactions,</a:t>
            </a:r>
          </a:p>
          <a:p>
            <a:pPr marL="0" indent="0">
              <a:buNone/>
            </a:pPr>
            <a:r>
              <a:rPr lang="fr-FR" dirty="0" smtClean="0"/>
              <a:t>                             les fonctions du symptôme,</a:t>
            </a:r>
          </a:p>
          <a:p>
            <a:pPr marL="0" indent="0">
              <a:buNone/>
            </a:pPr>
            <a:r>
              <a:rPr lang="fr-FR" dirty="0" smtClean="0"/>
              <a:t>                             le sens du symptôme,</a:t>
            </a:r>
          </a:p>
          <a:p>
            <a:pPr marL="0" indent="0">
              <a:lnSpc>
                <a:spcPct val="100000"/>
              </a:lnSpc>
              <a:buNone/>
            </a:pPr>
            <a:endParaRPr lang="fr-FR" sz="1400" dirty="0" smtClean="0"/>
          </a:p>
          <a:p>
            <a:r>
              <a:rPr lang="fr-FR" dirty="0" smtClean="0"/>
              <a:t>Donc, passer de l’indice au signe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8212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4818"/>
            <a:ext cx="8229600" cy="5921345"/>
          </a:xfrm>
        </p:spPr>
        <p:txBody>
          <a:bodyPr/>
          <a:lstStyle/>
          <a:p>
            <a:r>
              <a:rPr lang="fr-FR" dirty="0" smtClean="0"/>
              <a:t>Le symptôme comme reflet d’un moment en évolution constante, à replacer dans l’histoire globale (</a:t>
            </a:r>
            <a:r>
              <a:rPr lang="fr-FR" dirty="0"/>
              <a:t> </a:t>
            </a:r>
            <a:r>
              <a:rPr lang="fr-FR" dirty="0" smtClean="0"/>
              <a:t>i.e. dès avant la conception!), et à inscrire dans une dynamique interne ou réactionnelle.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Exemple d’un trouble d’apprentissage.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7346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9437"/>
            <a:ext cx="8229600" cy="6208740"/>
          </a:xfrm>
        </p:spPr>
        <p:txBody>
          <a:bodyPr/>
          <a:lstStyle/>
          <a:p>
            <a:r>
              <a:rPr lang="fr-FR" dirty="0" smtClean="0"/>
              <a:t>Dans tous les cas, dimension intersubjective essentielle dans notre travail, au sens où:</a:t>
            </a:r>
          </a:p>
          <a:p>
            <a:pPr>
              <a:buNone/>
            </a:pPr>
            <a:endParaRPr lang="fr-FR" sz="1800" dirty="0" smtClean="0"/>
          </a:p>
          <a:p>
            <a:pPr marL="808038" lvl="1" indent="-360363">
              <a:buFontTx/>
              <a:buChar char="-"/>
            </a:pPr>
            <a:r>
              <a:rPr lang="fr-FR" dirty="0" smtClean="0"/>
              <a:t>entre deux sujets minimum qui vont interagir</a:t>
            </a:r>
          </a:p>
          <a:p>
            <a:pPr marL="808038" lvl="1" indent="-360363">
              <a:buFontTx/>
              <a:buChar char="-"/>
            </a:pPr>
            <a:r>
              <a:rPr lang="fr-FR" dirty="0" smtClean="0"/>
              <a:t>subjective proprement dite , via notre contretransfert et notre capacité d’identification projective.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5324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913"/>
            <a:ext cx="8329613" cy="6669087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90000"/>
              </a:lnSpc>
              <a:buClr>
                <a:srgbClr val="0BD0D9"/>
              </a:buClr>
              <a:buFontTx/>
              <a:buNone/>
              <a:tabLst>
                <a:tab pos="715963" algn="l"/>
              </a:tabLst>
            </a:pPr>
            <a:r>
              <a:rPr lang="fr-BE" sz="2800" b="1" u="sng" dirty="0" smtClean="0">
                <a:latin typeface="Arial" charset="0"/>
              </a:rPr>
              <a:t>Alors, diagnostic </a:t>
            </a:r>
            <a:r>
              <a:rPr lang="fr-BE" sz="2800" b="1" u="sng" dirty="0">
                <a:latin typeface="Arial" charset="0"/>
              </a:rPr>
              <a:t>ou évaluation?</a:t>
            </a:r>
          </a:p>
          <a:p>
            <a:pPr marL="514350" indent="-514350" eaLnBrk="1" hangingPunct="1">
              <a:lnSpc>
                <a:spcPct val="90000"/>
              </a:lnSpc>
              <a:buFontTx/>
              <a:buNone/>
              <a:tabLst>
                <a:tab pos="715963" algn="l"/>
              </a:tabLst>
            </a:pPr>
            <a:endParaRPr lang="fr-BE" sz="1200" dirty="0">
              <a:latin typeface="Arial" charset="0"/>
            </a:endParaRPr>
          </a:p>
          <a:p>
            <a:pPr marL="514350" indent="-514350" eaLnBrk="1" hangingPunct="1">
              <a:lnSpc>
                <a:spcPct val="90000"/>
              </a:lnSpc>
              <a:tabLst>
                <a:tab pos="715963" algn="l"/>
              </a:tabLst>
            </a:pPr>
            <a:r>
              <a:rPr lang="fr-BE" sz="2800" dirty="0">
                <a:latin typeface="Arial" charset="0"/>
              </a:rPr>
              <a:t>Pas de diagnostic </a:t>
            </a:r>
            <a:r>
              <a:rPr lang="fr-BE" sz="2800" dirty="0" smtClean="0">
                <a:latin typeface="Arial" charset="0"/>
              </a:rPr>
              <a:t>stable</a:t>
            </a:r>
          </a:p>
          <a:p>
            <a:pPr marL="514350" indent="-514350" eaLnBrk="1" hangingPunct="1">
              <a:lnSpc>
                <a:spcPct val="90000"/>
              </a:lnSpc>
              <a:tabLst>
                <a:tab pos="715963" algn="l"/>
              </a:tabLst>
            </a:pPr>
            <a:endParaRPr lang="fr-BE" sz="2800" dirty="0">
              <a:latin typeface="Arial" charset="0"/>
            </a:endParaRPr>
          </a:p>
          <a:p>
            <a:pPr marL="514350" indent="-514350" eaLnBrk="1" hangingPunct="1">
              <a:lnSpc>
                <a:spcPct val="90000"/>
              </a:lnSpc>
              <a:tabLst>
                <a:tab pos="715963" algn="l"/>
              </a:tabLst>
            </a:pPr>
            <a:r>
              <a:rPr lang="fr-BE" sz="2800" dirty="0">
                <a:latin typeface="Arial" charset="0"/>
              </a:rPr>
              <a:t>Evaluation d’un processus en </a:t>
            </a:r>
            <a:r>
              <a:rPr lang="fr-BE" sz="2800" dirty="0" smtClean="0">
                <a:latin typeface="Arial" charset="0"/>
              </a:rPr>
              <a:t>évolution</a:t>
            </a:r>
          </a:p>
          <a:p>
            <a:pPr marL="514350" indent="-514350" eaLnBrk="1" hangingPunct="1">
              <a:lnSpc>
                <a:spcPct val="90000"/>
              </a:lnSpc>
              <a:tabLst>
                <a:tab pos="715963" algn="l"/>
              </a:tabLst>
            </a:pPr>
            <a:endParaRPr lang="fr-BE" sz="2800" dirty="0">
              <a:latin typeface="Arial" charset="0"/>
            </a:endParaRPr>
          </a:p>
          <a:p>
            <a:pPr marL="514350" indent="-514350" eaLnBrk="1" hangingPunct="1">
              <a:lnSpc>
                <a:spcPct val="90000"/>
              </a:lnSpc>
              <a:tabLst>
                <a:tab pos="715963" algn="l"/>
              </a:tabLst>
            </a:pPr>
            <a:r>
              <a:rPr lang="fr-BE" sz="2800" dirty="0">
                <a:latin typeface="Arial" charset="0"/>
              </a:rPr>
              <a:t>Processus compliqué par l’interaction cruciale entre l’enfant et </a:t>
            </a:r>
            <a:r>
              <a:rPr lang="fr-BE" sz="2800" dirty="0" smtClean="0">
                <a:latin typeface="Arial" charset="0"/>
              </a:rPr>
              <a:t>l’environnement</a:t>
            </a:r>
          </a:p>
          <a:p>
            <a:pPr marL="0" indent="0" eaLnBrk="1" hangingPunct="1">
              <a:lnSpc>
                <a:spcPct val="90000"/>
              </a:lnSpc>
              <a:buNone/>
              <a:tabLst>
                <a:tab pos="715963" algn="l"/>
              </a:tabLst>
            </a:pPr>
            <a:r>
              <a:rPr lang="fr-BE" sz="2800" dirty="0" smtClean="0">
                <a:latin typeface="Arial" charset="0"/>
              </a:rPr>
              <a:t> </a:t>
            </a:r>
            <a:endParaRPr lang="fr-BE" sz="2800" dirty="0">
              <a:latin typeface="Arial" charset="0"/>
            </a:endParaRPr>
          </a:p>
          <a:p>
            <a:pPr marL="514350" indent="-514350" eaLnBrk="1" hangingPunct="1">
              <a:lnSpc>
                <a:spcPct val="90000"/>
              </a:lnSpc>
              <a:buFontTx/>
              <a:buNone/>
              <a:tabLst>
                <a:tab pos="715963" algn="l"/>
              </a:tabLst>
            </a:pPr>
            <a:r>
              <a:rPr lang="fr-BE" sz="2800" dirty="0">
                <a:latin typeface="Arial" charset="0"/>
              </a:rPr>
              <a:t>	</a:t>
            </a:r>
            <a:r>
              <a:rPr lang="fr-BE" sz="2800" dirty="0" smtClean="0">
                <a:latin typeface="Arial" charset="0"/>
              </a:rPr>
              <a:t>«Un </a:t>
            </a:r>
            <a:r>
              <a:rPr lang="fr-BE" sz="2800" dirty="0">
                <a:latin typeface="Arial" charset="0"/>
              </a:rPr>
              <a:t>enfant seul n’existe pas</a:t>
            </a:r>
            <a:r>
              <a:rPr lang="fr-BE" sz="2800" dirty="0" smtClean="0">
                <a:latin typeface="Arial" charset="0"/>
              </a:rPr>
              <a:t>»,</a:t>
            </a:r>
          </a:p>
          <a:p>
            <a:pPr marL="514350" indent="-514350" eaLnBrk="1" hangingPunct="1">
              <a:lnSpc>
                <a:spcPct val="90000"/>
              </a:lnSpc>
              <a:buFontTx/>
              <a:buNone/>
              <a:tabLst>
                <a:tab pos="715963" algn="l"/>
              </a:tabLst>
            </a:pPr>
            <a:r>
              <a:rPr lang="fr-BE" sz="2800" dirty="0">
                <a:latin typeface="Arial" charset="0"/>
              </a:rPr>
              <a:t> </a:t>
            </a:r>
            <a:r>
              <a:rPr lang="fr-BE" sz="2800" dirty="0" smtClean="0">
                <a:latin typeface="Arial" charset="0"/>
              </a:rPr>
              <a:t>      mais son diagnostic oui?</a:t>
            </a:r>
          </a:p>
          <a:p>
            <a:pPr marL="514350" indent="-514350" eaLnBrk="1" hangingPunct="1">
              <a:lnSpc>
                <a:spcPct val="90000"/>
              </a:lnSpc>
              <a:buFontTx/>
              <a:buNone/>
              <a:tabLst>
                <a:tab pos="715963" algn="l"/>
              </a:tabLst>
            </a:pPr>
            <a:endParaRPr lang="fr-BE" sz="2800" dirty="0">
              <a:latin typeface="Arial" charset="0"/>
            </a:endParaRPr>
          </a:p>
          <a:p>
            <a:pPr marL="514350" indent="-514350" eaLnBrk="1" hangingPunct="1">
              <a:lnSpc>
                <a:spcPct val="90000"/>
              </a:lnSpc>
              <a:buFontTx/>
              <a:buNone/>
              <a:tabLst>
                <a:tab pos="715963" algn="l"/>
              </a:tabLst>
            </a:pPr>
            <a:endParaRPr lang="fr-BE" sz="2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597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41529"/>
            <a:ext cx="8229600" cy="1143000"/>
          </a:xfrm>
        </p:spPr>
        <p:txBody>
          <a:bodyPr/>
          <a:lstStyle/>
          <a:p>
            <a:r>
              <a:rPr lang="fr-FR" dirty="0" smtClean="0"/>
              <a:t>Ecueils de raisonnement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6294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8903368" cy="6048375"/>
          </a:xfrm>
        </p:spPr>
        <p:txBody>
          <a:bodyPr>
            <a:normAutofit fontScale="92500" lnSpcReduction="10000"/>
          </a:bodyPr>
          <a:lstStyle/>
          <a:p>
            <a:pPr marL="715963" indent="-715963" eaLnBrk="1" hangingPunct="1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800" dirty="0" smtClean="0">
                <a:latin typeface="Arial" charset="0"/>
              </a:rPr>
              <a:t>	</a:t>
            </a:r>
            <a:r>
              <a:rPr lang="fr-BE" sz="3000" dirty="0" smtClean="0">
                <a:latin typeface="Arial" charset="0"/>
              </a:rPr>
              <a:t>Elaboration </a:t>
            </a:r>
            <a:r>
              <a:rPr lang="fr-BE" sz="3000" dirty="0">
                <a:latin typeface="Arial" charset="0"/>
              </a:rPr>
              <a:t>progressive de notre propre </a:t>
            </a:r>
            <a:r>
              <a:rPr lang="fr-BE" sz="3000" dirty="0" smtClean="0">
                <a:latin typeface="Arial" charset="0"/>
              </a:rPr>
              <a:t>« théorie explicative » </a:t>
            </a:r>
            <a:r>
              <a:rPr lang="fr-BE" sz="3000" dirty="0">
                <a:latin typeface="Arial" charset="0"/>
              </a:rPr>
              <a:t>(et non diagnostic) en étant vigilant aux écueils </a:t>
            </a:r>
            <a:r>
              <a:rPr lang="fr-BE" sz="3000" dirty="0" smtClean="0">
                <a:latin typeface="Arial" charset="0"/>
              </a:rPr>
              <a:t>suivants:</a:t>
            </a:r>
          </a:p>
          <a:p>
            <a:pPr marL="715963" indent="-715963" eaLnBrk="1" hangingPunct="1">
              <a:lnSpc>
                <a:spcPct val="90000"/>
              </a:lnSpc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2400" dirty="0" smtClean="0">
              <a:latin typeface="Arial" charset="0"/>
            </a:endParaRPr>
          </a:p>
          <a:p>
            <a:pPr marL="1433513" lvl="2" indent="-268288">
              <a:lnSpc>
                <a:spcPct val="90000"/>
              </a:lnSpc>
              <a:buFontTx/>
              <a:buChar char="-"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 smtClean="0">
                <a:latin typeface="Arial" charset="0"/>
              </a:rPr>
              <a:t>théories simplificatrices,</a:t>
            </a:r>
          </a:p>
          <a:p>
            <a:pPr marL="1433513" lvl="2" indent="-268288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2600" dirty="0" smtClean="0">
              <a:latin typeface="Arial" charset="0"/>
            </a:endParaRPr>
          </a:p>
          <a:p>
            <a:pPr marL="1433513" lvl="2" indent="-268288">
              <a:lnSpc>
                <a:spcPct val="90000"/>
              </a:lnSpc>
              <a:buFontTx/>
              <a:buChar char="-"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 smtClean="0">
                <a:latin typeface="Arial" charset="0"/>
              </a:rPr>
              <a:t>théories convergentes,</a:t>
            </a:r>
          </a:p>
          <a:p>
            <a:pPr marL="1433513" lvl="2" indent="-268288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2600" dirty="0" smtClean="0">
              <a:latin typeface="Arial" charset="0"/>
            </a:endParaRPr>
          </a:p>
          <a:p>
            <a:pPr marL="1433513" lvl="2" indent="-268288">
              <a:lnSpc>
                <a:spcPct val="90000"/>
              </a:lnSpc>
              <a:buFontTx/>
              <a:buChar char="-"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 smtClean="0">
                <a:latin typeface="Arial" charset="0"/>
              </a:rPr>
              <a:t>des </a:t>
            </a:r>
            <a:r>
              <a:rPr lang="fr-BE" sz="2600" dirty="0">
                <a:latin typeface="Arial" charset="0"/>
              </a:rPr>
              <a:t>relations de cause à effet ou </a:t>
            </a:r>
            <a:r>
              <a:rPr lang="fr-BE" sz="2600" dirty="0" smtClean="0">
                <a:latin typeface="Arial" charset="0"/>
              </a:rPr>
              <a:t>interaction entre </a:t>
            </a:r>
            <a:r>
              <a:rPr lang="fr-BE" sz="2600" dirty="0">
                <a:latin typeface="Arial" charset="0"/>
              </a:rPr>
              <a:t>les niveaux psychologique, </a:t>
            </a:r>
            <a:r>
              <a:rPr lang="fr-BE" sz="2600" dirty="0" smtClean="0">
                <a:latin typeface="Arial" charset="0"/>
              </a:rPr>
              <a:t>cognitif</a:t>
            </a:r>
            <a:r>
              <a:rPr lang="fr-BE" sz="2600" dirty="0">
                <a:latin typeface="Arial" charset="0"/>
              </a:rPr>
              <a:t>, </a:t>
            </a:r>
            <a:r>
              <a:rPr lang="fr-BE" sz="2600" dirty="0" smtClean="0">
                <a:latin typeface="Arial" charset="0"/>
              </a:rPr>
              <a:t> </a:t>
            </a:r>
            <a:r>
              <a:rPr lang="fr-BE" sz="2600" dirty="0">
                <a:latin typeface="Arial" charset="0"/>
              </a:rPr>
              <a:t>physiologique</a:t>
            </a:r>
            <a:r>
              <a:rPr lang="fr-BE" sz="2600" dirty="0" smtClean="0">
                <a:latin typeface="Arial" charset="0"/>
              </a:rPr>
              <a:t>...:</a:t>
            </a:r>
          </a:p>
          <a:p>
            <a:pPr marL="1165225" lvl="2" indent="0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>
                <a:latin typeface="Arial" charset="0"/>
              </a:rPr>
              <a:t> </a:t>
            </a:r>
            <a:r>
              <a:rPr lang="fr-BE" sz="2600" dirty="0" smtClean="0">
                <a:latin typeface="Arial" charset="0"/>
              </a:rPr>
              <a:t>       inversion de ces relations,</a:t>
            </a:r>
          </a:p>
          <a:p>
            <a:pPr marL="1165225" lvl="2" indent="0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>
                <a:latin typeface="Arial" charset="0"/>
              </a:rPr>
              <a:t> </a:t>
            </a:r>
            <a:r>
              <a:rPr lang="fr-BE" sz="2600" dirty="0" smtClean="0">
                <a:latin typeface="Arial" charset="0"/>
              </a:rPr>
              <a:t>       rôle des facteurs organiques,</a:t>
            </a:r>
          </a:p>
          <a:p>
            <a:pPr marL="1165225" lvl="2" indent="0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>
                <a:latin typeface="Arial" charset="0"/>
              </a:rPr>
              <a:t> </a:t>
            </a:r>
            <a:r>
              <a:rPr lang="fr-BE" sz="2600" dirty="0" smtClean="0">
                <a:latin typeface="Arial" charset="0"/>
              </a:rPr>
              <a:t>       confusion entre facteurs cognitifs et affectifs</a:t>
            </a:r>
          </a:p>
          <a:p>
            <a:pPr marL="1165225" lvl="2" indent="0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600" dirty="0">
                <a:latin typeface="Arial" charset="0"/>
              </a:rPr>
              <a:t> </a:t>
            </a:r>
            <a:r>
              <a:rPr lang="fr-BE" sz="2600" dirty="0" smtClean="0">
                <a:latin typeface="Arial" charset="0"/>
              </a:rPr>
              <a:t>       …….</a:t>
            </a:r>
          </a:p>
          <a:p>
            <a:pPr marL="1433513" lvl="2" indent="-268288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2000" dirty="0" smtClean="0">
              <a:latin typeface="Arial" charset="0"/>
            </a:endParaRPr>
          </a:p>
          <a:p>
            <a:pPr marL="715963" indent="-715963" eaLnBrk="1" hangingPunct="1">
              <a:buClr>
                <a:srgbClr val="0BD0D9"/>
              </a:buClr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800" dirty="0">
                <a:latin typeface="Arial" charset="0"/>
              </a:rPr>
              <a:t>	</a:t>
            </a:r>
            <a:endParaRPr lang="fr-FR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95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60001"/>
            <a:ext cx="8229600" cy="1143000"/>
          </a:xfrm>
        </p:spPr>
        <p:txBody>
          <a:bodyPr>
            <a:normAutofit/>
          </a:bodyPr>
          <a:lstStyle/>
          <a:p>
            <a:r>
              <a:rPr lang="fr-FR" sz="4800" dirty="0" smtClean="0"/>
              <a:t>Une approche dimensionnelle?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515482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9438"/>
            <a:ext cx="8229600" cy="586672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Le passage d’une approche catégorielle à une approche dimensionnelle est une perspective positive si et seulement si elle s’intègre dans cette évaluation prudente qui recherche un regard multifactoriel.</a:t>
            </a:r>
          </a:p>
          <a:p>
            <a:r>
              <a:rPr lang="fr-FR" dirty="0" smtClean="0"/>
              <a:t>Le danger est d’augmenter le spectre diagnostique en facilitant l’accès aux catégories toujours présentes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4888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Normal ou pathologique?</a:t>
            </a:r>
          </a:p>
          <a:p>
            <a:r>
              <a:rPr lang="fr-FR" dirty="0" smtClean="0"/>
              <a:t>Diagnostic ou évaluation?</a:t>
            </a:r>
          </a:p>
          <a:p>
            <a:r>
              <a:rPr lang="fr-FR" dirty="0" smtClean="0"/>
              <a:t>Ecueils de raisonnement</a:t>
            </a:r>
          </a:p>
          <a:p>
            <a:r>
              <a:rPr lang="fr-FR" dirty="0" smtClean="0"/>
              <a:t>Une conclusion?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5490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423456"/>
            <a:ext cx="8229600" cy="83998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Une conclusion?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2669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6991" y="248399"/>
            <a:ext cx="8229600" cy="63057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3600" dirty="0" smtClean="0"/>
              <a:t>Du  Pour:</a:t>
            </a:r>
          </a:p>
          <a:p>
            <a:pPr marL="0" indent="0">
              <a:buNone/>
            </a:pPr>
            <a:r>
              <a:rPr lang="fr-FR" dirty="0" smtClean="0"/>
              <a:t>- Obligation pour nous de structurer notre pensée et de justifier notre approche thérapeutique</a:t>
            </a:r>
          </a:p>
          <a:p>
            <a:pPr marL="0" indent="0">
              <a:buNone/>
            </a:pPr>
            <a:r>
              <a:rPr lang="fr-FR" dirty="0" smtClean="0"/>
              <a:t>- Nécessité concrète de poser des diagnostics pour communiquer avec nos collègues, ( et être reconnu par eux! ) </a:t>
            </a:r>
          </a:p>
          <a:p>
            <a:pPr marL="0" indent="0">
              <a:buNone/>
            </a:pPr>
            <a:r>
              <a:rPr lang="fr-FR" dirty="0" smtClean="0"/>
              <a:t>- Utilité face aux parents, pour les aider à maîtriser une problématique qui leur échappe.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6496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2128"/>
            <a:ext cx="8229600" cy="58940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600" dirty="0" smtClean="0"/>
              <a:t>Du  Contre:</a:t>
            </a:r>
          </a:p>
          <a:p>
            <a:pPr marL="0" indent="0">
              <a:buNone/>
            </a:pPr>
            <a:r>
              <a:rPr lang="fr-FR" dirty="0" smtClean="0"/>
              <a:t>- Stérilisation de notre pensée par une analyse a priori en y intégrant tout nouveau symptôme</a:t>
            </a:r>
          </a:p>
          <a:p>
            <a:pPr marL="0" indent="0">
              <a:buNone/>
            </a:pPr>
            <a:r>
              <a:rPr lang="fr-FR" dirty="0" smtClean="0"/>
              <a:t>- Risque majeur d’enfermer l’enfant dans un étiquetage « officiel » qui va le suivre d’un rapport à l’autre</a:t>
            </a:r>
          </a:p>
          <a:p>
            <a:pPr marL="0" indent="0">
              <a:buNone/>
            </a:pPr>
            <a:r>
              <a:rPr lang="fr-FR" dirty="0" smtClean="0"/>
              <a:t>- Prêt-à-penser pour les parents en désignant leur enfant comme porteur d’une « maladie » 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8625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341529"/>
            <a:ext cx="8229600" cy="1143000"/>
          </a:xfrm>
        </p:spPr>
        <p:txBody>
          <a:bodyPr/>
          <a:lstStyle/>
          <a:p>
            <a:r>
              <a:rPr lang="fr-FR" dirty="0" smtClean="0"/>
              <a:t>Et alors….?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3154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92764"/>
            <a:ext cx="8229600" cy="1897983"/>
          </a:xfrm>
        </p:spPr>
        <p:txBody>
          <a:bodyPr/>
          <a:lstStyle/>
          <a:p>
            <a:r>
              <a:rPr lang="fr-FR" dirty="0" smtClean="0"/>
              <a:t> Normal ou pathologique?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638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241918" y="115503"/>
            <a:ext cx="8690326" cy="6742496"/>
          </a:xfrm>
        </p:spPr>
        <p:txBody>
          <a:bodyPr>
            <a:normAutofit fontScale="55000" lnSpcReduction="20000"/>
          </a:bodyPr>
          <a:lstStyle/>
          <a:p>
            <a:pPr marL="715963" indent="-715963" eaLnBrk="1" hangingPunct="1">
              <a:lnSpc>
                <a:spcPct val="90000"/>
              </a:lnSpc>
              <a:buFontTx/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5800" u="sng" dirty="0" smtClean="0">
                <a:latin typeface="Arial" charset="0"/>
              </a:rPr>
              <a:t>Le Normal?</a:t>
            </a:r>
            <a:r>
              <a:rPr lang="fr-BE" sz="5800" dirty="0">
                <a:latin typeface="Arial" charset="0"/>
              </a:rPr>
              <a:t>	</a:t>
            </a:r>
            <a:endParaRPr lang="fr-BE" sz="5800" dirty="0" smtClean="0">
              <a:latin typeface="Arial" charset="0"/>
            </a:endParaRPr>
          </a:p>
          <a:p>
            <a:pPr marL="715963" indent="-715963">
              <a:lnSpc>
                <a:spcPct val="170000"/>
              </a:lnSpc>
              <a:spcBef>
                <a:spcPts val="0"/>
              </a:spcBef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3400" b="1" dirty="0">
              <a:latin typeface="Arial" charset="0"/>
            </a:endParaRPr>
          </a:p>
          <a:p>
            <a:pPr marL="715963" indent="-715963" algn="just">
              <a:lnSpc>
                <a:spcPct val="170000"/>
              </a:lnSpc>
              <a:spcBef>
                <a:spcPts val="0"/>
              </a:spcBef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4400" dirty="0" smtClean="0">
                <a:latin typeface="Arial" charset="0"/>
              </a:rPr>
              <a:t>La </a:t>
            </a:r>
            <a:r>
              <a:rPr lang="fr-BE" sz="4400" dirty="0">
                <a:latin typeface="Arial" charset="0"/>
              </a:rPr>
              <a:t>question centrale des parents </a:t>
            </a:r>
            <a:r>
              <a:rPr lang="fr-BE" sz="4400" dirty="0" smtClean="0">
                <a:latin typeface="Arial" charset="0"/>
              </a:rPr>
              <a:t>:«</a:t>
            </a:r>
            <a:r>
              <a:rPr lang="fr-BE" sz="4400" dirty="0">
                <a:latin typeface="Arial" charset="0"/>
              </a:rPr>
              <a:t>Est-ce normal, docteur</a:t>
            </a:r>
            <a:r>
              <a:rPr lang="fr-BE" sz="4400" dirty="0" smtClean="0">
                <a:latin typeface="Arial" charset="0"/>
              </a:rPr>
              <a:t>?»;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  <a:tabLst>
                <a:tab pos="1079500" algn="l"/>
                <a:tab pos="2147888" algn="l"/>
                <a:tab pos="3316288" algn="l"/>
              </a:tabLst>
            </a:pPr>
            <a:r>
              <a:rPr lang="fr-BE" sz="4400" dirty="0" smtClean="0">
                <a:latin typeface="Arial" charset="0"/>
              </a:rPr>
              <a:t>Sortir </a:t>
            </a:r>
            <a:r>
              <a:rPr lang="fr-BE" sz="4400" dirty="0">
                <a:latin typeface="Arial" charset="0"/>
              </a:rPr>
              <a:t>du raisonnement médical </a:t>
            </a:r>
            <a:r>
              <a:rPr lang="fr-BE" sz="4400" dirty="0" smtClean="0">
                <a:latin typeface="Arial" charset="0"/>
              </a:rPr>
              <a:t>classique, tout en restant particulièrement rigoureux: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4400" dirty="0" smtClean="0">
              <a:latin typeface="Arial" charset="0"/>
            </a:endParaRPr>
          </a:p>
          <a:p>
            <a:pPr marL="715963" indent="-360363" algn="just">
              <a:lnSpc>
                <a:spcPct val="170000"/>
              </a:lnSpc>
              <a:spcBef>
                <a:spcPts val="0"/>
              </a:spcBef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4400" dirty="0" smtClean="0">
                <a:latin typeface="Arial" charset="0"/>
              </a:rPr>
              <a:t>appliquer un raisonnement cartésien à une logique qui ne l’est pas, celle du psychisme humain, faite d’ambivalence et de contraires</a:t>
            </a:r>
          </a:p>
          <a:p>
            <a:pPr marL="715963" indent="-715963" algn="just">
              <a:lnSpc>
                <a:spcPct val="170000"/>
              </a:lnSpc>
              <a:spcBef>
                <a:spcPts val="0"/>
              </a:spcBef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4400" dirty="0">
              <a:latin typeface="Arial" charset="0"/>
            </a:endParaRPr>
          </a:p>
          <a:p>
            <a:pPr marL="715963" indent="-360363" algn="just">
              <a:lnSpc>
                <a:spcPct val="170000"/>
              </a:lnSpc>
              <a:spcBef>
                <a:spcPts val="0"/>
              </a:spcBef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4400" dirty="0">
                <a:latin typeface="Arial" charset="0"/>
              </a:rPr>
              <a:t>i</a:t>
            </a:r>
            <a:r>
              <a:rPr lang="fr-BE" sz="4400" dirty="0" smtClean="0">
                <a:latin typeface="Arial" charset="0"/>
              </a:rPr>
              <a:t>ntégrer la notion-clé de continuum </a:t>
            </a:r>
            <a:r>
              <a:rPr lang="fr-BE" sz="4400" dirty="0">
                <a:latin typeface="Arial" charset="0"/>
              </a:rPr>
              <a:t>du fonctionnement </a:t>
            </a:r>
            <a:r>
              <a:rPr lang="fr-BE" sz="4400" dirty="0" smtClean="0">
                <a:latin typeface="Arial" charset="0"/>
              </a:rPr>
              <a:t>psychique;</a:t>
            </a:r>
            <a:endParaRPr lang="fr-BE" sz="4400" dirty="0">
              <a:latin typeface="Arial" charset="0"/>
            </a:endParaRPr>
          </a:p>
          <a:p>
            <a:pPr marL="715963" indent="-715963" eaLnBrk="1" hangingPunct="1">
              <a:lnSpc>
                <a:spcPct val="90000"/>
              </a:lnSpc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FR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735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1381" y="180127"/>
            <a:ext cx="8807116" cy="6346750"/>
          </a:xfrm>
        </p:spPr>
        <p:txBody>
          <a:bodyPr/>
          <a:lstStyle/>
          <a:p>
            <a:pPr marL="0" lvl="4" indent="0" algn="just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3200" dirty="0" smtClean="0">
                <a:latin typeface="Arial" charset="0"/>
              </a:rPr>
              <a:t>Entre un enfant pathologiquement normal, et un enfant normalement pathologique….</a:t>
            </a:r>
          </a:p>
          <a:p>
            <a:pPr marL="0" lvl="4" indent="0" algn="just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3200" dirty="0" smtClean="0">
              <a:latin typeface="Arial" charset="0"/>
            </a:endParaRPr>
          </a:p>
          <a:p>
            <a:pPr marL="0" lvl="4" indent="0" algn="just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3200" dirty="0" smtClean="0">
                <a:latin typeface="Arial" charset="0"/>
              </a:rPr>
              <a:t>Quatre </a:t>
            </a:r>
            <a:r>
              <a:rPr lang="fr-BE" sz="3200" dirty="0">
                <a:latin typeface="Arial" charset="0"/>
              </a:rPr>
              <a:t>approches du normal</a:t>
            </a:r>
            <a:r>
              <a:rPr lang="fr-BE" sz="3200" dirty="0" smtClean="0">
                <a:latin typeface="Arial" charset="0"/>
              </a:rPr>
              <a:t>:</a:t>
            </a:r>
          </a:p>
          <a:p>
            <a:pPr marL="2171700" lvl="5" indent="0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endParaRPr lang="fr-BE" sz="3200" dirty="0">
              <a:latin typeface="Arial" charset="0"/>
            </a:endParaRPr>
          </a:p>
          <a:p>
            <a:pPr marL="715963" indent="-715963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3600" dirty="0">
                <a:latin typeface="Arial" charset="0"/>
              </a:rPr>
              <a:t>	</a:t>
            </a:r>
            <a:r>
              <a:rPr lang="fr-BE" dirty="0">
                <a:latin typeface="Arial" charset="0"/>
              </a:rPr>
              <a:t>	</a:t>
            </a:r>
            <a:r>
              <a:rPr lang="fr-BE" sz="2800" dirty="0">
                <a:latin typeface="Arial" charset="0"/>
              </a:rPr>
              <a:t>-  normal = santé </a:t>
            </a:r>
            <a:r>
              <a:rPr lang="fr-BE" sz="2800" dirty="0" smtClean="0">
                <a:latin typeface="Arial" charset="0"/>
              </a:rPr>
              <a:t>/ maladie</a:t>
            </a:r>
            <a:r>
              <a:rPr lang="fr-BE" sz="2800" dirty="0">
                <a:latin typeface="Arial" charset="0"/>
              </a:rPr>
              <a:t>,</a:t>
            </a:r>
          </a:p>
          <a:p>
            <a:pPr marL="715963" indent="-715963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800" dirty="0">
                <a:latin typeface="Arial" charset="0"/>
              </a:rPr>
              <a:t>		-  normal = moyenne statistique,</a:t>
            </a:r>
          </a:p>
          <a:p>
            <a:pPr marL="715963" indent="-715963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  <a:tab pos="3316288" algn="l"/>
              </a:tabLst>
            </a:pPr>
            <a:r>
              <a:rPr lang="fr-BE" sz="2800" dirty="0">
                <a:latin typeface="Arial" charset="0"/>
              </a:rPr>
              <a:t>		-  normal = idéal à atteindre,</a:t>
            </a:r>
          </a:p>
          <a:p>
            <a:pPr marL="715963" indent="-715963">
              <a:lnSpc>
                <a:spcPct val="90000"/>
              </a:lnSpc>
              <a:buNone/>
              <a:tabLst>
                <a:tab pos="715963" algn="l"/>
                <a:tab pos="1079500" algn="l"/>
                <a:tab pos="2147888" algn="l"/>
              </a:tabLst>
            </a:pPr>
            <a:r>
              <a:rPr lang="fr-BE" sz="2800" dirty="0">
                <a:latin typeface="Arial" charset="0"/>
              </a:rPr>
              <a:t>		-  normal = processus </a:t>
            </a:r>
            <a:r>
              <a:rPr lang="fr-BE" sz="2800" dirty="0" smtClean="0">
                <a:latin typeface="Arial" charset="0"/>
              </a:rPr>
              <a:t>dynamique d’adaptation</a:t>
            </a:r>
            <a:r>
              <a:rPr lang="fr-BE" sz="2800" dirty="0">
                <a:latin typeface="Arial" charset="0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4968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600" b="1" u="sng" dirty="0" smtClean="0"/>
              <a:t>Le Normal et les Symptômes</a:t>
            </a:r>
          </a:p>
          <a:p>
            <a:pPr marL="0" indent="0">
              <a:buNone/>
            </a:pPr>
            <a:r>
              <a:rPr lang="fr-FR" dirty="0" smtClean="0"/>
              <a:t>Remplacer la question «  normal ou pathologique ? par « inhibant ou adaptatif ? »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Approches économique (à l’instant </a:t>
            </a:r>
            <a:r>
              <a:rPr lang="fr-FR" dirty="0" err="1" smtClean="0"/>
              <a:t>t</a:t>
            </a:r>
            <a:r>
              <a:rPr lang="fr-FR" dirty="0" smtClean="0"/>
              <a:t>. ) et dynamique ( diachronique ), les deux étant évidemment liées.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Et l’absence de symptômes: normal, faux self ou eau qui dort?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274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2127"/>
            <a:ext cx="8229600" cy="644780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3600" b="1" u="sng" dirty="0" smtClean="0"/>
              <a:t>Le Normal et la Structure</a:t>
            </a:r>
          </a:p>
          <a:p>
            <a:pPr marL="0" indent="0">
              <a:buNone/>
            </a:pPr>
            <a:r>
              <a:rPr lang="fr-FR" dirty="0" smtClean="0"/>
              <a:t>Parler de structure chez l’enfant?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Plutôt une approche développementale, par   « lignes » de développement, ou mieux, par  « noyaux » qu’il convient de dépasser à des  moments critiques, sous peine d’y rester fixé pathologiquement, quantitativement ( p.ex. personnalité névrotique vs névrosée), ou qualitativement ( p.ex. les positions psychotiques chez M. Klein).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0304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164"/>
            <a:ext cx="8229600" cy="5934999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Sans oublier le problème important chez  l’enfant de possibles dysharmonies et/ou immaturité de développement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84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6546"/>
            <a:ext cx="8229600" cy="6341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b="1" u="sng" dirty="0" smtClean="0"/>
              <a:t>Le Normal et L’Environnement</a:t>
            </a:r>
          </a:p>
          <a:p>
            <a:pPr marL="0" indent="0">
              <a:lnSpc>
                <a:spcPct val="110000"/>
              </a:lnSpc>
              <a:buNone/>
            </a:pPr>
            <a:endParaRPr lang="fr-FR" sz="1400" u="sng" dirty="0" smtClean="0"/>
          </a:p>
          <a:p>
            <a:pPr marL="355600" indent="-269875">
              <a:tabLst>
                <a:tab pos="87313" algn="l"/>
              </a:tabLst>
            </a:pPr>
            <a:r>
              <a:rPr lang="fr-FR" dirty="0" smtClean="0"/>
              <a:t>Dimension </a:t>
            </a:r>
            <a:r>
              <a:rPr lang="fr-FR" dirty="0" err="1" smtClean="0"/>
              <a:t>psychociale</a:t>
            </a:r>
            <a:r>
              <a:rPr lang="fr-FR" dirty="0" smtClean="0"/>
              <a:t> majeure</a:t>
            </a:r>
          </a:p>
          <a:p>
            <a:pPr marL="355600" indent="-269875">
              <a:tabLst>
                <a:tab pos="87313" algn="l"/>
              </a:tabLst>
            </a:pPr>
            <a:r>
              <a:rPr lang="fr-FR" dirty="0" smtClean="0"/>
              <a:t>Adaptation de l’enfant à son entourage familial et social.</a:t>
            </a:r>
          </a:p>
          <a:p>
            <a:pPr marL="355600" indent="-269875">
              <a:tabLst>
                <a:tab pos="87313" algn="l"/>
              </a:tabLst>
            </a:pPr>
            <a:r>
              <a:rPr lang="fr-FR" dirty="0" smtClean="0"/>
              <a:t>Nombreux exemples tels que la souffrance psychiatrique des parents, la précarité du milieu, etc…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037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ube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Aube.thmx</Template>
  <TotalTime>90</TotalTime>
  <Words>460</Words>
  <Application>Microsoft Macintosh PowerPoint</Application>
  <PresentationFormat>Présentation à l'écran (4:3)</PresentationFormat>
  <Paragraphs>102</Paragraphs>
  <Slides>23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Aube</vt:lpstr>
      <vt:lpstr>Psychiatrie infanto-juvénile et diagnostics:</vt:lpstr>
      <vt:lpstr>Propositions</vt:lpstr>
      <vt:lpstr> Normal ou pathologique?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Diagnostic ou Evaluation?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Ecueils de raisonnement</vt:lpstr>
      <vt:lpstr>Présentation PowerPoint</vt:lpstr>
      <vt:lpstr>Une approche dimensionnelle?</vt:lpstr>
      <vt:lpstr>Présentation PowerPoint</vt:lpstr>
      <vt:lpstr>Une conclusion?</vt:lpstr>
      <vt:lpstr>Présentation PowerPoint</vt:lpstr>
      <vt:lpstr>Présentation PowerPoint</vt:lpstr>
      <vt:lpstr>Et alors….?</vt:lpstr>
    </vt:vector>
  </TitlesOfParts>
  <Company>Cabinet Médical Malchair SPRLU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Psychiatrie infanto-juvénile et diagnostics:</dc:title>
  <dc:creator>Alain Malchair</dc:creator>
  <cp:lastModifiedBy>Alain Malchair</cp:lastModifiedBy>
  <cp:revision>11</cp:revision>
  <dcterms:created xsi:type="dcterms:W3CDTF">2013-11-30T21:55:18Z</dcterms:created>
  <dcterms:modified xsi:type="dcterms:W3CDTF">2013-12-16T00:29:23Z</dcterms:modified>
</cp:coreProperties>
</file>