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57" r:id="rId3"/>
    <p:sldId id="263" r:id="rId4"/>
    <p:sldId id="264" r:id="rId5"/>
    <p:sldId id="258" r:id="rId6"/>
    <p:sldId id="259" r:id="rId7"/>
    <p:sldId id="260" r:id="rId8"/>
    <p:sldId id="261" r:id="rId9"/>
    <p:sldId id="262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6" r:id="rId18"/>
    <p:sldId id="277" r:id="rId19"/>
    <p:sldId id="278" r:id="rId20"/>
    <p:sldId id="272" r:id="rId21"/>
    <p:sldId id="273" r:id="rId22"/>
    <p:sldId id="274" r:id="rId23"/>
    <p:sldId id="275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-15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1675BC-42E2-43A7-A3F4-932A88105A6F}" type="datetimeFigureOut">
              <a:rPr lang="fr-FR" smtClean="0"/>
              <a:pPr/>
              <a:t>19/11/2013</a:t>
            </a:fld>
            <a:endParaRPr lang="fr-BE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425ACB-1F07-4180-A29F-7C6A19A7788C}" type="slidenum">
              <a:rPr lang="fr-BE" smtClean="0"/>
              <a:pPr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xmlns="" val="3486695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425ACB-1F07-4180-A29F-7C6A19A7788C}" type="slidenum">
              <a:rPr lang="fr-BE" smtClean="0"/>
              <a:pPr/>
              <a:t>20</a:t>
            </a:fld>
            <a:endParaRPr lang="fr-BE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anchor="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11/19/2013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11/19/2013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11/19/2013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11/19/2013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11/19/2013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dirty="0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anchor="t"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11/19/2013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6636D-D922-432D-A958-524484B5923D}" type="datetimeFigureOut">
              <a:rPr lang="en-US" smtClean="0"/>
              <a:pPr/>
              <a:t>11/19/2013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8FB93-0A08-4E7D-8E63-9EFA29F1E093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174282"/>
            <a:ext cx="7772400" cy="1018055"/>
          </a:xfrm>
        </p:spPr>
        <p:txBody>
          <a:bodyPr>
            <a:normAutofit/>
          </a:bodyPr>
          <a:lstStyle/>
          <a:p>
            <a:r>
              <a:rPr lang="fr-FR" sz="5500" dirty="0" smtClean="0"/>
              <a:t>Suicide des Adolescents</a:t>
            </a:r>
            <a:endParaRPr lang="fr-FR" sz="55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211837"/>
            <a:ext cx="6400800" cy="3241034"/>
          </a:xfrm>
        </p:spPr>
        <p:txBody>
          <a:bodyPr>
            <a:normAutofit fontScale="92500" lnSpcReduction="10000"/>
          </a:bodyPr>
          <a:lstStyle/>
          <a:p>
            <a:r>
              <a:rPr lang="fr-FR" sz="3600" dirty="0" smtClean="0"/>
              <a:t>Equipe psy-pédopsy CHU</a:t>
            </a:r>
          </a:p>
          <a:p>
            <a:r>
              <a:rPr lang="fr-FR" sz="3600" dirty="0" smtClean="0"/>
              <a:t>Notre-Dame-des-Bruyères</a:t>
            </a:r>
          </a:p>
          <a:p>
            <a:r>
              <a:rPr lang="fr-FR" sz="3600" dirty="0" smtClean="0"/>
              <a:t>EPU Liège</a:t>
            </a:r>
          </a:p>
          <a:p>
            <a:r>
              <a:rPr lang="fr-FR" sz="3600" dirty="0" smtClean="0"/>
              <a:t>19 novembre 2013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xmlns="" val="1669700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857999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fr-FR" dirty="0" smtClean="0"/>
              <a:t>	On observe alors pêle-mêle et à des degrés divers plusieurs processus: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dirty="0" smtClean="0"/>
              <a:t>	- diminution voire perte de l’idéal du Moi,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dirty="0" smtClean="0"/>
              <a:t>	- évitement, voire refus de mentaliser,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dirty="0" smtClean="0"/>
              <a:t> 	- fragilisation des mécanismes habituels 	de défense,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dirty="0" smtClean="0"/>
              <a:t>	- troubles de l’humeur,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dirty="0" smtClean="0"/>
              <a:t>	- et bien sûr, intolérance à la frustration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886371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N’oublions jamais que tout ceci reste normal…!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131524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processus dépressif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dirty="0" smtClean="0"/>
              <a:t>Comme toujours, continuum du normal au pathologique:</a:t>
            </a:r>
          </a:p>
          <a:p>
            <a:pPr marL="0" indent="0">
              <a:spcBef>
                <a:spcPts val="0"/>
              </a:spcBef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	spleen, repli, morosité, dysthymie, dépressivité, dépression, tentative de suicide, suicide ….selon un vecteur de gravité croissante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66785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8580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r-FR" sz="3500" dirty="0" smtClean="0"/>
              <a:t>Deux  éléments essentiels à retenir: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fr-FR" sz="3500" dirty="0" smtClean="0"/>
          </a:p>
          <a:p>
            <a:pPr marL="0" indent="0">
              <a:buNone/>
            </a:pPr>
            <a:r>
              <a:rPr lang="fr-FR" sz="3500" dirty="0" smtClean="0"/>
              <a:t>	La tonalité dépressive n’est pas constante, et les fluctuations sont la règle, jusqu’à l’excès contraire, avec même des passages euphoriques,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fr-FR" sz="3500" dirty="0" smtClean="0"/>
          </a:p>
          <a:p>
            <a:pPr marL="0" indent="0">
              <a:buNone/>
            </a:pPr>
            <a:r>
              <a:rPr lang="fr-FR" sz="3500" dirty="0" smtClean="0"/>
              <a:t>	T.S. et suicide ne signent pas nécessairement un vécu dépressif, dans la logique du passage à l’acte, qui évite la pensée douloureuse</a:t>
            </a:r>
            <a:r>
              <a:rPr lang="fr-FR" dirty="0" smtClean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3065100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40632"/>
            <a:ext cx="8229600" cy="760395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Les signes généraux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280160"/>
            <a:ext cx="9144000" cy="55778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dirty="0" smtClean="0"/>
              <a:t>	En pensant toujours à la normalité possible de ces signes car, encore et toujours le continuum!</a:t>
            </a:r>
          </a:p>
          <a:p>
            <a:pPr marL="0" indent="0">
              <a:lnSpc>
                <a:spcPct val="100000"/>
              </a:lnSpc>
              <a:buNone/>
            </a:pPr>
            <a:endParaRPr lang="fr-FR" dirty="0" smtClean="0"/>
          </a:p>
          <a:p>
            <a:pPr marL="400050" lvl="1" indent="0">
              <a:lnSpc>
                <a:spcPct val="100000"/>
              </a:lnSpc>
              <a:buNone/>
            </a:pPr>
            <a:r>
              <a:rPr lang="fr-FR" sz="3200" dirty="0" smtClean="0"/>
              <a:t>-	irritabilité, excitation mal contrôlées</a:t>
            </a:r>
          </a:p>
          <a:p>
            <a:pPr marL="400050" lvl="1" indent="0">
              <a:lnSpc>
                <a:spcPct val="100000"/>
              </a:lnSpc>
              <a:buNone/>
            </a:pPr>
            <a:r>
              <a:rPr lang="fr-FR" sz="3200" dirty="0" smtClean="0"/>
              <a:t>-	repli, évitement social</a:t>
            </a:r>
          </a:p>
          <a:p>
            <a:pPr marL="400050" lvl="1" indent="0">
              <a:lnSpc>
                <a:spcPct val="100000"/>
              </a:lnSpc>
              <a:buNone/>
            </a:pPr>
            <a:r>
              <a:rPr lang="fr-FR" sz="3200" dirty="0" smtClean="0"/>
              <a:t>-	apragmatisme, désintérêt général</a:t>
            </a:r>
          </a:p>
          <a:p>
            <a:pPr marL="400050" lvl="1" indent="0">
              <a:lnSpc>
                <a:spcPct val="100000"/>
              </a:lnSpc>
              <a:buNone/>
            </a:pPr>
            <a:r>
              <a:rPr lang="fr-FR" sz="3200" dirty="0" smtClean="0"/>
              <a:t>-	troubles alimentaires</a:t>
            </a:r>
          </a:p>
          <a:p>
            <a:pPr marL="400050" lvl="1" indent="0">
              <a:lnSpc>
                <a:spcPct val="100000"/>
              </a:lnSpc>
              <a:buNone/>
            </a:pPr>
            <a:r>
              <a:rPr lang="fr-FR" sz="3200" dirty="0" smtClean="0"/>
              <a:t>-	troubles du sommeil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r-FR" dirty="0"/>
              <a:t>	</a:t>
            </a:r>
            <a:r>
              <a:rPr lang="fr-FR" dirty="0" smtClean="0"/>
              <a:t>…..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792920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0"/>
          </a:xfrm>
        </p:spPr>
        <p:txBody>
          <a:bodyPr>
            <a:normAutofit fontScale="90000"/>
          </a:bodyPr>
          <a:lstStyle/>
          <a:p>
            <a:pPr algn="l">
              <a:lnSpc>
                <a:spcPct val="150000"/>
              </a:lnSpc>
            </a:pPr>
            <a:r>
              <a:rPr lang="fr-FR" sz="3200" dirty="0" smtClean="0"/>
              <a:t>	</a:t>
            </a:r>
            <a:r>
              <a:rPr lang="fr-FR" sz="4400" dirty="0" smtClean="0"/>
              <a:t>Les troubles manifestes de l’humeur sont loin d’être toujours à l’avant-plan chez les adolescents</a:t>
            </a:r>
            <a:br>
              <a:rPr lang="fr-FR" sz="4400" dirty="0" smtClean="0"/>
            </a:br>
            <a:r>
              <a:rPr lang="fr-FR" sz="4400" dirty="0" smtClean="0"/>
              <a:t/>
            </a:r>
            <a:br>
              <a:rPr lang="fr-FR" sz="4400" dirty="0" smtClean="0"/>
            </a:br>
            <a:r>
              <a:rPr lang="fr-FR" sz="4400" dirty="0" smtClean="0"/>
              <a:t>	Au contraire, ils feront tout pour les cacher, afin de ne pas aggraver davantage la perte d’image de soi</a:t>
            </a:r>
            <a:endParaRPr lang="fr-FR" sz="4400" dirty="0"/>
          </a:p>
        </p:txBody>
      </p:sp>
    </p:spTree>
    <p:extLst>
      <p:ext uri="{BB962C8B-B14F-4D97-AF65-F5344CB8AC3E}">
        <p14:creationId xmlns:p14="http://schemas.microsoft.com/office/powerpoint/2010/main" xmlns="" val="3014693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9" y="211756"/>
            <a:ext cx="8494295" cy="75077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Le risque d’une évolution suicidaire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62526"/>
            <a:ext cx="8229600" cy="5895474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fr-FR" sz="3000" dirty="0" smtClean="0"/>
              <a:t>	Ce risque augmente lorsque le jeune « dérape » dans des situations habituellement maîtrisées, pour des raisons internes ou extérieures à lui.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3000" dirty="0" smtClean="0"/>
              <a:t>	- difficultés scolaires inhabituelles,</a:t>
            </a:r>
          </a:p>
          <a:p>
            <a:pPr marL="40005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3000" dirty="0" smtClean="0"/>
              <a:t>	- plaintes somatiques floues et répétées,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3000" dirty="0"/>
              <a:t>	</a:t>
            </a:r>
            <a:r>
              <a:rPr lang="fr-FR" sz="3000" dirty="0" smtClean="0"/>
              <a:t>- troubles comportementaux inexpliqués,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3000" dirty="0"/>
              <a:t>	</a:t>
            </a:r>
            <a:r>
              <a:rPr lang="fr-FR" sz="3000" dirty="0" smtClean="0"/>
              <a:t>- perturbations familiales, amicales, 		 sentimentales</a:t>
            </a:r>
            <a:endParaRPr lang="fr-FR" sz="3000" dirty="0"/>
          </a:p>
        </p:txBody>
      </p:sp>
    </p:spTree>
    <p:extLst>
      <p:ext uri="{BB962C8B-B14F-4D97-AF65-F5344CB8AC3E}">
        <p14:creationId xmlns:p14="http://schemas.microsoft.com/office/powerpoint/2010/main" xmlns="" val="269481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1223010"/>
          </a:xfrm>
        </p:spPr>
        <p:txBody>
          <a:bodyPr>
            <a:normAutofit/>
          </a:bodyPr>
          <a:lstStyle/>
          <a:p>
            <a:r>
              <a:rPr lang="fr-FR" sz="4400" dirty="0" smtClean="0"/>
              <a:t>Le processus suicidaire</a:t>
            </a:r>
            <a:endParaRPr lang="fr-FR" sz="4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94460"/>
            <a:ext cx="8229600" cy="54635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800" dirty="0" smtClean="0"/>
              <a:t>Quelques constantes:</a:t>
            </a:r>
          </a:p>
          <a:p>
            <a:pPr marL="0" indent="0">
              <a:buNone/>
            </a:pPr>
            <a:r>
              <a:rPr lang="fr-FR" sz="2800" dirty="0"/>
              <a:t> </a:t>
            </a:r>
            <a:r>
              <a:rPr lang="fr-FR" sz="2800" dirty="0" smtClean="0"/>
              <a:t>   - une situation problématique apparaît,</a:t>
            </a:r>
          </a:p>
          <a:p>
            <a:pPr marL="0" indent="0">
              <a:buNone/>
            </a:pPr>
            <a:r>
              <a:rPr lang="fr-FR" sz="2800" dirty="0"/>
              <a:t> </a:t>
            </a:r>
            <a:r>
              <a:rPr lang="fr-FR" sz="2800" dirty="0" smtClean="0"/>
              <a:t>   - aucune solution ne semble possible,</a:t>
            </a:r>
          </a:p>
          <a:p>
            <a:pPr marL="0" indent="0">
              <a:buNone/>
            </a:pPr>
            <a:r>
              <a:rPr lang="fr-FR" sz="2800" dirty="0"/>
              <a:t> </a:t>
            </a:r>
            <a:r>
              <a:rPr lang="fr-FR" sz="2800" dirty="0" smtClean="0"/>
              <a:t>   - la situation devient insupportable, avec désir  </a:t>
            </a:r>
          </a:p>
          <a:p>
            <a:pPr marL="0" indent="0">
              <a:buNone/>
            </a:pPr>
            <a:r>
              <a:rPr lang="fr-FR" sz="2800" dirty="0"/>
              <a:t> </a:t>
            </a:r>
            <a:r>
              <a:rPr lang="fr-FR" sz="2800" dirty="0" smtClean="0"/>
              <a:t>     de la fuir par tous les moyens,</a:t>
            </a:r>
          </a:p>
          <a:p>
            <a:pPr marL="0" indent="0">
              <a:buNone/>
            </a:pPr>
            <a:r>
              <a:rPr lang="fr-FR" sz="2800" dirty="0"/>
              <a:t> </a:t>
            </a:r>
            <a:r>
              <a:rPr lang="fr-FR" sz="2800" dirty="0" smtClean="0"/>
              <a:t>   - le suicide devient une solution « théorique » pour ce</a:t>
            </a:r>
          </a:p>
          <a:p>
            <a:pPr marL="0" indent="0">
              <a:buNone/>
            </a:pPr>
            <a:r>
              <a:rPr lang="fr-FR" sz="2800" dirty="0" smtClean="0"/>
              <a:t>      mal de vivre, </a:t>
            </a:r>
          </a:p>
          <a:p>
            <a:pPr marL="0" indent="0">
              <a:buNone/>
            </a:pPr>
            <a:r>
              <a:rPr lang="fr-FR" sz="2400" dirty="0"/>
              <a:t> </a:t>
            </a:r>
            <a:r>
              <a:rPr lang="fr-FR" sz="2400" dirty="0" smtClean="0"/>
              <a:t>   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xmlns="" val="1418729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6546"/>
            <a:ext cx="8229600" cy="648591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dirty="0" smtClean="0"/>
              <a:t>   - si la tension persiste, les idées suicidaires 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s’installent progressivement comme réalistes,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des messages indirects commencent à être 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envoyés aux proches, famille et amis , avec 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une demande d’aide implicite,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- en cas de non-réponse, le « choix » du suicide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peut s’imposer comme incontournable,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827021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04818"/>
            <a:ext cx="8229600" cy="624013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dirty="0" smtClean="0"/>
              <a:t>   - la durée de cette étape, qui précède le passage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à l’acte proprement dit, est très variable, et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peut descendre sous les 24h.,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- l’ado vit alors une souffrance intolérable et, 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contrairement à l’adulte, il n’a pas appris que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la douleur existe, mais qu’elle peut disparaître,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- avec sa </a:t>
            </a:r>
            <a:r>
              <a:rPr lang="fr-FR" dirty="0" err="1" smtClean="0"/>
              <a:t>pulsionnalité</a:t>
            </a:r>
            <a:r>
              <a:rPr lang="fr-FR" dirty="0" smtClean="0"/>
              <a:t>, il ne peut la supporter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longtemps…. Il passe à l’acte</a:t>
            </a:r>
          </a:p>
          <a:p>
            <a:pPr marL="0" indent="0">
              <a:buNone/>
            </a:pPr>
            <a:r>
              <a:rPr lang="fr-FR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3413794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500" dirty="0" smtClean="0"/>
              <a:t>Composition de l’</a:t>
            </a:r>
            <a:r>
              <a:rPr lang="fr-FR" sz="4500" dirty="0"/>
              <a:t>é</a:t>
            </a:r>
            <a:r>
              <a:rPr lang="fr-FR" sz="4500" dirty="0" smtClean="0"/>
              <a:t>quipe</a:t>
            </a:r>
            <a:endParaRPr lang="fr-FR" sz="45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dirty="0" smtClean="0"/>
              <a:t>Caroline Constant , psychologue</a:t>
            </a:r>
          </a:p>
          <a:p>
            <a:pPr marL="0" indent="0">
              <a:buNone/>
            </a:pPr>
            <a:r>
              <a:rPr lang="fr-FR" dirty="0" smtClean="0"/>
              <a:t>Dominique </a:t>
            </a:r>
            <a:r>
              <a:rPr lang="fr-FR" dirty="0" smtClean="0"/>
              <a:t>Duchesne </a:t>
            </a:r>
            <a:r>
              <a:rPr lang="fr-FR" dirty="0" smtClean="0"/>
              <a:t>, psychologue</a:t>
            </a:r>
          </a:p>
          <a:p>
            <a:pPr marL="0" indent="0">
              <a:buNone/>
            </a:pPr>
            <a:r>
              <a:rPr lang="fr-FR" dirty="0" smtClean="0"/>
              <a:t> Julie </a:t>
            </a:r>
            <a:r>
              <a:rPr lang="fr-FR" dirty="0" err="1" smtClean="0"/>
              <a:t>Jacquart</a:t>
            </a:r>
            <a:r>
              <a:rPr lang="fr-FR" dirty="0" smtClean="0"/>
              <a:t> , pédopsychiatre</a:t>
            </a:r>
          </a:p>
          <a:p>
            <a:pPr marL="0" indent="0">
              <a:buNone/>
            </a:pPr>
            <a:r>
              <a:rPr lang="fr-FR" dirty="0" smtClean="0"/>
              <a:t>Annick </a:t>
            </a:r>
            <a:r>
              <a:rPr lang="fr-FR" dirty="0" err="1" smtClean="0"/>
              <a:t>Jadot</a:t>
            </a:r>
            <a:r>
              <a:rPr lang="fr-FR" dirty="0" smtClean="0"/>
              <a:t> , pédopsychiatre</a:t>
            </a:r>
          </a:p>
          <a:p>
            <a:pPr marL="0" indent="0">
              <a:buNone/>
            </a:pPr>
            <a:r>
              <a:rPr lang="fr-FR" dirty="0" smtClean="0"/>
              <a:t>Catherine Legrand , psychologue</a:t>
            </a:r>
          </a:p>
          <a:p>
            <a:pPr marL="0" indent="0">
              <a:buNone/>
            </a:pPr>
            <a:r>
              <a:rPr lang="fr-FR" dirty="0" smtClean="0"/>
              <a:t>Alain Malchair , pédopsychiatre</a:t>
            </a:r>
          </a:p>
          <a:p>
            <a:pPr marL="0" indent="0">
              <a:buNone/>
            </a:pPr>
            <a:r>
              <a:rPr lang="fr-FR" dirty="0" smtClean="0"/>
              <a:t>Cécile </a:t>
            </a:r>
            <a:r>
              <a:rPr lang="fr-FR" dirty="0" err="1" smtClean="0"/>
              <a:t>Paesmans</a:t>
            </a:r>
            <a:r>
              <a:rPr lang="fr-FR" dirty="0" smtClean="0"/>
              <a:t> , psychologue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864727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50257"/>
            <a:ext cx="9144000" cy="798897"/>
          </a:xfrm>
        </p:spPr>
        <p:txBody>
          <a:bodyPr>
            <a:normAutofit/>
          </a:bodyPr>
          <a:lstStyle/>
          <a:p>
            <a:r>
              <a:rPr lang="fr-FR" sz="4200" dirty="0" smtClean="0"/>
              <a:t>Une idée reçue à combattre absolument</a:t>
            </a:r>
            <a:endParaRPr lang="fr-FR" sz="4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14074" y="1166893"/>
            <a:ext cx="8657527" cy="530734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fr-FR" sz="3000" dirty="0" smtClean="0"/>
              <a:t>	« Cette T.S., ce n’est rien, il/elle ne voulait pas vraiment mourir, c’est du chantage… »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fr-FR" sz="3000" dirty="0" smtClean="0"/>
          </a:p>
          <a:p>
            <a:pPr marL="0" indent="0" algn="just">
              <a:buNone/>
            </a:pPr>
            <a:r>
              <a:rPr lang="fr-FR" sz="3000" dirty="0" smtClean="0"/>
              <a:t>	Si ce n’est pas la volonté de mourir qui est en cause, c’est alors le signe d’une grave rupture de la communication:  penser ne plus pouvoir s’exprimer et n’être entendu qu’en jouant avec l’idée de la mort, est en soi le signe d’une grande souffrance</a:t>
            </a:r>
            <a:endParaRPr lang="fr-FR" sz="3000" dirty="0"/>
          </a:p>
        </p:txBody>
      </p:sp>
    </p:spTree>
    <p:extLst>
      <p:ext uri="{BB962C8B-B14F-4D97-AF65-F5344CB8AC3E}">
        <p14:creationId xmlns:p14="http://schemas.microsoft.com/office/powerpoint/2010/main" xmlns="" val="817879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05840"/>
            <a:ext cx="8229600" cy="3931920"/>
          </a:xfrm>
        </p:spPr>
        <p:txBody>
          <a:bodyPr/>
          <a:lstStyle/>
          <a:p>
            <a:pPr marL="0" indent="0">
              <a:buNone/>
            </a:pPr>
            <a:r>
              <a:rPr lang="fr-FR" dirty="0" smtClean="0"/>
              <a:t>	On voit alors qu’il ne s’agit pas d’un</a:t>
            </a:r>
          </a:p>
          <a:p>
            <a:pPr marL="0" indent="0">
              <a:buNone/>
            </a:pPr>
            <a:r>
              <a:rPr lang="fr-FR" dirty="0" smtClean="0"/>
              <a:t> APPEL </a:t>
            </a:r>
            <a:r>
              <a:rPr lang="fr-FR" u="sng" dirty="0" smtClean="0"/>
              <a:t>DE</a:t>
            </a:r>
            <a:r>
              <a:rPr lang="fr-FR" dirty="0" smtClean="0"/>
              <a:t> LA MORT,</a:t>
            </a:r>
          </a:p>
          <a:p>
            <a:pPr marL="0" indent="0">
              <a:buNone/>
            </a:pPr>
            <a:r>
              <a:rPr lang="fr-FR" dirty="0" smtClean="0"/>
              <a:t> mais d’un appel à la communication, donc d’un APPEL </a:t>
            </a:r>
            <a:r>
              <a:rPr lang="fr-FR" u="sng" dirty="0" smtClean="0"/>
              <a:t>A</a:t>
            </a:r>
            <a:r>
              <a:rPr lang="fr-FR" dirty="0" smtClean="0"/>
              <a:t> LA VIE…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174260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0200"/>
            <a:ext cx="8229600" cy="1351801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Autres idées reçues, et tenaces!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dirty="0" smtClean="0"/>
              <a:t>Ceux qui veulent vraiment mourir ne le disent pas : 80% des ados en parlent à leur entourage, surtout leurs amis, via leurs réseaux sociaux habituels.</a:t>
            </a:r>
          </a:p>
          <a:p>
            <a:r>
              <a:rPr lang="fr-FR" dirty="0" smtClean="0"/>
              <a:t>Après une tentative de suicide, un risque majeur existera toujours : cela est vrai , mais pour la plupart des jeunes, la crise sera une expérience unique par sa dimension ordalique.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407595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32127"/>
            <a:ext cx="8229600" cy="6431295"/>
          </a:xfrm>
        </p:spPr>
        <p:txBody>
          <a:bodyPr/>
          <a:lstStyle/>
          <a:p>
            <a:r>
              <a:rPr lang="fr-FR" dirty="0" smtClean="0"/>
              <a:t>Les jeunes suicidaires veulent vraiment mourir : non, il s’agit plus de ne plus souffrir que de mourir.</a:t>
            </a:r>
          </a:p>
          <a:p>
            <a:r>
              <a:rPr lang="fr-FR" dirty="0" smtClean="0"/>
              <a:t>Le suicide est le signe d’une maladie mentale : particulièrement faux chez les ados, pour qui il peut s’agir d’une étape nécessaire, signe d’un état psychique transitoire.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68432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500" dirty="0" smtClean="0"/>
              <a:t>Plan</a:t>
            </a:r>
            <a:endParaRPr lang="fr-FR" sz="45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 smtClean="0"/>
              <a:t>Présentation générale  de la problématique suicidaire des adolescents,  A. Malchair</a:t>
            </a:r>
          </a:p>
          <a:p>
            <a:r>
              <a:rPr lang="fr-FR" sz="2400" dirty="0" err="1" smtClean="0"/>
              <a:t>Cyberharcèlement</a:t>
            </a:r>
            <a:r>
              <a:rPr lang="fr-FR" sz="2400" dirty="0" smtClean="0"/>
              <a:t> et suicide des adolescents, J. </a:t>
            </a:r>
            <a:r>
              <a:rPr lang="fr-FR" sz="2400" dirty="0" err="1" smtClean="0"/>
              <a:t>Jacquart</a:t>
            </a:r>
            <a:endParaRPr lang="fr-FR" sz="2400" dirty="0" smtClean="0"/>
          </a:p>
          <a:p>
            <a:r>
              <a:rPr lang="fr-FR" sz="2400" dirty="0" smtClean="0"/>
              <a:t>Illustration  et réflexions cliniques, C. Constant</a:t>
            </a:r>
          </a:p>
          <a:p>
            <a:r>
              <a:rPr lang="fr-FR" sz="2400" dirty="0" smtClean="0"/>
              <a:t>Prévention et facteurs de risque, C. </a:t>
            </a:r>
            <a:r>
              <a:rPr lang="fr-FR" sz="2400" dirty="0" err="1" smtClean="0"/>
              <a:t>Cabut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xmlns="" val="4089947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125128" y="457200"/>
            <a:ext cx="9269128" cy="210312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Présentation générale de la problématique suicidaire des adolescents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518420"/>
            <a:ext cx="8229600" cy="2607743"/>
          </a:xfrm>
        </p:spPr>
        <p:txBody>
          <a:bodyPr/>
          <a:lstStyle/>
          <a:p>
            <a:pPr marL="0" indent="0">
              <a:buNone/>
            </a:pPr>
            <a:r>
              <a:rPr lang="fr-FR" dirty="0" smtClean="0"/>
              <a:t>                                Prof. A. Malchair</a:t>
            </a:r>
          </a:p>
          <a:p>
            <a:pPr marL="0" indent="0">
              <a:buNone/>
            </a:pPr>
            <a:r>
              <a:rPr lang="fr-FR" dirty="0" smtClean="0"/>
              <a:t>                       Psychiatrie infanto-juvénile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                                         Ulg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901045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Introduction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Une problématique importante chez les 15-24 ans: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- 2</a:t>
            </a:r>
            <a:r>
              <a:rPr lang="fr-FR" baseline="30000" dirty="0" smtClean="0"/>
              <a:t>ème</a:t>
            </a:r>
            <a:r>
              <a:rPr lang="fr-FR" dirty="0" smtClean="0"/>
              <a:t> cause de décès pour les garçons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- 3</a:t>
            </a:r>
            <a:r>
              <a:rPr lang="fr-FR" baseline="30000" dirty="0" smtClean="0"/>
              <a:t>ème</a:t>
            </a:r>
            <a:r>
              <a:rPr lang="fr-FR" dirty="0" smtClean="0"/>
              <a:t> cause pour les filles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- sans compter les équivalents suicidaires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612134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04390"/>
            <a:ext cx="8229600" cy="665361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fr-FR" sz="3600" dirty="0" smtClean="0"/>
              <a:t>L’adolescence serait-elle « suicidogène »?</a:t>
            </a:r>
          </a:p>
          <a:p>
            <a:pPr marL="0" indent="0">
              <a:buNone/>
            </a:pPr>
            <a:r>
              <a:rPr lang="fr-FR" u="sng" dirty="0" smtClean="0"/>
              <a:t>Rappel d’une définition</a:t>
            </a:r>
            <a:r>
              <a:rPr lang="fr-FR" dirty="0" smtClean="0"/>
              <a:t>:</a:t>
            </a:r>
          </a:p>
          <a:p>
            <a:pPr marL="0" indent="0">
              <a:spcBef>
                <a:spcPts val="0"/>
              </a:spcBef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	- de adolescere, adolescens: qui est en train   de grandir, (et adultus, qui a grandi).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	- l’adolescence est le temps psychique de 	la puberté.</a:t>
            </a:r>
          </a:p>
          <a:p>
            <a:pPr marL="0" indent="0">
              <a:buNone/>
            </a:pPr>
            <a:r>
              <a:rPr lang="fr-FR" dirty="0" smtClean="0"/>
              <a:t>           </a:t>
            </a:r>
            <a:r>
              <a:rPr lang="fr-FR" b="1" dirty="0" smtClean="0"/>
              <a:t>-</a:t>
            </a:r>
            <a:r>
              <a:rPr lang="fr-FR" b="1" u="sng" dirty="0" smtClean="0"/>
              <a:t> l’adolescent est un enfant dans un corps </a:t>
            </a:r>
          </a:p>
          <a:p>
            <a:pPr marL="0" indent="0">
              <a:buNone/>
            </a:pPr>
            <a:r>
              <a:rPr lang="fr-FR" b="1" dirty="0" smtClean="0"/>
              <a:t>            </a:t>
            </a:r>
            <a:r>
              <a:rPr lang="fr-FR" b="1" u="sng" dirty="0" smtClean="0"/>
              <a:t>d’adulte</a:t>
            </a:r>
            <a:r>
              <a:rPr lang="fr-FR" b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905670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9" y="457200"/>
            <a:ext cx="8407667" cy="851836"/>
          </a:xfrm>
        </p:spPr>
        <p:txBody>
          <a:bodyPr>
            <a:noAutofit/>
          </a:bodyPr>
          <a:lstStyle/>
          <a:p>
            <a:r>
              <a:rPr lang="fr-FR" sz="4500" dirty="0" smtClean="0"/>
              <a:t>Le problème de la pulsionnalité</a:t>
            </a:r>
            <a:endParaRPr lang="fr-FR" sz="45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fr-FR" dirty="0" smtClean="0"/>
              <a:t>	L’adolescence, une pulsionnalité en excès.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fr-FR" dirty="0" smtClean="0"/>
              <a:t>Nulle autre période de la vie ne confronte à un changement physique aussi rapide, d‘autant plus perturbant qu’il est lié à une poussée hormonale intense.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92240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fr-FR" dirty="0" smtClean="0"/>
              <a:t>	L’angoisse est là, devant ce corps qui change hors contrôle, et surtout, qui change sexuellement.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fr-FR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fr-FR" dirty="0" smtClean="0"/>
              <a:t>	Sans compter le regard des autres devant l’émergence brutale des caractères sexuels secondaires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fr-FR" dirty="0" smtClean="0"/>
              <a:t>	Sans compter cette fantastique énergie interne qui pousse à tout renverser…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4179845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54004"/>
            <a:ext cx="9143999" cy="6848375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fr-FR" dirty="0" smtClean="0"/>
              <a:t>	Face à ce conflit qui déséquilibre la stabilité de son psychisme, différentes « solutions » s’offrent à l’ado; retenons-en deux: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fr-FR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fr-FR" dirty="0" smtClean="0"/>
              <a:t>	- le passage à l’acte, soit éviter de penser,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fr-FR" dirty="0" smtClean="0"/>
              <a:t>	- le repli dépressif, soit ramener 	douloureusement la pensée sur soi-même.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fr-FR" dirty="0" smtClean="0"/>
          </a:p>
          <a:p>
            <a:pPr marL="0" indent="0">
              <a:spcBef>
                <a:spcPts val="0"/>
              </a:spcBef>
              <a:buNone/>
            </a:pPr>
            <a:r>
              <a:rPr lang="fr-FR" dirty="0" smtClean="0"/>
              <a:t>	Ces deux mécanismes sont évidemment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dirty="0" smtClean="0"/>
              <a:t>complémentaires, et éventuellement concomitants.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3559119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ube">
  <a:themeElements>
    <a:clrScheme name="Twilight">
      <a:dk1>
        <a:sysClr val="windowText" lastClr="000000"/>
      </a:dk1>
      <a:lt1>
        <a:sysClr val="window" lastClr="FFFFFF"/>
      </a:lt1>
      <a:dk2>
        <a:srgbClr val="24213E"/>
      </a:dk2>
      <a:lt2>
        <a:srgbClr val="E9EAF0"/>
      </a:lt2>
      <a:accent1>
        <a:srgbClr val="E8BC4A"/>
      </a:accent1>
      <a:accent2>
        <a:srgbClr val="83C1C6"/>
      </a:accent2>
      <a:accent3>
        <a:srgbClr val="E78D35"/>
      </a:accent3>
      <a:accent4>
        <a:srgbClr val="909CE1"/>
      </a:accent4>
      <a:accent5>
        <a:srgbClr val="839C41"/>
      </a:accent5>
      <a:accent6>
        <a:srgbClr val="CC5439"/>
      </a:accent6>
      <a:hlink>
        <a:srgbClr val="1C6CF1"/>
      </a:hlink>
      <a:folHlink>
        <a:srgbClr val="C649E0"/>
      </a:folHlink>
    </a:clrScheme>
    <a:fontScheme name="Twilight">
      <a:maj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 fov="600000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300000"/>
              </a:schemeClr>
            </a:gs>
            <a:gs pos="31000">
              <a:schemeClr val="bg1">
                <a:tint val="100000"/>
                <a:satMod val="300000"/>
              </a:schemeClr>
            </a:gs>
            <a:gs pos="62000">
              <a:schemeClr val="phClr">
                <a:tint val="100000"/>
                <a:shade val="100000"/>
                <a:satMod val="100000"/>
              </a:schemeClr>
            </a:gs>
            <a:gs pos="100000">
              <a:schemeClr val="phClr">
                <a:shade val="100000"/>
                <a:hueMod val="93000"/>
                <a:satMod val="50000"/>
                <a:lumMod val="2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atMod val="100000"/>
              </a:schemeClr>
            </a:gs>
            <a:gs pos="100000">
              <a:schemeClr val="phClr">
                <a:tint val="100000"/>
                <a:shade val="100000"/>
                <a:alpha val="100000"/>
                <a:hueMod val="100000"/>
                <a:satMod val="150000"/>
                <a:lumMod val="5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Aube.thmx</Template>
  <TotalTime>334</TotalTime>
  <Words>455</Words>
  <Application>Microsoft Macintosh PowerPoint</Application>
  <PresentationFormat>Affichage à l'écran (4:3)</PresentationFormat>
  <Paragraphs>121</Paragraphs>
  <Slides>23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4" baseType="lpstr">
      <vt:lpstr>Aube</vt:lpstr>
      <vt:lpstr>Suicide des Adolescents</vt:lpstr>
      <vt:lpstr>Composition de l’équipe</vt:lpstr>
      <vt:lpstr>Plan</vt:lpstr>
      <vt:lpstr>Présentation générale de la problématique suicidaire des adolescents</vt:lpstr>
      <vt:lpstr>Introduction</vt:lpstr>
      <vt:lpstr>Diapositive 6</vt:lpstr>
      <vt:lpstr>Le problème de la pulsionnalité</vt:lpstr>
      <vt:lpstr>Diapositive 8</vt:lpstr>
      <vt:lpstr>Diapositive 9</vt:lpstr>
      <vt:lpstr>Diapositive 10</vt:lpstr>
      <vt:lpstr>N’oublions jamais que tout ceci reste normal…!</vt:lpstr>
      <vt:lpstr>Le processus dépressif</vt:lpstr>
      <vt:lpstr>Diapositive 13</vt:lpstr>
      <vt:lpstr>Les signes généraux </vt:lpstr>
      <vt:lpstr> Les troubles manifestes de l’humeur sont loin d’être toujours à l’avant-plan chez les adolescents   Au contraire, ils feront tout pour les cacher, afin de ne pas aggraver davantage la perte d’image de soi</vt:lpstr>
      <vt:lpstr>Le risque d’une évolution suicidaire</vt:lpstr>
      <vt:lpstr>Le processus suicidaire</vt:lpstr>
      <vt:lpstr>Diapositive 18</vt:lpstr>
      <vt:lpstr>Diapositive 19</vt:lpstr>
      <vt:lpstr>Une idée reçue à combattre absolument</vt:lpstr>
      <vt:lpstr>Diapositive 21</vt:lpstr>
      <vt:lpstr>Autres idées reçues, et tenaces!</vt:lpstr>
      <vt:lpstr>Diapositive 23</vt:lpstr>
    </vt:vector>
  </TitlesOfParts>
  <Company>Cabinet Médical Malchair SPRLU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Suicide des Adolescents</dc:title>
  <dc:creator>Alain Malchair</dc:creator>
  <cp:lastModifiedBy>Malchair</cp:lastModifiedBy>
  <cp:revision>42</cp:revision>
  <dcterms:created xsi:type="dcterms:W3CDTF">2013-08-10T13:43:59Z</dcterms:created>
  <dcterms:modified xsi:type="dcterms:W3CDTF">2013-11-19T18:03:13Z</dcterms:modified>
</cp:coreProperties>
</file>