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675BC-42E2-43A7-A3F4-932A88105A6F}" type="datetimeFigureOut">
              <a:rPr lang="fr-FR" smtClean="0"/>
              <a:pPr/>
              <a:t>19/11/2013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25ACB-1F07-4180-A29F-7C6A19A7788C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8669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5ACB-1F07-4180-A29F-7C6A19A7788C}" type="slidenum">
              <a:rPr lang="fr-BE" smtClean="0"/>
              <a:pPr/>
              <a:t>20</a:t>
            </a:fld>
            <a:endParaRPr lang="fr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74282"/>
            <a:ext cx="7772400" cy="1018055"/>
          </a:xfrm>
        </p:spPr>
        <p:txBody>
          <a:bodyPr>
            <a:normAutofit/>
          </a:bodyPr>
          <a:lstStyle/>
          <a:p>
            <a:r>
              <a:rPr lang="fr-FR" sz="5500" dirty="0" smtClean="0"/>
              <a:t>Suicide des Adolescents</a:t>
            </a:r>
            <a:endParaRPr lang="fr-FR" sz="55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11837"/>
            <a:ext cx="6400800" cy="3241034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 smtClean="0"/>
              <a:t>Equipe psy-pédopsy CHU</a:t>
            </a:r>
          </a:p>
          <a:p>
            <a:r>
              <a:rPr lang="fr-FR" sz="3600" dirty="0" smtClean="0"/>
              <a:t>Notre-Dame-des-Bruyères</a:t>
            </a:r>
          </a:p>
          <a:p>
            <a:r>
              <a:rPr lang="fr-FR" sz="3600" dirty="0" smtClean="0"/>
              <a:t>EPU Liège</a:t>
            </a:r>
          </a:p>
          <a:p>
            <a:r>
              <a:rPr lang="fr-FR" sz="3600" dirty="0" smtClean="0"/>
              <a:t>19 novembre 2013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16697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79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On observe alors pêle-mêle et à des degrés divers plusieurs processus: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- diminution voire perte de l’idéal du Moi,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- évitement, voire refus de mentaliser,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 	- fragilisation des mécanismes habituels 	de défense,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- troubles de l’humeur,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- et bien sûr, intolérance à la frustration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863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N’oublions jamais que tout ceci reste normal…!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315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processus dépressif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Comme toujours, continuum du normal au pathologique: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spleen, repli, morosité, dysthymie, dépressivité, dépression, tentative de suicide, suicide ….selon un vecteur de gravité croissante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678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3500" dirty="0" smtClean="0"/>
              <a:t>Deux  éléments essentiels à retenir: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sz="3500" dirty="0" smtClean="0"/>
          </a:p>
          <a:p>
            <a:pPr marL="0" indent="0">
              <a:buNone/>
            </a:pPr>
            <a:r>
              <a:rPr lang="fr-FR" sz="3500" dirty="0" smtClean="0"/>
              <a:t>	La tonalité dépressive n’est pas constante, et les fluctuations sont la règle, jusqu’à l’excès contraire, avec même des passages euphoriques,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sz="3500" dirty="0" smtClean="0"/>
          </a:p>
          <a:p>
            <a:pPr marL="0" indent="0">
              <a:buNone/>
            </a:pPr>
            <a:r>
              <a:rPr lang="fr-FR" sz="3500" dirty="0" smtClean="0"/>
              <a:t>	T.S. et suicide ne signent pas nécessairement un vécu dépressif, dans la logique du passage à l’acte, qui évite la pensée douloureuse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651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0632"/>
            <a:ext cx="8229600" cy="76039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signes généraux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0160"/>
            <a:ext cx="9144000" cy="5577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	En pensant toujours à la normalité possible de ces signes car, encore et toujours le continuum!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 smtClean="0"/>
          </a:p>
          <a:p>
            <a:pPr marL="400050" lvl="1" indent="0">
              <a:lnSpc>
                <a:spcPct val="100000"/>
              </a:lnSpc>
              <a:buNone/>
            </a:pPr>
            <a:r>
              <a:rPr lang="fr-FR" sz="3200" dirty="0" smtClean="0"/>
              <a:t>-	irritabilité, excitation mal contrôlées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fr-FR" sz="3200" dirty="0" smtClean="0"/>
              <a:t>-	repli, évitement social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fr-FR" sz="3200" dirty="0" smtClean="0"/>
              <a:t>-	apragmatisme, désintérêt général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fr-FR" sz="3200" dirty="0" smtClean="0"/>
              <a:t>-	troubles alimentaires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fr-FR" sz="3200" dirty="0" smtClean="0"/>
              <a:t>-	troubles du sommeil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dirty="0"/>
              <a:t>	</a:t>
            </a:r>
            <a:r>
              <a:rPr lang="fr-FR" dirty="0" smtClean="0"/>
              <a:t>…..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929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FR" sz="3200" dirty="0" smtClean="0"/>
              <a:t>	</a:t>
            </a:r>
            <a:r>
              <a:rPr lang="fr-FR" sz="4400" dirty="0" smtClean="0"/>
              <a:t>Les troubles manifestes de l’humeur sont loin d’être toujours à l’avant-plan chez les adolescents</a:t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>	Au contraire, ils feront tout pour les cacher, afin de ne pas aggraver davantage la perte d’image de soi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30146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11756"/>
            <a:ext cx="8494295" cy="7507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risque d’une évolution suicidaire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2526"/>
            <a:ext cx="8229600" cy="589547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sz="3000" dirty="0" smtClean="0"/>
              <a:t>	Ce risque augmente lorsque le jeune « dérape » dans des situations habituellement maîtrisées, pour des raisons internes ou extérieures à lui.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000" dirty="0" smtClean="0"/>
              <a:t>	- difficultés scolaires inhabituelles,</a:t>
            </a:r>
          </a:p>
          <a:p>
            <a:pPr marL="40005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000" dirty="0" smtClean="0"/>
              <a:t>	- plaintes somatiques floues et répétées,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000" dirty="0"/>
              <a:t>	</a:t>
            </a:r>
            <a:r>
              <a:rPr lang="fr-FR" sz="3000" dirty="0" smtClean="0"/>
              <a:t>- troubles comportementaux inexpliqués,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000" dirty="0"/>
              <a:t>	</a:t>
            </a:r>
            <a:r>
              <a:rPr lang="fr-FR" sz="3000" dirty="0" smtClean="0"/>
              <a:t>- perturbations familiales, amicales, 		 sentimentales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xmlns="" val="26948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22301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Le processus suicidaire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94460"/>
            <a:ext cx="8229600" cy="54635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 smtClean="0"/>
              <a:t>Quelques constantes: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- une situation problématique apparaît,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- aucune solution ne semble possible,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- la situation devient insupportable, avec désir 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de la fuir par tous les moyens,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- le suicide devient une solution « théorique » pour ce</a:t>
            </a:r>
          </a:p>
          <a:p>
            <a:pPr marL="0" indent="0">
              <a:buNone/>
            </a:pPr>
            <a:r>
              <a:rPr lang="fr-FR" sz="2800" dirty="0" smtClean="0"/>
              <a:t>      mal de vivre,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4187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546"/>
            <a:ext cx="8229600" cy="6485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   - si la tension persiste, les idées suicidaires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s’installent progressivement comme réalistes,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des messages indirects commencent à être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envoyés aux proches, famille et amis , avec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une demande d’aide implicite,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en cas de non-réponse, le « choix » du suicide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peut s’imposer comme incontournable,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270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4818"/>
            <a:ext cx="8229600" cy="62401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  - la durée de cette étape, qui précède le passage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à l’acte proprement dit, est très variable, et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peut descendre sous les 24h.,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l’ado vit alors une souffrance intolérable et,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contrairement à l’adulte, il n’a pas appris que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la douleur existe, mais qu’elle peut disparaître,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avec sa </a:t>
            </a:r>
            <a:r>
              <a:rPr lang="fr-FR" dirty="0" err="1" smtClean="0"/>
              <a:t>pulsionnalité</a:t>
            </a:r>
            <a:r>
              <a:rPr lang="fr-FR" dirty="0" smtClean="0"/>
              <a:t>, il ne peut la supporter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longtemps…. Il passe à l’acte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137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dirty="0" smtClean="0"/>
              <a:t>Composition de l’</a:t>
            </a:r>
            <a:r>
              <a:rPr lang="fr-FR" sz="4500" dirty="0"/>
              <a:t>é</a:t>
            </a:r>
            <a:r>
              <a:rPr lang="fr-FR" sz="4500" dirty="0" smtClean="0"/>
              <a:t>quipe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Caroline Constant , psychologue</a:t>
            </a:r>
          </a:p>
          <a:p>
            <a:pPr marL="0" indent="0">
              <a:buNone/>
            </a:pPr>
            <a:r>
              <a:rPr lang="fr-FR" dirty="0" smtClean="0"/>
              <a:t>Dominique </a:t>
            </a:r>
            <a:r>
              <a:rPr lang="fr-FR" dirty="0" smtClean="0"/>
              <a:t>Duchesne </a:t>
            </a:r>
            <a:r>
              <a:rPr lang="fr-FR" dirty="0" smtClean="0"/>
              <a:t>, psychologue</a:t>
            </a:r>
          </a:p>
          <a:p>
            <a:pPr marL="0" indent="0">
              <a:buNone/>
            </a:pPr>
            <a:r>
              <a:rPr lang="fr-FR" dirty="0" smtClean="0"/>
              <a:t> Julie </a:t>
            </a:r>
            <a:r>
              <a:rPr lang="fr-FR" dirty="0" err="1" smtClean="0"/>
              <a:t>Jacquart</a:t>
            </a:r>
            <a:r>
              <a:rPr lang="fr-FR" dirty="0" smtClean="0"/>
              <a:t> , pédopsychiatre</a:t>
            </a:r>
          </a:p>
          <a:p>
            <a:pPr marL="0" indent="0">
              <a:buNone/>
            </a:pPr>
            <a:r>
              <a:rPr lang="fr-FR" dirty="0" smtClean="0"/>
              <a:t>Annick </a:t>
            </a:r>
            <a:r>
              <a:rPr lang="fr-FR" dirty="0" err="1" smtClean="0"/>
              <a:t>Jadot</a:t>
            </a:r>
            <a:r>
              <a:rPr lang="fr-FR" dirty="0" smtClean="0"/>
              <a:t> , pédopsychiatre</a:t>
            </a:r>
          </a:p>
          <a:p>
            <a:pPr marL="0" indent="0">
              <a:buNone/>
            </a:pPr>
            <a:r>
              <a:rPr lang="fr-FR" dirty="0" smtClean="0"/>
              <a:t>Catherine Legrand , psychologue</a:t>
            </a:r>
          </a:p>
          <a:p>
            <a:pPr marL="0" indent="0">
              <a:buNone/>
            </a:pPr>
            <a:r>
              <a:rPr lang="fr-FR" dirty="0" smtClean="0"/>
              <a:t>Alain Malchair , pédopsychiatre</a:t>
            </a:r>
          </a:p>
          <a:p>
            <a:pPr marL="0" indent="0">
              <a:buNone/>
            </a:pPr>
            <a:r>
              <a:rPr lang="fr-FR" dirty="0" smtClean="0"/>
              <a:t>Cécile </a:t>
            </a:r>
            <a:r>
              <a:rPr lang="fr-FR" dirty="0" err="1" smtClean="0"/>
              <a:t>Paesmans</a:t>
            </a:r>
            <a:r>
              <a:rPr lang="fr-FR" dirty="0" smtClean="0"/>
              <a:t> , psychologue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647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50257"/>
            <a:ext cx="9144000" cy="798897"/>
          </a:xfrm>
        </p:spPr>
        <p:txBody>
          <a:bodyPr>
            <a:normAutofit/>
          </a:bodyPr>
          <a:lstStyle/>
          <a:p>
            <a:r>
              <a:rPr lang="fr-FR" sz="4200" dirty="0" smtClean="0"/>
              <a:t>Une idée reçue à combattre absolument</a:t>
            </a:r>
            <a:endParaRPr lang="fr-FR" sz="4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074" y="1166893"/>
            <a:ext cx="8657527" cy="5307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3000" dirty="0" smtClean="0"/>
              <a:t>	« Cette T.S., ce n’est rien, il/elle ne voulait pas vraiment mourir, c’est du chantage… »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FR" sz="3000" dirty="0" smtClean="0"/>
          </a:p>
          <a:p>
            <a:pPr marL="0" indent="0" algn="just">
              <a:buNone/>
            </a:pPr>
            <a:r>
              <a:rPr lang="fr-FR" sz="3000" dirty="0" smtClean="0"/>
              <a:t>	Si ce n’est pas la volonté de mourir qui est en cause, c’est alors le signe d’une grave rupture de la communication:  penser ne plus pouvoir s’exprimer et n’être entendu qu’en jouant avec l’idée de la mort, est en soi le signe d’une grande souffrance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xmlns="" val="8178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39319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	On voit alors qu’il ne s’agit pas d’un</a:t>
            </a:r>
          </a:p>
          <a:p>
            <a:pPr marL="0" indent="0">
              <a:buNone/>
            </a:pPr>
            <a:r>
              <a:rPr lang="fr-FR" dirty="0" smtClean="0"/>
              <a:t> APPEL </a:t>
            </a:r>
            <a:r>
              <a:rPr lang="fr-FR" u="sng" dirty="0" smtClean="0"/>
              <a:t>DE</a:t>
            </a:r>
            <a:r>
              <a:rPr lang="fr-FR" dirty="0" smtClean="0"/>
              <a:t> LA MORT,</a:t>
            </a:r>
          </a:p>
          <a:p>
            <a:pPr marL="0" indent="0">
              <a:buNone/>
            </a:pPr>
            <a:r>
              <a:rPr lang="fr-FR" dirty="0" smtClean="0"/>
              <a:t> mais d’un appel à la communication, donc d’un APPEL </a:t>
            </a:r>
            <a:r>
              <a:rPr lang="fr-FR" u="sng" dirty="0" smtClean="0"/>
              <a:t>A</a:t>
            </a:r>
            <a:r>
              <a:rPr lang="fr-FR" dirty="0" smtClean="0"/>
              <a:t> LA VIE…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742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0200"/>
            <a:ext cx="8229600" cy="13518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Autres idées reçues, et tenaces!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Ceux qui veulent vraiment mourir ne le disent pas : 80% des ados en parlent à leur entourage, surtout leurs amis, via leurs réseaux sociaux habituels.</a:t>
            </a:r>
          </a:p>
          <a:p>
            <a:r>
              <a:rPr lang="fr-FR" dirty="0" smtClean="0"/>
              <a:t>Après une tentative de suicide, un risque majeur existera toujours : cela est vrai , mais pour la plupart des jeunes, la crise sera une expérience unique par sa dimension ordalique.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75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2127"/>
            <a:ext cx="8229600" cy="6431295"/>
          </a:xfrm>
        </p:spPr>
        <p:txBody>
          <a:bodyPr/>
          <a:lstStyle/>
          <a:p>
            <a:r>
              <a:rPr lang="fr-FR" dirty="0" smtClean="0"/>
              <a:t>Les jeunes suicidaires veulent vraiment mourir : non, il s’agit plus de ne plus souffrir que de mourir.</a:t>
            </a:r>
          </a:p>
          <a:p>
            <a:r>
              <a:rPr lang="fr-FR" dirty="0" smtClean="0"/>
              <a:t>Le suicide est le signe d’une maladie mentale : particulièrement faux chez les ados, pour qui il peut s’agir d’une étape nécessaire, signe d’un état psychique transitoire.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843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dirty="0" smtClean="0"/>
              <a:t>Plan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Présentation générale  de la problématique suicidaire des adolescents,  A. Malchair</a:t>
            </a:r>
          </a:p>
          <a:p>
            <a:r>
              <a:rPr lang="fr-FR" sz="2400" dirty="0" err="1" smtClean="0"/>
              <a:t>Cyberharcèlement</a:t>
            </a:r>
            <a:r>
              <a:rPr lang="fr-FR" sz="2400" dirty="0" smtClean="0"/>
              <a:t> et suicide des adolescents, J. </a:t>
            </a:r>
            <a:r>
              <a:rPr lang="fr-FR" sz="2400" dirty="0" err="1" smtClean="0"/>
              <a:t>Jacquart</a:t>
            </a:r>
            <a:endParaRPr lang="fr-FR" sz="2400" dirty="0" smtClean="0"/>
          </a:p>
          <a:p>
            <a:r>
              <a:rPr lang="fr-FR" sz="2400" dirty="0" smtClean="0"/>
              <a:t>Illustration  et réflexions cliniques, C. Constant</a:t>
            </a:r>
          </a:p>
          <a:p>
            <a:r>
              <a:rPr lang="fr-FR" sz="2400" dirty="0" smtClean="0"/>
              <a:t>Prévention et facteurs de risque, C. </a:t>
            </a:r>
            <a:r>
              <a:rPr lang="fr-FR" sz="2400" dirty="0" err="1" smtClean="0"/>
              <a:t>Cabut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40899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25128" y="457200"/>
            <a:ext cx="9269128" cy="21031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Présentation générale de la problématique suicidaire des adolescents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18420"/>
            <a:ext cx="8229600" cy="260774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                 Prof. A. Malchair</a:t>
            </a:r>
          </a:p>
          <a:p>
            <a:pPr marL="0" indent="0">
              <a:buNone/>
            </a:pPr>
            <a:r>
              <a:rPr lang="fr-FR" dirty="0" smtClean="0"/>
              <a:t>                       Psychiatrie infanto-juvénile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Ulg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010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Une problématique importante chez les 15-24 ans: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- 2</a:t>
            </a:r>
            <a:r>
              <a:rPr lang="fr-FR" baseline="30000" dirty="0" smtClean="0"/>
              <a:t>ème</a:t>
            </a:r>
            <a:r>
              <a:rPr lang="fr-FR" dirty="0" smtClean="0"/>
              <a:t> cause de décès pour les garçons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- 3</a:t>
            </a:r>
            <a:r>
              <a:rPr lang="fr-FR" baseline="30000" dirty="0" smtClean="0"/>
              <a:t>ème</a:t>
            </a:r>
            <a:r>
              <a:rPr lang="fr-FR" dirty="0" smtClean="0"/>
              <a:t> cause pour les filles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sans compter les équivalents suicidaires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121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4390"/>
            <a:ext cx="8229600" cy="66536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600" dirty="0" smtClean="0"/>
              <a:t>L’adolescence serait-elle « suicidogène »?</a:t>
            </a:r>
          </a:p>
          <a:p>
            <a:pPr marL="0" indent="0">
              <a:buNone/>
            </a:pPr>
            <a:r>
              <a:rPr lang="fr-FR" u="sng" dirty="0" smtClean="0"/>
              <a:t>Rappel d’une définition</a:t>
            </a:r>
            <a:r>
              <a:rPr lang="fr-FR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de adolescere, adolescens: qui est en train   de grandir, (et adultus, qui a grandi).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l’adolescence est le temps psychique de 	la puberté.</a:t>
            </a:r>
          </a:p>
          <a:p>
            <a:pPr marL="0" indent="0">
              <a:buNone/>
            </a:pPr>
            <a:r>
              <a:rPr lang="fr-FR" dirty="0" smtClean="0"/>
              <a:t>           </a:t>
            </a:r>
            <a:r>
              <a:rPr lang="fr-FR" b="1" dirty="0" smtClean="0"/>
              <a:t>-</a:t>
            </a:r>
            <a:r>
              <a:rPr lang="fr-FR" b="1" u="sng" dirty="0" smtClean="0"/>
              <a:t> l’adolescent est un enfant dans un corps </a:t>
            </a:r>
          </a:p>
          <a:p>
            <a:pPr marL="0" indent="0">
              <a:buNone/>
            </a:pPr>
            <a:r>
              <a:rPr lang="fr-FR" b="1" dirty="0" smtClean="0"/>
              <a:t>            </a:t>
            </a:r>
            <a:r>
              <a:rPr lang="fr-FR" b="1" u="sng" dirty="0" smtClean="0"/>
              <a:t>d’adulte</a:t>
            </a:r>
            <a:r>
              <a:rPr lang="fr-FR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056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407667" cy="851836"/>
          </a:xfrm>
        </p:spPr>
        <p:txBody>
          <a:bodyPr>
            <a:noAutofit/>
          </a:bodyPr>
          <a:lstStyle/>
          <a:p>
            <a:r>
              <a:rPr lang="fr-FR" sz="4500" dirty="0" smtClean="0"/>
              <a:t>Le problème de la pulsionnalité</a:t>
            </a:r>
            <a:endParaRPr lang="fr-FR" sz="4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dirty="0" smtClean="0"/>
              <a:t>	L’adolescence, une pulsionnalité en excès.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 smtClean="0"/>
              <a:t>Nulle autre période de la vie ne confronte à un changement physique aussi rapide, d‘autant plus perturbant qu’il est lié à une poussée hormonale intense.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224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dirty="0" smtClean="0"/>
              <a:t>	L’angoisse est là, devant ce corps qui change hors contrôle, et surtout, qui change sexuellement.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 smtClean="0"/>
              <a:t>	Sans compter le regard des autres devant l’émergence brutale des caractères sexuels secondaires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dirty="0" smtClean="0"/>
              <a:t>	Sans compter cette fantastique énergie interne qui pousse à tout renverser…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798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4004"/>
            <a:ext cx="9143999" cy="68483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Face à ce conflit qui déséquilibre la stabilité de son psychisme, différentes « solutions » s’offrent à l’ado; retenons-en deux: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/>
              <a:t>	- le passage à l’acte, soit éviter de penser,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/>
              <a:t>	- le repli dépressif, soit ramener 	douloureusement la pensée sur soi-même.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Ces deux mécanismes sont évidemment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complémentaires, et éventuellement concomitants.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591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b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334</TotalTime>
  <Words>455</Words>
  <Application>Microsoft Macintosh PowerPoint</Application>
  <PresentationFormat>Affichage à l'écran (4:3)</PresentationFormat>
  <Paragraphs>121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Aube</vt:lpstr>
      <vt:lpstr>Suicide des Adolescents</vt:lpstr>
      <vt:lpstr>Composition de l’équipe</vt:lpstr>
      <vt:lpstr>Plan</vt:lpstr>
      <vt:lpstr>Présentation générale de la problématique suicidaire des adolescents</vt:lpstr>
      <vt:lpstr>Introduction</vt:lpstr>
      <vt:lpstr>Diapositive 6</vt:lpstr>
      <vt:lpstr>Le problème de la pulsionnalité</vt:lpstr>
      <vt:lpstr>Diapositive 8</vt:lpstr>
      <vt:lpstr>Diapositive 9</vt:lpstr>
      <vt:lpstr>Diapositive 10</vt:lpstr>
      <vt:lpstr>N’oublions jamais que tout ceci reste normal…!</vt:lpstr>
      <vt:lpstr>Le processus dépressif</vt:lpstr>
      <vt:lpstr>Diapositive 13</vt:lpstr>
      <vt:lpstr>Les signes généraux </vt:lpstr>
      <vt:lpstr> Les troubles manifestes de l’humeur sont loin d’être toujours à l’avant-plan chez les adolescents   Au contraire, ils feront tout pour les cacher, afin de ne pas aggraver davantage la perte d’image de soi</vt:lpstr>
      <vt:lpstr>Le risque d’une évolution suicidaire</vt:lpstr>
      <vt:lpstr>Le processus suicidaire</vt:lpstr>
      <vt:lpstr>Diapositive 18</vt:lpstr>
      <vt:lpstr>Diapositive 19</vt:lpstr>
      <vt:lpstr>Une idée reçue à combattre absolument</vt:lpstr>
      <vt:lpstr>Diapositive 21</vt:lpstr>
      <vt:lpstr>Autres idées reçues, et tenaces!</vt:lpstr>
      <vt:lpstr>Diapositive 23</vt:lpstr>
    </vt:vector>
  </TitlesOfParts>
  <Company>Cabinet Médical Malchair SPRLU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des Adolescents</dc:title>
  <dc:creator>Alain Malchair</dc:creator>
  <cp:lastModifiedBy>Malchair</cp:lastModifiedBy>
  <cp:revision>42</cp:revision>
  <dcterms:created xsi:type="dcterms:W3CDTF">2013-08-10T13:43:59Z</dcterms:created>
  <dcterms:modified xsi:type="dcterms:W3CDTF">2013-11-19T18:03:13Z</dcterms:modified>
</cp:coreProperties>
</file>