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sldIdLst>
    <p:sldId id="256" r:id="rId2"/>
    <p:sldId id="257" r:id="rId3"/>
    <p:sldId id="258" r:id="rId4"/>
    <p:sldId id="259" r:id="rId5"/>
    <p:sldId id="278" r:id="rId6"/>
    <p:sldId id="260" r:id="rId7"/>
    <p:sldId id="261" r:id="rId8"/>
    <p:sldId id="262" r:id="rId9"/>
    <p:sldId id="263" r:id="rId10"/>
    <p:sldId id="264" r:id="rId11"/>
    <p:sldId id="287" r:id="rId12"/>
    <p:sldId id="265" r:id="rId13"/>
    <p:sldId id="266" r:id="rId14"/>
    <p:sldId id="281" r:id="rId15"/>
    <p:sldId id="282" r:id="rId16"/>
    <p:sldId id="283" r:id="rId17"/>
    <p:sldId id="267" r:id="rId18"/>
    <p:sldId id="284" r:id="rId19"/>
    <p:sldId id="285" r:id="rId20"/>
    <p:sldId id="286" r:id="rId21"/>
    <p:sldId id="268" r:id="rId22"/>
    <p:sldId id="277" r:id="rId23"/>
    <p:sldId id="288" r:id="rId24"/>
    <p:sldId id="272" r:id="rId25"/>
    <p:sldId id="273" r:id="rId26"/>
    <p:sldId id="274"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fr-FR" smtClean="0"/>
              <a:t>Cliquez et modifiez le titre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15" name="Date Placeholder 14"/>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16" name="Slide Number Placeholder 15"/>
          <p:cNvSpPr>
            <a:spLocks noGrp="1"/>
          </p:cNvSpPr>
          <p:nvPr>
            <p:ph type="sldNum" sz="quarter" idx="11"/>
          </p:nvPr>
        </p:nvSpPr>
        <p:spPr/>
        <p:txBody>
          <a:bodyPr/>
          <a:lstStyle/>
          <a:p>
            <a:fld id="{F2C69AD9-3C1E-48DB-961A-2980A710EE08}" type="slidenum">
              <a:rPr lang="fr-BE" smtClean="0"/>
              <a:pPr/>
              <a:t>‹N°›</a:t>
            </a:fld>
            <a:endParaRPr lang="fr-BE" dirty="0"/>
          </a:p>
        </p:txBody>
      </p:sp>
      <p:sp>
        <p:nvSpPr>
          <p:cNvPr id="17" name="Footer Placeholder 16"/>
          <p:cNvSpPr>
            <a:spLocks noGrp="1"/>
          </p:cNvSpPr>
          <p:nvPr>
            <p:ph type="ftr" sz="quarter" idx="12"/>
          </p:nvPr>
        </p:nvSpPr>
        <p:spPr/>
        <p:txBody>
          <a:bodyPr/>
          <a:lstStyle/>
          <a:p>
            <a:endParaRPr lang="fr-B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F2C69AD9-3C1E-48DB-961A-2980A710EE08}" type="slidenum">
              <a:rPr lang="fr-BE" smtClean="0"/>
              <a:pPr/>
              <a:t>‹N°›</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F2C69AD9-3C1E-48DB-961A-2980A710EE08}" type="slidenum">
              <a:rPr lang="fr-BE" smtClean="0"/>
              <a:pPr/>
              <a:t>‹N°›</a:t>
            </a:fld>
            <a:endParaRPr lang="fr-B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Title 12"/>
          <p:cNvSpPr>
            <a:spLocks noGrp="1"/>
          </p:cNvSpPr>
          <p:nvPr>
            <p:ph type="title"/>
          </p:nvPr>
        </p:nvSpPr>
        <p:spPr/>
        <p:txBody>
          <a:bodyPr/>
          <a:lstStyle/>
          <a:p>
            <a:r>
              <a:rPr lang="fr-FR" smtClean="0"/>
              <a:t>Cliquez et modifiez le titre</a:t>
            </a:r>
            <a:endParaRPr lang="en-US"/>
          </a:p>
        </p:txBody>
      </p:sp>
      <p:sp>
        <p:nvSpPr>
          <p:cNvPr id="14" name="Date Placeholder 13"/>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15" name="Slide Number Placeholder 14"/>
          <p:cNvSpPr>
            <a:spLocks noGrp="1"/>
          </p:cNvSpPr>
          <p:nvPr>
            <p:ph type="sldNum" sz="quarter" idx="11"/>
          </p:nvPr>
        </p:nvSpPr>
        <p:spPr/>
        <p:txBody>
          <a:bodyPr/>
          <a:lstStyle/>
          <a:p>
            <a:fld id="{F2C69AD9-3C1E-48DB-961A-2980A710EE08}" type="slidenum">
              <a:rPr lang="fr-BE" smtClean="0"/>
              <a:pPr/>
              <a:t>‹N°›</a:t>
            </a:fld>
            <a:endParaRPr lang="fr-BE" dirty="0"/>
          </a:p>
        </p:txBody>
      </p:sp>
      <p:sp>
        <p:nvSpPr>
          <p:cNvPr id="16" name="Footer Placeholder 15"/>
          <p:cNvSpPr>
            <a:spLocks noGrp="1"/>
          </p:cNvSpPr>
          <p:nvPr>
            <p:ph type="ftr" sz="quarter" idx="12"/>
          </p:nvPr>
        </p:nvSpPr>
        <p:spPr/>
        <p:txBody>
          <a:bodyPr/>
          <a:lstStyle/>
          <a:p>
            <a:endParaRPr lang="fr-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12" name="Date Placeholder 11"/>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13" name="Slide Number Placeholder 12"/>
          <p:cNvSpPr>
            <a:spLocks noGrp="1"/>
          </p:cNvSpPr>
          <p:nvPr>
            <p:ph type="sldNum" sz="quarter" idx="11"/>
          </p:nvPr>
        </p:nvSpPr>
        <p:spPr/>
        <p:txBody>
          <a:bodyPr/>
          <a:lstStyle/>
          <a:p>
            <a:fld id="{F2C69AD9-3C1E-48DB-961A-2980A710EE08}" type="slidenum">
              <a:rPr lang="fr-BE" smtClean="0"/>
              <a:pPr/>
              <a:t>‹N°›</a:t>
            </a:fld>
            <a:endParaRPr lang="fr-BE" dirty="0"/>
          </a:p>
        </p:txBody>
      </p:sp>
      <p:sp>
        <p:nvSpPr>
          <p:cNvPr id="14" name="Footer Placeholder 13"/>
          <p:cNvSpPr>
            <a:spLocks noGrp="1"/>
          </p:cNvSpPr>
          <p:nvPr>
            <p:ph type="ftr" sz="quarter" idx="12"/>
          </p:nvPr>
        </p:nvSpPr>
        <p:spPr/>
        <p:txBody>
          <a:bodyPr/>
          <a:lstStyle/>
          <a:p>
            <a:endParaRPr lang="fr-BE" dirty="0"/>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fr-FR" smtClean="0"/>
              <a:t>Cliquez et modifiez le titre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9" name="Slide Number Placeholder 8"/>
          <p:cNvSpPr>
            <a:spLocks noGrp="1"/>
          </p:cNvSpPr>
          <p:nvPr>
            <p:ph type="sldNum" sz="quarter" idx="11"/>
          </p:nvPr>
        </p:nvSpPr>
        <p:spPr/>
        <p:txBody>
          <a:bodyPr/>
          <a:lstStyle/>
          <a:p>
            <a:fld id="{F2C69AD9-3C1E-48DB-961A-2980A710EE08}" type="slidenum">
              <a:rPr lang="fr-BE" smtClean="0"/>
              <a:pPr/>
              <a:t>‹N°›</a:t>
            </a:fld>
            <a:endParaRPr lang="fr-BE" dirty="0"/>
          </a:p>
        </p:txBody>
      </p:sp>
      <p:sp>
        <p:nvSpPr>
          <p:cNvPr id="10" name="Footer Placeholder 9"/>
          <p:cNvSpPr>
            <a:spLocks noGrp="1"/>
          </p:cNvSpPr>
          <p:nvPr>
            <p:ph type="ftr" sz="quarter" idx="12"/>
          </p:nvPr>
        </p:nvSpPr>
        <p:spPr/>
        <p:txBody>
          <a:bodyPr/>
          <a:lstStyle/>
          <a:p>
            <a:endParaRPr lang="fr-BE" dirty="0"/>
          </a:p>
        </p:txBody>
      </p:sp>
      <p:sp>
        <p:nvSpPr>
          <p:cNvPr id="11" name="Title 10"/>
          <p:cNvSpPr>
            <a:spLocks noGrp="1"/>
          </p:cNvSpPr>
          <p:nvPr>
            <p:ph type="title"/>
          </p:nvPr>
        </p:nvSpPr>
        <p:spPr/>
        <p:txBody>
          <a:bodyPr/>
          <a:lstStyle/>
          <a:p>
            <a:r>
              <a:rPr lang="fr-FR" smtClean="0"/>
              <a:t>Cliquez et modifiez le titre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fr-FR" smtClean="0"/>
              <a:t>Cliquez et modifiez le titre</a:t>
            </a:r>
            <a:endParaRPr lang="en-US" dirty="0"/>
          </a:p>
        </p:txBody>
      </p:sp>
      <p:sp>
        <p:nvSpPr>
          <p:cNvPr id="14" name="Date Placeholder 13"/>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15" name="Slide Number Placeholder 14"/>
          <p:cNvSpPr>
            <a:spLocks noGrp="1"/>
          </p:cNvSpPr>
          <p:nvPr>
            <p:ph type="sldNum" sz="quarter" idx="11"/>
          </p:nvPr>
        </p:nvSpPr>
        <p:spPr/>
        <p:txBody>
          <a:bodyPr/>
          <a:lstStyle/>
          <a:p>
            <a:fld id="{F2C69AD9-3C1E-48DB-961A-2980A710EE08}" type="slidenum">
              <a:rPr lang="fr-BE" smtClean="0"/>
              <a:pPr/>
              <a:t>‹N°›</a:t>
            </a:fld>
            <a:endParaRPr lang="fr-BE" dirty="0"/>
          </a:p>
        </p:txBody>
      </p:sp>
      <p:sp>
        <p:nvSpPr>
          <p:cNvPr id="16" name="Footer Placeholder 15"/>
          <p:cNvSpPr>
            <a:spLocks noGrp="1"/>
          </p:cNvSpPr>
          <p:nvPr>
            <p:ph type="ftr" sz="quarter" idx="12"/>
          </p:nvPr>
        </p:nvSpPr>
        <p:spPr/>
        <p:txBody>
          <a:bodyPr/>
          <a:lstStyle/>
          <a:p>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Cliquez et modifiez le titre</a:t>
            </a:r>
            <a:endParaRPr lang="en-US"/>
          </a:p>
        </p:txBody>
      </p:sp>
      <p:sp>
        <p:nvSpPr>
          <p:cNvPr id="7" name="Date Placeholder 6"/>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8" name="Slide Number Placeholder 7"/>
          <p:cNvSpPr>
            <a:spLocks noGrp="1"/>
          </p:cNvSpPr>
          <p:nvPr>
            <p:ph type="sldNum" sz="quarter" idx="11"/>
          </p:nvPr>
        </p:nvSpPr>
        <p:spPr/>
        <p:txBody>
          <a:bodyPr/>
          <a:lstStyle/>
          <a:p>
            <a:fld id="{F2C69AD9-3C1E-48DB-961A-2980A710EE08}" type="slidenum">
              <a:rPr lang="fr-BE" smtClean="0"/>
              <a:pPr/>
              <a:t>‹N°›</a:t>
            </a:fld>
            <a:endParaRPr lang="fr-BE" dirty="0"/>
          </a:p>
        </p:txBody>
      </p:sp>
      <p:sp>
        <p:nvSpPr>
          <p:cNvPr id="9" name="Footer Placeholder 8"/>
          <p:cNvSpPr>
            <a:spLocks noGrp="1"/>
          </p:cNvSpPr>
          <p:nvPr>
            <p:ph type="ftr" sz="quarter" idx="12"/>
          </p:nvPr>
        </p:nvSpPr>
        <p:spPr/>
        <p:txBody>
          <a:bodyPr/>
          <a:lstStyle/>
          <a:p>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6" name="Slide Number Placeholder 5"/>
          <p:cNvSpPr>
            <a:spLocks noGrp="1"/>
          </p:cNvSpPr>
          <p:nvPr>
            <p:ph type="sldNum" sz="quarter" idx="11"/>
          </p:nvPr>
        </p:nvSpPr>
        <p:spPr/>
        <p:txBody>
          <a:bodyPr/>
          <a:lstStyle/>
          <a:p>
            <a:fld id="{F2C69AD9-3C1E-48DB-961A-2980A710EE08}" type="slidenum">
              <a:rPr lang="fr-BE" smtClean="0"/>
              <a:pPr/>
              <a:t>‹N°›</a:t>
            </a:fld>
            <a:endParaRPr lang="fr-BE" dirty="0"/>
          </a:p>
        </p:txBody>
      </p:sp>
      <p:sp>
        <p:nvSpPr>
          <p:cNvPr id="7" name="Footer Placeholder 6"/>
          <p:cNvSpPr>
            <a:spLocks noGrp="1"/>
          </p:cNvSpPr>
          <p:nvPr>
            <p:ph type="ftr" sz="quarter" idx="12"/>
          </p:nvPr>
        </p:nvSpPr>
        <p:spPr/>
        <p:txBody>
          <a:bodyPr/>
          <a:lstStyle/>
          <a:p>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15" name="Date Placeholder 14"/>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16" name="Slide Number Placeholder 15"/>
          <p:cNvSpPr>
            <a:spLocks noGrp="1"/>
          </p:cNvSpPr>
          <p:nvPr>
            <p:ph type="sldNum" sz="quarter" idx="11"/>
          </p:nvPr>
        </p:nvSpPr>
        <p:spPr/>
        <p:txBody>
          <a:bodyPr/>
          <a:lstStyle/>
          <a:p>
            <a:fld id="{F2C69AD9-3C1E-48DB-961A-2980A710EE08}" type="slidenum">
              <a:rPr lang="fr-BE" smtClean="0"/>
              <a:pPr/>
              <a:t>‹N°›</a:t>
            </a:fld>
            <a:endParaRPr lang="fr-BE" dirty="0"/>
          </a:p>
        </p:txBody>
      </p:sp>
      <p:sp>
        <p:nvSpPr>
          <p:cNvPr id="17" name="Footer Placeholder 16"/>
          <p:cNvSpPr>
            <a:spLocks noGrp="1"/>
          </p:cNvSpPr>
          <p:nvPr>
            <p:ph type="ftr" sz="quarter" idx="12"/>
          </p:nvPr>
        </p:nvSpPr>
        <p:spPr/>
        <p:txBody>
          <a:bodyPr/>
          <a:lstStyle/>
          <a:p>
            <a:endParaRPr lang="fr-BE" dirty="0"/>
          </a:p>
        </p:txBody>
      </p:sp>
      <p:sp>
        <p:nvSpPr>
          <p:cNvPr id="18" name="Title 17"/>
          <p:cNvSpPr>
            <a:spLocks noGrp="1"/>
          </p:cNvSpPr>
          <p:nvPr>
            <p:ph type="title"/>
          </p:nvPr>
        </p:nvSpPr>
        <p:spPr/>
        <p:txBody>
          <a:bodyPr/>
          <a:lstStyle/>
          <a:p>
            <a:r>
              <a:rPr lang="fr-FR" smtClean="0"/>
              <a:t>Cliquez et modifiez le titre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fr-FR" smtClean="0"/>
              <a:t>Cliquez et modifiez le titre</a:t>
            </a:r>
            <a:endParaRPr lang="en-US"/>
          </a:p>
        </p:txBody>
      </p:sp>
      <p:sp>
        <p:nvSpPr>
          <p:cNvPr id="13" name="Date Placeholder 12"/>
          <p:cNvSpPr>
            <a:spLocks noGrp="1"/>
          </p:cNvSpPr>
          <p:nvPr>
            <p:ph type="dt" sz="half" idx="10"/>
          </p:nvPr>
        </p:nvSpPr>
        <p:spPr/>
        <p:txBody>
          <a:bodyPr/>
          <a:lstStyle/>
          <a:p>
            <a:fld id="{95B546DC-23F1-41C6-A881-19D34276350A}" type="datetimeFigureOut">
              <a:rPr lang="fr-BE" smtClean="0"/>
              <a:pPr/>
              <a:t>14/10/2013</a:t>
            </a:fld>
            <a:endParaRPr lang="fr-BE" dirty="0"/>
          </a:p>
        </p:txBody>
      </p:sp>
      <p:sp>
        <p:nvSpPr>
          <p:cNvPr id="14" name="Slide Number Placeholder 13"/>
          <p:cNvSpPr>
            <a:spLocks noGrp="1"/>
          </p:cNvSpPr>
          <p:nvPr>
            <p:ph type="sldNum" sz="quarter" idx="11"/>
          </p:nvPr>
        </p:nvSpPr>
        <p:spPr/>
        <p:txBody>
          <a:bodyPr/>
          <a:lstStyle/>
          <a:p>
            <a:fld id="{F2C69AD9-3C1E-48DB-961A-2980A710EE08}" type="slidenum">
              <a:rPr lang="fr-BE" smtClean="0"/>
              <a:pPr/>
              <a:t>‹N°›</a:t>
            </a:fld>
            <a:endParaRPr lang="fr-BE" dirty="0"/>
          </a:p>
        </p:txBody>
      </p:sp>
      <p:sp>
        <p:nvSpPr>
          <p:cNvPr id="15" name="Footer Placeholder 14"/>
          <p:cNvSpPr>
            <a:spLocks noGrp="1"/>
          </p:cNvSpPr>
          <p:nvPr>
            <p:ph type="ftr" sz="quarter" idx="12"/>
          </p:nvPr>
        </p:nvSpPr>
        <p:spPr/>
        <p:txBody>
          <a:bodyPr/>
          <a:lstStyle/>
          <a:p>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fr-FR" smtClean="0"/>
              <a:t>Cliquez et modifiez le titre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95B546DC-23F1-41C6-A881-19D34276350A}" type="datetimeFigureOut">
              <a:rPr lang="fr-BE" smtClean="0"/>
              <a:pPr/>
              <a:t>14/10/2013</a:t>
            </a:fld>
            <a:endParaRPr lang="fr-BE" dirty="0"/>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fr-BE" dirty="0"/>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F2C69AD9-3C1E-48DB-961A-2980A710EE08}" type="slidenum">
              <a:rPr lang="fr-BE" smtClean="0"/>
              <a:pPr/>
              <a:t>‹N°›</a:t>
            </a:fld>
            <a:endParaRPr lang="fr-BE" dirty="0"/>
          </a:p>
        </p:txBody>
      </p:sp>
    </p:spTree>
  </p:cSld>
  <p:clrMap bg1="dk1" tx1="lt1" bg2="dk2" tx2="lt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620688"/>
            <a:ext cx="8280920" cy="1440160"/>
          </a:xfrm>
        </p:spPr>
        <p:txBody>
          <a:bodyPr>
            <a:noAutofit/>
          </a:bodyPr>
          <a:lstStyle/>
          <a:p>
            <a:r>
              <a:rPr lang="fr-BE" sz="3600" dirty="0" smtClean="0"/>
              <a:t>L’identification dans le travail avec les familles: réflexion clinique</a:t>
            </a:r>
            <a:endParaRPr lang="fr-BE" sz="3600" dirty="0"/>
          </a:p>
        </p:txBody>
      </p:sp>
      <p:sp>
        <p:nvSpPr>
          <p:cNvPr id="3" name="Sous-titre 2"/>
          <p:cNvSpPr>
            <a:spLocks noGrp="1"/>
          </p:cNvSpPr>
          <p:nvPr>
            <p:ph type="subTitle" idx="1"/>
          </p:nvPr>
        </p:nvSpPr>
        <p:spPr>
          <a:xfrm>
            <a:off x="2123728" y="3284984"/>
            <a:ext cx="6560234" cy="1944216"/>
          </a:xfrm>
        </p:spPr>
        <p:txBody>
          <a:bodyPr>
            <a:normAutofit lnSpcReduction="10000"/>
          </a:bodyPr>
          <a:lstStyle/>
          <a:p>
            <a:r>
              <a:rPr lang="fr-BE" dirty="0" smtClean="0"/>
              <a:t>Colloque des Hôpitaux de Jour Psychiatriques</a:t>
            </a:r>
          </a:p>
          <a:p>
            <a:r>
              <a:rPr lang="fr-BE" dirty="0" smtClean="0"/>
              <a:t>Brest     Octobre 2013</a:t>
            </a:r>
          </a:p>
          <a:p>
            <a:endParaRPr lang="fr-BE" dirty="0" smtClean="0"/>
          </a:p>
          <a:p>
            <a:r>
              <a:rPr lang="fr-BE" dirty="0" smtClean="0"/>
              <a:t>Pr. Alain </a:t>
            </a:r>
            <a:r>
              <a:rPr lang="fr-BE" dirty="0" err="1" smtClean="0"/>
              <a:t>Malchair</a:t>
            </a:r>
            <a:endParaRPr lang="fr-BE" dirty="0" smtClean="0"/>
          </a:p>
          <a:p>
            <a:r>
              <a:rPr lang="fr-BE" dirty="0" err="1" smtClean="0"/>
              <a:t>ULg</a:t>
            </a:r>
            <a:endParaRPr lang="fr-BE" dirty="0" smtClean="0"/>
          </a:p>
        </p:txBody>
      </p:sp>
    </p:spTree>
    <p:extLst>
      <p:ext uri="{BB962C8B-B14F-4D97-AF65-F5344CB8AC3E}">
        <p14:creationId xmlns:p14="http://schemas.microsoft.com/office/powerpoint/2010/main" xmlns="" val="18940507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95845"/>
          </a:xfrm>
        </p:spPr>
        <p:txBody>
          <a:bodyPr>
            <a:normAutofit/>
          </a:bodyPr>
          <a:lstStyle/>
          <a:p>
            <a:pPr marL="0" indent="0" algn="just">
              <a:buNone/>
            </a:pPr>
            <a:r>
              <a:rPr lang="fr-BE" sz="2800" dirty="0" smtClean="0"/>
              <a:t>Entre les différentes fonctions décrites chez les parents, et notamment chez la mère, contribuant à la structuration et au développement psychique de l’enfant, la « fonction d’identification » par la mère tient une place essentielle.   La mère commence à « identifier » à partir de ce qui lui est connu – ses objets internes et les aspects d’elle-même en tant qu’enfant –  ce que le bébé représente d’étranger et d’énigmatique (l’inquiétante étrangeté de l’infans). »</a:t>
            </a:r>
          </a:p>
          <a:p>
            <a:pPr marL="0" indent="0" algn="just">
              <a:buNone/>
            </a:pPr>
            <a:r>
              <a:rPr lang="fr-BE" sz="2800" dirty="0" smtClean="0"/>
              <a:t>(B. Cramer &amp; Fr. Palacio-Espasa)</a:t>
            </a:r>
            <a:endParaRPr lang="fr-BE" sz="2800" dirty="0"/>
          </a:p>
        </p:txBody>
      </p:sp>
    </p:spTree>
    <p:extLst>
      <p:ext uri="{BB962C8B-B14F-4D97-AF65-F5344CB8AC3E}">
        <p14:creationId xmlns:p14="http://schemas.microsoft.com/office/powerpoint/2010/main" xmlns="" val="41437164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755576" y="685801"/>
            <a:ext cx="7474024" cy="5191471"/>
          </a:xfrm>
        </p:spPr>
        <p:txBody>
          <a:bodyPr>
            <a:normAutofit/>
          </a:bodyPr>
          <a:lstStyle/>
          <a:p>
            <a:pPr marL="18288" indent="0">
              <a:buNone/>
            </a:pPr>
            <a:r>
              <a:rPr lang="fr-FR" sz="2800" dirty="0" smtClean="0"/>
              <a:t>« Je considère l’identification projective comme une modalité centrale d’interaction psychique constitutive de toute transaction intersubjective produisant une transmission inconsciente »</a:t>
            </a:r>
          </a:p>
          <a:p>
            <a:pPr marL="18288" indent="0">
              <a:buNone/>
            </a:pPr>
            <a:r>
              <a:rPr lang="fr-FR" sz="2800" dirty="0" smtClean="0"/>
              <a:t>(A. </a:t>
            </a:r>
            <a:r>
              <a:rPr lang="fr-FR" sz="2800" dirty="0" err="1" smtClean="0"/>
              <a:t>Ciccone</a:t>
            </a:r>
            <a:r>
              <a:rPr lang="fr-FR" sz="2800" dirty="0" smtClean="0"/>
              <a:t>)</a:t>
            </a:r>
            <a:endParaRPr lang="fr-FR" sz="2800" dirty="0"/>
          </a:p>
        </p:txBody>
      </p:sp>
    </p:spTree>
    <p:extLst>
      <p:ext uri="{BB962C8B-B14F-4D97-AF65-F5344CB8AC3E}">
        <p14:creationId xmlns:p14="http://schemas.microsoft.com/office/powerpoint/2010/main" xmlns="" val="2978334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332656"/>
            <a:ext cx="8229600" cy="5767853"/>
          </a:xfrm>
        </p:spPr>
        <p:txBody>
          <a:bodyPr>
            <a:normAutofit/>
          </a:bodyPr>
          <a:lstStyle/>
          <a:p>
            <a:pPr marL="0" indent="0" algn="just">
              <a:buNone/>
            </a:pPr>
            <a:r>
              <a:rPr lang="fr-BE" sz="2400" b="1" u="sng" dirty="0" smtClean="0"/>
              <a:t>La projection</a:t>
            </a:r>
            <a:r>
              <a:rPr lang="fr-BE" sz="2400" dirty="0"/>
              <a:t>:</a:t>
            </a:r>
            <a:endParaRPr lang="fr-BE" sz="2400" dirty="0" smtClean="0"/>
          </a:p>
          <a:p>
            <a:pPr marL="0" indent="0" algn="just">
              <a:buNone/>
            </a:pPr>
            <a:r>
              <a:rPr lang="fr-BE" sz="2400" dirty="0" smtClean="0"/>
              <a:t>Je lui en veux, </a:t>
            </a:r>
          </a:p>
          <a:p>
            <a:pPr marL="0" indent="0" algn="just">
              <a:buNone/>
            </a:pPr>
            <a:r>
              <a:rPr lang="fr-BE" sz="2400" dirty="0" smtClean="0"/>
              <a:t>Non ce n’est pas moi qui lui en veux, c’est lui qui m’en veut,</a:t>
            </a:r>
          </a:p>
          <a:p>
            <a:pPr marL="0" indent="0" algn="just">
              <a:buNone/>
            </a:pPr>
            <a:r>
              <a:rPr lang="fr-BE" sz="2400" dirty="0" smtClean="0"/>
              <a:t>Donc je peux lui en vouloir .</a:t>
            </a:r>
          </a:p>
          <a:p>
            <a:pPr marL="0" indent="0" algn="just">
              <a:buNone/>
            </a:pPr>
            <a:endParaRPr lang="fr-BE" sz="2400" dirty="0" smtClean="0"/>
          </a:p>
          <a:p>
            <a:pPr marL="0" indent="0" algn="just">
              <a:buNone/>
            </a:pPr>
            <a:r>
              <a:rPr lang="fr-BE" sz="2400" b="1" u="sng" dirty="0" smtClean="0"/>
              <a:t>L’identification projective de base:</a:t>
            </a:r>
          </a:p>
          <a:p>
            <a:pPr marL="0" indent="0" algn="just">
              <a:buNone/>
            </a:pPr>
            <a:r>
              <a:rPr lang="fr-BE" sz="2400" dirty="0" smtClean="0"/>
              <a:t>Je ne m’aime pas, je me sens très agressif,</a:t>
            </a:r>
          </a:p>
          <a:p>
            <a:pPr marL="0" indent="0" algn="just">
              <a:buNone/>
            </a:pPr>
            <a:r>
              <a:rPr lang="fr-BE" sz="2400" dirty="0" smtClean="0"/>
              <a:t>Non, c’est lui qui ne m’aime pas et qui est agressif, </a:t>
            </a:r>
          </a:p>
          <a:p>
            <a:pPr marL="0" indent="0" algn="just">
              <a:buNone/>
            </a:pPr>
            <a:r>
              <a:rPr lang="fr-BE" sz="2400" dirty="0" smtClean="0"/>
              <a:t>Donc  je ne l’aime pas et j’ai le droit d’être agressif envers lui .</a:t>
            </a:r>
            <a:endParaRPr lang="fr-BE" sz="2400" dirty="0"/>
          </a:p>
        </p:txBody>
      </p:sp>
    </p:spTree>
    <p:extLst>
      <p:ext uri="{BB962C8B-B14F-4D97-AF65-F5344CB8AC3E}">
        <p14:creationId xmlns:p14="http://schemas.microsoft.com/office/powerpoint/2010/main" xmlns="" val="25438802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476672"/>
            <a:ext cx="8229600" cy="5976664"/>
          </a:xfrm>
        </p:spPr>
        <p:txBody>
          <a:bodyPr>
            <a:normAutofit/>
          </a:bodyPr>
          <a:lstStyle/>
          <a:p>
            <a:pPr marL="0" indent="0" algn="just">
              <a:buNone/>
            </a:pPr>
            <a:r>
              <a:rPr lang="fr-BE" sz="2400" b="1" u="sng" dirty="0" smtClean="0"/>
              <a:t>Relation parents-enfant:</a:t>
            </a:r>
          </a:p>
          <a:p>
            <a:pPr marL="0" indent="0" algn="just">
              <a:buNone/>
            </a:pPr>
            <a:endParaRPr lang="fr-BE" sz="2400" b="1" u="sng" dirty="0" smtClean="0"/>
          </a:p>
          <a:p>
            <a:pPr marL="0" indent="0" algn="just">
              <a:buNone/>
            </a:pPr>
            <a:r>
              <a:rPr lang="fr-BE" sz="2400" b="1" u="sng" dirty="0" smtClean="0"/>
              <a:t>Identification projective annexante</a:t>
            </a:r>
          </a:p>
          <a:p>
            <a:pPr marL="0" indent="0" algn="just">
              <a:buNone/>
            </a:pPr>
            <a:endParaRPr lang="fr-BE" sz="2400" dirty="0" smtClean="0"/>
          </a:p>
          <a:p>
            <a:pPr marL="0" indent="0" algn="just">
              <a:buNone/>
            </a:pPr>
            <a:r>
              <a:rPr lang="fr-BE" sz="2400" dirty="0" smtClean="0"/>
              <a:t>C’est mon enfant,</a:t>
            </a:r>
          </a:p>
          <a:p>
            <a:pPr marL="0" indent="0" algn="just">
              <a:buNone/>
            </a:pPr>
            <a:r>
              <a:rPr lang="fr-BE" sz="2400" dirty="0" smtClean="0"/>
              <a:t>Je sais ce qui est bon pour moi, et donc ce qui est bon pour lui,</a:t>
            </a:r>
          </a:p>
          <a:p>
            <a:pPr marL="0" indent="0" algn="just">
              <a:buNone/>
            </a:pPr>
            <a:r>
              <a:rPr lang="fr-BE" sz="2400" dirty="0" smtClean="0"/>
              <a:t>Il doit être comme je veux,</a:t>
            </a:r>
          </a:p>
          <a:p>
            <a:pPr marL="0" indent="0" algn="just">
              <a:buNone/>
            </a:pPr>
            <a:r>
              <a:rPr lang="fr-BE" sz="2400" dirty="0" smtClean="0"/>
              <a:t>Je vais ainsi être un bon parent.</a:t>
            </a:r>
            <a:endParaRPr lang="fr-BE" sz="2400" dirty="0"/>
          </a:p>
        </p:txBody>
      </p:sp>
    </p:spTree>
    <p:extLst>
      <p:ext uri="{BB962C8B-B14F-4D97-AF65-F5344CB8AC3E}">
        <p14:creationId xmlns:p14="http://schemas.microsoft.com/office/powerpoint/2010/main" xmlns="" val="25151692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5911869"/>
          </a:xfrm>
        </p:spPr>
        <p:txBody>
          <a:bodyPr>
            <a:normAutofit/>
          </a:bodyPr>
          <a:lstStyle/>
          <a:p>
            <a:pPr marL="18288" indent="0">
              <a:buNone/>
            </a:pPr>
            <a:r>
              <a:rPr lang="fr-FR" sz="2400" u="sng" dirty="0" smtClean="0"/>
              <a:t>Identification projective </a:t>
            </a:r>
            <a:r>
              <a:rPr lang="fr-FR" sz="2400" u="sng" dirty="0" err="1" smtClean="0"/>
              <a:t>expulsante</a:t>
            </a:r>
            <a:r>
              <a:rPr lang="fr-FR" sz="2400" u="sng" dirty="0" smtClean="0"/>
              <a:t>:</a:t>
            </a:r>
          </a:p>
          <a:p>
            <a:endParaRPr lang="fr-FR" sz="2400" u="sng" dirty="0"/>
          </a:p>
          <a:p>
            <a:pPr marL="18288" indent="0">
              <a:buNone/>
            </a:pPr>
            <a:r>
              <a:rPr lang="fr-FR" sz="2400" dirty="0" smtClean="0"/>
              <a:t>  Je n’étais pas méchant, j’étais gentil,</a:t>
            </a:r>
          </a:p>
          <a:p>
            <a:pPr marL="18288" indent="0">
              <a:buNone/>
            </a:pPr>
            <a:r>
              <a:rPr lang="fr-FR" sz="2400" dirty="0" smtClean="0"/>
              <a:t>  Mes   parents étaient bien injustes d’être méchants avec moi.</a:t>
            </a:r>
          </a:p>
          <a:p>
            <a:pPr marL="18288" indent="0">
              <a:buNone/>
            </a:pPr>
            <a:r>
              <a:rPr lang="fr-FR" sz="2400" dirty="0" smtClean="0"/>
              <a:t>  Mais mon enfant, lui, il est méchant,</a:t>
            </a:r>
          </a:p>
          <a:p>
            <a:pPr marL="18288" indent="0">
              <a:buNone/>
            </a:pPr>
            <a:r>
              <a:rPr lang="fr-FR" sz="2400" dirty="0" smtClean="0"/>
              <a:t>  Et moi, je suis juste de le punir.</a:t>
            </a:r>
          </a:p>
          <a:p>
            <a:pPr marL="18288" indent="0">
              <a:buNone/>
            </a:pPr>
            <a:r>
              <a:rPr lang="fr-FR" sz="2400" dirty="0" smtClean="0"/>
              <a:t>  Je dois le faire pour me protéger, sinon il va me détruire comme mes parents m’ont détruit</a:t>
            </a:r>
            <a:endParaRPr lang="fr-FR" sz="2400" dirty="0"/>
          </a:p>
        </p:txBody>
      </p:sp>
    </p:spTree>
    <p:extLst>
      <p:ext uri="{BB962C8B-B14F-4D97-AF65-F5344CB8AC3E}">
        <p14:creationId xmlns:p14="http://schemas.microsoft.com/office/powerpoint/2010/main" xmlns="" val="14104211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839861"/>
          </a:xfrm>
        </p:spPr>
        <p:txBody>
          <a:bodyPr>
            <a:normAutofit/>
          </a:bodyPr>
          <a:lstStyle/>
          <a:p>
            <a:pPr marL="18288" indent="0">
              <a:buNone/>
            </a:pPr>
            <a:r>
              <a:rPr lang="fr-FR" sz="2400" u="sng" dirty="0" smtClean="0"/>
              <a:t>Identification projective </a:t>
            </a:r>
            <a:r>
              <a:rPr lang="fr-FR" sz="2400" u="sng" dirty="0" err="1" smtClean="0"/>
              <a:t>annexante</a:t>
            </a:r>
            <a:r>
              <a:rPr lang="fr-FR" sz="2400" u="sng" dirty="0" smtClean="0"/>
              <a:t> et </a:t>
            </a:r>
            <a:r>
              <a:rPr lang="fr-FR" sz="2400" u="sng" dirty="0" err="1" smtClean="0"/>
              <a:t>expulsante</a:t>
            </a:r>
            <a:r>
              <a:rPr lang="fr-FR" sz="2400" u="sng" dirty="0" smtClean="0"/>
              <a:t>:</a:t>
            </a:r>
            <a:endParaRPr lang="fr-FR" sz="2400" dirty="0" smtClean="0"/>
          </a:p>
          <a:p>
            <a:endParaRPr lang="fr-FR" sz="2400" u="sng" dirty="0"/>
          </a:p>
          <a:p>
            <a:pPr marL="18288" indent="0">
              <a:buNone/>
            </a:pPr>
            <a:r>
              <a:rPr lang="fr-FR" sz="2400" dirty="0" smtClean="0"/>
              <a:t>  Je suis un bon parent comme j’ai été un bon enfant,</a:t>
            </a:r>
          </a:p>
          <a:p>
            <a:pPr marL="18288" indent="0">
              <a:buNone/>
            </a:pPr>
            <a:r>
              <a:rPr lang="fr-FR" sz="2400" dirty="0" smtClean="0"/>
              <a:t>  Je sais ce qui est bon pour moi, donc ce qui est bon pour mon enfant.</a:t>
            </a:r>
          </a:p>
          <a:p>
            <a:pPr marL="18288" indent="0">
              <a:buNone/>
            </a:pPr>
            <a:r>
              <a:rPr lang="fr-FR" sz="2400" dirty="0" smtClean="0"/>
              <a:t>  Il sera (bon) comme je le veux, et je serai un bon parent.</a:t>
            </a:r>
          </a:p>
          <a:p>
            <a:pPr marL="18288" indent="0">
              <a:buNone/>
            </a:pPr>
            <a:r>
              <a:rPr lang="fr-FR" sz="2400" dirty="0" smtClean="0"/>
              <a:t>  Mais il n’est pas comme je veux, donc il est méchant. </a:t>
            </a:r>
            <a:endParaRPr lang="fr-FR" sz="2400" dirty="0"/>
          </a:p>
        </p:txBody>
      </p:sp>
    </p:spTree>
    <p:extLst>
      <p:ext uri="{BB962C8B-B14F-4D97-AF65-F5344CB8AC3E}">
        <p14:creationId xmlns:p14="http://schemas.microsoft.com/office/powerpoint/2010/main" xmlns="" val="22776033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5983877"/>
          </a:xfrm>
        </p:spPr>
        <p:txBody>
          <a:bodyPr/>
          <a:lstStyle/>
          <a:p>
            <a:endParaRPr lang="fr-FR" dirty="0" smtClean="0"/>
          </a:p>
          <a:p>
            <a:endParaRPr lang="fr-FR" dirty="0" smtClean="0"/>
          </a:p>
          <a:p>
            <a:pPr marL="18288" indent="0">
              <a:buNone/>
            </a:pPr>
            <a:r>
              <a:rPr lang="fr-FR" dirty="0" smtClean="0"/>
              <a:t> </a:t>
            </a:r>
            <a:r>
              <a:rPr lang="fr-FR" sz="2400" dirty="0" smtClean="0"/>
              <a:t> Mes parents étaient injustes parce qu’ils croyaient que j’étais méchant,</a:t>
            </a:r>
          </a:p>
          <a:p>
            <a:pPr marL="18288" indent="0">
              <a:buNone/>
            </a:pPr>
            <a:r>
              <a:rPr lang="fr-FR" sz="2400" dirty="0" smtClean="0"/>
              <a:t>  J’aurais pu (voulu) les détruire de me traiter comme ça,</a:t>
            </a:r>
          </a:p>
          <a:p>
            <a:pPr marL="18288" indent="0">
              <a:buNone/>
            </a:pPr>
            <a:r>
              <a:rPr lang="fr-FR" sz="2400" dirty="0" smtClean="0"/>
              <a:t>  Je dois me fâcher sur mon enfant qui est vraiment méchant, lui, sinon il va me détruire.</a:t>
            </a:r>
            <a:endParaRPr lang="fr-FR" sz="2400" dirty="0"/>
          </a:p>
        </p:txBody>
      </p:sp>
    </p:spTree>
    <p:extLst>
      <p:ext uri="{BB962C8B-B14F-4D97-AF65-F5344CB8AC3E}">
        <p14:creationId xmlns:p14="http://schemas.microsoft.com/office/powerpoint/2010/main" xmlns="" val="5999096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260648"/>
            <a:ext cx="8229600" cy="5767853"/>
          </a:xfrm>
        </p:spPr>
        <p:txBody>
          <a:bodyPr>
            <a:noAutofit/>
          </a:bodyPr>
          <a:lstStyle/>
          <a:p>
            <a:pPr marL="0" indent="0" algn="just">
              <a:buNone/>
            </a:pPr>
            <a:r>
              <a:rPr lang="fr-BE" sz="2400" b="1" u="sng" dirty="0"/>
              <a:t>Scénario </a:t>
            </a:r>
            <a:r>
              <a:rPr lang="fr-BE" sz="2400" b="1" u="sng" dirty="0" smtClean="0"/>
              <a:t>positif</a:t>
            </a:r>
          </a:p>
          <a:p>
            <a:pPr marL="0" indent="0" algn="just">
              <a:buNone/>
            </a:pPr>
            <a:endParaRPr lang="fr-BE" sz="2400" b="1" u="sng" dirty="0"/>
          </a:p>
          <a:p>
            <a:pPr marL="0" indent="0" algn="just">
              <a:buNone/>
            </a:pPr>
            <a:r>
              <a:rPr lang="fr-BE" sz="2400" b="1" u="sng" dirty="0" smtClean="0"/>
              <a:t>Identification projective externalisante:</a:t>
            </a:r>
            <a:endParaRPr lang="fr-BE" sz="2400" b="1" u="sng" dirty="0"/>
          </a:p>
          <a:p>
            <a:pPr marL="0" indent="0" algn="just">
              <a:buNone/>
            </a:pPr>
            <a:endParaRPr lang="fr-BE" sz="2400" b="1" u="sng" dirty="0"/>
          </a:p>
          <a:p>
            <a:pPr marL="0" indent="0" algn="just">
              <a:buNone/>
            </a:pPr>
            <a:r>
              <a:rPr lang="fr-BE" sz="2400" dirty="0"/>
              <a:t>Je m’aime comme bonne mère (et j’ai été un bon enfant aimé de ses parents),</a:t>
            </a:r>
          </a:p>
          <a:p>
            <a:pPr marL="0" indent="0" algn="just">
              <a:buNone/>
            </a:pPr>
            <a:r>
              <a:rPr lang="fr-BE" sz="2400" dirty="0"/>
              <a:t>Il m’aime comme bonne mère,</a:t>
            </a:r>
          </a:p>
          <a:p>
            <a:pPr marL="0" indent="0" algn="just">
              <a:buNone/>
            </a:pPr>
            <a:r>
              <a:rPr lang="fr-BE" sz="2400" dirty="0"/>
              <a:t>Je l’aime comme mon enfant .</a:t>
            </a:r>
          </a:p>
          <a:p>
            <a:pPr marL="0" indent="0" algn="just">
              <a:buNone/>
            </a:pPr>
            <a:endParaRPr lang="fr-BE" sz="2400" b="1" u="sng" dirty="0" smtClean="0"/>
          </a:p>
          <a:p>
            <a:pPr marL="0" indent="0" algn="just">
              <a:buNone/>
            </a:pPr>
            <a:r>
              <a:rPr lang="fr-BE" sz="2400" b="1" u="sng" dirty="0" smtClean="0"/>
              <a:t>Autre scénario positif</a:t>
            </a:r>
            <a:r>
              <a:rPr lang="fr-BE" sz="2400" dirty="0" smtClean="0"/>
              <a:t>:</a:t>
            </a:r>
          </a:p>
          <a:p>
            <a:pPr marL="0" indent="0" algn="just">
              <a:buNone/>
            </a:pPr>
            <a:endParaRPr lang="fr-BE" sz="2400" dirty="0" smtClean="0"/>
          </a:p>
          <a:p>
            <a:pPr marL="0" indent="0" algn="just">
              <a:buNone/>
            </a:pPr>
            <a:r>
              <a:rPr lang="fr-BE" sz="2400" dirty="0" smtClean="0"/>
              <a:t>Il est comme moi, je connais ses besoins, </a:t>
            </a:r>
          </a:p>
          <a:p>
            <a:pPr marL="0" indent="0" algn="just">
              <a:buNone/>
            </a:pPr>
            <a:r>
              <a:rPr lang="fr-BE" sz="2400" dirty="0" smtClean="0"/>
              <a:t>Il me le signifie, je le vois bien,</a:t>
            </a:r>
          </a:p>
          <a:p>
            <a:pPr marL="0" indent="0" algn="just">
              <a:buNone/>
            </a:pPr>
            <a:r>
              <a:rPr lang="fr-BE" sz="2400" dirty="0" smtClean="0"/>
              <a:t>Je vais y répondre .</a:t>
            </a:r>
            <a:endParaRPr lang="fr-BE" sz="2400" dirty="0"/>
          </a:p>
        </p:txBody>
      </p:sp>
    </p:spTree>
    <p:extLst>
      <p:ext uri="{BB962C8B-B14F-4D97-AF65-F5344CB8AC3E}">
        <p14:creationId xmlns:p14="http://schemas.microsoft.com/office/powerpoint/2010/main" xmlns="" val="21218091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839861"/>
          </a:xfrm>
        </p:spPr>
        <p:txBody>
          <a:bodyPr/>
          <a:lstStyle/>
          <a:p>
            <a:endParaRPr lang="fr-FR" dirty="0" smtClean="0"/>
          </a:p>
          <a:p>
            <a:pPr marL="18288" indent="0">
              <a:buNone/>
            </a:pPr>
            <a:r>
              <a:rPr lang="fr-FR" sz="2400" u="sng" dirty="0" smtClean="0"/>
              <a:t>Et encore,</a:t>
            </a:r>
          </a:p>
          <a:p>
            <a:endParaRPr lang="fr-FR" sz="2400" dirty="0"/>
          </a:p>
          <a:p>
            <a:pPr marL="18288" indent="0">
              <a:buNone/>
            </a:pPr>
            <a:r>
              <a:rPr lang="fr-FR" sz="2400" dirty="0" smtClean="0"/>
              <a:t>  Mon enfant est en plein désarroi,</a:t>
            </a:r>
          </a:p>
          <a:p>
            <a:pPr marL="18288" indent="0">
              <a:buNone/>
            </a:pPr>
            <a:r>
              <a:rPr lang="fr-FR" sz="2400" dirty="0" smtClean="0"/>
              <a:t>  Je le sens, c’est mon enfant,</a:t>
            </a:r>
          </a:p>
          <a:p>
            <a:pPr marL="18288" indent="0">
              <a:buNone/>
            </a:pPr>
            <a:r>
              <a:rPr lang="fr-FR" sz="2400" dirty="0" smtClean="0"/>
              <a:t>  Je vais l’apaiser,</a:t>
            </a:r>
          </a:p>
          <a:p>
            <a:pPr marL="18288" indent="0">
              <a:buNone/>
            </a:pPr>
            <a:r>
              <a:rPr lang="fr-FR" sz="2400" dirty="0" smtClean="0"/>
              <a:t>  Et il va à nouveau jouer (penser!)</a:t>
            </a:r>
          </a:p>
          <a:p>
            <a:endParaRPr lang="fr-FR" sz="2400" dirty="0"/>
          </a:p>
          <a:p>
            <a:pPr marL="18288" indent="0">
              <a:buNone/>
            </a:pPr>
            <a:r>
              <a:rPr lang="fr-FR" sz="2400" dirty="0" smtClean="0"/>
              <a:t>Remplaçons à présent enfant par patient, et nous arrivons à notre travail thérapeutique, et à notre sujet! </a:t>
            </a:r>
          </a:p>
          <a:p>
            <a:endParaRPr lang="fr-FR" sz="2400" dirty="0"/>
          </a:p>
        </p:txBody>
      </p:sp>
    </p:spTree>
    <p:extLst>
      <p:ext uri="{BB962C8B-B14F-4D97-AF65-F5344CB8AC3E}">
        <p14:creationId xmlns:p14="http://schemas.microsoft.com/office/powerpoint/2010/main" xmlns="" val="17724720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6408711"/>
          </a:xfrm>
        </p:spPr>
        <p:txBody>
          <a:bodyPr>
            <a:normAutofit fontScale="92500" lnSpcReduction="20000"/>
          </a:bodyPr>
          <a:lstStyle/>
          <a:p>
            <a:endParaRPr lang="fr-FR" dirty="0" smtClean="0"/>
          </a:p>
          <a:p>
            <a:pPr marL="18288" indent="0">
              <a:buNone/>
            </a:pPr>
            <a:r>
              <a:rPr lang="fr-FR" sz="4000" dirty="0" smtClean="0"/>
              <a:t>Syndrome de </a:t>
            </a:r>
            <a:r>
              <a:rPr lang="fr-FR" sz="4000" dirty="0" err="1" smtClean="0"/>
              <a:t>Prader-Willi</a:t>
            </a:r>
            <a:endParaRPr lang="fr-FR" sz="4000" dirty="0" smtClean="0"/>
          </a:p>
          <a:p>
            <a:endParaRPr lang="fr-FR" sz="3600" dirty="0"/>
          </a:p>
          <a:p>
            <a:pPr marL="0" indent="0">
              <a:buNone/>
            </a:pPr>
            <a:r>
              <a:rPr lang="fr-FR" sz="2800" dirty="0" smtClean="0"/>
              <a:t>Maladie génétique rare liée à une anomalie du  chromosome 15, entraînant un dysfonctionnement de l’hypothalamus.</a:t>
            </a:r>
          </a:p>
          <a:p>
            <a:pPr marL="0" indent="0">
              <a:buNone/>
            </a:pPr>
            <a:endParaRPr lang="fr-FR" sz="2800" dirty="0" smtClean="0"/>
          </a:p>
          <a:p>
            <a:pPr marL="0" indent="0">
              <a:buNone/>
            </a:pPr>
            <a:r>
              <a:rPr lang="fr-FR" sz="2800" dirty="0" smtClean="0"/>
              <a:t>Cliniquement, les symptômes majeurs sont:</a:t>
            </a:r>
          </a:p>
          <a:p>
            <a:pPr marL="18288" indent="0">
              <a:buNone/>
            </a:pPr>
            <a:r>
              <a:rPr lang="fr-FR" sz="2800" dirty="0"/>
              <a:t> </a:t>
            </a:r>
            <a:r>
              <a:rPr lang="fr-FR" sz="2800" dirty="0" smtClean="0"/>
              <a:t> - hypotonie néonatale sévère,</a:t>
            </a:r>
          </a:p>
          <a:p>
            <a:pPr marL="18288" indent="0">
              <a:buNone/>
            </a:pPr>
            <a:r>
              <a:rPr lang="fr-FR" sz="2800" dirty="0"/>
              <a:t> </a:t>
            </a:r>
            <a:r>
              <a:rPr lang="fr-FR" sz="2800" dirty="0" smtClean="0"/>
              <a:t> - hyperphagie majeure avec développement   fréquent d’une obésité morbide,</a:t>
            </a:r>
          </a:p>
          <a:p>
            <a:pPr marL="18288" indent="0">
              <a:buNone/>
            </a:pPr>
            <a:r>
              <a:rPr lang="fr-FR" sz="2800" dirty="0"/>
              <a:t> </a:t>
            </a:r>
            <a:r>
              <a:rPr lang="fr-FR" sz="2800" dirty="0" smtClean="0"/>
              <a:t> - retard psychomoteur,</a:t>
            </a:r>
          </a:p>
          <a:p>
            <a:pPr marL="18288" indent="0">
              <a:buNone/>
            </a:pPr>
            <a:r>
              <a:rPr lang="fr-FR" sz="2800" dirty="0"/>
              <a:t> </a:t>
            </a:r>
            <a:r>
              <a:rPr lang="fr-FR" sz="2800" dirty="0" smtClean="0"/>
              <a:t> - déficience intellectuelle légère à modérée</a:t>
            </a:r>
            <a:r>
              <a:rPr lang="fr-FR" sz="2800" dirty="0" smtClean="0"/>
              <a:t>,</a:t>
            </a:r>
          </a:p>
          <a:p>
            <a:pPr marL="18288" indent="0">
              <a:buNone/>
            </a:pPr>
            <a:r>
              <a:rPr lang="fr-BE" sz="2800" dirty="0" smtClean="0"/>
              <a:t> </a:t>
            </a:r>
            <a:r>
              <a:rPr lang="fr-BE" sz="2800" dirty="0" smtClean="0"/>
              <a:t> - hypogonadisme</a:t>
            </a:r>
            <a:endParaRPr lang="fr-FR" sz="2800" dirty="0" smtClean="0"/>
          </a:p>
          <a:p>
            <a:pPr marL="18288" indent="0">
              <a:buNone/>
            </a:pPr>
            <a:r>
              <a:rPr lang="fr-FR" sz="2800" dirty="0"/>
              <a:t> </a:t>
            </a:r>
            <a:r>
              <a:rPr lang="fr-FR" sz="2800" dirty="0" smtClean="0"/>
              <a:t> - troubles divers du comportement, tels que, humeur variable, contrôle difficile des émotions, entêtement… </a:t>
            </a:r>
          </a:p>
          <a:p>
            <a:endParaRPr lang="fr-FR" sz="2800" dirty="0"/>
          </a:p>
        </p:txBody>
      </p:sp>
    </p:spTree>
    <p:extLst>
      <p:ext uri="{BB962C8B-B14F-4D97-AF65-F5344CB8AC3E}">
        <p14:creationId xmlns:p14="http://schemas.microsoft.com/office/powerpoint/2010/main" xmlns="" val="2328279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476672"/>
            <a:ext cx="8229600" cy="5631904"/>
          </a:xfrm>
        </p:spPr>
        <p:txBody>
          <a:bodyPr>
            <a:normAutofit/>
          </a:bodyPr>
          <a:lstStyle/>
          <a:p>
            <a:pPr marL="0" indent="0" algn="just">
              <a:buNone/>
            </a:pPr>
            <a:r>
              <a:rPr lang="fr-BE" sz="2800" dirty="0" smtClean="0"/>
              <a:t>« Il faut qu’il y ait au moins, du côté du patient, un enchaînement d’événements qui fasse sens pour le thérapeute, et du côté du thérapeute, une activité interprétative telle que ces enchaînements donnent un sens après coup à des événements antérieurs, puis, à nouveau du  côté du patient, un changement de régime associatif qui confirme l’interprétation en l’enrichissant </a:t>
            </a:r>
            <a:r>
              <a:rPr lang="fr-BE" sz="2800" dirty="0"/>
              <a:t>.</a:t>
            </a:r>
          </a:p>
        </p:txBody>
      </p:sp>
    </p:spTree>
    <p:extLst>
      <p:ext uri="{BB962C8B-B14F-4D97-AF65-F5344CB8AC3E}">
        <p14:creationId xmlns:p14="http://schemas.microsoft.com/office/powerpoint/2010/main" xmlns="" val="18125535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5983877"/>
          </a:xfrm>
        </p:spPr>
        <p:txBody>
          <a:bodyPr/>
          <a:lstStyle/>
          <a:p>
            <a:endParaRPr lang="fr-FR" dirty="0" smtClean="0"/>
          </a:p>
          <a:p>
            <a:pPr marL="0" indent="0">
              <a:buNone/>
            </a:pPr>
            <a:r>
              <a:rPr lang="fr-FR" sz="3200" dirty="0" smtClean="0"/>
              <a:t>Etiologie:</a:t>
            </a:r>
          </a:p>
          <a:p>
            <a:pPr marL="18288" indent="0">
              <a:buNone/>
            </a:pPr>
            <a:r>
              <a:rPr lang="fr-FR" dirty="0"/>
              <a:t> </a:t>
            </a:r>
            <a:endParaRPr lang="fr-FR" dirty="0" smtClean="0"/>
          </a:p>
          <a:p>
            <a:pPr marL="18288" indent="0">
              <a:buNone/>
            </a:pPr>
            <a:r>
              <a:rPr lang="fr-FR" dirty="0" smtClean="0"/>
              <a:t> Problème (surtout absence) au niveau d’une région du chromosome 15 paternel, par 3 mécanismes possibles,</a:t>
            </a:r>
          </a:p>
          <a:p>
            <a:endParaRPr lang="fr-FR" dirty="0" smtClean="0"/>
          </a:p>
          <a:p>
            <a:pPr marL="18288" indent="0">
              <a:buNone/>
            </a:pPr>
            <a:r>
              <a:rPr lang="fr-FR" dirty="0" smtClean="0"/>
              <a:t>  - 70% impliquant uniquement le père,</a:t>
            </a:r>
          </a:p>
          <a:p>
            <a:pPr marL="18288" indent="0">
              <a:buNone/>
            </a:pPr>
            <a:r>
              <a:rPr lang="fr-FR" dirty="0"/>
              <a:t> </a:t>
            </a:r>
            <a:r>
              <a:rPr lang="fr-FR" dirty="0" smtClean="0"/>
              <a:t> - 20% impliquant les deux parents,</a:t>
            </a:r>
          </a:p>
          <a:p>
            <a:pPr marL="18288" indent="0">
              <a:buNone/>
            </a:pPr>
            <a:r>
              <a:rPr lang="fr-FR" dirty="0"/>
              <a:t> </a:t>
            </a:r>
            <a:r>
              <a:rPr lang="fr-FR" dirty="0" smtClean="0"/>
              <a:t> - 5% par non expression de cette région</a:t>
            </a:r>
            <a:endParaRPr lang="fr-FR" dirty="0"/>
          </a:p>
        </p:txBody>
      </p:sp>
    </p:spTree>
    <p:extLst>
      <p:ext uri="{BB962C8B-B14F-4D97-AF65-F5344CB8AC3E}">
        <p14:creationId xmlns:p14="http://schemas.microsoft.com/office/powerpoint/2010/main" xmlns="" val="3373672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404664"/>
            <a:ext cx="8229600" cy="5623837"/>
          </a:xfrm>
        </p:spPr>
        <p:txBody>
          <a:bodyPr>
            <a:normAutofit/>
          </a:bodyPr>
          <a:lstStyle/>
          <a:p>
            <a:pPr marL="0" indent="0" algn="just">
              <a:buNone/>
            </a:pPr>
            <a:r>
              <a:rPr lang="fr-BE" sz="2400" dirty="0" smtClean="0"/>
              <a:t>C’est mon enfant, je veux l’aimer (je l’aime?)</a:t>
            </a:r>
          </a:p>
          <a:p>
            <a:pPr marL="0" indent="0" algn="just">
              <a:buNone/>
            </a:pPr>
            <a:r>
              <a:rPr lang="fr-BE" sz="2400" dirty="0" smtClean="0"/>
              <a:t>Elle est si différente de moi (comment est-ce possible?)</a:t>
            </a:r>
          </a:p>
          <a:p>
            <a:pPr marL="0" indent="0" algn="just">
              <a:buNone/>
            </a:pPr>
            <a:r>
              <a:rPr lang="fr-BE" sz="2400" dirty="0" smtClean="0"/>
              <a:t>Elle ne m’aime pas (elle m’en veut d’être handicapée?)</a:t>
            </a:r>
          </a:p>
          <a:p>
            <a:pPr marL="0" indent="0" algn="just">
              <a:buNone/>
            </a:pPr>
            <a:r>
              <a:rPr lang="fr-BE" sz="2400" dirty="0" smtClean="0"/>
              <a:t>Je lui en veux d’être injuste avec moi, en me « disant » que je suis une mauvaise mère (peut-être que je le suis?)</a:t>
            </a:r>
          </a:p>
          <a:p>
            <a:pPr marL="0" indent="0" algn="just">
              <a:buNone/>
            </a:pPr>
            <a:r>
              <a:rPr lang="fr-BE" sz="2400" dirty="0" smtClean="0"/>
              <a:t>J’ai peur d’elle, elle me mord, elle me frappe (elle me punit?)</a:t>
            </a:r>
          </a:p>
          <a:p>
            <a:pPr marL="0" indent="0" algn="just">
              <a:buNone/>
            </a:pPr>
            <a:r>
              <a:rPr lang="fr-BE" sz="2400" dirty="0" smtClean="0"/>
              <a:t>Et il en sera toujours ainsi….</a:t>
            </a:r>
          </a:p>
          <a:p>
            <a:pPr marL="0" indent="0" algn="just">
              <a:buNone/>
            </a:pPr>
            <a:endParaRPr lang="fr-BE" sz="2400" dirty="0"/>
          </a:p>
        </p:txBody>
      </p:sp>
    </p:spTree>
    <p:extLst>
      <p:ext uri="{BB962C8B-B14F-4D97-AF65-F5344CB8AC3E}">
        <p14:creationId xmlns:p14="http://schemas.microsoft.com/office/powerpoint/2010/main" xmlns="" val="492914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5911869"/>
          </a:xfrm>
        </p:spPr>
        <p:txBody>
          <a:bodyPr>
            <a:normAutofit/>
          </a:bodyPr>
          <a:lstStyle/>
          <a:p>
            <a:pPr marL="0" indent="0">
              <a:buNone/>
            </a:pPr>
            <a:r>
              <a:rPr lang="fr-BE" sz="2800" dirty="0" smtClean="0"/>
              <a:t>« Dans </a:t>
            </a:r>
            <a:r>
              <a:rPr lang="fr-BE" sz="2800" dirty="0"/>
              <a:t>le processus de substitution, ou pour mieux dire de transfiguration de l’enfant du désir (l’enfant idéalisé) en enfant réel, on retrouve une identification projective de type narcissique.  La mère projette sur l’enfant réel tous les désirs relatifs à son enfance, ou mieux, tous les désirs concernant la façon dont elle aurait voulu être aimée pendant son enfance, comme un enfant parfait et désiré par ses parents</a:t>
            </a:r>
            <a:r>
              <a:rPr lang="fr-BE" sz="2800" dirty="0" smtClean="0"/>
              <a:t>. »</a:t>
            </a:r>
          </a:p>
          <a:p>
            <a:pPr marL="0" indent="0">
              <a:buNone/>
            </a:pPr>
            <a:r>
              <a:rPr lang="fr-BE" sz="2800" dirty="0" smtClean="0"/>
              <a:t>(F. Grasso)</a:t>
            </a:r>
            <a:endParaRPr lang="fr-BE" sz="2800" dirty="0"/>
          </a:p>
          <a:p>
            <a:endParaRPr lang="fr-FR" dirty="0"/>
          </a:p>
        </p:txBody>
      </p:sp>
    </p:spTree>
    <p:extLst>
      <p:ext uri="{BB962C8B-B14F-4D97-AF65-F5344CB8AC3E}">
        <p14:creationId xmlns:p14="http://schemas.microsoft.com/office/powerpoint/2010/main" xmlns="" val="2403387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6408712"/>
          </a:xfrm>
        </p:spPr>
        <p:txBody>
          <a:bodyPr>
            <a:normAutofit/>
          </a:bodyPr>
          <a:lstStyle/>
          <a:p>
            <a:pPr marL="0" indent="0" algn="just">
              <a:buNone/>
            </a:pPr>
            <a:r>
              <a:rPr lang="fr-BE" sz="2800" dirty="0" smtClean="0"/>
              <a:t>Dans l’identification narcissique, il ne s’agit pas seulement de s’aimer soi-même, mais de s’identifier à l’autre (l’objet) qui aime le sujet (soi).  Cette forme d’identification nous rappelle le mouvement psychique qui a lieu chez la mère par rapport à l’enfant.  </a:t>
            </a:r>
            <a:endParaRPr lang="fr-BE" sz="2800" dirty="0"/>
          </a:p>
        </p:txBody>
      </p:sp>
    </p:spTree>
    <p:extLst>
      <p:ext uri="{BB962C8B-B14F-4D97-AF65-F5344CB8AC3E}">
        <p14:creationId xmlns:p14="http://schemas.microsoft.com/office/powerpoint/2010/main" xmlns="" val="18170373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404664"/>
            <a:ext cx="8229600" cy="6120680"/>
          </a:xfrm>
        </p:spPr>
        <p:txBody>
          <a:bodyPr>
            <a:noAutofit/>
          </a:bodyPr>
          <a:lstStyle/>
          <a:p>
            <a:pPr marL="0" indent="0" algn="just">
              <a:buNone/>
            </a:pPr>
            <a:r>
              <a:rPr lang="fr-BE" sz="2400" b="1" u="sng" dirty="0" smtClean="0"/>
              <a:t>L’empiètement imagoïque: </a:t>
            </a:r>
          </a:p>
          <a:p>
            <a:pPr marL="0" indent="0" algn="just">
              <a:buNone/>
            </a:pPr>
            <a:endParaRPr lang="fr-BE" sz="2400" b="1" u="sng" dirty="0" smtClean="0"/>
          </a:p>
          <a:p>
            <a:pPr marL="0" indent="0" algn="just">
              <a:buNone/>
            </a:pPr>
            <a:r>
              <a:rPr lang="fr-BE" sz="2400" dirty="0" smtClean="0"/>
              <a:t>Une image parentale (objet psychique du parent) est imposée comme objet d’identification </a:t>
            </a:r>
            <a:r>
              <a:rPr lang="fr-BE" sz="2400" u="sng" dirty="0" smtClean="0"/>
              <a:t>de</a:t>
            </a:r>
            <a:r>
              <a:rPr lang="fr-BE" sz="2400" dirty="0" smtClean="0"/>
              <a:t> et </a:t>
            </a:r>
            <a:r>
              <a:rPr lang="fr-BE" sz="2400" u="sng" dirty="0" smtClean="0"/>
              <a:t>pour</a:t>
            </a:r>
            <a:r>
              <a:rPr lang="fr-BE" sz="2400" dirty="0" smtClean="0"/>
              <a:t> l’enfant.</a:t>
            </a:r>
          </a:p>
          <a:p>
            <a:pPr algn="just">
              <a:buFontTx/>
              <a:buChar char="-"/>
            </a:pPr>
            <a:endParaRPr lang="fr-BE" sz="2400" dirty="0" smtClean="0"/>
          </a:p>
          <a:p>
            <a:pPr algn="just">
              <a:buFontTx/>
              <a:buChar char="-"/>
            </a:pPr>
            <a:r>
              <a:rPr lang="fr-BE" sz="2400" dirty="0" smtClean="0"/>
              <a:t>« de »: réincarnation pour la maman, dans ses yeux (il y a quelque chose de mauvais en moi, d’où le handicap).</a:t>
            </a:r>
          </a:p>
          <a:p>
            <a:pPr algn="just">
              <a:buFontTx/>
              <a:buChar char="-"/>
            </a:pPr>
            <a:r>
              <a:rPr lang="fr-BE" sz="2400" dirty="0" smtClean="0"/>
              <a:t>« pour »: dans les propres yeux de l’enfant (oui je suis mauvais).</a:t>
            </a:r>
          </a:p>
          <a:p>
            <a:pPr algn="just">
              <a:buFontTx/>
              <a:buChar char="-"/>
            </a:pPr>
            <a:endParaRPr lang="fr-BE" sz="2400" dirty="0" smtClean="0"/>
          </a:p>
          <a:p>
            <a:pPr marL="0" indent="0" algn="just">
              <a:buNone/>
            </a:pPr>
            <a:r>
              <a:rPr lang="fr-BE" sz="2400" dirty="0" smtClean="0"/>
              <a:t>Chacun est piégé dans le besoin de confirmer, les parents, comme l’enfant, « captif » de cette projection.</a:t>
            </a:r>
            <a:endParaRPr lang="fr-BE" sz="2400" dirty="0"/>
          </a:p>
        </p:txBody>
      </p:sp>
    </p:spTree>
    <p:extLst>
      <p:ext uri="{BB962C8B-B14F-4D97-AF65-F5344CB8AC3E}">
        <p14:creationId xmlns:p14="http://schemas.microsoft.com/office/powerpoint/2010/main" xmlns="" val="3073281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88640"/>
            <a:ext cx="8229600" cy="5767853"/>
          </a:xfrm>
        </p:spPr>
        <p:txBody>
          <a:bodyPr>
            <a:normAutofit/>
          </a:bodyPr>
          <a:lstStyle/>
          <a:p>
            <a:pPr marL="0" indent="0" algn="just">
              <a:buNone/>
            </a:pPr>
            <a:r>
              <a:rPr lang="fr-BE" sz="2800" dirty="0" smtClean="0"/>
              <a:t>« C’est un processus qui peut être activé par la transformation d’un objet idéal (l’enfant rêvé attendu porteur du narcissisme parental) en un objet persécuteur (l’enfant abimé, décevant, endommageant les objets internes parentaux) » (A. Ciccone).</a:t>
            </a:r>
            <a:endParaRPr lang="fr-BE" sz="2800" dirty="0"/>
          </a:p>
        </p:txBody>
      </p:sp>
    </p:spTree>
    <p:extLst>
      <p:ext uri="{BB962C8B-B14F-4D97-AF65-F5344CB8AC3E}">
        <p14:creationId xmlns:p14="http://schemas.microsoft.com/office/powerpoint/2010/main" xmlns="" val="24914385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332656"/>
            <a:ext cx="8229600" cy="5904656"/>
          </a:xfrm>
        </p:spPr>
        <p:txBody>
          <a:bodyPr>
            <a:normAutofit/>
          </a:bodyPr>
          <a:lstStyle/>
          <a:p>
            <a:pPr marL="0" indent="0" algn="just">
              <a:buNone/>
            </a:pPr>
            <a:r>
              <a:rPr lang="fr-BE" sz="2800" dirty="0" smtClean="0"/>
              <a:t>Comment passer de l’enfant imaginaire à l’enfant réel?</a:t>
            </a:r>
          </a:p>
          <a:p>
            <a:pPr marL="0" indent="0" algn="just">
              <a:buNone/>
            </a:pPr>
            <a:r>
              <a:rPr lang="fr-BE" sz="2800" dirty="0" smtClean="0"/>
              <a:t>Comment sauvegarder l’intégrité narcissique des parents tout en s’attaquant à l’exclusion défensive des parties « différentes » (décevantes) de la réalité?</a:t>
            </a:r>
          </a:p>
          <a:p>
            <a:pPr marL="0" indent="0" algn="just">
              <a:buNone/>
            </a:pPr>
            <a:endParaRPr lang="fr-BE" sz="2800" dirty="0" smtClean="0"/>
          </a:p>
          <a:p>
            <a:pPr marL="0" indent="0" algn="just">
              <a:buNone/>
            </a:pPr>
            <a:r>
              <a:rPr lang="fr-BE" sz="2800" dirty="0" smtClean="0"/>
              <a:t>Partir de la représentation parentale même erronée et tenter de créer une base de réalité partagée, une « base perceptive commune « (F. Grasso) entre patient et thérapeute.</a:t>
            </a:r>
            <a:endParaRPr lang="fr-BE" sz="2800" dirty="0"/>
          </a:p>
        </p:txBody>
      </p:sp>
    </p:spTree>
    <p:extLst>
      <p:ext uri="{BB962C8B-B14F-4D97-AF65-F5344CB8AC3E}">
        <p14:creationId xmlns:p14="http://schemas.microsoft.com/office/powerpoint/2010/main" xmlns="" val="2213254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332656"/>
            <a:ext cx="8229600" cy="5919936"/>
          </a:xfrm>
        </p:spPr>
        <p:txBody>
          <a:bodyPr>
            <a:normAutofit/>
          </a:bodyPr>
          <a:lstStyle/>
          <a:p>
            <a:pPr marL="0" indent="0" algn="just">
              <a:buNone/>
            </a:pPr>
            <a:r>
              <a:rPr lang="fr-BE" dirty="0"/>
              <a:t> </a:t>
            </a:r>
            <a:r>
              <a:rPr lang="fr-BE" dirty="0" smtClean="0"/>
              <a:t> </a:t>
            </a:r>
            <a:r>
              <a:rPr lang="fr-BE" sz="2800" dirty="0" smtClean="0"/>
              <a:t>La réponse ou l’absence de réponse du patient reste le seul gage de l’exactitude de l’interprétation chez le nourrisson comme chez l’enfant qui utilise le langage.  Un bébé ne va pas répondre par un « oui » ou par un « non », mais sa production prélangagière va se modifier, son interaction à l’adulte va s’enrichir, exactement comme un enfant plus âgé va peut-être se boucher les oreilles pour ne pas entendre l’interprétation, puis la confirmer par un dessin plus riche. »</a:t>
            </a:r>
          </a:p>
          <a:p>
            <a:pPr marL="0" indent="0" algn="just">
              <a:buNone/>
            </a:pPr>
            <a:r>
              <a:rPr lang="fr-BE" sz="2800" dirty="0" smtClean="0"/>
              <a:t>(G. Diatkine)</a:t>
            </a:r>
            <a:endParaRPr lang="fr-BE" sz="2800" dirty="0"/>
          </a:p>
        </p:txBody>
      </p:sp>
    </p:spTree>
    <p:extLst>
      <p:ext uri="{BB962C8B-B14F-4D97-AF65-F5344CB8AC3E}">
        <p14:creationId xmlns:p14="http://schemas.microsoft.com/office/powerpoint/2010/main" xmlns="" val="22454514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39552" y="116632"/>
            <a:ext cx="8229600" cy="6624736"/>
          </a:xfrm>
        </p:spPr>
        <p:txBody>
          <a:bodyPr>
            <a:normAutofit lnSpcReduction="10000"/>
          </a:bodyPr>
          <a:lstStyle/>
          <a:p>
            <a:pPr marL="0" indent="0" algn="just">
              <a:buNone/>
            </a:pPr>
            <a:r>
              <a:rPr lang="fr-BE" sz="2400" b="1" u="sng" dirty="0" smtClean="0"/>
              <a:t>Petits rappels…</a:t>
            </a:r>
          </a:p>
          <a:p>
            <a:pPr marL="0" indent="0" algn="just">
              <a:buNone/>
            </a:pPr>
            <a:endParaRPr lang="fr-BE" sz="2400" b="1" u="sng" dirty="0"/>
          </a:p>
          <a:p>
            <a:pPr marL="0" indent="0" algn="just">
              <a:buNone/>
            </a:pPr>
            <a:r>
              <a:rPr lang="fr-BE" sz="2400" b="1" u="sng" dirty="0" smtClean="0"/>
              <a:t>Identification</a:t>
            </a:r>
            <a:r>
              <a:rPr lang="fr-BE" sz="2400" dirty="0" smtClean="0"/>
              <a:t>: processus psychologique par lequel un sujet assimile un aspect, une propriété, un attribut de l’autre et se transforme totalement ou partiellement sur le modèle de celui-ci.  La personnalité se constitue et se différencie par une série d’identifications.</a:t>
            </a:r>
          </a:p>
          <a:p>
            <a:pPr marL="0" indent="0" algn="just">
              <a:buNone/>
            </a:pPr>
            <a:endParaRPr lang="fr-BE" sz="2400" dirty="0"/>
          </a:p>
          <a:p>
            <a:pPr marL="0" indent="0" algn="just">
              <a:buNone/>
            </a:pPr>
            <a:r>
              <a:rPr lang="fr-BE" sz="2400" b="1" u="sng" dirty="0" smtClean="0"/>
              <a:t>Projection</a:t>
            </a:r>
            <a:r>
              <a:rPr lang="fr-BE" sz="2400" dirty="0" smtClean="0"/>
              <a:t>: Opération par laquelle le sujet expulse de soi et localise dans l’autre, personne ou chose, des qualités, des sentiments, des désirs, voire des « objets » qu’il méconnait ou refuse en lui.  Il s’agit là d’une défense d’origine très archaïque et que l’on retrouve alors particulièrement dans la paranoïa mais aussi dans des modes de pensées normaux comme la superstition.</a:t>
            </a:r>
          </a:p>
          <a:p>
            <a:pPr marL="0" indent="0" algn="just">
              <a:buNone/>
            </a:pPr>
            <a:endParaRPr lang="fr-BE" sz="2400" dirty="0"/>
          </a:p>
          <a:p>
            <a:pPr marL="0" indent="0" algn="just">
              <a:buNone/>
            </a:pPr>
            <a:r>
              <a:rPr lang="fr-BE" sz="2400" dirty="0" smtClean="0"/>
              <a:t>( Laplanche et Pontalis)</a:t>
            </a:r>
          </a:p>
          <a:p>
            <a:pPr marL="0" indent="0" algn="just">
              <a:buNone/>
            </a:pPr>
            <a:endParaRPr lang="fr-BE" dirty="0"/>
          </a:p>
        </p:txBody>
      </p:sp>
    </p:spTree>
    <p:extLst>
      <p:ext uri="{BB962C8B-B14F-4D97-AF65-F5344CB8AC3E}">
        <p14:creationId xmlns:p14="http://schemas.microsoft.com/office/powerpoint/2010/main" xmlns="" val="307538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95845"/>
          </a:xfrm>
        </p:spPr>
        <p:txBody>
          <a:bodyPr>
            <a:normAutofit/>
          </a:bodyPr>
          <a:lstStyle/>
          <a:p>
            <a:pPr marL="0" indent="0">
              <a:buNone/>
            </a:pPr>
            <a:r>
              <a:rPr lang="fr-BE" sz="2400" b="1" u="sng" dirty="0" smtClean="0"/>
              <a:t>Identification projective</a:t>
            </a:r>
            <a:r>
              <a:rPr lang="fr-BE" sz="2400" dirty="0" smtClean="0"/>
              <a:t>:</a:t>
            </a:r>
            <a:endParaRPr lang="fr-BE" sz="2400" dirty="0"/>
          </a:p>
          <a:p>
            <a:pPr marL="0" indent="0">
              <a:buNone/>
            </a:pPr>
            <a:r>
              <a:rPr lang="fr-BE" sz="2400" dirty="0" smtClean="0"/>
              <a:t>Terme introduit par Mélanie KLEIN pour désigner un mécanisme qui se traduit par des fantasmes, où le sujet introduit sa propre personne en totalité ou en partie à l’intérieur de l’objet, pour lui nuire, le posséder et le contrôler.  L’identification projective apparaît donc comme une modalité de la projection. Si M. KLEIN parle d’identification, c’est en tant que la personne ou une partie d’elle-même, (ses mauvais objets par exemple) est projetée.  </a:t>
            </a:r>
            <a:endParaRPr lang="fr-BE" sz="2400" dirty="0"/>
          </a:p>
        </p:txBody>
      </p:sp>
    </p:spTree>
    <p:extLst>
      <p:ext uri="{BB962C8B-B14F-4D97-AF65-F5344CB8AC3E}">
        <p14:creationId xmlns:p14="http://schemas.microsoft.com/office/powerpoint/2010/main" xmlns="" val="5004901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6480720"/>
          </a:xfrm>
        </p:spPr>
        <p:txBody>
          <a:bodyPr>
            <a:normAutofit/>
          </a:bodyPr>
          <a:lstStyle/>
          <a:p>
            <a:pPr marL="0" indent="0" algn="just">
              <a:buNone/>
            </a:pPr>
            <a:r>
              <a:rPr lang="fr-BE" sz="2800" dirty="0" smtClean="0"/>
              <a:t>« L’identification projective apparaît encore aujourd’hui comme un concept riche et fécond en raison de sa double fonction de mécanisme de défense et de vecteur de communication.  Elle permet de se débarrasser de sentiments déplaisants, de contrôler certains aspects du psychisme de l’autre, d’éviter la séparation, les sentiments de dépendance et de perte, de colère et d’envie; elle permet aussi la communication et l’empathie.</a:t>
            </a:r>
            <a:r>
              <a:rPr lang="fr-BE" sz="2800" dirty="0"/>
              <a:t> Ce deuxième aspect implique un caractère communicatif, intersubjectif et dans la réalité (le patient fait quelque chose à l’analyste et l’analyste fait quelque chose au patient).»  </a:t>
            </a:r>
            <a:r>
              <a:rPr lang="fr-BE" sz="2800" dirty="0" smtClean="0"/>
              <a:t>( A. Rissone)</a:t>
            </a:r>
            <a:endParaRPr lang="fr-BE" sz="2800" dirty="0"/>
          </a:p>
        </p:txBody>
      </p:sp>
    </p:spTree>
    <p:extLst>
      <p:ext uri="{BB962C8B-B14F-4D97-AF65-F5344CB8AC3E}">
        <p14:creationId xmlns:p14="http://schemas.microsoft.com/office/powerpoint/2010/main" xmlns="" val="2134760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60648"/>
            <a:ext cx="8229600" cy="5911869"/>
          </a:xfrm>
        </p:spPr>
        <p:txBody>
          <a:bodyPr>
            <a:normAutofit/>
          </a:bodyPr>
          <a:lstStyle/>
          <a:p>
            <a:pPr marL="0" indent="0" algn="just">
              <a:buNone/>
            </a:pPr>
            <a:r>
              <a:rPr lang="fr-BE" sz="2800" dirty="0" smtClean="0"/>
              <a:t>« Bion fait appel au concept d’identification projective dans un sens très différent de celui qu’avait décrit M. Klein: il la considère comme étant au service de la communication.  Lorsque le bébé – ou le patient – se trouve dans un état de confusion et d’incapacité à penser au sujet de l’expérience émotionnelle qu’il est en train de vivre, il clive et projette cette partie de lui-même qui se trouve dans un état chaotique et confus.</a:t>
            </a:r>
            <a:endParaRPr lang="fr-BE" sz="2800" dirty="0"/>
          </a:p>
        </p:txBody>
      </p:sp>
    </p:spTree>
    <p:extLst>
      <p:ext uri="{BB962C8B-B14F-4D97-AF65-F5344CB8AC3E}">
        <p14:creationId xmlns:p14="http://schemas.microsoft.com/office/powerpoint/2010/main" xmlns="" val="3054753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476672"/>
            <a:ext cx="8229600" cy="5623837"/>
          </a:xfrm>
        </p:spPr>
        <p:txBody>
          <a:bodyPr>
            <a:normAutofit/>
          </a:bodyPr>
          <a:lstStyle/>
          <a:p>
            <a:pPr marL="0" indent="0" algn="just">
              <a:buNone/>
            </a:pPr>
            <a:r>
              <a:rPr lang="fr-BE" sz="2800" dirty="0" smtClean="0"/>
              <a:t>«En recevant cette partie de la personnalité du bébé - ou du patient – qui se trouve en état de détresse et de chaos, la mère – ou le thérapeute – contient cette partie et, dans ce que Bion a appelé « rêverie », commence le processus de formation du symbole et de la pensée.  A un certain point de ce processus le bébé – ou le patient – devient alors capable de réintégrer cette partie de lui-même et de poursuivre le processus de pensée. »</a:t>
            </a:r>
          </a:p>
          <a:p>
            <a:pPr marL="0" indent="0" algn="just">
              <a:buNone/>
            </a:pPr>
            <a:r>
              <a:rPr lang="fr-BE" sz="2800" dirty="0" smtClean="0"/>
              <a:t>(D. Meltzer)</a:t>
            </a:r>
            <a:endParaRPr lang="fr-BE" sz="2800" dirty="0"/>
          </a:p>
        </p:txBody>
      </p:sp>
    </p:spTree>
    <p:extLst>
      <p:ext uri="{BB962C8B-B14F-4D97-AF65-F5344CB8AC3E}">
        <p14:creationId xmlns:p14="http://schemas.microsoft.com/office/powerpoint/2010/main" xmlns="" val="41750308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476672"/>
            <a:ext cx="8229600" cy="5966440"/>
          </a:xfrm>
        </p:spPr>
        <p:txBody>
          <a:bodyPr>
            <a:normAutofit/>
          </a:bodyPr>
          <a:lstStyle/>
          <a:p>
            <a:pPr marL="0" indent="0" algn="just">
              <a:buNone/>
            </a:pPr>
            <a:r>
              <a:rPr lang="fr-BE" sz="2800" dirty="0" smtClean="0"/>
              <a:t>« L’expérience thérapeutique avec parents et enfants nous montrent que la projection, avec ces différentes nuances englobées dans le terme d’identification projective est un mécanisme « naturel » du fonctionnement parental.  Cela signifie que les projections des parents sur leur enfant ne sont pas forcément pathogènes; bien au contraire, elles sont indispensables pour véhiculer l’investissement des enfants.  Ces projections vont être déterminantes dans le processus d’»identification » de l’enfant par les parents.</a:t>
            </a:r>
            <a:endParaRPr lang="fr-BE" sz="2800" dirty="0"/>
          </a:p>
        </p:txBody>
      </p:sp>
    </p:spTree>
    <p:extLst>
      <p:ext uri="{BB962C8B-B14F-4D97-AF65-F5344CB8AC3E}">
        <p14:creationId xmlns:p14="http://schemas.microsoft.com/office/powerpoint/2010/main" xmlns="" val="19786797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Élémentaire">
  <a:themeElements>
    <a:clrScheme name="Élémentaire">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Élémentaire">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Élémentaire">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Élémentaire.thmx</Template>
  <TotalTime>450</TotalTime>
  <Words>881</Words>
  <Application>Microsoft Office PowerPoint</Application>
  <PresentationFormat>Affichage à l'écran (4:3)</PresentationFormat>
  <Paragraphs>126</Paragraphs>
  <Slides>26</Slides>
  <Notes>0</Notes>
  <HiddenSlides>0</HiddenSlides>
  <MMClips>0</MMClips>
  <ScaleCrop>false</ScaleCrop>
  <HeadingPairs>
    <vt:vector size="4" baseType="variant">
      <vt:variant>
        <vt:lpstr>Thème</vt:lpstr>
      </vt:variant>
      <vt:variant>
        <vt:i4>1</vt:i4>
      </vt:variant>
      <vt:variant>
        <vt:lpstr>Titres des diapositives</vt:lpstr>
      </vt:variant>
      <vt:variant>
        <vt:i4>26</vt:i4>
      </vt:variant>
    </vt:vector>
  </HeadingPairs>
  <TitlesOfParts>
    <vt:vector size="27" baseType="lpstr">
      <vt:lpstr>Élémentaire</vt:lpstr>
      <vt:lpstr>L’identification dans le travail avec les familles: réflexion clinique</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L’identification dans le travail avec les familles: réflexion clinique</dc:title>
  <dc:creator>PC-Jardin</dc:creator>
  <cp:lastModifiedBy>Malchair</cp:lastModifiedBy>
  <cp:revision>44</cp:revision>
  <dcterms:created xsi:type="dcterms:W3CDTF">2013-10-07T08:09:28Z</dcterms:created>
  <dcterms:modified xsi:type="dcterms:W3CDTF">2013-10-14T07:09:12Z</dcterms:modified>
</cp:coreProperties>
</file>