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 id="2147483698"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8" r:id="rId28"/>
    <p:sldId id="284" r:id="rId29"/>
    <p:sldId id="285" r:id="rId30"/>
    <p:sldId id="286" r:id="rId31"/>
    <p:sldId id="287" r:id="rId32"/>
    <p:sldId id="289" r:id="rId33"/>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charset="0"/>
      <a:defRPr kern="1200">
        <a:solidFill>
          <a:schemeClr val="bg1"/>
        </a:solidFill>
        <a:latin typeface="Arial" charset="0"/>
        <a:ea typeface="ＭＳ Ｐゴシック" charset="0"/>
        <a:cs typeface="Lucida Sans Unicode" charset="0"/>
      </a:defRPr>
    </a:lvl1pPr>
    <a:lvl2pPr marL="742950" indent="-285750" algn="l" defTabSz="449263" rtl="0" fontAlgn="base">
      <a:spcBef>
        <a:spcPct val="0"/>
      </a:spcBef>
      <a:spcAft>
        <a:spcPct val="0"/>
      </a:spcAft>
      <a:buClr>
        <a:srgbClr val="000000"/>
      </a:buClr>
      <a:buSzPct val="100000"/>
      <a:buFont typeface="Times New Roman" charset="0"/>
      <a:defRPr kern="1200">
        <a:solidFill>
          <a:schemeClr val="bg1"/>
        </a:solidFill>
        <a:latin typeface="Arial" charset="0"/>
        <a:ea typeface="ＭＳ Ｐゴシック" charset="0"/>
        <a:cs typeface="Lucida Sans Unicode" charset="0"/>
      </a:defRPr>
    </a:lvl2pPr>
    <a:lvl3pPr marL="1143000" indent="-228600" algn="l" defTabSz="449263" rtl="0" fontAlgn="base">
      <a:spcBef>
        <a:spcPct val="0"/>
      </a:spcBef>
      <a:spcAft>
        <a:spcPct val="0"/>
      </a:spcAft>
      <a:buClr>
        <a:srgbClr val="000000"/>
      </a:buClr>
      <a:buSzPct val="100000"/>
      <a:buFont typeface="Times New Roman" charset="0"/>
      <a:defRPr kern="1200">
        <a:solidFill>
          <a:schemeClr val="bg1"/>
        </a:solidFill>
        <a:latin typeface="Arial" charset="0"/>
        <a:ea typeface="ＭＳ Ｐゴシック" charset="0"/>
        <a:cs typeface="Lucida Sans Unicode" charset="0"/>
      </a:defRPr>
    </a:lvl3pPr>
    <a:lvl4pPr marL="1600200" indent="-228600" algn="l" defTabSz="449263" rtl="0" fontAlgn="base">
      <a:spcBef>
        <a:spcPct val="0"/>
      </a:spcBef>
      <a:spcAft>
        <a:spcPct val="0"/>
      </a:spcAft>
      <a:buClr>
        <a:srgbClr val="000000"/>
      </a:buClr>
      <a:buSzPct val="100000"/>
      <a:buFont typeface="Times New Roman" charset="0"/>
      <a:defRPr kern="1200">
        <a:solidFill>
          <a:schemeClr val="bg1"/>
        </a:solidFill>
        <a:latin typeface="Arial" charset="0"/>
        <a:ea typeface="ＭＳ Ｐゴシック" charset="0"/>
        <a:cs typeface="Lucida Sans Unicode" charset="0"/>
      </a:defRPr>
    </a:lvl4pPr>
    <a:lvl5pPr marL="2057400" indent="-228600" algn="l" defTabSz="449263" rtl="0" fontAlgn="base">
      <a:spcBef>
        <a:spcPct val="0"/>
      </a:spcBef>
      <a:spcAft>
        <a:spcPct val="0"/>
      </a:spcAft>
      <a:buClr>
        <a:srgbClr val="000000"/>
      </a:buClr>
      <a:buSzPct val="100000"/>
      <a:buFont typeface="Times New Roman" charset="0"/>
      <a:defRPr kern="1200">
        <a:solidFill>
          <a:schemeClr val="bg1"/>
        </a:solidFill>
        <a:latin typeface="Arial" charset="0"/>
        <a:ea typeface="ＭＳ Ｐゴシック" charset="0"/>
        <a:cs typeface="Lucida Sans Unicode" charset="0"/>
      </a:defRPr>
    </a:lvl5pPr>
    <a:lvl6pPr marL="2286000" algn="l" defTabSz="457200" rtl="0" eaLnBrk="1" latinLnBrk="0" hangingPunct="1">
      <a:defRPr kern="1200">
        <a:solidFill>
          <a:schemeClr val="bg1"/>
        </a:solidFill>
        <a:latin typeface="Arial" charset="0"/>
        <a:ea typeface="ＭＳ Ｐゴシック" charset="0"/>
        <a:cs typeface="Lucida Sans Unicode" charset="0"/>
      </a:defRPr>
    </a:lvl6pPr>
    <a:lvl7pPr marL="2743200" algn="l" defTabSz="457200" rtl="0" eaLnBrk="1" latinLnBrk="0" hangingPunct="1">
      <a:defRPr kern="1200">
        <a:solidFill>
          <a:schemeClr val="bg1"/>
        </a:solidFill>
        <a:latin typeface="Arial" charset="0"/>
        <a:ea typeface="ＭＳ Ｐゴシック" charset="0"/>
        <a:cs typeface="Lucida Sans Unicode" charset="0"/>
      </a:defRPr>
    </a:lvl7pPr>
    <a:lvl8pPr marL="3200400" algn="l" defTabSz="457200" rtl="0" eaLnBrk="1" latinLnBrk="0" hangingPunct="1">
      <a:defRPr kern="1200">
        <a:solidFill>
          <a:schemeClr val="bg1"/>
        </a:solidFill>
        <a:latin typeface="Arial" charset="0"/>
        <a:ea typeface="ＭＳ Ｐゴシック" charset="0"/>
        <a:cs typeface="Lucida Sans Unicode" charset="0"/>
      </a:defRPr>
    </a:lvl8pPr>
    <a:lvl9pPr marL="3657600" algn="l" defTabSz="457200" rtl="0" eaLnBrk="1" latinLnBrk="0" hangingPunct="1">
      <a:defRPr kern="1200">
        <a:solidFill>
          <a:schemeClr val="bg1"/>
        </a:solidFill>
        <a:latin typeface="Arial" charset="0"/>
        <a:ea typeface="ＭＳ Ｐゴシック" charset="0"/>
        <a:cs typeface="Lucida Sans Unicode"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008" y="-11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3074" name="AutoShape 2"/>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3075" name="Rectangle 3"/>
          <p:cNvSpPr>
            <a:spLocks noGrp="1" noChangeArrowheads="1"/>
          </p:cNvSpPr>
          <p:nvPr>
            <p:ph type="hdr"/>
          </p:nvPr>
        </p:nvSpPr>
        <p:spPr bwMode="auto">
          <a:xfrm>
            <a:off x="0" y="0"/>
            <a:ext cx="29686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lvl1pPr>
              <a:tabLst>
                <a:tab pos="723900" algn="l"/>
                <a:tab pos="1447800" algn="l"/>
                <a:tab pos="2171700" algn="l"/>
                <a:tab pos="2895600" algn="l"/>
              </a:tabLst>
              <a:defRPr sz="1200">
                <a:solidFill>
                  <a:srgbClr val="000000"/>
                </a:solidFill>
                <a:latin typeface="Times New Roman" charset="0"/>
              </a:defRPr>
            </a:lvl1pPr>
          </a:lstStyle>
          <a:p>
            <a:endParaRPr lang="fr-FR"/>
          </a:p>
        </p:txBody>
      </p:sp>
      <p:sp>
        <p:nvSpPr>
          <p:cNvPr id="3076" name="Rectangle 4"/>
          <p:cNvSpPr>
            <a:spLocks noGrp="1" noChangeArrowheads="1"/>
          </p:cNvSpPr>
          <p:nvPr>
            <p:ph type="dt"/>
          </p:nvPr>
        </p:nvSpPr>
        <p:spPr bwMode="auto">
          <a:xfrm>
            <a:off x="3884613" y="0"/>
            <a:ext cx="29686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lvl1pPr algn="r">
              <a:tabLst>
                <a:tab pos="723900" algn="l"/>
                <a:tab pos="1447800" algn="l"/>
                <a:tab pos="2171700" algn="l"/>
                <a:tab pos="2895600" algn="l"/>
              </a:tabLst>
              <a:defRPr sz="1200">
                <a:solidFill>
                  <a:srgbClr val="000000"/>
                </a:solidFill>
                <a:latin typeface="Times New Roman" charset="0"/>
              </a:defRPr>
            </a:lvl1pPr>
          </a:lstStyle>
          <a:p>
            <a:endParaRPr lang="fr-FR"/>
          </a:p>
        </p:txBody>
      </p:sp>
      <p:sp>
        <p:nvSpPr>
          <p:cNvPr id="3077" name="Rectangle 5"/>
          <p:cNvSpPr>
            <a:spLocks noGrp="1" noRot="1" noChangeAspect="1" noChangeArrowheads="1"/>
          </p:cNvSpPr>
          <p:nvPr>
            <p:ph type="sldImg"/>
          </p:nvPr>
        </p:nvSpPr>
        <p:spPr bwMode="auto">
          <a:xfrm>
            <a:off x="1143000" y="685800"/>
            <a:ext cx="4568825" cy="3425825"/>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sp>
      <p:sp>
        <p:nvSpPr>
          <p:cNvPr id="3078" name="Rectangle 6"/>
          <p:cNvSpPr>
            <a:spLocks noGrp="1" noChangeArrowheads="1"/>
          </p:cNvSpPr>
          <p:nvPr>
            <p:ph type="body"/>
          </p:nvPr>
        </p:nvSpPr>
        <p:spPr bwMode="auto">
          <a:xfrm>
            <a:off x="685800" y="4343400"/>
            <a:ext cx="5483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p>
            <a:pPr lvl="0"/>
            <a:endParaRPr lang="fr-FR"/>
          </a:p>
        </p:txBody>
      </p:sp>
      <p:sp>
        <p:nvSpPr>
          <p:cNvPr id="3079" name="Rectangle 7"/>
          <p:cNvSpPr>
            <a:spLocks noGrp="1" noChangeArrowheads="1"/>
          </p:cNvSpPr>
          <p:nvPr>
            <p:ph type="ftr"/>
          </p:nvPr>
        </p:nvSpPr>
        <p:spPr bwMode="auto">
          <a:xfrm>
            <a:off x="0" y="8685213"/>
            <a:ext cx="29686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b" anchorCtr="0" compatLnSpc="1">
            <a:prstTxWarp prst="textNoShape">
              <a:avLst/>
            </a:prstTxWarp>
          </a:bodyPr>
          <a:lstStyle>
            <a:lvl1pPr>
              <a:tabLst>
                <a:tab pos="723900" algn="l"/>
                <a:tab pos="1447800" algn="l"/>
                <a:tab pos="2171700" algn="l"/>
                <a:tab pos="2895600" algn="l"/>
              </a:tabLst>
              <a:defRPr sz="1200">
                <a:solidFill>
                  <a:srgbClr val="000000"/>
                </a:solidFill>
                <a:latin typeface="Times New Roman" charset="0"/>
              </a:defRPr>
            </a:lvl1pPr>
          </a:lstStyle>
          <a:p>
            <a:endParaRPr lang="fr-FR"/>
          </a:p>
        </p:txBody>
      </p:sp>
      <p:sp>
        <p:nvSpPr>
          <p:cNvPr id="3080" name="Rectangle 8"/>
          <p:cNvSpPr>
            <a:spLocks noGrp="1" noChangeArrowheads="1"/>
          </p:cNvSpPr>
          <p:nvPr>
            <p:ph type="sldNum"/>
          </p:nvPr>
        </p:nvSpPr>
        <p:spPr bwMode="auto">
          <a:xfrm>
            <a:off x="3884613" y="8685213"/>
            <a:ext cx="29686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b" anchorCtr="0" compatLnSpc="1">
            <a:prstTxWarp prst="textNoShape">
              <a:avLst/>
            </a:prstTxWarp>
          </a:bodyPr>
          <a:lstStyle>
            <a:lvl1pPr algn="r">
              <a:tabLst>
                <a:tab pos="723900" algn="l"/>
                <a:tab pos="1447800" algn="l"/>
                <a:tab pos="2171700" algn="l"/>
                <a:tab pos="2895600" algn="l"/>
              </a:tabLst>
              <a:defRPr sz="1200">
                <a:solidFill>
                  <a:srgbClr val="000000"/>
                </a:solidFill>
                <a:latin typeface="Times New Roman" charset="0"/>
              </a:defRPr>
            </a:lvl1pPr>
          </a:lstStyle>
          <a:p>
            <a:fld id="{6C95651E-66A1-DF40-A3BF-B7F0122130D4}" type="slidenum">
              <a:rPr lang="fr-FR"/>
              <a:pPr/>
              <a:t>‹#›</a:t>
            </a:fld>
            <a:endParaRPr lang="fr-FR"/>
          </a:p>
        </p:txBody>
      </p:sp>
    </p:spTree>
    <p:extLst>
      <p:ext uri="{BB962C8B-B14F-4D97-AF65-F5344CB8AC3E}">
        <p14:creationId xmlns:p14="http://schemas.microsoft.com/office/powerpoint/2010/main" val="2898052938"/>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0E85A01D-0842-1342-8D05-C92F49E1EB0C}" type="slidenum">
              <a:rPr lang="fr-FR"/>
              <a:pPr/>
              <a:t>1</a:t>
            </a:fld>
            <a:endParaRPr lang="fr-FR"/>
          </a:p>
        </p:txBody>
      </p:sp>
      <p:sp>
        <p:nvSpPr>
          <p:cNvPr id="378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37890" name="Text Box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4F8E507-5461-DE41-B009-CAF0617C9906}" type="slidenum">
              <a:rPr lang="fr-FR"/>
              <a:pPr/>
              <a:t>10</a:t>
            </a:fld>
            <a:endParaRPr lang="fr-FR"/>
          </a:p>
        </p:txBody>
      </p:sp>
      <p:sp>
        <p:nvSpPr>
          <p:cNvPr id="471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7106"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DCB00C1-EC4F-A240-BE5C-C43E4F62EAAB}" type="slidenum">
              <a:rPr lang="fr-FR"/>
              <a:pPr/>
              <a:t>11</a:t>
            </a:fld>
            <a:endParaRPr lang="fr-FR"/>
          </a:p>
        </p:txBody>
      </p:sp>
      <p:sp>
        <p:nvSpPr>
          <p:cNvPr id="512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1202"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8B17EC1C-B2B2-894D-AE11-2DD55ED794C3}" type="slidenum">
              <a:rPr lang="fr-FR"/>
              <a:pPr/>
              <a:t>12</a:t>
            </a:fld>
            <a:endParaRPr lang="fr-FR"/>
          </a:p>
        </p:txBody>
      </p:sp>
      <p:sp>
        <p:nvSpPr>
          <p:cNvPr id="5222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2226"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155A6FCB-DC3A-EA4A-8D80-4AE8D4CBD995}" type="slidenum">
              <a:rPr lang="fr-FR"/>
              <a:pPr/>
              <a:t>13</a:t>
            </a:fld>
            <a:endParaRPr lang="fr-FR"/>
          </a:p>
        </p:txBody>
      </p:sp>
      <p:sp>
        <p:nvSpPr>
          <p:cNvPr id="5324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3250"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1634A520-3780-B042-903B-01909CC9B2D2}" type="slidenum">
              <a:rPr lang="fr-FR"/>
              <a:pPr/>
              <a:t>14</a:t>
            </a:fld>
            <a:endParaRPr lang="fr-FR"/>
          </a:p>
        </p:txBody>
      </p:sp>
      <p:sp>
        <p:nvSpPr>
          <p:cNvPr id="542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4274"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1F63046C-69D7-A747-BD40-20F46A72F11C}" type="slidenum">
              <a:rPr lang="fr-FR"/>
              <a:pPr/>
              <a:t>15</a:t>
            </a:fld>
            <a:endParaRPr lang="fr-FR"/>
          </a:p>
        </p:txBody>
      </p:sp>
      <p:sp>
        <p:nvSpPr>
          <p:cNvPr id="552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5298"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5DEF2C1-D190-BD44-9B0A-6A1C80232D5D}" type="slidenum">
              <a:rPr lang="fr-FR"/>
              <a:pPr/>
              <a:t>16</a:t>
            </a:fld>
            <a:endParaRPr lang="fr-FR"/>
          </a:p>
        </p:txBody>
      </p:sp>
      <p:sp>
        <p:nvSpPr>
          <p:cNvPr id="5632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6322"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972183A4-CE54-5740-AF0A-04229F62D1CB}" type="slidenum">
              <a:rPr lang="fr-FR"/>
              <a:pPr/>
              <a:t>17</a:t>
            </a:fld>
            <a:endParaRPr lang="fr-FR"/>
          </a:p>
        </p:txBody>
      </p:sp>
      <p:sp>
        <p:nvSpPr>
          <p:cNvPr id="573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7346"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6F170B8-A524-DD4B-96DC-80F5738E528A}" type="slidenum">
              <a:rPr lang="fr-FR"/>
              <a:pPr/>
              <a:t>18</a:t>
            </a:fld>
            <a:endParaRPr lang="fr-FR"/>
          </a:p>
        </p:txBody>
      </p:sp>
      <p:sp>
        <p:nvSpPr>
          <p:cNvPr id="583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8370"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C6B8988B-4B08-CB44-AAE5-D56003A3350F}" type="slidenum">
              <a:rPr lang="fr-FR"/>
              <a:pPr/>
              <a:t>19</a:t>
            </a:fld>
            <a:endParaRPr lang="fr-FR"/>
          </a:p>
        </p:txBody>
      </p:sp>
      <p:sp>
        <p:nvSpPr>
          <p:cNvPr id="593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59394"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AB9CEA74-B352-584F-B56E-8E1CA709DBC8}" type="slidenum">
              <a:rPr lang="fr-FR"/>
              <a:pPr/>
              <a:t>2</a:t>
            </a:fld>
            <a:endParaRPr lang="fr-FR"/>
          </a:p>
        </p:txBody>
      </p:sp>
      <p:sp>
        <p:nvSpPr>
          <p:cNvPr id="3891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38914"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14A9656F-19E0-144D-A403-E64421D67D8F}" type="slidenum">
              <a:rPr lang="fr-FR"/>
              <a:pPr/>
              <a:t>20</a:t>
            </a:fld>
            <a:endParaRPr lang="fr-FR"/>
          </a:p>
        </p:txBody>
      </p:sp>
      <p:sp>
        <p:nvSpPr>
          <p:cNvPr id="604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0418"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1493552B-AF6D-FC4B-B442-3031E63F5B1D}" type="slidenum">
              <a:rPr lang="fr-FR"/>
              <a:pPr/>
              <a:t>21</a:t>
            </a:fld>
            <a:endParaRPr lang="fr-FR"/>
          </a:p>
        </p:txBody>
      </p:sp>
      <p:sp>
        <p:nvSpPr>
          <p:cNvPr id="614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1442"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E5E1C539-E0AD-C64B-8AD4-743D4AC5AE33}" type="slidenum">
              <a:rPr lang="fr-FR"/>
              <a:pPr/>
              <a:t>22</a:t>
            </a:fld>
            <a:endParaRPr lang="fr-FR"/>
          </a:p>
        </p:txBody>
      </p:sp>
      <p:sp>
        <p:nvSpPr>
          <p:cNvPr id="6246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2466"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BE9A208-8D8B-5849-BE34-EE4213992EDE}" type="slidenum">
              <a:rPr lang="fr-FR"/>
              <a:pPr/>
              <a:t>23</a:t>
            </a:fld>
            <a:endParaRPr lang="fr-FR"/>
          </a:p>
        </p:txBody>
      </p:sp>
      <p:sp>
        <p:nvSpPr>
          <p:cNvPr id="634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3490"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8F4D205F-DFB7-DD48-8679-1A8B5B3A34CF}" type="slidenum">
              <a:rPr lang="fr-FR"/>
              <a:pPr/>
              <a:t>24</a:t>
            </a:fld>
            <a:endParaRPr lang="fr-FR"/>
          </a:p>
        </p:txBody>
      </p:sp>
      <p:sp>
        <p:nvSpPr>
          <p:cNvPr id="6451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4514"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3F1A7E66-BA6B-8B4C-AC3C-B14972B99724}" type="slidenum">
              <a:rPr lang="fr-FR"/>
              <a:pPr/>
              <a:t>25</a:t>
            </a:fld>
            <a:endParaRPr lang="fr-FR"/>
          </a:p>
        </p:txBody>
      </p:sp>
      <p:sp>
        <p:nvSpPr>
          <p:cNvPr id="655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5538"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4DD9CEB5-9DC0-5440-9B40-3E66A80C0568}" type="slidenum">
              <a:rPr lang="fr-FR"/>
              <a:pPr/>
              <a:t>27</a:t>
            </a:fld>
            <a:endParaRPr lang="fr-FR"/>
          </a:p>
        </p:txBody>
      </p:sp>
      <p:sp>
        <p:nvSpPr>
          <p:cNvPr id="665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6562"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6F5B05B4-4D16-AA45-A613-685314BD4B2D}" type="slidenum">
              <a:rPr lang="fr-FR"/>
              <a:pPr/>
              <a:t>28</a:t>
            </a:fld>
            <a:endParaRPr lang="fr-FR"/>
          </a:p>
        </p:txBody>
      </p:sp>
      <p:sp>
        <p:nvSpPr>
          <p:cNvPr id="675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7586"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FA8069F6-157A-5E45-8B2A-873362057B83}" type="slidenum">
              <a:rPr lang="fr-FR"/>
              <a:pPr/>
              <a:t>29</a:t>
            </a:fld>
            <a:endParaRPr lang="fr-FR"/>
          </a:p>
        </p:txBody>
      </p:sp>
      <p:sp>
        <p:nvSpPr>
          <p:cNvPr id="686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8610"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5E8DA0CD-3275-354B-BC2E-2AF79A9E4931}" type="slidenum">
              <a:rPr lang="fr-FR"/>
              <a:pPr/>
              <a:t>30</a:t>
            </a:fld>
            <a:endParaRPr lang="fr-FR"/>
          </a:p>
        </p:txBody>
      </p:sp>
      <p:sp>
        <p:nvSpPr>
          <p:cNvPr id="696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69634"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2810E7AA-CBC3-2549-ABFB-180D41C23F70}" type="slidenum">
              <a:rPr lang="fr-FR"/>
              <a:pPr/>
              <a:t>3</a:t>
            </a:fld>
            <a:endParaRPr lang="fr-FR"/>
          </a:p>
        </p:txBody>
      </p:sp>
      <p:sp>
        <p:nvSpPr>
          <p:cNvPr id="399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39938"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3142FDD0-67E1-2448-9DE6-34FACDF34605}" type="slidenum">
              <a:rPr lang="fr-FR"/>
              <a:pPr/>
              <a:t>4</a:t>
            </a:fld>
            <a:endParaRPr lang="fr-FR"/>
          </a:p>
        </p:txBody>
      </p:sp>
      <p:sp>
        <p:nvSpPr>
          <p:cNvPr id="409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0962"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AADB6C1E-C1CB-3642-8514-50C5C56E1E7C}" type="slidenum">
              <a:rPr lang="fr-FR"/>
              <a:pPr/>
              <a:t>5</a:t>
            </a:fld>
            <a:endParaRPr lang="fr-FR"/>
          </a:p>
        </p:txBody>
      </p:sp>
      <p:sp>
        <p:nvSpPr>
          <p:cNvPr id="419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1986"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D90769A2-E2F5-F845-815C-4FFB12270089}" type="slidenum">
              <a:rPr lang="fr-FR"/>
              <a:pPr/>
              <a:t>6</a:t>
            </a:fld>
            <a:endParaRPr lang="fr-FR"/>
          </a:p>
        </p:txBody>
      </p:sp>
      <p:sp>
        <p:nvSpPr>
          <p:cNvPr id="430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3010"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C48224C7-42A6-094A-BFF6-39D5E2160F32}" type="slidenum">
              <a:rPr lang="fr-FR"/>
              <a:pPr/>
              <a:t>7</a:t>
            </a:fld>
            <a:endParaRPr lang="fr-FR"/>
          </a:p>
        </p:txBody>
      </p:sp>
      <p:sp>
        <p:nvSpPr>
          <p:cNvPr id="440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4034"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EBBDBB85-09B6-C442-B7CA-D50B706590E9}" type="slidenum">
              <a:rPr lang="fr-FR"/>
              <a:pPr/>
              <a:t>8</a:t>
            </a:fld>
            <a:endParaRPr lang="fr-FR"/>
          </a:p>
        </p:txBody>
      </p:sp>
      <p:sp>
        <p:nvSpPr>
          <p:cNvPr id="450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5058"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CCE866F5-3CE9-3A4E-8277-FF8276F2E6CD}" type="slidenum">
              <a:rPr lang="fr-FR"/>
              <a:pPr/>
              <a:t>9</a:t>
            </a:fld>
            <a:endParaRPr lang="fr-FR"/>
          </a:p>
        </p:txBody>
      </p:sp>
      <p:sp>
        <p:nvSpPr>
          <p:cNvPr id="460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
        <p:nvSpPr>
          <p:cNvPr id="46082" name="Text Box 2"/>
          <p:cNvSpPr txBox="1">
            <a:spLocks noGrp="1" noChangeArrowheads="1"/>
          </p:cNvSpPr>
          <p:nvPr>
            <p:ph type="body"/>
          </p:nvPr>
        </p:nvSpPr>
        <p:spPr bwMode="auto">
          <a:xfrm>
            <a:off x="685800" y="4343400"/>
            <a:ext cx="5484813" cy="4208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5CD7D83-88AB-E84D-8DDD-960FF04701BD}"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3AD72D6-1627-6B41-840E-8DF975455317}"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09B7653-9BB3-C544-9327-9CBACD3E173F}"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685800" y="1692275"/>
            <a:ext cx="7770813" cy="1735138"/>
          </a:xfrm>
        </p:spPr>
        <p:txBody>
          <a:bodyPr/>
          <a:lstStyle/>
          <a:p>
            <a:r>
              <a:rPr lang="fr-FR" smtClean="0"/>
              <a:t>Cliquez et modifiez le titre</a:t>
            </a:r>
            <a:endParaRPr lang="fr-FR"/>
          </a:p>
        </p:txBody>
      </p:sp>
      <p:sp>
        <p:nvSpPr>
          <p:cNvPr id="3" name="Espace réservé de la date 2"/>
          <p:cNvSpPr>
            <a:spLocks noGrp="1"/>
          </p:cNvSpPr>
          <p:nvPr>
            <p:ph type="dt" idx="10"/>
          </p:nvPr>
        </p:nvSpPr>
        <p:spPr>
          <a:xfrm>
            <a:off x="457200" y="6248400"/>
            <a:ext cx="2132013" cy="455613"/>
          </a:xfrm>
        </p:spPr>
        <p:txBody>
          <a:bodyPr/>
          <a:lstStyle>
            <a:lvl1pPr>
              <a:defRPr/>
            </a:lvl1pPr>
          </a:lstStyle>
          <a:p>
            <a:endParaRPr lang="fr-BE"/>
          </a:p>
        </p:txBody>
      </p:sp>
      <p:sp>
        <p:nvSpPr>
          <p:cNvPr id="4" name="Espace réservé du pied de page 3"/>
          <p:cNvSpPr>
            <a:spLocks noGrp="1"/>
          </p:cNvSpPr>
          <p:nvPr>
            <p:ph type="ftr" idx="11"/>
          </p:nvPr>
        </p:nvSpPr>
        <p:spPr>
          <a:xfrm>
            <a:off x="3124200" y="6248400"/>
            <a:ext cx="2894013" cy="455613"/>
          </a:xfrm>
        </p:spPr>
        <p:txBody>
          <a:bodyPr/>
          <a:lstStyle>
            <a:lvl1pPr>
              <a:defRPr/>
            </a:lvl1pPr>
          </a:lstStyle>
          <a:p>
            <a:endParaRPr lang="fr-FR"/>
          </a:p>
        </p:txBody>
      </p:sp>
      <p:sp>
        <p:nvSpPr>
          <p:cNvPr id="5" name="Espace réservé du numéro de diapositive 4"/>
          <p:cNvSpPr>
            <a:spLocks noGrp="1"/>
          </p:cNvSpPr>
          <p:nvPr>
            <p:ph type="sldNum" idx="12"/>
          </p:nvPr>
        </p:nvSpPr>
        <p:spPr>
          <a:xfrm>
            <a:off x="6553200" y="6248400"/>
            <a:ext cx="2132013" cy="455613"/>
          </a:xfrm>
        </p:spPr>
        <p:txBody>
          <a:bodyPr/>
          <a:lstStyle>
            <a:lvl1pPr>
              <a:defRPr/>
            </a:lvl1pPr>
          </a:lstStyle>
          <a:p>
            <a:fld id="{8BFAC9A0-E8A3-9C4F-A4AB-66AC64793D52}" type="slidenum">
              <a:rPr lang="fr-FR"/>
              <a:pPr/>
              <a:t>‹#›</a:t>
            </a:fld>
            <a:endParaRPr lang="fr-FR"/>
          </a:p>
        </p:txBody>
      </p:sp>
    </p:spTree>
    <p:extLst>
      <p:ext uri="{BB962C8B-B14F-4D97-AF65-F5344CB8AC3E}">
        <p14:creationId xmlns:p14="http://schemas.microsoft.com/office/powerpoint/2010/main" val="538900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90AAEA-5E5B-C045-91D9-B5B8EAA4E733}" type="slidenum">
              <a:rPr lang="fr-FR" smtClean="0"/>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F15AC80-25D9-E14B-BEAB-591A38EB2645}" type="slidenum">
              <a:rPr lang="fr-FR" smtClean="0"/>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E7924BA-E613-4D4D-8DE0-28DFD9823BE1}" type="slidenum">
              <a:rPr lang="fr-FR" smtClean="0"/>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endParaRPr lang="fr-BE"/>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FD0709E-2AEC-2F4C-B54D-F99C00036998}" type="slidenum">
              <a:rPr lang="fr-FR" smtClean="0"/>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endParaRPr lang="fr-BE"/>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6906B08-B5F4-954C-A6BA-5C7A06277153}" type="slidenum">
              <a:rPr lang="fr-FR" smtClean="0"/>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endParaRPr lang="fr-BE"/>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23E1F3F-47CE-744F-82B1-21CC4C4238F2}" type="slidenum">
              <a:rPr lang="fr-FR" smtClean="0"/>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BE"/>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F2D0B58-565D-1647-84CA-627F52392E0B}"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9136D49-E4A2-CF47-B972-3978EBCA462A}" type="slidenum">
              <a:rPr lang="fr-FR" smtClean="0"/>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endParaRPr lang="fr-BE"/>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0CCA22-4CB4-EF4B-92FF-457E52BC77D4}" type="slidenum">
              <a:rPr lang="fr-FR" smtClean="0"/>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endParaRPr lang="fr-BE"/>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D5D2A5D-20F7-814B-B436-523F7F38F935}" type="slidenum">
              <a:rPr lang="fr-FR" smtClean="0"/>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B31B57D-8E5A-624D-B6C2-9ED1F11F9E84}" type="slidenum">
              <a:rPr lang="fr-FR" smtClean="0"/>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00AEFF-97C8-6E4C-8BE7-CC66A0F15123}"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endParaRPr lang="fr-BE"/>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38AC1F0-FFC3-8B4D-9ABA-4C93AEC429E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endParaRPr lang="fr-BE"/>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E86038F-A988-4D46-B9A5-E7123B58FAF1}"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endParaRPr lang="fr-BE"/>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7C7C4FC-54DB-D14D-BB14-F3821CFB26A2}"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endParaRPr lang="fr-BE"/>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F025559-F79E-2342-B4A8-197CEC4F0321}"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BE"/>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7B72A7F-5D89-F04B-9CCD-4ABF4F190A10}"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endParaRPr lang="fr-BE"/>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7F5FF36-F176-2941-9E72-3AB1C0A98174}"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endParaRPr lang="fr-BE"/>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7511B05-5333-E54B-8162-AE04EEF34761}"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58672-57CF-4B40-B9EE-4C8C83046120}" type="slidenum">
              <a:rPr lang="fr-FR" smtClean="0"/>
              <a:pPr/>
              <a:t>‹#›</a:t>
            </a:fld>
            <a:endParaRPr lang="fr-FR"/>
          </a:p>
        </p:txBody>
      </p:sp>
    </p:spTree>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D58672-57CF-4B40-B9EE-4C8C83046120}" type="slidenum">
              <a:rPr lang="fr-FR" smtClean="0"/>
              <a:pPr/>
              <a:t>‹#›</a:t>
            </a:fld>
            <a:endParaRPr lang="fr-FR"/>
          </a:p>
        </p:txBody>
      </p:sp>
    </p:spTree>
  </p:cSld>
  <p:clrMap bg1="dk1" tx1="lt1" bg2="dk2"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11188" y="0"/>
            <a:ext cx="8208962" cy="39592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000" tIns="46800" rIns="90000" bIns="46800"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6000" b="1" dirty="0">
                <a:solidFill>
                  <a:srgbClr val="FFFFFF"/>
                </a:solidFill>
                <a:latin typeface="+mn-lt"/>
              </a:rPr>
              <a:t>SYNDROME DE MUNCHAUSEN PAR PROCURATION</a:t>
            </a:r>
          </a:p>
        </p:txBody>
      </p:sp>
      <p:sp>
        <p:nvSpPr>
          <p:cNvPr id="4097" name="Rectangle 1"/>
          <p:cNvSpPr>
            <a:spLocks noGrp="1" noChangeArrowheads="1"/>
          </p:cNvSpPr>
          <p:nvPr>
            <p:ph type="subTitle" idx="4294967295"/>
          </p:nvPr>
        </p:nvSpPr>
        <p:spPr>
          <a:xfrm>
            <a:off x="611560" y="4005064"/>
            <a:ext cx="8281095" cy="2700338"/>
          </a:xfrm>
          <a:ln/>
        </p:spPr>
        <p:txBody>
          <a:bodyPr anchor="t" anchorCtr="0"/>
          <a:lstStyle/>
          <a:p>
            <a:pPr marL="0" indent="0">
              <a:lnSpc>
                <a:spcPct val="90000"/>
              </a:lnSpc>
              <a:spcBef>
                <a:spcPts val="11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BE" dirty="0" smtClean="0">
              <a:solidFill>
                <a:srgbClr val="FFFFFF"/>
              </a:solidFill>
            </a:endParaRPr>
          </a:p>
          <a:p>
            <a:pPr marL="0" indent="0">
              <a:lnSpc>
                <a:spcPct val="90000"/>
              </a:lnSpc>
              <a:spcBef>
                <a:spcPts val="11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smtClean="0">
                <a:solidFill>
                  <a:srgbClr val="FFFFFF"/>
                </a:solidFill>
              </a:rPr>
              <a:t>                          Séminaire de Pédiatrie CHU Liège </a:t>
            </a:r>
            <a:endParaRPr lang="fr-BE" dirty="0">
              <a:solidFill>
                <a:srgbClr val="FFFFFF"/>
              </a:solidFill>
            </a:endParaRPr>
          </a:p>
          <a:p>
            <a:pPr marL="0" indent="0">
              <a:lnSpc>
                <a:spcPct val="90000"/>
              </a:lnSpc>
              <a:spcBef>
                <a:spcPts val="11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smtClean="0">
                <a:solidFill>
                  <a:srgbClr val="FFFFFF"/>
                </a:solidFill>
              </a:rPr>
              <a:t>                                                       Prof. Alain Malchair</a:t>
            </a:r>
          </a:p>
          <a:p>
            <a:pPr marL="0" indent="0">
              <a:lnSpc>
                <a:spcPct val="90000"/>
              </a:lnSpc>
              <a:spcBef>
                <a:spcPts val="11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a:solidFill>
                  <a:srgbClr val="FFFFFF"/>
                </a:solidFill>
              </a:rPr>
              <a:t> </a:t>
            </a:r>
            <a:r>
              <a:rPr lang="fr-BE" dirty="0" smtClean="0">
                <a:solidFill>
                  <a:srgbClr val="FFFFFF"/>
                </a:solidFill>
              </a:rPr>
              <a:t>                                                   Jeudi 9 octobre 2014</a:t>
            </a:r>
            <a:endParaRPr lang="fr-BE" dirty="0">
              <a:solidFill>
                <a:srgbClr val="FFFFFF"/>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idx="1"/>
          </p:nvPr>
        </p:nvSpPr>
        <p:spPr>
          <a:xfrm>
            <a:off x="395288" y="549274"/>
            <a:ext cx="8229600" cy="5616029"/>
          </a:xfrm>
          <a:ln/>
        </p:spPr>
        <p:txBody>
          <a:bodyPr>
            <a:normAutofit fontScale="92500" lnSpcReduction="10000"/>
          </a:bodyPr>
          <a:lstStyle/>
          <a:p>
            <a:pPr marL="0" indent="0">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smtClean="0"/>
              <a:t>B. The individual present another individual(victim) to others as ill, impaired, or injured.</a:t>
            </a:r>
            <a:endParaRPr lang="fr-BE" sz="2800" dirty="0"/>
          </a:p>
          <a:p>
            <a:pPr marL="341313" indent="-341313">
              <a:spcBef>
                <a:spcPts val="700"/>
              </a:spcBef>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smtClean="0"/>
              <a:t>C</a:t>
            </a:r>
            <a:r>
              <a:rPr lang="fr-BE" sz="2800" dirty="0"/>
              <a:t>. </a:t>
            </a:r>
            <a:r>
              <a:rPr lang="fr-BE" sz="2800" dirty="0" smtClean="0"/>
              <a:t>The deceptive behavior is evident even in the absence of obvious external rewards.</a:t>
            </a:r>
            <a:endParaRPr lang="fr-BE" sz="2800" dirty="0"/>
          </a:p>
          <a:p>
            <a:pPr marL="341313" indent="-341313">
              <a:spcBef>
                <a:spcPts val="700"/>
              </a:spcBef>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D. </a:t>
            </a:r>
            <a:r>
              <a:rPr lang="fr-BE" sz="2800" dirty="0" smtClean="0"/>
              <a:t>The behavior is not better explained by another mental disorder, such as delusional disorder or another psychotic disorder.</a:t>
            </a:r>
          </a:p>
          <a:p>
            <a:pPr marL="341313" indent="-341313">
              <a:spcBef>
                <a:spcPts val="700"/>
              </a:spcBef>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smtClean="0"/>
              <a:t>Note: The perpetrator, not the victim, receives this diagnosis.</a:t>
            </a:r>
          </a:p>
          <a:p>
            <a:pPr marL="341313" indent="-341313">
              <a:spcBef>
                <a:spcPts val="700"/>
              </a:spcBef>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393700"/>
            <a:ext cx="8231188" cy="909638"/>
          </a:xfrm>
          <a:ln/>
        </p:spPr>
        <p:txBody>
          <a:bodyPr anchorCtr="0">
            <a:normAutofit fontScale="90000"/>
          </a:bodyPr>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dirty="0">
                <a:solidFill>
                  <a:srgbClr val="FFFFFF"/>
                </a:solidFill>
              </a:rPr>
              <a:t>	C</a:t>
            </a:r>
            <a:r>
              <a:rPr lang="fr-BE" sz="4000" dirty="0" smtClean="0">
                <a:solidFill>
                  <a:srgbClr val="FFFFFF"/>
                </a:solidFill>
              </a:rPr>
              <a:t>. </a:t>
            </a:r>
            <a:r>
              <a:rPr lang="fr-BE" sz="4000" u="sng" dirty="0">
                <a:solidFill>
                  <a:srgbClr val="FFFFFF"/>
                </a:solidFill>
              </a:rPr>
              <a:t>Eléments à </a:t>
            </a:r>
            <a:r>
              <a:rPr lang="fr-BE" sz="4000" u="sng" dirty="0" smtClean="0">
                <a:solidFill>
                  <a:srgbClr val="FFFFFF"/>
                </a:solidFill>
              </a:rPr>
              <a:t>retenir pour</a:t>
            </a:r>
            <a:br>
              <a:rPr lang="fr-BE" sz="4000" u="sng" dirty="0" smtClean="0">
                <a:solidFill>
                  <a:srgbClr val="FFFFFF"/>
                </a:solidFill>
              </a:rPr>
            </a:br>
            <a:r>
              <a:rPr lang="fr-BE" sz="4000" dirty="0">
                <a:solidFill>
                  <a:srgbClr val="FFFFFF"/>
                </a:solidFill>
              </a:rPr>
              <a:t> </a:t>
            </a:r>
            <a:r>
              <a:rPr lang="fr-BE" sz="4000" dirty="0" smtClean="0">
                <a:solidFill>
                  <a:srgbClr val="FFFFFF"/>
                </a:solidFill>
              </a:rPr>
              <a:t>           </a:t>
            </a:r>
            <a:r>
              <a:rPr lang="fr-BE" sz="4000" u="sng" dirty="0" smtClean="0">
                <a:solidFill>
                  <a:srgbClr val="FFFFFF"/>
                </a:solidFill>
              </a:rPr>
              <a:t>accompagner la réflexion</a:t>
            </a:r>
            <a:endParaRPr lang="fr-BE" sz="4000" u="sng" dirty="0">
              <a:solidFill>
                <a:srgbClr val="FFFFFF"/>
              </a:solidFill>
            </a:endParaRPr>
          </a:p>
        </p:txBody>
      </p:sp>
      <p:sp>
        <p:nvSpPr>
          <p:cNvPr id="17410" name="Rectangle 2"/>
          <p:cNvSpPr>
            <a:spLocks noGrp="1" noChangeArrowheads="1"/>
          </p:cNvSpPr>
          <p:nvPr>
            <p:ph idx="1"/>
          </p:nvPr>
        </p:nvSpPr>
        <p:spPr>
          <a:xfrm>
            <a:off x="457200" y="1600200"/>
            <a:ext cx="8231188" cy="4527550"/>
          </a:xfrm>
          <a:ln/>
        </p:spPr>
        <p:txBody>
          <a:bodyPr>
            <a:normAutofit/>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La question de la psychose</a:t>
            </a:r>
            <a:r>
              <a:rPr lang="fr-FR" sz="2800" dirty="0" smtClean="0"/>
              <a: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La place de l’enfant dans la dynamique du </a:t>
            </a:r>
            <a:r>
              <a:rPr lang="fr-FR" sz="2800" dirty="0" smtClean="0"/>
              <a:t>parent.</a:t>
            </a:r>
            <a:endParaRPr lang="fr-FR" sz="2800" dirty="0"/>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La dynamique transfert/contre-transfert</a:t>
            </a:r>
            <a:r>
              <a:rPr lang="fr-FR" sz="2800" dirty="0" smtClean="0"/>
              <a: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smtClean="0"/>
              <a:t>-  </a:t>
            </a:r>
            <a:r>
              <a:rPr lang="fr-FR" sz="2800" dirty="0"/>
              <a:t>La dialectique du bien et du mal</a:t>
            </a:r>
            <a:r>
              <a:rPr lang="fr-FR" sz="2800" dirty="0" smtClean="0"/>
              <a:t>.</a:t>
            </a:r>
            <a:endParaRPr lang="fr-FR" sz="2800" dirty="0"/>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Les radicalisations idéologiques face au problème de la toxicité parentale</a:t>
            </a:r>
            <a:r>
              <a:rPr lang="fr-FR" sz="2800" dirty="0" smtClean="0"/>
              <a:t>.</a:t>
            </a:r>
            <a:endParaRPr lang="fr-FR"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323528" y="260649"/>
            <a:ext cx="8229600" cy="2232248"/>
          </a:xfrm>
          <a:ln/>
        </p:spPr>
        <p:txBody>
          <a:bodyPr anchorCtr="0">
            <a:normAutofit fontScale="90000"/>
          </a:bodyPr>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400" dirty="0">
                <a:solidFill>
                  <a:srgbClr val="FFFFFF"/>
                </a:solidFill>
              </a:rPr>
              <a:t>D. </a:t>
            </a:r>
            <a:r>
              <a:rPr lang="fr-BE" sz="4400" u="sng" dirty="0">
                <a:solidFill>
                  <a:srgbClr val="FFFFFF"/>
                </a:solidFill>
              </a:rPr>
              <a:t>Analyse clinique du SMPP</a:t>
            </a:r>
            <a:br>
              <a:rPr lang="fr-BE" sz="4400" u="sng" dirty="0">
                <a:solidFill>
                  <a:srgbClr val="FFFFFF"/>
                </a:solidFill>
              </a:rPr>
            </a:br>
            <a:r>
              <a:rPr lang="fr-BE" sz="4400" b="1" u="sng" dirty="0">
                <a:solidFill>
                  <a:srgbClr val="FFFFFF"/>
                </a:solidFill>
              </a:rPr>
              <a:t/>
            </a:r>
            <a:br>
              <a:rPr lang="fr-BE" sz="4400" b="1" u="sng" dirty="0">
                <a:solidFill>
                  <a:srgbClr val="FFFFFF"/>
                </a:solidFill>
              </a:rPr>
            </a:br>
            <a:r>
              <a:rPr lang="fr-BE" sz="3600" dirty="0" smtClean="0">
                <a:solidFill>
                  <a:srgbClr val="FFFFFF"/>
                </a:solidFill>
              </a:rPr>
              <a:t>1</a:t>
            </a:r>
            <a:r>
              <a:rPr lang="fr-BE" sz="3600" dirty="0">
                <a:solidFill>
                  <a:srgbClr val="FFFFFF"/>
                </a:solidFill>
              </a:rPr>
              <a:t>. Symptômes possibles </a:t>
            </a:r>
            <a:br>
              <a:rPr lang="fr-BE" sz="3600" dirty="0">
                <a:solidFill>
                  <a:srgbClr val="FFFFFF"/>
                </a:solidFill>
              </a:rPr>
            </a:br>
            <a:r>
              <a:rPr lang="fr-BE" sz="3600" dirty="0">
                <a:solidFill>
                  <a:srgbClr val="FFFFFF"/>
                </a:solidFill>
              </a:rPr>
              <a:t>	(les plus fréquents)</a:t>
            </a:r>
          </a:p>
        </p:txBody>
      </p:sp>
      <p:sp>
        <p:nvSpPr>
          <p:cNvPr id="18434" name="Rectangle 2"/>
          <p:cNvSpPr>
            <a:spLocks noGrp="1" noChangeArrowheads="1"/>
          </p:cNvSpPr>
          <p:nvPr>
            <p:ph idx="1"/>
          </p:nvPr>
        </p:nvSpPr>
        <p:spPr>
          <a:xfrm>
            <a:off x="323850" y="2708275"/>
            <a:ext cx="8229600" cy="3706813"/>
          </a:xfrm>
          <a:ln/>
        </p:spPr>
        <p:txBody>
          <a:bodyPr/>
          <a:lstStyle/>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Saignements (anticoagulants, exsanguination, simulation par substance colorée)</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Crises d’épilepsie</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Empoisonnement par diverses substances (médications, sédatifs, sel...)</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Apnée produite par pression carotidienne</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Diarrhée et vomissements induits</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Fièvre supposée par falsification des mesures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idx="1"/>
          </p:nvPr>
        </p:nvSpPr>
        <p:spPr>
          <a:xfrm>
            <a:off x="539750" y="620713"/>
            <a:ext cx="8229600" cy="5041900"/>
          </a:xfrm>
          <a:ln/>
        </p:spPr>
        <p:txBody>
          <a:bodyPr lIns="91440" tIns="45720" rIns="91440" bIns="45720">
            <a:normAutofit fontScale="92500"/>
          </a:bodyPr>
          <a:lstStyle/>
          <a:p>
            <a:pPr marL="360363" indent="-360363">
              <a:spcBef>
                <a:spcPts val="700"/>
              </a:spcBef>
              <a:tabLst>
                <a:tab pos="931863" algn="l"/>
                <a:tab pos="1846263" algn="l"/>
                <a:tab pos="2760663" algn="l"/>
                <a:tab pos="3675063" algn="l"/>
                <a:tab pos="4589463" algn="l"/>
                <a:tab pos="5503863" algn="l"/>
                <a:tab pos="6418263" algn="l"/>
                <a:tab pos="7332663" algn="l"/>
                <a:tab pos="8247063" algn="l"/>
                <a:tab pos="9161463" algn="l"/>
                <a:tab pos="10075863" algn="l"/>
              </a:tabLst>
            </a:pPr>
            <a:r>
              <a:rPr lang="fr-BE" sz="2800"/>
              <a:t>- Rash par empoisonnement, irritation directe, caustique, peinture</a:t>
            </a:r>
          </a:p>
          <a:p>
            <a:pPr marL="360363" indent="-360363">
              <a:spcBef>
                <a:spcPts val="700"/>
              </a:spcBef>
              <a:tabLst>
                <a:tab pos="931863" algn="l"/>
                <a:tab pos="1846263" algn="l"/>
                <a:tab pos="2760663" algn="l"/>
                <a:tab pos="3675063" algn="l"/>
                <a:tab pos="4589463" algn="l"/>
                <a:tab pos="5503863" algn="l"/>
                <a:tab pos="6418263" algn="l"/>
                <a:tab pos="7332663" algn="l"/>
                <a:tab pos="8247063" algn="l"/>
                <a:tab pos="9161463" algn="l"/>
                <a:tab pos="10075863" algn="l"/>
              </a:tabLst>
            </a:pPr>
            <a:r>
              <a:rPr lang="fr-BE" sz="2800"/>
              <a:t>- Hypoglycémie induite</a:t>
            </a:r>
          </a:p>
          <a:p>
            <a:pPr marL="360363" indent="-360363">
              <a:spcBef>
                <a:spcPts val="700"/>
              </a:spcBef>
              <a:tabLst>
                <a:tab pos="931863" algn="l"/>
                <a:tab pos="1846263" algn="l"/>
                <a:tab pos="2760663" algn="l"/>
                <a:tab pos="3675063" algn="l"/>
                <a:tab pos="4589463" algn="l"/>
                <a:tab pos="5503863" algn="l"/>
                <a:tab pos="6418263" algn="l"/>
                <a:tab pos="7332663" algn="l"/>
                <a:tab pos="8247063" algn="l"/>
                <a:tab pos="9161463" algn="l"/>
                <a:tab pos="10075863" algn="l"/>
              </a:tabLst>
            </a:pPr>
            <a:r>
              <a:rPr lang="fr-BE" sz="2800"/>
              <a:t>- Hyperglycémie supposée par usage d’autres mesures</a:t>
            </a:r>
          </a:p>
          <a:p>
            <a:pPr marL="360363" indent="-360363">
              <a:spcBef>
                <a:spcPts val="700"/>
              </a:spcBef>
              <a:tabLst>
                <a:tab pos="931863" algn="l"/>
                <a:tab pos="1846263" algn="l"/>
                <a:tab pos="2760663" algn="l"/>
                <a:tab pos="3675063" algn="l"/>
                <a:tab pos="4589463" algn="l"/>
                <a:tab pos="5503863" algn="l"/>
                <a:tab pos="6418263" algn="l"/>
                <a:tab pos="7332663" algn="l"/>
                <a:tab pos="8247063" algn="l"/>
                <a:tab pos="9161463" algn="l"/>
                <a:tab pos="10075863" algn="l"/>
              </a:tabLst>
            </a:pPr>
            <a:r>
              <a:rPr lang="fr-BE" sz="2800"/>
              <a:t>- Hématome ou sang dans les selles par blessure de l’urèthre ou de l’anus</a:t>
            </a:r>
          </a:p>
          <a:p>
            <a:pPr marL="360363" indent="-360363">
              <a:spcBef>
                <a:spcPts val="700"/>
              </a:spcBef>
              <a:tabLst>
                <a:tab pos="931863" algn="l"/>
                <a:tab pos="1846263" algn="l"/>
                <a:tab pos="2760663" algn="l"/>
                <a:tab pos="3675063" algn="l"/>
                <a:tab pos="4589463" algn="l"/>
                <a:tab pos="5503863" algn="l"/>
                <a:tab pos="6418263" algn="l"/>
                <a:tab pos="7332663" algn="l"/>
                <a:tab pos="8247063" algn="l"/>
                <a:tab pos="9161463" algn="l"/>
                <a:tab pos="10075863" algn="l"/>
              </a:tabLst>
            </a:pPr>
            <a:r>
              <a:rPr lang="fr-BE" sz="2800"/>
              <a:t>- Infections multiples par contamination active</a:t>
            </a:r>
          </a:p>
          <a:p>
            <a:pPr marL="360363" indent="-360363">
              <a:spcBef>
                <a:spcPts val="700"/>
              </a:spcBef>
              <a:buClr>
                <a:srgbClr val="FFFFFF"/>
              </a:buClr>
              <a:buSzPct val="80000"/>
              <a:buFont typeface="Arial" charset="0"/>
              <a:buNone/>
              <a:tabLst>
                <a:tab pos="931863" algn="l"/>
                <a:tab pos="1846263" algn="l"/>
                <a:tab pos="2760663" algn="l"/>
                <a:tab pos="3675063" algn="l"/>
                <a:tab pos="4589463" algn="l"/>
                <a:tab pos="5503863" algn="l"/>
                <a:tab pos="6418263" algn="l"/>
                <a:tab pos="7332663" algn="l"/>
                <a:tab pos="8247063" algn="l"/>
                <a:tab pos="9161463" algn="l"/>
                <a:tab pos="10075863" algn="l"/>
              </a:tabLst>
            </a:pPr>
            <a:endParaRPr lang="fr-BE" sz="280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dirty="0">
                <a:solidFill>
                  <a:srgbClr val="FFFFFF"/>
                </a:solidFill>
              </a:rPr>
              <a:t>	</a:t>
            </a:r>
            <a:r>
              <a:rPr lang="fr-BE" sz="3600" dirty="0">
                <a:solidFill>
                  <a:srgbClr val="FFFFFF"/>
                </a:solidFill>
              </a:rPr>
              <a:t>2. Critères d’orientation </a:t>
            </a:r>
          </a:p>
        </p:txBody>
      </p:sp>
      <p:sp>
        <p:nvSpPr>
          <p:cNvPr id="20482" name="Rectangle 2"/>
          <p:cNvSpPr>
            <a:spLocks noGrp="1" noChangeArrowheads="1"/>
          </p:cNvSpPr>
          <p:nvPr>
            <p:ph idx="1"/>
          </p:nvPr>
        </p:nvSpPr>
        <p:spPr>
          <a:xfrm>
            <a:off x="457200" y="1600200"/>
            <a:ext cx="8229600" cy="4781550"/>
          </a:xfrm>
          <a:ln/>
        </p:spPr>
        <p:txBody>
          <a:bodyPr>
            <a:normAutofit fontScale="92500" lnSpcReduction="20000"/>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Des symptômes  qui disparaissent en l’absence de la mère</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L’allégation d’allergies de l’enfant à certains aliments ou médicaments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maladie récurrente ou persistante inexpliquée, présentée de façon répétitive pour des soins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incohérence entre l’état clinique et les symptômes allégués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idx="1"/>
          </p:nvPr>
        </p:nvSpPr>
        <p:spPr>
          <a:xfrm>
            <a:off x="457200" y="765175"/>
            <a:ext cx="8229600" cy="5759450"/>
          </a:xfrm>
          <a:ln/>
        </p:spPr>
        <p:txBody>
          <a:bodyPr>
            <a:normAutofit fontScale="92500" lnSpcReduction="20000"/>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L’affirmation d’un cas clinique rare</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mère très attentive, présentant une difficulté à laisser son enfant seul</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 enfant qui a une intolérance aux traitements ou qui n’y réagit pas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mère très présente lors d’hospitalisations, plus intéressée par les professionnels médicaux et par la maladie que par la souffrance de son enfant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mère affirmant avoir une formation, expérience (para)médicale</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idx="1"/>
          </p:nvPr>
        </p:nvSpPr>
        <p:spPr>
          <a:xfrm>
            <a:off x="323850" y="908050"/>
            <a:ext cx="8229600" cy="3771900"/>
          </a:xfrm>
          <a:ln/>
        </p:spPr>
        <p:txBody>
          <a:bodyPr>
            <a:normAutofit fontScale="92500"/>
          </a:bodyPr>
          <a:lstStyle/>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mère ou des membres de la fratrie ayant une histoire de maladie identique à celle de l’enfant</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 père absent ou rarement présent dans les démarches médicales</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Des morts subites d’enfants inexpliquées dans la fratrie</a:t>
            </a:r>
          </a:p>
          <a:p>
            <a:pPr marL="339725" indent="-339725">
              <a:spcBef>
                <a:spcPts val="700"/>
              </a:spcBef>
              <a:buClr>
                <a:srgbClr val="99FF99"/>
              </a:buClr>
              <a:buSzPct val="80000"/>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BE" sz="280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4. Diagnostic différentiel</a:t>
            </a:r>
          </a:p>
        </p:txBody>
      </p:sp>
      <p:sp>
        <p:nvSpPr>
          <p:cNvPr id="23554" name="Rectangle 2"/>
          <p:cNvSpPr>
            <a:spLocks noGrp="1" noChangeArrowheads="1"/>
          </p:cNvSpPr>
          <p:nvPr>
            <p:ph idx="1"/>
          </p:nvPr>
        </p:nvSpPr>
        <p:spPr>
          <a:xfrm>
            <a:off x="457200" y="1600200"/>
            <a:ext cx="8229600" cy="5069160"/>
          </a:xfrm>
          <a:ln/>
        </p:spPr>
        <p:txBody>
          <a:bodyPr>
            <a:normAutofit/>
          </a:bodyPr>
          <a:lstStyle/>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BE" sz="2800" dirty="0" smtClean="0"/>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smtClean="0"/>
              <a:t>  Le </a:t>
            </a:r>
            <a:r>
              <a:rPr lang="fr-BE" sz="2800" dirty="0"/>
              <a:t>syndrome des enfants battus ou </a:t>
            </a:r>
            <a:r>
              <a:rPr lang="fr-BE" sz="2800" dirty="0" smtClean="0"/>
              <a:t>une</a:t>
            </a:r>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t>
            </a:r>
            <a:r>
              <a:rPr lang="fr-BE" sz="2800" dirty="0" smtClean="0"/>
              <a:t>            maltraitance directe occultée </a:t>
            </a:r>
            <a:endParaRPr lang="fr-BE" sz="2800" dirty="0"/>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BE" sz="2800" dirty="0"/>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t>
            </a:r>
            <a:r>
              <a:rPr lang="fr-BE" sz="2800" dirty="0" smtClean="0"/>
              <a:t> </a:t>
            </a:r>
            <a:r>
              <a:rPr lang="fr-BE" sz="2800" dirty="0"/>
              <a:t> </a:t>
            </a:r>
            <a:r>
              <a:rPr lang="fr-BE" sz="2800" dirty="0" smtClean="0"/>
              <a:t>Une </a:t>
            </a:r>
            <a:r>
              <a:rPr lang="fr-BE" sz="2800" dirty="0"/>
              <a:t>négligence, une </a:t>
            </a:r>
            <a:r>
              <a:rPr lang="fr-BE" sz="2800" dirty="0" smtClean="0"/>
              <a:t>malnutrition    </a:t>
            </a:r>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t>
            </a:r>
            <a:r>
              <a:rPr lang="fr-BE" sz="2800" dirty="0" smtClean="0"/>
              <a:t>  Les </a:t>
            </a:r>
            <a:r>
              <a:rPr lang="fr-BE" sz="2800" dirty="0"/>
              <a:t>parents « super anxieux »</a:t>
            </a:r>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t>
            </a:r>
            <a:r>
              <a:rPr lang="fr-BE" sz="2800" dirty="0" smtClean="0"/>
              <a:t>  </a:t>
            </a:r>
            <a:r>
              <a:rPr lang="fr-BE" sz="2800" dirty="0" smtClean="0"/>
              <a:t>Des </a:t>
            </a:r>
            <a:r>
              <a:rPr lang="fr-BE" sz="2800" dirty="0"/>
              <a:t>mères </a:t>
            </a:r>
            <a:r>
              <a:rPr lang="fr-BE" sz="2800" dirty="0" smtClean="0"/>
              <a:t>délirantes</a:t>
            </a:r>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smtClean="0"/>
              <a:t>   L’hystérie </a:t>
            </a:r>
            <a:r>
              <a:rPr lang="fr-BE" sz="2800" dirty="0"/>
              <a:t>par </a:t>
            </a:r>
            <a:r>
              <a:rPr lang="fr-BE" sz="2800" dirty="0" smtClean="0"/>
              <a:t>procuration</a:t>
            </a:r>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t>
            </a:r>
            <a:r>
              <a:rPr lang="fr-BE" sz="2800" dirty="0" smtClean="0"/>
              <a:t>  Le </a:t>
            </a:r>
            <a:r>
              <a:rPr lang="fr-BE" sz="2800" dirty="0"/>
              <a:t>shopping </a:t>
            </a:r>
            <a:r>
              <a:rPr lang="fr-BE" sz="2800" dirty="0" smtClean="0"/>
              <a:t>médical</a:t>
            </a:r>
          </a:p>
          <a:p>
            <a:pPr marL="0" indent="0">
              <a:lnSpc>
                <a:spcPct val="9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t>
            </a:r>
            <a:r>
              <a:rPr lang="fr-BE" sz="2800" dirty="0" smtClean="0"/>
              <a:t>  Le </a:t>
            </a:r>
            <a:r>
              <a:rPr lang="fr-BE" sz="2800" dirty="0"/>
              <a:t>« maternage mortel »</a:t>
            </a:r>
          </a:p>
          <a:p>
            <a:pPr marL="341313" indent="-341313">
              <a:lnSpc>
                <a:spcPct val="90000"/>
              </a:lnSpc>
              <a:spcBef>
                <a:spcPts val="700"/>
              </a:spcBef>
              <a:buClr>
                <a:srgbClr val="99FF99"/>
              </a:buClr>
              <a:buSzPct val="80000"/>
              <a:buFont typeface="Wingdings" charset="0"/>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idx="1"/>
          </p:nvPr>
        </p:nvSpPr>
        <p:spPr>
          <a:xfrm>
            <a:off x="395288" y="908050"/>
            <a:ext cx="8229600" cy="4525963"/>
          </a:xfrm>
          <a:ln/>
        </p:spPr>
        <p:txBody>
          <a:bodyPr/>
          <a:lstStyle/>
          <a:p>
            <a:pPr marL="0" indent="0">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smtClean="0"/>
              <a:t> </a:t>
            </a:r>
            <a:r>
              <a:rPr lang="fr-BE" sz="2800" dirty="0"/>
              <a:t>Les familles exagérant les symptômes d’une affection réelle de l’enfant pour en tirer ou accroître les avantages sociaux</a:t>
            </a:r>
          </a:p>
          <a:p>
            <a:pPr marL="0" indent="0">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smtClean="0"/>
              <a:t>  </a:t>
            </a:r>
            <a:r>
              <a:rPr lang="fr-BE" sz="2800" dirty="0"/>
              <a:t>Fausses allégations de mauvais soins ou d’abus sexuels </a:t>
            </a:r>
            <a:r>
              <a:rPr lang="fr-BE" sz="2800" dirty="0" smtClean="0"/>
              <a:t>?</a:t>
            </a:r>
          </a:p>
          <a:p>
            <a:pPr marL="0" indent="0">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smtClean="0"/>
              <a:t>Ou une vraie maladie….</a:t>
            </a:r>
            <a:endParaRPr lang="fr-BE" sz="2800" dirty="0"/>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BE" sz="2800" dirty="0"/>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395288" y="534988"/>
            <a:ext cx="8229600" cy="1312862"/>
          </a:xfrm>
          <a:ln/>
        </p:spPr>
        <p:txBody>
          <a:bodyPr anchorCtr="0"/>
          <a:lstStyle/>
          <a:p>
            <a:pPr algn="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dirty="0">
                <a:solidFill>
                  <a:srgbClr val="FFFFFF"/>
                </a:solidFill>
              </a:rPr>
              <a:t>E. </a:t>
            </a:r>
            <a:r>
              <a:rPr lang="fr-BE" sz="4000" u="sng" dirty="0">
                <a:solidFill>
                  <a:srgbClr val="FFFFFF"/>
                </a:solidFill>
              </a:rPr>
              <a:t>Complication 1 : abuseur ou abus</a:t>
            </a:r>
            <a:r>
              <a:rPr lang="fr-BE" sz="4000" dirty="0">
                <a:solidFill>
                  <a:srgbClr val="FFFFFF"/>
                </a:solidFill>
              </a:rPr>
              <a:t>?</a:t>
            </a:r>
          </a:p>
        </p:txBody>
      </p:sp>
      <p:sp>
        <p:nvSpPr>
          <p:cNvPr id="25602" name="Rectangle 2"/>
          <p:cNvSpPr>
            <a:spLocks noGrp="1" noChangeArrowheads="1"/>
          </p:cNvSpPr>
          <p:nvPr>
            <p:ph idx="1"/>
          </p:nvPr>
        </p:nvSpPr>
        <p:spPr>
          <a:xfrm>
            <a:off x="457200" y="1556793"/>
            <a:ext cx="8231188" cy="4570958"/>
          </a:xfrm>
          <a:ln/>
        </p:spPr>
        <p:txBody>
          <a:bodyPr/>
          <a:lstStyle/>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Selon le DSM, focalisation sur le comportement de l’auteur, donc sur la notion d’abuseur.</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Adopter soi-même le rôle de malade.</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a:t>
            </a:r>
            <a:r>
              <a:rPr lang="fr-FR" sz="2800" dirty="0" err="1"/>
              <a:t>Pourtant,c’est</a:t>
            </a:r>
            <a:r>
              <a:rPr lang="fr-FR" sz="2800" dirty="0"/>
              <a:t> l’abus qui est révélé et diagnostiqué.</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Le pédiatre avant le psychiatre!</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Plus encore, la personnalité de l’abuseur freine la reconnaissance de l’abus...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39552" y="332656"/>
            <a:ext cx="7726114" cy="6065837"/>
          </a:xfrm>
          <a:ln/>
        </p:spPr>
        <p:txBody>
          <a:bodyPr anchorCtr="0"/>
          <a:lstStyle/>
          <a:p>
            <a:pPr algn="l">
              <a:buClr>
                <a:srgbClr val="FFFFFF"/>
              </a:buClr>
              <a:buFont typeface="Times New Roman" charset="0"/>
              <a:buAutoNum type="alphaUcPeriod"/>
              <a:tabLst>
                <a:tab pos="4492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800" dirty="0">
                <a:solidFill>
                  <a:srgbClr val="FFFFFF"/>
                </a:solidFill>
                <a:latin typeface="+mn-lt"/>
              </a:rPr>
              <a:t> </a:t>
            </a:r>
            <a:r>
              <a:rPr lang="fr-BE" sz="2800" b="1" dirty="0">
                <a:solidFill>
                  <a:srgbClr val="FFFFFF"/>
                </a:solidFill>
                <a:latin typeface="+mn-lt"/>
              </a:rPr>
              <a:t>Syndrome de Münchausen</a:t>
            </a:r>
            <a:br>
              <a:rPr lang="fr-BE" sz="2800" b="1" dirty="0">
                <a:solidFill>
                  <a:srgbClr val="FFFFFF"/>
                </a:solidFill>
                <a:latin typeface="+mn-lt"/>
              </a:rPr>
            </a:br>
            <a:r>
              <a:rPr lang="fr-BE" sz="2800" dirty="0">
                <a:solidFill>
                  <a:srgbClr val="FFFFFF"/>
                </a:solidFill>
                <a:latin typeface="+mn-lt"/>
              </a:rPr>
              <a:t>	1. Histoire</a:t>
            </a:r>
            <a:br>
              <a:rPr lang="fr-BE" sz="2800" dirty="0">
                <a:solidFill>
                  <a:srgbClr val="FFFFFF"/>
                </a:solidFill>
                <a:latin typeface="+mn-lt"/>
              </a:rPr>
            </a:br>
            <a:r>
              <a:rPr lang="fr-BE" sz="2800" dirty="0">
                <a:solidFill>
                  <a:srgbClr val="FFFFFF"/>
                </a:solidFill>
                <a:latin typeface="+mn-lt"/>
              </a:rPr>
              <a:t>	2. Clinique (Troubles factices)</a:t>
            </a:r>
            <a:br>
              <a:rPr lang="fr-BE" sz="2800" dirty="0">
                <a:solidFill>
                  <a:srgbClr val="FFFFFF"/>
                </a:solidFill>
                <a:latin typeface="+mn-lt"/>
              </a:rPr>
            </a:br>
            <a:r>
              <a:rPr lang="fr-BE" sz="2800" dirty="0">
                <a:solidFill>
                  <a:srgbClr val="FFFFFF"/>
                </a:solidFill>
                <a:latin typeface="+mn-lt"/>
              </a:rPr>
              <a:t/>
            </a:r>
            <a:br>
              <a:rPr lang="fr-BE" sz="2800" dirty="0">
                <a:solidFill>
                  <a:srgbClr val="FFFFFF"/>
                </a:solidFill>
                <a:latin typeface="+mn-lt"/>
              </a:rPr>
            </a:br>
            <a:r>
              <a:rPr lang="fr-BE" sz="2800" dirty="0">
                <a:solidFill>
                  <a:srgbClr val="FFFFFF"/>
                </a:solidFill>
                <a:latin typeface="+mn-lt"/>
              </a:rPr>
              <a:t>B. </a:t>
            </a:r>
            <a:r>
              <a:rPr lang="fr-BE" sz="2800" b="1" dirty="0">
                <a:solidFill>
                  <a:srgbClr val="FFFFFF"/>
                </a:solidFill>
                <a:latin typeface="+mn-lt"/>
              </a:rPr>
              <a:t>Syndrome de Münchausen par procuration ou syndrome de Meadow</a:t>
            </a:r>
            <a:r>
              <a:rPr lang="fr-BE" sz="2800" dirty="0">
                <a:solidFill>
                  <a:srgbClr val="FFFFFF"/>
                </a:solidFill>
                <a:latin typeface="+mn-lt"/>
              </a:rPr>
              <a:t> </a:t>
            </a:r>
            <a:br>
              <a:rPr lang="fr-BE" sz="2800" dirty="0">
                <a:solidFill>
                  <a:srgbClr val="FFFFFF"/>
                </a:solidFill>
                <a:latin typeface="+mn-lt"/>
              </a:rPr>
            </a:br>
            <a:r>
              <a:rPr lang="fr-BE" sz="2800" dirty="0">
                <a:solidFill>
                  <a:srgbClr val="FFFFFF"/>
                </a:solidFill>
                <a:latin typeface="+mn-lt"/>
              </a:rPr>
              <a:t>	1. Introduction du terme (R. Meadow)</a:t>
            </a:r>
            <a:br>
              <a:rPr lang="fr-BE" sz="2800" dirty="0">
                <a:solidFill>
                  <a:srgbClr val="FFFFFF"/>
                </a:solidFill>
                <a:latin typeface="+mn-lt"/>
              </a:rPr>
            </a:br>
            <a:r>
              <a:rPr lang="fr-BE" sz="2800" dirty="0">
                <a:solidFill>
                  <a:srgbClr val="FFFFFF"/>
                </a:solidFill>
                <a:latin typeface="+mn-lt"/>
              </a:rPr>
              <a:t>	2. Formalisation (DA. Rosenberg)</a:t>
            </a:r>
            <a:br>
              <a:rPr lang="fr-BE" sz="2800" dirty="0">
                <a:solidFill>
                  <a:srgbClr val="FFFFFF"/>
                </a:solidFill>
                <a:latin typeface="+mn-lt"/>
              </a:rPr>
            </a:br>
            <a:r>
              <a:rPr lang="fr-BE" sz="2800" dirty="0">
                <a:solidFill>
                  <a:srgbClr val="FFFFFF"/>
                </a:solidFill>
                <a:latin typeface="+mn-lt"/>
              </a:rPr>
              <a:t>	3. Critères actuels (DSM)</a:t>
            </a:r>
            <a:br>
              <a:rPr lang="fr-BE" sz="2800" dirty="0">
                <a:solidFill>
                  <a:srgbClr val="FFFFFF"/>
                </a:solidFill>
                <a:latin typeface="+mn-lt"/>
              </a:rPr>
            </a:br>
            <a:r>
              <a:rPr lang="fr-BE" sz="2800" dirty="0" smtClean="0">
                <a:solidFill>
                  <a:srgbClr val="FFFFFF"/>
                </a:solidFill>
                <a:latin typeface="+mn-lt"/>
              </a:rPr>
              <a:t/>
            </a:r>
            <a:br>
              <a:rPr lang="fr-BE" sz="2800" dirty="0" smtClean="0">
                <a:solidFill>
                  <a:srgbClr val="FFFFFF"/>
                </a:solidFill>
                <a:latin typeface="+mn-lt"/>
              </a:rPr>
            </a:br>
            <a:r>
              <a:rPr lang="fr-BE" sz="2800" b="1" dirty="0" smtClean="0">
                <a:solidFill>
                  <a:srgbClr val="FFFFFF"/>
                </a:solidFill>
                <a:latin typeface="+mn-lt"/>
              </a:rPr>
              <a:t>C. Eléments à retenir pour accompagner la réflexion</a:t>
            </a:r>
            <a:endParaRPr lang="fr-BE" sz="2800" b="1" dirty="0">
              <a:solidFill>
                <a:srgbClr val="FFFFFF"/>
              </a:solidFill>
              <a:latin typeface="+mn-lt"/>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395288" y="620713"/>
            <a:ext cx="8229600" cy="2290762"/>
          </a:xfrm>
          <a:ln/>
        </p:spPr>
        <p:txBody>
          <a:bodyPr anchorCtr="0"/>
          <a:lstStyle/>
          <a:p>
            <a:pPr algn="l">
              <a:tabLst>
                <a:tab pos="760413" algn="l"/>
                <a:tab pos="909638" algn="l"/>
                <a:tab pos="1824038" algn="l"/>
                <a:tab pos="2738438" algn="l"/>
                <a:tab pos="3652838" algn="l"/>
                <a:tab pos="4567238" algn="l"/>
                <a:tab pos="5481638" algn="l"/>
                <a:tab pos="6396038" algn="l"/>
                <a:tab pos="7310438" algn="l"/>
                <a:tab pos="8224838" algn="l"/>
                <a:tab pos="9139238" algn="l"/>
                <a:tab pos="10053638" algn="l"/>
                <a:tab pos="10056813" algn="l"/>
              </a:tabLst>
            </a:pPr>
            <a:r>
              <a:rPr lang="fr-BE" sz="4000" dirty="0">
                <a:solidFill>
                  <a:srgbClr val="FFFFFF"/>
                </a:solidFill>
                <a:effectLst/>
              </a:rPr>
              <a:t>F.</a:t>
            </a:r>
            <a:r>
              <a:rPr lang="fr-BE" sz="4000" dirty="0">
                <a:solidFill>
                  <a:srgbClr val="FFFFFF"/>
                </a:solidFill>
              </a:rPr>
              <a:t> </a:t>
            </a:r>
            <a:r>
              <a:rPr lang="fr-BE" sz="4000" u="sng" dirty="0">
                <a:solidFill>
                  <a:srgbClr val="FFFFFF"/>
                </a:solidFill>
              </a:rPr>
              <a:t>Personnalité du parent </a:t>
            </a:r>
            <a:r>
              <a:rPr lang="fr-BE" sz="4000" u="sng" dirty="0" smtClean="0">
                <a:solidFill>
                  <a:srgbClr val="FFFFFF"/>
                </a:solidFill>
              </a:rPr>
              <a:t>auteur</a:t>
            </a:r>
            <a:r>
              <a:rPr lang="fr-BE" sz="4000" u="sng" dirty="0">
                <a:solidFill>
                  <a:srgbClr val="FFFFFF"/>
                </a:solidFill>
              </a:rPr>
              <a:t/>
            </a:r>
            <a:br>
              <a:rPr lang="fr-BE" sz="4000" u="sng" dirty="0">
                <a:solidFill>
                  <a:srgbClr val="FFFFFF"/>
                </a:solidFill>
              </a:rPr>
            </a:br>
            <a:r>
              <a:rPr lang="fr-BE" sz="4000" u="sng" dirty="0" smtClean="0">
                <a:solidFill>
                  <a:srgbClr val="FFFFFF"/>
                </a:solidFill>
              </a:rPr>
              <a:t/>
            </a:r>
            <a:br>
              <a:rPr lang="fr-BE" sz="4000" u="sng" dirty="0" smtClean="0">
                <a:solidFill>
                  <a:srgbClr val="FFFFFF"/>
                </a:solidFill>
              </a:rPr>
            </a:br>
            <a:r>
              <a:rPr lang="fr-BE" sz="2000" b="1" u="sng" dirty="0">
                <a:solidFill>
                  <a:srgbClr val="FFFFFF"/>
                </a:solidFill>
              </a:rPr>
              <a:t/>
            </a:r>
            <a:br>
              <a:rPr lang="fr-BE" sz="2000" b="1" u="sng" dirty="0">
                <a:solidFill>
                  <a:srgbClr val="FFFFFF"/>
                </a:solidFill>
              </a:rPr>
            </a:br>
            <a:r>
              <a:rPr lang="fr-BE" sz="4000" dirty="0">
                <a:solidFill>
                  <a:srgbClr val="FFFFFF"/>
                </a:solidFill>
              </a:rPr>
              <a:t>	1. Typologie</a:t>
            </a:r>
          </a:p>
        </p:txBody>
      </p:sp>
      <p:sp>
        <p:nvSpPr>
          <p:cNvPr id="26626" name="Rectangle 2"/>
          <p:cNvSpPr>
            <a:spLocks noGrp="1" noChangeArrowheads="1"/>
          </p:cNvSpPr>
          <p:nvPr>
            <p:ph idx="1"/>
          </p:nvPr>
        </p:nvSpPr>
        <p:spPr>
          <a:xfrm>
            <a:off x="395288" y="3429000"/>
            <a:ext cx="8229600" cy="2880320"/>
          </a:xfrm>
          <a:ln/>
        </p:spPr>
        <p:txBody>
          <a:bodyPr>
            <a:normAutofit lnSpcReduction="10000"/>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a:t>-  Demandeurs d’aide (help seekers)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a:t>-  Inducteurs actifs (active inducers)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a:t>-  Toxicomanes du médecin (docteur addicts</a:t>
            </a:r>
            <a:r>
              <a:rPr lang="fr-BE" sz="2800" dirty="0" smtClean="0"/>
              <a: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dirty="0" smtClean="0"/>
              <a:t>-  Négligents actifs (active neglect)</a:t>
            </a: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2. Caractéristiques personnalité</a:t>
            </a:r>
          </a:p>
        </p:txBody>
      </p:sp>
      <p:sp>
        <p:nvSpPr>
          <p:cNvPr id="27650" name="Rectangle 2"/>
          <p:cNvSpPr>
            <a:spLocks noGrp="1" noChangeArrowheads="1"/>
          </p:cNvSpPr>
          <p:nvPr>
            <p:ph idx="1"/>
          </p:nvPr>
        </p:nvSpPr>
        <p:spPr>
          <a:xfrm>
            <a:off x="457200" y="1600200"/>
            <a:ext cx="8231188" cy="4527550"/>
          </a:xfrm>
          <a:ln/>
        </p:spPr>
        <p:txBody>
          <a:bodyPr>
            <a:normAutofit fontScale="85000" lnSpcReduction="10000"/>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relation fusionnelle, de dépendance avec leur enfant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relation perturbée à leur propre corps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 attachement d’apparence dévoué et aimant à l’enfant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revendication d’un rôle soignant auprès de l’enfant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rivalité ou une séduction exagérée à l’égard du personnel médical</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idx="1"/>
          </p:nvPr>
        </p:nvSpPr>
        <p:spPr>
          <a:xfrm>
            <a:off x="539750" y="836613"/>
            <a:ext cx="8229600" cy="5576887"/>
          </a:xfrm>
          <a:ln/>
        </p:spPr>
        <p:txBody>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absence de pathologie psychiatrique classique, sinon une faible estime d’elles-mêmes, des failles narcissiques, des difficultés d’identification, des dépressions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des souvenirs, des expériences traumatiques ou des deuils dans leur enfance</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800"/>
              <a:t>-  Une relation perturbée ou une absence de relation avec le père de l’enfant</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3. Eléments d’épidémiologie</a:t>
            </a:r>
          </a:p>
        </p:txBody>
      </p:sp>
      <p:sp>
        <p:nvSpPr>
          <p:cNvPr id="29698" name="Rectangle 2"/>
          <p:cNvSpPr>
            <a:spLocks noGrp="1" noChangeArrowheads="1"/>
          </p:cNvSpPr>
          <p:nvPr>
            <p:ph idx="1"/>
          </p:nvPr>
        </p:nvSpPr>
        <p:spPr>
          <a:xfrm>
            <a:off x="457200" y="1196752"/>
            <a:ext cx="8229600" cy="5661248"/>
          </a:xfrm>
          <a:ln/>
        </p:spPr>
        <p:txBody>
          <a:bodyPr/>
          <a:lstStyle/>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90 à 98% sont des mères.</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20 à 30% souffrent </a:t>
            </a:r>
            <a:r>
              <a:rPr lang="fr-FR" sz="2800" dirty="0" err="1"/>
              <a:t>elles-même</a:t>
            </a:r>
            <a:r>
              <a:rPr lang="fr-FR" sz="2800" dirty="0"/>
              <a:t> d’un syndrome </a:t>
            </a:r>
            <a:r>
              <a:rPr lang="fr-FR" sz="2800" dirty="0" err="1"/>
              <a:t>Münchausen</a:t>
            </a:r>
            <a:endParaRPr lang="fr-FR" sz="2800"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Dangerosité importante (selon une étude de l’équipe de </a:t>
            </a:r>
            <a:r>
              <a:rPr lang="fr-FR" sz="2800" dirty="0" err="1"/>
              <a:t>Meadow</a:t>
            </a:r>
            <a:r>
              <a:rPr lang="fr-FR" sz="2800" dirty="0"/>
              <a: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24% des enfants sont </a:t>
            </a:r>
            <a:r>
              <a:rPr lang="fr-FR" sz="2800" dirty="0" err="1"/>
              <a:t>réabusés</a:t>
            </a:r>
            <a:endParaRPr lang="fr-FR" sz="2800"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Près de 10% sont morts par étouffement ou empoisonnement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Dans 40 à 50% des familles, un membre de la fratrie est ou sera abusé</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Moins de 30% des auteurs passent en justice.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4. Evaluation diagnostique</a:t>
            </a:r>
          </a:p>
        </p:txBody>
      </p:sp>
      <p:sp>
        <p:nvSpPr>
          <p:cNvPr id="30722" name="Rectangle 2"/>
          <p:cNvSpPr>
            <a:spLocks noGrp="1" noChangeArrowheads="1"/>
          </p:cNvSpPr>
          <p:nvPr>
            <p:ph idx="1"/>
          </p:nvPr>
        </p:nvSpPr>
        <p:spPr>
          <a:xfrm>
            <a:off x="457200" y="1600200"/>
            <a:ext cx="8231188" cy="4527550"/>
          </a:xfrm>
          <a:ln/>
        </p:spPr>
        <p:txBody>
          <a:bodyPr>
            <a:normAutofit fontScale="85000" lnSpcReduction="20000"/>
          </a:bodyPr>
          <a:lstStyle/>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Questionnement peu présent dans la littérature avec absence de pathologie spécifique</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Rares psychoses au sens psychiatrique</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Mécanismes </a:t>
            </a:r>
            <a:r>
              <a:rPr lang="fr-FR" sz="2800" dirty="0" err="1"/>
              <a:t>psychodynamiques</a:t>
            </a:r>
            <a:r>
              <a:rPr lang="fr-FR" sz="2800" dirty="0"/>
              <a:t> de nature </a:t>
            </a:r>
            <a:r>
              <a:rPr lang="fr-FR" sz="2800" dirty="0" smtClean="0"/>
              <a:t>psychotique, mais aussi perverse</a:t>
            </a:r>
            <a:endParaRPr lang="fr-FR" sz="2800" dirty="0"/>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Problématique narcissique majeure</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Troubles liés à l’image du corps</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Fréquence élevée du S.M. pour </a:t>
            </a:r>
            <a:r>
              <a:rPr lang="fr-FR" sz="2800" dirty="0" err="1"/>
              <a:t>elles-même</a:t>
            </a:r>
            <a:endParaRPr lang="fr-FR" sz="2800" dirty="0"/>
          </a:p>
          <a:p>
            <a:pPr marL="339725" indent="-339725">
              <a:spcBef>
                <a:spcPts val="700"/>
              </a:spcBef>
              <a:buClr>
                <a:srgbClr val="99FF99"/>
              </a:buClr>
              <a:buSzPct val="80000"/>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468313" y="185738"/>
            <a:ext cx="8229600" cy="2227262"/>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dirty="0">
                <a:solidFill>
                  <a:srgbClr val="FFFFFF"/>
                </a:solidFill>
              </a:rPr>
              <a:t> G. </a:t>
            </a:r>
            <a:r>
              <a:rPr lang="fr-BE" sz="4000" u="sng" dirty="0">
                <a:solidFill>
                  <a:srgbClr val="FFFFFF"/>
                </a:solidFill>
              </a:rPr>
              <a:t>Souffrance de l’enfant</a:t>
            </a:r>
            <a:br>
              <a:rPr lang="fr-BE" sz="4000" u="sng" dirty="0">
                <a:solidFill>
                  <a:srgbClr val="FFFFFF"/>
                </a:solidFill>
              </a:rPr>
            </a:br>
            <a:r>
              <a:rPr lang="fr-BE" sz="4000" u="sng" dirty="0">
                <a:solidFill>
                  <a:srgbClr val="FFFFFF"/>
                </a:solidFill>
              </a:rPr>
              <a:t/>
            </a:r>
            <a:br>
              <a:rPr lang="fr-BE" sz="4000" u="sng" dirty="0">
                <a:solidFill>
                  <a:srgbClr val="FFFFFF"/>
                </a:solidFill>
              </a:rPr>
            </a:br>
            <a:r>
              <a:rPr lang="fr-BE" sz="2000" u="sng" dirty="0">
                <a:solidFill>
                  <a:srgbClr val="FFFFFF"/>
                </a:solidFill>
              </a:rPr>
              <a:t/>
            </a:r>
            <a:br>
              <a:rPr lang="fr-BE" sz="2000" u="sng" dirty="0">
                <a:solidFill>
                  <a:srgbClr val="FFFFFF"/>
                </a:solidFill>
              </a:rPr>
            </a:br>
            <a:r>
              <a:rPr lang="fr-BE" sz="4000" dirty="0">
                <a:solidFill>
                  <a:srgbClr val="FFFFFF"/>
                </a:solidFill>
              </a:rPr>
              <a:t>	</a:t>
            </a:r>
          </a:p>
        </p:txBody>
      </p:sp>
      <p:sp>
        <p:nvSpPr>
          <p:cNvPr id="31746" name="Rectangle 2"/>
          <p:cNvSpPr>
            <a:spLocks noGrp="1" noChangeArrowheads="1"/>
          </p:cNvSpPr>
          <p:nvPr>
            <p:ph idx="1"/>
          </p:nvPr>
        </p:nvSpPr>
        <p:spPr>
          <a:xfrm>
            <a:off x="395536" y="1412776"/>
            <a:ext cx="8229600" cy="5256584"/>
          </a:xfrm>
          <a:ln/>
        </p:spPr>
        <p:txBody>
          <a:bodyPr>
            <a:normAutofit lnSpcReduction="10000"/>
          </a:bodyPr>
          <a:lstStyle/>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Problème majeur d’individuation, dans le rôle d’un appendice maternel</a:t>
            </a:r>
            <a:r>
              <a:rPr lang="fr-FR" dirty="0" smtClean="0"/>
              <a: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Son corps souffrant est le mode relationnel privilégié, voire exclusif avec sa mère</a:t>
            </a:r>
            <a:r>
              <a:rPr lang="fr-FR" dirty="0" smtClean="0"/>
              <a: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Plus encore , ce corps souffrant est le mode relationnel de la mère avec le monde extérieur</a:t>
            </a:r>
            <a:r>
              <a:rPr lang="fr-FR" dirty="0" smtClean="0"/>
              <a: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Problème évident de triangulation avec le </a:t>
            </a:r>
            <a:r>
              <a:rPr lang="fr-FR" dirty="0" smtClean="0"/>
              <a:t>père</a:t>
            </a:r>
            <a:endParaRPr lang="fr-FR"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lstStyle/>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Vision pervertie des valeurs, notamment affectives</a:t>
            </a:r>
            <a:r>
              <a:rPr lang="fr-FR" dirty="0" smtClean="0"/>
              <a: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Conscience plus ou moins claire de son rôle d’objet de survie pour sa mère</a:t>
            </a:r>
            <a:r>
              <a:rPr lang="fr-FR" dirty="0" smtClean="0"/>
              <a:t>.</a:t>
            </a:r>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dirty="0"/>
          </a:p>
          <a:p>
            <a:pPr>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dirty="0"/>
              <a:t>-  Donc abolition de son désir propre pour tout ce qui met cette survie en danger </a:t>
            </a:r>
          </a:p>
          <a:p>
            <a:pPr marL="0" indent="0">
              <a:buNone/>
            </a:pPr>
            <a:endParaRPr lang="fr-FR" dirty="0"/>
          </a:p>
        </p:txBody>
      </p:sp>
    </p:spTree>
    <p:extLst>
      <p:ext uri="{BB962C8B-B14F-4D97-AF65-F5344CB8AC3E}">
        <p14:creationId xmlns:p14="http://schemas.microsoft.com/office/powerpoint/2010/main" val="2823074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468313" y="458788"/>
            <a:ext cx="8229600" cy="1617662"/>
          </a:xfrm>
          <a:ln/>
        </p:spPr>
        <p:txBody>
          <a:bodyPr anchorCtr="0"/>
          <a:lstStyle/>
          <a:p>
            <a:pPr algn="l">
              <a:tabLst>
                <a:tab pos="760413" algn="l"/>
                <a:tab pos="909638" algn="l"/>
                <a:tab pos="1824038" algn="l"/>
                <a:tab pos="2738438" algn="l"/>
                <a:tab pos="3652838" algn="l"/>
                <a:tab pos="4567238" algn="l"/>
                <a:tab pos="5481638" algn="l"/>
                <a:tab pos="6396038" algn="l"/>
                <a:tab pos="7310438" algn="l"/>
                <a:tab pos="8224838" algn="l"/>
                <a:tab pos="9139238" algn="l"/>
                <a:tab pos="10053638" algn="l"/>
                <a:tab pos="10056813" algn="l"/>
              </a:tabLst>
            </a:pPr>
            <a:r>
              <a:rPr lang="fr-BE" sz="4000" dirty="0">
                <a:solidFill>
                  <a:srgbClr val="FFFFFF"/>
                </a:solidFill>
              </a:rPr>
              <a:t>H.  </a:t>
            </a:r>
            <a:r>
              <a:rPr lang="fr-BE" sz="4000" u="sng" dirty="0">
                <a:solidFill>
                  <a:srgbClr val="FFFFFF"/>
                </a:solidFill>
              </a:rPr>
              <a:t>Allégation d’abus sexuels</a:t>
            </a:r>
            <a:r>
              <a:rPr lang="fr-BE" sz="4000" b="1" u="sng" dirty="0">
                <a:solidFill>
                  <a:srgbClr val="FFFFFF"/>
                </a:solidFill>
              </a:rPr>
              <a:t/>
            </a:r>
            <a:br>
              <a:rPr lang="fr-BE" sz="4000" b="1" u="sng" dirty="0">
                <a:solidFill>
                  <a:srgbClr val="FFFFFF"/>
                </a:solidFill>
              </a:rPr>
            </a:br>
            <a:r>
              <a:rPr lang="fr-BE" sz="2000" b="1" u="sng" dirty="0">
                <a:solidFill>
                  <a:srgbClr val="FFFFFF"/>
                </a:solidFill>
              </a:rPr>
              <a:t/>
            </a:r>
            <a:br>
              <a:rPr lang="fr-BE" sz="2000" b="1" u="sng" dirty="0">
                <a:solidFill>
                  <a:srgbClr val="FFFFFF"/>
                </a:solidFill>
              </a:rPr>
            </a:br>
            <a:r>
              <a:rPr lang="fr-BE" sz="4000" dirty="0">
                <a:solidFill>
                  <a:srgbClr val="FFFFFF"/>
                </a:solidFill>
              </a:rPr>
              <a:t>	 Proximité et différence</a:t>
            </a:r>
          </a:p>
        </p:txBody>
      </p:sp>
      <p:sp>
        <p:nvSpPr>
          <p:cNvPr id="32770" name="Rectangle 2"/>
          <p:cNvSpPr>
            <a:spLocks noGrp="1" noChangeArrowheads="1"/>
          </p:cNvSpPr>
          <p:nvPr>
            <p:ph idx="1"/>
          </p:nvPr>
        </p:nvSpPr>
        <p:spPr>
          <a:xfrm>
            <a:off x="395288" y="2276475"/>
            <a:ext cx="8229600" cy="4464893"/>
          </a:xfrm>
          <a:ln/>
        </p:spPr>
        <p:txBody>
          <a:bodyPr>
            <a:normAutofit/>
          </a:bodyPr>
          <a:lstStyle/>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Comparaison inspirée par le cas clinique et les réflexions d’E. de Becker qui présente ces fausses allégations comme une forme “atypique” du SMPP, dans le cadre d’un éventuel syndrome d’aliénation parentale.</a:t>
            </a:r>
          </a:p>
          <a:p>
            <a:pPr>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2 observations:</a:t>
            </a:r>
          </a:p>
          <a:p>
            <a:pPr marL="0" indent="0">
              <a:lnSpc>
                <a:spcPct val="90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a:t>
            </a:r>
            <a:r>
              <a:rPr lang="fr-FR" sz="2800" dirty="0" smtClean="0"/>
              <a:t>           </a:t>
            </a:r>
            <a:r>
              <a:rPr lang="fr-FR" sz="2800" dirty="0"/>
              <a:t>La production de symptômes</a:t>
            </a:r>
          </a:p>
          <a:p>
            <a:pPr marL="0" indent="0">
              <a:lnSpc>
                <a:spcPct val="90000"/>
              </a:lnSpc>
              <a:spcBef>
                <a:spcPts val="7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a:t>
            </a:r>
            <a:r>
              <a:rPr lang="fr-FR" sz="2800" dirty="0" smtClean="0"/>
              <a:t>           La </a:t>
            </a:r>
            <a:r>
              <a:rPr lang="fr-FR" sz="2800" dirty="0"/>
              <a:t>question du rôle de malade et du bénéfice </a:t>
            </a:r>
            <a:r>
              <a:rPr lang="fr-FR" sz="2800" dirty="0" smtClean="0"/>
              <a:t> secondaire</a:t>
            </a:r>
            <a:endParaRPr lang="fr-FR"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468313" y="333375"/>
            <a:ext cx="8280400" cy="2836863"/>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dirty="0">
                <a:solidFill>
                  <a:srgbClr val="FFFFFF"/>
                </a:solidFill>
              </a:rPr>
              <a:t>I. </a:t>
            </a:r>
            <a:r>
              <a:rPr lang="fr-BE" sz="4000" u="sng" dirty="0">
                <a:solidFill>
                  <a:srgbClr val="FFFFFF"/>
                </a:solidFill>
              </a:rPr>
              <a:t>Complication 2: quelle prise en charge?</a:t>
            </a:r>
            <a:br>
              <a:rPr lang="fr-BE" sz="4000" u="sng" dirty="0">
                <a:solidFill>
                  <a:srgbClr val="FFFFFF"/>
                </a:solidFill>
              </a:rPr>
            </a:br>
            <a:r>
              <a:rPr lang="fr-BE" sz="2000" b="1" u="sng" dirty="0">
                <a:solidFill>
                  <a:srgbClr val="FFFFFF"/>
                </a:solidFill>
              </a:rPr>
              <a:t/>
            </a:r>
            <a:br>
              <a:rPr lang="fr-BE" sz="2000" b="1" u="sng" dirty="0">
                <a:solidFill>
                  <a:srgbClr val="FFFFFF"/>
                </a:solidFill>
              </a:rPr>
            </a:br>
            <a:r>
              <a:rPr lang="fr-BE" sz="4000" dirty="0">
                <a:solidFill>
                  <a:srgbClr val="FFFFFF"/>
                </a:solidFill>
              </a:rPr>
              <a:t> </a:t>
            </a:r>
            <a:r>
              <a:rPr lang="fr-BE" sz="3200" dirty="0" smtClean="0">
                <a:solidFill>
                  <a:srgbClr val="FFFFFF"/>
                </a:solidFill>
              </a:rPr>
              <a:t>1</a:t>
            </a:r>
            <a:r>
              <a:rPr lang="fr-BE" sz="3200" dirty="0">
                <a:solidFill>
                  <a:srgbClr val="FFFFFF"/>
                </a:solidFill>
              </a:rPr>
              <a:t>. Pathologie du parent </a:t>
            </a:r>
            <a:r>
              <a:rPr lang="fr-BE" sz="3200" dirty="0" smtClean="0">
                <a:solidFill>
                  <a:srgbClr val="FFFFFF"/>
                </a:solidFill>
              </a:rPr>
              <a:t>/ </a:t>
            </a:r>
            <a:r>
              <a:rPr lang="fr-BE" sz="3200" dirty="0">
                <a:solidFill>
                  <a:srgbClr val="FFFFFF"/>
                </a:solidFill>
              </a:rPr>
              <a:t>souffrance de l’enfant</a:t>
            </a:r>
          </a:p>
        </p:txBody>
      </p:sp>
      <p:sp>
        <p:nvSpPr>
          <p:cNvPr id="33794" name="Rectangle 2"/>
          <p:cNvSpPr>
            <a:spLocks noGrp="1" noChangeArrowheads="1"/>
          </p:cNvSpPr>
          <p:nvPr>
            <p:ph idx="1"/>
          </p:nvPr>
        </p:nvSpPr>
        <p:spPr>
          <a:xfrm>
            <a:off x="250825" y="2708920"/>
            <a:ext cx="8229600" cy="4149080"/>
          </a:xfrm>
          <a:ln/>
        </p:spPr>
        <p:txBody>
          <a:bodyPr/>
          <a:lstStyle/>
          <a:p>
            <a:pPr marL="339725" indent="-339725">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Qui est malade?</a:t>
            </a:r>
          </a:p>
          <a:p>
            <a:pPr marL="339725" indent="-339725">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Le parent, oui, mais qui le nie</a:t>
            </a:r>
          </a:p>
          <a:p>
            <a:pPr marL="339725" indent="-339725">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L’enfant, oui, mais pas des symptômes présentés</a:t>
            </a:r>
          </a:p>
          <a:p>
            <a:pPr marL="339725" indent="-339725">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La </a:t>
            </a:r>
            <a:r>
              <a:rPr lang="fr-FR" sz="2800" dirty="0" err="1"/>
              <a:t>diifficulté</a:t>
            </a:r>
            <a:r>
              <a:rPr lang="fr-FR" sz="2800" dirty="0"/>
              <a:t> des soignants, et des intervenants en général: comment y croire</a:t>
            </a:r>
            <a:r>
              <a:rPr lang="fr-FR" sz="2800" dirty="0" smtClean="0"/>
              <a:t>?</a:t>
            </a:r>
          </a:p>
          <a:p>
            <a:pPr marL="0" indent="0">
              <a:lnSpc>
                <a:spcPct val="80000"/>
              </a:lnSpc>
              <a:spcBef>
                <a:spcPts val="600"/>
              </a:spcBef>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a:t>
            </a:r>
            <a:r>
              <a:rPr lang="fr-FR" sz="2800" dirty="0" smtClean="0"/>
              <a:t>            « Le triangle infernal »!</a:t>
            </a:r>
            <a:endParaRPr lang="fr-FR" sz="2800" dirty="0"/>
          </a:p>
          <a:p>
            <a:pPr marL="339725" indent="-339725">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dirty="0"/>
              <a:t>-  Thérapie indispensable pour aider l’enfant à se (</a:t>
            </a:r>
            <a:r>
              <a:rPr lang="fr-FR" sz="2800" dirty="0" err="1"/>
              <a:t>re</a:t>
            </a:r>
            <a:r>
              <a:rPr lang="fr-FR" sz="2800" dirty="0"/>
              <a:t>)construire hors culpabilité, et pour accompagner le parent qui perd sa prothèse narcissique</a:t>
            </a:r>
          </a:p>
          <a:p>
            <a:pPr marL="339725" indent="-339725">
              <a:lnSpc>
                <a:spcPct val="80000"/>
              </a:lnSpc>
              <a:spcBef>
                <a:spcPts val="600"/>
              </a:spcBef>
              <a:buClr>
                <a:srgbClr val="99FF99"/>
              </a:buClr>
              <a:buSzPct val="80000"/>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sz="24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2 Judiciarisation</a:t>
            </a:r>
          </a:p>
        </p:txBody>
      </p:sp>
      <p:sp>
        <p:nvSpPr>
          <p:cNvPr id="34818" name="Rectangle 2"/>
          <p:cNvSpPr>
            <a:spLocks noGrp="1" noChangeArrowheads="1"/>
          </p:cNvSpPr>
          <p:nvPr>
            <p:ph idx="1"/>
          </p:nvPr>
        </p:nvSpPr>
        <p:spPr>
          <a:xfrm>
            <a:off x="457200" y="1600200"/>
            <a:ext cx="8231188" cy="4527550"/>
          </a:xfrm>
          <a:ln/>
        </p:spPr>
        <p:txBody>
          <a:bodyPr>
            <a:normAutofit fontScale="92500"/>
          </a:bodyPr>
          <a:lstStyle/>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  Approche “déjudiciarisée” souhaitable mais problématique car déni de l’auteur.</a:t>
            </a:r>
          </a:p>
          <a:p>
            <a:pPr marL="339725" indent="-339725">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  Recours à la contrainte nécessaire pour protéger l’enfant.</a:t>
            </a:r>
          </a:p>
          <a:p>
            <a:pPr marL="339725" indent="-339725">
              <a:spcBef>
                <a:spcPts val="700"/>
              </a:spcBef>
              <a:buClr>
                <a:srgbClr val="99FF99"/>
              </a:buClr>
              <a:buSzPct val="80000"/>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Pas de sanction vu la pathologie: la mise à distance de l’enfant est sans doute la plus terrible!</a:t>
            </a:r>
          </a:p>
          <a:p>
            <a:pPr marL="339725" indent="-339725">
              <a:spcBef>
                <a:spcPts val="700"/>
              </a:spcBef>
              <a:buClr>
                <a:srgbClr val="99FF99"/>
              </a:buClr>
              <a:buSzPct val="80000"/>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Organisation de visites médiatisées</a:t>
            </a:r>
          </a:p>
          <a:p>
            <a:pPr marL="339725" indent="-339725">
              <a:spcBef>
                <a:spcPts val="700"/>
              </a:spcBef>
              <a:buClr>
                <a:srgbClr val="99FF99"/>
              </a:buClr>
              <a:buSzPct val="80000"/>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fr-FR" sz="280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idx="1"/>
          </p:nvPr>
        </p:nvSpPr>
        <p:spPr>
          <a:xfrm>
            <a:off x="468313" y="549275"/>
            <a:ext cx="8229600" cy="6540500"/>
          </a:xfrm>
          <a:ln/>
        </p:spPr>
        <p:txBody>
          <a:bodyPr/>
          <a:lstStyle/>
          <a:p>
            <a:pPr marL="0" indent="0">
              <a:lnSpc>
                <a:spcPct val="90000"/>
              </a:lnSpc>
              <a:spcBef>
                <a:spcPts val="700"/>
              </a:spcBef>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800" dirty="0"/>
              <a:t>D. </a:t>
            </a:r>
            <a:r>
              <a:rPr lang="fr-BE" sz="2800" b="1" dirty="0"/>
              <a:t>Analyse clinique  du SMPP</a:t>
            </a:r>
            <a:r>
              <a:rPr lang="fr-BE" sz="2800" dirty="0"/>
              <a:t>	</a:t>
            </a:r>
          </a:p>
          <a:p>
            <a:pPr marL="0" indent="0">
              <a:lnSpc>
                <a:spcPct val="90000"/>
              </a:lnSpc>
              <a:spcBef>
                <a:spcPts val="700"/>
              </a:spcBef>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800" dirty="0"/>
              <a:t>       1. Symptômes possibles</a:t>
            </a:r>
            <a:br>
              <a:rPr lang="fr-BE" sz="2800" dirty="0"/>
            </a:br>
            <a:r>
              <a:rPr lang="fr-BE" sz="2800" dirty="0"/>
              <a:t>       2. Critères d’orientation</a:t>
            </a:r>
          </a:p>
          <a:p>
            <a:pPr marL="0" indent="0">
              <a:lnSpc>
                <a:spcPct val="90000"/>
              </a:lnSpc>
              <a:spcBef>
                <a:spcPts val="700"/>
              </a:spcBef>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800" dirty="0"/>
              <a:t>       3. Diagnostic différentiel</a:t>
            </a:r>
          </a:p>
          <a:p>
            <a:pPr marL="0" indent="0">
              <a:lnSpc>
                <a:spcPct val="90000"/>
              </a:lnSpc>
              <a:spcBef>
                <a:spcPts val="700"/>
              </a:spcBef>
              <a:buClr>
                <a:srgbClr val="99FF99"/>
              </a:buClr>
              <a:buSzPct val="80000"/>
              <a:buFont typeface="Wingdings" charset="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BE" sz="2800" dirty="0"/>
          </a:p>
          <a:p>
            <a:pPr marL="0" indent="0">
              <a:lnSpc>
                <a:spcPct val="90000"/>
              </a:lnSpc>
              <a:spcBef>
                <a:spcPts val="700"/>
              </a:spcBef>
              <a:buClrTx/>
              <a:buSzTx/>
              <a:buFontTx/>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800" dirty="0"/>
              <a:t>E. </a:t>
            </a:r>
            <a:r>
              <a:rPr lang="fr-BE" sz="2800" b="1" dirty="0"/>
              <a:t>Complication 1: Abuseur ou abus?</a:t>
            </a:r>
          </a:p>
          <a:p>
            <a:pPr marL="0" indent="0">
              <a:lnSpc>
                <a:spcPct val="90000"/>
              </a:lnSpc>
              <a:spcBef>
                <a:spcPts val="700"/>
              </a:spcBef>
              <a:buClr>
                <a:srgbClr val="99FF99"/>
              </a:buClr>
              <a:buSzPct val="80000"/>
              <a:buFont typeface="Wingdings" charset="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BE" sz="2800" dirty="0"/>
          </a:p>
          <a:p>
            <a:pPr marL="0" indent="0">
              <a:lnSpc>
                <a:spcPct val="90000"/>
              </a:lnSpc>
              <a:spcBef>
                <a:spcPts val="700"/>
              </a:spcBef>
              <a:buClrTx/>
              <a:buSzTx/>
              <a:buFontTx/>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800" dirty="0"/>
              <a:t>F. </a:t>
            </a:r>
            <a:r>
              <a:rPr lang="fr-BE" sz="2800" b="1" dirty="0"/>
              <a:t>Personnalité du parent auteur/victime</a:t>
            </a:r>
          </a:p>
          <a:p>
            <a:pPr marL="439738" lvl="1" indent="0">
              <a:lnSpc>
                <a:spcPct val="90000"/>
              </a:lnSpc>
              <a:buClr>
                <a:srgbClr val="CCECFF"/>
              </a:buClr>
              <a:buSzPct val="5000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smtClean="0"/>
              <a:t>1.Typologie</a:t>
            </a:r>
            <a:endParaRPr lang="fr-BE" dirty="0"/>
          </a:p>
          <a:p>
            <a:pPr marL="439738" lvl="1" indent="0">
              <a:lnSpc>
                <a:spcPct val="90000"/>
              </a:lnSpc>
              <a:buClr>
                <a:srgbClr val="CCECFF"/>
              </a:buClr>
              <a:buSzPct val="5000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smtClean="0"/>
              <a:t>2.Caractéristique </a:t>
            </a:r>
            <a:r>
              <a:rPr lang="fr-BE" dirty="0"/>
              <a:t>de personnalité</a:t>
            </a:r>
          </a:p>
          <a:p>
            <a:pPr marL="439738" lvl="1" indent="0">
              <a:lnSpc>
                <a:spcPct val="90000"/>
              </a:lnSpc>
              <a:buClr>
                <a:srgbClr val="CCECFF"/>
              </a:buClr>
              <a:buSzPct val="5000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smtClean="0"/>
              <a:t>3.Eléments </a:t>
            </a:r>
            <a:r>
              <a:rPr lang="fr-BE" dirty="0"/>
              <a:t>d’épidémiologie</a:t>
            </a:r>
          </a:p>
          <a:p>
            <a:pPr marL="439738" lvl="1" indent="0">
              <a:lnSpc>
                <a:spcPct val="90000"/>
              </a:lnSpc>
              <a:buClr>
                <a:srgbClr val="CCECFF"/>
              </a:buClr>
              <a:buSzPct val="5000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r>
              <a:rPr lang="fr-BE" dirty="0" smtClean="0"/>
              <a:t>4.Evaluation </a:t>
            </a:r>
            <a:r>
              <a:rPr lang="fr-BE" dirty="0"/>
              <a:t>diagnostique</a:t>
            </a:r>
          </a:p>
          <a:p>
            <a:pPr marL="0" indent="0">
              <a:lnSpc>
                <a:spcPct val="90000"/>
              </a:lnSpc>
              <a:spcBef>
                <a:spcPts val="700"/>
              </a:spcBef>
              <a:buClr>
                <a:srgbClr val="99FF99"/>
              </a:buClr>
              <a:buSzPct val="80000"/>
              <a:buFont typeface="Arial" charset="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BE" sz="2800" dirty="0"/>
          </a:p>
          <a:p>
            <a:pPr marL="0" indent="0">
              <a:lnSpc>
                <a:spcPct val="90000"/>
              </a:lnSpc>
              <a:spcBef>
                <a:spcPts val="700"/>
              </a:spcBef>
              <a:buClr>
                <a:srgbClr val="FFFFFF"/>
              </a:buClr>
              <a:buSzTx/>
              <a:buFont typeface="Arial" charset="0"/>
              <a:buNone/>
              <a:tabLst>
                <a:tab pos="0" algn="l"/>
                <a:tab pos="439738"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395288" y="465138"/>
            <a:ext cx="8229600" cy="1312862"/>
          </a:xfrm>
          <a:ln/>
        </p:spPr>
        <p:txBody>
          <a:bodyPr anchorCtr="0"/>
          <a:lstStyle/>
          <a:p>
            <a:pPr algn="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J. </a:t>
            </a:r>
            <a:r>
              <a:rPr lang="fr-BE" sz="4000" b="1" u="sng">
                <a:solidFill>
                  <a:srgbClr val="FFFFFF"/>
                </a:solidFill>
              </a:rPr>
              <a:t>Conclusion en forme de réflexion psychodynamique</a:t>
            </a:r>
          </a:p>
        </p:txBody>
      </p:sp>
      <p:sp>
        <p:nvSpPr>
          <p:cNvPr id="35842" name="Rectangle 2"/>
          <p:cNvSpPr>
            <a:spLocks noGrp="1" noChangeArrowheads="1"/>
          </p:cNvSpPr>
          <p:nvPr>
            <p:ph idx="1"/>
          </p:nvPr>
        </p:nvSpPr>
        <p:spPr>
          <a:xfrm>
            <a:off x="468313" y="2133600"/>
            <a:ext cx="8229600" cy="4986338"/>
          </a:xfrm>
          <a:ln/>
        </p:spPr>
        <p:txBody>
          <a:bodyPr>
            <a:normAutofit/>
          </a:bodyPr>
          <a:lstStyle/>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Rapport incompréhensible à l’enfant, dans un espace corporel </a:t>
            </a:r>
            <a:r>
              <a:rPr lang="fr-FR" dirty="0" smtClean="0"/>
              <a:t>unique</a:t>
            </a:r>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Absence de vrai </a:t>
            </a:r>
            <a:r>
              <a:rPr lang="fr-FR" dirty="0" smtClean="0"/>
              <a:t>dialogue</a:t>
            </a:r>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Pulsion d’emprise sans </a:t>
            </a:r>
            <a:r>
              <a:rPr lang="fr-FR" dirty="0" smtClean="0"/>
              <a:t>limites</a:t>
            </a:r>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Enfant nié comme </a:t>
            </a:r>
            <a:r>
              <a:rPr lang="fr-FR" dirty="0" smtClean="0"/>
              <a:t>sujet : perversion?</a:t>
            </a:r>
            <a:endParaRPr lang="fr-FR" dirty="0"/>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sz="2800" dirty="0"/>
          </a:p>
          <a:p>
            <a:pPr marL="0" indent="0">
              <a:lnSpc>
                <a:spcPct val="8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sz="2800" dirty="0"/>
              <a:t>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lnSpcReduction="10000"/>
          </a:bodyPr>
          <a:lstStyle/>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Rôle de suture narcissique, d’appendice </a:t>
            </a:r>
            <a:r>
              <a:rPr lang="fr-FR" dirty="0" smtClean="0"/>
              <a:t>maternel</a:t>
            </a:r>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Relation clivée envers le monde </a:t>
            </a:r>
            <a:r>
              <a:rPr lang="fr-FR" dirty="0" smtClean="0"/>
              <a:t>médical</a:t>
            </a:r>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a:t> Non accession à une vraie </a:t>
            </a:r>
            <a:r>
              <a:rPr lang="fr-FR" dirty="0" smtClean="0"/>
              <a:t>parentalité</a:t>
            </a:r>
          </a:p>
          <a:p>
            <a:pPr>
              <a:lnSpc>
                <a:spcPct val="80000"/>
              </a:lnSpc>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smtClean="0"/>
          </a:p>
          <a:p>
            <a:pPr marL="0" indent="0">
              <a:lnSpc>
                <a:spcPct val="8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dirty="0"/>
          </a:p>
          <a:p>
            <a:pPr marL="0" indent="0">
              <a:lnSpc>
                <a:spcPct val="8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sz="3600" dirty="0" smtClean="0"/>
              <a:t>Démarche thérapeutique essentielle:</a:t>
            </a:r>
          </a:p>
          <a:p>
            <a:pPr marL="0" indent="0">
              <a:lnSpc>
                <a:spcPct val="8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fr-FR" sz="3600" dirty="0"/>
          </a:p>
          <a:p>
            <a:pPr marL="0" indent="0">
              <a:lnSpc>
                <a:spcPct val="80000"/>
              </a:lnSpc>
              <a:spcBef>
                <a:spcPts val="700"/>
              </a:spcBef>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FR" dirty="0" smtClean="0"/>
              <a:t> </a:t>
            </a:r>
            <a:r>
              <a:rPr lang="fr-FR" dirty="0"/>
              <a:t>Développer les </a:t>
            </a:r>
            <a:r>
              <a:rPr lang="fr-FR" dirty="0" smtClean="0"/>
              <a:t>capacités </a:t>
            </a:r>
            <a:r>
              <a:rPr lang="fr-FR" dirty="0"/>
              <a:t>d’autonomie psychique de l’enfant</a:t>
            </a:r>
          </a:p>
          <a:p>
            <a:endParaRPr lang="fr-FR" dirty="0"/>
          </a:p>
        </p:txBody>
      </p:sp>
    </p:spTree>
    <p:extLst>
      <p:ext uri="{BB962C8B-B14F-4D97-AF65-F5344CB8AC3E}">
        <p14:creationId xmlns:p14="http://schemas.microsoft.com/office/powerpoint/2010/main" val="3591760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idx="1"/>
          </p:nvPr>
        </p:nvSpPr>
        <p:spPr>
          <a:xfrm>
            <a:off x="395288" y="476250"/>
            <a:ext cx="8229600" cy="5832475"/>
          </a:xfrm>
          <a:ln/>
        </p:spPr>
        <p:txBody>
          <a:bodyPr/>
          <a:lstStyle/>
          <a:p>
            <a:pPr marL="0" indent="0">
              <a:lnSpc>
                <a:spcPct val="80000"/>
              </a:lnSpc>
              <a:spcBef>
                <a:spcPts val="700"/>
              </a:spcBef>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dirty="0"/>
              <a:t>G. </a:t>
            </a:r>
            <a:r>
              <a:rPr lang="fr-BE" sz="2800" b="1" dirty="0"/>
              <a:t>Souffrance de l’enfant</a:t>
            </a:r>
          </a:p>
          <a:p>
            <a:pPr marL="0" indent="0">
              <a:lnSpc>
                <a:spcPct val="80000"/>
              </a:lnSpc>
              <a:spcBef>
                <a:spcPts val="700"/>
              </a:spcBef>
              <a:buClr>
                <a:srgbClr val="99FF99"/>
              </a:buClr>
              <a:buSzPct val="80000"/>
              <a:buFont typeface="Wingdings"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fr-BE" sz="2800" dirty="0"/>
          </a:p>
          <a:p>
            <a:pPr marL="0" indent="0">
              <a:lnSpc>
                <a:spcPct val="80000"/>
              </a:lnSpc>
              <a:spcBef>
                <a:spcPts val="700"/>
              </a:spcBef>
              <a:buClrTx/>
              <a:buSzTx/>
              <a:buFontTx/>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b="1" dirty="0"/>
              <a:t>H. Allégation d’abus sexuels</a:t>
            </a:r>
          </a:p>
          <a:p>
            <a:pPr marL="0" indent="0">
              <a:lnSpc>
                <a:spcPct val="80000"/>
              </a:lnSpc>
              <a:spcBef>
                <a:spcPts val="700"/>
              </a:spcBef>
              <a:buClrTx/>
              <a:buSzTx/>
              <a:buFontTx/>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dirty="0"/>
              <a:t>	 Proximité et différence</a:t>
            </a:r>
          </a:p>
          <a:p>
            <a:pPr marL="0" indent="0">
              <a:lnSpc>
                <a:spcPct val="80000"/>
              </a:lnSpc>
              <a:spcBef>
                <a:spcPts val="700"/>
              </a:spcBef>
              <a:buClr>
                <a:srgbClr val="99FF99"/>
              </a:buClr>
              <a:buSzPct val="80000"/>
              <a:buFont typeface="Arial"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fr-BE" sz="2800" dirty="0"/>
          </a:p>
          <a:p>
            <a:pPr marL="0" indent="0">
              <a:lnSpc>
                <a:spcPct val="80000"/>
              </a:lnSpc>
              <a:spcBef>
                <a:spcPts val="700"/>
              </a:spcBef>
              <a:buClrTx/>
              <a:buSzTx/>
              <a:buFontTx/>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b="1" dirty="0"/>
              <a:t>I. Complication 2: quelle prise en charge?</a:t>
            </a:r>
          </a:p>
          <a:p>
            <a:pPr marL="0" indent="0">
              <a:lnSpc>
                <a:spcPct val="80000"/>
              </a:lnSpc>
              <a:spcBef>
                <a:spcPts val="700"/>
              </a:spcBef>
              <a:buClr>
                <a:srgbClr val="FFFFFF"/>
              </a:buClr>
              <a:buSzTx/>
              <a:buFont typeface="Arial" charset="0"/>
              <a:buChar char=" "/>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dirty="0"/>
              <a:t>	1. Pathologie du patient/ souffrance de l’enfant</a:t>
            </a:r>
          </a:p>
          <a:p>
            <a:pPr marL="0" indent="0">
              <a:lnSpc>
                <a:spcPct val="80000"/>
              </a:lnSpc>
              <a:spcBef>
                <a:spcPts val="700"/>
              </a:spcBef>
              <a:buClr>
                <a:srgbClr val="FFFFFF"/>
              </a:buClr>
              <a:buSzTx/>
              <a:buFont typeface="Arial" charset="0"/>
              <a:buChar char=" "/>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dirty="0"/>
              <a:t>	2. Judiciarisation</a:t>
            </a:r>
          </a:p>
          <a:p>
            <a:pPr marL="0" indent="0">
              <a:lnSpc>
                <a:spcPct val="80000"/>
              </a:lnSpc>
              <a:spcBef>
                <a:spcPts val="700"/>
              </a:spcBef>
              <a:buClr>
                <a:srgbClr val="99FF99"/>
              </a:buClr>
              <a:buSzPct val="80000"/>
              <a:buFont typeface="Arial"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fr-BE" sz="2800" dirty="0"/>
          </a:p>
          <a:p>
            <a:pPr marL="0" indent="0">
              <a:lnSpc>
                <a:spcPct val="80000"/>
              </a:lnSpc>
              <a:spcBef>
                <a:spcPts val="700"/>
              </a:spcBef>
              <a:buClr>
                <a:srgbClr val="FFFFFF"/>
              </a:buClr>
              <a:buSzTx/>
              <a:buFont typeface="Arial" charset="0"/>
              <a:buChar char=" "/>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b="1" dirty="0"/>
              <a:t>J. Conclusion en forme de réflexion    psychodynamique</a:t>
            </a:r>
          </a:p>
          <a:p>
            <a:pPr marL="0" indent="0">
              <a:lnSpc>
                <a:spcPct val="80000"/>
              </a:lnSpc>
              <a:spcBef>
                <a:spcPts val="700"/>
              </a:spcBef>
              <a:buClr>
                <a:srgbClr val="FFFFFF"/>
              </a:buClr>
              <a:buSzTx/>
              <a:buFont typeface="Arial" charset="0"/>
              <a:buChar char=" "/>
              <a:tabLst>
                <a:tab pos="569913" algn="l"/>
                <a:tab pos="1484313" algn="l"/>
                <a:tab pos="2398713" algn="l"/>
                <a:tab pos="3313113" algn="l"/>
                <a:tab pos="4227513" algn="l"/>
                <a:tab pos="5141913" algn="l"/>
                <a:tab pos="6056313" algn="l"/>
                <a:tab pos="6970713" algn="l"/>
                <a:tab pos="7885113" algn="l"/>
                <a:tab pos="8799513" algn="l"/>
                <a:tab pos="9713913" algn="l"/>
              </a:tabLst>
            </a:pPr>
            <a:r>
              <a:rPr lang="fr-BE" sz="2800" dirty="0"/>
              <a:t> </a:t>
            </a:r>
          </a:p>
          <a:p>
            <a:pPr marL="0" indent="0">
              <a:lnSpc>
                <a:spcPct val="80000"/>
              </a:lnSpc>
              <a:spcBef>
                <a:spcPts val="700"/>
              </a:spcBef>
              <a:buClr>
                <a:srgbClr val="99FF99"/>
              </a:buClr>
              <a:buSzPct val="80000"/>
              <a:buFont typeface="Arial"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395288" y="523875"/>
            <a:ext cx="8229600" cy="1922463"/>
          </a:xfrm>
          <a:ln/>
        </p:spPr>
        <p:txBody>
          <a:bodyPr anchorCtr="0"/>
          <a:lstStyle/>
          <a:p>
            <a:pPr marL="758825" indent="-758825" algn="l">
              <a:buClr>
                <a:srgbClr val="FFFFFF"/>
              </a:buClr>
              <a:buFont typeface="Times New Roman" charset="0"/>
              <a:buAutoNum type="alphaUcPeriod"/>
              <a:tabLst>
                <a:tab pos="908050" algn="l"/>
                <a:tab pos="1822450" algn="l"/>
                <a:tab pos="2736850" algn="l"/>
                <a:tab pos="3651250" algn="l"/>
                <a:tab pos="4565650" algn="l"/>
                <a:tab pos="5480050" algn="l"/>
                <a:tab pos="6394450" algn="l"/>
                <a:tab pos="7308850" algn="l"/>
                <a:tab pos="8223250" algn="l"/>
                <a:tab pos="9137650" algn="l"/>
                <a:tab pos="10052050" algn="l"/>
                <a:tab pos="10055225" algn="l"/>
              </a:tabLst>
            </a:pPr>
            <a:r>
              <a:rPr lang="fr-BE" sz="4000" dirty="0">
                <a:solidFill>
                  <a:srgbClr val="FFFFFF"/>
                </a:solidFill>
              </a:rPr>
              <a:t>Syndrome de Münchausen</a:t>
            </a:r>
            <a:br>
              <a:rPr lang="fr-BE" sz="4000" dirty="0">
                <a:solidFill>
                  <a:srgbClr val="FFFFFF"/>
                </a:solidFill>
              </a:rPr>
            </a:br>
            <a:r>
              <a:rPr lang="fr-BE" sz="4000" dirty="0">
                <a:solidFill>
                  <a:srgbClr val="FFFFFF"/>
                </a:solidFill>
              </a:rPr>
              <a:t>	</a:t>
            </a:r>
            <a:br>
              <a:rPr lang="fr-BE" sz="4000" dirty="0">
                <a:solidFill>
                  <a:srgbClr val="FFFFFF"/>
                </a:solidFill>
              </a:rPr>
            </a:br>
            <a:r>
              <a:rPr lang="fr-BE" sz="4000" dirty="0">
                <a:solidFill>
                  <a:srgbClr val="FFFFFF"/>
                </a:solidFill>
              </a:rPr>
              <a:t>1. Histoire</a:t>
            </a:r>
          </a:p>
        </p:txBody>
      </p:sp>
      <p:sp>
        <p:nvSpPr>
          <p:cNvPr id="8194" name="Rectangle 2"/>
          <p:cNvSpPr>
            <a:spLocks noGrp="1" noChangeArrowheads="1"/>
          </p:cNvSpPr>
          <p:nvPr>
            <p:ph idx="1"/>
          </p:nvPr>
        </p:nvSpPr>
        <p:spPr>
          <a:xfrm>
            <a:off x="395288" y="2924175"/>
            <a:ext cx="8229600" cy="2808288"/>
          </a:xfrm>
          <a:ln/>
        </p:spPr>
        <p:txBody>
          <a:bodyPr>
            <a:normAutofit lnSpcReduction="10000"/>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  Terme introduit par ASHER en 1951</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  Aventures extraordinaires du baron de Münchausen (R.E. Raspe)</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800"/>
              <a:t>-  Equivalent français, le baron de Crac</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395288" y="333375"/>
            <a:ext cx="8231187" cy="754063"/>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2. Clinique (Troubles factices)</a:t>
            </a:r>
          </a:p>
        </p:txBody>
      </p:sp>
      <p:sp>
        <p:nvSpPr>
          <p:cNvPr id="9218" name="Rectangle 2"/>
          <p:cNvSpPr>
            <a:spLocks noGrp="1" noChangeArrowheads="1"/>
          </p:cNvSpPr>
          <p:nvPr>
            <p:ph idx="1"/>
          </p:nvPr>
        </p:nvSpPr>
        <p:spPr>
          <a:xfrm>
            <a:off x="468313" y="1196975"/>
            <a:ext cx="8231187" cy="5472113"/>
          </a:xfrm>
          <a:ln/>
        </p:spPr>
        <p:txBody>
          <a:bodyPr>
            <a:normAutofit fontScale="85000" lnSpcReduction="10000"/>
          </a:bodyPr>
          <a:lstStyle/>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600"/>
              <a:t>-  Besoin de simuler une maladie sans recherche de profit direct</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600"/>
              <a:t>-  Trouble non isolé dans le D.S.M.</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600"/>
              <a:t>-  Catégorie plus générale des Troubles Factices: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600"/>
              <a:t>	A) Production ou feinte intentionnelle de signes ou de symptômes physiques ou psychologiques.</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600"/>
              <a:t>	B) La motivation du comportement est de jouer le rôle de malade.</a:t>
            </a:r>
          </a:p>
          <a:p>
            <a:pPr>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2600"/>
              <a:t>	C)  Absence de motifs extérieurs à ce comportement (p.ex. obtenir de l’argent, fuir une responsabilité légale, ou améliorer sa situation matérielle ou physique comme dans la simulation).</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67544" y="476672"/>
            <a:ext cx="8229600" cy="3446462"/>
          </a:xfrm>
          <a:ln/>
        </p:spPr>
        <p:txBody>
          <a:bodyPr anchorCtr="0">
            <a:normAutofit/>
          </a:bodyPr>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3600" dirty="0">
                <a:solidFill>
                  <a:srgbClr val="FFFFFF"/>
                </a:solidFill>
              </a:rPr>
              <a:t>B</a:t>
            </a:r>
            <a:r>
              <a:rPr lang="fr-BE" sz="3600" dirty="0">
                <a:solidFill>
                  <a:srgbClr val="FFFFFF"/>
                </a:solidFill>
                <a:latin typeface="+mn-lt"/>
              </a:rPr>
              <a:t>. Syndrome de Münchausen par procuration ou syndrome de Meadow</a:t>
            </a:r>
            <a:br>
              <a:rPr lang="fr-BE" sz="3600" dirty="0">
                <a:solidFill>
                  <a:srgbClr val="FFFFFF"/>
                </a:solidFill>
                <a:latin typeface="+mn-lt"/>
              </a:rPr>
            </a:br>
            <a:r>
              <a:rPr lang="fr-BE" sz="3600" b="1" u="sng" dirty="0">
                <a:solidFill>
                  <a:srgbClr val="FFFFFF"/>
                </a:solidFill>
                <a:latin typeface="+mn-lt"/>
              </a:rPr>
              <a:t/>
            </a:r>
            <a:br>
              <a:rPr lang="fr-BE" sz="3600" b="1" u="sng" dirty="0">
                <a:solidFill>
                  <a:srgbClr val="FFFFFF"/>
                </a:solidFill>
                <a:latin typeface="+mn-lt"/>
              </a:rPr>
            </a:br>
            <a:r>
              <a:rPr lang="fr-BE" sz="3600" dirty="0">
                <a:solidFill>
                  <a:srgbClr val="FFFFFF"/>
                </a:solidFill>
              </a:rPr>
              <a:t>	</a:t>
            </a:r>
            <a:r>
              <a:rPr lang="fr-BE" sz="3200" dirty="0">
                <a:solidFill>
                  <a:srgbClr val="FFFFFF"/>
                </a:solidFill>
              </a:rPr>
              <a:t>1. Introduction du terme </a:t>
            </a:r>
            <a:br>
              <a:rPr lang="fr-BE" sz="3200" dirty="0">
                <a:solidFill>
                  <a:srgbClr val="FFFFFF"/>
                </a:solidFill>
              </a:rPr>
            </a:br>
            <a:r>
              <a:rPr lang="fr-BE" sz="3200" dirty="0">
                <a:solidFill>
                  <a:srgbClr val="FFFFFF"/>
                </a:solidFill>
              </a:rPr>
              <a:t>	</a:t>
            </a:r>
            <a:r>
              <a:rPr lang="fr-BE" sz="2800" dirty="0" smtClean="0">
                <a:solidFill>
                  <a:srgbClr val="FFFFFF"/>
                </a:solidFill>
              </a:rPr>
              <a:t>R</a:t>
            </a:r>
            <a:r>
              <a:rPr lang="fr-BE" sz="2800" dirty="0">
                <a:solidFill>
                  <a:srgbClr val="FFFFFF"/>
                </a:solidFill>
              </a:rPr>
              <a:t>. </a:t>
            </a:r>
            <a:r>
              <a:rPr lang="fr-BE" sz="2800" dirty="0" smtClean="0">
                <a:solidFill>
                  <a:srgbClr val="FFFFFF"/>
                </a:solidFill>
              </a:rPr>
              <a:t>Meadow (1977</a:t>
            </a:r>
            <a:r>
              <a:rPr lang="fr-BE" sz="2800" dirty="0">
                <a:solidFill>
                  <a:srgbClr val="FFFFFF"/>
                </a:solidFill>
              </a:rPr>
              <a:t>)</a:t>
            </a:r>
          </a:p>
        </p:txBody>
      </p:sp>
      <p:sp>
        <p:nvSpPr>
          <p:cNvPr id="10242" name="Rectangle 2"/>
          <p:cNvSpPr>
            <a:spLocks noGrp="1" noChangeArrowheads="1"/>
          </p:cNvSpPr>
          <p:nvPr>
            <p:ph idx="1"/>
          </p:nvPr>
        </p:nvSpPr>
        <p:spPr>
          <a:xfrm>
            <a:off x="323850" y="4077072"/>
            <a:ext cx="8229600" cy="2780928"/>
          </a:xfrm>
          <a:ln/>
        </p:spPr>
        <p:txBody>
          <a:bodyPr>
            <a:normAutofit fontScale="92500" lnSpcReduction="20000"/>
          </a:bodyPr>
          <a:lstStyle/>
          <a:p>
            <a:pPr marL="341313" indent="-341313">
              <a:spcBef>
                <a:spcPts val="700"/>
              </a:spcBef>
              <a:tabLst>
                <a:tab pos="342900" algn="l"/>
                <a:tab pos="568325" algn="l"/>
                <a:tab pos="1482725" algn="l"/>
                <a:tab pos="2397125" algn="l"/>
                <a:tab pos="3311525" algn="l"/>
                <a:tab pos="4225925" algn="l"/>
                <a:tab pos="5140325" algn="l"/>
                <a:tab pos="6054725" algn="l"/>
                <a:tab pos="6969125" algn="l"/>
                <a:tab pos="7883525" algn="l"/>
                <a:tab pos="8797925" algn="l"/>
                <a:tab pos="9712325" algn="l"/>
                <a:tab pos="10056813" algn="l"/>
              </a:tabLst>
            </a:pPr>
            <a:r>
              <a:rPr lang="fr-BE" sz="2800" dirty="0"/>
              <a:t>	Un enfant est présenté à  l’attention médicale de façon répétitive, avec des symptômes ou des signes d’une maladie qui a été induite par le parent, pour son bénéfice à lui.  Il s’agit souvent d’empoisonnement ou de suffocation.</a:t>
            </a:r>
          </a:p>
          <a:p>
            <a:pPr marL="341313" indent="-341313">
              <a:spcBef>
                <a:spcPts val="700"/>
              </a:spcBef>
              <a:buClr>
                <a:srgbClr val="99FF99"/>
              </a:buClr>
              <a:buSzPct val="80000"/>
              <a:buFont typeface="Wingdings" charset="0"/>
              <a:buNone/>
              <a:tabLst>
                <a:tab pos="342900" algn="l"/>
                <a:tab pos="568325" algn="l"/>
                <a:tab pos="1482725" algn="l"/>
                <a:tab pos="2397125" algn="l"/>
                <a:tab pos="3311525" algn="l"/>
                <a:tab pos="4225925" algn="l"/>
                <a:tab pos="5140325" algn="l"/>
                <a:tab pos="6054725" algn="l"/>
                <a:tab pos="6969125" algn="l"/>
                <a:tab pos="7883525" algn="l"/>
                <a:tab pos="8797925" algn="l"/>
                <a:tab pos="9712325" algn="l"/>
                <a:tab pos="10056813" algn="l"/>
              </a:tabLst>
            </a:pPr>
            <a:endParaRPr lang="fr-BE" sz="2800" dirty="0"/>
          </a:p>
          <a:p>
            <a:pPr marL="341313" indent="-341313">
              <a:spcBef>
                <a:spcPts val="700"/>
              </a:spcBef>
              <a:buClr>
                <a:srgbClr val="99FF99"/>
              </a:buClr>
              <a:buSzPct val="80000"/>
              <a:buFont typeface="Wingdings" charset="0"/>
              <a:buNone/>
              <a:tabLst>
                <a:tab pos="342900" algn="l"/>
                <a:tab pos="568325" algn="l"/>
                <a:tab pos="1482725" algn="l"/>
                <a:tab pos="2397125" algn="l"/>
                <a:tab pos="3311525" algn="l"/>
                <a:tab pos="4225925" algn="l"/>
                <a:tab pos="5140325" algn="l"/>
                <a:tab pos="6054725" algn="l"/>
                <a:tab pos="6969125" algn="l"/>
                <a:tab pos="7883525" algn="l"/>
                <a:tab pos="8797925" algn="l"/>
                <a:tab pos="9712325" algn="l"/>
                <a:tab pos="10056813"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200" y="193675"/>
            <a:ext cx="8231188" cy="1312863"/>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dirty="0">
                <a:solidFill>
                  <a:srgbClr val="FFFFFF"/>
                </a:solidFill>
              </a:rPr>
              <a:t>	2. Formalisation</a:t>
            </a:r>
            <a:br>
              <a:rPr lang="fr-BE" sz="4000" dirty="0">
                <a:solidFill>
                  <a:srgbClr val="FFFFFF"/>
                </a:solidFill>
              </a:rPr>
            </a:br>
            <a:r>
              <a:rPr lang="fr-BE" sz="4000" dirty="0">
                <a:solidFill>
                  <a:srgbClr val="FFFFFF"/>
                </a:solidFill>
              </a:rPr>
              <a:t>	</a:t>
            </a:r>
            <a:r>
              <a:rPr lang="fr-BE" sz="3200" dirty="0">
                <a:solidFill>
                  <a:srgbClr val="FFFFFF"/>
                </a:solidFill>
              </a:rPr>
              <a:t>D.A. Rosenberg (1987)</a:t>
            </a:r>
          </a:p>
        </p:txBody>
      </p:sp>
      <p:sp>
        <p:nvSpPr>
          <p:cNvPr id="11266" name="Rectangle 2"/>
          <p:cNvSpPr>
            <a:spLocks noGrp="1" noChangeArrowheads="1"/>
          </p:cNvSpPr>
          <p:nvPr>
            <p:ph idx="1"/>
          </p:nvPr>
        </p:nvSpPr>
        <p:spPr>
          <a:xfrm>
            <a:off x="457200" y="1600200"/>
            <a:ext cx="8229600" cy="4757738"/>
          </a:xfrm>
          <a:ln/>
        </p:spPr>
        <p:txBody>
          <a:bodyPr/>
          <a:lstStyle/>
          <a:p>
            <a:pPr marL="0" indent="0">
              <a:lnSpc>
                <a:spcPct val="90000"/>
              </a:lnSpc>
              <a:spcBef>
                <a:spcPts val="700"/>
              </a:spcBef>
              <a:buNone/>
              <a:tabLst>
                <a:tab pos="657225" algn="l"/>
                <a:tab pos="1571625" algn="l"/>
                <a:tab pos="2486025" algn="l"/>
                <a:tab pos="3400425" algn="l"/>
                <a:tab pos="4314825" algn="l"/>
                <a:tab pos="5229225" algn="l"/>
                <a:tab pos="6143625" algn="l"/>
                <a:tab pos="7058025" algn="l"/>
                <a:tab pos="7972425" algn="l"/>
                <a:tab pos="8886825" algn="l"/>
                <a:tab pos="9801225" algn="l"/>
              </a:tabLst>
            </a:pPr>
            <a:r>
              <a:rPr lang="fr-BE" dirty="0"/>
              <a:t>4 critères:</a:t>
            </a:r>
          </a:p>
          <a:p>
            <a:pPr marL="85725" indent="-85725">
              <a:lnSpc>
                <a:spcPct val="90000"/>
              </a:lnSpc>
              <a:spcBef>
                <a:spcPts val="700"/>
              </a:spcBef>
              <a:tabLst>
                <a:tab pos="657225" algn="l"/>
                <a:tab pos="1571625" algn="l"/>
                <a:tab pos="2486025" algn="l"/>
                <a:tab pos="3400425" algn="l"/>
                <a:tab pos="4314825" algn="l"/>
                <a:tab pos="5229225" algn="l"/>
                <a:tab pos="6143625" algn="l"/>
                <a:tab pos="7058025" algn="l"/>
                <a:tab pos="7972425" algn="l"/>
                <a:tab pos="8886825" algn="l"/>
                <a:tab pos="9801225" algn="l"/>
              </a:tabLst>
            </a:pPr>
            <a:r>
              <a:rPr lang="fr-BE" sz="2800" dirty="0"/>
              <a:t> - Maladie simulée et/ou induite pour un parent sur son enfant</a:t>
            </a:r>
          </a:p>
          <a:p>
            <a:pPr marL="85725" indent="-85725">
              <a:lnSpc>
                <a:spcPct val="90000"/>
              </a:lnSpc>
              <a:spcBef>
                <a:spcPts val="700"/>
              </a:spcBef>
              <a:tabLst>
                <a:tab pos="657225" algn="l"/>
                <a:tab pos="1571625" algn="l"/>
                <a:tab pos="2486025" algn="l"/>
                <a:tab pos="3400425" algn="l"/>
                <a:tab pos="4314825" algn="l"/>
                <a:tab pos="5229225" algn="l"/>
                <a:tab pos="6143625" algn="l"/>
                <a:tab pos="7058025" algn="l"/>
                <a:tab pos="7972425" algn="l"/>
                <a:tab pos="8886825" algn="l"/>
                <a:tab pos="9801225" algn="l"/>
              </a:tabLst>
            </a:pPr>
            <a:r>
              <a:rPr lang="fr-BE" sz="2800" dirty="0"/>
              <a:t>	- Investigation médicale répétée dans l’intention officielle d’une reconnaissance pour le bien être de l’enfant</a:t>
            </a:r>
          </a:p>
          <a:p>
            <a:pPr marL="85725" indent="-85725">
              <a:lnSpc>
                <a:spcPct val="90000"/>
              </a:lnSpc>
              <a:spcBef>
                <a:spcPts val="700"/>
              </a:spcBef>
              <a:tabLst>
                <a:tab pos="657225" algn="l"/>
                <a:tab pos="1571625" algn="l"/>
                <a:tab pos="2486025" algn="l"/>
                <a:tab pos="3400425" algn="l"/>
                <a:tab pos="4314825" algn="l"/>
                <a:tab pos="5229225" algn="l"/>
                <a:tab pos="6143625" algn="l"/>
                <a:tab pos="7058025" algn="l"/>
                <a:tab pos="7972425" algn="l"/>
                <a:tab pos="8886825" algn="l"/>
                <a:tab pos="9801225" algn="l"/>
              </a:tabLst>
            </a:pPr>
            <a:r>
              <a:rPr lang="fr-BE" sz="2800" dirty="0"/>
              <a:t>	- Déni du parent quant à l’origine des symptômes de l’enfant</a:t>
            </a:r>
          </a:p>
          <a:p>
            <a:pPr marL="85725" indent="-85725">
              <a:lnSpc>
                <a:spcPct val="90000"/>
              </a:lnSpc>
              <a:spcBef>
                <a:spcPts val="700"/>
              </a:spcBef>
              <a:tabLst>
                <a:tab pos="657225" algn="l"/>
                <a:tab pos="1571625" algn="l"/>
                <a:tab pos="2486025" algn="l"/>
                <a:tab pos="3400425" algn="l"/>
                <a:tab pos="4314825" algn="l"/>
                <a:tab pos="5229225" algn="l"/>
                <a:tab pos="6143625" algn="l"/>
                <a:tab pos="7058025" algn="l"/>
                <a:tab pos="7972425" algn="l"/>
                <a:tab pos="8886825" algn="l"/>
                <a:tab pos="9801225" algn="l"/>
              </a:tabLst>
            </a:pPr>
            <a:r>
              <a:rPr lang="fr-BE" sz="2800" dirty="0"/>
              <a:t> - Amendement de la symptomatologie lorsque l’enfant est séparé du parent .....</a:t>
            </a:r>
          </a:p>
          <a:p>
            <a:pPr marL="85725" indent="-85725">
              <a:lnSpc>
                <a:spcPct val="90000"/>
              </a:lnSpc>
              <a:spcBef>
                <a:spcPts val="700"/>
              </a:spcBef>
              <a:buClr>
                <a:srgbClr val="FFFFFF"/>
              </a:buClr>
              <a:buSzTx/>
              <a:buFont typeface="Arial" charset="0"/>
              <a:buNone/>
              <a:tabLst>
                <a:tab pos="657225" algn="l"/>
                <a:tab pos="1571625" algn="l"/>
                <a:tab pos="2486025" algn="l"/>
                <a:tab pos="3400425" algn="l"/>
                <a:tab pos="4314825" algn="l"/>
                <a:tab pos="5229225" algn="l"/>
                <a:tab pos="6143625" algn="l"/>
                <a:tab pos="7058025" algn="l"/>
                <a:tab pos="7972425" algn="l"/>
                <a:tab pos="8886825" algn="l"/>
                <a:tab pos="9801225" algn="l"/>
              </a:tabLst>
            </a:pP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393700"/>
            <a:ext cx="8231188" cy="909638"/>
          </a:xfrm>
          <a:ln/>
        </p:spPr>
        <p:txBody>
          <a:bodyPr anchorCtr="0"/>
          <a:lstStyle/>
          <a:p>
            <a:pPr algn="l">
              <a:tabLst>
                <a:tab pos="0" algn="l"/>
                <a:tab pos="715963"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4000">
                <a:solidFill>
                  <a:srgbClr val="FFFFFF"/>
                </a:solidFill>
              </a:rPr>
              <a:t>	3. Critères actuels</a:t>
            </a:r>
          </a:p>
        </p:txBody>
      </p:sp>
      <p:sp>
        <p:nvSpPr>
          <p:cNvPr id="12290" name="Rectangle 2"/>
          <p:cNvSpPr>
            <a:spLocks noGrp="1" noChangeArrowheads="1"/>
          </p:cNvSpPr>
          <p:nvPr>
            <p:ph idx="1"/>
          </p:nvPr>
        </p:nvSpPr>
        <p:spPr>
          <a:xfrm>
            <a:off x="457200" y="908721"/>
            <a:ext cx="8231188" cy="5112568"/>
          </a:xfrm>
          <a:ln/>
        </p:spPr>
        <p:txBody>
          <a:bodyPr>
            <a:normAutofit/>
          </a:bodyPr>
          <a:lstStyle/>
          <a:p>
            <a:pPr marL="341313" indent="-341313">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dirty="0"/>
              <a:t>DSM </a:t>
            </a:r>
            <a:r>
              <a:rPr lang="fr-BE" dirty="0" smtClean="0"/>
              <a:t>V :</a:t>
            </a:r>
            <a:endParaRPr lang="fr-BE" dirty="0"/>
          </a:p>
          <a:p>
            <a:pPr marL="341313" indent="-341313">
              <a:spcBef>
                <a:spcPts val="700"/>
              </a:spcBef>
              <a:buClr>
                <a:srgbClr val="99FF99"/>
              </a:buClr>
              <a:buSzPct val="80000"/>
              <a:buFont typeface="Wingdings" charset="0"/>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dirty="0" smtClean="0"/>
              <a:t>Factitious Disorder Imposed on Another</a:t>
            </a:r>
            <a:endParaRPr lang="fr-BE" dirty="0"/>
          </a:p>
          <a:p>
            <a:pPr marL="341313" indent="-341313">
              <a:spcBef>
                <a:spcPts val="700"/>
              </a:spcBef>
              <a:buClrTx/>
              <a:buSzTx/>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r>
              <a:rPr lang="fr-BE" sz="2800" dirty="0"/>
              <a:t>	A. </a:t>
            </a:r>
            <a:r>
              <a:rPr lang="fr-BE" sz="2800" dirty="0" smtClean="0"/>
              <a:t>Falsification of physical or psychological signs or symptoms, or induction of injury or desease, associated with identified deception.</a:t>
            </a:r>
            <a:endParaRPr lang="fr-BE"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ube">
  <a:themeElements>
    <a:clrScheme name="Aube">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Aube">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ub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ube">
  <a:themeElements>
    <a:clrScheme name="Aube">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Aube">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ub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970</TotalTime>
  <Words>1263</Words>
  <Application>Microsoft Macintosh PowerPoint</Application>
  <PresentationFormat>Présentation à l'écran (4:3)</PresentationFormat>
  <Paragraphs>214</Paragraphs>
  <Slides>31</Slides>
  <Notes>29</Notes>
  <HiddenSlides>0</HiddenSlides>
  <MMClips>0</MMClips>
  <ScaleCrop>false</ScaleCrop>
  <HeadingPairs>
    <vt:vector size="4" baseType="variant">
      <vt:variant>
        <vt:lpstr>Thème</vt:lpstr>
      </vt:variant>
      <vt:variant>
        <vt:i4>2</vt:i4>
      </vt:variant>
      <vt:variant>
        <vt:lpstr>Titres des diapositives</vt:lpstr>
      </vt:variant>
      <vt:variant>
        <vt:i4>31</vt:i4>
      </vt:variant>
    </vt:vector>
  </HeadingPairs>
  <TitlesOfParts>
    <vt:vector size="33" baseType="lpstr">
      <vt:lpstr>Aube</vt:lpstr>
      <vt:lpstr>1_Aube</vt:lpstr>
      <vt:lpstr>SYNDROME DE MUNCHAUSEN PAR PROCURATION</vt:lpstr>
      <vt:lpstr> Syndrome de Münchausen  1. Histoire  2. Clinique (Troubles factices)  B. Syndrome de Münchausen par procuration ou syndrome de Meadow   1. Introduction du terme (R. Meadow)  2. Formalisation (DA. Rosenberg)  3. Critères actuels (DSM)  C. Eléments à retenir pour accompagner la réflexion</vt:lpstr>
      <vt:lpstr>Présentation PowerPoint</vt:lpstr>
      <vt:lpstr>Présentation PowerPoint</vt:lpstr>
      <vt:lpstr>Syndrome de Münchausen   1. Histoire</vt:lpstr>
      <vt:lpstr> 2. Clinique (Troubles factices)</vt:lpstr>
      <vt:lpstr>B. Syndrome de Münchausen par procuration ou syndrome de Meadow   1. Introduction du terme   R. Meadow (1977)</vt:lpstr>
      <vt:lpstr> 2. Formalisation  D.A. Rosenberg (1987)</vt:lpstr>
      <vt:lpstr> 3. Critères actuels</vt:lpstr>
      <vt:lpstr>Présentation PowerPoint</vt:lpstr>
      <vt:lpstr> C. Eléments à retenir pour             accompagner la réflexion</vt:lpstr>
      <vt:lpstr>D. Analyse clinique du SMPP  1. Symptômes possibles   (les plus fréquents)</vt:lpstr>
      <vt:lpstr>Présentation PowerPoint</vt:lpstr>
      <vt:lpstr> 2. Critères d’orientation </vt:lpstr>
      <vt:lpstr>Présentation PowerPoint</vt:lpstr>
      <vt:lpstr>Présentation PowerPoint</vt:lpstr>
      <vt:lpstr> 4. Diagnostic différentiel</vt:lpstr>
      <vt:lpstr>Présentation PowerPoint</vt:lpstr>
      <vt:lpstr>E. Complication 1 : abuseur ou abus?</vt:lpstr>
      <vt:lpstr>F. Personnalité du parent auteur    1. Typologie</vt:lpstr>
      <vt:lpstr> 2. Caractéristiques personnalité</vt:lpstr>
      <vt:lpstr>Présentation PowerPoint</vt:lpstr>
      <vt:lpstr> 3. Eléments d’épidémiologie</vt:lpstr>
      <vt:lpstr> 4. Evaluation diagnostique</vt:lpstr>
      <vt:lpstr> G. Souffrance de l’enfant    </vt:lpstr>
      <vt:lpstr>Présentation PowerPoint</vt:lpstr>
      <vt:lpstr>H.  Allégation d’abus sexuels    Proximité et différence</vt:lpstr>
      <vt:lpstr>I. Complication 2: quelle prise en charge?   1. Pathologie du parent / souffrance de l’enfant</vt:lpstr>
      <vt:lpstr> 2 Judiciarisation</vt:lpstr>
      <vt:lpstr>J. Conclusion en forme de réflexion psychodynamique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SYNDROME DE MUNCHOUSEN PAR PROCURATION</dc:title>
  <dc:creator>CSMU</dc:creator>
  <cp:lastModifiedBy>Alain Malchair</cp:lastModifiedBy>
  <cp:revision>51</cp:revision>
  <cp:lastPrinted>1601-01-01T00:00:00Z</cp:lastPrinted>
  <dcterms:created xsi:type="dcterms:W3CDTF">2009-11-03T08:16:21Z</dcterms:created>
  <dcterms:modified xsi:type="dcterms:W3CDTF">2014-10-08T19:43:10Z</dcterms:modified>
</cp:coreProperties>
</file>