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6858000" cy="9906000" type="A4"/>
  <p:notesSz cx="6858000" cy="9945688"/>
  <p:defaultTextStyle>
    <a:defPPr>
      <a:defRPr lang="fr-FR"/>
    </a:defPPr>
    <a:lvl1pPr algn="l" rtl="0" fontAlgn="base">
      <a:spcBef>
        <a:spcPct val="0"/>
      </a:spcBef>
      <a:spcAft>
        <a:spcPct val="0"/>
      </a:spcAft>
      <a:defRPr sz="2400" kern="1200">
        <a:solidFill>
          <a:schemeClr val="tx1"/>
        </a:solidFill>
        <a:latin typeface="Times New Roman" pitchFamily="64" charset="0"/>
        <a:ea typeface="+mn-ea"/>
        <a:cs typeface="+mn-cs"/>
      </a:defRPr>
    </a:lvl1pPr>
    <a:lvl2pPr marL="457200" algn="l" rtl="0" fontAlgn="base">
      <a:spcBef>
        <a:spcPct val="0"/>
      </a:spcBef>
      <a:spcAft>
        <a:spcPct val="0"/>
      </a:spcAft>
      <a:defRPr sz="2400" kern="1200">
        <a:solidFill>
          <a:schemeClr val="tx1"/>
        </a:solidFill>
        <a:latin typeface="Times New Roman" pitchFamily="64" charset="0"/>
        <a:ea typeface="+mn-ea"/>
        <a:cs typeface="+mn-cs"/>
      </a:defRPr>
    </a:lvl2pPr>
    <a:lvl3pPr marL="914400" algn="l" rtl="0" fontAlgn="base">
      <a:spcBef>
        <a:spcPct val="0"/>
      </a:spcBef>
      <a:spcAft>
        <a:spcPct val="0"/>
      </a:spcAft>
      <a:defRPr sz="2400" kern="1200">
        <a:solidFill>
          <a:schemeClr val="tx1"/>
        </a:solidFill>
        <a:latin typeface="Times New Roman" pitchFamily="64" charset="0"/>
        <a:ea typeface="+mn-ea"/>
        <a:cs typeface="+mn-cs"/>
      </a:defRPr>
    </a:lvl3pPr>
    <a:lvl4pPr marL="1371600" algn="l" rtl="0" fontAlgn="base">
      <a:spcBef>
        <a:spcPct val="0"/>
      </a:spcBef>
      <a:spcAft>
        <a:spcPct val="0"/>
      </a:spcAft>
      <a:defRPr sz="2400" kern="1200">
        <a:solidFill>
          <a:schemeClr val="tx1"/>
        </a:solidFill>
        <a:latin typeface="Times New Roman" pitchFamily="64" charset="0"/>
        <a:ea typeface="+mn-ea"/>
        <a:cs typeface="+mn-cs"/>
      </a:defRPr>
    </a:lvl4pPr>
    <a:lvl5pPr marL="1828800" algn="l" rtl="0" fontAlgn="base">
      <a:spcBef>
        <a:spcPct val="0"/>
      </a:spcBef>
      <a:spcAft>
        <a:spcPct val="0"/>
      </a:spcAft>
      <a:defRPr sz="2400" kern="1200">
        <a:solidFill>
          <a:schemeClr val="tx1"/>
        </a:solidFill>
        <a:latin typeface="Times New Roman" pitchFamily="64" charset="0"/>
        <a:ea typeface="+mn-ea"/>
        <a:cs typeface="+mn-cs"/>
      </a:defRPr>
    </a:lvl5pPr>
    <a:lvl6pPr marL="2286000" algn="l" defTabSz="914400" rtl="0" eaLnBrk="1" latinLnBrk="0" hangingPunct="1">
      <a:defRPr sz="2400" kern="1200">
        <a:solidFill>
          <a:schemeClr val="tx1"/>
        </a:solidFill>
        <a:latin typeface="Times New Roman" pitchFamily="64" charset="0"/>
        <a:ea typeface="+mn-ea"/>
        <a:cs typeface="+mn-cs"/>
      </a:defRPr>
    </a:lvl6pPr>
    <a:lvl7pPr marL="2743200" algn="l" defTabSz="914400" rtl="0" eaLnBrk="1" latinLnBrk="0" hangingPunct="1">
      <a:defRPr sz="2400" kern="1200">
        <a:solidFill>
          <a:schemeClr val="tx1"/>
        </a:solidFill>
        <a:latin typeface="Times New Roman" pitchFamily="64" charset="0"/>
        <a:ea typeface="+mn-ea"/>
        <a:cs typeface="+mn-cs"/>
      </a:defRPr>
    </a:lvl7pPr>
    <a:lvl8pPr marL="3200400" algn="l" defTabSz="914400" rtl="0" eaLnBrk="1" latinLnBrk="0" hangingPunct="1">
      <a:defRPr sz="2400" kern="1200">
        <a:solidFill>
          <a:schemeClr val="tx1"/>
        </a:solidFill>
        <a:latin typeface="Times New Roman" pitchFamily="64" charset="0"/>
        <a:ea typeface="+mn-ea"/>
        <a:cs typeface="+mn-cs"/>
      </a:defRPr>
    </a:lvl8pPr>
    <a:lvl9pPr marL="3657600" algn="l" defTabSz="914400" rtl="0" eaLnBrk="1" latinLnBrk="0" hangingPunct="1">
      <a:defRPr sz="2400" kern="1200">
        <a:solidFill>
          <a:schemeClr val="tx1"/>
        </a:solidFill>
        <a:latin typeface="Times New Roman" pitchFamily="6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66CCFF"/>
    <a:srgbClr val="FFCCFF"/>
    <a:srgbClr val="99FF66"/>
    <a:srgbClr val="00CC99"/>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p:scale>
          <a:sx n="139" d="100"/>
          <a:sy n="139" d="100"/>
        </p:scale>
        <p:origin x="-1864" y="3112"/>
      </p:cViewPr>
      <p:guideLst>
        <p:guide orient="horz" pos="3216"/>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6563" cy="501650"/>
          </a:xfrm>
          <a:prstGeom prst="rect">
            <a:avLst/>
          </a:prstGeom>
          <a:noFill/>
          <a:ln w="9525">
            <a:noFill/>
            <a:miter lim="800000"/>
            <a:headEnd/>
            <a:tailEnd/>
          </a:ln>
          <a:effectLst/>
        </p:spPr>
        <p:txBody>
          <a:bodyPr vert="horz" wrap="square" lIns="21900" tIns="10950" rIns="21900" bIns="10950" numCol="1" anchor="t" anchorCtr="0" compatLnSpc="1">
            <a:prstTxWarp prst="textNoShape">
              <a:avLst/>
            </a:prstTxWarp>
          </a:bodyPr>
          <a:lstStyle>
            <a:lvl1pPr defTabSz="219075">
              <a:defRPr sz="300"/>
            </a:lvl1pPr>
          </a:lstStyle>
          <a:p>
            <a:endParaRPr lang="fr-FR"/>
          </a:p>
        </p:txBody>
      </p:sp>
      <p:sp>
        <p:nvSpPr>
          <p:cNvPr id="11267" name="Rectangle 3"/>
          <p:cNvSpPr>
            <a:spLocks noGrp="1" noChangeArrowheads="1"/>
          </p:cNvSpPr>
          <p:nvPr>
            <p:ph type="dt" sz="quarter" idx="1"/>
          </p:nvPr>
        </p:nvSpPr>
        <p:spPr bwMode="auto">
          <a:xfrm>
            <a:off x="3886200" y="0"/>
            <a:ext cx="2978150" cy="501650"/>
          </a:xfrm>
          <a:prstGeom prst="rect">
            <a:avLst/>
          </a:prstGeom>
          <a:noFill/>
          <a:ln w="9525">
            <a:noFill/>
            <a:miter lim="800000"/>
            <a:headEnd/>
            <a:tailEnd/>
          </a:ln>
          <a:effectLst/>
        </p:spPr>
        <p:txBody>
          <a:bodyPr vert="horz" wrap="square" lIns="21900" tIns="10950" rIns="21900" bIns="10950" numCol="1" anchor="t" anchorCtr="0" compatLnSpc="1">
            <a:prstTxWarp prst="textNoShape">
              <a:avLst/>
            </a:prstTxWarp>
          </a:bodyPr>
          <a:lstStyle>
            <a:lvl1pPr algn="r" defTabSz="219075">
              <a:defRPr sz="300"/>
            </a:lvl1pPr>
          </a:lstStyle>
          <a:p>
            <a:endParaRPr lang="fr-FR"/>
          </a:p>
        </p:txBody>
      </p:sp>
      <p:sp>
        <p:nvSpPr>
          <p:cNvPr id="11268" name="Rectangle 4"/>
          <p:cNvSpPr>
            <a:spLocks noGrp="1" noChangeArrowheads="1"/>
          </p:cNvSpPr>
          <p:nvPr>
            <p:ph type="ftr" sz="quarter" idx="2"/>
          </p:nvPr>
        </p:nvSpPr>
        <p:spPr bwMode="auto">
          <a:xfrm>
            <a:off x="0" y="9447213"/>
            <a:ext cx="2976563" cy="500062"/>
          </a:xfrm>
          <a:prstGeom prst="rect">
            <a:avLst/>
          </a:prstGeom>
          <a:noFill/>
          <a:ln w="9525">
            <a:noFill/>
            <a:miter lim="800000"/>
            <a:headEnd/>
            <a:tailEnd/>
          </a:ln>
          <a:effectLst/>
        </p:spPr>
        <p:txBody>
          <a:bodyPr vert="horz" wrap="square" lIns="21900" tIns="10950" rIns="21900" bIns="10950" numCol="1" anchor="b" anchorCtr="0" compatLnSpc="1">
            <a:prstTxWarp prst="textNoShape">
              <a:avLst/>
            </a:prstTxWarp>
          </a:bodyPr>
          <a:lstStyle>
            <a:lvl1pPr defTabSz="219075">
              <a:defRPr sz="300"/>
            </a:lvl1pPr>
          </a:lstStyle>
          <a:p>
            <a:endParaRPr lang="fr-FR"/>
          </a:p>
        </p:txBody>
      </p:sp>
      <p:sp>
        <p:nvSpPr>
          <p:cNvPr id="11269" name="Rectangle 5"/>
          <p:cNvSpPr>
            <a:spLocks noGrp="1" noChangeArrowheads="1"/>
          </p:cNvSpPr>
          <p:nvPr>
            <p:ph type="sldNum" sz="quarter" idx="3"/>
          </p:nvPr>
        </p:nvSpPr>
        <p:spPr bwMode="auto">
          <a:xfrm>
            <a:off x="3886200" y="9447213"/>
            <a:ext cx="2978150" cy="500062"/>
          </a:xfrm>
          <a:prstGeom prst="rect">
            <a:avLst/>
          </a:prstGeom>
          <a:noFill/>
          <a:ln w="9525">
            <a:noFill/>
            <a:miter lim="800000"/>
            <a:headEnd/>
            <a:tailEnd/>
          </a:ln>
          <a:effectLst/>
        </p:spPr>
        <p:txBody>
          <a:bodyPr vert="horz" wrap="square" lIns="21900" tIns="10950" rIns="21900" bIns="10950" numCol="1" anchor="b" anchorCtr="0" compatLnSpc="1">
            <a:prstTxWarp prst="textNoShape">
              <a:avLst/>
            </a:prstTxWarp>
          </a:bodyPr>
          <a:lstStyle>
            <a:lvl1pPr algn="r" defTabSz="219075">
              <a:defRPr sz="300"/>
            </a:lvl1pPr>
          </a:lstStyle>
          <a:p>
            <a:fld id="{368C833F-6112-4866-BC4E-4AB60D2A658D}" type="slidenum">
              <a:rPr lang="fr-FR"/>
              <a:pPr/>
              <a:t>‹#›</a:t>
            </a:fld>
            <a:endParaRPr lang="fr-FR"/>
          </a:p>
        </p:txBody>
      </p:sp>
    </p:spTree>
    <p:extLst>
      <p:ext uri="{BB962C8B-B14F-4D97-AF65-F5344CB8AC3E}">
        <p14:creationId xmlns:p14="http://schemas.microsoft.com/office/powerpoint/2010/main" val="17483189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6563" cy="501650"/>
          </a:xfrm>
          <a:prstGeom prst="rect">
            <a:avLst/>
          </a:prstGeom>
          <a:noFill/>
          <a:ln w="9525">
            <a:noFill/>
            <a:miter lim="800000"/>
            <a:headEnd/>
            <a:tailEnd/>
          </a:ln>
          <a:effectLst/>
        </p:spPr>
        <p:txBody>
          <a:bodyPr vert="horz" wrap="square" lIns="21900" tIns="10950" rIns="21900" bIns="10950" numCol="1" anchor="t" anchorCtr="0" compatLnSpc="1">
            <a:prstTxWarp prst="textNoShape">
              <a:avLst/>
            </a:prstTxWarp>
          </a:bodyPr>
          <a:lstStyle>
            <a:lvl1pPr defTabSz="219075">
              <a:defRPr sz="300"/>
            </a:lvl1pPr>
          </a:lstStyle>
          <a:p>
            <a:endParaRPr lang="fr-FR"/>
          </a:p>
        </p:txBody>
      </p:sp>
      <p:sp>
        <p:nvSpPr>
          <p:cNvPr id="3075" name="Rectangle 3"/>
          <p:cNvSpPr>
            <a:spLocks noGrp="1" noChangeArrowheads="1"/>
          </p:cNvSpPr>
          <p:nvPr>
            <p:ph type="dt" idx="1"/>
          </p:nvPr>
        </p:nvSpPr>
        <p:spPr bwMode="auto">
          <a:xfrm>
            <a:off x="3886200" y="0"/>
            <a:ext cx="2978150" cy="501650"/>
          </a:xfrm>
          <a:prstGeom prst="rect">
            <a:avLst/>
          </a:prstGeom>
          <a:noFill/>
          <a:ln w="9525">
            <a:noFill/>
            <a:miter lim="800000"/>
            <a:headEnd/>
            <a:tailEnd/>
          </a:ln>
          <a:effectLst/>
        </p:spPr>
        <p:txBody>
          <a:bodyPr vert="horz" wrap="square" lIns="21900" tIns="10950" rIns="21900" bIns="10950" numCol="1" anchor="t" anchorCtr="0" compatLnSpc="1">
            <a:prstTxWarp prst="textNoShape">
              <a:avLst/>
            </a:prstTxWarp>
          </a:bodyPr>
          <a:lstStyle>
            <a:lvl1pPr algn="r" defTabSz="219075">
              <a:defRPr sz="300"/>
            </a:lvl1pPr>
          </a:lstStyle>
          <a:p>
            <a:endParaRPr lang="fr-FR"/>
          </a:p>
        </p:txBody>
      </p:sp>
      <p:sp>
        <p:nvSpPr>
          <p:cNvPr id="3076" name="Rectangle 4"/>
          <p:cNvSpPr>
            <a:spLocks noGrp="1" noRot="1" noChangeAspect="1" noChangeArrowheads="1" noTextEdit="1"/>
          </p:cNvSpPr>
          <p:nvPr>
            <p:ph type="sldImg" idx="2"/>
          </p:nvPr>
        </p:nvSpPr>
        <p:spPr bwMode="auto">
          <a:xfrm>
            <a:off x="2139950" y="742950"/>
            <a:ext cx="2582863" cy="3730625"/>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09638" y="4732338"/>
            <a:ext cx="5027612" cy="4473575"/>
          </a:xfrm>
          <a:prstGeom prst="rect">
            <a:avLst/>
          </a:prstGeom>
          <a:noFill/>
          <a:ln w="9525">
            <a:noFill/>
            <a:miter lim="800000"/>
            <a:headEnd/>
            <a:tailEnd/>
          </a:ln>
          <a:effectLst/>
        </p:spPr>
        <p:txBody>
          <a:bodyPr vert="horz" wrap="square" lIns="21900" tIns="10950" rIns="21900" bIns="1095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3078" name="Rectangle 6"/>
          <p:cNvSpPr>
            <a:spLocks noGrp="1" noChangeArrowheads="1"/>
          </p:cNvSpPr>
          <p:nvPr>
            <p:ph type="ftr" sz="quarter" idx="4"/>
          </p:nvPr>
        </p:nvSpPr>
        <p:spPr bwMode="auto">
          <a:xfrm>
            <a:off x="0" y="9447213"/>
            <a:ext cx="2976563" cy="500062"/>
          </a:xfrm>
          <a:prstGeom prst="rect">
            <a:avLst/>
          </a:prstGeom>
          <a:noFill/>
          <a:ln w="9525">
            <a:noFill/>
            <a:miter lim="800000"/>
            <a:headEnd/>
            <a:tailEnd/>
          </a:ln>
          <a:effectLst/>
        </p:spPr>
        <p:txBody>
          <a:bodyPr vert="horz" wrap="square" lIns="21900" tIns="10950" rIns="21900" bIns="10950" numCol="1" anchor="b" anchorCtr="0" compatLnSpc="1">
            <a:prstTxWarp prst="textNoShape">
              <a:avLst/>
            </a:prstTxWarp>
          </a:bodyPr>
          <a:lstStyle>
            <a:lvl1pPr defTabSz="219075">
              <a:defRPr sz="300"/>
            </a:lvl1pPr>
          </a:lstStyle>
          <a:p>
            <a:endParaRPr lang="fr-FR"/>
          </a:p>
        </p:txBody>
      </p:sp>
      <p:sp>
        <p:nvSpPr>
          <p:cNvPr id="3079" name="Rectangle 7"/>
          <p:cNvSpPr>
            <a:spLocks noGrp="1" noChangeArrowheads="1"/>
          </p:cNvSpPr>
          <p:nvPr>
            <p:ph type="sldNum" sz="quarter" idx="5"/>
          </p:nvPr>
        </p:nvSpPr>
        <p:spPr bwMode="auto">
          <a:xfrm>
            <a:off x="3886200" y="9447213"/>
            <a:ext cx="2978150" cy="500062"/>
          </a:xfrm>
          <a:prstGeom prst="rect">
            <a:avLst/>
          </a:prstGeom>
          <a:noFill/>
          <a:ln w="9525">
            <a:noFill/>
            <a:miter lim="800000"/>
            <a:headEnd/>
            <a:tailEnd/>
          </a:ln>
          <a:effectLst/>
        </p:spPr>
        <p:txBody>
          <a:bodyPr vert="horz" wrap="square" lIns="21900" tIns="10950" rIns="21900" bIns="10950" numCol="1" anchor="b" anchorCtr="0" compatLnSpc="1">
            <a:prstTxWarp prst="textNoShape">
              <a:avLst/>
            </a:prstTxWarp>
          </a:bodyPr>
          <a:lstStyle>
            <a:lvl1pPr algn="r" defTabSz="219075">
              <a:defRPr sz="300"/>
            </a:lvl1pPr>
          </a:lstStyle>
          <a:p>
            <a:fld id="{A37FD424-C471-49D8-B0DE-D14D9885F392}" type="slidenum">
              <a:rPr lang="fr-FR"/>
              <a:pPr/>
              <a:t>‹#›</a:t>
            </a:fld>
            <a:endParaRPr lang="fr-FR"/>
          </a:p>
        </p:txBody>
      </p:sp>
    </p:spTree>
    <p:extLst>
      <p:ext uri="{BB962C8B-B14F-4D97-AF65-F5344CB8AC3E}">
        <p14:creationId xmlns:p14="http://schemas.microsoft.com/office/powerpoint/2010/main" val="99385052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64" charset="0"/>
        <a:ea typeface="+mn-ea"/>
        <a:cs typeface="+mn-cs"/>
      </a:defRPr>
    </a:lvl1pPr>
    <a:lvl2pPr marL="457200" algn="l" rtl="0" fontAlgn="base">
      <a:spcBef>
        <a:spcPct val="30000"/>
      </a:spcBef>
      <a:spcAft>
        <a:spcPct val="0"/>
      </a:spcAft>
      <a:defRPr sz="1200" kern="1200">
        <a:solidFill>
          <a:schemeClr val="tx1"/>
        </a:solidFill>
        <a:latin typeface="Times New Roman" pitchFamily="64" charset="0"/>
        <a:ea typeface="+mn-ea"/>
        <a:cs typeface="+mn-cs"/>
      </a:defRPr>
    </a:lvl2pPr>
    <a:lvl3pPr marL="914400" algn="l" rtl="0" fontAlgn="base">
      <a:spcBef>
        <a:spcPct val="30000"/>
      </a:spcBef>
      <a:spcAft>
        <a:spcPct val="0"/>
      </a:spcAft>
      <a:defRPr sz="1200" kern="1200">
        <a:solidFill>
          <a:schemeClr val="tx1"/>
        </a:solidFill>
        <a:latin typeface="Times New Roman" pitchFamily="64" charset="0"/>
        <a:ea typeface="+mn-ea"/>
        <a:cs typeface="+mn-cs"/>
      </a:defRPr>
    </a:lvl3pPr>
    <a:lvl4pPr marL="1371600" algn="l" rtl="0" fontAlgn="base">
      <a:spcBef>
        <a:spcPct val="30000"/>
      </a:spcBef>
      <a:spcAft>
        <a:spcPct val="0"/>
      </a:spcAft>
      <a:defRPr sz="1200" kern="1200">
        <a:solidFill>
          <a:schemeClr val="tx1"/>
        </a:solidFill>
        <a:latin typeface="Times New Roman" pitchFamily="64" charset="0"/>
        <a:ea typeface="+mn-ea"/>
        <a:cs typeface="+mn-cs"/>
      </a:defRPr>
    </a:lvl4pPr>
    <a:lvl5pPr marL="1828800" algn="l" rtl="0" fontAlgn="base">
      <a:spcBef>
        <a:spcPct val="30000"/>
      </a:spcBef>
      <a:spcAft>
        <a:spcPct val="0"/>
      </a:spcAft>
      <a:defRPr sz="1200" kern="1200">
        <a:solidFill>
          <a:schemeClr val="tx1"/>
        </a:solidFill>
        <a:latin typeface="Times New Roman" pitchFamily="6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7ED61C-0309-4889-BFA9-D9C2EBA1F89A}" type="slidenum">
              <a:rPr lang="fr-FR"/>
              <a:pPr/>
              <a:t>1</a:t>
            </a:fld>
            <a:endParaRPr lang="fr-FR"/>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3076575"/>
            <a:ext cx="5829300" cy="212407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842ACC1F-320F-482D-AF01-C887AC52F4E2}" type="slidenum">
              <a:rPr lang="fr-F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D04D24CB-5539-497D-A38D-0A809A4F3EBA}" type="slidenum">
              <a:rPr lang="fr-F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886325" y="881063"/>
            <a:ext cx="1457325" cy="7924800"/>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514350" y="881063"/>
            <a:ext cx="4219575" cy="79248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3063D76B-CA66-4023-B3EF-16A587C614DB}" type="slidenum">
              <a:rPr lang="fr-F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B9EF1A80-934D-4B04-9EED-54B2632C8476}" type="slidenum">
              <a:rPr lang="fr-F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338" y="6365875"/>
            <a:ext cx="5829300" cy="1966913"/>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E73BCEEC-28EB-48AD-932F-B0E2E2B22D21}" type="slidenum">
              <a:rPr lang="fr-F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51435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350520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20691B79-D020-4B55-9E12-4667A6EE3E3C}" type="slidenum">
              <a:rPr lang="fr-F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42900" y="396875"/>
            <a:ext cx="6172200" cy="1651000"/>
          </a:xfrm>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3E2D7E4A-AD55-4206-A51C-C8C13A2BE2E9}" type="slidenum">
              <a:rPr lang="fr-F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DFDE896F-47B8-4D43-B50E-CDF6FB84AC2B}" type="slidenum">
              <a:rPr lang="fr-F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1B1C9836-D23E-4975-A863-C86F92ADACD2}" type="slidenum">
              <a:rPr lang="fr-F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93700"/>
            <a:ext cx="2255838" cy="1679575"/>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027A3609-24EF-4A6A-A37D-2D84CD8505D5}" type="slidenum">
              <a:rPr lang="fr-F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613" y="6934200"/>
            <a:ext cx="4114800" cy="819150"/>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FF766AE9-B64C-4BBA-A6F4-898B7FC4131F}" type="slidenum">
              <a:rPr lang="fr-F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4350" y="881063"/>
            <a:ext cx="5829300" cy="1651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et modifiez le titre</a:t>
            </a:r>
          </a:p>
        </p:txBody>
      </p:sp>
      <p:sp>
        <p:nvSpPr>
          <p:cNvPr id="1027" name="Rectangle 3"/>
          <p:cNvSpPr>
            <a:spLocks noGrp="1" noChangeArrowheads="1"/>
          </p:cNvSpPr>
          <p:nvPr>
            <p:ph type="body" idx="1"/>
          </p:nvPr>
        </p:nvSpPr>
        <p:spPr bwMode="auto">
          <a:xfrm>
            <a:off x="514350" y="2862263"/>
            <a:ext cx="58293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514350" y="9024938"/>
            <a:ext cx="142875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a:p>
        </p:txBody>
      </p:sp>
      <p:sp>
        <p:nvSpPr>
          <p:cNvPr id="1029" name="Rectangle 5"/>
          <p:cNvSpPr>
            <a:spLocks noGrp="1" noChangeArrowheads="1"/>
          </p:cNvSpPr>
          <p:nvPr>
            <p:ph type="ftr" sz="quarter" idx="3"/>
          </p:nvPr>
        </p:nvSpPr>
        <p:spPr bwMode="auto">
          <a:xfrm>
            <a:off x="2343150" y="9024938"/>
            <a:ext cx="217170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FR"/>
          </a:p>
        </p:txBody>
      </p:sp>
      <p:sp>
        <p:nvSpPr>
          <p:cNvPr id="1030" name="Rectangle 6"/>
          <p:cNvSpPr>
            <a:spLocks noGrp="1" noChangeArrowheads="1"/>
          </p:cNvSpPr>
          <p:nvPr>
            <p:ph type="sldNum" sz="quarter" idx="4"/>
          </p:nvPr>
        </p:nvSpPr>
        <p:spPr bwMode="auto">
          <a:xfrm>
            <a:off x="4914900" y="9024938"/>
            <a:ext cx="142875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5468879-DFF3-4C39-9F67-765C7D3CA9BF}" type="slidenum">
              <a:rPr lang="fr-FR"/>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64" charset="0"/>
        </a:defRPr>
      </a:lvl2pPr>
      <a:lvl3pPr algn="ctr" rtl="0" fontAlgn="base">
        <a:spcBef>
          <a:spcPct val="0"/>
        </a:spcBef>
        <a:spcAft>
          <a:spcPct val="0"/>
        </a:spcAft>
        <a:defRPr sz="4400">
          <a:solidFill>
            <a:schemeClr val="tx2"/>
          </a:solidFill>
          <a:latin typeface="Times New Roman" pitchFamily="64" charset="0"/>
        </a:defRPr>
      </a:lvl3pPr>
      <a:lvl4pPr algn="ctr" rtl="0" fontAlgn="base">
        <a:spcBef>
          <a:spcPct val="0"/>
        </a:spcBef>
        <a:spcAft>
          <a:spcPct val="0"/>
        </a:spcAft>
        <a:defRPr sz="4400">
          <a:solidFill>
            <a:schemeClr val="tx2"/>
          </a:solidFill>
          <a:latin typeface="Times New Roman" pitchFamily="64" charset="0"/>
        </a:defRPr>
      </a:lvl4pPr>
      <a:lvl5pPr algn="ctr" rtl="0" fontAlgn="base">
        <a:spcBef>
          <a:spcPct val="0"/>
        </a:spcBef>
        <a:spcAft>
          <a:spcPct val="0"/>
        </a:spcAft>
        <a:defRPr sz="4400">
          <a:solidFill>
            <a:schemeClr val="tx2"/>
          </a:solidFill>
          <a:latin typeface="Times New Roman" pitchFamily="64" charset="0"/>
        </a:defRPr>
      </a:lvl5pPr>
      <a:lvl6pPr marL="457200" algn="ctr" rtl="0" fontAlgn="base">
        <a:spcBef>
          <a:spcPct val="0"/>
        </a:spcBef>
        <a:spcAft>
          <a:spcPct val="0"/>
        </a:spcAft>
        <a:defRPr sz="4400">
          <a:solidFill>
            <a:schemeClr val="tx2"/>
          </a:solidFill>
          <a:latin typeface="Times New Roman" pitchFamily="64" charset="0"/>
        </a:defRPr>
      </a:lvl6pPr>
      <a:lvl7pPr marL="914400" algn="ctr" rtl="0" fontAlgn="base">
        <a:spcBef>
          <a:spcPct val="0"/>
        </a:spcBef>
        <a:spcAft>
          <a:spcPct val="0"/>
        </a:spcAft>
        <a:defRPr sz="4400">
          <a:solidFill>
            <a:schemeClr val="tx2"/>
          </a:solidFill>
          <a:latin typeface="Times New Roman" pitchFamily="64" charset="0"/>
        </a:defRPr>
      </a:lvl7pPr>
      <a:lvl8pPr marL="1371600" algn="ctr" rtl="0" fontAlgn="base">
        <a:spcBef>
          <a:spcPct val="0"/>
        </a:spcBef>
        <a:spcAft>
          <a:spcPct val="0"/>
        </a:spcAft>
        <a:defRPr sz="4400">
          <a:solidFill>
            <a:schemeClr val="tx2"/>
          </a:solidFill>
          <a:latin typeface="Times New Roman" pitchFamily="64" charset="0"/>
        </a:defRPr>
      </a:lvl8pPr>
      <a:lvl9pPr marL="1828800" algn="ctr" rtl="0" fontAlgn="base">
        <a:spcBef>
          <a:spcPct val="0"/>
        </a:spcBef>
        <a:spcAft>
          <a:spcPct val="0"/>
        </a:spcAft>
        <a:defRPr sz="4400">
          <a:solidFill>
            <a:schemeClr val="tx2"/>
          </a:solidFill>
          <a:latin typeface="Times New Roman" pitchFamily="6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hlink"/>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219200" y="76200"/>
            <a:ext cx="4572000" cy="762000"/>
          </a:xfrm>
          <a:solidFill>
            <a:schemeClr val="accent6">
              <a:alpha val="20000"/>
            </a:schemeClr>
          </a:solidFill>
        </p:spPr>
        <p:style>
          <a:lnRef idx="3">
            <a:schemeClr val="lt1"/>
          </a:lnRef>
          <a:fillRef idx="1">
            <a:schemeClr val="accent6"/>
          </a:fillRef>
          <a:effectRef idx="1">
            <a:schemeClr val="accent6"/>
          </a:effectRef>
          <a:fontRef idx="minor">
            <a:schemeClr val="lt1"/>
          </a:fontRef>
        </p:style>
        <p:txBody>
          <a:bodyPr/>
          <a:lstStyle/>
          <a:p>
            <a:r>
              <a:rPr lang="en-US" sz="1800" b="1"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Tahoma" pitchFamily="64" charset="0"/>
              </a:rPr>
              <a:t>L’adolescent</a:t>
            </a:r>
            <a:r>
              <a:rPr lang="en-US" sz="18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Tahoma" pitchFamily="64" charset="0"/>
              </a:rPr>
              <a:t> </a:t>
            </a:r>
            <a:r>
              <a:rPr lang="en-US" sz="1800" b="1"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Tahoma" pitchFamily="64" charset="0"/>
              </a:rPr>
              <a:t>diabétique</a:t>
            </a:r>
            <a:r>
              <a:rPr lang="en-US" sz="18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Tahoma" pitchFamily="64" charset="0"/>
              </a:rPr>
              <a:t> et la </a:t>
            </a:r>
            <a:r>
              <a:rPr lang="en-US" sz="1800" b="1"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Tahoma" pitchFamily="64" charset="0"/>
              </a:rPr>
              <a:t>tentation</a:t>
            </a:r>
            <a:r>
              <a:rPr lang="en-US" sz="18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Tahoma" pitchFamily="64" charset="0"/>
              </a:rPr>
              <a:t> </a:t>
            </a:r>
            <a:r>
              <a:rPr lang="en-US" sz="1800" b="1"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Tahoma" pitchFamily="64" charset="0"/>
              </a:rPr>
              <a:t>suicidaire</a:t>
            </a:r>
            <a:endParaRPr lang="en-US" sz="18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Tahoma" pitchFamily="64" charset="0"/>
            </a:endParaRPr>
          </a:p>
        </p:txBody>
      </p:sp>
      <p:sp>
        <p:nvSpPr>
          <p:cNvPr id="2051" name="Line 3"/>
          <p:cNvSpPr>
            <a:spLocks noChangeShapeType="1"/>
          </p:cNvSpPr>
          <p:nvPr/>
        </p:nvSpPr>
        <p:spPr bwMode="auto">
          <a:xfrm>
            <a:off x="381000" y="914400"/>
            <a:ext cx="6065838" cy="0"/>
          </a:xfrm>
          <a:prstGeom prst="line">
            <a:avLst/>
          </a:prstGeom>
          <a:noFill/>
          <a:ln w="9525">
            <a:solidFill>
              <a:schemeClr val="accent2"/>
            </a:solidFill>
            <a:round/>
            <a:headEnd/>
            <a:tailEnd/>
          </a:ln>
          <a:effectLst/>
        </p:spPr>
        <p:txBody>
          <a:bodyPr/>
          <a:lstStyle/>
          <a:p>
            <a:endParaRPr lang="fr-BE"/>
          </a:p>
        </p:txBody>
      </p:sp>
      <p:sp>
        <p:nvSpPr>
          <p:cNvPr id="2052" name="Text Box 4"/>
          <p:cNvSpPr txBox="1">
            <a:spLocks noChangeArrowheads="1"/>
          </p:cNvSpPr>
          <p:nvPr/>
        </p:nvSpPr>
        <p:spPr bwMode="auto">
          <a:xfrm>
            <a:off x="188640" y="920552"/>
            <a:ext cx="6383337" cy="446276"/>
          </a:xfrm>
          <a:prstGeom prst="rect">
            <a:avLst/>
          </a:prstGeom>
          <a:noFill/>
          <a:ln w="9525">
            <a:noFill/>
            <a:miter lim="800000"/>
            <a:headEnd/>
            <a:tailEnd/>
          </a:ln>
          <a:effectLst/>
        </p:spPr>
        <p:txBody>
          <a:bodyPr>
            <a:spAutoFit/>
          </a:bodyPr>
          <a:lstStyle/>
          <a:p>
            <a:pPr marL="457200" indent="-457200" algn="ctr" defTabSz="266700">
              <a:spcBef>
                <a:spcPct val="30000"/>
              </a:spcBef>
            </a:pPr>
            <a:r>
              <a:rPr lang="fr-FR" sz="1000" b="1" dirty="0" smtClean="0">
                <a:solidFill>
                  <a:srgbClr val="003399"/>
                </a:solidFill>
                <a:latin typeface="Arial"/>
                <a:cs typeface="Arial"/>
              </a:rPr>
              <a:t>Pr. Alain Malchair</a:t>
            </a:r>
          </a:p>
          <a:p>
            <a:pPr marL="457200" indent="-457200" algn="ctr" defTabSz="266700">
              <a:spcBef>
                <a:spcPct val="30000"/>
              </a:spcBef>
            </a:pPr>
            <a:r>
              <a:rPr lang="fr-FR" sz="1000" b="1" dirty="0" smtClean="0">
                <a:solidFill>
                  <a:srgbClr val="003399"/>
                </a:solidFill>
                <a:latin typeface="Arial"/>
                <a:cs typeface="Arial"/>
              </a:rPr>
              <a:t>Chargé de cours, Psychiatrie infanto-juvénile, Université de Liège, Belgique</a:t>
            </a:r>
          </a:p>
        </p:txBody>
      </p:sp>
      <p:sp>
        <p:nvSpPr>
          <p:cNvPr id="2054" name="Text Box 6"/>
          <p:cNvSpPr txBox="1">
            <a:spLocks noChangeArrowheads="1"/>
          </p:cNvSpPr>
          <p:nvPr/>
        </p:nvSpPr>
        <p:spPr bwMode="auto">
          <a:xfrm>
            <a:off x="19331" y="1496616"/>
            <a:ext cx="6838669" cy="1892826"/>
          </a:xfrm>
          <a:prstGeom prst="rect">
            <a:avLst/>
          </a:prstGeom>
          <a:noFill/>
          <a:ln w="9525">
            <a:noFill/>
            <a:miter lim="800000"/>
            <a:headEnd/>
            <a:tailEnd/>
          </a:ln>
          <a:effectLst/>
        </p:spPr>
        <p:txBody>
          <a:bodyPr wrap="square">
            <a:spAutoFit/>
          </a:bodyPr>
          <a:lstStyle/>
          <a:p>
            <a:pPr algn="just">
              <a:spcBef>
                <a:spcPct val="50000"/>
              </a:spcBef>
            </a:pPr>
            <a:r>
              <a:rPr lang="en-US" sz="900" b="1" u="sng" dirty="0" smtClean="0">
                <a:solidFill>
                  <a:srgbClr val="000090"/>
                </a:solidFill>
                <a:latin typeface="Arial"/>
                <a:cs typeface="Arial"/>
              </a:rPr>
              <a:t>INTRODUCTION</a:t>
            </a:r>
          </a:p>
          <a:p>
            <a:pPr algn="just">
              <a:spcBef>
                <a:spcPct val="50000"/>
              </a:spcBef>
            </a:pPr>
            <a:r>
              <a:rPr lang="en-US" sz="900" b="1" dirty="0" smtClean="0">
                <a:latin typeface="Arial"/>
                <a:cs typeface="Arial"/>
              </a:rPr>
              <a:t>Le </a:t>
            </a:r>
            <a:r>
              <a:rPr lang="en-US" sz="900" b="1" dirty="0" err="1" smtClean="0">
                <a:latin typeface="Arial"/>
                <a:cs typeface="Arial"/>
              </a:rPr>
              <a:t>contexte</a:t>
            </a:r>
            <a:r>
              <a:rPr lang="en-US" sz="900" b="1" dirty="0" smtClean="0">
                <a:latin typeface="Arial"/>
                <a:cs typeface="Arial"/>
              </a:rPr>
              <a:t> de </a:t>
            </a:r>
            <a:r>
              <a:rPr lang="en-US" sz="900" b="1" dirty="0" err="1" smtClean="0">
                <a:latin typeface="Arial"/>
                <a:cs typeface="Arial"/>
              </a:rPr>
              <a:t>cette</a:t>
            </a:r>
            <a:r>
              <a:rPr lang="en-US" sz="900" b="1" dirty="0" smtClean="0">
                <a:latin typeface="Arial"/>
                <a:cs typeface="Arial"/>
              </a:rPr>
              <a:t> </a:t>
            </a:r>
            <a:r>
              <a:rPr lang="en-US" sz="900" b="1" dirty="0" err="1" smtClean="0">
                <a:latin typeface="Arial"/>
                <a:cs typeface="Arial"/>
              </a:rPr>
              <a:t>réflexion</a:t>
            </a:r>
            <a:r>
              <a:rPr lang="en-US" sz="900" b="1" dirty="0" smtClean="0">
                <a:latin typeface="Arial"/>
                <a:cs typeface="Arial"/>
              </a:rPr>
              <a:t> </a:t>
            </a:r>
            <a:r>
              <a:rPr lang="en-US" sz="900" b="1" dirty="0" err="1" smtClean="0">
                <a:latin typeface="Arial"/>
                <a:cs typeface="Arial"/>
              </a:rPr>
              <a:t>est</a:t>
            </a:r>
            <a:r>
              <a:rPr lang="en-US" sz="900" b="1" dirty="0" smtClean="0">
                <a:latin typeface="Arial"/>
                <a:cs typeface="Arial"/>
              </a:rPr>
              <a:t> un travail de </a:t>
            </a:r>
            <a:r>
              <a:rPr lang="en-US" sz="900" b="1" dirty="0" err="1" smtClean="0">
                <a:latin typeface="Arial"/>
                <a:cs typeface="Arial"/>
              </a:rPr>
              <a:t>pédopsychiatrie</a:t>
            </a:r>
            <a:r>
              <a:rPr lang="en-US" sz="900" b="1" dirty="0" smtClean="0">
                <a:latin typeface="Arial"/>
                <a:cs typeface="Arial"/>
              </a:rPr>
              <a:t> de liaison </a:t>
            </a:r>
            <a:r>
              <a:rPr lang="en-US" sz="900" b="1" dirty="0" err="1" smtClean="0">
                <a:latin typeface="Arial"/>
                <a:cs typeface="Arial"/>
              </a:rPr>
              <a:t>dans</a:t>
            </a:r>
            <a:r>
              <a:rPr lang="en-US" sz="900" b="1" dirty="0" smtClean="0">
                <a:latin typeface="Arial"/>
                <a:cs typeface="Arial"/>
              </a:rPr>
              <a:t> le service de </a:t>
            </a:r>
            <a:r>
              <a:rPr lang="en-US" sz="900" b="1" dirty="0" err="1" smtClean="0">
                <a:latin typeface="Arial"/>
                <a:cs typeface="Arial"/>
              </a:rPr>
              <a:t>Pédiatrie</a:t>
            </a:r>
            <a:r>
              <a:rPr lang="en-US" sz="900" b="1" dirty="0" smtClean="0">
                <a:latin typeface="Arial"/>
                <a:cs typeface="Arial"/>
              </a:rPr>
              <a:t> du CHU de Liège.     Par </a:t>
            </a:r>
            <a:r>
              <a:rPr lang="en-US" sz="900" b="1" dirty="0" err="1" smtClean="0">
                <a:latin typeface="Arial"/>
                <a:cs typeface="Arial"/>
              </a:rPr>
              <a:t>définition</a:t>
            </a:r>
            <a:r>
              <a:rPr lang="en-US" sz="900" b="1" dirty="0" smtClean="0">
                <a:latin typeface="Arial"/>
                <a:cs typeface="Arial"/>
              </a:rPr>
              <a:t>, les </a:t>
            </a:r>
            <a:r>
              <a:rPr lang="en-US" sz="900" b="1" dirty="0" err="1" smtClean="0">
                <a:latin typeface="Arial"/>
                <a:cs typeface="Arial"/>
              </a:rPr>
              <a:t>jeunes</a:t>
            </a:r>
            <a:r>
              <a:rPr lang="en-US" sz="900" b="1" dirty="0" smtClean="0">
                <a:latin typeface="Arial"/>
                <a:cs typeface="Arial"/>
              </a:rPr>
              <a:t> qui </a:t>
            </a:r>
            <a:r>
              <a:rPr lang="en-US" sz="900" b="1" dirty="0" err="1" smtClean="0">
                <a:latin typeface="Arial"/>
                <a:cs typeface="Arial"/>
              </a:rPr>
              <a:t>consultent</a:t>
            </a:r>
            <a:r>
              <a:rPr lang="en-US" sz="900" b="1" dirty="0" smtClean="0">
                <a:latin typeface="Arial"/>
                <a:cs typeface="Arial"/>
              </a:rPr>
              <a:t> </a:t>
            </a:r>
            <a:r>
              <a:rPr lang="en-US" sz="900" b="1" dirty="0" err="1" smtClean="0">
                <a:latin typeface="Arial"/>
                <a:cs typeface="Arial"/>
              </a:rPr>
              <a:t>posent</a:t>
            </a:r>
            <a:r>
              <a:rPr lang="en-US" sz="900" b="1" dirty="0" smtClean="0">
                <a:latin typeface="Arial"/>
                <a:cs typeface="Arial"/>
              </a:rPr>
              <a:t> </a:t>
            </a:r>
            <a:r>
              <a:rPr lang="en-US" sz="900" b="1" dirty="0" err="1" smtClean="0">
                <a:latin typeface="Arial"/>
                <a:cs typeface="Arial"/>
              </a:rPr>
              <a:t>d’importants</a:t>
            </a:r>
            <a:r>
              <a:rPr lang="en-US" sz="900" b="1" dirty="0" smtClean="0">
                <a:latin typeface="Arial"/>
                <a:cs typeface="Arial"/>
              </a:rPr>
              <a:t> </a:t>
            </a:r>
            <a:r>
              <a:rPr lang="en-US" sz="900" b="1" dirty="0" err="1" smtClean="0">
                <a:latin typeface="Arial"/>
                <a:cs typeface="Arial"/>
              </a:rPr>
              <a:t>problèmes</a:t>
            </a:r>
            <a:r>
              <a:rPr lang="en-US" sz="900" b="1" dirty="0" smtClean="0">
                <a:latin typeface="Arial"/>
                <a:cs typeface="Arial"/>
              </a:rPr>
              <a:t> face </a:t>
            </a:r>
            <a:r>
              <a:rPr lang="en-US" sz="900" b="1" dirty="0" err="1" smtClean="0">
                <a:latin typeface="Arial"/>
                <a:cs typeface="Arial"/>
              </a:rPr>
              <a:t>à</a:t>
            </a:r>
            <a:r>
              <a:rPr lang="en-US" sz="900" b="1" dirty="0" smtClean="0">
                <a:latin typeface="Arial"/>
                <a:cs typeface="Arial"/>
              </a:rPr>
              <a:t> </a:t>
            </a:r>
            <a:r>
              <a:rPr lang="en-US" sz="900" b="1" dirty="0" err="1" smtClean="0">
                <a:latin typeface="Arial"/>
                <a:cs typeface="Arial"/>
              </a:rPr>
              <a:t>leur</a:t>
            </a:r>
            <a:r>
              <a:rPr lang="en-US" sz="900" b="1" dirty="0" smtClean="0">
                <a:latin typeface="Arial"/>
                <a:cs typeface="Arial"/>
              </a:rPr>
              <a:t> </a:t>
            </a:r>
            <a:r>
              <a:rPr lang="en-US" sz="900" b="1" dirty="0" err="1" smtClean="0">
                <a:latin typeface="Arial"/>
                <a:cs typeface="Arial"/>
              </a:rPr>
              <a:t>maladie</a:t>
            </a:r>
            <a:r>
              <a:rPr lang="en-US" sz="900" b="1" dirty="0" smtClean="0">
                <a:latin typeface="Arial"/>
                <a:cs typeface="Arial"/>
              </a:rPr>
              <a:t>.</a:t>
            </a:r>
          </a:p>
          <a:p>
            <a:pPr algn="just">
              <a:spcBef>
                <a:spcPct val="50000"/>
              </a:spcBef>
            </a:pPr>
            <a:r>
              <a:rPr lang="en-US" sz="900" b="1" dirty="0" smtClean="0">
                <a:latin typeface="Arial"/>
                <a:cs typeface="Arial"/>
              </a:rPr>
              <a:t>En </a:t>
            </a:r>
            <a:r>
              <a:rPr lang="en-US" sz="900" b="1" dirty="0" err="1" smtClean="0">
                <a:latin typeface="Arial"/>
                <a:cs typeface="Arial"/>
              </a:rPr>
              <a:t>ce</a:t>
            </a:r>
            <a:r>
              <a:rPr lang="en-US" sz="900" b="1" dirty="0" smtClean="0">
                <a:latin typeface="Arial"/>
                <a:cs typeface="Arial"/>
              </a:rPr>
              <a:t> qui </a:t>
            </a:r>
            <a:r>
              <a:rPr lang="en-US" sz="900" b="1" dirty="0" err="1" smtClean="0">
                <a:latin typeface="Arial"/>
                <a:cs typeface="Arial"/>
              </a:rPr>
              <a:t>concerne</a:t>
            </a:r>
            <a:r>
              <a:rPr lang="en-US" sz="900" b="1" dirty="0" smtClean="0">
                <a:latin typeface="Arial"/>
                <a:cs typeface="Arial"/>
              </a:rPr>
              <a:t> les </a:t>
            </a:r>
            <a:r>
              <a:rPr lang="en-US" sz="900" b="1" dirty="0" err="1" smtClean="0">
                <a:latin typeface="Arial"/>
                <a:cs typeface="Arial"/>
              </a:rPr>
              <a:t>ados</a:t>
            </a:r>
            <a:r>
              <a:rPr lang="en-US" sz="900" b="1" dirty="0" smtClean="0">
                <a:latin typeface="Arial"/>
                <a:cs typeface="Arial"/>
              </a:rPr>
              <a:t> </a:t>
            </a:r>
            <a:r>
              <a:rPr lang="en-US" sz="900" b="1" dirty="0" err="1" smtClean="0">
                <a:latin typeface="Arial"/>
                <a:cs typeface="Arial"/>
              </a:rPr>
              <a:t>diabétiques</a:t>
            </a:r>
            <a:r>
              <a:rPr lang="en-US" sz="900" b="1" dirty="0" smtClean="0">
                <a:latin typeface="Arial"/>
                <a:cs typeface="Arial"/>
              </a:rPr>
              <a:t> </a:t>
            </a:r>
            <a:r>
              <a:rPr lang="en-US" sz="900" b="1" dirty="0" err="1" smtClean="0">
                <a:latin typeface="Arial"/>
                <a:cs typeface="Arial"/>
              </a:rPr>
              <a:t>insulino-dépendants</a:t>
            </a:r>
            <a:r>
              <a:rPr lang="en-US" sz="900" b="1" dirty="0" smtClean="0">
                <a:latin typeface="Arial"/>
                <a:cs typeface="Arial"/>
              </a:rPr>
              <a:t> (DID), la </a:t>
            </a:r>
            <a:r>
              <a:rPr lang="en-US" sz="900" b="1" dirty="0" err="1" smtClean="0">
                <a:latin typeface="Arial"/>
                <a:cs typeface="Arial"/>
              </a:rPr>
              <a:t>demande</a:t>
            </a:r>
            <a:r>
              <a:rPr lang="en-US" sz="900" b="1" dirty="0" smtClean="0">
                <a:latin typeface="Arial"/>
                <a:cs typeface="Arial"/>
              </a:rPr>
              <a:t> de </a:t>
            </a:r>
            <a:r>
              <a:rPr lang="en-US" sz="900" b="1" dirty="0" err="1" smtClean="0">
                <a:latin typeface="Arial"/>
                <a:cs typeface="Arial"/>
              </a:rPr>
              <a:t>départ</a:t>
            </a:r>
            <a:r>
              <a:rPr lang="en-US" sz="900" b="1" dirty="0" smtClean="0">
                <a:latin typeface="Arial"/>
                <a:cs typeface="Arial"/>
              </a:rPr>
              <a:t> </a:t>
            </a:r>
            <a:r>
              <a:rPr lang="en-US" sz="900" b="1" dirty="0" err="1" smtClean="0">
                <a:latin typeface="Arial"/>
                <a:cs typeface="Arial"/>
              </a:rPr>
              <a:t>porte</a:t>
            </a:r>
            <a:r>
              <a:rPr lang="en-US" sz="900" b="1" dirty="0" smtClean="0">
                <a:latin typeface="Arial"/>
                <a:cs typeface="Arial"/>
              </a:rPr>
              <a:t> </a:t>
            </a:r>
            <a:r>
              <a:rPr lang="en-US" sz="900" b="1" dirty="0" err="1" smtClean="0">
                <a:latin typeface="Arial"/>
                <a:cs typeface="Arial"/>
              </a:rPr>
              <a:t>sur</a:t>
            </a:r>
            <a:r>
              <a:rPr lang="en-US" sz="900" b="1" dirty="0" smtClean="0">
                <a:latin typeface="Arial"/>
                <a:cs typeface="Arial"/>
              </a:rPr>
              <a:t> 3 </a:t>
            </a:r>
            <a:r>
              <a:rPr lang="en-US" sz="900" b="1" dirty="0" err="1" smtClean="0">
                <a:latin typeface="Arial"/>
                <a:cs typeface="Arial"/>
              </a:rPr>
              <a:t>grandes</a:t>
            </a:r>
            <a:r>
              <a:rPr lang="en-US" sz="900" b="1" dirty="0" smtClean="0">
                <a:latin typeface="Arial"/>
                <a:cs typeface="Arial"/>
              </a:rPr>
              <a:t> </a:t>
            </a:r>
            <a:r>
              <a:rPr lang="en-US" sz="900" b="1" dirty="0" err="1" smtClean="0">
                <a:latin typeface="Arial"/>
                <a:cs typeface="Arial"/>
              </a:rPr>
              <a:t>catégories</a:t>
            </a:r>
            <a:r>
              <a:rPr lang="en-US" sz="900" b="1" dirty="0" smtClean="0">
                <a:latin typeface="Arial"/>
                <a:cs typeface="Arial"/>
              </a:rPr>
              <a:t> de </a:t>
            </a:r>
            <a:r>
              <a:rPr lang="en-US" sz="900" b="1" dirty="0" err="1" smtClean="0">
                <a:latin typeface="Arial"/>
                <a:cs typeface="Arial"/>
              </a:rPr>
              <a:t>problèm</a:t>
            </a:r>
            <a:r>
              <a:rPr lang="en-US" sz="900" b="1" dirty="0" err="1">
                <a:latin typeface="Arial"/>
                <a:cs typeface="Arial"/>
              </a:rPr>
              <a:t>es</a:t>
            </a:r>
            <a:r>
              <a:rPr lang="en-US" sz="900" b="1" dirty="0">
                <a:latin typeface="Arial"/>
                <a:cs typeface="Arial"/>
              </a:rPr>
              <a:t>, </a:t>
            </a:r>
            <a:r>
              <a:rPr lang="en-US" sz="900" b="1" dirty="0" err="1">
                <a:latin typeface="Arial"/>
                <a:cs typeface="Arial"/>
              </a:rPr>
              <a:t>évidemment</a:t>
            </a:r>
            <a:r>
              <a:rPr lang="en-US" sz="900" b="1" dirty="0">
                <a:latin typeface="Arial"/>
                <a:cs typeface="Arial"/>
              </a:rPr>
              <a:t> </a:t>
            </a:r>
            <a:r>
              <a:rPr lang="en-US" sz="900" b="1" dirty="0" err="1">
                <a:latin typeface="Arial"/>
                <a:cs typeface="Arial"/>
              </a:rPr>
              <a:t>liés</a:t>
            </a:r>
            <a:r>
              <a:rPr lang="en-US" sz="900" b="1" dirty="0">
                <a:latin typeface="Arial"/>
                <a:cs typeface="Arial"/>
              </a:rPr>
              <a:t>: - un </a:t>
            </a:r>
            <a:r>
              <a:rPr lang="en-US" sz="900" b="1" dirty="0" err="1">
                <a:latin typeface="Arial"/>
                <a:cs typeface="Arial"/>
              </a:rPr>
              <a:t>mauvais</a:t>
            </a:r>
            <a:r>
              <a:rPr lang="en-US" sz="900" b="1" dirty="0">
                <a:latin typeface="Arial"/>
                <a:cs typeface="Arial"/>
              </a:rPr>
              <a:t> régime, - un </a:t>
            </a:r>
            <a:r>
              <a:rPr lang="en-US" sz="900" b="1" dirty="0" err="1">
                <a:latin typeface="Arial"/>
                <a:cs typeface="Arial"/>
              </a:rPr>
              <a:t>mauvais</a:t>
            </a:r>
            <a:r>
              <a:rPr lang="en-US" sz="900" b="1" dirty="0">
                <a:latin typeface="Arial"/>
                <a:cs typeface="Arial"/>
              </a:rPr>
              <a:t> </a:t>
            </a:r>
            <a:r>
              <a:rPr lang="en-US" sz="900" b="1" dirty="0" err="1">
                <a:latin typeface="Arial"/>
                <a:cs typeface="Arial"/>
              </a:rPr>
              <a:t>contrôle</a:t>
            </a:r>
            <a:r>
              <a:rPr lang="en-US" sz="900" b="1" dirty="0">
                <a:latin typeface="Arial"/>
                <a:cs typeface="Arial"/>
              </a:rPr>
              <a:t> de la </a:t>
            </a:r>
            <a:r>
              <a:rPr lang="en-US" sz="900" b="1" dirty="0" err="1">
                <a:latin typeface="Arial"/>
                <a:cs typeface="Arial"/>
              </a:rPr>
              <a:t>glycemie</a:t>
            </a:r>
            <a:r>
              <a:rPr lang="en-US" sz="900" b="1" dirty="0">
                <a:latin typeface="Arial"/>
                <a:cs typeface="Arial"/>
              </a:rPr>
              <a:t>, - un </a:t>
            </a:r>
            <a:r>
              <a:rPr lang="en-US" sz="900" b="1" dirty="0" err="1">
                <a:latin typeface="Arial"/>
                <a:cs typeface="Arial"/>
              </a:rPr>
              <a:t>mauvais</a:t>
            </a:r>
            <a:r>
              <a:rPr lang="en-US" sz="900" b="1" dirty="0">
                <a:latin typeface="Arial"/>
                <a:cs typeface="Arial"/>
              </a:rPr>
              <a:t> usage de </a:t>
            </a:r>
            <a:r>
              <a:rPr lang="en-US" sz="900" b="1" dirty="0" err="1">
                <a:latin typeface="Arial"/>
                <a:cs typeface="Arial"/>
              </a:rPr>
              <a:t>l’insuline</a:t>
            </a:r>
            <a:r>
              <a:rPr lang="en-US" sz="900" b="1" dirty="0">
                <a:latin typeface="Arial"/>
                <a:cs typeface="Arial"/>
              </a:rPr>
              <a:t>. , </a:t>
            </a:r>
            <a:r>
              <a:rPr lang="en-US" sz="900" b="1" dirty="0" smtClean="0">
                <a:latin typeface="Arial"/>
                <a:cs typeface="Arial"/>
              </a:rPr>
              <a:t>le tout </a:t>
            </a:r>
            <a:r>
              <a:rPr lang="en-US" sz="900" b="1" dirty="0" err="1" smtClean="0">
                <a:latin typeface="Arial"/>
                <a:cs typeface="Arial"/>
              </a:rPr>
              <a:t>occasionnant</a:t>
            </a:r>
            <a:r>
              <a:rPr lang="en-US" sz="900" b="1" dirty="0" smtClean="0">
                <a:latin typeface="Arial"/>
                <a:cs typeface="Arial"/>
              </a:rPr>
              <a:t> de </a:t>
            </a:r>
            <a:r>
              <a:rPr lang="en-US" sz="900" b="1" dirty="0" err="1" smtClean="0">
                <a:latin typeface="Arial"/>
                <a:cs typeface="Arial"/>
              </a:rPr>
              <a:t>fréquents</a:t>
            </a:r>
            <a:r>
              <a:rPr lang="en-US" sz="900" b="1" dirty="0" smtClean="0">
                <a:latin typeface="Arial"/>
                <a:cs typeface="Arial"/>
              </a:rPr>
              <a:t> </a:t>
            </a:r>
            <a:r>
              <a:rPr lang="en-US" sz="900" b="1" dirty="0" err="1">
                <a:latin typeface="Arial"/>
                <a:cs typeface="Arial"/>
              </a:rPr>
              <a:t>conflits</a:t>
            </a:r>
            <a:r>
              <a:rPr lang="en-US" sz="900" b="1" dirty="0">
                <a:latin typeface="Arial"/>
                <a:cs typeface="Arial"/>
              </a:rPr>
              <a:t> </a:t>
            </a:r>
            <a:r>
              <a:rPr lang="en-US" sz="900" b="1" dirty="0" err="1" smtClean="0">
                <a:latin typeface="Arial"/>
                <a:cs typeface="Arial"/>
              </a:rPr>
              <a:t>intrafamiliaux</a:t>
            </a:r>
            <a:r>
              <a:rPr lang="en-US" sz="900" b="1" dirty="0" smtClean="0">
                <a:latin typeface="Arial"/>
                <a:cs typeface="Arial"/>
              </a:rPr>
              <a:t>.</a:t>
            </a:r>
          </a:p>
          <a:p>
            <a:pPr algn="just">
              <a:spcBef>
                <a:spcPct val="50000"/>
              </a:spcBef>
            </a:pPr>
            <a:r>
              <a:rPr lang="en-US" sz="900" b="1" dirty="0" smtClean="0">
                <a:latin typeface="Arial"/>
                <a:cs typeface="Arial"/>
              </a:rPr>
              <a:t>Un </a:t>
            </a:r>
            <a:r>
              <a:rPr lang="en-US" sz="900" b="1" dirty="0" err="1" smtClean="0">
                <a:latin typeface="Arial"/>
                <a:cs typeface="Arial"/>
              </a:rPr>
              <a:t>vécu</a:t>
            </a:r>
            <a:r>
              <a:rPr lang="en-US" sz="900" b="1" dirty="0" smtClean="0">
                <a:latin typeface="Arial"/>
                <a:cs typeface="Arial"/>
              </a:rPr>
              <a:t> </a:t>
            </a:r>
            <a:r>
              <a:rPr lang="en-US" sz="900" b="1" dirty="0" err="1" smtClean="0">
                <a:latin typeface="Arial"/>
                <a:cs typeface="Arial"/>
              </a:rPr>
              <a:t>dépressif</a:t>
            </a:r>
            <a:r>
              <a:rPr lang="en-US" sz="900" b="1" dirty="0" smtClean="0">
                <a:latin typeface="Arial"/>
                <a:cs typeface="Arial"/>
              </a:rPr>
              <a:t> </a:t>
            </a:r>
            <a:r>
              <a:rPr lang="en-US" sz="900" b="1" dirty="0" err="1" smtClean="0">
                <a:latin typeface="Arial"/>
                <a:cs typeface="Arial"/>
              </a:rPr>
              <a:t>est</a:t>
            </a:r>
            <a:r>
              <a:rPr lang="en-US" sz="900" b="1" dirty="0" smtClean="0">
                <a:latin typeface="Arial"/>
                <a:cs typeface="Arial"/>
              </a:rPr>
              <a:t> </a:t>
            </a:r>
            <a:r>
              <a:rPr lang="en-US" sz="900" b="1" dirty="0" err="1" smtClean="0">
                <a:latin typeface="Arial"/>
                <a:cs typeface="Arial"/>
              </a:rPr>
              <a:t>généralement</a:t>
            </a:r>
            <a:r>
              <a:rPr lang="en-US" sz="900" b="1" dirty="0" smtClean="0">
                <a:latin typeface="Arial"/>
                <a:cs typeface="Arial"/>
              </a:rPr>
              <a:t> </a:t>
            </a:r>
            <a:r>
              <a:rPr lang="en-US" sz="900" b="1" dirty="0" err="1" smtClean="0">
                <a:latin typeface="Arial"/>
                <a:cs typeface="Arial"/>
              </a:rPr>
              <a:t>associé</a:t>
            </a:r>
            <a:r>
              <a:rPr lang="en-US" sz="900" b="1" dirty="0" smtClean="0">
                <a:latin typeface="Arial"/>
                <a:cs typeface="Arial"/>
              </a:rPr>
              <a:t> aux maladies </a:t>
            </a:r>
            <a:r>
              <a:rPr lang="en-US" sz="900" b="1" dirty="0" err="1" smtClean="0">
                <a:latin typeface="Arial"/>
                <a:cs typeface="Arial"/>
              </a:rPr>
              <a:t>chroniques</a:t>
            </a:r>
            <a:r>
              <a:rPr lang="en-US" sz="900" b="1" dirty="0" smtClean="0">
                <a:latin typeface="Arial"/>
                <a:cs typeface="Arial"/>
              </a:rPr>
              <a:t>, et </a:t>
            </a:r>
            <a:r>
              <a:rPr lang="en-US" sz="900" b="1" dirty="0" err="1" smtClean="0">
                <a:latin typeface="Arial"/>
                <a:cs typeface="Arial"/>
              </a:rPr>
              <a:t>singulièrement</a:t>
            </a:r>
            <a:r>
              <a:rPr lang="en-US" sz="900" b="1" dirty="0" smtClean="0">
                <a:latin typeface="Arial"/>
                <a:cs typeface="Arial"/>
              </a:rPr>
              <a:t> au </a:t>
            </a:r>
            <a:r>
              <a:rPr lang="en-US" sz="900" b="1" dirty="0" err="1" smtClean="0">
                <a:latin typeface="Arial"/>
                <a:cs typeface="Arial"/>
              </a:rPr>
              <a:t>diabète</a:t>
            </a:r>
            <a:r>
              <a:rPr lang="en-US" sz="900" b="1" dirty="0" smtClean="0">
                <a:latin typeface="Arial"/>
                <a:cs typeface="Arial"/>
              </a:rPr>
              <a:t>, le plus </a:t>
            </a:r>
            <a:r>
              <a:rPr lang="en-US" sz="900" b="1" dirty="0" err="1" smtClean="0">
                <a:latin typeface="Arial"/>
                <a:cs typeface="Arial"/>
              </a:rPr>
              <a:t>souvent</a:t>
            </a:r>
            <a:r>
              <a:rPr lang="en-US" sz="900" b="1" dirty="0" smtClean="0">
                <a:latin typeface="Arial"/>
                <a:cs typeface="Arial"/>
              </a:rPr>
              <a:t>  </a:t>
            </a:r>
            <a:r>
              <a:rPr lang="en-US" sz="900" b="1" dirty="0" err="1" smtClean="0">
                <a:latin typeface="Arial"/>
                <a:cs typeface="Arial"/>
              </a:rPr>
              <a:t>diagnostiqué</a:t>
            </a:r>
            <a:r>
              <a:rPr lang="en-US" sz="900" b="1" dirty="0" smtClean="0">
                <a:latin typeface="Arial"/>
                <a:cs typeface="Arial"/>
              </a:rPr>
              <a:t> </a:t>
            </a:r>
            <a:r>
              <a:rPr lang="en-US" sz="900" b="1" dirty="0" err="1" smtClean="0">
                <a:latin typeface="Arial"/>
                <a:cs typeface="Arial"/>
              </a:rPr>
              <a:t>à</a:t>
            </a:r>
            <a:r>
              <a:rPr lang="en-US" sz="900" b="1" dirty="0" smtClean="0">
                <a:latin typeface="Arial"/>
                <a:cs typeface="Arial"/>
              </a:rPr>
              <a:t> </a:t>
            </a:r>
            <a:r>
              <a:rPr lang="en-US" sz="900" b="1" dirty="0" err="1" smtClean="0">
                <a:latin typeface="Arial"/>
                <a:cs typeface="Arial"/>
              </a:rPr>
              <a:t>l’adolescence</a:t>
            </a:r>
            <a:r>
              <a:rPr lang="en-US" sz="900" b="1" dirty="0" smtClean="0">
                <a:latin typeface="Arial"/>
                <a:cs typeface="Arial"/>
              </a:rPr>
              <a:t>.</a:t>
            </a:r>
          </a:p>
          <a:p>
            <a:pPr algn="just">
              <a:spcBef>
                <a:spcPct val="50000"/>
              </a:spcBef>
            </a:pPr>
            <a:r>
              <a:rPr lang="en-US" sz="900" b="1" dirty="0" smtClean="0">
                <a:latin typeface="Arial"/>
                <a:cs typeface="Arial"/>
              </a:rPr>
              <a:t> </a:t>
            </a:r>
            <a:r>
              <a:rPr lang="en-US" sz="900" b="1" dirty="0" err="1" smtClean="0">
                <a:latin typeface="Arial"/>
                <a:cs typeface="Arial"/>
              </a:rPr>
              <a:t>Une</a:t>
            </a:r>
            <a:r>
              <a:rPr lang="en-US" sz="900" b="1" dirty="0" smtClean="0">
                <a:latin typeface="Arial"/>
                <a:cs typeface="Arial"/>
              </a:rPr>
              <a:t> </a:t>
            </a:r>
            <a:r>
              <a:rPr lang="en-US" sz="900" b="1" dirty="0" err="1" smtClean="0">
                <a:latin typeface="Arial"/>
                <a:cs typeface="Arial"/>
              </a:rPr>
              <a:t>approche</a:t>
            </a:r>
            <a:r>
              <a:rPr lang="en-US" sz="900" b="1" dirty="0" smtClean="0">
                <a:latin typeface="Arial"/>
                <a:cs typeface="Arial"/>
              </a:rPr>
              <a:t> </a:t>
            </a:r>
            <a:r>
              <a:rPr lang="en-US" sz="900" b="1" dirty="0" err="1" smtClean="0">
                <a:latin typeface="Arial"/>
                <a:cs typeface="Arial"/>
              </a:rPr>
              <a:t>bidirectionnelle</a:t>
            </a:r>
            <a:r>
              <a:rPr lang="en-US" sz="900" b="1" dirty="0" smtClean="0">
                <a:latin typeface="Arial"/>
                <a:cs typeface="Arial"/>
              </a:rPr>
              <a:t> </a:t>
            </a:r>
            <a:r>
              <a:rPr lang="en-US" sz="900" b="1" dirty="0" err="1" smtClean="0">
                <a:latin typeface="Arial"/>
                <a:cs typeface="Arial"/>
              </a:rPr>
              <a:t>est</a:t>
            </a:r>
            <a:r>
              <a:rPr lang="en-US" sz="900" b="1" dirty="0" smtClean="0">
                <a:latin typeface="Arial"/>
                <a:cs typeface="Arial"/>
              </a:rPr>
              <a:t> </a:t>
            </a:r>
            <a:r>
              <a:rPr lang="en-US" sz="900" b="1" dirty="0" err="1" smtClean="0">
                <a:latin typeface="Arial"/>
                <a:cs typeface="Arial"/>
              </a:rPr>
              <a:t>privilégiée</a:t>
            </a:r>
            <a:r>
              <a:rPr lang="en-US" sz="900" b="1" dirty="0">
                <a:latin typeface="Arial"/>
                <a:cs typeface="Arial"/>
              </a:rPr>
              <a:t>:</a:t>
            </a:r>
            <a:r>
              <a:rPr lang="en-US" sz="900" b="1" dirty="0" smtClean="0">
                <a:latin typeface="Arial"/>
                <a:cs typeface="Arial"/>
              </a:rPr>
              <a:t> le </a:t>
            </a:r>
            <a:r>
              <a:rPr lang="en-US" sz="900" b="1" dirty="0" err="1" smtClean="0">
                <a:latin typeface="Arial"/>
                <a:cs typeface="Arial"/>
              </a:rPr>
              <a:t>diabète</a:t>
            </a:r>
            <a:r>
              <a:rPr lang="en-US" sz="900" b="1" dirty="0" smtClean="0">
                <a:latin typeface="Arial"/>
                <a:cs typeface="Arial"/>
              </a:rPr>
              <a:t> </a:t>
            </a:r>
            <a:r>
              <a:rPr lang="en-US" sz="900" b="1" dirty="0" err="1" smtClean="0">
                <a:latin typeface="Arial"/>
                <a:cs typeface="Arial"/>
              </a:rPr>
              <a:t>entraîne</a:t>
            </a:r>
            <a:r>
              <a:rPr lang="en-US" sz="900" b="1" dirty="0">
                <a:latin typeface="Arial"/>
                <a:cs typeface="Arial"/>
              </a:rPr>
              <a:t> </a:t>
            </a:r>
            <a:r>
              <a:rPr lang="en-US" sz="900" b="1" dirty="0" err="1" smtClean="0">
                <a:latin typeface="Arial"/>
                <a:cs typeface="Arial"/>
              </a:rPr>
              <a:t>une</a:t>
            </a:r>
            <a:r>
              <a:rPr lang="en-US" sz="900" b="1" dirty="0" smtClean="0">
                <a:latin typeface="Arial"/>
                <a:cs typeface="Arial"/>
              </a:rPr>
              <a:t> “</a:t>
            </a:r>
            <a:r>
              <a:rPr lang="en-US" sz="900" b="1" dirty="0" err="1" smtClean="0">
                <a:latin typeface="Arial"/>
                <a:cs typeface="Arial"/>
              </a:rPr>
              <a:t>dépression</a:t>
            </a:r>
            <a:r>
              <a:rPr lang="en-US" sz="900" b="1" dirty="0" smtClean="0">
                <a:latin typeface="Arial"/>
                <a:cs typeface="Arial"/>
              </a:rPr>
              <a:t>” qui, </a:t>
            </a:r>
            <a:r>
              <a:rPr lang="en-US" sz="900" b="1" dirty="0" err="1" smtClean="0">
                <a:latin typeface="Arial"/>
                <a:cs typeface="Arial"/>
              </a:rPr>
              <a:t>elle-même</a:t>
            </a:r>
            <a:r>
              <a:rPr lang="en-US" sz="900" b="1" dirty="0" smtClean="0">
                <a:latin typeface="Arial"/>
                <a:cs typeface="Arial"/>
              </a:rPr>
              <a:t>, </a:t>
            </a:r>
            <a:r>
              <a:rPr lang="en-US" sz="900" b="1" dirty="0" err="1" smtClean="0">
                <a:latin typeface="Arial"/>
                <a:cs typeface="Arial"/>
              </a:rPr>
              <a:t>induit</a:t>
            </a:r>
            <a:r>
              <a:rPr lang="en-US" sz="900" b="1" dirty="0" smtClean="0">
                <a:latin typeface="Arial"/>
                <a:cs typeface="Arial"/>
              </a:rPr>
              <a:t> </a:t>
            </a:r>
            <a:r>
              <a:rPr lang="en-US" sz="900" b="1" dirty="0" err="1" smtClean="0">
                <a:latin typeface="Arial"/>
                <a:cs typeface="Arial"/>
              </a:rPr>
              <a:t>une</a:t>
            </a:r>
            <a:r>
              <a:rPr lang="en-US" sz="900" b="1" dirty="0" smtClean="0">
                <a:latin typeface="Arial"/>
                <a:cs typeface="Arial"/>
              </a:rPr>
              <a:t> </a:t>
            </a:r>
            <a:r>
              <a:rPr lang="en-US" sz="900" b="1" dirty="0" err="1" smtClean="0">
                <a:latin typeface="Arial"/>
                <a:cs typeface="Arial"/>
              </a:rPr>
              <a:t>mauvaise</a:t>
            </a:r>
            <a:r>
              <a:rPr lang="en-US" sz="900" b="1" dirty="0" smtClean="0">
                <a:latin typeface="Arial"/>
                <a:cs typeface="Arial"/>
              </a:rPr>
              <a:t> </a:t>
            </a:r>
            <a:r>
              <a:rPr lang="en-US" sz="900" b="1" dirty="0" err="1" smtClean="0">
                <a:latin typeface="Arial"/>
                <a:cs typeface="Arial"/>
              </a:rPr>
              <a:t>gestion</a:t>
            </a:r>
            <a:r>
              <a:rPr lang="en-US" sz="900" b="1" dirty="0" smtClean="0">
                <a:latin typeface="Arial"/>
                <a:cs typeface="Arial"/>
              </a:rPr>
              <a:t> de la </a:t>
            </a:r>
            <a:r>
              <a:rPr lang="en-US" sz="900" b="1" dirty="0" err="1" smtClean="0">
                <a:latin typeface="Arial"/>
                <a:cs typeface="Arial"/>
              </a:rPr>
              <a:t>maladie</a:t>
            </a:r>
            <a:r>
              <a:rPr lang="en-US" sz="900" b="1" dirty="0" smtClean="0">
                <a:latin typeface="Arial"/>
                <a:cs typeface="Arial"/>
              </a:rPr>
              <a:t> et de son </a:t>
            </a:r>
            <a:r>
              <a:rPr lang="en-US" sz="900" b="1" dirty="0" err="1" smtClean="0">
                <a:latin typeface="Arial"/>
                <a:cs typeface="Arial"/>
              </a:rPr>
              <a:t>traitement</a:t>
            </a:r>
            <a:r>
              <a:rPr lang="en-US" sz="900" b="1" dirty="0" smtClean="0">
                <a:latin typeface="Arial"/>
                <a:cs typeface="Arial"/>
              </a:rPr>
              <a:t>; </a:t>
            </a:r>
            <a:r>
              <a:rPr lang="en-US" sz="900" b="1" dirty="0" err="1" smtClean="0">
                <a:latin typeface="Arial"/>
                <a:cs typeface="Arial"/>
              </a:rPr>
              <a:t>cette</a:t>
            </a:r>
            <a:r>
              <a:rPr lang="en-US" sz="900" b="1" dirty="0" smtClean="0">
                <a:latin typeface="Arial"/>
                <a:cs typeface="Arial"/>
              </a:rPr>
              <a:t> </a:t>
            </a:r>
            <a:r>
              <a:rPr lang="en-US" sz="900" b="1" dirty="0" err="1" smtClean="0">
                <a:latin typeface="Arial"/>
                <a:cs typeface="Arial"/>
              </a:rPr>
              <a:t>circularité</a:t>
            </a:r>
            <a:r>
              <a:rPr lang="en-US" sz="900" b="1" dirty="0" smtClean="0">
                <a:latin typeface="Arial"/>
                <a:cs typeface="Arial"/>
              </a:rPr>
              <a:t> </a:t>
            </a:r>
            <a:r>
              <a:rPr lang="en-US" sz="900" b="1" dirty="0" err="1" smtClean="0">
                <a:latin typeface="Arial"/>
                <a:cs typeface="Arial"/>
              </a:rPr>
              <a:t>est</a:t>
            </a:r>
            <a:r>
              <a:rPr lang="en-US" sz="900" b="1" dirty="0" smtClean="0">
                <a:latin typeface="Arial"/>
                <a:cs typeface="Arial"/>
              </a:rPr>
              <a:t> accrue chez les </a:t>
            </a:r>
            <a:r>
              <a:rPr lang="en-US" sz="900" b="1" dirty="0" err="1" smtClean="0">
                <a:latin typeface="Arial"/>
                <a:cs typeface="Arial"/>
              </a:rPr>
              <a:t>ados</a:t>
            </a:r>
            <a:r>
              <a:rPr lang="en-US" sz="900" b="1" dirty="0" smtClean="0">
                <a:latin typeface="Arial"/>
                <a:cs typeface="Arial"/>
              </a:rPr>
              <a:t>, </a:t>
            </a:r>
            <a:r>
              <a:rPr lang="en-US" sz="900" b="1" dirty="0" err="1" smtClean="0">
                <a:latin typeface="Arial"/>
                <a:cs typeface="Arial"/>
              </a:rPr>
              <a:t>parce</a:t>
            </a:r>
            <a:r>
              <a:rPr lang="en-US" sz="900" b="1" dirty="0" smtClean="0">
                <a:latin typeface="Arial"/>
                <a:cs typeface="Arial"/>
              </a:rPr>
              <a:t> </a:t>
            </a:r>
            <a:r>
              <a:rPr lang="en-US" sz="900" b="1" dirty="0" err="1" smtClean="0">
                <a:latin typeface="Arial"/>
                <a:cs typeface="Arial"/>
              </a:rPr>
              <a:t>qu’elle</a:t>
            </a:r>
            <a:r>
              <a:rPr lang="en-US" sz="900" b="1" dirty="0" smtClean="0">
                <a:latin typeface="Arial"/>
                <a:cs typeface="Arial"/>
              </a:rPr>
              <a:t> entre en </a:t>
            </a:r>
            <a:r>
              <a:rPr lang="en-US" sz="900" b="1" dirty="0" err="1" smtClean="0">
                <a:latin typeface="Arial"/>
                <a:cs typeface="Arial"/>
              </a:rPr>
              <a:t>résonance</a:t>
            </a:r>
            <a:r>
              <a:rPr lang="en-US" sz="900" b="1" dirty="0" smtClean="0">
                <a:latin typeface="Arial"/>
                <a:cs typeface="Arial"/>
              </a:rPr>
              <a:t> avec la </a:t>
            </a:r>
            <a:r>
              <a:rPr lang="en-US" sz="900" b="1" dirty="0" err="1" smtClean="0">
                <a:latin typeface="Arial"/>
                <a:cs typeface="Arial"/>
              </a:rPr>
              <a:t>conflictualité</a:t>
            </a:r>
            <a:r>
              <a:rPr lang="en-US" sz="900" b="1" dirty="0" smtClean="0">
                <a:latin typeface="Arial"/>
                <a:cs typeface="Arial"/>
              </a:rPr>
              <a:t> </a:t>
            </a:r>
            <a:r>
              <a:rPr lang="en-US" sz="900" b="1" dirty="0" err="1" smtClean="0">
                <a:latin typeface="Arial"/>
                <a:cs typeface="Arial"/>
              </a:rPr>
              <a:t>propre</a:t>
            </a:r>
            <a:r>
              <a:rPr lang="en-US" sz="900" b="1" dirty="0" smtClean="0">
                <a:latin typeface="Arial"/>
                <a:cs typeface="Arial"/>
              </a:rPr>
              <a:t> </a:t>
            </a:r>
            <a:r>
              <a:rPr lang="en-US" sz="900" b="1" dirty="0" err="1" smtClean="0">
                <a:latin typeface="Arial"/>
                <a:cs typeface="Arial"/>
              </a:rPr>
              <a:t>à</a:t>
            </a:r>
            <a:r>
              <a:rPr lang="en-US" sz="900" b="1" dirty="0" smtClean="0">
                <a:latin typeface="Arial"/>
                <a:cs typeface="Arial"/>
              </a:rPr>
              <a:t> </a:t>
            </a:r>
            <a:r>
              <a:rPr lang="en-US" sz="900" b="1" dirty="0" err="1" smtClean="0">
                <a:latin typeface="Arial"/>
                <a:cs typeface="Arial"/>
              </a:rPr>
              <a:t>cette</a:t>
            </a:r>
            <a:r>
              <a:rPr lang="en-US" sz="900" b="1" dirty="0" smtClean="0">
                <a:latin typeface="Arial"/>
                <a:cs typeface="Arial"/>
              </a:rPr>
              <a:t> </a:t>
            </a:r>
            <a:r>
              <a:rPr lang="en-US" sz="900" b="1" dirty="0" err="1" smtClean="0">
                <a:latin typeface="Arial"/>
                <a:cs typeface="Arial"/>
              </a:rPr>
              <a:t>période</a:t>
            </a:r>
            <a:r>
              <a:rPr lang="en-US" sz="900" b="1" dirty="0" smtClean="0">
                <a:latin typeface="Arial"/>
                <a:cs typeface="Arial"/>
              </a:rPr>
              <a:t> de la vie</a:t>
            </a:r>
            <a:r>
              <a:rPr lang="en-US" sz="900" b="1" dirty="0" smtClean="0">
                <a:latin typeface="Arial"/>
                <a:cs typeface="Arial"/>
              </a:rPr>
              <a:t>.</a:t>
            </a:r>
            <a:endParaRPr lang="en-US" sz="900" b="1" dirty="0" smtClean="0">
              <a:latin typeface="Arial"/>
              <a:cs typeface="Arial"/>
            </a:endParaRPr>
          </a:p>
        </p:txBody>
      </p:sp>
      <p:pic>
        <p:nvPicPr>
          <p:cNvPr id="2116" name="Picture 68" descr="logo"/>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867400" y="0"/>
            <a:ext cx="827088" cy="827088"/>
          </a:xfrm>
          <a:prstGeom prst="rect">
            <a:avLst/>
          </a:prstGeom>
          <a:noFill/>
          <a:ln w="9525">
            <a:noFill/>
            <a:miter lim="800000"/>
            <a:headEnd/>
            <a:tailEnd/>
          </a:ln>
        </p:spPr>
      </p:pic>
      <p:pic>
        <p:nvPicPr>
          <p:cNvPr id="2117" name="Picture 69" descr="logo"/>
          <p:cNvPicPr>
            <a:picLocks noChangeAspect="1" noChangeArrowheads="1"/>
          </p:cNvPicPr>
          <p:nvPr/>
        </p:nvPicPr>
        <p:blipFill>
          <a:blip r:embed="rId4" cstate="print"/>
          <a:srcRect/>
          <a:stretch>
            <a:fillRect/>
          </a:stretch>
        </p:blipFill>
        <p:spPr bwMode="auto">
          <a:xfrm>
            <a:off x="228600" y="152400"/>
            <a:ext cx="922338" cy="623888"/>
          </a:xfrm>
          <a:prstGeom prst="rect">
            <a:avLst/>
          </a:prstGeom>
          <a:noFill/>
        </p:spPr>
      </p:pic>
      <p:sp>
        <p:nvSpPr>
          <p:cNvPr id="2119" name="Text Box 71"/>
          <p:cNvSpPr txBox="1">
            <a:spLocks noChangeArrowheads="1"/>
          </p:cNvSpPr>
          <p:nvPr/>
        </p:nvSpPr>
        <p:spPr bwMode="auto">
          <a:xfrm>
            <a:off x="1340768" y="9633520"/>
            <a:ext cx="3657600" cy="358775"/>
          </a:xfrm>
          <a:prstGeom prst="rect">
            <a:avLst/>
          </a:prstGeom>
          <a:noFill/>
          <a:ln w="9525">
            <a:noFill/>
            <a:miter lim="800000"/>
            <a:headEnd/>
            <a:tailEnd/>
          </a:ln>
          <a:effectLst/>
        </p:spPr>
        <p:txBody>
          <a:bodyPr>
            <a:spAutoFit/>
          </a:bodyPr>
          <a:lstStyle/>
          <a:p>
            <a:pPr algn="ctr">
              <a:spcBef>
                <a:spcPct val="50000"/>
              </a:spcBef>
            </a:pPr>
            <a:endParaRPr lang="fr-FR" sz="700" dirty="0"/>
          </a:p>
          <a:p>
            <a:pPr algn="ctr">
              <a:spcBef>
                <a:spcPct val="50000"/>
              </a:spcBef>
            </a:pPr>
            <a:endParaRPr lang="fr-FR" sz="700" dirty="0"/>
          </a:p>
        </p:txBody>
      </p:sp>
      <p:sp>
        <p:nvSpPr>
          <p:cNvPr id="9439" name="Rectangle 223"/>
          <p:cNvSpPr>
            <a:spLocks noChangeArrowheads="1"/>
          </p:cNvSpPr>
          <p:nvPr/>
        </p:nvSpPr>
        <p:spPr bwMode="auto">
          <a:xfrm>
            <a:off x="1219200" y="3810000"/>
            <a:ext cx="304800" cy="76200"/>
          </a:xfrm>
          <a:prstGeom prst="rect">
            <a:avLst/>
          </a:prstGeom>
          <a:noFill/>
          <a:ln w="9525">
            <a:noFill/>
            <a:miter lim="800000"/>
            <a:headEnd/>
            <a:tailEnd/>
          </a:ln>
          <a:effectLst/>
        </p:spPr>
        <p:txBody>
          <a:bodyPr wrap="none" anchor="ctr"/>
          <a:lstStyle/>
          <a:p>
            <a:endParaRPr lang="fr-BE"/>
          </a:p>
        </p:txBody>
      </p:sp>
      <p:sp>
        <p:nvSpPr>
          <p:cNvPr id="9444" name="Rectangle 228"/>
          <p:cNvSpPr>
            <a:spLocks noChangeArrowheads="1"/>
          </p:cNvSpPr>
          <p:nvPr/>
        </p:nvSpPr>
        <p:spPr bwMode="auto">
          <a:xfrm>
            <a:off x="152400" y="7696200"/>
            <a:ext cx="5562600" cy="685800"/>
          </a:xfrm>
          <a:prstGeom prst="rect">
            <a:avLst/>
          </a:prstGeom>
          <a:noFill/>
          <a:ln w="9525">
            <a:noFill/>
            <a:miter lim="800000"/>
            <a:headEnd/>
            <a:tailEnd/>
          </a:ln>
          <a:effectLst/>
        </p:spPr>
        <p:txBody>
          <a:bodyPr wrap="none" anchor="ctr"/>
          <a:lstStyle/>
          <a:p>
            <a:endParaRPr lang="fr-BE"/>
          </a:p>
        </p:txBody>
      </p:sp>
      <p:sp>
        <p:nvSpPr>
          <p:cNvPr id="9445" name="Rectangle 229"/>
          <p:cNvSpPr>
            <a:spLocks noChangeArrowheads="1"/>
          </p:cNvSpPr>
          <p:nvPr/>
        </p:nvSpPr>
        <p:spPr bwMode="auto">
          <a:xfrm>
            <a:off x="228600" y="7696200"/>
            <a:ext cx="4191000" cy="762000"/>
          </a:xfrm>
          <a:prstGeom prst="rect">
            <a:avLst/>
          </a:prstGeom>
          <a:noFill/>
          <a:ln w="9525">
            <a:noFill/>
            <a:miter lim="800000"/>
            <a:headEnd/>
            <a:tailEnd/>
          </a:ln>
          <a:effectLst/>
        </p:spPr>
        <p:txBody>
          <a:bodyPr wrap="none" anchor="ctr"/>
          <a:lstStyle/>
          <a:p>
            <a:endParaRPr lang="fr-BE"/>
          </a:p>
        </p:txBody>
      </p:sp>
      <p:sp>
        <p:nvSpPr>
          <p:cNvPr id="9447" name="Text Box 231"/>
          <p:cNvSpPr txBox="1">
            <a:spLocks noChangeArrowheads="1"/>
          </p:cNvSpPr>
          <p:nvPr/>
        </p:nvSpPr>
        <p:spPr bwMode="auto">
          <a:xfrm>
            <a:off x="116632" y="8337376"/>
            <a:ext cx="3240360" cy="1338828"/>
          </a:xfrm>
          <a:prstGeom prst="rect">
            <a:avLst/>
          </a:prstGeom>
          <a:solidFill>
            <a:schemeClr val="accent2">
              <a:alpha val="30000"/>
            </a:schemeClr>
          </a:solidFill>
          <a:ln>
            <a:headEnd/>
            <a:tailEnd/>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just">
              <a:spcBef>
                <a:spcPct val="50000"/>
              </a:spcBef>
            </a:pPr>
            <a:r>
              <a:rPr lang="en-US" sz="900" b="1" i="1" dirty="0" smtClean="0">
                <a:solidFill>
                  <a:srgbClr val="003399"/>
                </a:solidFill>
                <a:latin typeface="Arial" charset="0"/>
                <a:cs typeface="Arial" charset="0"/>
              </a:rPr>
              <a:t>“La mort </a:t>
            </a:r>
            <a:r>
              <a:rPr lang="en-US" sz="900" b="1" i="1" dirty="0" err="1" smtClean="0">
                <a:solidFill>
                  <a:srgbClr val="003399"/>
                </a:solidFill>
                <a:latin typeface="Arial" charset="0"/>
                <a:cs typeface="Arial" charset="0"/>
              </a:rPr>
              <a:t>est</a:t>
            </a:r>
            <a:r>
              <a:rPr lang="en-US" sz="900" b="1" i="1" dirty="0" smtClean="0">
                <a:solidFill>
                  <a:srgbClr val="003399"/>
                </a:solidFill>
                <a:latin typeface="Arial" charset="0"/>
                <a:cs typeface="Arial" charset="0"/>
              </a:rPr>
              <a:t> en </a:t>
            </a:r>
            <a:r>
              <a:rPr lang="en-US" sz="900" b="1" i="1" dirty="0" err="1" smtClean="0">
                <a:solidFill>
                  <a:srgbClr val="003399"/>
                </a:solidFill>
                <a:latin typeface="Arial" charset="0"/>
                <a:cs typeface="Arial" charset="0"/>
              </a:rPr>
              <a:t>effet</a:t>
            </a:r>
            <a:r>
              <a:rPr lang="en-US" sz="900" b="1" i="1" dirty="0" smtClean="0">
                <a:solidFill>
                  <a:srgbClr val="003399"/>
                </a:solidFill>
                <a:latin typeface="Arial" charset="0"/>
                <a:cs typeface="Arial" charset="0"/>
              </a:rPr>
              <a:t> la </a:t>
            </a:r>
            <a:r>
              <a:rPr lang="en-US" sz="900" b="1" i="1" dirty="0" err="1" smtClean="0">
                <a:solidFill>
                  <a:srgbClr val="003399"/>
                </a:solidFill>
                <a:latin typeface="Arial" charset="0"/>
                <a:cs typeface="Arial" charset="0"/>
              </a:rPr>
              <a:t>grande</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présente</a:t>
            </a:r>
            <a:r>
              <a:rPr lang="en-US" sz="900" b="1" i="1" dirty="0" smtClean="0">
                <a:solidFill>
                  <a:srgbClr val="003399"/>
                </a:solidFill>
                <a:latin typeface="Arial" charset="0"/>
                <a:cs typeface="Arial" charset="0"/>
              </a:rPr>
              <a:t>/absente </a:t>
            </a:r>
            <a:r>
              <a:rPr lang="en-US" sz="900" b="1" i="1" dirty="0" err="1" smtClean="0">
                <a:solidFill>
                  <a:srgbClr val="003399"/>
                </a:solidFill>
                <a:latin typeface="Arial" charset="0"/>
                <a:cs typeface="Arial" charset="0"/>
              </a:rPr>
              <a:t>dans</a:t>
            </a:r>
            <a:r>
              <a:rPr lang="en-US" sz="900" b="1" i="1" dirty="0" smtClean="0">
                <a:solidFill>
                  <a:srgbClr val="003399"/>
                </a:solidFill>
                <a:latin typeface="Arial" charset="0"/>
                <a:cs typeface="Arial" charset="0"/>
              </a:rPr>
              <a:t> les </a:t>
            </a:r>
            <a:r>
              <a:rPr lang="en-US" sz="900" b="1" i="1" dirty="0" err="1" smtClean="0">
                <a:solidFill>
                  <a:srgbClr val="003399"/>
                </a:solidFill>
                <a:latin typeface="Arial" charset="0"/>
                <a:cs typeface="Arial" charset="0"/>
              </a:rPr>
              <a:t>fantasmes</a:t>
            </a:r>
            <a:r>
              <a:rPr lang="en-US" sz="900" b="1" i="1" dirty="0" smtClean="0">
                <a:solidFill>
                  <a:srgbClr val="003399"/>
                </a:solidFill>
                <a:latin typeface="Arial" charset="0"/>
                <a:cs typeface="Arial" charset="0"/>
              </a:rPr>
              <a:t> des </a:t>
            </a:r>
            <a:r>
              <a:rPr lang="en-US" sz="900" b="1" i="1" dirty="0" err="1" smtClean="0">
                <a:solidFill>
                  <a:srgbClr val="003399"/>
                </a:solidFill>
                <a:latin typeface="Arial" charset="0"/>
                <a:cs typeface="Arial" charset="0"/>
              </a:rPr>
              <a:t>diabétiques</a:t>
            </a:r>
            <a:r>
              <a:rPr lang="en-US" sz="900" b="1" i="1" dirty="0" smtClean="0">
                <a:solidFill>
                  <a:srgbClr val="003399"/>
                </a:solidFill>
                <a:latin typeface="Arial" charset="0"/>
                <a:cs typeface="Arial" charset="0"/>
              </a:rPr>
              <a:t>, de </a:t>
            </a:r>
            <a:r>
              <a:rPr lang="en-US" sz="900" b="1" i="1" dirty="0" err="1" smtClean="0">
                <a:solidFill>
                  <a:srgbClr val="003399"/>
                </a:solidFill>
                <a:latin typeface="Arial" charset="0"/>
                <a:cs typeface="Arial" charset="0"/>
              </a:rPr>
              <a:t>leurs</a:t>
            </a:r>
            <a:r>
              <a:rPr lang="en-US" sz="900" b="1" i="1" dirty="0" smtClean="0">
                <a:solidFill>
                  <a:srgbClr val="003399"/>
                </a:solidFill>
                <a:latin typeface="Arial" charset="0"/>
                <a:cs typeface="Arial" charset="0"/>
              </a:rPr>
              <a:t> parents et des </a:t>
            </a:r>
            <a:r>
              <a:rPr lang="en-US" sz="900" b="1" i="1" dirty="0" err="1" smtClean="0">
                <a:solidFill>
                  <a:srgbClr val="003399"/>
                </a:solidFill>
                <a:latin typeface="Arial" charset="0"/>
                <a:cs typeface="Arial" charset="0"/>
              </a:rPr>
              <a:t>médecins</a:t>
            </a:r>
            <a:r>
              <a:rPr lang="en-US" sz="900" b="1" i="1" dirty="0" smtClean="0">
                <a:solidFill>
                  <a:srgbClr val="003399"/>
                </a:solidFill>
                <a:latin typeface="Arial" charset="0"/>
                <a:cs typeface="Arial" charset="0"/>
              </a:rPr>
              <a:t>, et </a:t>
            </a:r>
            <a:r>
              <a:rPr lang="en-US" sz="900" b="1" i="1" dirty="0" err="1" smtClean="0">
                <a:solidFill>
                  <a:srgbClr val="003399"/>
                </a:solidFill>
                <a:latin typeface="Arial" charset="0"/>
                <a:cs typeface="Arial" charset="0"/>
              </a:rPr>
              <a:t>il</a:t>
            </a:r>
            <a:r>
              <a:rPr lang="en-US" sz="900" b="1" i="1" dirty="0" smtClean="0">
                <a:solidFill>
                  <a:srgbClr val="003399"/>
                </a:solidFill>
                <a:latin typeface="Arial" charset="0"/>
                <a:cs typeface="Arial" charset="0"/>
              </a:rPr>
              <a:t> en </a:t>
            </a:r>
            <a:r>
              <a:rPr lang="en-US" sz="900" b="1" i="1" dirty="0" err="1" smtClean="0">
                <a:solidFill>
                  <a:srgbClr val="003399"/>
                </a:solidFill>
                <a:latin typeface="Arial" charset="0"/>
                <a:cs typeface="Arial" charset="0"/>
              </a:rPr>
              <a:t>est</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pourtant</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bien</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peu</a:t>
            </a:r>
            <a:r>
              <a:rPr lang="en-US" sz="900" b="1" i="1" dirty="0" smtClean="0">
                <a:solidFill>
                  <a:srgbClr val="003399"/>
                </a:solidFill>
                <a:latin typeface="Arial" charset="0"/>
                <a:cs typeface="Arial" charset="0"/>
              </a:rPr>
              <a:t> question au </a:t>
            </a:r>
            <a:r>
              <a:rPr lang="en-US" sz="900" b="1" i="1" dirty="0" err="1" smtClean="0">
                <a:solidFill>
                  <a:srgbClr val="003399"/>
                </a:solidFill>
                <a:latin typeface="Arial" charset="0"/>
                <a:cs typeface="Arial" charset="0"/>
              </a:rPr>
              <a:t>niveau</a:t>
            </a:r>
            <a:r>
              <a:rPr lang="en-US" sz="900" b="1" i="1" dirty="0" smtClean="0">
                <a:solidFill>
                  <a:srgbClr val="003399"/>
                </a:solidFill>
                <a:latin typeface="Arial" charset="0"/>
                <a:cs typeface="Arial" charset="0"/>
              </a:rPr>
              <a:t> du </a:t>
            </a:r>
            <a:r>
              <a:rPr lang="en-US" sz="900" b="1" i="1" dirty="0" err="1" smtClean="0">
                <a:solidFill>
                  <a:srgbClr val="003399"/>
                </a:solidFill>
                <a:latin typeface="Arial" charset="0"/>
                <a:cs typeface="Arial" charset="0"/>
              </a:rPr>
              <a:t>discours</a:t>
            </a:r>
            <a:r>
              <a:rPr lang="en-US" sz="900" b="1" i="1" dirty="0" smtClean="0">
                <a:solidFill>
                  <a:srgbClr val="003399"/>
                </a:solidFill>
                <a:latin typeface="Arial" charset="0"/>
                <a:cs typeface="Arial" charset="0"/>
              </a:rPr>
              <a:t>.(…). Se </a:t>
            </a:r>
            <a:r>
              <a:rPr lang="en-US" sz="900" b="1" i="1" dirty="0" err="1" smtClean="0">
                <a:solidFill>
                  <a:srgbClr val="003399"/>
                </a:solidFill>
                <a:latin typeface="Arial" charset="0"/>
                <a:cs typeface="Arial" charset="0"/>
              </a:rPr>
              <a:t>mettre</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activement</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ou</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passivement</a:t>
            </a:r>
            <a:r>
              <a:rPr lang="en-US" sz="900" b="1" i="1" dirty="0" smtClean="0">
                <a:solidFill>
                  <a:srgbClr val="003399"/>
                </a:solidFill>
                <a:latin typeface="Arial" charset="0"/>
                <a:cs typeface="Arial" charset="0"/>
              </a:rPr>
              <a:t> en danger de mort, </a:t>
            </a:r>
            <a:r>
              <a:rPr lang="en-US" sz="900" b="1" i="1" dirty="0" err="1" smtClean="0">
                <a:solidFill>
                  <a:srgbClr val="003399"/>
                </a:solidFill>
                <a:latin typeface="Arial" charset="0"/>
                <a:cs typeface="Arial" charset="0"/>
              </a:rPr>
              <a:t>ce</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n’est</a:t>
            </a:r>
            <a:r>
              <a:rPr lang="en-US" sz="900" b="1" i="1" dirty="0" smtClean="0">
                <a:solidFill>
                  <a:srgbClr val="003399"/>
                </a:solidFill>
                <a:latin typeface="Arial" charset="0"/>
                <a:cs typeface="Arial" charset="0"/>
              </a:rPr>
              <a:t> pas </a:t>
            </a:r>
            <a:r>
              <a:rPr lang="en-US" sz="900" b="1" i="1" dirty="0" err="1" smtClean="0">
                <a:solidFill>
                  <a:srgbClr val="003399"/>
                </a:solidFill>
                <a:latin typeface="Arial" charset="0"/>
                <a:cs typeface="Arial" charset="0"/>
              </a:rPr>
              <a:t>seulement</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vouloir</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mourir</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c’est</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aussi</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prouver</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à</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chaque</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fois</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qu’on</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survit</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qu’on</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est</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invulnérable</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Ce</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jeu</a:t>
            </a:r>
            <a:r>
              <a:rPr lang="en-US" sz="900" b="1" i="1" dirty="0" smtClean="0">
                <a:solidFill>
                  <a:srgbClr val="003399"/>
                </a:solidFill>
                <a:latin typeface="Arial" charset="0"/>
                <a:cs typeface="Arial" charset="0"/>
              </a:rPr>
              <a:t> avec la mort </a:t>
            </a:r>
            <a:r>
              <a:rPr lang="en-US" sz="900" b="1" i="1" dirty="0" err="1" smtClean="0">
                <a:solidFill>
                  <a:srgbClr val="003399"/>
                </a:solidFill>
                <a:latin typeface="Arial" charset="0"/>
                <a:cs typeface="Arial" charset="0"/>
              </a:rPr>
              <a:t>est</a:t>
            </a:r>
            <a:r>
              <a:rPr lang="en-US" sz="900" b="1" i="1" dirty="0" smtClean="0">
                <a:solidFill>
                  <a:srgbClr val="003399"/>
                </a:solidFill>
                <a:latin typeface="Arial" charset="0"/>
                <a:cs typeface="Arial" charset="0"/>
              </a:rPr>
              <a:t> en fait </a:t>
            </a:r>
            <a:r>
              <a:rPr lang="en-US" sz="900" b="1" i="1" dirty="0" err="1" smtClean="0">
                <a:solidFill>
                  <a:srgbClr val="003399"/>
                </a:solidFill>
                <a:latin typeface="Arial" charset="0"/>
                <a:cs typeface="Arial" charset="0"/>
              </a:rPr>
              <a:t>destiné</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à</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mettre</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à</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l’épreuve</a:t>
            </a:r>
            <a:r>
              <a:rPr lang="en-US" sz="900" b="1" i="1" dirty="0" smtClean="0">
                <a:solidFill>
                  <a:srgbClr val="003399"/>
                </a:solidFill>
                <a:latin typeface="Arial" charset="0"/>
                <a:cs typeface="Arial" charset="0"/>
              </a:rPr>
              <a:t> son </a:t>
            </a:r>
            <a:r>
              <a:rPr lang="en-US" sz="900" b="1" i="1" dirty="0" err="1" smtClean="0">
                <a:solidFill>
                  <a:srgbClr val="003399"/>
                </a:solidFill>
                <a:latin typeface="Arial" charset="0"/>
                <a:cs typeface="Arial" charset="0"/>
              </a:rPr>
              <a:t>propre</a:t>
            </a:r>
            <a:r>
              <a:rPr lang="en-US" sz="900" b="1" i="1" dirty="0" smtClean="0">
                <a:solidFill>
                  <a:srgbClr val="003399"/>
                </a:solidFill>
                <a:latin typeface="Arial" charset="0"/>
                <a:cs typeface="Arial" charset="0"/>
              </a:rPr>
              <a:t> sentiment </a:t>
            </a:r>
            <a:r>
              <a:rPr lang="en-US" sz="900" b="1" i="1" dirty="0" err="1" smtClean="0">
                <a:solidFill>
                  <a:srgbClr val="003399"/>
                </a:solidFill>
                <a:latin typeface="Arial" charset="0"/>
                <a:cs typeface="Arial" charset="0"/>
              </a:rPr>
              <a:t>d’exister</a:t>
            </a:r>
            <a:r>
              <a:rPr lang="en-US" sz="900" b="1" i="1" dirty="0" smtClean="0">
                <a:solidFill>
                  <a:srgbClr val="003399"/>
                </a:solidFill>
                <a:latin typeface="Arial" charset="0"/>
                <a:cs typeface="Arial" charset="0"/>
              </a:rPr>
              <a:t>, </a:t>
            </a:r>
            <a:r>
              <a:rPr lang="en-US" sz="900" b="1" i="1" dirty="0" err="1" smtClean="0">
                <a:solidFill>
                  <a:srgbClr val="003399"/>
                </a:solidFill>
                <a:latin typeface="Arial" charset="0"/>
                <a:cs typeface="Arial" charset="0"/>
              </a:rPr>
              <a:t>voire</a:t>
            </a:r>
            <a:r>
              <a:rPr lang="en-US" sz="900" b="1" i="1" dirty="0" smtClean="0">
                <a:solidFill>
                  <a:srgbClr val="003399"/>
                </a:solidFill>
                <a:latin typeface="Arial" charset="0"/>
                <a:cs typeface="Arial" charset="0"/>
              </a:rPr>
              <a:t> son </a:t>
            </a:r>
            <a:r>
              <a:rPr lang="en-US" sz="900" b="1" i="1" dirty="0" err="1" smtClean="0">
                <a:solidFill>
                  <a:srgbClr val="003399"/>
                </a:solidFill>
                <a:latin typeface="Arial" charset="0"/>
                <a:cs typeface="Arial" charset="0"/>
              </a:rPr>
              <a:t>immortalité</a:t>
            </a:r>
            <a:r>
              <a:rPr lang="en-US" sz="900" b="1" i="1" dirty="0" smtClean="0">
                <a:solidFill>
                  <a:srgbClr val="003399"/>
                </a:solidFill>
                <a:latin typeface="Arial" charset="0"/>
                <a:cs typeface="Arial" charset="0"/>
              </a:rPr>
              <a:t>.” </a:t>
            </a:r>
            <a:r>
              <a:rPr lang="en-US" sz="900" b="1" dirty="0" smtClean="0">
                <a:solidFill>
                  <a:srgbClr val="003399"/>
                </a:solidFill>
                <a:latin typeface="Arial" charset="0"/>
                <a:cs typeface="Arial" charset="0"/>
              </a:rPr>
              <a:t>(A.M. </a:t>
            </a:r>
            <a:r>
              <a:rPr lang="en-US" sz="900" b="1" dirty="0" err="1" smtClean="0">
                <a:solidFill>
                  <a:srgbClr val="003399"/>
                </a:solidFill>
                <a:latin typeface="Arial" charset="0"/>
                <a:cs typeface="Arial" charset="0"/>
              </a:rPr>
              <a:t>Mairesse</a:t>
            </a:r>
            <a:r>
              <a:rPr lang="en-US" sz="900" b="1" dirty="0" smtClean="0">
                <a:solidFill>
                  <a:srgbClr val="003399"/>
                </a:solidFill>
                <a:latin typeface="Arial" charset="0"/>
                <a:cs typeface="Arial" charset="0"/>
              </a:rPr>
              <a:t>)</a:t>
            </a:r>
            <a:endParaRPr lang="en-US" sz="900" b="1" dirty="0">
              <a:solidFill>
                <a:srgbClr val="003399"/>
              </a:solidFill>
              <a:latin typeface="Arial" charset="0"/>
              <a:cs typeface="Arial" charset="0"/>
            </a:endParaRPr>
          </a:p>
        </p:txBody>
      </p:sp>
      <p:sp>
        <p:nvSpPr>
          <p:cNvPr id="9451" name="Text Box 235"/>
          <p:cNvSpPr txBox="1">
            <a:spLocks noChangeArrowheads="1"/>
          </p:cNvSpPr>
          <p:nvPr/>
        </p:nvSpPr>
        <p:spPr bwMode="auto">
          <a:xfrm>
            <a:off x="3645024" y="8265368"/>
            <a:ext cx="3024336" cy="1554272"/>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bodyPr>
          <a:lstStyle/>
          <a:p>
            <a:pPr>
              <a:spcBef>
                <a:spcPct val="50000"/>
              </a:spcBef>
            </a:pPr>
            <a:r>
              <a:rPr lang="fr-BE" sz="1400" b="1" u="sng" dirty="0" smtClean="0">
                <a:solidFill>
                  <a:srgbClr val="000090"/>
                </a:solidFill>
                <a:latin typeface="Arial" charset="0"/>
              </a:rPr>
              <a:t>Conclusion</a:t>
            </a:r>
          </a:p>
          <a:p>
            <a:pPr>
              <a:spcBef>
                <a:spcPct val="50000"/>
              </a:spcBef>
            </a:pPr>
            <a:r>
              <a:rPr lang="fr-BE" sz="900" b="1" dirty="0" smtClean="0">
                <a:solidFill>
                  <a:srgbClr val="000090"/>
                </a:solidFill>
                <a:latin typeface="Arial" charset="0"/>
              </a:rPr>
              <a:t>Le diabète de l’adolescent n’est pas seulement un problème en soi, une maladie chronique qu’il doit gérer avec sa famille, mais aussi  un terrible outil pour exprimer sa pulsionnalité, notamment dans son rapport à la mort.</a:t>
            </a:r>
          </a:p>
          <a:p>
            <a:pPr>
              <a:spcBef>
                <a:spcPct val="50000"/>
              </a:spcBef>
            </a:pPr>
            <a:r>
              <a:rPr lang="fr-BE" sz="900" b="1" dirty="0" smtClean="0">
                <a:solidFill>
                  <a:srgbClr val="000090"/>
                </a:solidFill>
                <a:latin typeface="Arial" charset="0"/>
              </a:rPr>
              <a:t>L’effroi de ses proches en est davantage encore accru, et le jeune se retrouve pris entre hypercontrôle et culpabilisation.</a:t>
            </a:r>
            <a:endParaRPr lang="fr-FR" sz="900" b="1" dirty="0">
              <a:solidFill>
                <a:srgbClr val="000090"/>
              </a:solidFill>
              <a:latin typeface="Arial" charset="0"/>
            </a:endParaRPr>
          </a:p>
        </p:txBody>
      </p:sp>
      <p:sp>
        <p:nvSpPr>
          <p:cNvPr id="3" name="ZoneTexte 2"/>
          <p:cNvSpPr txBox="1"/>
          <p:nvPr/>
        </p:nvSpPr>
        <p:spPr>
          <a:xfrm>
            <a:off x="0" y="3656856"/>
            <a:ext cx="4797152" cy="4608512"/>
          </a:xfrm>
          <a:prstGeom prst="rect">
            <a:avLst/>
          </a:prstGeom>
          <a:noFill/>
        </p:spPr>
        <p:txBody>
          <a:bodyPr wrap="square" numCol="1" spcCol="360000" rtlCol="0">
            <a:noAutofit/>
          </a:bodyPr>
          <a:lstStyle/>
          <a:p>
            <a:pPr algn="just">
              <a:spcBef>
                <a:spcPct val="50000"/>
              </a:spcBef>
            </a:pPr>
            <a:r>
              <a:rPr lang="en-US" sz="900" b="1" u="sng" dirty="0">
                <a:solidFill>
                  <a:srgbClr val="000090"/>
                </a:solidFill>
                <a:latin typeface="Arial"/>
                <a:cs typeface="Arial"/>
              </a:rPr>
              <a:t>LA TENTATION SUICIDAIRE </a:t>
            </a:r>
            <a:endParaRPr lang="en-US" sz="900" b="1" dirty="0">
              <a:solidFill>
                <a:srgbClr val="000090"/>
              </a:solidFill>
              <a:latin typeface="Arial"/>
              <a:cs typeface="Arial"/>
            </a:endParaRPr>
          </a:p>
          <a:p>
            <a:pPr algn="just">
              <a:spcBef>
                <a:spcPct val="50000"/>
              </a:spcBef>
            </a:pPr>
            <a:r>
              <a:rPr lang="en-US" sz="900" b="1" dirty="0">
                <a:latin typeface="Arial"/>
                <a:cs typeface="Arial"/>
              </a:rPr>
              <a:t>Sans contester </a:t>
            </a:r>
            <a:r>
              <a:rPr lang="en-US" sz="900" b="1" dirty="0" err="1">
                <a:latin typeface="Arial"/>
                <a:cs typeface="Arial"/>
              </a:rPr>
              <a:t>cette</a:t>
            </a:r>
            <a:r>
              <a:rPr lang="en-US" sz="900" b="1" dirty="0">
                <a:latin typeface="Arial"/>
                <a:cs typeface="Arial"/>
              </a:rPr>
              <a:t> </a:t>
            </a:r>
            <a:r>
              <a:rPr lang="en-US" sz="900" b="1" dirty="0" err="1">
                <a:latin typeface="Arial"/>
                <a:cs typeface="Arial"/>
              </a:rPr>
              <a:t>approche</a:t>
            </a:r>
            <a:r>
              <a:rPr lang="en-US" sz="900" b="1" dirty="0">
                <a:latin typeface="Arial"/>
                <a:cs typeface="Arial"/>
              </a:rPr>
              <a:t>, </a:t>
            </a:r>
            <a:r>
              <a:rPr lang="en-US" sz="900" b="1" dirty="0" err="1">
                <a:latin typeface="Arial"/>
                <a:cs typeface="Arial"/>
              </a:rPr>
              <a:t>il</a:t>
            </a:r>
            <a:r>
              <a:rPr lang="en-US" sz="900" b="1" dirty="0">
                <a:latin typeface="Arial"/>
                <a:cs typeface="Arial"/>
              </a:rPr>
              <a:t> </a:t>
            </a:r>
            <a:r>
              <a:rPr lang="en-US" sz="900" b="1" dirty="0" err="1">
                <a:latin typeface="Arial"/>
                <a:cs typeface="Arial"/>
              </a:rPr>
              <a:t>peut</a:t>
            </a:r>
            <a:r>
              <a:rPr lang="en-US" sz="900" b="1" dirty="0">
                <a:latin typeface="Arial"/>
                <a:cs typeface="Arial"/>
              </a:rPr>
              <a:t> </a:t>
            </a:r>
            <a:r>
              <a:rPr lang="en-US" sz="900" b="1" dirty="0" err="1">
                <a:latin typeface="Arial"/>
                <a:cs typeface="Arial"/>
              </a:rPr>
              <a:t>être</a:t>
            </a:r>
            <a:r>
              <a:rPr lang="en-US" sz="900" b="1" dirty="0">
                <a:latin typeface="Arial"/>
                <a:cs typeface="Arial"/>
              </a:rPr>
              <a:t> pertinent </a:t>
            </a:r>
            <a:r>
              <a:rPr lang="en-US" sz="900" b="1" dirty="0" err="1">
                <a:latin typeface="Arial"/>
                <a:cs typeface="Arial"/>
              </a:rPr>
              <a:t>d’en</a:t>
            </a:r>
            <a:r>
              <a:rPr lang="en-US" sz="900" b="1" dirty="0">
                <a:latin typeface="Arial"/>
                <a:cs typeface="Arial"/>
              </a:rPr>
              <a:t> </a:t>
            </a:r>
            <a:r>
              <a:rPr lang="en-US" sz="900" b="1" dirty="0" err="1">
                <a:latin typeface="Arial"/>
                <a:cs typeface="Arial"/>
              </a:rPr>
              <a:t>décaler</a:t>
            </a:r>
            <a:r>
              <a:rPr lang="en-US" sz="900" b="1" dirty="0">
                <a:latin typeface="Arial"/>
                <a:cs typeface="Arial"/>
              </a:rPr>
              <a:t> la perspective sous </a:t>
            </a:r>
            <a:r>
              <a:rPr lang="en-US" sz="900" b="1" dirty="0" err="1">
                <a:latin typeface="Arial"/>
                <a:cs typeface="Arial"/>
              </a:rPr>
              <a:t>l’angle</a:t>
            </a:r>
            <a:r>
              <a:rPr lang="en-US" sz="900" b="1" dirty="0">
                <a:latin typeface="Arial"/>
                <a:cs typeface="Arial"/>
              </a:rPr>
              <a:t> </a:t>
            </a:r>
            <a:r>
              <a:rPr lang="en-US" sz="900" b="1" dirty="0" err="1">
                <a:latin typeface="Arial"/>
                <a:cs typeface="Arial"/>
              </a:rPr>
              <a:t>pédopsychiatrique</a:t>
            </a:r>
            <a:r>
              <a:rPr lang="en-US" sz="900" b="1" dirty="0">
                <a:latin typeface="Arial"/>
                <a:cs typeface="Arial"/>
              </a:rPr>
              <a:t>. </a:t>
            </a:r>
            <a:r>
              <a:rPr lang="en-US" sz="900" b="1" dirty="0" err="1">
                <a:latin typeface="Arial"/>
                <a:cs typeface="Arial"/>
              </a:rPr>
              <a:t>Certes,le</a:t>
            </a:r>
            <a:r>
              <a:rPr lang="en-US" sz="900" b="1" dirty="0">
                <a:latin typeface="Arial"/>
                <a:cs typeface="Arial"/>
              </a:rPr>
              <a:t> </a:t>
            </a:r>
            <a:r>
              <a:rPr lang="en-US" sz="900" b="1" dirty="0" err="1">
                <a:latin typeface="Arial"/>
                <a:cs typeface="Arial"/>
              </a:rPr>
              <a:t>diabète</a:t>
            </a:r>
            <a:r>
              <a:rPr lang="en-US" sz="900" b="1" dirty="0">
                <a:latin typeface="Arial"/>
                <a:cs typeface="Arial"/>
              </a:rPr>
              <a:t> entre en </a:t>
            </a:r>
            <a:r>
              <a:rPr lang="en-US" sz="900" b="1" dirty="0" err="1">
                <a:latin typeface="Arial"/>
                <a:cs typeface="Arial"/>
              </a:rPr>
              <a:t>conflit</a:t>
            </a:r>
            <a:r>
              <a:rPr lang="en-US" sz="900" b="1" dirty="0">
                <a:latin typeface="Arial"/>
                <a:cs typeface="Arial"/>
              </a:rPr>
              <a:t> avec la </a:t>
            </a:r>
            <a:r>
              <a:rPr lang="en-US" sz="900" b="1" dirty="0" err="1">
                <a:latin typeface="Arial"/>
                <a:cs typeface="Arial"/>
              </a:rPr>
              <a:t>dynamique</a:t>
            </a:r>
            <a:r>
              <a:rPr lang="en-US" sz="900" b="1" dirty="0">
                <a:latin typeface="Arial"/>
                <a:cs typeface="Arial"/>
              </a:rPr>
              <a:t> de </a:t>
            </a:r>
            <a:r>
              <a:rPr lang="en-US" sz="900" b="1" dirty="0" err="1">
                <a:latin typeface="Arial"/>
                <a:cs typeface="Arial"/>
              </a:rPr>
              <a:t>l’adolescent,qui</a:t>
            </a:r>
            <a:r>
              <a:rPr lang="en-US" sz="900" b="1" dirty="0">
                <a:latin typeface="Arial"/>
                <a:cs typeface="Arial"/>
              </a:rPr>
              <a:t> </a:t>
            </a:r>
            <a:r>
              <a:rPr lang="en-US" sz="900" b="1" dirty="0" err="1">
                <a:latin typeface="Arial"/>
                <a:cs typeface="Arial"/>
              </a:rPr>
              <a:t>va</a:t>
            </a:r>
            <a:r>
              <a:rPr lang="en-US" sz="900" b="1" dirty="0">
                <a:latin typeface="Arial"/>
                <a:cs typeface="Arial"/>
              </a:rPr>
              <a:t> le </a:t>
            </a:r>
            <a:r>
              <a:rPr lang="en-US" sz="900" b="1" dirty="0" err="1">
                <a:latin typeface="Arial"/>
                <a:cs typeface="Arial"/>
              </a:rPr>
              <a:t>gérer</a:t>
            </a:r>
            <a:r>
              <a:rPr lang="en-US" sz="900" b="1" dirty="0">
                <a:latin typeface="Arial"/>
                <a:cs typeface="Arial"/>
              </a:rPr>
              <a:t> </a:t>
            </a:r>
            <a:r>
              <a:rPr lang="en-US" sz="900" b="1" dirty="0" err="1">
                <a:latin typeface="Arial"/>
                <a:cs typeface="Arial"/>
              </a:rPr>
              <a:t>tant</a:t>
            </a:r>
            <a:r>
              <a:rPr lang="en-US" sz="900" b="1" dirty="0">
                <a:latin typeface="Arial"/>
                <a:cs typeface="Arial"/>
              </a:rPr>
              <a:t> </a:t>
            </a:r>
            <a:r>
              <a:rPr lang="en-US" sz="900" b="1" dirty="0" err="1">
                <a:latin typeface="Arial"/>
                <a:cs typeface="Arial"/>
              </a:rPr>
              <a:t>bien</a:t>
            </a:r>
            <a:r>
              <a:rPr lang="en-US" sz="900" b="1" dirty="0">
                <a:latin typeface="Arial"/>
                <a:cs typeface="Arial"/>
              </a:rPr>
              <a:t> </a:t>
            </a:r>
            <a:r>
              <a:rPr lang="en-US" sz="900" b="1" dirty="0" err="1">
                <a:latin typeface="Arial"/>
                <a:cs typeface="Arial"/>
              </a:rPr>
              <a:t>que</a:t>
            </a:r>
            <a:r>
              <a:rPr lang="en-US" sz="900" b="1" dirty="0">
                <a:latin typeface="Arial"/>
                <a:cs typeface="Arial"/>
              </a:rPr>
              <a:t> mal.    MAIS:</a:t>
            </a:r>
          </a:p>
          <a:p>
            <a:pPr algn="just">
              <a:spcBef>
                <a:spcPct val="50000"/>
              </a:spcBef>
            </a:pPr>
            <a:r>
              <a:rPr lang="en-US" sz="900" b="1" dirty="0">
                <a:latin typeface="Arial"/>
                <a:cs typeface="Arial"/>
              </a:rPr>
              <a:t>Le </a:t>
            </a:r>
            <a:r>
              <a:rPr lang="en-US" sz="900" b="1" dirty="0" err="1">
                <a:latin typeface="Arial"/>
                <a:cs typeface="Arial"/>
              </a:rPr>
              <a:t>diabéte</a:t>
            </a:r>
            <a:r>
              <a:rPr lang="en-US" sz="900" b="1" dirty="0">
                <a:latin typeface="Arial"/>
                <a:cs typeface="Arial"/>
              </a:rPr>
              <a:t> </a:t>
            </a:r>
            <a:r>
              <a:rPr lang="en-US" sz="900" b="1" dirty="0" err="1">
                <a:latin typeface="Arial"/>
                <a:cs typeface="Arial"/>
              </a:rPr>
              <a:t>est</a:t>
            </a:r>
            <a:r>
              <a:rPr lang="en-US" sz="900" b="1" dirty="0">
                <a:latin typeface="Arial"/>
                <a:cs typeface="Arial"/>
              </a:rPr>
              <a:t> </a:t>
            </a:r>
            <a:r>
              <a:rPr lang="en-US" sz="900" b="1" dirty="0" err="1">
                <a:latin typeface="Arial"/>
                <a:cs typeface="Arial"/>
              </a:rPr>
              <a:t>aussi</a:t>
            </a:r>
            <a:r>
              <a:rPr lang="en-US" sz="900" b="1" dirty="0">
                <a:latin typeface="Arial"/>
                <a:cs typeface="Arial"/>
              </a:rPr>
              <a:t> un “</a:t>
            </a:r>
            <a:r>
              <a:rPr lang="en-US" sz="900" b="1" dirty="0" err="1">
                <a:latin typeface="Arial"/>
                <a:cs typeface="Arial"/>
              </a:rPr>
              <a:t>outil</a:t>
            </a:r>
            <a:r>
              <a:rPr lang="en-US" sz="900" b="1" dirty="0">
                <a:latin typeface="Arial"/>
                <a:cs typeface="Arial"/>
              </a:rPr>
              <a:t>” </a:t>
            </a:r>
            <a:r>
              <a:rPr lang="en-US" sz="900" b="1" dirty="0" err="1">
                <a:latin typeface="Arial"/>
                <a:cs typeface="Arial"/>
              </a:rPr>
              <a:t>que</a:t>
            </a:r>
            <a:r>
              <a:rPr lang="en-US" sz="900" b="1" dirty="0">
                <a:latin typeface="Arial"/>
                <a:cs typeface="Arial"/>
              </a:rPr>
              <a:t> </a:t>
            </a:r>
            <a:r>
              <a:rPr lang="en-US" sz="900" b="1" dirty="0" err="1">
                <a:latin typeface="Arial"/>
                <a:cs typeface="Arial"/>
              </a:rPr>
              <a:t>peut</a:t>
            </a:r>
            <a:r>
              <a:rPr lang="en-US" sz="900" b="1" dirty="0">
                <a:latin typeface="Arial"/>
                <a:cs typeface="Arial"/>
              </a:rPr>
              <a:t> </a:t>
            </a:r>
            <a:r>
              <a:rPr lang="en-US" sz="900" b="1" dirty="0" err="1">
                <a:latin typeface="Arial"/>
                <a:cs typeface="Arial"/>
              </a:rPr>
              <a:t>utiliser</a:t>
            </a:r>
            <a:r>
              <a:rPr lang="en-US" sz="900" b="1" dirty="0">
                <a:latin typeface="Arial"/>
                <a:cs typeface="Arial"/>
              </a:rPr>
              <a:t> </a:t>
            </a:r>
            <a:r>
              <a:rPr lang="en-US" sz="900" b="1" dirty="0" err="1">
                <a:latin typeface="Arial"/>
                <a:cs typeface="Arial"/>
              </a:rPr>
              <a:t>l’ado</a:t>
            </a:r>
            <a:r>
              <a:rPr lang="en-US" sz="900" b="1" dirty="0">
                <a:latin typeface="Arial"/>
                <a:cs typeface="Arial"/>
              </a:rPr>
              <a:t> pour vivre </a:t>
            </a:r>
            <a:r>
              <a:rPr lang="en-US" sz="900" b="1" dirty="0" err="1">
                <a:latin typeface="Arial"/>
                <a:cs typeface="Arial"/>
              </a:rPr>
              <a:t>sa</a:t>
            </a:r>
            <a:r>
              <a:rPr lang="en-US" sz="900" b="1" dirty="0">
                <a:latin typeface="Arial"/>
                <a:cs typeface="Arial"/>
              </a:rPr>
              <a:t> </a:t>
            </a:r>
            <a:r>
              <a:rPr lang="en-US" sz="900" b="1" dirty="0" err="1">
                <a:latin typeface="Arial"/>
                <a:cs typeface="Arial"/>
              </a:rPr>
              <a:t>problématique</a:t>
            </a:r>
            <a:r>
              <a:rPr lang="en-US" sz="900" b="1" dirty="0">
                <a:latin typeface="Arial"/>
                <a:cs typeface="Arial"/>
              </a:rPr>
              <a:t> </a:t>
            </a:r>
            <a:r>
              <a:rPr lang="en-US" sz="900" b="1" dirty="0" err="1">
                <a:latin typeface="Arial"/>
                <a:cs typeface="Arial"/>
              </a:rPr>
              <a:t>adolescentaire</a:t>
            </a:r>
            <a:r>
              <a:rPr lang="en-US" sz="900" b="1" dirty="0">
                <a:latin typeface="Arial"/>
                <a:cs typeface="Arial"/>
              </a:rPr>
              <a:t>. </a:t>
            </a:r>
          </a:p>
          <a:p>
            <a:pPr algn="just">
              <a:spcBef>
                <a:spcPct val="50000"/>
              </a:spcBef>
            </a:pPr>
            <a:r>
              <a:rPr lang="en-US" sz="900" b="1" dirty="0">
                <a:latin typeface="Arial"/>
                <a:cs typeface="Arial"/>
              </a:rPr>
              <a:t>Le </a:t>
            </a:r>
            <a:r>
              <a:rPr lang="en-US" sz="900" b="1" dirty="0" err="1">
                <a:latin typeface="Arial"/>
                <a:cs typeface="Arial"/>
              </a:rPr>
              <a:t>diabète</a:t>
            </a:r>
            <a:r>
              <a:rPr lang="en-US" sz="900" b="1" dirty="0">
                <a:latin typeface="Arial"/>
                <a:cs typeface="Arial"/>
              </a:rPr>
              <a:t> </a:t>
            </a:r>
            <a:r>
              <a:rPr lang="en-US" sz="900" b="1" dirty="0" err="1">
                <a:latin typeface="Arial"/>
                <a:cs typeface="Arial"/>
              </a:rPr>
              <a:t>va</a:t>
            </a:r>
            <a:r>
              <a:rPr lang="en-US" sz="900" b="1" dirty="0">
                <a:latin typeface="Arial"/>
                <a:cs typeface="Arial"/>
              </a:rPr>
              <a:t> </a:t>
            </a:r>
            <a:r>
              <a:rPr lang="en-US" sz="900" b="1" dirty="0" err="1">
                <a:latin typeface="Arial"/>
                <a:cs typeface="Arial"/>
              </a:rPr>
              <a:t>servir</a:t>
            </a:r>
            <a:r>
              <a:rPr lang="en-US" sz="900" b="1" dirty="0">
                <a:latin typeface="Arial"/>
                <a:cs typeface="Arial"/>
              </a:rPr>
              <a:t> de </a:t>
            </a:r>
            <a:r>
              <a:rPr lang="en-US" sz="900" b="1" dirty="0" err="1">
                <a:latin typeface="Arial"/>
                <a:cs typeface="Arial"/>
              </a:rPr>
              <a:t>modalité</a:t>
            </a:r>
            <a:r>
              <a:rPr lang="en-US" sz="900" b="1" dirty="0">
                <a:latin typeface="Arial"/>
                <a:cs typeface="Arial"/>
              </a:rPr>
              <a:t> </a:t>
            </a:r>
            <a:r>
              <a:rPr lang="en-US" sz="900" b="1" dirty="0" err="1">
                <a:latin typeface="Arial"/>
                <a:cs typeface="Arial"/>
              </a:rPr>
              <a:t>d’expression</a:t>
            </a:r>
            <a:r>
              <a:rPr lang="en-US" sz="900" b="1" dirty="0">
                <a:latin typeface="Arial"/>
                <a:cs typeface="Arial"/>
              </a:rPr>
              <a:t> </a:t>
            </a:r>
            <a:r>
              <a:rPr lang="en-US" sz="900" b="1" dirty="0" err="1">
                <a:latin typeface="Arial"/>
                <a:cs typeface="Arial"/>
              </a:rPr>
              <a:t>immédiate</a:t>
            </a:r>
            <a:r>
              <a:rPr lang="en-US" sz="900" b="1" dirty="0">
                <a:latin typeface="Arial"/>
                <a:cs typeface="Arial"/>
              </a:rPr>
              <a:t> de </a:t>
            </a:r>
            <a:r>
              <a:rPr lang="en-US" sz="900" b="1" dirty="0" err="1">
                <a:latin typeface="Arial"/>
                <a:cs typeface="Arial"/>
              </a:rPr>
              <a:t>ses</a:t>
            </a:r>
            <a:r>
              <a:rPr lang="en-US" sz="900" b="1" dirty="0">
                <a:latin typeface="Arial"/>
                <a:cs typeface="Arial"/>
              </a:rPr>
              <a:t> </a:t>
            </a:r>
            <a:r>
              <a:rPr lang="en-US" sz="900" b="1" dirty="0" err="1">
                <a:latin typeface="Arial"/>
                <a:cs typeface="Arial"/>
              </a:rPr>
              <a:t>conflits</a:t>
            </a:r>
            <a:r>
              <a:rPr lang="en-US" sz="900" b="1" dirty="0">
                <a:latin typeface="Arial"/>
                <a:cs typeface="Arial"/>
              </a:rPr>
              <a:t>, </a:t>
            </a:r>
            <a:r>
              <a:rPr lang="en-US" sz="900" b="1" dirty="0" err="1">
                <a:latin typeface="Arial"/>
                <a:cs typeface="Arial"/>
              </a:rPr>
              <a:t>modalité</a:t>
            </a:r>
            <a:r>
              <a:rPr lang="en-US" sz="900" b="1" dirty="0">
                <a:latin typeface="Arial"/>
                <a:cs typeface="Arial"/>
              </a:rPr>
              <a:t> </a:t>
            </a:r>
            <a:r>
              <a:rPr lang="en-US" sz="900" b="1" dirty="0" err="1">
                <a:latin typeface="Arial"/>
                <a:cs typeface="Arial"/>
              </a:rPr>
              <a:t>particulièrement</a:t>
            </a:r>
            <a:r>
              <a:rPr lang="en-US" sz="900" b="1" dirty="0">
                <a:latin typeface="Arial"/>
                <a:cs typeface="Arial"/>
              </a:rPr>
              <a:t> </a:t>
            </a:r>
            <a:r>
              <a:rPr lang="en-US" sz="900" b="1" dirty="0" err="1">
                <a:latin typeface="Arial"/>
                <a:cs typeface="Arial"/>
              </a:rPr>
              <a:t>efficace</a:t>
            </a:r>
            <a:r>
              <a:rPr lang="en-US" sz="900" b="1" dirty="0">
                <a:latin typeface="Arial"/>
                <a:cs typeface="Arial"/>
              </a:rPr>
              <a:t> par </a:t>
            </a:r>
            <a:r>
              <a:rPr lang="en-US" sz="900" b="1" dirty="0" err="1">
                <a:latin typeface="Arial"/>
                <a:cs typeface="Arial"/>
              </a:rPr>
              <a:t>l’angoisse</a:t>
            </a:r>
            <a:r>
              <a:rPr lang="en-US" sz="900" b="1" dirty="0">
                <a:latin typeface="Arial"/>
                <a:cs typeface="Arial"/>
              </a:rPr>
              <a:t> </a:t>
            </a:r>
            <a:r>
              <a:rPr lang="en-US" sz="900" b="1" dirty="0" err="1">
                <a:latin typeface="Arial"/>
                <a:cs typeface="Arial"/>
              </a:rPr>
              <a:t>qu’elle</a:t>
            </a:r>
            <a:r>
              <a:rPr lang="en-US" sz="900" b="1" dirty="0">
                <a:latin typeface="Arial"/>
                <a:cs typeface="Arial"/>
              </a:rPr>
              <a:t> </a:t>
            </a:r>
            <a:r>
              <a:rPr lang="en-US" sz="900" b="1" dirty="0" err="1">
                <a:latin typeface="Arial"/>
                <a:cs typeface="Arial"/>
              </a:rPr>
              <a:t>suscite</a:t>
            </a:r>
            <a:r>
              <a:rPr lang="en-US" sz="900" b="1" dirty="0">
                <a:latin typeface="Arial"/>
                <a:cs typeface="Arial"/>
              </a:rPr>
              <a:t> </a:t>
            </a:r>
            <a:r>
              <a:rPr lang="en-US" sz="900" b="1" dirty="0" err="1">
                <a:latin typeface="Arial"/>
                <a:cs typeface="Arial"/>
              </a:rPr>
              <a:t>dans</a:t>
            </a:r>
            <a:r>
              <a:rPr lang="en-US" sz="900" b="1" dirty="0">
                <a:latin typeface="Arial"/>
                <a:cs typeface="Arial"/>
              </a:rPr>
              <a:t> </a:t>
            </a:r>
            <a:r>
              <a:rPr lang="en-US" sz="900" b="1" dirty="0" err="1">
                <a:latin typeface="Arial"/>
                <a:cs typeface="Arial"/>
              </a:rPr>
              <a:t>l’entourage</a:t>
            </a:r>
            <a:r>
              <a:rPr lang="en-US" sz="900" b="1" dirty="0">
                <a:latin typeface="Arial"/>
                <a:cs typeface="Arial"/>
              </a:rPr>
              <a:t>, et </a:t>
            </a:r>
            <a:r>
              <a:rPr lang="en-US" sz="900" b="1" dirty="0" err="1">
                <a:latin typeface="Arial"/>
                <a:cs typeface="Arial"/>
              </a:rPr>
              <a:t>parce</a:t>
            </a:r>
            <a:r>
              <a:rPr lang="en-US" sz="900" b="1" dirty="0">
                <a:latin typeface="Arial"/>
                <a:cs typeface="Arial"/>
              </a:rPr>
              <a:t> </a:t>
            </a:r>
            <a:r>
              <a:rPr lang="en-US" sz="900" b="1" dirty="0" err="1">
                <a:latin typeface="Arial"/>
                <a:cs typeface="Arial"/>
              </a:rPr>
              <a:t>qu’elle</a:t>
            </a:r>
            <a:r>
              <a:rPr lang="en-US" sz="900" b="1" dirty="0">
                <a:latin typeface="Arial"/>
                <a:cs typeface="Arial"/>
              </a:rPr>
              <a:t> </a:t>
            </a:r>
            <a:r>
              <a:rPr lang="en-US" sz="900" b="1" dirty="0" err="1">
                <a:latin typeface="Arial"/>
                <a:cs typeface="Arial"/>
              </a:rPr>
              <a:t>joue</a:t>
            </a:r>
            <a:r>
              <a:rPr lang="en-US" sz="900" b="1" dirty="0">
                <a:latin typeface="Arial"/>
                <a:cs typeface="Arial"/>
              </a:rPr>
              <a:t> </a:t>
            </a:r>
            <a:r>
              <a:rPr lang="en-US" sz="900" b="1" dirty="0" err="1">
                <a:latin typeface="Arial"/>
                <a:cs typeface="Arial"/>
              </a:rPr>
              <a:t>sur</a:t>
            </a:r>
            <a:r>
              <a:rPr lang="en-US" sz="900" b="1" dirty="0">
                <a:latin typeface="Arial"/>
                <a:cs typeface="Arial"/>
              </a:rPr>
              <a:t> le </a:t>
            </a:r>
            <a:r>
              <a:rPr lang="en-US" sz="900" b="1" dirty="0" err="1">
                <a:latin typeface="Arial"/>
                <a:cs typeface="Arial"/>
              </a:rPr>
              <a:t>fil</a:t>
            </a:r>
            <a:r>
              <a:rPr lang="en-US" sz="900" b="1" dirty="0">
                <a:latin typeface="Arial"/>
                <a:cs typeface="Arial"/>
              </a:rPr>
              <a:t> des </a:t>
            </a:r>
            <a:r>
              <a:rPr lang="en-US" sz="900" b="1" dirty="0" err="1">
                <a:latin typeface="Arial"/>
                <a:cs typeface="Arial"/>
              </a:rPr>
              <a:t>conséquences</a:t>
            </a:r>
            <a:r>
              <a:rPr lang="en-US" sz="900" b="1" dirty="0">
                <a:latin typeface="Arial"/>
                <a:cs typeface="Arial"/>
              </a:rPr>
              <a:t> graves qui </a:t>
            </a:r>
            <a:r>
              <a:rPr lang="en-US" sz="900" b="1" dirty="0" err="1">
                <a:latin typeface="Arial"/>
                <a:cs typeface="Arial"/>
              </a:rPr>
              <a:t>peuvent</a:t>
            </a:r>
            <a:r>
              <a:rPr lang="en-US" sz="900" b="1" dirty="0">
                <a:latin typeface="Arial"/>
                <a:cs typeface="Arial"/>
              </a:rPr>
              <a:t> en </a:t>
            </a:r>
            <a:r>
              <a:rPr lang="en-US" sz="900" b="1" dirty="0" err="1">
                <a:latin typeface="Arial"/>
                <a:cs typeface="Arial"/>
              </a:rPr>
              <a:t>découler</a:t>
            </a:r>
            <a:r>
              <a:rPr lang="en-US" sz="900" b="1" dirty="0">
                <a:latin typeface="Arial"/>
                <a:cs typeface="Arial"/>
              </a:rPr>
              <a:t>.   </a:t>
            </a:r>
          </a:p>
          <a:p>
            <a:pPr algn="just">
              <a:spcBef>
                <a:spcPct val="50000"/>
              </a:spcBef>
            </a:pPr>
            <a:r>
              <a:rPr lang="en-US" sz="900" b="1" dirty="0">
                <a:latin typeface="Arial"/>
                <a:cs typeface="Arial"/>
              </a:rPr>
              <a:t>Le </a:t>
            </a:r>
            <a:r>
              <a:rPr lang="en-US" sz="900" b="1" dirty="0" err="1">
                <a:latin typeface="Arial"/>
                <a:cs typeface="Arial"/>
              </a:rPr>
              <a:t>problème</a:t>
            </a:r>
            <a:r>
              <a:rPr lang="en-US" sz="900" b="1" dirty="0">
                <a:latin typeface="Arial"/>
                <a:cs typeface="Arial"/>
              </a:rPr>
              <a:t> principal de </a:t>
            </a:r>
            <a:r>
              <a:rPr lang="en-US" sz="900" b="1" dirty="0" err="1">
                <a:latin typeface="Arial"/>
                <a:cs typeface="Arial"/>
              </a:rPr>
              <a:t>l’adolescent</a:t>
            </a:r>
            <a:r>
              <a:rPr lang="en-US" sz="900" b="1" dirty="0">
                <a:latin typeface="Arial"/>
                <a:cs typeface="Arial"/>
              </a:rPr>
              <a:t> </a:t>
            </a:r>
            <a:r>
              <a:rPr lang="en-US" sz="900" b="1" dirty="0" err="1">
                <a:latin typeface="Arial"/>
                <a:cs typeface="Arial"/>
              </a:rPr>
              <a:t>est</a:t>
            </a:r>
            <a:r>
              <a:rPr lang="en-US" sz="900" b="1" dirty="0">
                <a:latin typeface="Arial"/>
                <a:cs typeface="Arial"/>
              </a:rPr>
              <a:t> la </a:t>
            </a:r>
            <a:r>
              <a:rPr lang="en-US" sz="900" b="1" dirty="0" err="1">
                <a:latin typeface="Arial"/>
                <a:cs typeface="Arial"/>
              </a:rPr>
              <a:t>maîtrise</a:t>
            </a:r>
            <a:r>
              <a:rPr lang="en-US" sz="900" b="1" dirty="0">
                <a:latin typeface="Arial"/>
                <a:cs typeface="Arial"/>
              </a:rPr>
              <a:t>, de son corps, de </a:t>
            </a:r>
            <a:r>
              <a:rPr lang="en-US" sz="900" b="1" dirty="0" err="1">
                <a:latin typeface="Arial"/>
                <a:cs typeface="Arial"/>
              </a:rPr>
              <a:t>sa</a:t>
            </a:r>
            <a:r>
              <a:rPr lang="en-US" sz="900" b="1" dirty="0">
                <a:latin typeface="Arial"/>
                <a:cs typeface="Arial"/>
              </a:rPr>
              <a:t> </a:t>
            </a:r>
            <a:r>
              <a:rPr lang="en-US" sz="900" b="1" dirty="0" err="1">
                <a:latin typeface="Arial"/>
                <a:cs typeface="Arial"/>
              </a:rPr>
              <a:t>pensée</a:t>
            </a:r>
            <a:r>
              <a:rPr lang="en-US" sz="900" b="1" dirty="0">
                <a:latin typeface="Arial"/>
                <a:cs typeface="Arial"/>
              </a:rPr>
              <a:t>, et de son entourage.</a:t>
            </a:r>
          </a:p>
          <a:p>
            <a:pPr algn="just">
              <a:spcBef>
                <a:spcPct val="50000"/>
              </a:spcBef>
            </a:pPr>
            <a:r>
              <a:rPr lang="en-US" sz="900" b="1" dirty="0">
                <a:latin typeface="Arial"/>
                <a:cs typeface="Arial"/>
              </a:rPr>
              <a:t>Le </a:t>
            </a:r>
            <a:r>
              <a:rPr lang="en-US" sz="900" b="1" dirty="0" err="1">
                <a:latin typeface="Arial"/>
                <a:cs typeface="Arial"/>
              </a:rPr>
              <a:t>diabète</a:t>
            </a:r>
            <a:r>
              <a:rPr lang="en-US" sz="900" b="1" dirty="0">
                <a:latin typeface="Arial"/>
                <a:cs typeface="Arial"/>
              </a:rPr>
              <a:t> </a:t>
            </a:r>
            <a:r>
              <a:rPr lang="en-US" sz="900" b="1" dirty="0" err="1">
                <a:latin typeface="Arial"/>
                <a:cs typeface="Arial"/>
              </a:rPr>
              <a:t>vient</a:t>
            </a:r>
            <a:r>
              <a:rPr lang="en-US" sz="900" b="1" dirty="0">
                <a:latin typeface="Arial"/>
                <a:cs typeface="Arial"/>
              </a:rPr>
              <a:t> </a:t>
            </a:r>
            <a:r>
              <a:rPr lang="en-US" sz="900" b="1" dirty="0" err="1">
                <a:latin typeface="Arial"/>
                <a:cs typeface="Arial"/>
              </a:rPr>
              <a:t>effracter</a:t>
            </a:r>
            <a:r>
              <a:rPr lang="en-US" sz="900" b="1" dirty="0">
                <a:latin typeface="Arial"/>
                <a:cs typeface="Arial"/>
              </a:rPr>
              <a:t> </a:t>
            </a:r>
            <a:r>
              <a:rPr lang="en-US" sz="900" b="1" dirty="0" err="1">
                <a:latin typeface="Arial"/>
                <a:cs typeface="Arial"/>
              </a:rPr>
              <a:t>ce</a:t>
            </a:r>
            <a:r>
              <a:rPr lang="en-US" sz="900" b="1" dirty="0">
                <a:latin typeface="Arial"/>
                <a:cs typeface="Arial"/>
              </a:rPr>
              <a:t> </a:t>
            </a:r>
            <a:r>
              <a:rPr lang="en-US" sz="900" b="1" dirty="0" err="1">
                <a:latin typeface="Arial"/>
                <a:cs typeface="Arial"/>
              </a:rPr>
              <a:t>besoin</a:t>
            </a:r>
            <a:r>
              <a:rPr lang="en-US" sz="900" b="1" dirty="0">
                <a:latin typeface="Arial"/>
                <a:cs typeface="Arial"/>
              </a:rPr>
              <a:t> crucial, </a:t>
            </a:r>
            <a:r>
              <a:rPr lang="en-US" sz="900" b="1" dirty="0" err="1">
                <a:latin typeface="Arial"/>
                <a:cs typeface="Arial"/>
              </a:rPr>
              <a:t>mais</a:t>
            </a:r>
            <a:r>
              <a:rPr lang="en-US" sz="900" b="1" dirty="0">
                <a:latin typeface="Arial"/>
                <a:cs typeface="Arial"/>
              </a:rPr>
              <a:t> </a:t>
            </a:r>
            <a:r>
              <a:rPr lang="en-US" sz="900" b="1" dirty="0" err="1">
                <a:latin typeface="Arial"/>
                <a:cs typeface="Arial"/>
              </a:rPr>
              <a:t>paradoxalement,il</a:t>
            </a:r>
            <a:r>
              <a:rPr lang="en-US" sz="900" b="1" dirty="0">
                <a:latin typeface="Arial"/>
                <a:cs typeface="Arial"/>
              </a:rPr>
              <a:t> </a:t>
            </a:r>
            <a:r>
              <a:rPr lang="en-US" sz="900" b="1" dirty="0" err="1">
                <a:latin typeface="Arial"/>
                <a:cs typeface="Arial"/>
              </a:rPr>
              <a:t>peut</a:t>
            </a:r>
            <a:r>
              <a:rPr lang="en-US" sz="900" b="1" dirty="0">
                <a:latin typeface="Arial"/>
                <a:cs typeface="Arial"/>
              </a:rPr>
              <a:t> </a:t>
            </a:r>
            <a:r>
              <a:rPr lang="en-US" sz="900" b="1" dirty="0" err="1">
                <a:latin typeface="Arial"/>
                <a:cs typeface="Arial"/>
              </a:rPr>
              <a:t>être</a:t>
            </a:r>
            <a:r>
              <a:rPr lang="en-US" sz="900" b="1" dirty="0">
                <a:latin typeface="Arial"/>
                <a:cs typeface="Arial"/>
              </a:rPr>
              <a:t> </a:t>
            </a:r>
            <a:r>
              <a:rPr lang="en-US" sz="900" b="1" dirty="0" err="1">
                <a:latin typeface="Arial"/>
                <a:cs typeface="Arial"/>
              </a:rPr>
              <a:t>aussi</a:t>
            </a:r>
            <a:r>
              <a:rPr lang="en-US" sz="900" b="1" dirty="0">
                <a:latin typeface="Arial"/>
                <a:cs typeface="Arial"/>
              </a:rPr>
              <a:t> </a:t>
            </a:r>
            <a:r>
              <a:rPr lang="en-US" sz="900" b="1" dirty="0" err="1">
                <a:latin typeface="Arial"/>
                <a:cs typeface="Arial"/>
              </a:rPr>
              <a:t>l’occasion</a:t>
            </a:r>
            <a:r>
              <a:rPr lang="en-US" sz="900" b="1" dirty="0">
                <a:latin typeface="Arial"/>
                <a:cs typeface="Arial"/>
              </a:rPr>
              <a:t> </a:t>
            </a:r>
            <a:r>
              <a:rPr lang="en-US" sz="900" b="1" dirty="0" err="1">
                <a:latin typeface="Arial"/>
                <a:cs typeface="Arial"/>
              </a:rPr>
              <a:t>d’approcher</a:t>
            </a:r>
            <a:r>
              <a:rPr lang="en-US" sz="900" b="1" dirty="0">
                <a:latin typeface="Arial"/>
                <a:cs typeface="Arial"/>
              </a:rPr>
              <a:t> </a:t>
            </a:r>
            <a:r>
              <a:rPr lang="en-US" sz="900" b="1" dirty="0" err="1">
                <a:latin typeface="Arial"/>
                <a:cs typeface="Arial"/>
              </a:rPr>
              <a:t>ce</a:t>
            </a:r>
            <a:r>
              <a:rPr lang="en-US" sz="900" b="1" dirty="0">
                <a:latin typeface="Arial"/>
                <a:cs typeface="Arial"/>
              </a:rPr>
              <a:t> </a:t>
            </a:r>
            <a:r>
              <a:rPr lang="en-US" sz="900" b="1" dirty="0" err="1">
                <a:latin typeface="Arial"/>
                <a:cs typeface="Arial"/>
              </a:rPr>
              <a:t>fantasme</a:t>
            </a:r>
            <a:r>
              <a:rPr lang="en-US" sz="900" b="1" dirty="0">
                <a:latin typeface="Arial"/>
                <a:cs typeface="Arial"/>
              </a:rPr>
              <a:t> de </a:t>
            </a:r>
            <a:r>
              <a:rPr lang="en-US" sz="900" b="1" dirty="0" err="1">
                <a:latin typeface="Arial"/>
                <a:cs typeface="Arial"/>
              </a:rPr>
              <a:t>toute</a:t>
            </a:r>
            <a:r>
              <a:rPr lang="en-US" sz="900" b="1" dirty="0">
                <a:latin typeface="Arial"/>
                <a:cs typeface="Arial"/>
              </a:rPr>
              <a:t>-puissance: “ </a:t>
            </a:r>
            <a:r>
              <a:rPr lang="en-US" sz="900" b="1" dirty="0" err="1">
                <a:latin typeface="Arial"/>
                <a:cs typeface="Arial"/>
              </a:rPr>
              <a:t>si</a:t>
            </a:r>
            <a:r>
              <a:rPr lang="en-US" sz="900" b="1" dirty="0">
                <a:latin typeface="Arial"/>
                <a:cs typeface="Arial"/>
              </a:rPr>
              <a:t> je ne me </a:t>
            </a:r>
            <a:r>
              <a:rPr lang="en-US" sz="900" b="1" dirty="0" err="1">
                <a:latin typeface="Arial"/>
                <a:cs typeface="Arial"/>
              </a:rPr>
              <a:t>soigne</a:t>
            </a:r>
            <a:r>
              <a:rPr lang="en-US" sz="900" b="1" dirty="0">
                <a:latin typeface="Arial"/>
                <a:cs typeface="Arial"/>
              </a:rPr>
              <a:t> pas, </a:t>
            </a:r>
            <a:r>
              <a:rPr lang="en-US" sz="900" b="1" dirty="0" err="1">
                <a:latin typeface="Arial"/>
                <a:cs typeface="Arial"/>
              </a:rPr>
              <a:t>c’est</a:t>
            </a:r>
            <a:r>
              <a:rPr lang="en-US" sz="900" b="1" dirty="0">
                <a:latin typeface="Arial"/>
                <a:cs typeface="Arial"/>
              </a:rPr>
              <a:t> la </a:t>
            </a:r>
            <a:r>
              <a:rPr lang="en-US" sz="900" b="1" dirty="0" err="1">
                <a:latin typeface="Arial"/>
                <a:cs typeface="Arial"/>
              </a:rPr>
              <a:t>preuve</a:t>
            </a:r>
            <a:r>
              <a:rPr lang="en-US" sz="900" b="1" dirty="0">
                <a:latin typeface="Arial"/>
                <a:cs typeface="Arial"/>
              </a:rPr>
              <a:t> </a:t>
            </a:r>
            <a:r>
              <a:rPr lang="en-US" sz="900" b="1" dirty="0" err="1">
                <a:latin typeface="Arial"/>
                <a:cs typeface="Arial"/>
              </a:rPr>
              <a:t>que</a:t>
            </a:r>
            <a:r>
              <a:rPr lang="en-US" sz="900" b="1" dirty="0">
                <a:latin typeface="Arial"/>
                <a:cs typeface="Arial"/>
              </a:rPr>
              <a:t> je ne </a:t>
            </a:r>
            <a:r>
              <a:rPr lang="en-US" sz="900" b="1" dirty="0" err="1">
                <a:latin typeface="Arial"/>
                <a:cs typeface="Arial"/>
              </a:rPr>
              <a:t>suis</a:t>
            </a:r>
            <a:r>
              <a:rPr lang="en-US" sz="900" b="1" dirty="0">
                <a:latin typeface="Arial"/>
                <a:cs typeface="Arial"/>
              </a:rPr>
              <a:t> pas </a:t>
            </a:r>
            <a:r>
              <a:rPr lang="en-US" sz="900" b="1" dirty="0" err="1">
                <a:latin typeface="Arial"/>
                <a:cs typeface="Arial"/>
              </a:rPr>
              <a:t>malade</a:t>
            </a:r>
            <a:r>
              <a:rPr lang="en-US" sz="900" b="1" dirty="0">
                <a:latin typeface="Arial"/>
                <a:cs typeface="Arial"/>
              </a:rPr>
              <a:t>”.</a:t>
            </a:r>
          </a:p>
          <a:p>
            <a:pPr algn="just">
              <a:spcBef>
                <a:spcPct val="50000"/>
              </a:spcBef>
            </a:pPr>
            <a:r>
              <a:rPr lang="en-US" sz="900" b="1" dirty="0">
                <a:latin typeface="Arial"/>
                <a:cs typeface="Arial"/>
              </a:rPr>
              <a:t>Le rapport </a:t>
            </a:r>
            <a:r>
              <a:rPr lang="en-US" sz="900" b="1" dirty="0" err="1">
                <a:latin typeface="Arial"/>
                <a:cs typeface="Arial"/>
              </a:rPr>
              <a:t>à</a:t>
            </a:r>
            <a:r>
              <a:rPr lang="en-US" sz="900" b="1" dirty="0">
                <a:latin typeface="Arial"/>
                <a:cs typeface="Arial"/>
              </a:rPr>
              <a:t> la </a:t>
            </a:r>
            <a:r>
              <a:rPr lang="en-US" sz="900" b="1" dirty="0" err="1">
                <a:latin typeface="Arial"/>
                <a:cs typeface="Arial"/>
              </a:rPr>
              <a:t>dépression</a:t>
            </a:r>
            <a:r>
              <a:rPr lang="en-US" sz="900" b="1" dirty="0">
                <a:latin typeface="Arial"/>
                <a:cs typeface="Arial"/>
              </a:rPr>
              <a:t> </a:t>
            </a:r>
            <a:r>
              <a:rPr lang="en-US" sz="900" b="1" dirty="0" err="1">
                <a:latin typeface="Arial"/>
                <a:cs typeface="Arial"/>
              </a:rPr>
              <a:t>est</a:t>
            </a:r>
            <a:r>
              <a:rPr lang="en-US" sz="900" b="1" dirty="0">
                <a:latin typeface="Arial"/>
                <a:cs typeface="Arial"/>
              </a:rPr>
              <a:t> </a:t>
            </a:r>
            <a:r>
              <a:rPr lang="en-US" sz="900" b="1" dirty="0" err="1">
                <a:latin typeface="Arial"/>
                <a:cs typeface="Arial"/>
              </a:rPr>
              <a:t>fréquent</a:t>
            </a:r>
            <a:r>
              <a:rPr lang="en-US" sz="900" b="1" dirty="0">
                <a:latin typeface="Arial"/>
                <a:cs typeface="Arial"/>
              </a:rPr>
              <a:t> chez beaucoup </a:t>
            </a:r>
            <a:r>
              <a:rPr lang="en-US" sz="900" b="1" dirty="0" err="1">
                <a:latin typeface="Arial"/>
                <a:cs typeface="Arial"/>
              </a:rPr>
              <a:t>d’adolescents</a:t>
            </a:r>
            <a:r>
              <a:rPr lang="en-US" sz="900" b="1" dirty="0">
                <a:latin typeface="Arial"/>
                <a:cs typeface="Arial"/>
              </a:rPr>
              <a:t>, </a:t>
            </a:r>
            <a:r>
              <a:rPr lang="en-US" sz="900" b="1" dirty="0" err="1">
                <a:latin typeface="Arial"/>
                <a:cs typeface="Arial"/>
              </a:rPr>
              <a:t>sur</a:t>
            </a:r>
            <a:r>
              <a:rPr lang="en-US" sz="900" b="1" dirty="0">
                <a:latin typeface="Arial"/>
                <a:cs typeface="Arial"/>
              </a:rPr>
              <a:t> un continuum qui </a:t>
            </a:r>
            <a:r>
              <a:rPr lang="en-US" sz="900" b="1" dirty="0" err="1">
                <a:latin typeface="Arial"/>
                <a:cs typeface="Arial"/>
              </a:rPr>
              <a:t>va</a:t>
            </a:r>
            <a:r>
              <a:rPr lang="en-US" sz="900" b="1" dirty="0">
                <a:latin typeface="Arial"/>
                <a:cs typeface="Arial"/>
              </a:rPr>
              <a:t> de la </a:t>
            </a:r>
            <a:r>
              <a:rPr lang="en-US" sz="900" b="1" dirty="0" err="1">
                <a:latin typeface="Arial"/>
                <a:cs typeface="Arial"/>
              </a:rPr>
              <a:t>dépressivité</a:t>
            </a:r>
            <a:r>
              <a:rPr lang="en-US" sz="900" b="1" dirty="0">
                <a:latin typeface="Arial"/>
                <a:cs typeface="Arial"/>
              </a:rPr>
              <a:t> </a:t>
            </a:r>
            <a:r>
              <a:rPr lang="en-US" sz="900" b="1" dirty="0" err="1">
                <a:latin typeface="Arial"/>
                <a:cs typeface="Arial"/>
              </a:rPr>
              <a:t>à</a:t>
            </a:r>
            <a:r>
              <a:rPr lang="en-US" sz="900" b="1" dirty="0">
                <a:latin typeface="Arial"/>
                <a:cs typeface="Arial"/>
              </a:rPr>
              <a:t> </a:t>
            </a:r>
            <a:r>
              <a:rPr lang="en-US" sz="900" b="1" dirty="0" err="1">
                <a:latin typeface="Arial"/>
                <a:cs typeface="Arial"/>
              </a:rPr>
              <a:t>l’épisode</a:t>
            </a:r>
            <a:r>
              <a:rPr lang="en-US" sz="900" b="1" dirty="0">
                <a:latin typeface="Arial"/>
                <a:cs typeface="Arial"/>
              </a:rPr>
              <a:t> </a:t>
            </a:r>
            <a:r>
              <a:rPr lang="en-US" sz="900" b="1" dirty="0" err="1">
                <a:latin typeface="Arial"/>
                <a:cs typeface="Arial"/>
              </a:rPr>
              <a:t>dépressif</a:t>
            </a:r>
            <a:r>
              <a:rPr lang="en-US" sz="900" b="1" dirty="0">
                <a:latin typeface="Arial"/>
                <a:cs typeface="Arial"/>
              </a:rPr>
              <a:t> franc, et </a:t>
            </a:r>
            <a:r>
              <a:rPr lang="en-US" sz="900" b="1" dirty="0" err="1">
                <a:latin typeface="Arial"/>
                <a:cs typeface="Arial"/>
              </a:rPr>
              <a:t>parallèlement</a:t>
            </a:r>
            <a:r>
              <a:rPr lang="en-US" sz="900" b="1" dirty="0">
                <a:latin typeface="Arial"/>
                <a:cs typeface="Arial"/>
              </a:rPr>
              <a:t>, d’ </a:t>
            </a:r>
            <a:r>
              <a:rPr lang="en-US" sz="900" b="1" dirty="0" err="1">
                <a:latin typeface="Arial"/>
                <a:cs typeface="Arial"/>
              </a:rPr>
              <a:t>une</a:t>
            </a:r>
            <a:r>
              <a:rPr lang="en-US" sz="900" b="1" dirty="0">
                <a:latin typeface="Arial"/>
                <a:cs typeface="Arial"/>
              </a:rPr>
              <a:t> </a:t>
            </a:r>
            <a:r>
              <a:rPr lang="en-US" sz="900" b="1" dirty="0" err="1">
                <a:latin typeface="Arial"/>
                <a:cs typeface="Arial"/>
              </a:rPr>
              <a:t>idéation</a:t>
            </a:r>
            <a:r>
              <a:rPr lang="en-US" sz="900" b="1" dirty="0">
                <a:latin typeface="Arial"/>
                <a:cs typeface="Arial"/>
              </a:rPr>
              <a:t> </a:t>
            </a:r>
            <a:r>
              <a:rPr lang="en-US" sz="900" b="1" dirty="0" err="1">
                <a:latin typeface="Arial"/>
                <a:cs typeface="Arial"/>
              </a:rPr>
              <a:t>suicidaire</a:t>
            </a:r>
            <a:r>
              <a:rPr lang="en-US" sz="900" b="1" dirty="0">
                <a:latin typeface="Arial"/>
                <a:cs typeface="Arial"/>
              </a:rPr>
              <a:t> </a:t>
            </a:r>
            <a:r>
              <a:rPr lang="en-US" sz="900" b="1" dirty="0" err="1">
                <a:latin typeface="Arial"/>
                <a:cs typeface="Arial"/>
              </a:rPr>
              <a:t>à</a:t>
            </a:r>
            <a:r>
              <a:rPr lang="en-US" sz="900" b="1" dirty="0">
                <a:latin typeface="Arial"/>
                <a:cs typeface="Arial"/>
              </a:rPr>
              <a:t> </a:t>
            </a:r>
            <a:r>
              <a:rPr lang="en-US" sz="900" b="1" dirty="0" err="1">
                <a:latin typeface="Arial"/>
                <a:cs typeface="Arial"/>
              </a:rPr>
              <a:t>une</a:t>
            </a:r>
            <a:r>
              <a:rPr lang="en-US" sz="900" b="1" dirty="0">
                <a:latin typeface="Arial"/>
                <a:cs typeface="Arial"/>
              </a:rPr>
              <a:t> tentative de suicide (</a:t>
            </a:r>
            <a:r>
              <a:rPr lang="en-US" sz="900" b="1" dirty="0" err="1">
                <a:latin typeface="Arial"/>
                <a:cs typeface="Arial"/>
              </a:rPr>
              <a:t>ou</a:t>
            </a:r>
            <a:r>
              <a:rPr lang="en-US" sz="900" b="1" dirty="0">
                <a:latin typeface="Arial"/>
                <a:cs typeface="Arial"/>
              </a:rPr>
              <a:t> </a:t>
            </a:r>
            <a:r>
              <a:rPr lang="en-US" sz="900" b="1" dirty="0" err="1">
                <a:latin typeface="Arial"/>
                <a:cs typeface="Arial"/>
              </a:rPr>
              <a:t>à</a:t>
            </a:r>
            <a:r>
              <a:rPr lang="en-US" sz="900" b="1" dirty="0">
                <a:latin typeface="Arial"/>
                <a:cs typeface="Arial"/>
              </a:rPr>
              <a:t> un </a:t>
            </a:r>
            <a:r>
              <a:rPr lang="en-US" sz="900" b="1" dirty="0" err="1">
                <a:latin typeface="Arial"/>
                <a:cs typeface="Arial"/>
              </a:rPr>
              <a:t>équivalent</a:t>
            </a:r>
            <a:r>
              <a:rPr lang="en-US" sz="900" b="1" dirty="0">
                <a:latin typeface="Arial"/>
                <a:cs typeface="Arial"/>
              </a:rPr>
              <a:t> </a:t>
            </a:r>
            <a:r>
              <a:rPr lang="en-US" sz="900" b="1" dirty="0" err="1">
                <a:latin typeface="Arial"/>
                <a:cs typeface="Arial"/>
              </a:rPr>
              <a:t>suicidaire</a:t>
            </a:r>
            <a:r>
              <a:rPr lang="en-US" sz="900" b="1" dirty="0">
                <a:latin typeface="Arial"/>
                <a:cs typeface="Arial"/>
              </a:rPr>
              <a:t>), </a:t>
            </a:r>
            <a:r>
              <a:rPr lang="en-US" sz="900" b="1" dirty="0" err="1">
                <a:latin typeface="Arial"/>
                <a:cs typeface="Arial"/>
              </a:rPr>
              <a:t>voire</a:t>
            </a:r>
            <a:r>
              <a:rPr lang="en-US" sz="900" b="1" dirty="0">
                <a:latin typeface="Arial"/>
                <a:cs typeface="Arial"/>
              </a:rPr>
              <a:t> un suicide accompli.</a:t>
            </a:r>
          </a:p>
          <a:p>
            <a:pPr algn="just">
              <a:spcBef>
                <a:spcPct val="50000"/>
              </a:spcBef>
            </a:pPr>
            <a:r>
              <a:rPr lang="en-US" sz="900" b="1" dirty="0">
                <a:latin typeface="Arial"/>
                <a:cs typeface="Arial"/>
              </a:rPr>
              <a:t>Au </a:t>
            </a:r>
            <a:r>
              <a:rPr lang="en-US" sz="900" b="1" dirty="0" err="1">
                <a:latin typeface="Arial"/>
                <a:cs typeface="Arial"/>
              </a:rPr>
              <a:t>même</a:t>
            </a:r>
            <a:r>
              <a:rPr lang="en-US" sz="900" b="1" dirty="0">
                <a:latin typeface="Arial"/>
                <a:cs typeface="Arial"/>
              </a:rPr>
              <a:t> moment, </a:t>
            </a:r>
            <a:r>
              <a:rPr lang="en-US" sz="900" b="1" dirty="0" err="1">
                <a:latin typeface="Arial"/>
                <a:cs typeface="Arial"/>
              </a:rPr>
              <a:t>l’adolescent</a:t>
            </a:r>
            <a:r>
              <a:rPr lang="en-US" sz="900" b="1" dirty="0">
                <a:latin typeface="Arial"/>
                <a:cs typeface="Arial"/>
              </a:rPr>
              <a:t> </a:t>
            </a:r>
            <a:r>
              <a:rPr lang="en-US" sz="900" b="1" dirty="0" err="1">
                <a:latin typeface="Arial"/>
                <a:cs typeface="Arial"/>
              </a:rPr>
              <a:t>diabétique</a:t>
            </a:r>
            <a:r>
              <a:rPr lang="en-US" sz="900" b="1" dirty="0">
                <a:latin typeface="Arial"/>
                <a:cs typeface="Arial"/>
              </a:rPr>
              <a:t> </a:t>
            </a:r>
            <a:r>
              <a:rPr lang="en-US" sz="900" b="1" dirty="0" err="1">
                <a:latin typeface="Arial"/>
                <a:cs typeface="Arial"/>
              </a:rPr>
              <a:t>est</a:t>
            </a:r>
            <a:r>
              <a:rPr lang="en-US" sz="900" b="1" dirty="0">
                <a:latin typeface="Arial"/>
                <a:cs typeface="Arial"/>
              </a:rPr>
              <a:t> “</a:t>
            </a:r>
            <a:r>
              <a:rPr lang="en-US" sz="900" b="1" dirty="0" err="1">
                <a:latin typeface="Arial"/>
                <a:cs typeface="Arial"/>
              </a:rPr>
              <a:t>armé</a:t>
            </a:r>
            <a:r>
              <a:rPr lang="en-US" sz="900" b="1" dirty="0">
                <a:latin typeface="Arial"/>
                <a:cs typeface="Arial"/>
              </a:rPr>
              <a:t>” en permanence, </a:t>
            </a:r>
            <a:r>
              <a:rPr lang="en-US" sz="900" b="1" dirty="0" err="1">
                <a:latin typeface="Arial"/>
                <a:cs typeface="Arial"/>
              </a:rPr>
              <a:t>ce</a:t>
            </a:r>
            <a:r>
              <a:rPr lang="en-US" sz="900" b="1" dirty="0">
                <a:latin typeface="Arial"/>
                <a:cs typeface="Arial"/>
              </a:rPr>
              <a:t> qui le distingue </a:t>
            </a:r>
            <a:r>
              <a:rPr lang="en-US" sz="900" b="1" dirty="0" err="1">
                <a:latin typeface="Arial"/>
                <a:cs typeface="Arial"/>
              </a:rPr>
              <a:t>radicalement</a:t>
            </a:r>
            <a:r>
              <a:rPr lang="en-US" sz="900" b="1" dirty="0">
                <a:latin typeface="Arial"/>
                <a:cs typeface="Arial"/>
              </a:rPr>
              <a:t> de </a:t>
            </a:r>
            <a:r>
              <a:rPr lang="en-US" sz="900" b="1" dirty="0" err="1">
                <a:latin typeface="Arial"/>
                <a:cs typeface="Arial"/>
              </a:rPr>
              <a:t>ses</a:t>
            </a:r>
            <a:r>
              <a:rPr lang="en-US" sz="900" b="1" dirty="0">
                <a:latin typeface="Arial"/>
                <a:cs typeface="Arial"/>
              </a:rPr>
              <a:t> </a:t>
            </a:r>
            <a:r>
              <a:rPr lang="en-US" sz="900" b="1" dirty="0" err="1">
                <a:latin typeface="Arial"/>
                <a:cs typeface="Arial"/>
              </a:rPr>
              <a:t>congénères</a:t>
            </a:r>
            <a:r>
              <a:rPr lang="en-US" sz="900" b="1" dirty="0">
                <a:latin typeface="Arial"/>
                <a:cs typeface="Arial"/>
              </a:rPr>
              <a:t>! Son rapport </a:t>
            </a:r>
            <a:r>
              <a:rPr lang="en-US" sz="900" b="1" dirty="0" err="1">
                <a:latin typeface="Arial"/>
                <a:cs typeface="Arial"/>
              </a:rPr>
              <a:t>à</a:t>
            </a:r>
            <a:r>
              <a:rPr lang="en-US" sz="900" b="1" dirty="0">
                <a:latin typeface="Arial"/>
                <a:cs typeface="Arial"/>
              </a:rPr>
              <a:t> la </a:t>
            </a:r>
            <a:r>
              <a:rPr lang="en-US" sz="900" b="1" dirty="0" err="1">
                <a:latin typeface="Arial"/>
                <a:cs typeface="Arial"/>
              </a:rPr>
              <a:t>dépression</a:t>
            </a:r>
            <a:r>
              <a:rPr lang="en-US" sz="900" b="1" dirty="0">
                <a:latin typeface="Arial"/>
                <a:cs typeface="Arial"/>
              </a:rPr>
              <a:t> </a:t>
            </a:r>
            <a:r>
              <a:rPr lang="en-US" sz="900" b="1" dirty="0" err="1">
                <a:latin typeface="Arial"/>
                <a:cs typeface="Arial"/>
              </a:rPr>
              <a:t>devient</a:t>
            </a:r>
            <a:r>
              <a:rPr lang="en-US" sz="900" b="1" dirty="0">
                <a:latin typeface="Arial"/>
                <a:cs typeface="Arial"/>
              </a:rPr>
              <a:t> , du fait de </a:t>
            </a:r>
            <a:r>
              <a:rPr lang="en-US" sz="900" b="1" dirty="0" err="1">
                <a:latin typeface="Arial"/>
                <a:cs typeface="Arial"/>
              </a:rPr>
              <a:t>sa</a:t>
            </a:r>
            <a:r>
              <a:rPr lang="en-US" sz="900" b="1" dirty="0">
                <a:latin typeface="Arial"/>
                <a:cs typeface="Arial"/>
              </a:rPr>
              <a:t> </a:t>
            </a:r>
            <a:r>
              <a:rPr lang="en-US" sz="900" b="1" dirty="0" err="1">
                <a:latin typeface="Arial"/>
                <a:cs typeface="Arial"/>
              </a:rPr>
              <a:t>maladie</a:t>
            </a:r>
            <a:r>
              <a:rPr lang="en-US" sz="900" b="1" dirty="0">
                <a:latin typeface="Arial"/>
                <a:cs typeface="Arial"/>
              </a:rPr>
              <a:t>, un rapport </a:t>
            </a:r>
            <a:r>
              <a:rPr lang="en-US" sz="900" b="1" dirty="0" err="1">
                <a:latin typeface="Arial"/>
                <a:cs typeface="Arial"/>
              </a:rPr>
              <a:t>à</a:t>
            </a:r>
            <a:r>
              <a:rPr lang="en-US" sz="900" b="1" dirty="0">
                <a:latin typeface="Arial"/>
                <a:cs typeface="Arial"/>
              </a:rPr>
              <a:t> la mort, </a:t>
            </a:r>
            <a:r>
              <a:rPr lang="en-US" sz="900" b="1" dirty="0" err="1">
                <a:latin typeface="Arial"/>
                <a:cs typeface="Arial"/>
              </a:rPr>
              <a:t>une</a:t>
            </a:r>
            <a:r>
              <a:rPr lang="en-US" sz="900" b="1" dirty="0">
                <a:latin typeface="Arial"/>
                <a:cs typeface="Arial"/>
              </a:rPr>
              <a:t> mort “accessible”. </a:t>
            </a:r>
          </a:p>
          <a:p>
            <a:pPr algn="just">
              <a:spcBef>
                <a:spcPct val="50000"/>
              </a:spcBef>
            </a:pPr>
            <a:r>
              <a:rPr lang="en-US" sz="900" b="1" dirty="0" err="1">
                <a:latin typeface="Arial"/>
                <a:cs typeface="Arial"/>
              </a:rPr>
              <a:t>Outre</a:t>
            </a:r>
            <a:r>
              <a:rPr lang="en-US" sz="900" b="1" dirty="0">
                <a:latin typeface="Arial"/>
                <a:cs typeface="Arial"/>
              </a:rPr>
              <a:t> </a:t>
            </a:r>
            <a:r>
              <a:rPr lang="en-US" sz="900" b="1" dirty="0" err="1">
                <a:latin typeface="Arial"/>
                <a:cs typeface="Arial"/>
              </a:rPr>
              <a:t>l’injection</a:t>
            </a:r>
            <a:r>
              <a:rPr lang="en-US" sz="900" b="1" dirty="0">
                <a:latin typeface="Arial"/>
                <a:cs typeface="Arial"/>
              </a:rPr>
              <a:t> </a:t>
            </a:r>
            <a:r>
              <a:rPr lang="en-US" sz="900" b="1" dirty="0" err="1">
                <a:latin typeface="Arial"/>
                <a:cs typeface="Arial"/>
              </a:rPr>
              <a:t>majorée</a:t>
            </a:r>
            <a:r>
              <a:rPr lang="en-US" sz="900" b="1" dirty="0">
                <a:latin typeface="Arial"/>
                <a:cs typeface="Arial"/>
              </a:rPr>
              <a:t> </a:t>
            </a:r>
            <a:r>
              <a:rPr lang="en-US" sz="900" b="1" dirty="0" err="1">
                <a:latin typeface="Arial"/>
                <a:cs typeface="Arial"/>
              </a:rPr>
              <a:t>d’insuline</a:t>
            </a:r>
            <a:r>
              <a:rPr lang="en-US" sz="900" b="1" dirty="0">
                <a:latin typeface="Arial"/>
                <a:cs typeface="Arial"/>
              </a:rPr>
              <a:t>, la manipulation du régime, et </a:t>
            </a:r>
            <a:r>
              <a:rPr lang="en-US" sz="900" b="1" dirty="0" err="1">
                <a:latin typeface="Arial"/>
                <a:cs typeface="Arial"/>
              </a:rPr>
              <a:t>l’irrégularité</a:t>
            </a:r>
            <a:r>
              <a:rPr lang="en-US" sz="900" b="1" dirty="0">
                <a:latin typeface="Arial"/>
                <a:cs typeface="Arial"/>
              </a:rPr>
              <a:t> des </a:t>
            </a:r>
            <a:r>
              <a:rPr lang="en-US" sz="900" b="1" dirty="0" err="1">
                <a:latin typeface="Arial"/>
                <a:cs typeface="Arial"/>
              </a:rPr>
              <a:t>contrôles</a:t>
            </a:r>
            <a:r>
              <a:rPr lang="en-US" sz="900" b="1" dirty="0">
                <a:latin typeface="Arial"/>
                <a:cs typeface="Arial"/>
              </a:rPr>
              <a:t> </a:t>
            </a:r>
            <a:r>
              <a:rPr lang="en-US" sz="900" b="1" dirty="0" err="1">
                <a:latin typeface="Arial"/>
                <a:cs typeface="Arial"/>
              </a:rPr>
              <a:t>contribuent</a:t>
            </a:r>
            <a:r>
              <a:rPr lang="en-US" sz="900" b="1" dirty="0">
                <a:latin typeface="Arial"/>
                <a:cs typeface="Arial"/>
              </a:rPr>
              <a:t> au </a:t>
            </a:r>
            <a:r>
              <a:rPr lang="en-US" sz="900" b="1" dirty="0" err="1">
                <a:latin typeface="Arial"/>
                <a:cs typeface="Arial"/>
              </a:rPr>
              <a:t>déni</a:t>
            </a:r>
            <a:r>
              <a:rPr lang="en-US" sz="900" b="1" dirty="0">
                <a:latin typeface="Arial"/>
                <a:cs typeface="Arial"/>
              </a:rPr>
              <a:t> de la </a:t>
            </a:r>
            <a:r>
              <a:rPr lang="en-US" sz="900" b="1" dirty="0" err="1">
                <a:latin typeface="Arial"/>
                <a:cs typeface="Arial"/>
              </a:rPr>
              <a:t>maladie</a:t>
            </a:r>
            <a:r>
              <a:rPr lang="en-US" sz="900" b="1" dirty="0">
                <a:latin typeface="Arial"/>
                <a:cs typeface="Arial"/>
              </a:rPr>
              <a:t>, </a:t>
            </a:r>
            <a:r>
              <a:rPr lang="en-US" sz="900" b="1" dirty="0" err="1">
                <a:latin typeface="Arial"/>
                <a:cs typeface="Arial"/>
              </a:rPr>
              <a:t>oscillant</a:t>
            </a:r>
            <a:r>
              <a:rPr lang="en-US" sz="900" b="1" dirty="0">
                <a:latin typeface="Arial"/>
                <a:cs typeface="Arial"/>
              </a:rPr>
              <a:t> entre </a:t>
            </a:r>
            <a:r>
              <a:rPr lang="en-US" sz="900" b="1" dirty="0" err="1">
                <a:latin typeface="Arial"/>
                <a:cs typeface="Arial"/>
              </a:rPr>
              <a:t>toute</a:t>
            </a:r>
            <a:r>
              <a:rPr lang="en-US" sz="900" b="1" dirty="0">
                <a:latin typeface="Arial"/>
                <a:cs typeface="Arial"/>
              </a:rPr>
              <a:t>-puissance et </a:t>
            </a:r>
            <a:r>
              <a:rPr lang="en-US" sz="900" b="1" dirty="0" err="1">
                <a:latin typeface="Arial"/>
                <a:cs typeface="Arial"/>
              </a:rPr>
              <a:t>équivalents</a:t>
            </a:r>
            <a:r>
              <a:rPr lang="en-US" sz="900" b="1" dirty="0">
                <a:latin typeface="Arial"/>
                <a:cs typeface="Arial"/>
              </a:rPr>
              <a:t> </a:t>
            </a:r>
            <a:r>
              <a:rPr lang="en-US" sz="900" b="1" dirty="0" err="1">
                <a:latin typeface="Arial"/>
                <a:cs typeface="Arial"/>
              </a:rPr>
              <a:t>sucidaires</a:t>
            </a:r>
            <a:r>
              <a:rPr lang="en-US" sz="900" b="1" dirty="0">
                <a:latin typeface="Arial"/>
                <a:cs typeface="Arial"/>
              </a:rPr>
              <a:t>, </a:t>
            </a:r>
            <a:r>
              <a:rPr lang="en-US" sz="900" b="1" dirty="0" err="1">
                <a:latin typeface="Arial"/>
                <a:cs typeface="Arial"/>
              </a:rPr>
              <a:t>dans</a:t>
            </a:r>
            <a:r>
              <a:rPr lang="en-US" sz="900" b="1" dirty="0">
                <a:latin typeface="Arial"/>
                <a:cs typeface="Arial"/>
              </a:rPr>
              <a:t> le </a:t>
            </a:r>
            <a:r>
              <a:rPr lang="en-US" sz="900" b="1" dirty="0" err="1">
                <a:latin typeface="Arial"/>
                <a:cs typeface="Arial"/>
              </a:rPr>
              <a:t>jeu</a:t>
            </a:r>
            <a:r>
              <a:rPr lang="en-US" sz="900" b="1" dirty="0">
                <a:latin typeface="Arial"/>
                <a:cs typeface="Arial"/>
              </a:rPr>
              <a:t> du </a:t>
            </a:r>
            <a:r>
              <a:rPr lang="en-US" sz="900" b="1" dirty="0" err="1">
                <a:latin typeface="Arial"/>
                <a:cs typeface="Arial"/>
              </a:rPr>
              <a:t>risque</a:t>
            </a:r>
            <a:r>
              <a:rPr lang="en-US" sz="900" b="1" dirty="0">
                <a:latin typeface="Arial"/>
                <a:cs typeface="Arial"/>
              </a:rPr>
              <a:t> et du </a:t>
            </a:r>
            <a:r>
              <a:rPr lang="en-US" sz="900" b="1" dirty="0" err="1">
                <a:latin typeface="Arial"/>
                <a:cs typeface="Arial"/>
              </a:rPr>
              <a:t>défi</a:t>
            </a:r>
            <a:r>
              <a:rPr lang="en-US" sz="900" b="1" dirty="0">
                <a:latin typeface="Arial"/>
                <a:cs typeface="Arial"/>
              </a:rPr>
              <a:t> </a:t>
            </a:r>
            <a:r>
              <a:rPr lang="en-US" sz="900" b="1" dirty="0" err="1">
                <a:latin typeface="Arial"/>
                <a:cs typeface="Arial"/>
              </a:rPr>
              <a:t>à</a:t>
            </a:r>
            <a:r>
              <a:rPr lang="en-US" sz="900" b="1" dirty="0">
                <a:latin typeface="Arial"/>
                <a:cs typeface="Arial"/>
              </a:rPr>
              <a:t> la mort.</a:t>
            </a:r>
          </a:p>
          <a:p>
            <a:pPr algn="just">
              <a:spcBef>
                <a:spcPct val="50000"/>
              </a:spcBef>
            </a:pPr>
            <a:r>
              <a:rPr lang="en-US" sz="900" b="1" dirty="0" err="1">
                <a:latin typeface="Arial"/>
                <a:cs typeface="Arial"/>
              </a:rPr>
              <a:t>Dans</a:t>
            </a:r>
            <a:r>
              <a:rPr lang="en-US" sz="900" b="1" dirty="0">
                <a:latin typeface="Arial"/>
                <a:cs typeface="Arial"/>
              </a:rPr>
              <a:t> </a:t>
            </a:r>
            <a:r>
              <a:rPr lang="en-US" sz="900" b="1" dirty="0" err="1">
                <a:latin typeface="Arial"/>
                <a:cs typeface="Arial"/>
              </a:rPr>
              <a:t>cette</a:t>
            </a:r>
            <a:r>
              <a:rPr lang="en-US" sz="900" b="1" dirty="0">
                <a:latin typeface="Arial"/>
                <a:cs typeface="Arial"/>
              </a:rPr>
              <a:t> perspective, la </a:t>
            </a:r>
            <a:r>
              <a:rPr lang="en-US" sz="900" b="1" dirty="0" err="1">
                <a:latin typeface="Arial"/>
                <a:cs typeface="Arial"/>
              </a:rPr>
              <a:t>contrainte</a:t>
            </a:r>
            <a:r>
              <a:rPr lang="en-US" sz="900" b="1" dirty="0">
                <a:latin typeface="Arial"/>
                <a:cs typeface="Arial"/>
              </a:rPr>
              <a:t> </a:t>
            </a:r>
            <a:r>
              <a:rPr lang="en-US" sz="900" b="1" dirty="0" err="1">
                <a:latin typeface="Arial"/>
                <a:cs typeface="Arial"/>
              </a:rPr>
              <a:t>permanente</a:t>
            </a:r>
            <a:r>
              <a:rPr lang="en-US" sz="900" b="1" dirty="0">
                <a:latin typeface="Arial"/>
                <a:cs typeface="Arial"/>
              </a:rPr>
              <a:t> et le </a:t>
            </a:r>
            <a:r>
              <a:rPr lang="en-US" sz="900" b="1" dirty="0" err="1">
                <a:latin typeface="Arial"/>
                <a:cs typeface="Arial"/>
              </a:rPr>
              <a:t>vécu</a:t>
            </a:r>
            <a:r>
              <a:rPr lang="en-US" sz="900" b="1" dirty="0">
                <a:latin typeface="Arial"/>
                <a:cs typeface="Arial"/>
              </a:rPr>
              <a:t> de handicap qui en </a:t>
            </a:r>
            <a:r>
              <a:rPr lang="en-US" sz="900" b="1" dirty="0" err="1">
                <a:latin typeface="Arial"/>
                <a:cs typeface="Arial"/>
              </a:rPr>
              <a:t>découle</a:t>
            </a:r>
            <a:r>
              <a:rPr lang="en-US" sz="900" b="1" dirty="0">
                <a:latin typeface="Arial"/>
                <a:cs typeface="Arial"/>
              </a:rPr>
              <a:t> </a:t>
            </a:r>
            <a:r>
              <a:rPr lang="en-US" sz="900" b="1" dirty="0" err="1">
                <a:latin typeface="Arial"/>
                <a:cs typeface="Arial"/>
              </a:rPr>
              <a:t>alimentent</a:t>
            </a:r>
            <a:r>
              <a:rPr lang="en-US" sz="900" b="1" dirty="0">
                <a:latin typeface="Arial"/>
                <a:cs typeface="Arial"/>
              </a:rPr>
              <a:t> </a:t>
            </a:r>
            <a:r>
              <a:rPr lang="en-US" sz="900" b="1" dirty="0" err="1">
                <a:latin typeface="Arial"/>
                <a:cs typeface="Arial"/>
              </a:rPr>
              <a:t>cette</a:t>
            </a:r>
            <a:r>
              <a:rPr lang="en-US" sz="900" b="1" dirty="0">
                <a:latin typeface="Arial"/>
                <a:cs typeface="Arial"/>
              </a:rPr>
              <a:t> </a:t>
            </a:r>
            <a:r>
              <a:rPr lang="en-US" sz="900" b="1" dirty="0" err="1">
                <a:latin typeface="Arial"/>
                <a:cs typeface="Arial"/>
              </a:rPr>
              <a:t>dynamique</a:t>
            </a:r>
            <a:r>
              <a:rPr lang="en-US" sz="900" b="1" dirty="0">
                <a:latin typeface="Arial"/>
                <a:cs typeface="Arial"/>
              </a:rPr>
              <a:t> </a:t>
            </a:r>
            <a:r>
              <a:rPr lang="en-US" sz="900" b="1" dirty="0" err="1">
                <a:latin typeface="Arial"/>
                <a:cs typeface="Arial"/>
              </a:rPr>
              <a:t>d’opposition</a:t>
            </a:r>
            <a:r>
              <a:rPr lang="en-US" sz="900" b="1" dirty="0">
                <a:latin typeface="Arial"/>
                <a:cs typeface="Arial"/>
              </a:rPr>
              <a:t>, </a:t>
            </a:r>
            <a:r>
              <a:rPr lang="en-US" sz="900" b="1" dirty="0" err="1">
                <a:latin typeface="Arial"/>
                <a:cs typeface="Arial"/>
              </a:rPr>
              <a:t>où</a:t>
            </a:r>
            <a:r>
              <a:rPr lang="en-US" sz="900" b="1" dirty="0">
                <a:latin typeface="Arial"/>
                <a:cs typeface="Arial"/>
              </a:rPr>
              <a:t>, </a:t>
            </a:r>
            <a:r>
              <a:rPr lang="en-US" sz="900" b="1" dirty="0" err="1">
                <a:latin typeface="Arial"/>
                <a:cs typeface="Arial"/>
              </a:rPr>
              <a:t>une</a:t>
            </a:r>
            <a:r>
              <a:rPr lang="en-US" sz="900" b="1" dirty="0">
                <a:latin typeface="Arial"/>
                <a:cs typeface="Arial"/>
              </a:rPr>
              <a:t> </a:t>
            </a:r>
            <a:r>
              <a:rPr lang="en-US" sz="900" b="1" dirty="0" err="1">
                <a:latin typeface="Arial"/>
                <a:cs typeface="Arial"/>
              </a:rPr>
              <a:t>fois</a:t>
            </a:r>
            <a:r>
              <a:rPr lang="en-US" sz="900" b="1" dirty="0">
                <a:latin typeface="Arial"/>
                <a:cs typeface="Arial"/>
              </a:rPr>
              <a:t> encore, </a:t>
            </a:r>
            <a:r>
              <a:rPr lang="en-US" sz="900" b="1" dirty="0" err="1">
                <a:latin typeface="Arial"/>
                <a:cs typeface="Arial"/>
              </a:rPr>
              <a:t>l’agir</a:t>
            </a:r>
            <a:r>
              <a:rPr lang="en-US" sz="900" b="1" dirty="0">
                <a:latin typeface="Arial"/>
                <a:cs typeface="Arial"/>
              </a:rPr>
              <a:t> </a:t>
            </a:r>
            <a:r>
              <a:rPr lang="en-US" sz="900" b="1" dirty="0" err="1">
                <a:latin typeface="Arial"/>
                <a:cs typeface="Arial"/>
              </a:rPr>
              <a:t>suicidaire</a:t>
            </a:r>
            <a:r>
              <a:rPr lang="en-US" sz="900" b="1" dirty="0">
                <a:latin typeface="Arial"/>
                <a:cs typeface="Arial"/>
              </a:rPr>
              <a:t>, au </a:t>
            </a:r>
            <a:r>
              <a:rPr lang="en-US" sz="900" b="1" dirty="0" err="1">
                <a:latin typeface="Arial"/>
                <a:cs typeface="Arial"/>
              </a:rPr>
              <a:t>sens</a:t>
            </a:r>
            <a:r>
              <a:rPr lang="en-US" sz="900" b="1" dirty="0">
                <a:latin typeface="Arial"/>
                <a:cs typeface="Arial"/>
              </a:rPr>
              <a:t> large, </a:t>
            </a:r>
            <a:r>
              <a:rPr lang="en-US" sz="900" b="1" dirty="0" err="1">
                <a:latin typeface="Arial"/>
                <a:cs typeface="Arial"/>
              </a:rPr>
              <a:t>permet</a:t>
            </a:r>
            <a:r>
              <a:rPr lang="en-US" sz="900" b="1" dirty="0">
                <a:latin typeface="Arial"/>
                <a:cs typeface="Arial"/>
              </a:rPr>
              <a:t> </a:t>
            </a:r>
            <a:r>
              <a:rPr lang="en-US" sz="900" b="1" dirty="0" err="1">
                <a:latin typeface="Arial"/>
                <a:cs typeface="Arial"/>
              </a:rPr>
              <a:t>une</a:t>
            </a:r>
            <a:r>
              <a:rPr lang="en-US" sz="900" b="1" dirty="0">
                <a:latin typeface="Arial"/>
                <a:cs typeface="Arial"/>
              </a:rPr>
              <a:t> </a:t>
            </a:r>
            <a:r>
              <a:rPr lang="en-US" sz="900" b="1" dirty="0" err="1">
                <a:latin typeface="Arial"/>
                <a:cs typeface="Arial"/>
              </a:rPr>
              <a:t>récupération</a:t>
            </a:r>
            <a:r>
              <a:rPr lang="en-US" sz="900" b="1" dirty="0">
                <a:latin typeface="Arial"/>
                <a:cs typeface="Arial"/>
              </a:rPr>
              <a:t> </a:t>
            </a:r>
            <a:r>
              <a:rPr lang="en-US" sz="900" b="1" dirty="0" err="1">
                <a:latin typeface="Arial"/>
                <a:cs typeface="Arial"/>
              </a:rPr>
              <a:t>narcissique</a:t>
            </a:r>
            <a:r>
              <a:rPr lang="en-US" sz="900" b="1" dirty="0">
                <a:latin typeface="Arial"/>
                <a:cs typeface="Arial"/>
              </a:rPr>
              <a:t>.</a:t>
            </a:r>
          </a:p>
          <a:p>
            <a:pPr algn="just">
              <a:spcBef>
                <a:spcPct val="50000"/>
              </a:spcBef>
            </a:pPr>
            <a:endParaRPr lang="en-US" sz="900" b="1" u="sng" dirty="0">
              <a:latin typeface="Arial"/>
              <a:cs typeface="Arial"/>
            </a:endParaRPr>
          </a:p>
        </p:txBody>
      </p:sp>
      <p:sp>
        <p:nvSpPr>
          <p:cNvPr id="4" name="ZoneTexte 3"/>
          <p:cNvSpPr txBox="1"/>
          <p:nvPr/>
        </p:nvSpPr>
        <p:spPr>
          <a:xfrm>
            <a:off x="4797152" y="4088904"/>
            <a:ext cx="2060848" cy="3762569"/>
          </a:xfrm>
          <a:prstGeom prst="rect">
            <a:avLst/>
          </a:prstGeom>
          <a:noFill/>
        </p:spPr>
        <p:txBody>
          <a:bodyPr wrap="square" rtlCol="0">
            <a:spAutoFit/>
          </a:bodyPr>
          <a:lstStyle/>
          <a:p>
            <a:pPr algn="just">
              <a:spcBef>
                <a:spcPct val="50000"/>
              </a:spcBef>
            </a:pPr>
            <a:r>
              <a:rPr lang="en-US" sz="900" b="1" u="sng" dirty="0">
                <a:solidFill>
                  <a:srgbClr val="000090"/>
                </a:solidFill>
                <a:latin typeface="Arial"/>
                <a:cs typeface="Arial"/>
              </a:rPr>
              <a:t>LA PROBLEMATIQUE FAMILIALE </a:t>
            </a:r>
            <a:endParaRPr lang="en-US" sz="900" b="1" dirty="0">
              <a:solidFill>
                <a:srgbClr val="000090"/>
              </a:solidFill>
              <a:latin typeface="Arial"/>
              <a:cs typeface="Arial"/>
            </a:endParaRPr>
          </a:p>
          <a:p>
            <a:pPr algn="just">
              <a:spcBef>
                <a:spcPct val="50000"/>
              </a:spcBef>
            </a:pPr>
            <a:r>
              <a:rPr lang="en-US" sz="900" b="1" dirty="0">
                <a:latin typeface="Arial"/>
                <a:cs typeface="Arial"/>
              </a:rPr>
              <a:t>De </a:t>
            </a:r>
            <a:r>
              <a:rPr lang="en-US" sz="900" b="1" dirty="0" err="1">
                <a:latin typeface="Arial"/>
                <a:cs typeface="Arial"/>
              </a:rPr>
              <a:t>façon</a:t>
            </a:r>
            <a:r>
              <a:rPr lang="en-US" sz="900" b="1" dirty="0">
                <a:latin typeface="Arial"/>
                <a:cs typeface="Arial"/>
              </a:rPr>
              <a:t> plus </a:t>
            </a:r>
            <a:r>
              <a:rPr lang="en-US" sz="900" b="1" dirty="0" err="1">
                <a:latin typeface="Arial"/>
                <a:cs typeface="Arial"/>
              </a:rPr>
              <a:t>générale</a:t>
            </a:r>
            <a:r>
              <a:rPr lang="en-US" sz="900" b="1" dirty="0">
                <a:latin typeface="Arial"/>
                <a:cs typeface="Arial"/>
              </a:rPr>
              <a:t>, la </a:t>
            </a:r>
            <a:r>
              <a:rPr lang="en-US" sz="900" b="1" dirty="0" err="1">
                <a:latin typeface="Arial"/>
                <a:cs typeface="Arial"/>
              </a:rPr>
              <a:t>dynamique</a:t>
            </a:r>
            <a:r>
              <a:rPr lang="en-US" sz="900" b="1" dirty="0">
                <a:latin typeface="Arial"/>
                <a:cs typeface="Arial"/>
              </a:rPr>
              <a:t> </a:t>
            </a:r>
            <a:r>
              <a:rPr lang="en-US" sz="900" b="1" dirty="0" err="1">
                <a:latin typeface="Arial"/>
                <a:cs typeface="Arial"/>
              </a:rPr>
              <a:t>adolescentaire</a:t>
            </a:r>
            <a:r>
              <a:rPr lang="en-US" sz="900" b="1" dirty="0">
                <a:latin typeface="Arial"/>
                <a:cs typeface="Arial"/>
              </a:rPr>
              <a:t> </a:t>
            </a:r>
            <a:r>
              <a:rPr lang="en-US" sz="900" b="1" dirty="0" err="1">
                <a:latin typeface="Arial"/>
                <a:cs typeface="Arial"/>
              </a:rPr>
              <a:t>trouve</a:t>
            </a:r>
            <a:r>
              <a:rPr lang="en-US" sz="900" b="1" dirty="0">
                <a:latin typeface="Arial"/>
                <a:cs typeface="Arial"/>
              </a:rPr>
              <a:t> </a:t>
            </a:r>
            <a:r>
              <a:rPr lang="en-US" sz="900" b="1" dirty="0" err="1">
                <a:latin typeface="Arial"/>
                <a:cs typeface="Arial"/>
              </a:rPr>
              <a:t>dans</a:t>
            </a:r>
            <a:r>
              <a:rPr lang="en-US" sz="900" b="1" dirty="0">
                <a:latin typeface="Arial"/>
                <a:cs typeface="Arial"/>
              </a:rPr>
              <a:t> le </a:t>
            </a:r>
            <a:r>
              <a:rPr lang="en-US" sz="900" b="1" dirty="0" err="1">
                <a:latin typeface="Arial"/>
                <a:cs typeface="Arial"/>
              </a:rPr>
              <a:t>diabète</a:t>
            </a:r>
            <a:r>
              <a:rPr lang="en-US" sz="900" b="1" dirty="0">
                <a:latin typeface="Arial"/>
                <a:cs typeface="Arial"/>
              </a:rPr>
              <a:t> </a:t>
            </a:r>
            <a:r>
              <a:rPr lang="en-US" sz="900" b="1" dirty="0" err="1">
                <a:latin typeface="Arial"/>
                <a:cs typeface="Arial"/>
              </a:rPr>
              <a:t>l’occasion</a:t>
            </a:r>
            <a:r>
              <a:rPr lang="en-US" sz="900" b="1" dirty="0">
                <a:latin typeface="Arial"/>
                <a:cs typeface="Arial"/>
              </a:rPr>
              <a:t> </a:t>
            </a:r>
            <a:r>
              <a:rPr lang="en-US" sz="900" b="1" dirty="0" err="1">
                <a:latin typeface="Arial"/>
                <a:cs typeface="Arial"/>
              </a:rPr>
              <a:t>d’exprimer</a:t>
            </a:r>
            <a:r>
              <a:rPr lang="en-US" sz="900" b="1" dirty="0">
                <a:latin typeface="Arial"/>
                <a:cs typeface="Arial"/>
              </a:rPr>
              <a:t> </a:t>
            </a:r>
            <a:r>
              <a:rPr lang="en-US" sz="900" b="1" dirty="0" err="1">
                <a:latin typeface="Arial"/>
                <a:cs typeface="Arial"/>
              </a:rPr>
              <a:t>toute</a:t>
            </a:r>
            <a:r>
              <a:rPr lang="en-US" sz="900" b="1" dirty="0">
                <a:latin typeface="Arial"/>
                <a:cs typeface="Arial"/>
              </a:rPr>
              <a:t> </a:t>
            </a:r>
            <a:r>
              <a:rPr lang="en-US" sz="900" b="1" dirty="0" err="1">
                <a:latin typeface="Arial"/>
                <a:cs typeface="Arial"/>
              </a:rPr>
              <a:t>sa</a:t>
            </a:r>
            <a:r>
              <a:rPr lang="en-US" sz="900" b="1" dirty="0">
                <a:latin typeface="Arial"/>
                <a:cs typeface="Arial"/>
              </a:rPr>
              <a:t> </a:t>
            </a:r>
            <a:r>
              <a:rPr lang="en-US" sz="900" b="1" dirty="0" err="1">
                <a:latin typeface="Arial"/>
                <a:cs typeface="Arial"/>
              </a:rPr>
              <a:t>conflictuelle</a:t>
            </a:r>
            <a:r>
              <a:rPr lang="en-US" sz="900" b="1" dirty="0">
                <a:latin typeface="Arial"/>
                <a:cs typeface="Arial"/>
              </a:rPr>
              <a:t> </a:t>
            </a:r>
            <a:r>
              <a:rPr lang="en-US" sz="900" b="1" dirty="0" err="1">
                <a:latin typeface="Arial"/>
                <a:cs typeface="Arial"/>
              </a:rPr>
              <a:t>relationnelle</a:t>
            </a:r>
            <a:r>
              <a:rPr lang="en-US" sz="900" b="1" dirty="0">
                <a:latin typeface="Arial"/>
                <a:cs typeface="Arial"/>
              </a:rPr>
              <a:t>, </a:t>
            </a:r>
            <a:r>
              <a:rPr lang="en-US" sz="900" b="1" dirty="0" err="1">
                <a:latin typeface="Arial"/>
                <a:cs typeface="Arial"/>
              </a:rPr>
              <a:t>notamment</a:t>
            </a:r>
            <a:r>
              <a:rPr lang="en-US" sz="900" b="1" dirty="0">
                <a:latin typeface="Arial"/>
                <a:cs typeface="Arial"/>
              </a:rPr>
              <a:t> avec les parents. </a:t>
            </a:r>
            <a:r>
              <a:rPr lang="en-US" sz="900" b="1" dirty="0" err="1">
                <a:latin typeface="Arial"/>
                <a:cs typeface="Arial"/>
              </a:rPr>
              <a:t>Inversément</a:t>
            </a:r>
            <a:r>
              <a:rPr lang="en-US" sz="900" b="1" dirty="0">
                <a:latin typeface="Arial"/>
                <a:cs typeface="Arial"/>
              </a:rPr>
              <a:t>, </a:t>
            </a:r>
            <a:r>
              <a:rPr lang="en-US" sz="900" b="1" dirty="0" err="1">
                <a:latin typeface="Arial"/>
                <a:cs typeface="Arial"/>
              </a:rPr>
              <a:t>ces</a:t>
            </a:r>
            <a:r>
              <a:rPr lang="en-US" sz="900" b="1" dirty="0">
                <a:latin typeface="Arial"/>
                <a:cs typeface="Arial"/>
              </a:rPr>
              <a:t> </a:t>
            </a:r>
            <a:r>
              <a:rPr lang="en-US" sz="900" b="1" dirty="0" err="1">
                <a:latin typeface="Arial"/>
                <a:cs typeface="Arial"/>
              </a:rPr>
              <a:t>derniers</a:t>
            </a:r>
            <a:r>
              <a:rPr lang="en-US" sz="900" b="1" dirty="0">
                <a:latin typeface="Arial"/>
                <a:cs typeface="Arial"/>
              </a:rPr>
              <a:t> </a:t>
            </a:r>
            <a:r>
              <a:rPr lang="en-US" sz="900" b="1" dirty="0" err="1">
                <a:latin typeface="Arial"/>
                <a:cs typeface="Arial"/>
              </a:rPr>
              <a:t>vont</a:t>
            </a:r>
            <a:r>
              <a:rPr lang="en-US" sz="900" b="1" dirty="0">
                <a:latin typeface="Arial"/>
                <a:cs typeface="Arial"/>
              </a:rPr>
              <a:t> </a:t>
            </a:r>
            <a:r>
              <a:rPr lang="en-US" sz="900" b="1" dirty="0" err="1">
                <a:latin typeface="Arial"/>
                <a:cs typeface="Arial"/>
              </a:rPr>
              <a:t>déployer</a:t>
            </a:r>
            <a:r>
              <a:rPr lang="en-US" sz="900" b="1" dirty="0">
                <a:latin typeface="Arial"/>
                <a:cs typeface="Arial"/>
              </a:rPr>
              <a:t> </a:t>
            </a:r>
            <a:r>
              <a:rPr lang="en-US" sz="900" b="1" dirty="0" err="1">
                <a:latin typeface="Arial"/>
                <a:cs typeface="Arial"/>
              </a:rPr>
              <a:t>toute</a:t>
            </a:r>
            <a:r>
              <a:rPr lang="en-US" sz="900" b="1" dirty="0">
                <a:latin typeface="Arial"/>
                <a:cs typeface="Arial"/>
              </a:rPr>
              <a:t> </a:t>
            </a:r>
            <a:r>
              <a:rPr lang="en-US" sz="900" b="1" dirty="0" err="1">
                <a:latin typeface="Arial"/>
                <a:cs typeface="Arial"/>
              </a:rPr>
              <a:t>leur</a:t>
            </a:r>
            <a:r>
              <a:rPr lang="en-US" sz="900" b="1" dirty="0">
                <a:latin typeface="Arial"/>
                <a:cs typeface="Arial"/>
              </a:rPr>
              <a:t> ambivalence face </a:t>
            </a:r>
            <a:r>
              <a:rPr lang="en-US" sz="900" b="1" dirty="0" err="1">
                <a:latin typeface="Arial"/>
                <a:cs typeface="Arial"/>
              </a:rPr>
              <a:t>à</a:t>
            </a:r>
            <a:r>
              <a:rPr lang="en-US" sz="900" b="1" dirty="0">
                <a:latin typeface="Arial"/>
                <a:cs typeface="Arial"/>
              </a:rPr>
              <a:t> </a:t>
            </a:r>
            <a:r>
              <a:rPr lang="en-US" sz="900" b="1" dirty="0" err="1">
                <a:latin typeface="Arial"/>
                <a:cs typeface="Arial"/>
              </a:rPr>
              <a:t>l’autonomie</a:t>
            </a:r>
            <a:r>
              <a:rPr lang="en-US" sz="900" b="1" dirty="0">
                <a:latin typeface="Arial"/>
                <a:cs typeface="Arial"/>
              </a:rPr>
              <a:t> de </a:t>
            </a:r>
            <a:r>
              <a:rPr lang="en-US" sz="900" b="1" dirty="0" err="1">
                <a:latin typeface="Arial"/>
                <a:cs typeface="Arial"/>
              </a:rPr>
              <a:t>leur</a:t>
            </a:r>
            <a:r>
              <a:rPr lang="en-US" sz="900" b="1" dirty="0">
                <a:latin typeface="Arial"/>
                <a:cs typeface="Arial"/>
              </a:rPr>
              <a:t> adolescent, </a:t>
            </a:r>
            <a:r>
              <a:rPr lang="en-US" sz="900" b="1" dirty="0" err="1">
                <a:latin typeface="Arial"/>
                <a:cs typeface="Arial"/>
              </a:rPr>
              <a:t>là</a:t>
            </a:r>
            <a:r>
              <a:rPr lang="en-US" sz="900" b="1" dirty="0">
                <a:latin typeface="Arial"/>
                <a:cs typeface="Arial"/>
              </a:rPr>
              <a:t> </a:t>
            </a:r>
            <a:r>
              <a:rPr lang="en-US" sz="900" b="1" dirty="0" err="1">
                <a:latin typeface="Arial"/>
                <a:cs typeface="Arial"/>
              </a:rPr>
              <a:t>aussi</a:t>
            </a:r>
            <a:r>
              <a:rPr lang="en-US" sz="900" b="1" dirty="0">
                <a:latin typeface="Arial"/>
                <a:cs typeface="Arial"/>
              </a:rPr>
              <a:t> </a:t>
            </a:r>
            <a:r>
              <a:rPr lang="en-US" sz="900" b="1" dirty="0" err="1">
                <a:latin typeface="Arial"/>
                <a:cs typeface="Arial"/>
              </a:rPr>
              <a:t>où</a:t>
            </a:r>
            <a:r>
              <a:rPr lang="en-US" sz="900" b="1" dirty="0">
                <a:latin typeface="Arial"/>
                <a:cs typeface="Arial"/>
              </a:rPr>
              <a:t> la </a:t>
            </a:r>
            <a:r>
              <a:rPr lang="en-US" sz="900" b="1" dirty="0" err="1">
                <a:latin typeface="Arial"/>
                <a:cs typeface="Arial"/>
              </a:rPr>
              <a:t>maladie</a:t>
            </a:r>
            <a:r>
              <a:rPr lang="en-US" sz="900" b="1" dirty="0">
                <a:latin typeface="Arial"/>
                <a:cs typeface="Arial"/>
              </a:rPr>
              <a:t> sera le </a:t>
            </a:r>
            <a:r>
              <a:rPr lang="en-US" sz="900" b="1" dirty="0" err="1">
                <a:latin typeface="Arial"/>
                <a:cs typeface="Arial"/>
              </a:rPr>
              <a:t>prétexte</a:t>
            </a:r>
            <a:r>
              <a:rPr lang="en-US" sz="900" b="1" dirty="0">
                <a:latin typeface="Arial"/>
                <a:cs typeface="Arial"/>
              </a:rPr>
              <a:t> de son </a:t>
            </a:r>
            <a:r>
              <a:rPr lang="en-US" sz="900" b="1" dirty="0" err="1">
                <a:latin typeface="Arial"/>
                <a:cs typeface="Arial"/>
              </a:rPr>
              <a:t>maintien</a:t>
            </a:r>
            <a:r>
              <a:rPr lang="en-US" sz="900" b="1" dirty="0">
                <a:latin typeface="Arial"/>
                <a:cs typeface="Arial"/>
              </a:rPr>
              <a:t> sous </a:t>
            </a:r>
            <a:r>
              <a:rPr lang="en-US" sz="900" b="1" dirty="0" err="1">
                <a:latin typeface="Arial"/>
                <a:cs typeface="Arial"/>
              </a:rPr>
              <a:t>contrôle</a:t>
            </a:r>
            <a:r>
              <a:rPr lang="en-US" sz="900" b="1" dirty="0">
                <a:latin typeface="Arial"/>
                <a:cs typeface="Arial"/>
              </a:rPr>
              <a:t>.</a:t>
            </a:r>
          </a:p>
          <a:p>
            <a:pPr algn="just">
              <a:spcBef>
                <a:spcPct val="50000"/>
              </a:spcBef>
            </a:pPr>
            <a:r>
              <a:rPr lang="en-US" sz="900" b="1" dirty="0">
                <a:latin typeface="Arial"/>
                <a:cs typeface="Arial"/>
              </a:rPr>
              <a:t>Après </a:t>
            </a:r>
            <a:r>
              <a:rPr lang="en-US" sz="900" b="1" dirty="0" err="1">
                <a:latin typeface="Arial"/>
                <a:cs typeface="Arial"/>
              </a:rPr>
              <a:t>l’effroi</a:t>
            </a:r>
            <a:r>
              <a:rPr lang="en-US" sz="900" b="1" dirty="0">
                <a:latin typeface="Arial"/>
                <a:cs typeface="Arial"/>
              </a:rPr>
              <a:t> initial du diagnostic, les </a:t>
            </a:r>
            <a:r>
              <a:rPr lang="en-US" sz="900" b="1" dirty="0" err="1">
                <a:latin typeface="Arial"/>
                <a:cs typeface="Arial"/>
              </a:rPr>
              <a:t>familles</a:t>
            </a:r>
            <a:r>
              <a:rPr lang="en-US" sz="900" b="1" dirty="0">
                <a:latin typeface="Arial"/>
                <a:cs typeface="Arial"/>
              </a:rPr>
              <a:t> se </a:t>
            </a:r>
            <a:r>
              <a:rPr lang="en-US" sz="900" b="1" dirty="0" err="1">
                <a:latin typeface="Arial"/>
                <a:cs typeface="Arial"/>
              </a:rPr>
              <a:t>révèlent</a:t>
            </a:r>
            <a:r>
              <a:rPr lang="en-US" sz="900" b="1" dirty="0">
                <a:latin typeface="Arial"/>
                <a:cs typeface="Arial"/>
              </a:rPr>
              <a:t> </a:t>
            </a:r>
            <a:r>
              <a:rPr lang="en-US" sz="900" b="1" dirty="0" err="1">
                <a:latin typeface="Arial"/>
                <a:cs typeface="Arial"/>
              </a:rPr>
              <a:t>soit</a:t>
            </a:r>
            <a:r>
              <a:rPr lang="en-US" sz="900" b="1" dirty="0">
                <a:latin typeface="Arial"/>
                <a:cs typeface="Arial"/>
              </a:rPr>
              <a:t> </a:t>
            </a:r>
            <a:r>
              <a:rPr lang="en-US" sz="900" b="1" dirty="0" err="1">
                <a:latin typeface="Arial"/>
                <a:cs typeface="Arial"/>
              </a:rPr>
              <a:t>gravement</a:t>
            </a:r>
            <a:r>
              <a:rPr lang="en-US" sz="900" b="1" dirty="0">
                <a:latin typeface="Arial"/>
                <a:cs typeface="Arial"/>
              </a:rPr>
              <a:t> </a:t>
            </a:r>
            <a:r>
              <a:rPr lang="en-US" sz="900" b="1" dirty="0" err="1">
                <a:latin typeface="Arial"/>
                <a:cs typeface="Arial"/>
              </a:rPr>
              <a:t>traumatisées</a:t>
            </a:r>
            <a:r>
              <a:rPr lang="en-US" sz="900" b="1" dirty="0">
                <a:latin typeface="Arial"/>
                <a:cs typeface="Arial"/>
              </a:rPr>
              <a:t>, </a:t>
            </a:r>
            <a:r>
              <a:rPr lang="en-US" sz="900" b="1" dirty="0" err="1">
                <a:latin typeface="Arial"/>
                <a:cs typeface="Arial"/>
              </a:rPr>
              <a:t>soit</a:t>
            </a:r>
            <a:r>
              <a:rPr lang="en-US" sz="900" b="1" dirty="0">
                <a:latin typeface="Arial"/>
                <a:cs typeface="Arial"/>
              </a:rPr>
              <a:t> </a:t>
            </a:r>
            <a:r>
              <a:rPr lang="en-US" sz="900" b="1" dirty="0" err="1">
                <a:latin typeface="Arial"/>
                <a:cs typeface="Arial"/>
              </a:rPr>
              <a:t>capables</a:t>
            </a:r>
            <a:r>
              <a:rPr lang="en-US" sz="900" b="1" dirty="0">
                <a:latin typeface="Arial"/>
                <a:cs typeface="Arial"/>
              </a:rPr>
              <a:t> de </a:t>
            </a:r>
            <a:r>
              <a:rPr lang="en-US" sz="900" b="1" dirty="0" err="1">
                <a:latin typeface="Arial"/>
                <a:cs typeface="Arial"/>
              </a:rPr>
              <a:t>métabolisation</a:t>
            </a:r>
            <a:r>
              <a:rPr lang="en-US" sz="900" b="1" dirty="0">
                <a:latin typeface="Arial"/>
                <a:cs typeface="Arial"/>
              </a:rPr>
              <a:t>.</a:t>
            </a:r>
          </a:p>
          <a:p>
            <a:pPr algn="just">
              <a:spcBef>
                <a:spcPct val="50000"/>
              </a:spcBef>
            </a:pPr>
            <a:r>
              <a:rPr lang="en-US" sz="900" b="1" dirty="0">
                <a:latin typeface="Arial"/>
                <a:cs typeface="Arial"/>
              </a:rPr>
              <a:t>La </a:t>
            </a:r>
            <a:r>
              <a:rPr lang="en-US" sz="900" b="1" dirty="0" err="1">
                <a:latin typeface="Arial"/>
                <a:cs typeface="Arial"/>
              </a:rPr>
              <a:t>réaction</a:t>
            </a:r>
            <a:r>
              <a:rPr lang="en-US" sz="900" b="1" dirty="0">
                <a:latin typeface="Arial"/>
                <a:cs typeface="Arial"/>
              </a:rPr>
              <a:t> </a:t>
            </a:r>
            <a:r>
              <a:rPr lang="en-US" sz="900" b="1" dirty="0" err="1">
                <a:latin typeface="Arial"/>
                <a:cs typeface="Arial"/>
              </a:rPr>
              <a:t>d’hypercontrôle</a:t>
            </a:r>
            <a:r>
              <a:rPr lang="en-US" sz="900" b="1" dirty="0">
                <a:latin typeface="Arial"/>
                <a:cs typeface="Arial"/>
              </a:rPr>
              <a:t> </a:t>
            </a:r>
            <a:r>
              <a:rPr lang="en-US" sz="900" b="1" dirty="0" err="1">
                <a:latin typeface="Arial"/>
                <a:cs typeface="Arial"/>
              </a:rPr>
              <a:t>induit</a:t>
            </a:r>
            <a:r>
              <a:rPr lang="en-US" sz="900" b="1" dirty="0">
                <a:latin typeface="Arial"/>
                <a:cs typeface="Arial"/>
              </a:rPr>
              <a:t> un </a:t>
            </a:r>
            <a:r>
              <a:rPr lang="en-US" sz="900" b="1" dirty="0" err="1">
                <a:latin typeface="Arial"/>
                <a:cs typeface="Arial"/>
              </a:rPr>
              <a:t>cercle</a:t>
            </a:r>
            <a:r>
              <a:rPr lang="en-US" sz="900" b="1" dirty="0">
                <a:latin typeface="Arial"/>
                <a:cs typeface="Arial"/>
              </a:rPr>
              <a:t> </a:t>
            </a:r>
            <a:r>
              <a:rPr lang="en-US" sz="900" b="1" dirty="0" err="1">
                <a:latin typeface="Arial"/>
                <a:cs typeface="Arial"/>
              </a:rPr>
              <a:t>vicieux</a:t>
            </a:r>
            <a:r>
              <a:rPr lang="en-US" sz="900" b="1" dirty="0">
                <a:latin typeface="Arial"/>
                <a:cs typeface="Arial"/>
              </a:rPr>
              <a:t> </a:t>
            </a:r>
            <a:r>
              <a:rPr lang="en-US" sz="900" b="1" dirty="0" err="1">
                <a:latin typeface="Arial"/>
                <a:cs typeface="Arial"/>
              </a:rPr>
              <a:t>où</a:t>
            </a:r>
            <a:r>
              <a:rPr lang="en-US" sz="900" b="1" dirty="0">
                <a:latin typeface="Arial"/>
                <a:cs typeface="Arial"/>
              </a:rPr>
              <a:t> </a:t>
            </a:r>
            <a:r>
              <a:rPr lang="en-US" sz="900" b="1" dirty="0" err="1">
                <a:latin typeface="Arial"/>
                <a:cs typeface="Arial"/>
              </a:rPr>
              <a:t>vont</a:t>
            </a:r>
            <a:r>
              <a:rPr lang="en-US" sz="900" b="1" dirty="0">
                <a:latin typeface="Arial"/>
                <a:cs typeface="Arial"/>
              </a:rPr>
              <a:t> </a:t>
            </a:r>
            <a:r>
              <a:rPr lang="en-US" sz="900" b="1" dirty="0" err="1">
                <a:latin typeface="Arial"/>
                <a:cs typeface="Arial"/>
              </a:rPr>
              <a:t>entrer</a:t>
            </a:r>
            <a:r>
              <a:rPr lang="en-US" sz="900" b="1" dirty="0">
                <a:latin typeface="Arial"/>
                <a:cs typeface="Arial"/>
              </a:rPr>
              <a:t> en </a:t>
            </a:r>
            <a:r>
              <a:rPr lang="en-US" sz="900" b="1" dirty="0" err="1">
                <a:latin typeface="Arial"/>
                <a:cs typeface="Arial"/>
              </a:rPr>
              <a:t>conflit</a:t>
            </a:r>
            <a:r>
              <a:rPr lang="en-US" sz="900" b="1" dirty="0">
                <a:latin typeface="Arial"/>
                <a:cs typeface="Arial"/>
              </a:rPr>
              <a:t> </a:t>
            </a:r>
            <a:r>
              <a:rPr lang="en-US" sz="900" b="1" dirty="0" err="1">
                <a:latin typeface="Arial"/>
                <a:cs typeface="Arial"/>
              </a:rPr>
              <a:t>l’angoisse</a:t>
            </a:r>
            <a:r>
              <a:rPr lang="en-US" sz="900" b="1" dirty="0">
                <a:latin typeface="Arial"/>
                <a:cs typeface="Arial"/>
              </a:rPr>
              <a:t> des parents et le </a:t>
            </a:r>
            <a:r>
              <a:rPr lang="en-US" sz="900" b="1" dirty="0" err="1">
                <a:latin typeface="Arial"/>
                <a:cs typeface="Arial"/>
              </a:rPr>
              <a:t>désir</a:t>
            </a:r>
            <a:r>
              <a:rPr lang="en-US" sz="900" b="1" dirty="0">
                <a:latin typeface="Arial"/>
                <a:cs typeface="Arial"/>
              </a:rPr>
              <a:t> </a:t>
            </a:r>
            <a:r>
              <a:rPr lang="en-US" sz="900" b="1" dirty="0" err="1">
                <a:latin typeface="Arial"/>
                <a:cs typeface="Arial"/>
              </a:rPr>
              <a:t>d’autonomie</a:t>
            </a:r>
            <a:r>
              <a:rPr lang="en-US" sz="900" b="1" dirty="0">
                <a:latin typeface="Arial"/>
                <a:cs typeface="Arial"/>
              </a:rPr>
              <a:t> </a:t>
            </a:r>
            <a:r>
              <a:rPr lang="en-US" sz="900" b="1" dirty="0" err="1">
                <a:latin typeface="Arial"/>
                <a:cs typeface="Arial"/>
              </a:rPr>
              <a:t>caricaturale</a:t>
            </a:r>
            <a:r>
              <a:rPr lang="en-US" sz="900" b="1" dirty="0">
                <a:latin typeface="Arial"/>
                <a:cs typeface="Arial"/>
              </a:rPr>
              <a:t> du </a:t>
            </a:r>
            <a:r>
              <a:rPr lang="en-US" sz="900" b="1" dirty="0" err="1">
                <a:latin typeface="Arial"/>
                <a:cs typeface="Arial"/>
              </a:rPr>
              <a:t>jeune</a:t>
            </a:r>
            <a:r>
              <a:rPr lang="en-US" sz="900" b="1" dirty="0">
                <a:latin typeface="Arial"/>
                <a:cs typeface="Arial"/>
              </a:rPr>
              <a:t>, qui </a:t>
            </a:r>
            <a:r>
              <a:rPr lang="en-US" sz="900" b="1" dirty="0" err="1">
                <a:latin typeface="Arial"/>
                <a:cs typeface="Arial"/>
              </a:rPr>
              <a:t>va</a:t>
            </a:r>
            <a:r>
              <a:rPr lang="en-US" sz="900" b="1" dirty="0">
                <a:latin typeface="Arial"/>
                <a:cs typeface="Arial"/>
              </a:rPr>
              <a:t> </a:t>
            </a:r>
            <a:r>
              <a:rPr lang="en-US" sz="900" b="1" dirty="0" err="1">
                <a:latin typeface="Arial"/>
                <a:cs typeface="Arial"/>
              </a:rPr>
              <a:t>utliser</a:t>
            </a:r>
            <a:r>
              <a:rPr lang="en-US" sz="900" b="1" dirty="0">
                <a:latin typeface="Arial"/>
                <a:cs typeface="Arial"/>
              </a:rPr>
              <a:t> le </a:t>
            </a:r>
            <a:r>
              <a:rPr lang="en-US" sz="900" b="1" dirty="0" err="1">
                <a:latin typeface="Arial"/>
                <a:cs typeface="Arial"/>
              </a:rPr>
              <a:t>jeu</a:t>
            </a:r>
            <a:r>
              <a:rPr lang="en-US" sz="900" b="1" dirty="0">
                <a:latin typeface="Arial"/>
                <a:cs typeface="Arial"/>
              </a:rPr>
              <a:t> avec la mort, </a:t>
            </a:r>
            <a:r>
              <a:rPr lang="en-US" sz="900" b="1" dirty="0" err="1">
                <a:latin typeface="Arial"/>
                <a:cs typeface="Arial"/>
              </a:rPr>
              <a:t>déniée</a:t>
            </a:r>
            <a:r>
              <a:rPr lang="en-US" sz="900" b="1" dirty="0">
                <a:latin typeface="Arial"/>
                <a:cs typeface="Arial"/>
              </a:rPr>
              <a:t> </a:t>
            </a:r>
            <a:r>
              <a:rPr lang="en-US" sz="900" b="1" dirty="0" err="1">
                <a:latin typeface="Arial"/>
                <a:cs typeface="Arial"/>
              </a:rPr>
              <a:t>évidemment</a:t>
            </a:r>
            <a:r>
              <a:rPr lang="en-US" sz="900" b="1" dirty="0">
                <a:latin typeface="Arial"/>
                <a:cs typeface="Arial"/>
              </a:rPr>
              <a:t>, pour </a:t>
            </a:r>
            <a:r>
              <a:rPr lang="en-US" sz="900" b="1" dirty="0" err="1">
                <a:latin typeface="Arial"/>
                <a:cs typeface="Arial"/>
              </a:rPr>
              <a:t>tenter</a:t>
            </a:r>
            <a:r>
              <a:rPr lang="en-US" sz="900" b="1" dirty="0">
                <a:latin typeface="Arial"/>
                <a:cs typeface="Arial"/>
              </a:rPr>
              <a:t> </a:t>
            </a:r>
            <a:r>
              <a:rPr lang="en-US" sz="900" b="1" dirty="0" err="1">
                <a:latin typeface="Arial"/>
                <a:cs typeface="Arial"/>
              </a:rPr>
              <a:t>d’y</a:t>
            </a:r>
            <a:r>
              <a:rPr lang="en-US" sz="900" b="1" dirty="0">
                <a:latin typeface="Arial"/>
                <a:cs typeface="Arial"/>
              </a:rPr>
              <a:t> </a:t>
            </a:r>
            <a:r>
              <a:rPr lang="en-US" sz="900" b="1" dirty="0" err="1">
                <a:latin typeface="Arial"/>
                <a:cs typeface="Arial"/>
              </a:rPr>
              <a:t>accéder</a:t>
            </a:r>
            <a:r>
              <a:rPr lang="en-US" sz="900" b="1" dirty="0">
                <a:latin typeface="Arial"/>
                <a:cs typeface="Arial"/>
              </a:rPr>
              <a:t>.</a:t>
            </a:r>
          </a:p>
          <a:p>
            <a:endParaRPr lang="fr-FR" sz="900" dirty="0"/>
          </a:p>
        </p:txBody>
      </p:sp>
      <p:cxnSp>
        <p:nvCxnSpPr>
          <p:cNvPr id="6" name="Connecteur droit 5"/>
          <p:cNvCxnSpPr/>
          <p:nvPr/>
        </p:nvCxnSpPr>
        <p:spPr>
          <a:xfrm>
            <a:off x="0" y="3584848"/>
            <a:ext cx="6858000" cy="0"/>
          </a:xfrm>
          <a:prstGeom prst="line">
            <a:avLst/>
          </a:prstGeom>
          <a:ln w="9525" cmpd="sng">
            <a:solidFill>
              <a:srgbClr val="3333CC"/>
            </a:solidFill>
          </a:ln>
        </p:spPr>
        <p:style>
          <a:lnRef idx="2">
            <a:schemeClr val="accent1"/>
          </a:lnRef>
          <a:fillRef idx="0">
            <a:schemeClr val="accent1"/>
          </a:fillRef>
          <a:effectRef idx="1">
            <a:schemeClr val="accent1"/>
          </a:effectRef>
          <a:fontRef idx="minor">
            <a:schemeClr val="tx1"/>
          </a:fontRef>
        </p:style>
      </p:cxnSp>
      <p:cxnSp>
        <p:nvCxnSpPr>
          <p:cNvPr id="19" name="Connecteur droit 18"/>
          <p:cNvCxnSpPr/>
          <p:nvPr/>
        </p:nvCxnSpPr>
        <p:spPr>
          <a:xfrm>
            <a:off x="0" y="8193360"/>
            <a:ext cx="6858000" cy="0"/>
          </a:xfrm>
          <a:prstGeom prst="line">
            <a:avLst/>
          </a:prstGeom>
          <a:ln w="9525" cmpd="sng">
            <a:solidFill>
              <a:srgbClr val="3333CC"/>
            </a:solidFill>
          </a:ln>
        </p:spPr>
        <p:style>
          <a:lnRef idx="2">
            <a:schemeClr val="accent1"/>
          </a:lnRef>
          <a:fillRef idx="0">
            <a:schemeClr val="accent1"/>
          </a:fillRef>
          <a:effectRef idx="1">
            <a:schemeClr val="accent1"/>
          </a:effectRef>
          <a:fontRef idx="minor">
            <a:schemeClr val="tx1"/>
          </a:fontRef>
        </p:style>
      </p:cxnSp>
      <p:cxnSp>
        <p:nvCxnSpPr>
          <p:cNvPr id="8" name="Connecteur droit 7"/>
          <p:cNvCxnSpPr/>
          <p:nvPr/>
        </p:nvCxnSpPr>
        <p:spPr>
          <a:xfrm>
            <a:off x="4797152" y="3584848"/>
            <a:ext cx="0" cy="4608512"/>
          </a:xfrm>
          <a:prstGeom prst="line">
            <a:avLst/>
          </a:prstGeom>
          <a:ln w="6350" cmpd="sng">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a:off x="1772816" y="1424608"/>
            <a:ext cx="3168352" cy="0"/>
          </a:xfrm>
          <a:prstGeom prst="line">
            <a:avLst/>
          </a:prstGeom>
          <a:ln w="3175" cmpd="sng">
            <a:solidFill>
              <a:srgbClr val="3333CC"/>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theme/theme1.xml><?xml version="1.0" encoding="utf-8"?>
<a:theme xmlns:a="http://schemas.openxmlformats.org/drawingml/2006/main" name="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2078</TotalTime>
  <Words>817</Words>
  <Application>Microsoft Macintosh PowerPoint</Application>
  <PresentationFormat>Format A4 (210 x 297 mm)</PresentationFormat>
  <Paragraphs>27</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Modèle par défaut</vt:lpstr>
      <vt:lpstr>L’adolescent diabétique et la tentation suicidaire</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OF THE A1 ALLELE OF THE DRD2 ON ALCOHOL CRAVING</dc:title>
  <dc:creator>Emmanuel PINTO</dc:creator>
  <cp:lastModifiedBy>Alain Malchair</cp:lastModifiedBy>
  <cp:revision>97</cp:revision>
  <cp:lastPrinted>2015-01-11T18:04:44Z</cp:lastPrinted>
  <dcterms:created xsi:type="dcterms:W3CDTF">2005-05-13T11:10:31Z</dcterms:created>
  <dcterms:modified xsi:type="dcterms:W3CDTF">2015-01-12T09:41:04Z</dcterms:modified>
</cp:coreProperties>
</file>