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8525450" cy="16922750"/>
  <p:notesSz cx="14355763" cy="9926638"/>
  <p:defaultTextStyle>
    <a:defPPr>
      <a:defRPr lang="fr-FR"/>
    </a:defPPr>
    <a:lvl1pPr algn="r" rtl="0" eaLnBrk="0" fontAlgn="base" hangingPunct="0">
      <a:spcBef>
        <a:spcPct val="50000"/>
      </a:spcBef>
      <a:spcAft>
        <a:spcPct val="0"/>
      </a:spcAft>
      <a:defRPr sz="3500" kern="1200">
        <a:solidFill>
          <a:schemeClr val="tx1"/>
        </a:solidFill>
        <a:latin typeface="Arial" charset="0"/>
        <a:ea typeface="+mn-ea"/>
        <a:cs typeface="+mn-cs"/>
      </a:defRPr>
    </a:lvl1pPr>
    <a:lvl2pPr marL="456881" algn="r" rtl="0" eaLnBrk="0" fontAlgn="base" hangingPunct="0">
      <a:spcBef>
        <a:spcPct val="50000"/>
      </a:spcBef>
      <a:spcAft>
        <a:spcPct val="0"/>
      </a:spcAft>
      <a:defRPr sz="3500" kern="1200">
        <a:solidFill>
          <a:schemeClr val="tx1"/>
        </a:solidFill>
        <a:latin typeface="Arial" charset="0"/>
        <a:ea typeface="+mn-ea"/>
        <a:cs typeface="+mn-cs"/>
      </a:defRPr>
    </a:lvl2pPr>
    <a:lvl3pPr marL="913762" algn="r" rtl="0" eaLnBrk="0" fontAlgn="base" hangingPunct="0">
      <a:spcBef>
        <a:spcPct val="50000"/>
      </a:spcBef>
      <a:spcAft>
        <a:spcPct val="0"/>
      </a:spcAft>
      <a:defRPr sz="3500" kern="1200">
        <a:solidFill>
          <a:schemeClr val="tx1"/>
        </a:solidFill>
        <a:latin typeface="Arial" charset="0"/>
        <a:ea typeface="+mn-ea"/>
        <a:cs typeface="+mn-cs"/>
      </a:defRPr>
    </a:lvl3pPr>
    <a:lvl4pPr marL="1370650" algn="r" rtl="0" eaLnBrk="0" fontAlgn="base" hangingPunct="0">
      <a:spcBef>
        <a:spcPct val="50000"/>
      </a:spcBef>
      <a:spcAft>
        <a:spcPct val="0"/>
      </a:spcAft>
      <a:defRPr sz="3500" kern="1200">
        <a:solidFill>
          <a:schemeClr val="tx1"/>
        </a:solidFill>
        <a:latin typeface="Arial" charset="0"/>
        <a:ea typeface="+mn-ea"/>
        <a:cs typeface="+mn-cs"/>
      </a:defRPr>
    </a:lvl4pPr>
    <a:lvl5pPr marL="1827531" algn="r" rtl="0" eaLnBrk="0" fontAlgn="base" hangingPunct="0">
      <a:spcBef>
        <a:spcPct val="50000"/>
      </a:spcBef>
      <a:spcAft>
        <a:spcPct val="0"/>
      </a:spcAft>
      <a:defRPr sz="3500" kern="1200">
        <a:solidFill>
          <a:schemeClr val="tx1"/>
        </a:solidFill>
        <a:latin typeface="Arial" charset="0"/>
        <a:ea typeface="+mn-ea"/>
        <a:cs typeface="+mn-cs"/>
      </a:defRPr>
    </a:lvl5pPr>
    <a:lvl6pPr marL="2284412" algn="l" defTabSz="913762" rtl="0" eaLnBrk="1" latinLnBrk="0" hangingPunct="1">
      <a:defRPr sz="3500" kern="1200">
        <a:solidFill>
          <a:schemeClr val="tx1"/>
        </a:solidFill>
        <a:latin typeface="Arial" charset="0"/>
        <a:ea typeface="+mn-ea"/>
        <a:cs typeface="+mn-cs"/>
      </a:defRPr>
    </a:lvl6pPr>
    <a:lvl7pPr marL="2741293" algn="l" defTabSz="913762" rtl="0" eaLnBrk="1" latinLnBrk="0" hangingPunct="1">
      <a:defRPr sz="3500" kern="1200">
        <a:solidFill>
          <a:schemeClr val="tx1"/>
        </a:solidFill>
        <a:latin typeface="Arial" charset="0"/>
        <a:ea typeface="+mn-ea"/>
        <a:cs typeface="+mn-cs"/>
      </a:defRPr>
    </a:lvl7pPr>
    <a:lvl8pPr marL="3198174" algn="l" defTabSz="913762" rtl="0" eaLnBrk="1" latinLnBrk="0" hangingPunct="1">
      <a:defRPr sz="3500" kern="1200">
        <a:solidFill>
          <a:schemeClr val="tx1"/>
        </a:solidFill>
        <a:latin typeface="Arial" charset="0"/>
        <a:ea typeface="+mn-ea"/>
        <a:cs typeface="+mn-cs"/>
      </a:defRPr>
    </a:lvl8pPr>
    <a:lvl9pPr marL="3655059" algn="l" defTabSz="913762" rtl="0" eaLnBrk="1" latinLnBrk="0" hangingPunct="1">
      <a:defRPr sz="3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ory Thoorens" initials="GT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E5A"/>
    <a:srgbClr val="1A501A"/>
    <a:srgbClr val="446E94"/>
    <a:srgbClr val="004C36"/>
    <a:srgbClr val="083E3D"/>
    <a:srgbClr val="98E7FA"/>
    <a:srgbClr val="07BBDF"/>
    <a:srgbClr val="0691C2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417" autoAdjust="0"/>
    <p:restoredTop sz="98286" autoAdjust="0"/>
  </p:normalViewPr>
  <p:slideViewPr>
    <p:cSldViewPr snapToGrid="0" showGuides="1">
      <p:cViewPr>
        <p:scale>
          <a:sx n="60" d="100"/>
          <a:sy n="60" d="100"/>
        </p:scale>
        <p:origin x="3522" y="1620"/>
      </p:cViewPr>
      <p:guideLst>
        <p:guide orient="horz" pos="5330"/>
        <p:guide pos="12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5088" y="11113"/>
            <a:ext cx="6262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t" anchorCtr="0" compatLnSpc="1">
            <a:prstTxWarp prst="textNoShape">
              <a:avLst/>
            </a:prstTxWarp>
          </a:bodyPr>
          <a:lstStyle>
            <a:lvl1pPr algn="l" defTabSz="1125301">
              <a:spcBef>
                <a:spcPct val="0"/>
              </a:spcBef>
              <a:defRPr sz="1800" i="1">
                <a:solidFill>
                  <a:srgbClr val="FFC5C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58163" y="11113"/>
            <a:ext cx="626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t" anchorCtr="0" compatLnSpc="1">
            <a:prstTxWarp prst="textNoShape">
              <a:avLst/>
            </a:prstTxWarp>
          </a:bodyPr>
          <a:lstStyle>
            <a:lvl1pPr defTabSz="1125301">
              <a:spcBef>
                <a:spcPct val="0"/>
              </a:spcBef>
              <a:defRPr sz="1800" i="1">
                <a:solidFill>
                  <a:srgbClr val="FFC5C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65088" y="9453563"/>
            <a:ext cx="6262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b" anchorCtr="0" compatLnSpc="1">
            <a:prstTxWarp prst="textNoShape">
              <a:avLst/>
            </a:prstTxWarp>
          </a:bodyPr>
          <a:lstStyle>
            <a:lvl1pPr algn="l" defTabSz="1125301">
              <a:spcBef>
                <a:spcPct val="0"/>
              </a:spcBef>
              <a:defRPr sz="1800" i="1">
                <a:solidFill>
                  <a:srgbClr val="FFC5C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58163" y="9453563"/>
            <a:ext cx="626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b" anchorCtr="0" compatLnSpc="1">
            <a:prstTxWarp prst="textNoShape">
              <a:avLst/>
            </a:prstTxWarp>
          </a:bodyPr>
          <a:lstStyle>
            <a:lvl1pPr defTabSz="1125301">
              <a:spcBef>
                <a:spcPct val="0"/>
              </a:spcBef>
              <a:defRPr sz="1800" i="1">
                <a:solidFill>
                  <a:srgbClr val="FFC5C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1D0051-A10E-480F-8C00-3EE8C6D0A8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5088" y="11113"/>
            <a:ext cx="6262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t" anchorCtr="0" compatLnSpc="1">
            <a:prstTxWarp prst="textNoShape">
              <a:avLst/>
            </a:prstTxWarp>
          </a:bodyPr>
          <a:lstStyle>
            <a:lvl1pPr algn="l" defTabSz="1125301">
              <a:spcBef>
                <a:spcPct val="0"/>
              </a:spcBef>
              <a:defRPr sz="18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58163" y="11113"/>
            <a:ext cx="626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t" anchorCtr="0" compatLnSpc="1">
            <a:prstTxWarp prst="textNoShape">
              <a:avLst/>
            </a:prstTxWarp>
          </a:bodyPr>
          <a:lstStyle>
            <a:lvl1pPr defTabSz="1125301">
              <a:spcBef>
                <a:spcPct val="0"/>
              </a:spcBef>
              <a:defRPr sz="18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5088" y="9453563"/>
            <a:ext cx="6262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b" anchorCtr="0" compatLnSpc="1">
            <a:prstTxWarp prst="textNoShape">
              <a:avLst/>
            </a:prstTxWarp>
          </a:bodyPr>
          <a:lstStyle>
            <a:lvl1pPr algn="l" defTabSz="1125301">
              <a:spcBef>
                <a:spcPct val="0"/>
              </a:spcBef>
              <a:defRPr sz="18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58163" y="9453563"/>
            <a:ext cx="626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135" tIns="0" rIns="28135" bIns="0" numCol="1" anchor="b" anchorCtr="0" compatLnSpc="1">
            <a:prstTxWarp prst="textNoShape">
              <a:avLst/>
            </a:prstTxWarp>
          </a:bodyPr>
          <a:lstStyle>
            <a:lvl1pPr defTabSz="1125301">
              <a:spcBef>
                <a:spcPct val="0"/>
              </a:spcBef>
              <a:defRPr sz="1800" i="1">
                <a:latin typeface="Times New Roman" pitchFamily="18" charset="0"/>
              </a:defRPr>
            </a:lvl1pPr>
          </a:lstStyle>
          <a:p>
            <a:pPr>
              <a:defRPr/>
            </a:pPr>
            <a:fld id="{0C75A715-34DA-4D24-8E77-58AD15F75E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9763" y="4730750"/>
            <a:ext cx="10536237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997" tIns="68000" rIns="135997" bIns="6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de texte du masque</a:t>
            </a:r>
          </a:p>
          <a:p>
            <a:pPr lvl="1"/>
            <a:r>
              <a:rPr lang="fr-FR" noProof="0" smtClean="0"/>
              <a:t>Second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4813" y="742950"/>
            <a:ext cx="8475662" cy="372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693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1472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81" algn="l" defTabSz="761472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762" algn="l" defTabSz="761472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650" algn="l" defTabSz="761472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531" algn="l" defTabSz="761472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412" algn="l" defTabSz="9137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1293" algn="l" defTabSz="9137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98174" algn="l" defTabSz="9137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5059" algn="l" defTabSz="9137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123950"/>
            <a:fld id="{F2FD6863-2D4E-4561-96C4-5A4C32B56BA0}" type="slidenum">
              <a:rPr lang="en-US" altLang="en-US" smtClean="0"/>
              <a:pPr defTabSz="1123950"/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4813" y="742950"/>
            <a:ext cx="8475662" cy="3724275"/>
          </a:xfrm>
          <a:ln cap="flat"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89409" y="5257029"/>
            <a:ext cx="32746633" cy="362742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78818" y="9589558"/>
            <a:ext cx="26967815" cy="43247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82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6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47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3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91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95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07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66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9118C-60AE-4BCE-9FDD-78E2B8E5802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B2D0-F1E0-40F2-AD01-F1AF8E70C04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7930951" y="677698"/>
            <a:ext cx="8668226" cy="144391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26272" y="677698"/>
            <a:ext cx="25362588" cy="144391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96D99-E33E-470B-BDDD-55BEF023840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9F8F3-CF27-49F6-B9AE-8D63EDC76BB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3245" y="10874435"/>
            <a:ext cx="32746633" cy="3361046"/>
          </a:xfrm>
        </p:spPr>
        <p:txBody>
          <a:bodyPr anchor="t"/>
          <a:lstStyle>
            <a:lvl1pPr algn="l">
              <a:defRPr sz="139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3245" y="7172587"/>
            <a:ext cx="32746633" cy="3701850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8254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6509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47639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633018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791273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9495282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1107783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266037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0C49C-FA45-411D-BE49-74E7193E7F7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26273" y="3948650"/>
            <a:ext cx="17015407" cy="11168233"/>
          </a:xfrm>
        </p:spPr>
        <p:txBody>
          <a:bodyPr/>
          <a:lstStyle>
            <a:lvl1pPr>
              <a:defRPr sz="9700"/>
            </a:lvl1pPr>
            <a:lvl2pPr>
              <a:defRPr sz="83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583770" y="3948650"/>
            <a:ext cx="17015407" cy="11168233"/>
          </a:xfrm>
        </p:spPr>
        <p:txBody>
          <a:bodyPr/>
          <a:lstStyle>
            <a:lvl1pPr>
              <a:defRPr sz="9700"/>
            </a:lvl1pPr>
            <a:lvl2pPr>
              <a:defRPr sz="83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B352A-B2AF-4BD8-9696-8C4754296D62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6272" y="3788033"/>
            <a:ext cx="17022098" cy="1578672"/>
          </a:xfrm>
        </p:spPr>
        <p:txBody>
          <a:bodyPr anchor="b"/>
          <a:lstStyle>
            <a:lvl1pPr marL="0" indent="0">
              <a:buNone/>
              <a:defRPr sz="8300" b="1"/>
            </a:lvl1pPr>
            <a:lvl2pPr marL="1582545" indent="0">
              <a:buNone/>
              <a:defRPr sz="6900" b="1"/>
            </a:lvl2pPr>
            <a:lvl3pPr marL="3165090" indent="0">
              <a:buNone/>
              <a:defRPr sz="6200" b="1"/>
            </a:lvl3pPr>
            <a:lvl4pPr marL="4747639" indent="0">
              <a:buNone/>
              <a:defRPr sz="5500" b="1"/>
            </a:lvl4pPr>
            <a:lvl5pPr marL="6330188" indent="0">
              <a:buNone/>
              <a:defRPr sz="5500" b="1"/>
            </a:lvl5pPr>
            <a:lvl6pPr marL="7912736" indent="0">
              <a:buNone/>
              <a:defRPr sz="5500" b="1"/>
            </a:lvl6pPr>
            <a:lvl7pPr marL="9495282" indent="0">
              <a:buNone/>
              <a:defRPr sz="5500" b="1"/>
            </a:lvl7pPr>
            <a:lvl8pPr marL="11077830" indent="0">
              <a:buNone/>
              <a:defRPr sz="5500" b="1"/>
            </a:lvl8pPr>
            <a:lvl9pPr marL="12660375" indent="0">
              <a:buNone/>
              <a:defRPr sz="5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26272" y="5366705"/>
            <a:ext cx="17022098" cy="9750169"/>
          </a:xfrm>
        </p:spPr>
        <p:txBody>
          <a:bodyPr/>
          <a:lstStyle>
            <a:lvl1pPr>
              <a:defRPr sz="83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9570404" y="3788033"/>
            <a:ext cx="17028784" cy="1578672"/>
          </a:xfrm>
        </p:spPr>
        <p:txBody>
          <a:bodyPr anchor="b"/>
          <a:lstStyle>
            <a:lvl1pPr marL="0" indent="0">
              <a:buNone/>
              <a:defRPr sz="8300" b="1"/>
            </a:lvl1pPr>
            <a:lvl2pPr marL="1582545" indent="0">
              <a:buNone/>
              <a:defRPr sz="6900" b="1"/>
            </a:lvl2pPr>
            <a:lvl3pPr marL="3165090" indent="0">
              <a:buNone/>
              <a:defRPr sz="6200" b="1"/>
            </a:lvl3pPr>
            <a:lvl4pPr marL="4747639" indent="0">
              <a:buNone/>
              <a:defRPr sz="5500" b="1"/>
            </a:lvl4pPr>
            <a:lvl5pPr marL="6330188" indent="0">
              <a:buNone/>
              <a:defRPr sz="5500" b="1"/>
            </a:lvl5pPr>
            <a:lvl6pPr marL="7912736" indent="0">
              <a:buNone/>
              <a:defRPr sz="5500" b="1"/>
            </a:lvl6pPr>
            <a:lvl7pPr marL="9495282" indent="0">
              <a:buNone/>
              <a:defRPr sz="5500" b="1"/>
            </a:lvl7pPr>
            <a:lvl8pPr marL="11077830" indent="0">
              <a:buNone/>
              <a:defRPr sz="5500" b="1"/>
            </a:lvl8pPr>
            <a:lvl9pPr marL="12660375" indent="0">
              <a:buNone/>
              <a:defRPr sz="5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9570404" y="5366705"/>
            <a:ext cx="17028784" cy="9750169"/>
          </a:xfrm>
        </p:spPr>
        <p:txBody>
          <a:bodyPr/>
          <a:lstStyle>
            <a:lvl1pPr>
              <a:defRPr sz="83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E647-D5BA-4503-82EA-A2F16CECCA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ABEDC-4681-47CD-8E33-1BFA33A7969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A3AA2-8F16-4BD2-822B-DE13A1FA1FC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6274" y="673776"/>
            <a:ext cx="12674608" cy="2867466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62381" y="673782"/>
            <a:ext cx="21536797" cy="14443098"/>
          </a:xfrm>
        </p:spPr>
        <p:txBody>
          <a:bodyPr/>
          <a:lstStyle>
            <a:lvl1pPr>
              <a:defRPr sz="11100"/>
            </a:lvl1pPr>
            <a:lvl2pPr>
              <a:defRPr sz="9700"/>
            </a:lvl2pPr>
            <a:lvl3pPr>
              <a:defRPr sz="83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26274" y="3541248"/>
            <a:ext cx="12674608" cy="11575632"/>
          </a:xfrm>
        </p:spPr>
        <p:txBody>
          <a:bodyPr/>
          <a:lstStyle>
            <a:lvl1pPr marL="0" indent="0">
              <a:buNone/>
              <a:defRPr sz="4900"/>
            </a:lvl1pPr>
            <a:lvl2pPr marL="1582545" indent="0">
              <a:buNone/>
              <a:defRPr sz="4200"/>
            </a:lvl2pPr>
            <a:lvl3pPr marL="3165090" indent="0">
              <a:buNone/>
              <a:defRPr sz="3500"/>
            </a:lvl3pPr>
            <a:lvl4pPr marL="4747639" indent="0">
              <a:buNone/>
              <a:defRPr sz="3100"/>
            </a:lvl4pPr>
            <a:lvl5pPr marL="6330188" indent="0">
              <a:buNone/>
              <a:defRPr sz="3100"/>
            </a:lvl5pPr>
            <a:lvl6pPr marL="7912736" indent="0">
              <a:buNone/>
              <a:defRPr sz="3100"/>
            </a:lvl6pPr>
            <a:lvl7pPr marL="9495282" indent="0">
              <a:buNone/>
              <a:defRPr sz="3100"/>
            </a:lvl7pPr>
            <a:lvl8pPr marL="11077830" indent="0">
              <a:buNone/>
              <a:defRPr sz="3100"/>
            </a:lvl8pPr>
            <a:lvl9pPr marL="12660375" indent="0">
              <a:buNone/>
              <a:defRPr sz="3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A1D5D-DB4B-443C-9CE9-721C93999E9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1258" y="11845925"/>
            <a:ext cx="23115270" cy="1398478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551258" y="1512079"/>
            <a:ext cx="23115270" cy="10153650"/>
          </a:xfrm>
        </p:spPr>
        <p:txBody>
          <a:bodyPr/>
          <a:lstStyle>
            <a:lvl1pPr marL="0" indent="0">
              <a:buNone/>
              <a:defRPr sz="11100"/>
            </a:lvl1pPr>
            <a:lvl2pPr marL="1582545" indent="0">
              <a:buNone/>
              <a:defRPr sz="9700"/>
            </a:lvl2pPr>
            <a:lvl3pPr marL="3165090" indent="0">
              <a:buNone/>
              <a:defRPr sz="8300"/>
            </a:lvl3pPr>
            <a:lvl4pPr marL="4747639" indent="0">
              <a:buNone/>
              <a:defRPr sz="6900"/>
            </a:lvl4pPr>
            <a:lvl5pPr marL="6330188" indent="0">
              <a:buNone/>
              <a:defRPr sz="6900"/>
            </a:lvl5pPr>
            <a:lvl6pPr marL="7912736" indent="0">
              <a:buNone/>
              <a:defRPr sz="6900"/>
            </a:lvl6pPr>
            <a:lvl7pPr marL="9495282" indent="0">
              <a:buNone/>
              <a:defRPr sz="6900"/>
            </a:lvl7pPr>
            <a:lvl8pPr marL="11077830" indent="0">
              <a:buNone/>
              <a:defRPr sz="6900"/>
            </a:lvl8pPr>
            <a:lvl9pPr marL="12660375" indent="0">
              <a:buNone/>
              <a:defRPr sz="69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551258" y="13244403"/>
            <a:ext cx="23115270" cy="1986072"/>
          </a:xfrm>
        </p:spPr>
        <p:txBody>
          <a:bodyPr/>
          <a:lstStyle>
            <a:lvl1pPr marL="0" indent="0">
              <a:buNone/>
              <a:defRPr sz="4900"/>
            </a:lvl1pPr>
            <a:lvl2pPr marL="1582545" indent="0">
              <a:buNone/>
              <a:defRPr sz="4200"/>
            </a:lvl2pPr>
            <a:lvl3pPr marL="3165090" indent="0">
              <a:buNone/>
              <a:defRPr sz="3500"/>
            </a:lvl3pPr>
            <a:lvl4pPr marL="4747639" indent="0">
              <a:buNone/>
              <a:defRPr sz="3100"/>
            </a:lvl4pPr>
            <a:lvl5pPr marL="6330188" indent="0">
              <a:buNone/>
              <a:defRPr sz="3100"/>
            </a:lvl5pPr>
            <a:lvl6pPr marL="7912736" indent="0">
              <a:buNone/>
              <a:defRPr sz="3100"/>
            </a:lvl6pPr>
            <a:lvl7pPr marL="9495282" indent="0">
              <a:buNone/>
              <a:defRPr sz="3100"/>
            </a:lvl7pPr>
            <a:lvl8pPr marL="11077830" indent="0">
              <a:buNone/>
              <a:defRPr sz="3100"/>
            </a:lvl8pPr>
            <a:lvl9pPr marL="12660375" indent="0">
              <a:buNone/>
              <a:defRPr sz="3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F6849-4877-4400-90D6-732ED4D9F6C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2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26273" y="677695"/>
            <a:ext cx="34672905" cy="2820458"/>
          </a:xfrm>
          <a:prstGeom prst="rect">
            <a:avLst/>
          </a:prstGeom>
        </p:spPr>
        <p:txBody>
          <a:bodyPr vert="horz" lIns="316507" tIns="158253" rIns="316507" bIns="1582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6273" y="3948650"/>
            <a:ext cx="34672905" cy="11168233"/>
          </a:xfrm>
          <a:prstGeom prst="rect">
            <a:avLst/>
          </a:prstGeom>
        </p:spPr>
        <p:txBody>
          <a:bodyPr vert="horz" lIns="316507" tIns="158253" rIns="316507" bIns="1582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26272" y="15684883"/>
            <a:ext cx="8989272" cy="900980"/>
          </a:xfrm>
          <a:prstGeom prst="rect">
            <a:avLst/>
          </a:prstGeom>
        </p:spPr>
        <p:txBody>
          <a:bodyPr vert="horz" lIns="316507" tIns="158253" rIns="316507" bIns="158253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162862" y="15684883"/>
            <a:ext cx="12199726" cy="900980"/>
          </a:xfrm>
          <a:prstGeom prst="rect">
            <a:avLst/>
          </a:prstGeom>
        </p:spPr>
        <p:txBody>
          <a:bodyPr vert="horz" lIns="316507" tIns="158253" rIns="316507" bIns="158253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7609906" y="15684883"/>
            <a:ext cx="8989272" cy="900980"/>
          </a:xfrm>
          <a:prstGeom prst="rect">
            <a:avLst/>
          </a:prstGeom>
        </p:spPr>
        <p:txBody>
          <a:bodyPr vert="horz" lIns="316507" tIns="158253" rIns="316507" bIns="158253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A6835D-01BB-4AA2-B410-45370549BFD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165090" rtl="0" eaLnBrk="1" latinLnBrk="0" hangingPunct="1">
        <a:spcBef>
          <a:spcPct val="0"/>
        </a:spcBef>
        <a:buNone/>
        <a:defRPr sz="1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911" indent="-1186911" algn="l" defTabSz="3165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40" indent="-989095" algn="l" defTabSz="3165090" rtl="0" eaLnBrk="1" latinLnBrk="0" hangingPunct="1">
        <a:spcBef>
          <a:spcPct val="20000"/>
        </a:spcBef>
        <a:buFont typeface="Arial" panose="020B0604020202020204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3956368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8913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121462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04011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556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869101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451653" indent="-791278" algn="l" defTabSz="3165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82545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65090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47639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30188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912736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95282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7830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660375" algn="l" defTabSz="316509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8605441" y="11541837"/>
            <a:ext cx="9944120" cy="3321963"/>
            <a:chOff x="8605441" y="11541837"/>
            <a:chExt cx="9944120" cy="3321963"/>
          </a:xfrm>
        </p:grpSpPr>
        <p:grpSp>
          <p:nvGrpSpPr>
            <p:cNvPr id="29" name="Groupe 28"/>
            <p:cNvGrpSpPr/>
            <p:nvPr/>
          </p:nvGrpSpPr>
          <p:grpSpPr>
            <a:xfrm>
              <a:off x="8605441" y="11541837"/>
              <a:ext cx="9944120" cy="3115052"/>
              <a:chOff x="8605441" y="11484687"/>
              <a:chExt cx="9944120" cy="3115052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13758008" y="11553758"/>
                <a:ext cx="4791553" cy="2879986"/>
                <a:chOff x="13758008" y="11553758"/>
                <a:chExt cx="4791553" cy="2879986"/>
              </a:xfrm>
            </p:grpSpPr>
            <p:pic>
              <p:nvPicPr>
                <p:cNvPr id="65" name="Picture 5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49" t="7268" r="6181" b="5815"/>
                <a:stretch>
                  <a:fillRect/>
                </a:stretch>
              </p:blipFill>
              <p:spPr bwMode="auto">
                <a:xfrm>
                  <a:off x="13758008" y="11661745"/>
                  <a:ext cx="4741827" cy="2771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3" name="Rectangle 62"/>
                <p:cNvSpPr/>
                <p:nvPr/>
              </p:nvSpPr>
              <p:spPr bwMode="auto">
                <a:xfrm>
                  <a:off x="15217725" y="11553758"/>
                  <a:ext cx="3331836" cy="3974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e 25"/>
              <p:cNvGrpSpPr/>
              <p:nvPr/>
            </p:nvGrpSpPr>
            <p:grpSpPr>
              <a:xfrm>
                <a:off x="8605441" y="11484687"/>
                <a:ext cx="4776657" cy="3115052"/>
                <a:chOff x="8605441" y="11484687"/>
                <a:chExt cx="4776657" cy="3115052"/>
              </a:xfrm>
            </p:grpSpPr>
            <p:pic>
              <p:nvPicPr>
                <p:cNvPr id="66" name="Picture 5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8" t="3719" r="3258" b="4958"/>
                <a:stretch>
                  <a:fillRect/>
                </a:stretch>
              </p:blipFill>
              <p:spPr bwMode="auto">
                <a:xfrm>
                  <a:off x="8605441" y="11503740"/>
                  <a:ext cx="4776657" cy="3095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 bwMode="auto">
                <a:xfrm>
                  <a:off x="9221793" y="11484687"/>
                  <a:ext cx="3257071" cy="4665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9336093" y="11661326"/>
                  <a:ext cx="1309208" cy="7269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56" name="Image 81" descr="t-z1.ti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7" t="85776" r="24228" b="3902"/>
            <a:stretch/>
          </p:blipFill>
          <p:spPr bwMode="auto">
            <a:xfrm>
              <a:off x="12250264" y="14431800"/>
              <a:ext cx="253898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Image 43"/>
          <p:cNvPicPr>
            <a:picLocks noChangeAspect="1"/>
          </p:cNvPicPr>
          <p:nvPr/>
        </p:nvPicPr>
        <p:blipFill>
          <a:blip r:embed="rId6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" t="52666" r="2" b="2"/>
          <a:stretch>
            <a:fillRect/>
          </a:stretch>
        </p:blipFill>
        <p:spPr bwMode="auto">
          <a:xfrm>
            <a:off x="-625641" y="15881789"/>
            <a:ext cx="39151091" cy="102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67"/>
          <p:cNvSpPr>
            <a:spLocks noChangeArrowheads="1"/>
          </p:cNvSpPr>
          <p:nvPr/>
        </p:nvSpPr>
        <p:spPr bwMode="auto">
          <a:xfrm>
            <a:off x="3924300" y="1011240"/>
            <a:ext cx="30748289" cy="14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463" tIns="152235" rIns="304463" bIns="152235">
            <a:spAutoFit/>
          </a:bodyPr>
          <a:lstStyle/>
          <a:p>
            <a:pPr algn="ctr" defTabSz="2517610">
              <a:lnSpc>
                <a:spcPct val="90000"/>
              </a:lnSpc>
              <a:spcBef>
                <a:spcPct val="0"/>
              </a:spcBef>
            </a:pPr>
            <a:r>
              <a:rPr lang="en-GB" altLang="en-US" sz="2100" baseline="30000" dirty="0">
                <a:solidFill>
                  <a:schemeClr val="bg1"/>
                </a:solidFill>
              </a:rPr>
              <a:t>1</a:t>
            </a:r>
            <a:r>
              <a:rPr lang="en-GB" altLang="en-US" sz="2100" dirty="0">
                <a:solidFill>
                  <a:schemeClr val="bg1"/>
                </a:solidFill>
              </a:rPr>
              <a:t> Laboratory of Pharmaceutical Technology and </a:t>
            </a:r>
            <a:r>
              <a:rPr lang="en-GB" altLang="en-US" sz="2100" dirty="0" err="1">
                <a:solidFill>
                  <a:schemeClr val="bg1"/>
                </a:solidFill>
              </a:rPr>
              <a:t>Biopharmacy</a:t>
            </a:r>
            <a:r>
              <a:rPr lang="en-GB" altLang="en-US" sz="2100" dirty="0">
                <a:solidFill>
                  <a:schemeClr val="bg1"/>
                </a:solidFill>
              </a:rPr>
              <a:t>, CIRM, University of Liège, Belgium</a:t>
            </a:r>
          </a:p>
          <a:p>
            <a:pPr algn="ctr" defTabSz="2517610">
              <a:lnSpc>
                <a:spcPct val="90000"/>
              </a:lnSpc>
              <a:spcBef>
                <a:spcPct val="0"/>
              </a:spcBef>
            </a:pPr>
            <a:r>
              <a:rPr lang="en-GB" altLang="en-US" sz="2100" baseline="30000" dirty="0">
                <a:solidFill>
                  <a:schemeClr val="bg1"/>
                </a:solidFill>
              </a:rPr>
              <a:t>2</a:t>
            </a:r>
            <a:r>
              <a:rPr lang="en-GB" altLang="en-US" sz="2100" dirty="0">
                <a:solidFill>
                  <a:schemeClr val="bg1"/>
                </a:solidFill>
              </a:rPr>
              <a:t> Laboratory of Analytical Chemistry, CIRM, University of Liège, Belgium</a:t>
            </a:r>
          </a:p>
          <a:p>
            <a:pPr algn="ctr" defTabSz="2517610">
              <a:lnSpc>
                <a:spcPct val="90000"/>
              </a:lnSpc>
              <a:spcBef>
                <a:spcPct val="0"/>
              </a:spcBef>
            </a:pPr>
            <a:r>
              <a:rPr lang="en-GB" altLang="en-US" sz="2100" baseline="30000" dirty="0">
                <a:solidFill>
                  <a:schemeClr val="bg1"/>
                </a:solidFill>
              </a:rPr>
              <a:t>3</a:t>
            </a:r>
            <a:r>
              <a:rPr lang="en-GB" altLang="en-US" sz="2100" dirty="0">
                <a:solidFill>
                  <a:schemeClr val="bg1"/>
                </a:solidFill>
              </a:rPr>
              <a:t> </a:t>
            </a:r>
            <a:r>
              <a:rPr lang="en-GB" altLang="en-US" sz="2100" dirty="0" err="1">
                <a:solidFill>
                  <a:schemeClr val="bg1"/>
                </a:solidFill>
              </a:rPr>
              <a:t>Arlenda</a:t>
            </a:r>
            <a:r>
              <a:rPr lang="en-GB" altLang="en-US" sz="2100" dirty="0">
                <a:solidFill>
                  <a:schemeClr val="bg1"/>
                </a:solidFill>
              </a:rPr>
              <a:t>, Liège, Belgium</a:t>
            </a:r>
            <a:endParaRPr lang="en-GB" altLang="en-US" sz="2100" baseline="30000" dirty="0">
              <a:solidFill>
                <a:schemeClr val="bg1"/>
              </a:solidFill>
            </a:endParaRPr>
          </a:p>
          <a:p>
            <a:pPr algn="ctr" defTabSz="2517610">
              <a:lnSpc>
                <a:spcPct val="90000"/>
              </a:lnSpc>
              <a:spcBef>
                <a:spcPct val="0"/>
              </a:spcBef>
            </a:pPr>
            <a:r>
              <a:rPr lang="en-GB" altLang="en-US" sz="2100" dirty="0">
                <a:solidFill>
                  <a:schemeClr val="bg1"/>
                </a:solidFill>
              </a:rPr>
              <a:t>E-mail: Aude.Pestieau@ulg.ac.be</a:t>
            </a:r>
          </a:p>
        </p:txBody>
      </p:sp>
      <p:sp>
        <p:nvSpPr>
          <p:cNvPr id="2053" name="Text Box 640"/>
          <p:cNvSpPr txBox="1">
            <a:spLocks noChangeArrowheads="1"/>
          </p:cNvSpPr>
          <p:nvPr/>
        </p:nvSpPr>
        <p:spPr bwMode="auto">
          <a:xfrm>
            <a:off x="911225" y="585793"/>
            <a:ext cx="6045201" cy="692897"/>
          </a:xfrm>
          <a:prstGeom prst="rect">
            <a:avLst/>
          </a:prstGeom>
          <a:noFill/>
          <a:ln w="31750">
            <a:noFill/>
            <a:miter lim="800000"/>
            <a:headEnd type="none" w="sm" len="sm"/>
            <a:tailEnd type="none" w="sm" len="sm"/>
          </a:ln>
        </p:spPr>
        <p:txBody>
          <a:bodyPr lIns="302145" tIns="151074" rIns="302145" bIns="151074">
            <a:spAutoFit/>
          </a:bodyPr>
          <a:lstStyle/>
          <a:p>
            <a:pPr algn="ctr" defTabSz="2517610">
              <a:lnSpc>
                <a:spcPct val="90000"/>
              </a:lnSpc>
            </a:pPr>
            <a:endParaRPr lang="en-GB" altLang="en-US" sz="2800"/>
          </a:p>
        </p:txBody>
      </p:sp>
      <p:sp>
        <p:nvSpPr>
          <p:cNvPr id="2054" name="Text Box 693"/>
          <p:cNvSpPr txBox="1">
            <a:spLocks noChangeArrowheads="1"/>
          </p:cNvSpPr>
          <p:nvPr/>
        </p:nvSpPr>
        <p:spPr bwMode="auto">
          <a:xfrm>
            <a:off x="1047756" y="592142"/>
            <a:ext cx="36447414" cy="637497"/>
          </a:xfrm>
          <a:prstGeom prst="rect">
            <a:avLst/>
          </a:prstGeom>
          <a:noFill/>
          <a:ln w="31750">
            <a:noFill/>
            <a:miter lim="800000"/>
            <a:headEnd type="none" w="sm" len="sm"/>
            <a:tailEnd type="none" w="sm" len="sm"/>
          </a:ln>
        </p:spPr>
        <p:txBody>
          <a:bodyPr lIns="302145" tIns="151074" rIns="302145" bIns="151074">
            <a:spAutoFit/>
          </a:bodyPr>
          <a:lstStyle/>
          <a:p>
            <a:pPr algn="ctr" defTabSz="2517610">
              <a:lnSpc>
                <a:spcPct val="90000"/>
              </a:lnSpc>
            </a:pPr>
            <a:r>
              <a:rPr lang="en-GB" altLang="en-US" sz="2400" b="1" u="sng" dirty="0">
                <a:solidFill>
                  <a:schemeClr val="bg1"/>
                </a:solidFill>
              </a:rPr>
              <a:t>A. </a:t>
            </a:r>
            <a:r>
              <a:rPr lang="en-GB" altLang="en-US" sz="2400" b="1" u="sng" dirty="0" err="1">
                <a:solidFill>
                  <a:schemeClr val="bg1"/>
                </a:solidFill>
              </a:rPr>
              <a:t>Pestieau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baseline="30000" dirty="0">
                <a:solidFill>
                  <a:schemeClr val="bg1"/>
                </a:solidFill>
              </a:rPr>
              <a:t>1</a:t>
            </a:r>
            <a:r>
              <a:rPr lang="en-GB" altLang="en-US" sz="2400" b="1" dirty="0">
                <a:solidFill>
                  <a:schemeClr val="bg1"/>
                </a:solidFill>
              </a:rPr>
              <a:t>, F. Krier </a:t>
            </a:r>
            <a:r>
              <a:rPr lang="en-GB" altLang="en-US" sz="2400" b="1" baseline="30000" dirty="0">
                <a:solidFill>
                  <a:schemeClr val="bg1"/>
                </a:solidFill>
              </a:rPr>
              <a:t>1</a:t>
            </a:r>
            <a:r>
              <a:rPr lang="en-GB" altLang="en-US" sz="2400" b="1" dirty="0">
                <a:solidFill>
                  <a:schemeClr val="bg1"/>
                </a:solidFill>
              </a:rPr>
              <a:t>, P. Lebrun </a:t>
            </a:r>
            <a:r>
              <a:rPr lang="en-GB" altLang="en-US" sz="2400" b="1" baseline="30000" dirty="0">
                <a:solidFill>
                  <a:schemeClr val="bg1"/>
                </a:solidFill>
              </a:rPr>
              <a:t>2,3</a:t>
            </a:r>
            <a:r>
              <a:rPr lang="en-GB" altLang="en-US" sz="2400" b="1" dirty="0">
                <a:solidFill>
                  <a:schemeClr val="bg1"/>
                </a:solidFill>
              </a:rPr>
              <a:t>, B. Evrard </a:t>
            </a:r>
            <a:r>
              <a:rPr lang="en-GB" altLang="en-US" sz="2400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6" name="Rectangle 960"/>
          <p:cNvSpPr>
            <a:spLocks noChangeArrowheads="1"/>
          </p:cNvSpPr>
          <p:nvPr/>
        </p:nvSpPr>
        <p:spPr bwMode="auto">
          <a:xfrm>
            <a:off x="38340849" y="5707538"/>
            <a:ext cx="184601" cy="6308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1376" tIns="45686" rIns="91376" bIns="45686" anchor="ctr">
            <a:spAutoFit/>
          </a:bodyPr>
          <a:lstStyle/>
          <a:p>
            <a:endParaRPr lang="en-US" altLang="en-US"/>
          </a:p>
        </p:txBody>
      </p:sp>
      <p:sp>
        <p:nvSpPr>
          <p:cNvPr id="2057" name="Text Box 965"/>
          <p:cNvSpPr txBox="1">
            <a:spLocks noChangeArrowheads="1"/>
          </p:cNvSpPr>
          <p:nvPr/>
        </p:nvSpPr>
        <p:spPr bwMode="auto">
          <a:xfrm>
            <a:off x="9805193" y="16108255"/>
            <a:ext cx="18915065" cy="51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302359" tIns="151178" rIns="302359" bIns="151178">
            <a:spAutoFit/>
          </a:bodyPr>
          <a:lstStyle>
            <a:lvl1pPr defTabSz="2519363"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519363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19363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19363">
              <a:defRPr sz="3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19363">
              <a:defRPr sz="33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2519363" eaLnBrk="0" fontAlgn="base" hangingPunct="0">
              <a:spcBef>
                <a:spcPct val="5000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2519363" eaLnBrk="0" fontAlgn="base" hangingPunct="0">
              <a:spcBef>
                <a:spcPct val="5000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2519363" eaLnBrk="0" fontAlgn="base" hangingPunct="0">
              <a:spcBef>
                <a:spcPct val="5000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2519363" eaLnBrk="0" fontAlgn="base" hangingPunct="0">
              <a:spcBef>
                <a:spcPct val="5000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altLang="en-US" sz="1500" b="1" dirty="0">
                <a:solidFill>
                  <a:srgbClr val="204E5A"/>
                </a:solidFill>
              </a:rPr>
              <a:t>ACKNOWLEDGEMENTS</a:t>
            </a:r>
            <a:r>
              <a:rPr lang="en-GB" altLang="en-US" sz="1500" dirty="0" smtClean="0"/>
              <a:t>: The authors </a:t>
            </a:r>
            <a:r>
              <a:rPr lang="en-GB" altLang="en-US" sz="1500" dirty="0" err="1" smtClean="0"/>
              <a:t>aknowledge</a:t>
            </a:r>
            <a:r>
              <a:rPr lang="en-GB" altLang="en-US" sz="1500" dirty="0" smtClean="0"/>
              <a:t> the Belgium National Fund for Scientific Research (FNRS) for financial support   </a:t>
            </a:r>
            <a:endParaRPr lang="en-GB" altLang="en-US" sz="1500" dirty="0">
              <a:cs typeface="Arial" charset="0"/>
            </a:endParaRPr>
          </a:p>
        </p:txBody>
      </p:sp>
      <p:sp>
        <p:nvSpPr>
          <p:cNvPr id="2058" name="Line 970"/>
          <p:cNvSpPr>
            <a:spLocks noChangeShapeType="1"/>
          </p:cNvSpPr>
          <p:nvPr/>
        </p:nvSpPr>
        <p:spPr bwMode="auto">
          <a:xfrm flipV="1">
            <a:off x="19702460" y="14966951"/>
            <a:ext cx="1657350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91376" tIns="45686" rIns="91376" bIns="45686" anchor="ctr"/>
          <a:lstStyle/>
          <a:p>
            <a:endParaRPr lang="en-US"/>
          </a:p>
        </p:txBody>
      </p:sp>
      <p:sp>
        <p:nvSpPr>
          <p:cNvPr id="2065" name="AutoShape 1458" descr="image002"/>
          <p:cNvSpPr>
            <a:spLocks noChangeAspect="1" noChangeArrowheads="1"/>
          </p:cNvSpPr>
          <p:nvPr/>
        </p:nvSpPr>
        <p:spPr bwMode="auto">
          <a:xfrm>
            <a:off x="4235459" y="4541842"/>
            <a:ext cx="28992512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6" rIns="91376" bIns="45686"/>
          <a:lstStyle/>
          <a:p>
            <a:endParaRPr lang="en-US" altLang="en-US"/>
          </a:p>
        </p:txBody>
      </p:sp>
      <p:sp>
        <p:nvSpPr>
          <p:cNvPr id="2068" name="Line 3253"/>
          <p:cNvSpPr>
            <a:spLocks noChangeShapeType="1"/>
          </p:cNvSpPr>
          <p:nvPr/>
        </p:nvSpPr>
        <p:spPr bwMode="auto">
          <a:xfrm>
            <a:off x="19269076" y="2627312"/>
            <a:ext cx="9526" cy="13248000"/>
          </a:xfrm>
          <a:prstGeom prst="line">
            <a:avLst/>
          </a:prstGeom>
          <a:noFill/>
          <a:ln w="6350">
            <a:solidFill>
              <a:srgbClr val="204E5A"/>
            </a:solidFill>
            <a:round/>
            <a:headEnd/>
            <a:tailEnd/>
          </a:ln>
        </p:spPr>
        <p:txBody>
          <a:bodyPr lIns="91376" tIns="45686" rIns="91376" bIns="45686">
            <a:spAutoFit/>
          </a:bodyPr>
          <a:lstStyle/>
          <a:p>
            <a:endParaRPr lang="en-US">
              <a:ln>
                <a:solidFill>
                  <a:srgbClr val="204E5A"/>
                </a:solidFill>
              </a:ln>
            </a:endParaRPr>
          </a:p>
        </p:txBody>
      </p:sp>
      <p:pic>
        <p:nvPicPr>
          <p:cNvPr id="46" name="Image 8"/>
          <p:cNvPicPr>
            <a:picLocks noChangeAspect="1"/>
          </p:cNvPicPr>
          <p:nvPr/>
        </p:nvPicPr>
        <p:blipFill>
          <a:blip r:embed="rId6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4901"/>
            <a:ext cx="38484000" cy="2639371"/>
          </a:xfrm>
          <a:prstGeom prst="rect">
            <a:avLst/>
          </a:prstGeom>
          <a:solidFill>
            <a:schemeClr val="bg1"/>
          </a:solidFill>
          <a:ln w="38100">
            <a:solidFill>
              <a:srgbClr val="204E5A"/>
            </a:solidFill>
            <a:miter lim="800000"/>
            <a:headEnd/>
            <a:tailEnd/>
          </a:ln>
        </p:spPr>
      </p:pic>
      <p:pic>
        <p:nvPicPr>
          <p:cNvPr id="2070" name="Picture 3322" descr="logo-cirm_300dpi_2100-747_cr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17363" y="15935570"/>
            <a:ext cx="972650" cy="9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0" descr="\\139.165.90.140\phagalcommun\LOGO LTPB 2013 anglais et Francais\Anglais\LPTB\LPTB+text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12" y="238345"/>
            <a:ext cx="2808656" cy="158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33099" y="169947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4400" b="1" dirty="0" smtClean="0"/>
              <a:t>M1142</a:t>
            </a:r>
            <a:endParaRPr lang="en-US" sz="4400" b="1" dirty="0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5895484" y="183677"/>
            <a:ext cx="28466715" cy="8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8651" tIns="199325" rIns="398651" bIns="199325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3200" b="1" u="sng" dirty="0" smtClean="0">
                <a:solidFill>
                  <a:srgbClr val="204E5A"/>
                </a:solidFill>
                <a:latin typeface="Arial" charset="0"/>
                <a:cs typeface="Arial" charset="0"/>
              </a:rPr>
              <a:t>DEVELOPMENT AND </a:t>
            </a:r>
            <a:r>
              <a:rPr lang="en-GB" altLang="fr-FR" sz="3200" b="1" u="sng" dirty="0">
                <a:solidFill>
                  <a:srgbClr val="204E5A"/>
                </a:solidFill>
                <a:latin typeface="Arial" charset="0"/>
                <a:cs typeface="Arial" charset="0"/>
              </a:rPr>
              <a:t>CHARACTERIZATION OF PEGYLATED LIPOPLEXES TO BE ENTRAPPED IN HEC SPONGES FOR VAGINAL DELIVERY</a:t>
            </a:r>
            <a:endParaRPr lang="fr-FR" altLang="fr-FR" sz="3200" b="1" u="sng" dirty="0">
              <a:solidFill>
                <a:srgbClr val="204E5A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712879" y="840204"/>
            <a:ext cx="26831925" cy="18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51" tIns="199325" rIns="398651" bIns="199325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500" b="1" u="sng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Tania Furst</a:t>
            </a:r>
            <a:r>
              <a:rPr lang="fr-FR" altLang="fr-FR" sz="2500" b="1" baseline="30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sz="25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Anna </a:t>
            </a:r>
            <a:r>
              <a:rPr lang="fr-FR" altLang="fr-FR" sz="2500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Lechanteur</a:t>
            </a:r>
            <a:r>
              <a:rPr lang="fr-FR" altLang="fr-FR" sz="2500" baseline="30000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FR" altLang="fr-FR" sz="25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Pascale Hubert</a:t>
            </a:r>
            <a:r>
              <a:rPr lang="fr-FR" altLang="fr-FR" sz="2500" baseline="30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5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Brigitte Evrard</a:t>
            </a:r>
            <a:r>
              <a:rPr lang="fr-FR" altLang="fr-FR" sz="2500" baseline="30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sz="25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Géraldine </a:t>
            </a:r>
            <a:r>
              <a:rPr lang="fr-FR" altLang="fr-FR" sz="2500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fr-FR" altLang="fr-FR" sz="2500" baseline="30000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solidFill>
                <a:srgbClr val="204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aseline="30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r-FR" sz="2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of Pharmaceutical Technology and </a:t>
            </a:r>
            <a:r>
              <a:rPr lang="en-US" altLang="fr-FR" sz="2000" dirty="0" err="1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Biopharmacy</a:t>
            </a:r>
            <a:r>
              <a:rPr lang="en-US" altLang="fr-FR" sz="2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CIRM, University of Liege, Liege, Belgium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aseline="30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fr-FR" sz="2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Laboratory of Experimental Pathology - GIGA Cancer, University of Liege, Liege, Belgium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000" b="1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fi-FI" altLang="fr-FR" sz="2000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tania.furst@ulg.ac.be</a:t>
            </a:r>
          </a:p>
        </p:txBody>
      </p:sp>
      <p:pic>
        <p:nvPicPr>
          <p:cNvPr id="51" name="Image 56" descr="FRS-FNRS_ noir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3" y="15988968"/>
            <a:ext cx="1388417" cy="8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321" descr="logo_coul_texte_blason_cadre_30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6824" y="238346"/>
            <a:ext cx="2322581" cy="16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ZoneTexte 14"/>
          <p:cNvSpPr txBox="1">
            <a:spLocks noChangeArrowheads="1"/>
          </p:cNvSpPr>
          <p:nvPr/>
        </p:nvSpPr>
        <p:spPr bwMode="auto">
          <a:xfrm>
            <a:off x="218322" y="2829259"/>
            <a:ext cx="815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lang="fr-FR" altLang="fr-FR" sz="2400" b="1" dirty="0">
              <a:solidFill>
                <a:srgbClr val="204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218322" y="3330993"/>
            <a:ext cx="8159750" cy="15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21"/>
          <p:cNvSpPr txBox="1">
            <a:spLocks noChangeArrowheads="1"/>
          </p:cNvSpPr>
          <p:nvPr/>
        </p:nvSpPr>
        <p:spPr bwMode="auto">
          <a:xfrm>
            <a:off x="218322" y="10116870"/>
            <a:ext cx="815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BE" altLang="fr-FR" sz="2400" b="1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fr-FR" altLang="fr-FR" sz="2400" b="1" dirty="0">
              <a:solidFill>
                <a:srgbClr val="204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218322" y="10596129"/>
            <a:ext cx="8159750" cy="1587"/>
          </a:xfrm>
          <a:prstGeom prst="line">
            <a:avLst/>
          </a:prstGeom>
          <a:ln w="38100">
            <a:solidFill>
              <a:srgbClr val="80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5013" y="2627312"/>
            <a:ext cx="38525450" cy="14295438"/>
          </a:xfrm>
          <a:prstGeom prst="rect">
            <a:avLst/>
          </a:prstGeom>
          <a:noFill/>
          <a:ln w="38100">
            <a:solidFill>
              <a:srgbClr val="204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5"/>
          <p:cNvCxnSpPr/>
          <p:nvPr/>
        </p:nvCxnSpPr>
        <p:spPr>
          <a:xfrm>
            <a:off x="19050" y="15881789"/>
            <a:ext cx="38484000" cy="0"/>
          </a:xfrm>
          <a:prstGeom prst="line">
            <a:avLst/>
          </a:prstGeom>
          <a:ln w="38100">
            <a:solidFill>
              <a:srgbClr val="204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14"/>
          <p:cNvSpPr txBox="1">
            <a:spLocks noChangeArrowheads="1"/>
          </p:cNvSpPr>
          <p:nvPr/>
        </p:nvSpPr>
        <p:spPr bwMode="auto">
          <a:xfrm>
            <a:off x="218322" y="6102024"/>
            <a:ext cx="815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MATERIALS AND METHODS</a:t>
            </a:r>
            <a:endParaRPr lang="fr-FR" altLang="fr-FR" sz="2400" b="1" dirty="0">
              <a:solidFill>
                <a:srgbClr val="204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218322" y="6603758"/>
            <a:ext cx="8159750" cy="15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21"/>
          <p:cNvSpPr txBox="1">
            <a:spLocks noChangeArrowheads="1"/>
          </p:cNvSpPr>
          <p:nvPr/>
        </p:nvSpPr>
        <p:spPr bwMode="auto">
          <a:xfrm>
            <a:off x="19472283" y="14209806"/>
            <a:ext cx="815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BE" altLang="fr-FR" sz="2400" b="1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CONCLUSIONS AND PERSPECTIVES</a:t>
            </a:r>
            <a:endParaRPr lang="fr-FR" altLang="fr-FR" sz="2400" b="1" dirty="0">
              <a:solidFill>
                <a:srgbClr val="204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19472283" y="14689065"/>
            <a:ext cx="8159750" cy="1587"/>
          </a:xfrm>
          <a:prstGeom prst="line">
            <a:avLst/>
          </a:prstGeom>
          <a:ln w="38100">
            <a:solidFill>
              <a:srgbClr val="80C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18322" y="3409669"/>
            <a:ext cx="1478405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buClr>
                <a:schemeClr val="accent3"/>
              </a:buClr>
              <a:defRPr/>
            </a:pP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This research has a double objective: </a:t>
            </a:r>
          </a:p>
          <a:p>
            <a:pPr marL="180000" algn="just">
              <a:buClr>
                <a:schemeClr val="accent3"/>
              </a:buClr>
              <a:defRPr/>
            </a:pP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Firstly, the preparation of cationic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nanovectors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GB" sz="1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liposomes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which are elaborated for a </a:t>
            </a:r>
            <a:r>
              <a:rPr lang="en-GB" sz="1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topical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administration into vagina. </a:t>
            </a:r>
            <a:r>
              <a:rPr lang="en-GB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Liposomes 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are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complexed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with </a:t>
            </a:r>
            <a:r>
              <a:rPr lang="en-GB" sz="1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siRNA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to form </a:t>
            </a:r>
            <a:r>
              <a:rPr lang="en-GB" sz="18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lipoplexes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r>
              <a:rPr lang="en-GB" sz="1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DSPE-PEG</a:t>
            </a:r>
            <a:r>
              <a:rPr lang="en-GB" sz="1800" b="1" baseline="-25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2000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an hydrophilic polymer, is added to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lipoplexes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to facilitate their diffusion through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cervico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-vaginal mucus. These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lipoplexes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must have good physicochemical characteristics to be effective. They also have to be stable in acidic environment (vaginal pH 4 - 4.5) and in </a:t>
            </a:r>
            <a:r>
              <a:rPr lang="en-GB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contact 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with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RNAses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and do not release the siRNA</a:t>
            </a:r>
            <a:r>
              <a:rPr lang="en-GB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80000" algn="just">
              <a:buClr>
                <a:schemeClr val="accent3"/>
              </a:buClr>
              <a:defRPr/>
            </a:pP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Secondly, we would like to incorporate these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lipoplexes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into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hydroxyethylcellulose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</a:t>
            </a:r>
            <a:r>
              <a:rPr lang="en-GB" sz="1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HEC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 gels, which will be freeze-dried to form </a:t>
            </a:r>
            <a:r>
              <a:rPr lang="en-GB" sz="1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sponges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 For that, we must first characterize these sponges. They have to be malleable to facilitate their handling. They have  to adhere to the vaginal mucosa and to rehydrate in a short time to allow the diffusion of </a:t>
            </a:r>
            <a:r>
              <a:rPr lang="en-GB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lipoplexes</a:t>
            </a:r>
            <a:r>
              <a:rPr lang="en-GB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</a:t>
            </a:r>
          </a:p>
          <a:p>
            <a:pPr marL="180000" algn="just">
              <a:buClr>
                <a:schemeClr val="accent3"/>
              </a:buClr>
              <a:defRPr/>
            </a:pPr>
            <a:endParaRPr lang="en-GB" sz="18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31" name="Imag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2801" r="21870" b="37431"/>
          <a:stretch>
            <a:fillRect/>
          </a:stretch>
        </p:blipFill>
        <p:spPr bwMode="auto">
          <a:xfrm>
            <a:off x="15063535" y="2866964"/>
            <a:ext cx="4079083" cy="18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lèche vers le bas 31"/>
          <p:cNvSpPr/>
          <p:nvPr/>
        </p:nvSpPr>
        <p:spPr>
          <a:xfrm>
            <a:off x="18548332" y="4181173"/>
            <a:ext cx="64393" cy="348344"/>
          </a:xfrm>
          <a:prstGeom prst="downArrow">
            <a:avLst/>
          </a:prstGeom>
          <a:solidFill>
            <a:srgbClr val="1D3541"/>
          </a:solidFill>
          <a:ln>
            <a:solidFill>
              <a:srgbClr val="204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Image 75" descr="1896820_10202194271631034_670909291_n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6" b="17731"/>
          <a:stretch>
            <a:fillRect/>
          </a:stretch>
        </p:blipFill>
        <p:spPr bwMode="auto">
          <a:xfrm>
            <a:off x="17709193" y="4722223"/>
            <a:ext cx="1450888" cy="10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61"/>
          <p:cNvSpPr txBox="1">
            <a:spLocks noChangeArrowheads="1"/>
          </p:cNvSpPr>
          <p:nvPr/>
        </p:nvSpPr>
        <p:spPr bwMode="auto">
          <a:xfrm>
            <a:off x="218322" y="6679721"/>
            <a:ext cx="1915432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524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2524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2524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2524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2524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252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252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252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252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fr-BE" altLang="fr-FR" sz="2000" b="1" dirty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2.1.  </a:t>
            </a:r>
            <a:r>
              <a:rPr lang="fr-BE" altLang="fr-FR" sz="1800" u="sng" dirty="0">
                <a:latin typeface="Arial" charset="0"/>
              </a:rPr>
              <a:t>Liposomes</a:t>
            </a:r>
            <a:r>
              <a:rPr lang="fr-BE" altLang="fr-FR" sz="1800" dirty="0">
                <a:latin typeface="Arial" charset="0"/>
              </a:rPr>
              <a:t> are </a:t>
            </a:r>
            <a:r>
              <a:rPr lang="fr-BE" altLang="fr-FR" sz="1800" dirty="0" err="1">
                <a:latin typeface="Arial" charset="0"/>
              </a:rPr>
              <a:t>prepared</a:t>
            </a:r>
            <a:r>
              <a:rPr lang="fr-BE" altLang="fr-FR" sz="1800" dirty="0">
                <a:latin typeface="Arial" charset="0"/>
              </a:rPr>
              <a:t> by </a:t>
            </a:r>
            <a:r>
              <a:rPr lang="fr-BE" altLang="fr-FR" sz="1800" dirty="0" err="1">
                <a:latin typeface="Arial" charset="0"/>
              </a:rPr>
              <a:t>hydration</a:t>
            </a:r>
            <a:r>
              <a:rPr lang="fr-BE" altLang="fr-FR" sz="1800" dirty="0">
                <a:latin typeface="Arial" charset="0"/>
              </a:rPr>
              <a:t> of </a:t>
            </a:r>
            <a:r>
              <a:rPr lang="fr-BE" altLang="fr-FR" sz="1800" dirty="0" err="1">
                <a:latin typeface="Arial" charset="0"/>
              </a:rPr>
              <a:t>lipidic</a:t>
            </a:r>
            <a:r>
              <a:rPr lang="fr-BE" altLang="fr-FR" sz="1800" dirty="0">
                <a:latin typeface="Arial" charset="0"/>
              </a:rPr>
              <a:t> film </a:t>
            </a:r>
            <a:r>
              <a:rPr lang="fr-BE" altLang="fr-FR" sz="1800" dirty="0" err="1" smtClean="0">
                <a:latin typeface="Arial" charset="0"/>
              </a:rPr>
              <a:t>method</a:t>
            </a:r>
            <a:r>
              <a:rPr lang="fr-BE" altLang="fr-FR" sz="1800" dirty="0" smtClean="0">
                <a:latin typeface="Arial" charset="0"/>
              </a:rPr>
              <a:t>: and </a:t>
            </a:r>
            <a:r>
              <a:rPr lang="fr-BE" altLang="fr-FR" sz="1800" dirty="0" err="1" smtClean="0">
                <a:latin typeface="Arial" charset="0"/>
              </a:rPr>
              <a:t>extruded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through</a:t>
            </a:r>
            <a:r>
              <a:rPr lang="fr-BE" altLang="fr-FR" sz="1800" dirty="0" smtClean="0">
                <a:latin typeface="Arial" charset="0"/>
              </a:rPr>
              <a:t> polycarbonate </a:t>
            </a:r>
            <a:r>
              <a:rPr lang="fr-BE" altLang="fr-FR" sz="1800" dirty="0" err="1" smtClean="0">
                <a:latin typeface="Arial" charset="0"/>
              </a:rPr>
              <a:t>mebranes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with</a:t>
            </a:r>
            <a:r>
              <a:rPr lang="fr-BE" altLang="fr-FR" sz="1800" dirty="0" smtClean="0">
                <a:latin typeface="Arial" charset="0"/>
              </a:rPr>
              <a:t> pores </a:t>
            </a:r>
            <a:r>
              <a:rPr lang="fr-BE" altLang="fr-FR" sz="1800" dirty="0" smtClean="0">
                <a:latin typeface="Arial" charset="0"/>
              </a:rPr>
              <a:t>at </a:t>
            </a:r>
            <a:r>
              <a:rPr lang="fr-BE" altLang="fr-FR" sz="1800" dirty="0" smtClean="0">
                <a:latin typeface="Arial" charset="0"/>
              </a:rPr>
              <a:t>200nm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fr-BE" altLang="fr-FR" sz="1000" dirty="0" smtClean="0"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 smtClean="0">
                <a:latin typeface="Arial" charset="0"/>
              </a:rPr>
              <a:t>  </a:t>
            </a:r>
            <a:r>
              <a:rPr lang="fr-BE" altLang="fr-FR" sz="1800" dirty="0" err="1" smtClean="0">
                <a:latin typeface="Arial" charset="0"/>
              </a:rPr>
              <a:t>Lipids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>
                <a:latin typeface="Arial" charset="0"/>
              </a:rPr>
              <a:t>: 	- </a:t>
            </a:r>
            <a:r>
              <a:rPr lang="fr-BE" altLang="fr-FR" sz="1800" dirty="0" err="1">
                <a:latin typeface="Arial" charset="0"/>
              </a:rPr>
              <a:t>Cationic</a:t>
            </a:r>
            <a:r>
              <a:rPr lang="fr-BE" altLang="fr-FR" sz="1800" dirty="0">
                <a:latin typeface="Arial" charset="0"/>
              </a:rPr>
              <a:t> DOTAP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charset="0"/>
              </a:rPr>
              <a:t>				</a:t>
            </a:r>
            <a:r>
              <a:rPr lang="fr-BE" altLang="fr-FR" sz="1800" dirty="0" smtClean="0">
                <a:latin typeface="Arial" charset="0"/>
              </a:rPr>
              <a:t>- </a:t>
            </a:r>
            <a:r>
              <a:rPr lang="fr-BE" altLang="fr-FR" sz="1800" dirty="0" err="1">
                <a:latin typeface="Arial" charset="0"/>
              </a:rPr>
              <a:t>Fusogenic</a:t>
            </a:r>
            <a:r>
              <a:rPr lang="fr-BE" altLang="fr-FR" sz="1800" dirty="0">
                <a:latin typeface="Arial" charset="0"/>
              </a:rPr>
              <a:t> DOPE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charset="0"/>
              </a:rPr>
              <a:t>				</a:t>
            </a:r>
            <a:r>
              <a:rPr lang="fr-BE" altLang="fr-FR" sz="1800" dirty="0" smtClean="0">
                <a:latin typeface="Arial" charset="0"/>
              </a:rPr>
              <a:t>- </a:t>
            </a:r>
            <a:r>
              <a:rPr lang="fr-BE" altLang="fr-FR" sz="1800" dirty="0" err="1">
                <a:latin typeface="Arial" charset="0"/>
              </a:rPr>
              <a:t>Cholesterol</a:t>
            </a:r>
            <a:r>
              <a:rPr lang="fr-BE" altLang="fr-FR" sz="1800" dirty="0">
                <a:latin typeface="Arial" charset="0"/>
              </a:rPr>
              <a:t> </a:t>
            </a:r>
            <a:endParaRPr lang="fr-BE" altLang="fr-FR" sz="1800" dirty="0" smtClean="0"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fr-BE" altLang="fr-FR" sz="1000" dirty="0"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Clr>
                <a:srgbClr val="92D050"/>
              </a:buClr>
            </a:pPr>
            <a:r>
              <a:rPr lang="fr-BE" altLang="fr-FR" sz="1800" dirty="0">
                <a:latin typeface="Arial" charset="0"/>
              </a:rPr>
              <a:t> </a:t>
            </a:r>
            <a:r>
              <a:rPr lang="fr-BE" altLang="fr-FR" sz="1800" dirty="0" smtClean="0">
                <a:latin typeface="Arial" charset="0"/>
              </a:rPr>
              <a:t>To </a:t>
            </a:r>
            <a:r>
              <a:rPr lang="fr-BE" altLang="fr-FR" sz="1800" dirty="0" err="1" smtClean="0">
                <a:latin typeface="Arial" charset="0"/>
              </a:rPr>
              <a:t>form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lipoplexes</a:t>
            </a:r>
            <a:r>
              <a:rPr lang="fr-BE" altLang="fr-FR" sz="1800" dirty="0" smtClean="0">
                <a:latin typeface="Arial" charset="0"/>
              </a:rPr>
              <a:t>: </a:t>
            </a:r>
            <a:r>
              <a:rPr lang="fr-BE" altLang="fr-FR" sz="1800" dirty="0" err="1" smtClean="0">
                <a:latin typeface="Arial" charset="0"/>
              </a:rPr>
              <a:t>siRNA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is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complexed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with</a:t>
            </a:r>
            <a:r>
              <a:rPr lang="fr-BE" altLang="fr-FR" sz="1800" dirty="0" smtClean="0">
                <a:latin typeface="Arial" charset="0"/>
              </a:rPr>
              <a:t> liposomes by </a:t>
            </a:r>
            <a:r>
              <a:rPr lang="fr-BE" altLang="fr-FR" sz="1800" dirty="0" err="1" smtClean="0">
                <a:latin typeface="Arial" charset="0"/>
              </a:rPr>
              <a:t>spontaneous</a:t>
            </a:r>
            <a:r>
              <a:rPr lang="fr-BE" altLang="fr-FR" sz="1800" dirty="0" smtClean="0">
                <a:latin typeface="Arial" charset="0"/>
              </a:rPr>
              <a:t> charge interaction, at </a:t>
            </a:r>
            <a:r>
              <a:rPr lang="fr-BE" altLang="fr-FR" sz="1800" dirty="0" err="1" smtClean="0">
                <a:latin typeface="Arial" charset="0"/>
              </a:rPr>
              <a:t>different</a:t>
            </a:r>
            <a:r>
              <a:rPr lang="fr-BE" altLang="fr-FR" sz="1800" dirty="0" smtClean="0">
                <a:latin typeface="Arial" charset="0"/>
              </a:rPr>
              <a:t> N/P ratios (</a:t>
            </a:r>
            <a:r>
              <a:rPr lang="fr-BE" altLang="fr-FR" sz="1800" dirty="0" err="1" smtClean="0">
                <a:latin typeface="Arial" charset="0"/>
              </a:rPr>
              <a:t>from</a:t>
            </a:r>
            <a:r>
              <a:rPr lang="fr-BE" altLang="fr-FR" sz="1800" dirty="0" smtClean="0">
                <a:latin typeface="Arial" charset="0"/>
              </a:rPr>
              <a:t> 0 to 15) in </a:t>
            </a:r>
            <a:r>
              <a:rPr lang="fr-BE" altLang="fr-FR" sz="1800" dirty="0" err="1" smtClean="0">
                <a:latin typeface="Arial" charset="0"/>
              </a:rPr>
              <a:t>RNase</a:t>
            </a:r>
            <a:r>
              <a:rPr lang="fr-BE" altLang="fr-FR" sz="1800" dirty="0" smtClean="0">
                <a:latin typeface="Arial" charset="0"/>
              </a:rPr>
              <a:t> free water</a:t>
            </a:r>
            <a:endParaRPr lang="fr-BE" altLang="fr-FR" sz="1000" dirty="0"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Clr>
                <a:srgbClr val="92D050"/>
              </a:buClr>
            </a:pP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Lipoplexes</a:t>
            </a:r>
            <a:r>
              <a:rPr lang="fr-BE" altLang="fr-FR" sz="1800" dirty="0" smtClean="0">
                <a:latin typeface="Arial" charset="0"/>
              </a:rPr>
              <a:t> are </a:t>
            </a:r>
            <a:r>
              <a:rPr lang="fr-BE" altLang="fr-FR" sz="1800" dirty="0" err="1" smtClean="0">
                <a:latin typeface="Arial" charset="0"/>
              </a:rPr>
              <a:t>pegylated</a:t>
            </a:r>
            <a:r>
              <a:rPr lang="fr-BE" altLang="fr-FR" sz="1800" dirty="0" smtClean="0">
                <a:latin typeface="Arial" charset="0"/>
              </a:rPr>
              <a:t> by addition of DSPE-PEG</a:t>
            </a:r>
            <a:r>
              <a:rPr lang="fr-BE" altLang="fr-FR" sz="1800" baseline="-25000" dirty="0" smtClean="0">
                <a:latin typeface="Arial" charset="0"/>
              </a:rPr>
              <a:t>2000</a:t>
            </a:r>
            <a:r>
              <a:rPr lang="fr-BE" altLang="fr-FR" sz="1800" dirty="0" smtClean="0">
                <a:latin typeface="Arial" charset="0"/>
              </a:rPr>
              <a:t> at </a:t>
            </a:r>
            <a:r>
              <a:rPr lang="fr-BE" altLang="fr-FR" sz="1800" dirty="0" err="1" smtClean="0">
                <a:latin typeface="Arial" charset="0"/>
              </a:rPr>
              <a:t>different</a:t>
            </a:r>
            <a:r>
              <a:rPr lang="fr-BE" altLang="fr-FR" sz="1800" dirty="0" smtClean="0">
                <a:latin typeface="Arial" charset="0"/>
              </a:rPr>
              <a:t> % ( </a:t>
            </a:r>
            <a:r>
              <a:rPr lang="fr-BE" altLang="fr-FR" sz="1800" dirty="0" err="1" smtClean="0">
                <a:latin typeface="Arial" charset="0"/>
              </a:rPr>
              <a:t>from</a:t>
            </a:r>
            <a:r>
              <a:rPr lang="fr-BE" altLang="fr-FR" sz="1800" dirty="0" smtClean="0">
                <a:latin typeface="Arial" charset="0"/>
              </a:rPr>
              <a:t> 0 to 100 % /mol DOTAP) by the post-insertion technique (at 37°C) </a:t>
            </a:r>
          </a:p>
          <a:p>
            <a:pPr algn="l" eaLnBrk="1" hangingPunct="1">
              <a:spcBef>
                <a:spcPct val="0"/>
              </a:spcBef>
            </a:pPr>
            <a:endParaRPr lang="fr-BE" altLang="fr-FR" sz="1800" dirty="0" smtClean="0"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None/>
            </a:pPr>
            <a:endParaRPr lang="fr-BE" altLang="fr-FR" sz="1800" dirty="0"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None/>
            </a:pPr>
            <a:r>
              <a:rPr lang="fr-BE" altLang="fr-FR" sz="2000" b="1" dirty="0" smtClean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2.2</a:t>
            </a:r>
            <a:r>
              <a:rPr lang="fr-BE" altLang="fr-FR" sz="2000" b="1" dirty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. </a:t>
            </a:r>
            <a:r>
              <a:rPr lang="fr-BE" altLang="fr-FR" sz="2000" u="sng" dirty="0" err="1" smtClean="0">
                <a:latin typeface="Arial" pitchFamily="34" charset="0"/>
                <a:ea typeface="ＭＳ Ｐゴシック" charset="-128"/>
              </a:rPr>
              <a:t>S</a:t>
            </a:r>
            <a:r>
              <a:rPr lang="fr-BE" altLang="fr-FR" sz="1800" u="sng" dirty="0" err="1" smtClean="0">
                <a:latin typeface="Arial" charset="0"/>
              </a:rPr>
              <a:t>ponges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>
                <a:latin typeface="Arial" charset="0"/>
              </a:rPr>
              <a:t>are </a:t>
            </a:r>
            <a:r>
              <a:rPr lang="fr-BE" altLang="fr-FR" sz="1800" dirty="0" err="1">
                <a:latin typeface="Arial" charset="0"/>
              </a:rPr>
              <a:t>obtained</a:t>
            </a:r>
            <a:r>
              <a:rPr lang="fr-BE" altLang="fr-FR" sz="1800" dirty="0">
                <a:latin typeface="Arial" charset="0"/>
              </a:rPr>
              <a:t> </a:t>
            </a:r>
            <a:r>
              <a:rPr lang="fr-BE" altLang="fr-FR" sz="1800" dirty="0" err="1">
                <a:latin typeface="Arial" charset="0"/>
              </a:rPr>
              <a:t>after</a:t>
            </a:r>
            <a:r>
              <a:rPr lang="fr-BE" altLang="fr-FR" sz="1800" dirty="0">
                <a:latin typeface="Arial" charset="0"/>
              </a:rPr>
              <a:t> </a:t>
            </a:r>
            <a:r>
              <a:rPr lang="fr-BE" altLang="fr-FR" sz="1800" dirty="0" err="1">
                <a:latin typeface="Arial" charset="0"/>
              </a:rPr>
              <a:t>freeze-drying</a:t>
            </a:r>
            <a:r>
              <a:rPr lang="fr-BE" altLang="fr-FR" sz="1800" dirty="0">
                <a:latin typeface="Arial" charset="0"/>
              </a:rPr>
              <a:t> of a </a:t>
            </a:r>
            <a:r>
              <a:rPr lang="fr-BE" altLang="fr-FR" sz="1800" dirty="0" err="1" smtClean="0">
                <a:latin typeface="Arial" charset="0"/>
              </a:rPr>
              <a:t>homogenous</a:t>
            </a:r>
            <a:r>
              <a:rPr lang="fr-BE" altLang="fr-FR" sz="1800" dirty="0" smtClean="0">
                <a:latin typeface="Arial" charset="0"/>
              </a:rPr>
              <a:t> hydrogel </a:t>
            </a:r>
            <a:r>
              <a:rPr lang="fr-BE" altLang="fr-FR" sz="1800" dirty="0">
                <a:latin typeface="Arial" charset="0"/>
              </a:rPr>
              <a:t>(6g) </a:t>
            </a:r>
            <a:r>
              <a:rPr lang="fr-BE" altLang="fr-FR" sz="1800" dirty="0" err="1">
                <a:latin typeface="Arial" charset="0"/>
              </a:rPr>
              <a:t>composed</a:t>
            </a:r>
            <a:r>
              <a:rPr lang="fr-BE" altLang="fr-FR" sz="1800" dirty="0">
                <a:latin typeface="Arial" charset="0"/>
              </a:rPr>
              <a:t> by HEC 250M and PEG</a:t>
            </a:r>
            <a:r>
              <a:rPr lang="fr-BE" altLang="fr-FR" sz="1800" baseline="-25000" dirty="0">
                <a:latin typeface="Arial" charset="0"/>
              </a:rPr>
              <a:t>400</a:t>
            </a:r>
            <a:r>
              <a:rPr lang="fr-BE" altLang="fr-FR" sz="1800" dirty="0">
                <a:latin typeface="Arial" charset="0"/>
              </a:rPr>
              <a:t> in </a:t>
            </a:r>
            <a:r>
              <a:rPr lang="fr-BE" altLang="fr-FR" sz="1800" dirty="0" err="1">
                <a:latin typeface="Arial" charset="0"/>
              </a:rPr>
              <a:t>milliQ</a:t>
            </a:r>
            <a:r>
              <a:rPr lang="fr-BE" altLang="fr-FR" sz="1800" dirty="0">
                <a:latin typeface="Arial" charset="0"/>
              </a:rPr>
              <a:t> water. </a:t>
            </a:r>
          </a:p>
          <a:p>
            <a:pPr algn="l" eaLnBrk="1" hangingPunct="1">
              <a:spcBef>
                <a:spcPct val="0"/>
              </a:spcBef>
              <a:buClr>
                <a:srgbClr val="92D050"/>
              </a:buClr>
              <a:buNone/>
            </a:pPr>
            <a:endParaRPr lang="en-US" altLang="fr-FR" sz="1800" dirty="0">
              <a:latin typeface="Arial" charset="0"/>
            </a:endParaRPr>
          </a:p>
        </p:txBody>
      </p:sp>
      <p:grpSp>
        <p:nvGrpSpPr>
          <p:cNvPr id="35" name="Groupe 1"/>
          <p:cNvGrpSpPr>
            <a:grpSpLocks/>
          </p:cNvGrpSpPr>
          <p:nvPr/>
        </p:nvGrpSpPr>
        <p:grpSpPr bwMode="auto">
          <a:xfrm>
            <a:off x="3351084" y="7202591"/>
            <a:ext cx="8370135" cy="824811"/>
            <a:chOff x="1218020" y="2019094"/>
            <a:chExt cx="1895790" cy="190364"/>
          </a:xfrm>
        </p:grpSpPr>
        <p:sp>
          <p:nvSpPr>
            <p:cNvPr id="36" name="Accolade fermante 35"/>
            <p:cNvSpPr/>
            <p:nvPr/>
          </p:nvSpPr>
          <p:spPr bwMode="auto">
            <a:xfrm>
              <a:off x="1218020" y="2019094"/>
              <a:ext cx="57077" cy="18279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GB" sz="1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37" name="ZoneTexte 49"/>
            <p:cNvSpPr txBox="1">
              <a:spLocks noChangeArrowheads="1"/>
            </p:cNvSpPr>
            <p:nvPr/>
          </p:nvSpPr>
          <p:spPr bwMode="auto">
            <a:xfrm>
              <a:off x="1329602" y="2060286"/>
              <a:ext cx="1784208" cy="14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spcBef>
                  <a:spcPct val="20000"/>
                </a:spcBef>
                <a:buFont typeface="Arial" charset="0"/>
                <a:buChar char="•"/>
                <a:defRPr sz="14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Font typeface="Arial" charset="0"/>
                <a:buChar char="–"/>
                <a:defRPr sz="12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Font typeface="Arial" charset="0"/>
                <a:buChar char="•"/>
                <a:defRPr sz="105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Font typeface="Arial" charset="0"/>
                <a:buChar char="–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800" dirty="0">
                  <a:latin typeface="Arial" charset="0"/>
                </a:rPr>
                <a:t>DOTAP/</a:t>
              </a:r>
              <a:r>
                <a:rPr lang="en-GB" altLang="fr-FR" sz="1800" dirty="0" err="1">
                  <a:latin typeface="Arial" charset="0"/>
                </a:rPr>
                <a:t>Chol</a:t>
              </a:r>
              <a:r>
                <a:rPr lang="en-GB" altLang="fr-FR" sz="1800" dirty="0">
                  <a:latin typeface="Arial" charset="0"/>
                </a:rPr>
                <a:t>/DOPE  </a:t>
              </a:r>
              <a:r>
                <a:rPr lang="en-GB" altLang="fr-FR" sz="1800" b="1" dirty="0" smtClean="0">
                  <a:solidFill>
                    <a:srgbClr val="204E5A"/>
                  </a:solidFill>
                  <a:latin typeface="Arial" charset="0"/>
                </a:rPr>
                <a:t>1/0.75/0.5 </a:t>
              </a:r>
              <a:r>
                <a:rPr lang="en-GB" altLang="fr-FR" sz="1800" dirty="0" smtClean="0">
                  <a:latin typeface="Arial" charset="0"/>
                  <a:sym typeface="Wingdings" panose="05000000000000000000" pitchFamily="2" charset="2"/>
                </a:rPr>
                <a:t></a:t>
              </a:r>
              <a:r>
                <a:rPr lang="en-GB" altLang="fr-FR" sz="1800" b="1" dirty="0" smtClean="0">
                  <a:solidFill>
                    <a:srgbClr val="204E5A"/>
                  </a:solidFill>
                  <a:latin typeface="Arial" charset="0"/>
                </a:rPr>
                <a:t> </a:t>
              </a:r>
              <a:r>
                <a:rPr lang="en-GB" altLang="fr-FR" sz="1800" b="1" dirty="0" smtClean="0">
                  <a:solidFill>
                    <a:srgbClr val="204E5A"/>
                  </a:solidFill>
                  <a:latin typeface="Arial" charset="0"/>
                </a:rPr>
                <a:t>5,6 </a:t>
              </a:r>
              <a:r>
                <a:rPr lang="en-GB" altLang="fr-FR" sz="1800" b="1" dirty="0" err="1" smtClean="0">
                  <a:solidFill>
                    <a:srgbClr val="204E5A"/>
                  </a:solidFill>
                  <a:latin typeface="Arial" charset="0"/>
                </a:rPr>
                <a:t>mM</a:t>
              </a:r>
              <a:r>
                <a:rPr lang="en-GB" altLang="fr-FR" sz="1800" dirty="0" smtClean="0">
                  <a:latin typeface="Arial" charset="0"/>
                </a:rPr>
                <a:t> </a:t>
              </a:r>
              <a:r>
                <a:rPr lang="en-GB" altLang="fr-FR" sz="1800" dirty="0">
                  <a:latin typeface="Arial" charset="0"/>
                </a:rPr>
                <a:t/>
              </a:r>
              <a:br>
                <a:rPr lang="en-GB" altLang="fr-FR" sz="1800" dirty="0">
                  <a:latin typeface="Arial" charset="0"/>
                </a:rPr>
              </a:br>
              <a:endParaRPr lang="en-GB" altLang="fr-FR" sz="1800" dirty="0">
                <a:latin typeface="Arial" charset="0"/>
              </a:endParaRPr>
            </a:p>
          </p:txBody>
        </p:sp>
      </p:grpSp>
      <p:sp>
        <p:nvSpPr>
          <p:cNvPr id="39" name="Accolade fermante 38"/>
          <p:cNvSpPr/>
          <p:nvPr/>
        </p:nvSpPr>
        <p:spPr bwMode="auto">
          <a:xfrm>
            <a:off x="15429889" y="6618108"/>
            <a:ext cx="126001" cy="21822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597152" y="6884808"/>
            <a:ext cx="3767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tabLst>
                <a:tab pos="95250" algn="l"/>
              </a:tabLst>
            </a:pPr>
            <a:r>
              <a:rPr lang="fr-BE" sz="1800" u="sng" dirty="0" err="1" smtClean="0"/>
              <a:t>Physicochemical</a:t>
            </a:r>
            <a:r>
              <a:rPr lang="fr-BE" sz="1800" u="sng" dirty="0" smtClean="0"/>
              <a:t> </a:t>
            </a:r>
            <a:r>
              <a:rPr lang="fr-BE" sz="1800" u="sng" dirty="0" err="1" smtClean="0"/>
              <a:t>characterization</a:t>
            </a:r>
            <a:r>
              <a:rPr lang="fr-BE" sz="1800" u="sng" dirty="0" smtClean="0"/>
              <a:t> </a:t>
            </a:r>
            <a:r>
              <a:rPr lang="fr-BE" sz="1800" dirty="0" smtClean="0"/>
              <a:t>: - size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95250" algn="l"/>
              </a:tabLst>
            </a:pPr>
            <a:r>
              <a:rPr lang="fr-BE" sz="1800" dirty="0" smtClean="0"/>
              <a:t>- </a:t>
            </a:r>
            <a:r>
              <a:rPr lang="fr-BE" sz="1800" dirty="0" err="1" smtClean="0"/>
              <a:t>zeta</a:t>
            </a:r>
            <a:endParaRPr lang="fr-BE" sz="1800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95250" algn="l"/>
              </a:tabLst>
            </a:pPr>
            <a:r>
              <a:rPr lang="fr-BE" sz="1800" dirty="0" smtClean="0"/>
              <a:t>- </a:t>
            </a:r>
            <a:r>
              <a:rPr lang="fr-BE" sz="1800" dirty="0" err="1"/>
              <a:t>i</a:t>
            </a:r>
            <a:r>
              <a:rPr lang="fr-BE" sz="1800" dirty="0" err="1" smtClean="0"/>
              <a:t>ncorportion</a:t>
            </a:r>
            <a:r>
              <a:rPr lang="fr-BE" sz="1800" dirty="0" smtClean="0"/>
              <a:t>  </a:t>
            </a:r>
            <a:r>
              <a:rPr lang="fr-BE" sz="1800" dirty="0" err="1" smtClean="0"/>
              <a:t>efficiency</a:t>
            </a:r>
            <a:r>
              <a:rPr lang="fr-BE" sz="1800" dirty="0" smtClean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95250" algn="l"/>
              </a:tabLst>
            </a:pPr>
            <a:r>
              <a:rPr lang="fr-BE" sz="1800" dirty="0" smtClean="0"/>
              <a:t>- </a:t>
            </a:r>
            <a:r>
              <a:rPr lang="fr-BE" sz="1800" dirty="0" err="1" smtClean="0"/>
              <a:t>stability</a:t>
            </a:r>
            <a:endParaRPr lang="fr-BE" sz="1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05539" y="10723499"/>
            <a:ext cx="12852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BE" sz="2000" b="1" dirty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3</a:t>
            </a:r>
            <a:r>
              <a:rPr lang="fr-BE" sz="2000" b="1" dirty="0" smtClean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.1. </a:t>
            </a:r>
            <a:r>
              <a:rPr lang="fr-BE" altLang="fr-FR" sz="2000" b="1" u="sng" dirty="0">
                <a:latin typeface="Arial" pitchFamily="34" charset="0"/>
                <a:ea typeface="ＭＳ Ｐゴシック" charset="-128"/>
              </a:rPr>
              <a:t>Z-</a:t>
            </a:r>
            <a:r>
              <a:rPr lang="fr-BE" altLang="fr-FR" sz="2000" b="1" u="sng" dirty="0" err="1">
                <a:latin typeface="Arial" pitchFamily="34" charset="0"/>
                <a:ea typeface="ＭＳ Ｐゴシック" charset="-128"/>
              </a:rPr>
              <a:t>average</a:t>
            </a:r>
            <a:r>
              <a:rPr lang="fr-BE" altLang="fr-FR" sz="2000" b="1" u="sng" dirty="0">
                <a:latin typeface="Arial" pitchFamily="34" charset="0"/>
                <a:ea typeface="ＭＳ Ｐゴシック" charset="-128"/>
              </a:rPr>
              <a:t> </a:t>
            </a:r>
            <a:r>
              <a:rPr lang="fr-BE" altLang="fr-FR" sz="2000" b="1" u="sng" dirty="0" err="1" smtClean="0">
                <a:latin typeface="Arial" pitchFamily="34" charset="0"/>
                <a:ea typeface="ＭＳ Ｐゴシック" charset="-128"/>
              </a:rPr>
              <a:t>diameter</a:t>
            </a:r>
            <a:r>
              <a:rPr lang="fr-BE" altLang="fr-FR" sz="2000" b="1" u="sng" dirty="0" smtClean="0">
                <a:latin typeface="Arial" pitchFamily="34" charset="0"/>
                <a:ea typeface="ＭＳ Ｐゴシック" charset="-128"/>
              </a:rPr>
              <a:t> (nm) and </a:t>
            </a:r>
            <a:r>
              <a:rPr lang="fr-BE" altLang="fr-FR" sz="2000" b="1" u="sng" dirty="0" err="1">
                <a:latin typeface="Arial" pitchFamily="34" charset="0"/>
                <a:ea typeface="ＭＳ Ｐゴシック" charset="-128"/>
              </a:rPr>
              <a:t>zeta</a:t>
            </a:r>
            <a:r>
              <a:rPr lang="fr-BE" altLang="fr-FR" sz="2000" b="1" u="sng" dirty="0">
                <a:latin typeface="Arial" pitchFamily="34" charset="0"/>
                <a:ea typeface="ＭＳ Ｐゴシック" charset="-128"/>
              </a:rPr>
              <a:t> </a:t>
            </a:r>
            <a:r>
              <a:rPr lang="fr-BE" altLang="fr-FR" sz="2000" b="1" u="sng" dirty="0" err="1" smtClean="0">
                <a:latin typeface="Arial" pitchFamily="34" charset="0"/>
                <a:ea typeface="ＭＳ Ｐゴシック" charset="-128"/>
              </a:rPr>
              <a:t>potential</a:t>
            </a:r>
            <a:r>
              <a:rPr lang="fr-BE" altLang="fr-FR" sz="2000" b="1" u="sng" dirty="0" smtClean="0">
                <a:latin typeface="Arial" pitchFamily="34" charset="0"/>
                <a:ea typeface="ＭＳ Ｐゴシック" charset="-128"/>
              </a:rPr>
              <a:t> (mV) of </a:t>
            </a:r>
            <a:r>
              <a:rPr lang="fr-BE" sz="2000" b="1" u="sng" dirty="0" err="1">
                <a:latin typeface="Arial" pitchFamily="34" charset="0"/>
                <a:ea typeface="ＭＳ Ｐゴシック" charset="-128"/>
              </a:rPr>
              <a:t>unpegylated</a:t>
            </a:r>
            <a:r>
              <a:rPr lang="fr-BE" sz="2000" b="1" u="sng" dirty="0">
                <a:latin typeface="Arial" pitchFamily="34" charset="0"/>
                <a:ea typeface="ＭＳ Ｐゴシック" charset="-128"/>
              </a:rPr>
              <a:t> </a:t>
            </a:r>
            <a:r>
              <a:rPr lang="fr-BE" sz="2000" b="1" u="sng" dirty="0" smtClean="0">
                <a:latin typeface="Arial" pitchFamily="34" charset="0"/>
                <a:ea typeface="ＭＳ Ｐゴシック" charset="-128"/>
              </a:rPr>
              <a:t>and </a:t>
            </a:r>
            <a:r>
              <a:rPr lang="fr-BE" sz="2000" b="1" u="sng" dirty="0" err="1" smtClean="0">
                <a:latin typeface="Arial" pitchFamily="34" charset="0"/>
                <a:ea typeface="ＭＳ Ｐゴシック" charset="-128"/>
              </a:rPr>
              <a:t>pegylated</a:t>
            </a:r>
            <a:r>
              <a:rPr lang="fr-BE" sz="2000" b="1" u="sng" dirty="0" smtClean="0">
                <a:latin typeface="Arial" pitchFamily="34" charset="0"/>
                <a:ea typeface="ＭＳ Ｐゴシック" charset="-128"/>
              </a:rPr>
              <a:t> </a:t>
            </a:r>
            <a:r>
              <a:rPr lang="fr-BE" sz="2000" b="1" u="sng" dirty="0" err="1" smtClean="0">
                <a:latin typeface="Arial" pitchFamily="34" charset="0"/>
                <a:ea typeface="ＭＳ Ｐゴシック" charset="-128"/>
              </a:rPr>
              <a:t>lipoplexes</a:t>
            </a:r>
            <a:endParaRPr lang="fr-FR" sz="2000" b="1" u="sng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2" name="ZoneTexte 71"/>
          <p:cNvSpPr txBox="1">
            <a:spLocks noChangeArrowheads="1"/>
          </p:cNvSpPr>
          <p:nvPr/>
        </p:nvSpPr>
        <p:spPr bwMode="auto">
          <a:xfrm>
            <a:off x="1146411" y="11245014"/>
            <a:ext cx="4934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fr-BE" altLang="fr-FR" sz="1800" dirty="0" err="1" smtClean="0">
                <a:latin typeface="Arial" charset="0"/>
              </a:rPr>
              <a:t>Unpegylated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lipoplexes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>
                <a:latin typeface="Arial" charset="0"/>
              </a:rPr>
              <a:t>according</a:t>
            </a:r>
            <a:r>
              <a:rPr lang="fr-BE" altLang="fr-FR" sz="1800" dirty="0">
                <a:latin typeface="Arial" charset="0"/>
              </a:rPr>
              <a:t> to N/P ratios</a:t>
            </a:r>
            <a:r>
              <a:rPr lang="fr-BE" altLang="fr-FR" sz="1800" u="sng" dirty="0">
                <a:latin typeface="Arial" charset="0"/>
              </a:rPr>
              <a:t>  </a:t>
            </a:r>
            <a:endParaRPr lang="en-US" altLang="fr-FR" sz="1800" u="sng" dirty="0">
              <a:latin typeface="Arial" charset="0"/>
            </a:endParaRPr>
          </a:p>
        </p:txBody>
      </p:sp>
      <p:pic>
        <p:nvPicPr>
          <p:cNvPr id="44" name="Image 81" descr="t-z1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15198" r="24228" b="3258"/>
          <a:stretch>
            <a:fillRect/>
          </a:stretch>
        </p:blipFill>
        <p:spPr bwMode="auto">
          <a:xfrm>
            <a:off x="999335" y="11821791"/>
            <a:ext cx="5228268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 bwMode="auto">
          <a:xfrm>
            <a:off x="2140093" y="12215378"/>
            <a:ext cx="199830" cy="3459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339890" y="15105658"/>
            <a:ext cx="67178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b="1" dirty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Fig.1. </a:t>
            </a:r>
            <a:r>
              <a:rPr lang="en-US" alt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the N/P ratio of 2.5, the diameter is ranged between 180 </a:t>
            </a:r>
            <a:r>
              <a:rPr lang="en-US" alt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and 220nm </a:t>
            </a: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and the zeta potential remains constant at </a:t>
            </a:r>
            <a:r>
              <a:rPr lang="en-US" alt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altLang="fr-FR" sz="1500" dirty="0">
                <a:latin typeface="Arial" panose="020B0604020202020204" pitchFamily="34" charset="0"/>
                <a:cs typeface="Arial" panose="020B0604020202020204" pitchFamily="34" charset="0"/>
              </a:rPr>
              <a:t>+50mV. (n=4).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493894" y="15105658"/>
            <a:ext cx="113794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b="1" dirty="0">
                <a:solidFill>
                  <a:srgbClr val="204E5A"/>
                </a:solidFill>
                <a:latin typeface="Arial" charset="0"/>
                <a:cs typeface="Arial" charset="0"/>
              </a:rPr>
              <a:t>Fig.2. </a:t>
            </a:r>
            <a:r>
              <a:rPr lang="en-US" altLang="fr-FR" sz="1500" b="1" dirty="0" smtClean="0">
                <a:solidFill>
                  <a:srgbClr val="204E5A"/>
                </a:solidFill>
                <a:latin typeface="Arial" charset="0"/>
              </a:rPr>
              <a:t>(</a:t>
            </a:r>
            <a:r>
              <a:rPr lang="en-US" altLang="fr-FR" sz="1500" b="1" dirty="0">
                <a:solidFill>
                  <a:srgbClr val="204E5A"/>
                </a:solidFill>
                <a:latin typeface="Arial" charset="0"/>
              </a:rPr>
              <a:t>A)</a:t>
            </a:r>
            <a:r>
              <a:rPr lang="en-US" altLang="fr-FR" sz="1500" dirty="0">
                <a:latin typeface="Arial" charset="0"/>
              </a:rPr>
              <a:t> The diameter of the </a:t>
            </a:r>
            <a:r>
              <a:rPr lang="en-US" altLang="fr-FR" sz="1500" dirty="0" err="1">
                <a:latin typeface="Arial" charset="0"/>
              </a:rPr>
              <a:t>lipoplexes</a:t>
            </a:r>
            <a:r>
              <a:rPr lang="en-US" altLang="fr-FR" sz="1500" dirty="0">
                <a:latin typeface="Arial" charset="0"/>
              </a:rPr>
              <a:t> is ranged between 150 </a:t>
            </a:r>
            <a:r>
              <a:rPr lang="en-US" altLang="fr-FR" sz="1500" dirty="0" smtClean="0">
                <a:latin typeface="Arial" charset="0"/>
              </a:rPr>
              <a:t>and 220nm</a:t>
            </a:r>
            <a:r>
              <a:rPr lang="en-US" altLang="fr-FR" sz="1500" dirty="0">
                <a:latin typeface="Arial" charset="0"/>
              </a:rPr>
              <a:t>, but from 50% of PEG the </a:t>
            </a:r>
            <a:r>
              <a:rPr lang="en-US" altLang="fr-FR" sz="1500" dirty="0" err="1">
                <a:latin typeface="Arial" charset="0"/>
              </a:rPr>
              <a:t>lipoplexes</a:t>
            </a:r>
            <a:r>
              <a:rPr lang="en-US" altLang="fr-FR" sz="1500" dirty="0">
                <a:latin typeface="Arial" charset="0"/>
              </a:rPr>
              <a:t> are too </a:t>
            </a:r>
            <a:r>
              <a:rPr lang="en-US" altLang="fr-FR" sz="1500" dirty="0" err="1">
                <a:latin typeface="Arial" charset="0"/>
              </a:rPr>
              <a:t>polydispersed</a:t>
            </a:r>
            <a:r>
              <a:rPr lang="en-US" altLang="fr-FR" sz="1500" dirty="0">
                <a:latin typeface="Arial" charset="0"/>
              </a:rPr>
              <a:t> (high PDI). </a:t>
            </a:r>
            <a:r>
              <a:rPr lang="en-US" altLang="fr-FR" sz="1500" b="1" dirty="0">
                <a:solidFill>
                  <a:srgbClr val="204E5A"/>
                </a:solidFill>
                <a:latin typeface="Arial" charset="0"/>
              </a:rPr>
              <a:t>(B)</a:t>
            </a:r>
            <a:r>
              <a:rPr lang="en-US" altLang="fr-FR" sz="1500" dirty="0">
                <a:latin typeface="Arial" charset="0"/>
              </a:rPr>
              <a:t> The zeta potential decreases when the % of PEG increases. </a:t>
            </a:r>
            <a:r>
              <a:rPr lang="fr-BE" altLang="fr-FR" sz="1500" dirty="0">
                <a:latin typeface="Arial" charset="0"/>
              </a:rPr>
              <a:t>(n=4)</a:t>
            </a:r>
            <a:endParaRPr lang="en-US" altLang="fr-FR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500" dirty="0">
              <a:latin typeface="Arial" charset="0"/>
              <a:cs typeface="Arial" charset="0"/>
            </a:endParaRPr>
          </a:p>
        </p:txBody>
      </p:sp>
      <p:sp>
        <p:nvSpPr>
          <p:cNvPr id="68" name="ZoneTexte 71"/>
          <p:cNvSpPr txBox="1">
            <a:spLocks noChangeArrowheads="1"/>
          </p:cNvSpPr>
          <p:nvPr/>
        </p:nvSpPr>
        <p:spPr bwMode="auto">
          <a:xfrm>
            <a:off x="10572656" y="11245014"/>
            <a:ext cx="5852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fr-BE" altLang="fr-FR" sz="1800" dirty="0" err="1" smtClean="0">
                <a:latin typeface="Arial" charset="0"/>
              </a:rPr>
              <a:t>Lipoplexes</a:t>
            </a:r>
            <a:r>
              <a:rPr lang="fr-BE" altLang="fr-FR" sz="1800" dirty="0" smtClean="0">
                <a:latin typeface="Arial" charset="0"/>
              </a:rPr>
              <a:t> at N/P ratio </a:t>
            </a:r>
            <a:r>
              <a:rPr lang="fr-BE" altLang="fr-FR" sz="1800" dirty="0" smtClean="0">
                <a:latin typeface="Arial" charset="0"/>
              </a:rPr>
              <a:t>2.5 </a:t>
            </a:r>
            <a:r>
              <a:rPr lang="fr-BE" altLang="fr-FR" sz="1800" dirty="0" err="1" smtClean="0">
                <a:latin typeface="Arial" charset="0"/>
              </a:rPr>
              <a:t>with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different</a:t>
            </a:r>
            <a:r>
              <a:rPr lang="fr-BE" altLang="fr-FR" sz="1800" dirty="0" smtClean="0">
                <a:latin typeface="Arial" charset="0"/>
              </a:rPr>
              <a:t> % of PEG</a:t>
            </a:r>
            <a:r>
              <a:rPr lang="fr-BE" altLang="fr-FR" sz="1800" u="sng" dirty="0" smtClean="0">
                <a:latin typeface="Arial" charset="0"/>
              </a:rPr>
              <a:t>  </a:t>
            </a:r>
            <a:endParaRPr lang="en-US" altLang="fr-FR" sz="1800" u="sng" dirty="0">
              <a:latin typeface="Arial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9472282" y="2829259"/>
            <a:ext cx="148383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b="1" dirty="0" smtClean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3.2. 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Incorporation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efficiency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of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unpegylated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 and </a:t>
            </a:r>
            <a:r>
              <a:rPr lang="fr-FR" sz="2000" b="1" u="sng" dirty="0" err="1" smtClean="0">
                <a:latin typeface="Arial" pitchFamily="34" charset="0"/>
                <a:ea typeface="ＭＳ Ｐゴシック" charset="-128"/>
              </a:rPr>
              <a:t>pegylated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 </a:t>
            </a:r>
            <a:r>
              <a:rPr lang="fr-FR" sz="2000" b="1" u="sng" dirty="0" err="1" smtClean="0">
                <a:latin typeface="Arial" pitchFamily="34" charset="0"/>
                <a:ea typeface="ＭＳ Ｐゴシック" charset="-128"/>
              </a:rPr>
              <a:t>lipoplexes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 </a:t>
            </a:r>
            <a:endParaRPr lang="fr-FR" sz="2000" b="1" u="sng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75" name="Imag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5294" r="1423" b="2203"/>
          <a:stretch/>
        </p:blipFill>
        <p:spPr bwMode="auto">
          <a:xfrm>
            <a:off x="28728000" y="3204000"/>
            <a:ext cx="3908432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9325" r="5869" b="4160"/>
          <a:stretch>
            <a:fillRect/>
          </a:stretch>
        </p:blipFill>
        <p:spPr bwMode="auto">
          <a:xfrm>
            <a:off x="19732537" y="3356621"/>
            <a:ext cx="4536681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ZoneTexte 82"/>
          <p:cNvSpPr txBox="1">
            <a:spLocks noChangeArrowheads="1"/>
          </p:cNvSpPr>
          <p:nvPr/>
        </p:nvSpPr>
        <p:spPr bwMode="auto">
          <a:xfrm>
            <a:off x="10611048" y="11657225"/>
            <a:ext cx="576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500" b="1" dirty="0">
                <a:solidFill>
                  <a:srgbClr val="204E5A"/>
                </a:solidFill>
                <a:latin typeface="Arial" charset="0"/>
              </a:rPr>
              <a:t>(A)</a:t>
            </a:r>
            <a:endParaRPr lang="en-US" altLang="fr-FR" sz="1500" b="1" dirty="0">
              <a:solidFill>
                <a:srgbClr val="204E5A"/>
              </a:solidFill>
              <a:latin typeface="Arial" charset="0"/>
            </a:endParaRPr>
          </a:p>
        </p:txBody>
      </p:sp>
      <p:sp>
        <p:nvSpPr>
          <p:cNvPr id="79" name="ZoneTexte 83"/>
          <p:cNvSpPr txBox="1">
            <a:spLocks noChangeArrowheads="1"/>
          </p:cNvSpPr>
          <p:nvPr/>
        </p:nvSpPr>
        <p:spPr bwMode="auto">
          <a:xfrm>
            <a:off x="15840796" y="11657225"/>
            <a:ext cx="576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500" b="1" dirty="0">
                <a:solidFill>
                  <a:srgbClr val="204E5A"/>
                </a:solidFill>
                <a:latin typeface="Arial" charset="0"/>
              </a:rPr>
              <a:t>(B)</a:t>
            </a:r>
            <a:endParaRPr lang="en-US" altLang="fr-FR" sz="1500" b="1" dirty="0">
              <a:solidFill>
                <a:srgbClr val="204E5A"/>
              </a:solidFill>
              <a:latin typeface="Arial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33142589" y="3944829"/>
            <a:ext cx="306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500" b="1" dirty="0" smtClean="0">
                <a:solidFill>
                  <a:srgbClr val="204E5A"/>
                </a:solidFill>
                <a:cs typeface="Arial" charset="0"/>
              </a:rPr>
              <a:t>Fig.4. </a:t>
            </a:r>
            <a:r>
              <a:rPr lang="en-US" altLang="fr-FR" sz="1500" dirty="0" smtClean="0"/>
              <a:t>Incorporation </a:t>
            </a:r>
            <a:r>
              <a:rPr lang="en-US" altLang="fr-FR" sz="1500" dirty="0"/>
              <a:t>of siRNA into 10, 20, 30 and 50% </a:t>
            </a:r>
            <a:r>
              <a:rPr lang="en-US" altLang="fr-FR" sz="1500" dirty="0" err="1"/>
              <a:t>pegylated</a:t>
            </a:r>
            <a:r>
              <a:rPr lang="en-US" altLang="fr-FR" sz="1500" dirty="0"/>
              <a:t> </a:t>
            </a:r>
            <a:r>
              <a:rPr lang="en-US" altLang="fr-FR" sz="1500" dirty="0" err="1"/>
              <a:t>lipoplexes</a:t>
            </a:r>
            <a:r>
              <a:rPr lang="en-US" altLang="fr-FR" sz="1500" dirty="0"/>
              <a:t> at N/P </a:t>
            </a:r>
            <a:r>
              <a:rPr lang="en-US" altLang="fr-FR" sz="1500" dirty="0" smtClean="0"/>
              <a:t>2.5</a:t>
            </a:r>
            <a:r>
              <a:rPr lang="en-US" altLang="fr-FR" sz="1500" dirty="0"/>
              <a:t>. The addition of PEG does not decrease the encapsulation efficiency. (n=3) </a:t>
            </a:r>
            <a:endParaRPr lang="fr-FR" altLang="fr-FR" sz="1500" dirty="0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65307" y="3944829"/>
            <a:ext cx="308784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1500" b="1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Fig.3. </a:t>
            </a:r>
            <a:r>
              <a:rPr lang="en-US" altLang="fr-FR" sz="1500" dirty="0" smtClean="0"/>
              <a:t>Incorporation </a:t>
            </a:r>
            <a:r>
              <a:rPr lang="en-US" altLang="fr-FR" sz="1500" dirty="0"/>
              <a:t>of siRNA into </a:t>
            </a:r>
            <a:r>
              <a:rPr lang="en-US" altLang="fr-FR" sz="1500" dirty="0" err="1" smtClean="0"/>
              <a:t>unpegylated</a:t>
            </a:r>
            <a:r>
              <a:rPr lang="en-US" altLang="fr-FR" sz="1500" dirty="0" smtClean="0"/>
              <a:t> </a:t>
            </a:r>
            <a:r>
              <a:rPr lang="en-US" altLang="fr-FR" sz="1500" dirty="0" err="1"/>
              <a:t>lipoplexes</a:t>
            </a:r>
            <a:r>
              <a:rPr lang="en-US" altLang="fr-FR" sz="1500" dirty="0"/>
              <a:t> according to N/P ratios. From the N/P </a:t>
            </a:r>
            <a:r>
              <a:rPr lang="en-US" altLang="fr-FR" sz="1500" dirty="0" smtClean="0"/>
              <a:t>1.25</a:t>
            </a:r>
            <a:r>
              <a:rPr lang="en-US" altLang="fr-FR" sz="1500" dirty="0"/>
              <a:t>, more than 95% of siRNA is encapsulated. (n=4)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9472282" y="6102024"/>
            <a:ext cx="148383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b="1" dirty="0" smtClean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3.4. </a:t>
            </a:r>
            <a:r>
              <a:rPr lang="fr-FR" sz="2000" b="1" u="sng" dirty="0" err="1" smtClean="0">
                <a:latin typeface="Arial" pitchFamily="34" charset="0"/>
                <a:ea typeface="ＭＳ Ｐゴシック" charset="-128"/>
              </a:rPr>
              <a:t>Stability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 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of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ipoplexes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; in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presence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of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acidic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pH and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RNases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82" name="Rectangle 27"/>
          <p:cNvSpPr>
            <a:spLocks noChangeArrowheads="1"/>
          </p:cNvSpPr>
          <p:nvPr/>
        </p:nvSpPr>
        <p:spPr bwMode="auto">
          <a:xfrm>
            <a:off x="19298444" y="9336495"/>
            <a:ext cx="102863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1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1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b="1" dirty="0" smtClean="0">
                <a:solidFill>
                  <a:srgbClr val="204E5A"/>
                </a:solidFill>
                <a:latin typeface="Arial" charset="0"/>
                <a:cs typeface="Arial" charset="0"/>
              </a:rPr>
              <a:t>Fig.5. </a:t>
            </a:r>
            <a:r>
              <a:rPr lang="en-US" altLang="fr-FR" sz="1500" dirty="0" err="1">
                <a:latin typeface="Arial" charset="0"/>
              </a:rPr>
              <a:t>Lipoplexes</a:t>
            </a:r>
            <a:r>
              <a:rPr lang="en-US" altLang="fr-FR" sz="1500" dirty="0">
                <a:latin typeface="Arial" charset="0"/>
              </a:rPr>
              <a:t> at N/P </a:t>
            </a:r>
            <a:r>
              <a:rPr lang="en-US" altLang="fr-FR" sz="1500" dirty="0" smtClean="0">
                <a:latin typeface="Arial" charset="0"/>
              </a:rPr>
              <a:t>2.5 </a:t>
            </a:r>
            <a:r>
              <a:rPr lang="en-US" altLang="fr-FR" sz="1500" dirty="0">
                <a:latin typeface="Arial" charset="0"/>
              </a:rPr>
              <a:t>with </a:t>
            </a:r>
            <a:r>
              <a:rPr lang="en-US" altLang="fr-FR" sz="1500" dirty="0" smtClean="0">
                <a:latin typeface="Arial" charset="0"/>
              </a:rPr>
              <a:t>0, 10, 20 and 50%PEG </a:t>
            </a:r>
            <a:r>
              <a:rPr lang="en-US" altLang="fr-FR" sz="1500" dirty="0">
                <a:latin typeface="Arial" charset="0"/>
              </a:rPr>
              <a:t>in presence of acidic </a:t>
            </a:r>
            <a:r>
              <a:rPr lang="en-US" altLang="fr-FR" sz="1500" dirty="0" smtClean="0">
                <a:latin typeface="Arial" charset="0"/>
              </a:rPr>
              <a:t>pH (from 5,8 to 2).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dirty="0" smtClean="0">
                <a:latin typeface="Arial" charset="0"/>
              </a:rPr>
              <a:t>There is no </a:t>
            </a:r>
            <a:r>
              <a:rPr lang="en-US" altLang="fr-FR" sz="1500" dirty="0">
                <a:latin typeface="Arial" charset="0"/>
              </a:rPr>
              <a:t>leakage and no degradation of siRNA when </a:t>
            </a:r>
            <a:r>
              <a:rPr lang="en-US" altLang="fr-FR" sz="1500" dirty="0" err="1">
                <a:latin typeface="Arial" charset="0"/>
              </a:rPr>
              <a:t>lipoplexes</a:t>
            </a:r>
            <a:r>
              <a:rPr lang="en-US" altLang="fr-FR" sz="1500" dirty="0">
                <a:latin typeface="Arial" charset="0"/>
              </a:rPr>
              <a:t> are in acidic </a:t>
            </a:r>
            <a:r>
              <a:rPr lang="en-US" altLang="fr-FR" sz="1500" dirty="0" smtClean="0">
                <a:latin typeface="Arial" charset="0"/>
              </a:rPr>
              <a:t>environment. siRNA is protected by the </a:t>
            </a:r>
            <a:r>
              <a:rPr lang="en-US" altLang="fr-FR" sz="1500" dirty="0" err="1" smtClean="0">
                <a:latin typeface="Arial" charset="0"/>
              </a:rPr>
              <a:t>unpegylated</a:t>
            </a:r>
            <a:r>
              <a:rPr lang="en-US" altLang="fr-FR" sz="1500" dirty="0" smtClean="0">
                <a:latin typeface="Arial" charset="0"/>
              </a:rPr>
              <a:t> and the </a:t>
            </a:r>
            <a:r>
              <a:rPr lang="en-US" altLang="fr-FR" sz="1500" dirty="0" err="1" smtClean="0">
                <a:latin typeface="Arial" charset="0"/>
              </a:rPr>
              <a:t>pegylated</a:t>
            </a:r>
            <a:r>
              <a:rPr lang="en-US" altLang="fr-FR" sz="1500" dirty="0" smtClean="0">
                <a:latin typeface="Arial" charset="0"/>
              </a:rPr>
              <a:t> </a:t>
            </a:r>
            <a:r>
              <a:rPr lang="en-US" altLang="fr-FR" sz="1500" dirty="0" err="1" smtClean="0">
                <a:latin typeface="Arial" charset="0"/>
              </a:rPr>
              <a:t>lipoplexes</a:t>
            </a:r>
            <a:r>
              <a:rPr lang="en-US" altLang="fr-FR" sz="1500" dirty="0" smtClean="0">
                <a:latin typeface="Arial" charset="0"/>
              </a:rPr>
              <a:t>. </a:t>
            </a:r>
            <a:endParaRPr lang="en-US" altLang="fr-FR" sz="1500" b="1" dirty="0">
              <a:solidFill>
                <a:srgbClr val="204E5A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b="1" dirty="0">
                <a:solidFill>
                  <a:srgbClr val="204E5A"/>
                </a:solidFill>
                <a:latin typeface="Arial" charset="0"/>
                <a:cs typeface="Arial" charset="0"/>
              </a:rPr>
              <a:t> </a:t>
            </a:r>
            <a:endParaRPr lang="fr-FR" altLang="fr-FR" sz="1500" dirty="0">
              <a:latin typeface="Arial" charset="0"/>
              <a:cs typeface="Arial" charset="0"/>
            </a:endParaRPr>
          </a:p>
        </p:txBody>
      </p:sp>
      <p:pic>
        <p:nvPicPr>
          <p:cNvPr id="83" name="Imag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4495" r="49197" b="63052"/>
          <a:stretch>
            <a:fillRect/>
          </a:stretch>
        </p:blipFill>
        <p:spPr bwMode="auto">
          <a:xfrm>
            <a:off x="31411650" y="6727020"/>
            <a:ext cx="4694313" cy="31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9300460" y="14782625"/>
            <a:ext cx="19202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Clr>
                <a:srgbClr val="80C535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</a:rPr>
              <a:t>Lipoplexes</a:t>
            </a: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>
                <a:latin typeface="Arial" pitchFamily="34" charset="0"/>
              </a:rPr>
              <a:t>DOTAP/</a:t>
            </a:r>
            <a:r>
              <a:rPr lang="en-GB" sz="1600" dirty="0" err="1">
                <a:latin typeface="Arial" pitchFamily="34" charset="0"/>
              </a:rPr>
              <a:t>Chol</a:t>
            </a:r>
            <a:r>
              <a:rPr lang="en-GB" sz="1600" dirty="0">
                <a:latin typeface="Arial" pitchFamily="34" charset="0"/>
              </a:rPr>
              <a:t>/DOPE 1/0.75/0.5 at N/P=2.5 with and without DSPE-PEG</a:t>
            </a:r>
            <a:r>
              <a:rPr lang="en-GB" sz="1600" baseline="-25000" dirty="0">
                <a:latin typeface="Arial" pitchFamily="34" charset="0"/>
              </a:rPr>
              <a:t>2000</a:t>
            </a:r>
            <a:r>
              <a:rPr lang="en-GB" sz="1600" dirty="0">
                <a:latin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</a:rPr>
              <a:t>have </a:t>
            </a:r>
            <a:r>
              <a:rPr lang="en-GB" sz="1600" dirty="0">
                <a:latin typeface="Arial" pitchFamily="34" charset="0"/>
              </a:rPr>
              <a:t>optimal physicochemical characteristics in terms of size, charge and incorporation efficiency. They are able to protect the siRNA in presence of acidic environment or </a:t>
            </a:r>
            <a:r>
              <a:rPr lang="en-GB" sz="1600" dirty="0" smtClean="0">
                <a:latin typeface="Arial" pitchFamily="34" charset="0"/>
              </a:rPr>
              <a:t>in presence of </a:t>
            </a:r>
            <a:r>
              <a:rPr lang="en-GB" sz="1600" dirty="0" err="1" smtClean="0">
                <a:latin typeface="Arial" pitchFamily="34" charset="0"/>
              </a:rPr>
              <a:t>RNAse</a:t>
            </a: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>
                <a:latin typeface="Arial" pitchFamily="34" charset="0"/>
              </a:rPr>
              <a:t>A. </a:t>
            </a:r>
            <a:r>
              <a:rPr lang="en-GB" sz="1600" dirty="0" smtClean="0">
                <a:latin typeface="Arial" pitchFamily="34" charset="0"/>
              </a:rPr>
              <a:t> Their </a:t>
            </a:r>
            <a:r>
              <a:rPr lang="en-GB" sz="1600" dirty="0">
                <a:latin typeface="Arial" pitchFamily="34" charset="0"/>
              </a:rPr>
              <a:t>stability and diffusion ability will be studied in presence of </a:t>
            </a:r>
            <a:r>
              <a:rPr lang="en-GB" sz="1600" dirty="0" smtClean="0">
                <a:latin typeface="Arial" pitchFamily="34" charset="0"/>
              </a:rPr>
              <a:t>mucus and HEC gel.</a:t>
            </a:r>
          </a:p>
          <a:p>
            <a:pPr algn="l">
              <a:spcBef>
                <a:spcPts val="0"/>
              </a:spcBef>
              <a:buClr>
                <a:srgbClr val="80C535"/>
              </a:buClr>
              <a:buFont typeface="Arial" panose="020B0604020202020204" pitchFamily="34" charset="0"/>
              <a:buChar char="•"/>
              <a:defRPr/>
            </a:pPr>
            <a:endParaRPr lang="en-GB" sz="800" dirty="0" smtClean="0">
              <a:latin typeface="Arial" pitchFamily="34" charset="0"/>
            </a:endParaRPr>
          </a:p>
          <a:p>
            <a:pPr algn="l">
              <a:spcBef>
                <a:spcPts val="0"/>
              </a:spcBef>
              <a:buClr>
                <a:srgbClr val="80C535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>
                <a:latin typeface="Arial" pitchFamily="34" charset="0"/>
              </a:rPr>
              <a:t>Regarding sponges</a:t>
            </a:r>
            <a:r>
              <a:rPr lang="en-GB" sz="1600">
                <a:latin typeface="Arial" pitchFamily="34" charset="0"/>
              </a:rPr>
              <a:t>, </a:t>
            </a:r>
            <a:r>
              <a:rPr lang="en-GB" sz="1600" smtClean="0">
                <a:latin typeface="Arial" pitchFamily="34" charset="0"/>
              </a:rPr>
              <a:t>HEC 250M </a:t>
            </a:r>
            <a:r>
              <a:rPr lang="en-GB" sz="1600" dirty="0">
                <a:latin typeface="Arial" pitchFamily="34" charset="0"/>
              </a:rPr>
              <a:t>seems to be an ideal polymer to form a </a:t>
            </a:r>
            <a:r>
              <a:rPr lang="en-GB" sz="1600" dirty="0" err="1">
                <a:latin typeface="Arial" pitchFamily="34" charset="0"/>
              </a:rPr>
              <a:t>mucoadhesive</a:t>
            </a:r>
            <a:r>
              <a:rPr lang="en-GB" sz="1600" dirty="0">
                <a:latin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</a:rPr>
              <a:t>system. </a:t>
            </a:r>
            <a:r>
              <a:rPr lang="fr-BE" altLang="fr-FR" sz="1600" dirty="0" smtClean="0">
                <a:solidFill>
                  <a:prstClr val="black"/>
                </a:solidFill>
                <a:latin typeface="Arial" pitchFamily="34" charset="0"/>
              </a:rPr>
              <a:t>The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mucoadhesion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of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sponges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containing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lipoplexes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will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also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be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BE" altLang="fr-FR" sz="1600" dirty="0" err="1">
                <a:solidFill>
                  <a:prstClr val="black"/>
                </a:solidFill>
                <a:latin typeface="Arial" pitchFamily="34" charset="0"/>
              </a:rPr>
              <a:t>characterized</a:t>
            </a:r>
            <a:r>
              <a:rPr lang="fr-BE" altLang="fr-FR" sz="1600" dirty="0">
                <a:solidFill>
                  <a:prstClr val="black"/>
                </a:solidFill>
                <a:latin typeface="Arial" pitchFamily="34" charset="0"/>
              </a:rPr>
              <a:t>. </a:t>
            </a:r>
          </a:p>
          <a:p>
            <a:pPr marL="2443163" lvl="1" indent="-457200" algn="l">
              <a:spcBef>
                <a:spcPts val="0"/>
              </a:spcBef>
              <a:buClr>
                <a:srgbClr val="80C535"/>
              </a:buClr>
              <a:buFont typeface="Arial" panose="020B0604020202020204" pitchFamily="34" charset="0"/>
              <a:buChar char="•"/>
              <a:defRPr/>
            </a:pPr>
            <a:endParaRPr lang="fr-BE" sz="1600" dirty="0">
              <a:latin typeface="Arial" pitchFamily="34" charset="0"/>
            </a:endParaRPr>
          </a:p>
        </p:txBody>
      </p:sp>
      <p:pic>
        <p:nvPicPr>
          <p:cNvPr id="1026" name="Picture 2" descr="C:\Users\Administrateur\Desktop\Mes documents\Cours\Présentations  PPT\abstract pour congrès\AAPS\lipo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6048" r="1590" b="26651"/>
          <a:stretch/>
        </p:blipFill>
        <p:spPr bwMode="auto">
          <a:xfrm>
            <a:off x="24856003" y="6727020"/>
            <a:ext cx="4697388" cy="23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eur\Desktop\Mes documents\Cours\Présentations  PPT\abstract pour congrès\AAPS\lipo 1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17340" r="5161" b="24040"/>
          <a:stretch/>
        </p:blipFill>
        <p:spPr bwMode="auto">
          <a:xfrm>
            <a:off x="19732537" y="6727020"/>
            <a:ext cx="5097012" cy="23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/>
          <p:cNvSpPr txBox="1"/>
          <p:nvPr/>
        </p:nvSpPr>
        <p:spPr>
          <a:xfrm>
            <a:off x="19472281" y="10449382"/>
            <a:ext cx="107473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b="1" dirty="0">
                <a:solidFill>
                  <a:schemeClr val="accent3"/>
                </a:solidFill>
                <a:latin typeface="Arial" pitchFamily="34" charset="0"/>
                <a:ea typeface="ＭＳ Ｐゴシック" charset="-128"/>
              </a:rPr>
              <a:t>2.2.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Preparation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 and </a:t>
            </a:r>
            <a:r>
              <a:rPr lang="fr-FR" sz="2000" b="1" u="sng" dirty="0" err="1" smtClean="0">
                <a:latin typeface="Arial" pitchFamily="34" charset="0"/>
                <a:ea typeface="ＭＳ Ｐゴシック" charset="-128"/>
              </a:rPr>
              <a:t>mucoadhesion</a:t>
            </a:r>
            <a:r>
              <a:rPr lang="fr-FR" sz="2000" b="1" u="sng" dirty="0" smtClean="0">
                <a:latin typeface="Arial" pitchFamily="34" charset="0"/>
                <a:ea typeface="ＭＳ Ｐゴシック" charset="-128"/>
              </a:rPr>
              <a:t> of 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cellulose-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derivative</a:t>
            </a:r>
            <a:r>
              <a:rPr lang="fr-FR" sz="2000" b="1" u="sng" dirty="0">
                <a:latin typeface="Arial" pitchFamily="34" charset="0"/>
                <a:ea typeface="ＭＳ Ｐゴシック" charset="-128"/>
              </a:rPr>
              <a:t> </a:t>
            </a:r>
            <a:r>
              <a:rPr lang="fr-FR" sz="2000" b="1" u="sng" dirty="0" err="1">
                <a:latin typeface="Arial" pitchFamily="34" charset="0"/>
                <a:ea typeface="ＭＳ Ｐゴシック" charset="-128"/>
              </a:rPr>
              <a:t>sponges</a:t>
            </a:r>
            <a:endParaRPr lang="fr-FR" sz="2000" b="1" u="sng" dirty="0">
              <a:latin typeface="Arial" pitchFamily="34" charset="0"/>
              <a:ea typeface="ＭＳ Ｐゴシック" charset="-128"/>
            </a:endParaRPr>
          </a:p>
        </p:txBody>
      </p:sp>
      <p:graphicFrame>
        <p:nvGraphicFramePr>
          <p:cNvPr id="93" name="Tableau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58548"/>
              </p:ext>
            </p:extLst>
          </p:nvPr>
        </p:nvGraphicFramePr>
        <p:xfrm>
          <a:off x="9492271" y="9628556"/>
          <a:ext cx="2940463" cy="708692"/>
        </p:xfrm>
        <a:graphic>
          <a:graphicData uri="http://schemas.openxmlformats.org/drawingml/2006/table">
            <a:tbl>
              <a:tblPr/>
              <a:tblGrid>
                <a:gridCol w="358047"/>
                <a:gridCol w="1360579"/>
                <a:gridCol w="1221837"/>
              </a:tblGrid>
              <a:tr h="174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HEC 250M (mg)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PEG400 (mg)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74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3" marR="9523" marT="9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" name="Accolade fermante 94"/>
          <p:cNvSpPr/>
          <p:nvPr/>
        </p:nvSpPr>
        <p:spPr bwMode="auto">
          <a:xfrm>
            <a:off x="13721740" y="9109953"/>
            <a:ext cx="183062" cy="124754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4013455" y="9258475"/>
            <a:ext cx="533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tabLst>
                <a:tab pos="95250" algn="l"/>
              </a:tabLst>
            </a:pPr>
            <a:r>
              <a:rPr lang="fr-BE" sz="1800" u="sng" dirty="0" err="1" smtClean="0"/>
              <a:t>Characterization</a:t>
            </a:r>
            <a:r>
              <a:rPr lang="fr-BE" sz="1800" u="sng" dirty="0" smtClean="0"/>
              <a:t> of the </a:t>
            </a:r>
            <a:r>
              <a:rPr lang="fr-BE" sz="1800" u="sng" dirty="0" err="1" smtClean="0"/>
              <a:t>mucoadhesion</a:t>
            </a:r>
            <a:r>
              <a:rPr lang="fr-BE" sz="1800" u="sng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a Texture Analyzer, 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mucin</a:t>
            </a:r>
            <a:r>
              <a:rPr lang="fr-BE" sz="1800" dirty="0" smtClean="0"/>
              <a:t> disc and 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synthetic</a:t>
            </a:r>
            <a:r>
              <a:rPr lang="fr-BE" sz="1800" dirty="0" smtClean="0"/>
              <a:t> </a:t>
            </a:r>
            <a:r>
              <a:rPr lang="fr-BE" sz="1800" dirty="0" err="1" smtClean="0"/>
              <a:t>cervicovaginal</a:t>
            </a:r>
            <a:r>
              <a:rPr lang="fr-BE" sz="1800" dirty="0" smtClean="0"/>
              <a:t> mucus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6200603" y="4825069"/>
            <a:ext cx="1406520" cy="823731"/>
            <a:chOff x="15404934" y="4722224"/>
            <a:chExt cx="1598869" cy="1045528"/>
          </a:xfrm>
        </p:grpSpPr>
        <p:pic>
          <p:nvPicPr>
            <p:cNvPr id="98" name="Image 74" descr="eponge.jp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9" t="42815" r="12991" b="20079"/>
            <a:stretch>
              <a:fillRect/>
            </a:stretch>
          </p:blipFill>
          <p:spPr bwMode="auto">
            <a:xfrm>
              <a:off x="15404934" y="4722224"/>
              <a:ext cx="1598869" cy="104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0" name="Connecteur droit avec flèche 99"/>
            <p:cNvCxnSpPr/>
            <p:nvPr/>
          </p:nvCxnSpPr>
          <p:spPr bwMode="auto">
            <a:xfrm>
              <a:off x="15506517" y="5688407"/>
              <a:ext cx="1469290" cy="794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ZoneTexte 78"/>
            <p:cNvSpPr txBox="1">
              <a:spLocks noChangeArrowheads="1"/>
            </p:cNvSpPr>
            <p:nvPr/>
          </p:nvSpPr>
          <p:spPr bwMode="auto">
            <a:xfrm>
              <a:off x="15876938" y="5444407"/>
              <a:ext cx="65486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 eaLnBrk="0" hangingPunct="0">
                <a:spcBef>
                  <a:spcPct val="20000"/>
                </a:spcBef>
                <a:buFont typeface="Arial" charset="0"/>
                <a:buChar char="•"/>
                <a:defRPr sz="14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Font typeface="Arial" charset="0"/>
                <a:buChar char="–"/>
                <a:defRPr sz="12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Font typeface="Arial" charset="0"/>
                <a:buChar char="•"/>
                <a:defRPr sz="105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Font typeface="Arial" charset="0"/>
                <a:buChar char="–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8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000" dirty="0">
                  <a:solidFill>
                    <a:schemeClr val="bg1"/>
                  </a:solidFill>
                  <a:latin typeface="Arial" charset="0"/>
                </a:rPr>
                <a:t>4cm</a:t>
              </a:r>
              <a:endParaRPr lang="en-US" altLang="fr-FR" sz="1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4" name="Image 1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537" y="11651569"/>
            <a:ext cx="845994" cy="14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21740323" y="11386383"/>
            <a:ext cx="2653160" cy="2232834"/>
            <a:chOff x="21007982" y="11460521"/>
            <a:chExt cx="2376000" cy="1944000"/>
          </a:xfrm>
        </p:grpSpPr>
        <p:pic>
          <p:nvPicPr>
            <p:cNvPr id="105" name="Image 122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8997" r="7481" b="4854"/>
            <a:stretch/>
          </p:blipFill>
          <p:spPr bwMode="auto">
            <a:xfrm>
              <a:off x="21007982" y="11460521"/>
              <a:ext cx="2376000" cy="19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ZoneTexte 105"/>
            <p:cNvSpPr txBox="1"/>
            <p:nvPr/>
          </p:nvSpPr>
          <p:spPr>
            <a:xfrm>
              <a:off x="21706859" y="13058684"/>
              <a:ext cx="1138237" cy="214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BE" sz="800" b="1" dirty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F min = </a:t>
              </a:r>
              <a:r>
                <a:rPr lang="fr-BE" sz="800" b="1" dirty="0" err="1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adhesion</a:t>
              </a:r>
              <a:r>
                <a:rPr lang="fr-BE" sz="800" b="1" dirty="0">
                  <a:solidFill>
                    <a:srgbClr val="FF0000"/>
                  </a:solidFill>
                  <a:latin typeface="+mn-lt"/>
                  <a:ea typeface="ＭＳ Ｐゴシック" charset="-128"/>
                </a:rPr>
                <a:t> force</a:t>
              </a:r>
              <a:endParaRPr lang="en-US" sz="800" b="1" dirty="0">
                <a:solidFill>
                  <a:srgbClr val="FF0000"/>
                </a:solidFill>
                <a:latin typeface="+mn-lt"/>
                <a:ea typeface="ＭＳ Ｐゴシック" charset="-128"/>
              </a:endParaRPr>
            </a:p>
          </p:txBody>
        </p:sp>
      </p:grpSp>
      <p:pic>
        <p:nvPicPr>
          <p:cNvPr id="107" name="Image 12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/>
          <a:stretch>
            <a:fillRect/>
          </a:stretch>
        </p:blipFill>
        <p:spPr bwMode="auto">
          <a:xfrm>
            <a:off x="20595783" y="11649339"/>
            <a:ext cx="1067796" cy="97516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Image 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548" r="1222" b="2431"/>
          <a:stretch/>
        </p:blipFill>
        <p:spPr bwMode="auto">
          <a:xfrm>
            <a:off x="28676403" y="10670900"/>
            <a:ext cx="3960029" cy="402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6105963" y="6822270"/>
            <a:ext cx="2397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dirty="0" smtClean="0"/>
              <a:t>.</a:t>
            </a:r>
            <a:r>
              <a:rPr lang="en-US" altLang="fr-FR" sz="1500" b="1" dirty="0">
                <a:solidFill>
                  <a:srgbClr val="204E5A"/>
                </a:solidFill>
                <a:cs typeface="Arial" charset="0"/>
              </a:rPr>
              <a:t> </a:t>
            </a:r>
            <a:r>
              <a:rPr lang="en-US" altLang="fr-FR" sz="1500" b="1" dirty="0" smtClean="0">
                <a:solidFill>
                  <a:srgbClr val="204E5A"/>
                </a:solidFill>
                <a:cs typeface="Arial" charset="0"/>
              </a:rPr>
              <a:t>Fig.6.</a:t>
            </a:r>
            <a:r>
              <a:rPr lang="en-US" altLang="fr-FR" sz="1500" dirty="0" smtClean="0"/>
              <a:t> </a:t>
            </a:r>
            <a:r>
              <a:rPr lang="en-US" altLang="fr-FR" sz="1500" dirty="0" err="1"/>
              <a:t>Lipoplexes</a:t>
            </a:r>
            <a:r>
              <a:rPr lang="en-US" altLang="fr-FR" sz="1500" dirty="0"/>
              <a:t> at N/P </a:t>
            </a:r>
            <a:r>
              <a:rPr lang="en-US" altLang="fr-FR" sz="1500" dirty="0" smtClean="0"/>
              <a:t>2.5 </a:t>
            </a:r>
            <a:r>
              <a:rPr lang="en-US" altLang="fr-FR" sz="1500" dirty="0"/>
              <a:t>with 0, 10, 20 and 50% PEG in presence of </a:t>
            </a:r>
            <a:r>
              <a:rPr lang="en-US" altLang="fr-FR" sz="1500" dirty="0" err="1"/>
              <a:t>RNAse</a:t>
            </a:r>
            <a:r>
              <a:rPr lang="en-US" altLang="fr-FR" sz="1500" dirty="0"/>
              <a:t> A. The siRNA is protected into </a:t>
            </a:r>
            <a:r>
              <a:rPr lang="en-US" altLang="fr-FR" sz="1500" dirty="0" err="1"/>
              <a:t>lipoplexes</a:t>
            </a:r>
            <a:r>
              <a:rPr lang="en-US" altLang="fr-FR" sz="1500" dirty="0"/>
              <a:t> and not degraded when they are exposed to </a:t>
            </a:r>
            <a:r>
              <a:rPr lang="en-US" altLang="fr-FR" sz="1500" dirty="0" err="1"/>
              <a:t>RNAse</a:t>
            </a:r>
            <a:r>
              <a:rPr lang="en-US" altLang="fr-FR" sz="1500" dirty="0"/>
              <a:t>.</a:t>
            </a:r>
            <a:endParaRPr lang="en-US" altLang="fr-FR" sz="1500" b="1" dirty="0">
              <a:solidFill>
                <a:srgbClr val="204E5A"/>
              </a:solidFill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381349" y="11489620"/>
            <a:ext cx="308784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b="1" dirty="0" smtClean="0">
                <a:solidFill>
                  <a:srgbClr val="2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Fig.7. </a:t>
            </a:r>
            <a:r>
              <a:rPr lang="en-US" altLang="fr-FR" sz="1500" dirty="0" smtClean="0"/>
              <a:t>Example </a:t>
            </a:r>
            <a:r>
              <a:rPr lang="en-US" altLang="fr-FR" sz="1500" dirty="0"/>
              <a:t>of graph obtained with the TA to quantify the </a:t>
            </a:r>
            <a:r>
              <a:rPr lang="en-US" altLang="fr-FR" sz="1500" dirty="0" err="1"/>
              <a:t>mucoadhesion</a:t>
            </a:r>
            <a:r>
              <a:rPr lang="en-US" altLang="fr-FR" sz="1500" dirty="0"/>
              <a:t>. </a:t>
            </a:r>
            <a:r>
              <a:rPr lang="en-US" altLang="fr-FR" sz="1500" dirty="0" err="1"/>
              <a:t>F</a:t>
            </a:r>
            <a:r>
              <a:rPr lang="en-US" altLang="fr-FR" sz="1500" baseline="-25000" dirty="0" err="1"/>
              <a:t>min</a:t>
            </a:r>
            <a:r>
              <a:rPr lang="en-US" altLang="fr-FR" sz="1500" dirty="0"/>
              <a:t> represents the adhesion force of the sponge with the </a:t>
            </a:r>
            <a:r>
              <a:rPr lang="en-US" altLang="fr-FR" sz="1500" dirty="0" err="1"/>
              <a:t>mucin</a:t>
            </a:r>
            <a:r>
              <a:rPr lang="en-US" altLang="fr-FR" sz="1500" dirty="0"/>
              <a:t> disc</a:t>
            </a:r>
            <a:endParaRPr lang="fr-FR" altLang="fr-FR" sz="1500" dirty="0"/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33142588" y="11470412"/>
            <a:ext cx="357552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500" b="1" dirty="0" smtClean="0">
                <a:solidFill>
                  <a:srgbClr val="204E5A"/>
                </a:solidFill>
                <a:cs typeface="Arial" charset="0"/>
              </a:rPr>
              <a:t>Fig.8. </a:t>
            </a:r>
            <a:r>
              <a:rPr lang="en-US" altLang="fr-FR" sz="1500" dirty="0" smtClean="0">
                <a:cs typeface="Arial" charset="0"/>
              </a:rPr>
              <a:t>The </a:t>
            </a:r>
            <a:r>
              <a:rPr lang="en-US" altLang="fr-FR" sz="1500" dirty="0">
                <a:cs typeface="Arial" charset="0"/>
              </a:rPr>
              <a:t>m</a:t>
            </a:r>
            <a:r>
              <a:rPr lang="fr-FR" altLang="fr-FR" sz="1500" dirty="0" err="1"/>
              <a:t>ucoadhesion</a:t>
            </a:r>
            <a:r>
              <a:rPr lang="fr-FR" altLang="fr-FR" sz="1500" dirty="0"/>
              <a:t> force (N) of the </a:t>
            </a:r>
            <a:r>
              <a:rPr lang="fr-FR" altLang="fr-FR" sz="1500" dirty="0" err="1"/>
              <a:t>sponges</a:t>
            </a:r>
            <a:r>
              <a:rPr lang="fr-FR" altLang="fr-FR" sz="1500" dirty="0"/>
              <a:t> (in comparaison </a:t>
            </a:r>
            <a:r>
              <a:rPr lang="fr-FR" altLang="fr-FR" sz="1500" dirty="0" err="1"/>
              <a:t>with</a:t>
            </a:r>
            <a:r>
              <a:rPr lang="fr-FR" altLang="fr-FR" sz="1500" dirty="0"/>
              <a:t> 2 </a:t>
            </a:r>
            <a:r>
              <a:rPr lang="fr-FR" altLang="fr-FR" sz="1500" dirty="0" err="1"/>
              <a:t>commercialized</a:t>
            </a:r>
            <a:r>
              <a:rPr lang="fr-FR" altLang="fr-FR" sz="1500" dirty="0"/>
              <a:t> gels) </a:t>
            </a:r>
            <a:r>
              <a:rPr lang="fr-FR" altLang="fr-FR" sz="1500" dirty="0" err="1"/>
              <a:t>increases</a:t>
            </a:r>
            <a:r>
              <a:rPr lang="fr-FR" altLang="fr-FR" sz="1500" dirty="0"/>
              <a:t> </a:t>
            </a:r>
            <a:r>
              <a:rPr lang="fr-FR" altLang="fr-FR" sz="1500" dirty="0" err="1"/>
              <a:t>when</a:t>
            </a:r>
            <a:r>
              <a:rPr lang="fr-FR" altLang="fr-FR" sz="1500" dirty="0"/>
              <a:t> the concentration of </a:t>
            </a:r>
            <a:r>
              <a:rPr lang="fr-FR" altLang="fr-FR" sz="1500" dirty="0" err="1" smtClean="0"/>
              <a:t>polymer</a:t>
            </a:r>
            <a:r>
              <a:rPr lang="fr-FR" altLang="fr-FR" sz="1500" dirty="0" smtClean="0"/>
              <a:t> </a:t>
            </a:r>
            <a:r>
              <a:rPr lang="fr-FR" altLang="fr-FR" sz="1500" dirty="0" err="1"/>
              <a:t>increases</a:t>
            </a:r>
            <a:r>
              <a:rPr lang="fr-FR" altLang="fr-FR" sz="1500" dirty="0"/>
              <a:t>.  (n=20)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ctr">
          <a:defRPr sz="1500" b="1" dirty="0" smtClean="0">
            <a:solidFill>
              <a:srgbClr val="204E5A"/>
            </a:solidFill>
            <a:cs typeface="Arial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12476</TotalTime>
  <Pages>1</Pages>
  <Words>850</Words>
  <Application>Microsoft Office PowerPoint</Application>
  <PresentationFormat>Personnalisé</PresentationFormat>
  <Paragraphs>73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ULG</dc:creator>
  <cp:lastModifiedBy>PRIMINFO</cp:lastModifiedBy>
  <cp:revision>393</cp:revision>
  <cp:lastPrinted>2013-10-29T13:56:53Z</cp:lastPrinted>
  <dcterms:created xsi:type="dcterms:W3CDTF">1998-11-30T15:09:48Z</dcterms:created>
  <dcterms:modified xsi:type="dcterms:W3CDTF">2014-10-27T08:06:44Z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