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256" r:id="rId2"/>
    <p:sldId id="315" r:id="rId3"/>
    <p:sldId id="329" r:id="rId4"/>
    <p:sldId id="318" r:id="rId5"/>
    <p:sldId id="316" r:id="rId6"/>
    <p:sldId id="346" r:id="rId7"/>
    <p:sldId id="322" r:id="rId8"/>
    <p:sldId id="317" r:id="rId9"/>
    <p:sldId id="343" r:id="rId10"/>
    <p:sldId id="344" r:id="rId11"/>
    <p:sldId id="341" r:id="rId12"/>
    <p:sldId id="338" r:id="rId13"/>
    <p:sldId id="327" r:id="rId14"/>
    <p:sldId id="345" r:id="rId15"/>
    <p:sldId id="331" r:id="rId16"/>
    <p:sldId id="339" r:id="rId17"/>
    <p:sldId id="332" r:id="rId18"/>
    <p:sldId id="333" r:id="rId19"/>
    <p:sldId id="337" r:id="rId20"/>
    <p:sldId id="347" r:id="rId21"/>
    <p:sldId id="294" r:id="rId22"/>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95374" autoAdjust="0"/>
  </p:normalViewPr>
  <p:slideViewPr>
    <p:cSldViewPr>
      <p:cViewPr>
        <p:scale>
          <a:sx n="70" d="100"/>
          <a:sy n="70" d="100"/>
        </p:scale>
        <p:origin x="-750" y="-102"/>
      </p:cViewPr>
      <p:guideLst>
        <p:guide orient="horz" pos="2160"/>
        <p:guide pos="2880"/>
      </p:guideLst>
    </p:cSldViewPr>
  </p:slideViewPr>
  <p:outlineViewPr>
    <p:cViewPr>
      <p:scale>
        <a:sx n="33" d="100"/>
        <a:sy n="33" d="100"/>
      </p:scale>
      <p:origin x="0" y="170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637C73C-8847-4434-A52B-A15E4D22B2AC}" type="datetimeFigureOut">
              <a:rPr lang="fr-FR"/>
              <a:pPr>
                <a:defRPr/>
              </a:pPr>
              <a:t>17/11/2014</a:t>
            </a:fld>
            <a:endParaRPr lang="fr-FR"/>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fr-FR"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E1E4AE8-8E54-401C-A52D-A6D32B62EE08}" type="slidenum">
              <a:rPr lang="fr-FR"/>
              <a:pPr>
                <a:defRPr/>
              </a:pPr>
              <a:t>‹N°›</a:t>
            </a:fld>
            <a:endParaRPr lang="fr-FR"/>
          </a:p>
        </p:txBody>
      </p:sp>
    </p:spTree>
    <p:extLst>
      <p:ext uri="{BB962C8B-B14F-4D97-AF65-F5344CB8AC3E}">
        <p14:creationId xmlns:p14="http://schemas.microsoft.com/office/powerpoint/2010/main" val="2930465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E1E4AE8-8E54-401C-A52D-A6D32B62EE08}" type="slidenum">
              <a:rPr lang="fr-FR" smtClean="0"/>
              <a:pPr>
                <a:defRPr/>
              </a:pPr>
              <a:t>6</a:t>
            </a:fld>
            <a:endParaRPr lang="fr-FR"/>
          </a:p>
        </p:txBody>
      </p:sp>
    </p:spTree>
    <p:extLst>
      <p:ext uri="{BB962C8B-B14F-4D97-AF65-F5344CB8AC3E}">
        <p14:creationId xmlns:p14="http://schemas.microsoft.com/office/powerpoint/2010/main" val="326429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Aphids were often fully consumed by the parasitoid larvae and the species were practically indistinguishable. </a:t>
            </a:r>
          </a:p>
          <a:p>
            <a:r>
              <a:rPr lang="en-US" dirty="0" smtClean="0"/>
              <a:t>    Therefore, it was assumed that parasitoid species sharing the same plant species had trophic interactions with aphid species in equal proportion to the abundance of each aphid species on the shared plant (</a:t>
            </a:r>
            <a:r>
              <a:rPr lang="en-US" dirty="0" err="1" smtClean="0"/>
              <a:t>Rott</a:t>
            </a:r>
            <a:r>
              <a:rPr lang="en-US" dirty="0" smtClean="0"/>
              <a:t> and </a:t>
            </a:r>
            <a:r>
              <a:rPr lang="en-US" dirty="0" err="1" smtClean="0"/>
              <a:t>Godfray</a:t>
            </a:r>
            <a:r>
              <a:rPr lang="en-US" dirty="0" smtClean="0"/>
              <a:t>, 2000; </a:t>
            </a:r>
            <a:r>
              <a:rPr lang="en-US" dirty="0" err="1" smtClean="0"/>
              <a:t>Hirao</a:t>
            </a:r>
            <a:r>
              <a:rPr lang="en-US" dirty="0" smtClean="0"/>
              <a:t> and Murakami, 2008).</a:t>
            </a:r>
          </a:p>
          <a:p>
            <a:endParaRPr lang="en-US" dirty="0" smtClean="0"/>
          </a:p>
          <a:p>
            <a:r>
              <a:rPr lang="en-US" dirty="0" smtClean="0"/>
              <a:t>- A similar challenge was found with building a predator web, where the unit of measurement is of a predator individual on a host plant rather than the actual predation event itself. One predator can feed on individuals from different aphid species on the same host plant or on different host plants. Difficulties arise more particularly when there are more than one prey species present on the same plant at the same time. </a:t>
            </a:r>
          </a:p>
          <a:p>
            <a:r>
              <a:rPr lang="en-US" dirty="0" smtClean="0"/>
              <a:t>   Therefore, we constructed predator webs based on the assumption that each predator feeds on the aphids sharing the same host plant in proportion to their abundance.</a:t>
            </a:r>
          </a:p>
          <a:p>
            <a:endParaRPr lang="fr-FR" dirty="0"/>
          </a:p>
        </p:txBody>
      </p:sp>
      <p:sp>
        <p:nvSpPr>
          <p:cNvPr id="4" name="Espace réservé du numéro de diapositive 3"/>
          <p:cNvSpPr>
            <a:spLocks noGrp="1"/>
          </p:cNvSpPr>
          <p:nvPr>
            <p:ph type="sldNum" sz="quarter" idx="10"/>
          </p:nvPr>
        </p:nvSpPr>
        <p:spPr/>
        <p:txBody>
          <a:bodyPr/>
          <a:lstStyle/>
          <a:p>
            <a:pPr>
              <a:defRPr/>
            </a:pPr>
            <a:fld id="{9E1E4AE8-8E54-401C-A52D-A6D32B62EE08}" type="slidenum">
              <a:rPr lang="fr-FR" smtClean="0"/>
              <a:pPr>
                <a:defRPr/>
              </a:pPr>
              <a:t>7</a:t>
            </a:fld>
            <a:endParaRPr lang="fr-FR"/>
          </a:p>
        </p:txBody>
      </p:sp>
    </p:spTree>
    <p:extLst>
      <p:ext uri="{BB962C8B-B14F-4D97-AF65-F5344CB8AC3E}">
        <p14:creationId xmlns:p14="http://schemas.microsoft.com/office/powerpoint/2010/main" val="27131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Déterminer le potentiel de compétition apparente avec les pucerons des orties (proies alternatives pour les ennemis naturels des pucerons dans les cultures).</a:t>
            </a:r>
          </a:p>
          <a:p>
            <a:endParaRPr lang="fr-FR" dirty="0"/>
          </a:p>
        </p:txBody>
      </p:sp>
      <p:sp>
        <p:nvSpPr>
          <p:cNvPr id="4" name="Espace réservé du numéro de diapositive 3"/>
          <p:cNvSpPr>
            <a:spLocks noGrp="1"/>
          </p:cNvSpPr>
          <p:nvPr>
            <p:ph type="sldNum" sz="quarter" idx="10"/>
          </p:nvPr>
        </p:nvSpPr>
        <p:spPr/>
        <p:txBody>
          <a:bodyPr/>
          <a:lstStyle/>
          <a:p>
            <a:pPr>
              <a:defRPr/>
            </a:pPr>
            <a:fld id="{9E1E4AE8-8E54-401C-A52D-A6D32B62EE08}" type="slidenum">
              <a:rPr lang="fr-FR" smtClean="0"/>
              <a:pPr>
                <a:defRPr/>
              </a:pPr>
              <a:t>11</a:t>
            </a:fld>
            <a:endParaRPr lang="fr-FR"/>
          </a:p>
        </p:txBody>
      </p:sp>
    </p:spTree>
    <p:extLst>
      <p:ext uri="{BB962C8B-B14F-4D97-AF65-F5344CB8AC3E}">
        <p14:creationId xmlns:p14="http://schemas.microsoft.com/office/powerpoint/2010/main" val="274106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E1E4AE8-8E54-401C-A52D-A6D32B62EE08}" type="slidenum">
              <a:rPr lang="fr-FR" smtClean="0"/>
              <a:pPr>
                <a:defRPr/>
              </a:pPr>
              <a:t>15</a:t>
            </a:fld>
            <a:endParaRPr lang="fr-FR"/>
          </a:p>
        </p:txBody>
      </p:sp>
    </p:spTree>
    <p:extLst>
      <p:ext uri="{BB962C8B-B14F-4D97-AF65-F5344CB8AC3E}">
        <p14:creationId xmlns:p14="http://schemas.microsoft.com/office/powerpoint/2010/main" val="270859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E1E4AE8-8E54-401C-A52D-A6D32B62EE08}" type="slidenum">
              <a:rPr lang="fr-FR" smtClean="0"/>
              <a:pPr>
                <a:defRPr/>
              </a:pPr>
              <a:t>19</a:t>
            </a:fld>
            <a:endParaRPr lang="fr-FR"/>
          </a:p>
        </p:txBody>
      </p:sp>
    </p:spTree>
    <p:extLst>
      <p:ext uri="{BB962C8B-B14F-4D97-AF65-F5344CB8AC3E}">
        <p14:creationId xmlns:p14="http://schemas.microsoft.com/office/powerpoint/2010/main" val="297027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988D213-A746-45B8-BCAA-DA0972D4827A}" type="datetimeFigureOut">
              <a:rPr lang="fr-FR"/>
              <a:pPr>
                <a:defRPr/>
              </a:pPr>
              <a:t>17/11/2014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8CBE361-8A58-4BA9-88B6-E92E5BADABBA}" type="slidenum">
              <a:rPr lang="fr-FR"/>
              <a:pPr>
                <a:defRPr/>
              </a:pPr>
              <a:t>‹N°›</a:t>
            </a:fld>
            <a:endParaRPr lang="fr-FR"/>
          </a:p>
        </p:txBody>
      </p:sp>
    </p:spTree>
    <p:extLst>
      <p:ext uri="{BB962C8B-B14F-4D97-AF65-F5344CB8AC3E}">
        <p14:creationId xmlns:p14="http://schemas.microsoft.com/office/powerpoint/2010/main" val="345294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6B839E5-4193-473F-8087-113E24DA403A}" type="datetimeFigureOut">
              <a:rPr lang="fr-FR"/>
              <a:pPr>
                <a:defRPr/>
              </a:pPr>
              <a:t>17/11/2014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81A4860-B9B7-4A13-85AC-DBAB1535C43B}" type="slidenum">
              <a:rPr lang="fr-FR"/>
              <a:pPr>
                <a:defRPr/>
              </a:pPr>
              <a:t>‹N°›</a:t>
            </a:fld>
            <a:endParaRPr lang="fr-FR"/>
          </a:p>
        </p:txBody>
      </p:sp>
    </p:spTree>
    <p:extLst>
      <p:ext uri="{BB962C8B-B14F-4D97-AF65-F5344CB8AC3E}">
        <p14:creationId xmlns:p14="http://schemas.microsoft.com/office/powerpoint/2010/main" val="116348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AB1A62C-B182-4A8E-AF3A-178EEFA53A43}" type="datetimeFigureOut">
              <a:rPr lang="fr-FR"/>
              <a:pPr>
                <a:defRPr/>
              </a:pPr>
              <a:t>17/11/2014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71632EA-2F78-450E-84A9-EE3A7BC3DBFC}" type="slidenum">
              <a:rPr lang="fr-FR"/>
              <a:pPr>
                <a:defRPr/>
              </a:pPr>
              <a:t>‹N°›</a:t>
            </a:fld>
            <a:endParaRPr lang="fr-FR"/>
          </a:p>
        </p:txBody>
      </p:sp>
    </p:spTree>
    <p:extLst>
      <p:ext uri="{BB962C8B-B14F-4D97-AF65-F5344CB8AC3E}">
        <p14:creationId xmlns:p14="http://schemas.microsoft.com/office/powerpoint/2010/main" val="215239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55FEF8-D426-4FD1-A27D-0EC7A88A323C}" type="datetimeFigureOut">
              <a:rPr lang="fr-FR"/>
              <a:pPr>
                <a:defRPr/>
              </a:pPr>
              <a:t>17/11/2014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AE5D2B-6A59-49A1-B0C4-F6235A85C454}" type="slidenum">
              <a:rPr lang="fr-FR"/>
              <a:pPr>
                <a:defRPr/>
              </a:pPr>
              <a:t>‹N°›</a:t>
            </a:fld>
            <a:endParaRPr lang="fr-FR"/>
          </a:p>
        </p:txBody>
      </p:sp>
    </p:spTree>
    <p:extLst>
      <p:ext uri="{BB962C8B-B14F-4D97-AF65-F5344CB8AC3E}">
        <p14:creationId xmlns:p14="http://schemas.microsoft.com/office/powerpoint/2010/main" val="250556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107E1BB-9902-4DFB-AF28-E7363F6B7B24}" type="datetimeFigureOut">
              <a:rPr lang="fr-FR"/>
              <a:pPr>
                <a:defRPr/>
              </a:pPr>
              <a:t>17/11/2014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C0BB73-B23D-4C48-8D55-13CD4920D3B5}" type="slidenum">
              <a:rPr lang="fr-FR"/>
              <a:pPr>
                <a:defRPr/>
              </a:pPr>
              <a:t>‹N°›</a:t>
            </a:fld>
            <a:endParaRPr lang="fr-FR"/>
          </a:p>
        </p:txBody>
      </p:sp>
    </p:spTree>
    <p:extLst>
      <p:ext uri="{BB962C8B-B14F-4D97-AF65-F5344CB8AC3E}">
        <p14:creationId xmlns:p14="http://schemas.microsoft.com/office/powerpoint/2010/main" val="345232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CD19125-D550-4B3C-BE46-4F43B5C0C4E4}" type="datetimeFigureOut">
              <a:rPr lang="fr-FR"/>
              <a:pPr>
                <a:defRPr/>
              </a:pPr>
              <a:t>17/11/2014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DF799E3-D0B1-438C-9F3C-8C0E15C5F9BD}" type="slidenum">
              <a:rPr lang="fr-FR"/>
              <a:pPr>
                <a:defRPr/>
              </a:pPr>
              <a:t>‹N°›</a:t>
            </a:fld>
            <a:endParaRPr lang="fr-FR"/>
          </a:p>
        </p:txBody>
      </p:sp>
    </p:spTree>
    <p:extLst>
      <p:ext uri="{BB962C8B-B14F-4D97-AF65-F5344CB8AC3E}">
        <p14:creationId xmlns:p14="http://schemas.microsoft.com/office/powerpoint/2010/main" val="213753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DF663D7-DD97-4B2C-90F7-3CB83B35D1F8}" type="datetimeFigureOut">
              <a:rPr lang="fr-FR"/>
              <a:pPr>
                <a:defRPr/>
              </a:pPr>
              <a:t>17/11/2014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A95B1E6-D9BF-4194-8994-F257E3917C05}" type="slidenum">
              <a:rPr lang="fr-FR"/>
              <a:pPr>
                <a:defRPr/>
              </a:pPr>
              <a:t>‹N°›</a:t>
            </a:fld>
            <a:endParaRPr lang="fr-FR"/>
          </a:p>
        </p:txBody>
      </p:sp>
    </p:spTree>
    <p:extLst>
      <p:ext uri="{BB962C8B-B14F-4D97-AF65-F5344CB8AC3E}">
        <p14:creationId xmlns:p14="http://schemas.microsoft.com/office/powerpoint/2010/main" val="196949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896549B9-AAF2-4F28-8574-37EC05E7D88A}" type="datetimeFigureOut">
              <a:rPr lang="fr-FR"/>
              <a:pPr>
                <a:defRPr/>
              </a:pPr>
              <a:t>17/11/2014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2D804238-6D13-4C6D-9EF1-050FB2F9DBD9}" type="slidenum">
              <a:rPr lang="fr-FR"/>
              <a:pPr>
                <a:defRPr/>
              </a:pPr>
              <a:t>‹N°›</a:t>
            </a:fld>
            <a:endParaRPr lang="fr-FR"/>
          </a:p>
        </p:txBody>
      </p:sp>
    </p:spTree>
    <p:extLst>
      <p:ext uri="{BB962C8B-B14F-4D97-AF65-F5344CB8AC3E}">
        <p14:creationId xmlns:p14="http://schemas.microsoft.com/office/powerpoint/2010/main" val="227420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0EFAA40-A1C6-4B09-B1F1-2FA5513E625B}" type="datetimeFigureOut">
              <a:rPr lang="fr-FR"/>
              <a:pPr>
                <a:defRPr/>
              </a:pPr>
              <a:t>17/11/2014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C481A07-CCBC-497E-82E7-6DE1B48020FE}" type="slidenum">
              <a:rPr lang="fr-FR"/>
              <a:pPr>
                <a:defRPr/>
              </a:pPr>
              <a:t>‹N°›</a:t>
            </a:fld>
            <a:endParaRPr lang="fr-FR"/>
          </a:p>
        </p:txBody>
      </p:sp>
    </p:spTree>
    <p:extLst>
      <p:ext uri="{BB962C8B-B14F-4D97-AF65-F5344CB8AC3E}">
        <p14:creationId xmlns:p14="http://schemas.microsoft.com/office/powerpoint/2010/main" val="198567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B6FA604-A107-4851-AB7A-11F069A5E51D}" type="datetimeFigureOut">
              <a:rPr lang="fr-FR"/>
              <a:pPr>
                <a:defRPr/>
              </a:pPr>
              <a:t>17/11/2014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AC4B228-0099-4DC9-8400-5068005EEE81}" type="slidenum">
              <a:rPr lang="fr-FR"/>
              <a:pPr>
                <a:defRPr/>
              </a:pPr>
              <a:t>‹N°›</a:t>
            </a:fld>
            <a:endParaRPr lang="fr-FR"/>
          </a:p>
        </p:txBody>
      </p:sp>
    </p:spTree>
    <p:extLst>
      <p:ext uri="{BB962C8B-B14F-4D97-AF65-F5344CB8AC3E}">
        <p14:creationId xmlns:p14="http://schemas.microsoft.com/office/powerpoint/2010/main" val="87004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213576D-52EC-4F6D-8CDA-4DB60E35D34D}" type="datetimeFigureOut">
              <a:rPr lang="fr-FR"/>
              <a:pPr>
                <a:defRPr/>
              </a:pPr>
              <a:t>17/11/2014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C032076-340D-4DA6-8E8E-116381AD051E}" type="slidenum">
              <a:rPr lang="fr-FR"/>
              <a:pPr>
                <a:defRPr/>
              </a:pPr>
              <a:t>‹N°›</a:t>
            </a:fld>
            <a:endParaRPr lang="fr-FR"/>
          </a:p>
        </p:txBody>
      </p:sp>
    </p:spTree>
    <p:extLst>
      <p:ext uri="{BB962C8B-B14F-4D97-AF65-F5344CB8AC3E}">
        <p14:creationId xmlns:p14="http://schemas.microsoft.com/office/powerpoint/2010/main" val="422242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D405FD-D78B-4CDE-8246-2F4774602986}" type="datetimeFigureOut">
              <a:rPr lang="fr-FR"/>
              <a:pPr>
                <a:defRPr/>
              </a:pPr>
              <a:t>17/11/2014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A711E9-7867-4571-A9DD-F255433DF15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oneTexte 9"/>
          <p:cNvSpPr txBox="1">
            <a:spLocks noChangeArrowheads="1"/>
          </p:cNvSpPr>
          <p:nvPr/>
        </p:nvSpPr>
        <p:spPr bwMode="auto">
          <a:xfrm>
            <a:off x="307975" y="1886337"/>
            <a:ext cx="848008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en-GB" sz="2500" dirty="0" smtClean="0"/>
              <a:t>Quantifier </a:t>
            </a:r>
            <a:r>
              <a:rPr lang="en-GB" sz="2500" dirty="0" err="1" smtClean="0"/>
              <a:t>l’impact</a:t>
            </a:r>
            <a:r>
              <a:rPr lang="en-GB" sz="2500" dirty="0" smtClean="0"/>
              <a:t> des </a:t>
            </a:r>
            <a:r>
              <a:rPr lang="en-GB" sz="2500" dirty="0" err="1" smtClean="0"/>
              <a:t>mesures</a:t>
            </a:r>
            <a:r>
              <a:rPr lang="en-GB" sz="2500" dirty="0" smtClean="0"/>
              <a:t> </a:t>
            </a:r>
            <a:r>
              <a:rPr lang="en-GB" sz="2500" dirty="0" err="1" smtClean="0"/>
              <a:t>d’aménagement</a:t>
            </a:r>
            <a:r>
              <a:rPr lang="en-GB" sz="2500" dirty="0" smtClean="0"/>
              <a:t> des </a:t>
            </a:r>
            <a:r>
              <a:rPr lang="en-GB" sz="2500" dirty="0" err="1" smtClean="0"/>
              <a:t>parcelles</a:t>
            </a:r>
            <a:r>
              <a:rPr lang="en-GB" sz="2500" dirty="0" smtClean="0"/>
              <a:t> </a:t>
            </a:r>
            <a:r>
              <a:rPr lang="en-GB" sz="2500" dirty="0" err="1" smtClean="0"/>
              <a:t>sur</a:t>
            </a:r>
            <a:r>
              <a:rPr lang="en-GB" sz="2500" dirty="0" smtClean="0"/>
              <a:t> </a:t>
            </a:r>
            <a:r>
              <a:rPr lang="en-GB" sz="2500" dirty="0" err="1" smtClean="0"/>
              <a:t>l’entomofaune</a:t>
            </a:r>
            <a:r>
              <a:rPr lang="en-GB" sz="2500" dirty="0" smtClean="0"/>
              <a:t> </a:t>
            </a:r>
            <a:r>
              <a:rPr lang="en-GB" sz="2500" dirty="0" err="1" smtClean="0"/>
              <a:t>fonctionnelle</a:t>
            </a:r>
            <a:r>
              <a:rPr lang="en-GB" sz="2500" dirty="0"/>
              <a:t> </a:t>
            </a:r>
            <a:r>
              <a:rPr lang="en-GB" sz="2500" dirty="0" err="1" smtClean="0"/>
              <a:t>en</a:t>
            </a:r>
            <a:r>
              <a:rPr lang="en-GB" sz="2500" dirty="0" smtClean="0"/>
              <a:t> </a:t>
            </a:r>
            <a:r>
              <a:rPr lang="en-GB" sz="2500" dirty="0" err="1" smtClean="0"/>
              <a:t>utilisant</a:t>
            </a:r>
            <a:r>
              <a:rPr lang="en-GB" sz="2500" dirty="0"/>
              <a:t> des “food </a:t>
            </a:r>
            <a:r>
              <a:rPr lang="en-GB" sz="2500" dirty="0" smtClean="0"/>
              <a:t>webs”</a:t>
            </a:r>
            <a:endParaRPr lang="fr-FR" sz="2500" dirty="0"/>
          </a:p>
          <a:p>
            <a:pPr algn="ctr">
              <a:spcBef>
                <a:spcPct val="0"/>
              </a:spcBef>
              <a:buNone/>
            </a:pPr>
            <a:endParaRPr lang="en-GB" sz="1800" dirty="0" smtClean="0"/>
          </a:p>
          <a:p>
            <a:pPr algn="ctr">
              <a:spcBef>
                <a:spcPct val="0"/>
              </a:spcBef>
              <a:buNone/>
            </a:pPr>
            <a:r>
              <a:rPr lang="en-GB" sz="2000" dirty="0"/>
              <a:t>T</a:t>
            </a:r>
            <a:r>
              <a:rPr lang="en-GB" sz="2000" dirty="0" smtClean="0"/>
              <a:t>homas </a:t>
            </a:r>
            <a:r>
              <a:rPr lang="en-GB" sz="2000" dirty="0"/>
              <a:t>L</a:t>
            </a:r>
            <a:r>
              <a:rPr lang="en-GB" sz="2000" dirty="0" smtClean="0"/>
              <a:t>opes, </a:t>
            </a:r>
            <a:r>
              <a:rPr lang="en-GB" sz="2000" dirty="0" err="1"/>
              <a:t>S</a:t>
            </a:r>
            <a:r>
              <a:rPr lang="en-GB" sz="2000" dirty="0" err="1" smtClean="0"/>
              <a:t>éverin</a:t>
            </a:r>
            <a:r>
              <a:rPr lang="en-GB" sz="2000" dirty="0" smtClean="0"/>
              <a:t> </a:t>
            </a:r>
            <a:r>
              <a:rPr lang="en-GB" sz="2000" dirty="0" err="1"/>
              <a:t>H</a:t>
            </a:r>
            <a:r>
              <a:rPr lang="en-GB" sz="2000" dirty="0" err="1" smtClean="0"/>
              <a:t>att</a:t>
            </a:r>
            <a:r>
              <a:rPr lang="en-GB" sz="2000" dirty="0" smtClean="0"/>
              <a:t>, Axel </a:t>
            </a:r>
            <a:r>
              <a:rPr lang="en-GB" sz="2000" dirty="0" err="1"/>
              <a:t>V</a:t>
            </a:r>
            <a:r>
              <a:rPr lang="en-GB" sz="2000" dirty="0" err="1" smtClean="0"/>
              <a:t>andereycken</a:t>
            </a:r>
            <a:r>
              <a:rPr lang="en-GB" sz="2000" dirty="0" smtClean="0"/>
              <a:t>, </a:t>
            </a:r>
            <a:r>
              <a:rPr lang="en-GB" sz="2000" dirty="0" err="1"/>
              <a:t>F</a:t>
            </a:r>
            <a:r>
              <a:rPr lang="en-GB" sz="2000" dirty="0" err="1" smtClean="0"/>
              <a:t>rédéric</a:t>
            </a:r>
            <a:r>
              <a:rPr lang="en-GB" sz="2000" dirty="0" smtClean="0"/>
              <a:t> Francis</a:t>
            </a:r>
          </a:p>
          <a:p>
            <a:pPr algn="ctr">
              <a:spcBef>
                <a:spcPct val="0"/>
              </a:spcBef>
              <a:buNone/>
            </a:pPr>
            <a:endParaRPr lang="en-GB" sz="1000" dirty="0"/>
          </a:p>
          <a:p>
            <a:pPr algn="ctr">
              <a:spcBef>
                <a:spcPct val="0"/>
              </a:spcBef>
              <a:buNone/>
            </a:pPr>
            <a:r>
              <a:rPr lang="en-GB" altLang="fr-FR" sz="1600" dirty="0" err="1"/>
              <a:t>Entomologie</a:t>
            </a:r>
            <a:r>
              <a:rPr lang="en-GB" altLang="fr-FR" sz="1600" dirty="0"/>
              <a:t> </a:t>
            </a:r>
            <a:r>
              <a:rPr lang="en-GB" altLang="fr-FR" sz="1600" dirty="0" err="1"/>
              <a:t>fonctionnelle</a:t>
            </a:r>
            <a:r>
              <a:rPr lang="en-GB" altLang="fr-FR" sz="1600" dirty="0"/>
              <a:t> et </a:t>
            </a:r>
            <a:r>
              <a:rPr lang="en-GB" altLang="fr-FR" sz="1600" dirty="0" err="1" smtClean="0"/>
              <a:t>évolutive</a:t>
            </a:r>
            <a:endParaRPr lang="en-GB" altLang="fr-FR" sz="2400" dirty="0"/>
          </a:p>
        </p:txBody>
      </p:sp>
      <p:sp>
        <p:nvSpPr>
          <p:cNvPr id="2054" name="AutoShape 2" descr="data:image/jpeg;base64,/9j/4AAQSkZJRgABAQAAAQABAAD/2wCEAAkGBhQSERUUExQWFRUWGBcWFRYYGBcUGxgUFxUVFRUUFBUXHCYeGBkkGRQXHy8gIycpLCwsFR4xNTAqNSYrLCkBCQoKDgwOGg8PGjUkHCQsLCktLCkyKiwsLCwpLC0pLCwpLCwsKSwsLCksLCwsLCosKSwsKSkpLCwsLCwsLCwsLP/AABEIAH4AyAMBIgACEQEDEQH/xAAbAAABBQEBAAAAAAAAAAAAAAADAQIEBQYAB//EADsQAAIBAgQEAwYFAgQHAAAAAAECEQADBBIhMQUTQVEiYYEGMnGRofAUQrHB0SNSU2KS8RUkcqKy4fL/xAAZAQADAQEBAAAAAAAAAAAAAAAAAQIDBAX/xAAoEQACAgEEAgEEAgMAAAAAAAAAAQIREgMTIUExUSIEFDLhYbFSkaH/2gAMAwEAAhEDEQA/AK1TUlBQVTWpNtK9lnAjpoTLNSClDKUkMjm3QylTOXTGSqQiLFdFHNqmFKoQPLS5aflpypQIYqUrLUiANqRxUlEWK7LR8lJkpiGBaXLRFWly0gBBKdloi2pomWNt+9AwPK7/ACpMnoKNkpTbpDAx2+dKtuaJkoqW43pNgXHALgRTqNfrVxheKAzppWSB7UZcSVEAxXPLSt2bRnXBp8VxFNia6sob+u9dU7I9wTB8OZ9dh3O1SMRhchjSnWeIkLlIzAbA9KBicWzmT9K3+Tf8GXxSBMDNLy56GiKxNGFho2NVYiIUHnXG0DR3tEUkUWBH5FDazUrJThbp2KiBy6dyqsrGAzmBFWNrgOUySDSeokNQbKNMIY2rnwhFaC5bVRtUG/dnqKlTbG4pEIYEASW9BQThSWhde1SWWpeCuomsS3ftTcmgpMNgfZBm1uNk8h4j61BxvBzaMHUHYipz8XYbE1Fu49n3NZxepfJTwrgiZAOlKuWdRpRbeHZyAoJJ2HfvRLnDLixKMJ20q7RNMFctLEjemjDTuYo34ZwCcrQN9DvQnbyoAYyqNqEzUTIe1N5XxPw/mmICbhrkk08/CmlJpiHlR01+G1dTktxXUhhOXShPWnAU7LQA+3l+BqbZxmUQdagLbqbh8JMSQB3/APVTKuyo30deuq+9KDbiMoq2t3cPb1VQW6MZPrrVXxC8rnwqB5xBPnWcZW6SLarkhva10oyYEnyoGWpFnNtJrVmaGDClGqcuLMamkThrHfQd6aeHmobT8lpNEXFYmehqGQTsKs24W3UiO4/am8qNFHqNz61SkuiWn2QRhgPe37U97XapS4Iz7tGOGPWhyBIrrWFk9Yq5sW7KwDbk9z+4oVsxtJpOU1ZydlR4LmzjBoVQLGgMAQOw8qNc4isSSDVDr1b0pJEbSaw2zXMnYzi+cZEXf70qjv2DOo+lT1V+golrBndv2rWNRIfyKgrFd4umlXTlQNBUbMTsP0q8rJxKwqa5bFWH4OdWogtqKMxYlcuF8qWp5cV1LJjpGWx95XZYHukEb7hgw28xU3DcZRtD4WH5TGp7BtvnFZzhi3FSLknUldNQpiAx67ekmj3hP5ZaI1Bj46EVwb0k20dW3FpI2qYQwCVOoB7794oq4Rux/Ss3axF1FXLdS4kEEBSrLlAIGrkk6bEbCkfirEan76/OtfuG+iNpGq/AdyKVcAnVv0rIvj2MASx7DckmAB59KVuJNmdCGR0bK6OIZTlBExpqCDoaW/INtGm4bhwykufzMBGWCoiDoasFw1tf/ofzWJs4xgAqgt0CruSTsJIH1rl4kSSIIKtlZWEMpUyVYfxSWtLwVto3QvRpMjtI3pt24DuY+X81irONuMyqitcZjARIzE6kxmIGwPyplnipcSJHQg6EFWIIPnIIqd0MDa28UeYQYyBRGgnNOus7RUk3VjYfSsMmJdiSJOnToBrr5VKwS3bp8ClomTIVBtoXOk+Qk0t2vI8LNUb09PqKj4lfCxG4BjbeNKpMVwvEJByluvg8RG8goQCR8AarzimIaJOmsTpqdxuKa178CenXk1NhvAsxMCdR6nQ1zJPb5j+ax6Y4jr0j0rkx7sGcK5RHFprnhyC5lD5DrmmCOkVS1WhYI14wY6kD1H80E2IvAA+DJJJKiXlttdoC/Osv+POmtDGOd0DhW5YdrfMlYzjQrlnNupExBg0nqyY1BI31sjuvzFJcUdSPmKwf/ESBv9inW+IXHtW72RltXQ3LuErD5TBhQcy+oo3WGCNqbQ+4odzQbfv9BWN/GsY8X2Kc2JYweYLYzKpYwQMxEgA6TEnXQRJp7rFgjQcQ4iloeNo7KNz6dPWqDEY/nZWZAFUygJMzBGYn4GKrcdet5/DeF5YhmItrJ/yHNMaRJ9Ka3EAdiv8AqT00molquSoaglybPh3EbVwAHwnbXYnsD/NdWH4RZRbFx7rhsRzZTxe9bIUsYzZRBzaR18hXVS1mGCH2+BW2YKoLEzs28b6ESD5VZcO9j7ZvItxDlYnQsYMDXVd+nWspY4w0RmLD+1oIn1G8VccD9rOXcTwplRiSACpAb3iusExHyrz8ufLOtasGqcUUOOY2MRcVPCFuMFiRorGIYb/GrDhuKvXsxAWBHiJK79PDoTuaFxN1vO1xTBYtKnoS2Ya9dD9KvvZfDhbbExqb5GgaMqDK0HQ6itHNVwxQxk+f5I9m3dVgw5cqQwOZtwZBgjuBRMQ165ca4+Qs5lmzMJMAToOwFX1lVN3Uj3HM5UHiDuAckROgG1LiAiXLjEAhLLXDCpuh1IWMswO1RlP33RvjpeurKCybqOrrywykMpljBGxj+a68LjMzHly5LMczCWO5jpV5wm6l584WFa2rLKoYJuIJyxlnfpUrD2FN59BHLtkHKm5dASFjLJkjanc/+0DjpLrqzO4K7etXFuWzbV0nKZJiQQdD5E1Fe1d1jlyST7zDUkk6fE1ocZjbdjnXWUFVSwdFTdsoJCsMomTR8HlY3HAAGWyy+FD79ssYBGUT5UJz9icdJXx1f+wPCBmwtq9fuWsOHJAV0XISCwXVroDkhSdu8VeWMUzo1xMbYKIIZxbtZUAAMSLsLoQfWsTxfhyrgcOCuUrevhtpyzsfkKLg+HIuCx6iNrJXyIM6Vq4WcmRscDfa8StnH2bhAkqiWmMSBJAudyPnUO89u/cVTjbD3ZyrC2w+bbKCt4Mdois77IcNRcakAQbVyQRpJGUfrVNheFqr4fuzoSSNCM4B+OooUAzLbj+FvLfdP6YCxlaGXOpAIcgEidY0PSo1u5fFprQa2EZg7LLauAAG+MAVrOMBVvFYHi5h0VYJysddJnrp2oOCw4OFnSeW591dT/VglomdB16Vm3KzqhHTcba7oyXKud7fzf8Amii/fFrkhrfLzG5l8UZzu3x1rS2rCnDDQTyWPuruOZ4piZ0FIbS/hZgTygdl97+6YmanKfvqy8NL13RlDaud7X/f/NEe9f5SWs1rl2ySiw/hze9GvWa0GJuLycnXko2y7kLJmJnQ9etPxjLyHWNRaRhosSRZkiBM6nXzoyn76sWGl67ox2Ke6ilptGNY8ff41R4rily5o5mNgBoJ3hdh/tW49qSv4V1HvEWsqwojxWyxECdgfnWPXDgTmOXQ/wDkCD9K1UqXyZzTcL4RpOB8Kt3OHhzbBu88pmIObXQLIIEUr8CQKWy2yAQDluK8EyAGCsYMg/Kqvh3tAyILSEBeYbmoBhxrue3QeXWo+L4qTM3XIJmAQqkz8v8AesZSt8FQ1oRjyi5fhNsKGIQA7S4BOpHulp6dq6sfdx5BJHlp216+nzrqWM+mJ/UrqKICYgrtAnttFHsuwJbNsdesfHz1oD4e4gCtbcEgEaHVZIkRqRoadZuHKVyMWYwBB1nUbb10NHIS/wAWQNT8D0n76VLwnGGTSdQZ+M6EefeKqIIUGD8YMAeUaUdrJYqclzsAEOsbxPnUOCHyXWL4sWOYkgtrMaTMnpoNa2nCOIPdtgC0rM1sowFpWlDoQQQZBEb968ywmHfMFFti5OgCtOm+kfT516RwnBtbs8ph4+VBSDubg8OXfpWbhVUdX07Scm10WODuXLbZEshSFy5BZUQsggZcugmKfbxV4OQtoZsoBHKWQoIKyuXQTFRsJaLIwyb2kGTK2kX7ZjLv0mjrgzkZck/0cMMuRjtctEjLvpRi/fZ1ucf8V+N/oZeZ7pe21hWkIHQ2lOixlzLl0AgRRcNiroZlSyJAUFRaXQKIQEZdIGgoTYaUdMkkWsICmUmIFufBuI+lB4nYJs3lFvOQuFlMhaIske5BI7bUKL99ic4q/ivCf9Gl4Hw+xdwzfi4CI112LhRlPMO4KwN9o7UXhfC8G9y4th1uWLotl4KkSM4OkQNp2qBicMGwbI6n38xX3dJWNO3lUT2VwqhMWFUqGCDSRJyNm17wR860zp4nLhayLK1hsF+KtNhLisQLqPlKmAApWcoHnQfaThuAXKtm4Dfs3bXgDLoDcUEQAJGu1U/svgVt45CiwBbugwNABkC7eZj1qvx3DlGIQqni/EoZ1J1uEsd+sT6ULVTSfsHpNWvRo+M3bwuvlTMomGyI2hXxAErMb/WoNjHX+V4V/pw21tMseLNHh296fWjcewrNjbTLbLALc8fLLZfDc/Pl8PzG/nUPB2STbhJy2bgJyZip/wCb0LRK+8NJG/nUSi78nRDUjh+K8pDlx2I5Wijl5f8ADtxl8Q/t23Hbem/jL/LnKOXl/wAO3GX/AE7UDBlbjDIA5XDsGKqGKmMUILASOgievnSjCEsCEkjDasEkg5HEF8sjaImpxfvo03I3+K/Kv2EfE38klBkyjXl24KD3fyzlqg9rvaG8iojDKHUR4VWVEBQIWY28tquxhGZnYWyQLCjOEnXl2PDnC76bT0rKe3nCLucXBbOUW0JOXLtasgnUDNuB1Oh7VUYc8vox1ppwdLuimfixjViYEyZJOmkdBGm/eotviJJ8zrJ18Xl1jSoT2XGhVu5EHrsaabTb5W120OprVQR53JKvX4G85gCT185HQiPrQLmLk79R8fpvQWBmMsH1/eu5Tdvj84/WqUQFu4gnTXQ6a7df1rqYbDHoddtP0711UkBuDim5gbmgRbVVMAZYfMFUZhETM+ZruB8Yu2HzoxzQgEIGICqyiRP+Y/Q9KsLYUbKB8IH7UTP8a81/UMuypfDlsPbQLezK1smS2WFILQpgCiut9iB4wAIiQADmJ8MvOuh+NWAYdv0pwep+5kWtRoDwW3ctOjuScougrnMAuFCumUjxaGZ023q5v8Sdxl5rKuYNoqlgR2uN4u/Xr2qtn4V2Y0t+V2D1JPyXqcQJib+n/SwJ7Fn3JHf9qLiOMKBoJPdGuz5mWePpWf1pc5+FLfb8jWrJeA2Dzq4Y3LrABhB5aTJmWYNLa95q2XixJIgADbWNyCPGCxeAI171Q56cL1X9zIW4y/v8TuZModRpH5H0naGGtO4XxMqpAZB/dIRMxgagAdoGnas/zTXcw0t9+g3HVF9hMeiuSuVGgjMdsuZSQJMSSAduhqHcxIN7Mbn5gw8CABhMNmAkga796ruYaTmT3o336Husu34mZzEo5820PxyqB9arMMyoxMuxIca5B75BkEAEkRpJMedRp86dP3EUb7FuSF4UgsPP9V9CPGbRGv5vAQSR+9Et4RFDReuSwYTsRmYEsPPSo+lIaT15MFqSSotbPEQvvO12AFAZVAAHUZMuvmZqn4yGuszIcuZcmWBljSYmSCY3p1Iz0LWmnYnqSarogXcECHD2y+ZVynOAQV5m2kBZcaeVQL/Cli3Fq5IKlzzEMwPEFHQzsavPWmlfOr+4mTkzPNw4C7OS6tvLHRzMzBIGxk7VFTh4khi4GVvy9cxhSWjpHrWqn19KabZ7j6/rVL6iQrMo2ESLY5jAmA2iNlZUPuNn1BPeP2rq1JE9j5V1V9zILOFwU8XBUbmb09T9iuNoRJ5o7UvMoAFHFnwzvrHrBNKhnB64XB8fSkCffqf4rktzSoBxftSC4d65bP3PrTWWDQAU3iOv6UqvNBy9vnXRHr+9FASCw86Zm+NDrhSAK33996Z8PvyrkUxpFM/X96YgldHnTQSR8qcxI7UgELUgal1Pahq+tADppDXCDpSK/l9aYHE+ddzO0/OkzUMtv5UxhG+9jQjpvFEGv7UzMD9/SmIYbn2fnXUjkT9mlpg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fr-FR" altLang="fr-FR" sz="1800">
              <a:solidFill>
                <a:srgbClr val="FF0000"/>
              </a:solidFill>
            </a:endParaRPr>
          </a:p>
        </p:txBody>
      </p:sp>
      <p:sp>
        <p:nvSpPr>
          <p:cNvPr id="2055" name="AutoShape 5" descr="data:image/jpeg;base64,/9j/4AAQSkZJRgABAQAAAQABAAD/2wCEAAkGBhQSERUUExQWFRUWGBcWFRYYGBcUGxgUFxUVFRUUFBUXHCYeGBkkGRQXHy8gIycpLCwsFR4xNTAqNSYrLCkBCQoKDgwOGg8PGjUkHCQsLCktLCkyKiwsLCwpLC0pLCwpLCwsKSwsLCksLCwsLCosKSwsKSkpLCwsLCwsLCwsLP/AABEIAH4AyAMBIgACEQEDEQH/xAAbAAABBQEBAAAAAAAAAAAAAAADAQIEBQYAB//EADsQAAIBAgQEAwYFAgQHAAAAAAECEQADBBIhMQUTQVEiYYEGMnGRofAUQrHB0SNSU2KS8RUkcqKy4fL/xAAZAQADAQEBAAAAAAAAAAAAAAAAAQIDBAX/xAAoEQACAgEEAgEEAgMAAAAAAAAAAQIREgMTIUExUSIEFDLhYbFSkaH/2gAMAwEAAhEDEQA/AK1TUlBQVTWpNtK9lnAjpoTLNSClDKUkMjm3QylTOXTGSqQiLFdFHNqmFKoQPLS5aflpypQIYqUrLUiANqRxUlEWK7LR8lJkpiGBaXLRFWly0gBBKdloi2pomWNt+9AwPK7/ACpMnoKNkpTbpDAx2+dKtuaJkoqW43pNgXHALgRTqNfrVxheKAzppWSB7UZcSVEAxXPLSt2bRnXBp8VxFNia6sob+u9dU7I9wTB8OZ9dh3O1SMRhchjSnWeIkLlIzAbA9KBicWzmT9K3+Tf8GXxSBMDNLy56GiKxNGFho2NVYiIUHnXG0DR3tEUkUWBH5FDazUrJThbp2KiBy6dyqsrGAzmBFWNrgOUySDSeokNQbKNMIY2rnwhFaC5bVRtUG/dnqKlTbG4pEIYEASW9BQThSWhde1SWWpeCuomsS3ftTcmgpMNgfZBm1uNk8h4j61BxvBzaMHUHYipz8XYbE1Fu49n3NZxepfJTwrgiZAOlKuWdRpRbeHZyAoJJ2HfvRLnDLixKMJ20q7RNMFctLEjemjDTuYo34ZwCcrQN9DvQnbyoAYyqNqEzUTIe1N5XxPw/mmICbhrkk08/CmlJpiHlR01+G1dTktxXUhhOXShPWnAU7LQA+3l+BqbZxmUQdagLbqbh8JMSQB3/APVTKuyo30deuq+9KDbiMoq2t3cPb1VQW6MZPrrVXxC8rnwqB5xBPnWcZW6SLarkhva10oyYEnyoGWpFnNtJrVmaGDClGqcuLMamkThrHfQd6aeHmobT8lpNEXFYmehqGQTsKs24W3UiO4/am8qNFHqNz61SkuiWn2QRhgPe37U97XapS4Iz7tGOGPWhyBIrrWFk9Yq5sW7KwDbk9z+4oVsxtJpOU1ZydlR4LmzjBoVQLGgMAQOw8qNc4isSSDVDr1b0pJEbSaw2zXMnYzi+cZEXf70qjv2DOo+lT1V+golrBndv2rWNRIfyKgrFd4umlXTlQNBUbMTsP0q8rJxKwqa5bFWH4OdWogtqKMxYlcuF8qWp5cV1LJjpGWx95XZYHukEb7hgw28xU3DcZRtD4WH5TGp7BtvnFZzhi3FSLknUldNQpiAx67ekmj3hP5ZaI1Bj46EVwb0k20dW3FpI2qYQwCVOoB7794oq4Rux/Ss3axF1FXLdS4kEEBSrLlAIGrkk6bEbCkfirEan76/OtfuG+iNpGq/AdyKVcAnVv0rIvj2MASx7DckmAB59KVuJNmdCGR0bK6OIZTlBExpqCDoaW/INtGm4bhwykufzMBGWCoiDoasFw1tf/ofzWJs4xgAqgt0CruSTsJIH1rl4kSSIIKtlZWEMpUyVYfxSWtLwVto3QvRpMjtI3pt24DuY+X81irONuMyqitcZjARIzE6kxmIGwPyplnipcSJHQg6EFWIIPnIIqd0MDa28UeYQYyBRGgnNOus7RUk3VjYfSsMmJdiSJOnToBrr5VKwS3bp8ClomTIVBtoXOk+Qk0t2vI8LNUb09PqKj4lfCxG4BjbeNKpMVwvEJByluvg8RG8goQCR8AarzimIaJOmsTpqdxuKa178CenXk1NhvAsxMCdR6nQ1zJPb5j+ax6Y4jr0j0rkx7sGcK5RHFprnhyC5lD5DrmmCOkVS1WhYI14wY6kD1H80E2IvAA+DJJJKiXlttdoC/Osv+POmtDGOd0DhW5YdrfMlYzjQrlnNupExBg0nqyY1BI31sjuvzFJcUdSPmKwf/ESBv9inW+IXHtW72RltXQ3LuErD5TBhQcy+oo3WGCNqbQ+4odzQbfv9BWN/GsY8X2Kc2JYweYLYzKpYwQMxEgA6TEnXQRJp7rFgjQcQ4iloeNo7KNz6dPWqDEY/nZWZAFUygJMzBGYn4GKrcdet5/DeF5YhmItrJ/yHNMaRJ9Ka3EAdiv8AqT00molquSoaglybPh3EbVwAHwnbXYnsD/NdWH4RZRbFx7rhsRzZTxe9bIUsYzZRBzaR18hXVS1mGCH2+BW2YKoLEzs28b6ESD5VZcO9j7ZvItxDlYnQsYMDXVd+nWspY4w0RmLD+1oIn1G8VccD9rOXcTwplRiSACpAb3iusExHyrz8ufLOtasGqcUUOOY2MRcVPCFuMFiRorGIYb/GrDhuKvXsxAWBHiJK79PDoTuaFxN1vO1xTBYtKnoS2Ya9dD9KvvZfDhbbExqb5GgaMqDK0HQ6itHNVwxQxk+f5I9m3dVgw5cqQwOZtwZBgjuBRMQ165ca4+Qs5lmzMJMAToOwFX1lVN3Uj3HM5UHiDuAckROgG1LiAiXLjEAhLLXDCpuh1IWMswO1RlP33RvjpeurKCybqOrrywykMpljBGxj+a68LjMzHly5LMczCWO5jpV5wm6l584WFa2rLKoYJuIJyxlnfpUrD2FN59BHLtkHKm5dASFjLJkjanc/+0DjpLrqzO4K7etXFuWzbV0nKZJiQQdD5E1Fe1d1jlyST7zDUkk6fE1ocZjbdjnXWUFVSwdFTdsoJCsMomTR8HlY3HAAGWyy+FD79ssYBGUT5UJz9icdJXx1f+wPCBmwtq9fuWsOHJAV0XISCwXVroDkhSdu8VeWMUzo1xMbYKIIZxbtZUAAMSLsLoQfWsTxfhyrgcOCuUrevhtpyzsfkKLg+HIuCx6iNrJXyIM6Vq4WcmRscDfa8StnH2bhAkqiWmMSBJAudyPnUO89u/cVTjbD3ZyrC2w+bbKCt4Mdois77IcNRcakAQbVyQRpJGUfrVNheFqr4fuzoSSNCM4B+OooUAzLbj+FvLfdP6YCxlaGXOpAIcgEidY0PSo1u5fFprQa2EZg7LLauAAG+MAVrOMBVvFYHi5h0VYJysddJnrp2oOCw4OFnSeW591dT/VglomdB16Vm3KzqhHTcba7oyXKud7fzf8Amii/fFrkhrfLzG5l8UZzu3x1rS2rCnDDQTyWPuruOZ4piZ0FIbS/hZgTygdl97+6YmanKfvqy8NL13RlDaud7X/f/NEe9f5SWs1rl2ySiw/hze9GvWa0GJuLycnXko2y7kLJmJnQ9etPxjLyHWNRaRhosSRZkiBM6nXzoyn76sWGl67ox2Ke6ilptGNY8ff41R4rily5o5mNgBoJ3hdh/tW49qSv4V1HvEWsqwojxWyxECdgfnWPXDgTmOXQ/wDkCD9K1UqXyZzTcL4RpOB8Kt3OHhzbBu88pmIObXQLIIEUr8CQKWy2yAQDluK8EyAGCsYMg/Kqvh3tAyILSEBeYbmoBhxrue3QeXWo+L4qTM3XIJmAQqkz8v8AesZSt8FQ1oRjyi5fhNsKGIQA7S4BOpHulp6dq6sfdx5BJHlp216+nzrqWM+mJ/UrqKICYgrtAnttFHsuwJbNsdesfHz1oD4e4gCtbcEgEaHVZIkRqRoadZuHKVyMWYwBB1nUbb10NHIS/wAWQNT8D0n76VLwnGGTSdQZ+M6EefeKqIIUGD8YMAeUaUdrJYqclzsAEOsbxPnUOCHyXWL4sWOYkgtrMaTMnpoNa2nCOIPdtgC0rM1sowFpWlDoQQQZBEb968ywmHfMFFti5OgCtOm+kfT516RwnBtbs8ph4+VBSDubg8OXfpWbhVUdX07Scm10WODuXLbZEshSFy5BZUQsggZcugmKfbxV4OQtoZsoBHKWQoIKyuXQTFRsJaLIwyb2kGTK2kX7ZjLv0mjrgzkZck/0cMMuRjtctEjLvpRi/fZ1ucf8V+N/oZeZ7pe21hWkIHQ2lOixlzLl0AgRRcNiroZlSyJAUFRaXQKIQEZdIGgoTYaUdMkkWsICmUmIFufBuI+lB4nYJs3lFvOQuFlMhaIske5BI7bUKL99ic4q/ivCf9Gl4Hw+xdwzfi4CI112LhRlPMO4KwN9o7UXhfC8G9y4th1uWLotl4KkSM4OkQNp2qBicMGwbI6n38xX3dJWNO3lUT2VwqhMWFUqGCDSRJyNm17wR860zp4nLhayLK1hsF+KtNhLisQLqPlKmAApWcoHnQfaThuAXKtm4Dfs3bXgDLoDcUEQAJGu1U/svgVt45CiwBbugwNABkC7eZj1qvx3DlGIQqni/EoZ1J1uEsd+sT6ULVTSfsHpNWvRo+M3bwuvlTMomGyI2hXxAErMb/WoNjHX+V4V/pw21tMseLNHh296fWjcewrNjbTLbLALc8fLLZfDc/Pl8PzG/nUPB2STbhJy2bgJyZip/wCb0LRK+8NJG/nUSi78nRDUjh+K8pDlx2I5Wijl5f8ADtxl8Q/t23Hbem/jL/LnKOXl/wAO3GX/AE7UDBlbjDIA5XDsGKqGKmMUILASOgievnSjCEsCEkjDasEkg5HEF8sjaImpxfvo03I3+K/Kv2EfE38klBkyjXl24KD3fyzlqg9rvaG8iojDKHUR4VWVEBQIWY28tquxhGZnYWyQLCjOEnXl2PDnC76bT0rKe3nCLucXBbOUW0JOXLtasgnUDNuB1Oh7VUYc8vox1ppwdLuimfixjViYEyZJOmkdBGm/eotviJJ8zrJ18Xl1jSoT2XGhVu5EHrsaabTb5W120OprVQR53JKvX4G85gCT185HQiPrQLmLk79R8fpvQWBmMsH1/eu5Tdvj84/WqUQFu4gnTXQ6a7df1rqYbDHoddtP0711UkBuDim5gbmgRbVVMAZYfMFUZhETM+ZruB8Yu2HzoxzQgEIGICqyiRP+Y/Q9KsLYUbKB8IH7UTP8a81/UMuypfDlsPbQLezK1smS2WFILQpgCiut9iB4wAIiQADmJ8MvOuh+NWAYdv0pwep+5kWtRoDwW3ctOjuScougrnMAuFCumUjxaGZ023q5v8Sdxl5rKuYNoqlgR2uN4u/Xr2qtn4V2Y0t+V2D1JPyXqcQJib+n/SwJ7Fn3JHf9qLiOMKBoJPdGuz5mWePpWf1pc5+FLfb8jWrJeA2Dzq4Y3LrABhB5aTJmWYNLa95q2XixJIgADbWNyCPGCxeAI171Q56cL1X9zIW4y/v8TuZModRpH5H0naGGtO4XxMqpAZB/dIRMxgagAdoGnas/zTXcw0t9+g3HVF9hMeiuSuVGgjMdsuZSQJMSSAduhqHcxIN7Mbn5gw8CABhMNmAkga796ruYaTmT3o336Husu34mZzEo5820PxyqB9arMMyoxMuxIca5B75BkEAEkRpJMedRp86dP3EUb7FuSF4UgsPP9V9CPGbRGv5vAQSR+9Et4RFDReuSwYTsRmYEsPPSo+lIaT15MFqSSotbPEQvvO12AFAZVAAHUZMuvmZqn4yGuszIcuZcmWBljSYmSCY3p1Iz0LWmnYnqSarogXcECHD2y+ZVynOAQV5m2kBZcaeVQL/Cli3Fq5IKlzzEMwPEFHQzsavPWmlfOr+4mTkzPNw4C7OS6tvLHRzMzBIGxk7VFTh4khi4GVvy9cxhSWjpHrWqn19KabZ7j6/rVL6iQrMo2ESLY5jAmA2iNlZUPuNn1BPeP2rq1JE9j5V1V9zILOFwU8XBUbmb09T9iuNoRJ5o7UvMoAFHFnwzvrHrBNKhnB64XB8fSkCffqf4rktzSoBxftSC4d65bP3PrTWWDQAU3iOv6UqvNBy9vnXRHr+9FASCw86Zm+NDrhSAK33996Z8PvyrkUxpFM/X96YgldHnTQSR8qcxI7UgELUgal1Pahq+tADppDXCDpSK/l9aYHE+ddzO0/OkzUMtv5UxhG+9jQjpvFEGv7UzMD9/SmIYbn2fnXUjkT9mlpgf/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fr-FR" altLang="fr-FR" sz="1800"/>
          </a:p>
        </p:txBody>
      </p:sp>
      <p:pic>
        <p:nvPicPr>
          <p:cNvPr id="2053" name="Picture 2" descr="http://www.fsagx.ac.be/zg/Page_index/Sigle%20Entomo2.jpg"/>
          <p:cNvPicPr>
            <a:picLocks noChangeAspect="1" noChangeArrowheads="1"/>
          </p:cNvPicPr>
          <p:nvPr/>
        </p:nvPicPr>
        <p:blipFill>
          <a:blip r:embed="rId2">
            <a:extLst>
              <a:ext uri="{28A0092B-C50C-407E-A947-70E740481C1C}">
                <a14:useLocalDpi xmlns:a14="http://schemas.microsoft.com/office/drawing/2010/main" val="0"/>
              </a:ext>
            </a:extLst>
          </a:blip>
          <a:srcRect l="15741" t="14815" r="13481" b="7407"/>
          <a:stretch>
            <a:fillRect/>
          </a:stretch>
        </p:blipFill>
        <p:spPr bwMode="auto">
          <a:xfrm>
            <a:off x="7842681" y="160337"/>
            <a:ext cx="945381" cy="94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a:tailEnd/>
              </a14:hiddenLine>
            </a:ext>
          </a:extLst>
        </p:spPr>
      </p:pic>
      <p:pic>
        <p:nvPicPr>
          <p:cNvPr id="1026" name="Picture 2" descr="https://applications.frs-fnrs.be/help/manuals/Logo_FNRS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829" y="5948694"/>
            <a:ext cx="1263734" cy="7996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omas Lopes\Desktop\Logo414x8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36" y="319368"/>
            <a:ext cx="4350272" cy="953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521" t="28084" r="35737" b="49728"/>
          <a:stretch/>
        </p:blipFill>
        <p:spPr bwMode="auto">
          <a:xfrm>
            <a:off x="1761061" y="4179383"/>
            <a:ext cx="5621878" cy="140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https://mail.ulg.ac.be/service/home/~/AIL%20bleu.PNG?auth=co&amp;loc=fr&amp;id=29042&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736" y="6458029"/>
            <a:ext cx="2406056" cy="29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35285"/>
            <a:ext cx="8229600" cy="4525963"/>
          </a:xfrm>
        </p:spPr>
        <p:txBody>
          <a:bodyPr/>
          <a:lstStyle/>
          <a:p>
            <a:pPr marL="0" indent="0">
              <a:buNone/>
            </a:pPr>
            <a:r>
              <a:rPr lang="fr-FR" sz="2400" dirty="0" smtClean="0"/>
              <a:t>Pour les prédateurs: </a:t>
            </a:r>
          </a:p>
          <a:p>
            <a:pPr marL="0" indent="0">
              <a:buNone/>
            </a:pPr>
            <a:r>
              <a:rPr lang="fr-FR" sz="2400" dirty="0"/>
              <a:t>D</a:t>
            </a:r>
            <a:r>
              <a:rPr lang="fr-FR" sz="2400" dirty="0" smtClean="0"/>
              <a:t>ifficile d’établir quelle(s) espèce(s) a(ont) été consommée(s) </a:t>
            </a:r>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r>
              <a:rPr lang="fr-FR" sz="2400" dirty="0" smtClean="0"/>
              <a:t>Possibilité de faire des PCR</a:t>
            </a:r>
          </a:p>
          <a:p>
            <a:pPr marL="0" indent="0">
              <a:buNone/>
            </a:pPr>
            <a:endParaRPr lang="fr-FR" sz="200" dirty="0" smtClean="0"/>
          </a:p>
          <a:p>
            <a:pPr marL="0" indent="0" algn="just">
              <a:buNone/>
            </a:pPr>
            <a:r>
              <a:rPr lang="fr-FR" sz="2400" dirty="0" smtClean="0"/>
              <a:t>Les </a:t>
            </a:r>
            <a:r>
              <a:rPr lang="fr-FR" sz="2400" dirty="0"/>
              <a:t>liens trophiques entre les parasitoïdes et leurs hôtes sont plus faciles à </a:t>
            </a:r>
            <a:r>
              <a:rPr lang="fr-FR" sz="2400" dirty="0" smtClean="0"/>
              <a:t>établir</a:t>
            </a:r>
            <a:endParaRPr lang="fr-FR" sz="2400" dirty="0"/>
          </a:p>
          <a:p>
            <a:pPr marL="0" indent="0">
              <a:buNone/>
            </a:pPr>
            <a:endParaRPr lang="fr-FR" dirty="0" smtClean="0"/>
          </a:p>
          <a:p>
            <a:pPr marL="0" indent="0">
              <a:buNone/>
            </a:pPr>
            <a:endParaRPr lang="fr-FR" dirty="0"/>
          </a:p>
        </p:txBody>
      </p:sp>
      <p:sp>
        <p:nvSpPr>
          <p:cNvPr id="4" name="Titre 1"/>
          <p:cNvSpPr>
            <a:spLocks noGrp="1"/>
          </p:cNvSpPr>
          <p:nvPr>
            <p:ph type="title"/>
          </p:nvPr>
        </p:nvSpPr>
        <p:spPr>
          <a:xfrm>
            <a:off x="467544" y="0"/>
            <a:ext cx="8229600" cy="1143000"/>
          </a:xfrm>
        </p:spPr>
        <p:txBody>
          <a:bodyPr/>
          <a:lstStyle/>
          <a:p>
            <a:r>
              <a:rPr lang="fr-FR" sz="3000" dirty="0" smtClean="0"/>
              <a:t>Limites de la méthode</a:t>
            </a:r>
            <a:endParaRPr lang="fr-FR" sz="3000" dirty="0"/>
          </a:p>
        </p:txBody>
      </p:sp>
      <p:grpSp>
        <p:nvGrpSpPr>
          <p:cNvPr id="25" name="Groupe 24"/>
          <p:cNvGrpSpPr/>
          <p:nvPr/>
        </p:nvGrpSpPr>
        <p:grpSpPr>
          <a:xfrm>
            <a:off x="3976376" y="4941168"/>
            <a:ext cx="2622830" cy="1551530"/>
            <a:chOff x="3976376" y="4873242"/>
            <a:chExt cx="2622830" cy="1551530"/>
          </a:xfrm>
        </p:grpSpPr>
        <p:pic>
          <p:nvPicPr>
            <p:cNvPr id="2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934" t="9582" r="40484" b="33888"/>
            <a:stretch/>
          </p:blipFill>
          <p:spPr bwMode="auto">
            <a:xfrm>
              <a:off x="3976376" y="5188892"/>
              <a:ext cx="1191248" cy="123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e 23"/>
            <p:cNvGrpSpPr/>
            <p:nvPr/>
          </p:nvGrpSpPr>
          <p:grpSpPr>
            <a:xfrm>
              <a:off x="4099216" y="4873242"/>
              <a:ext cx="2499990" cy="1520009"/>
              <a:chOff x="4099216" y="4873242"/>
              <a:chExt cx="2499990" cy="1520009"/>
            </a:xfrm>
          </p:grpSpPr>
          <p:pic>
            <p:nvPicPr>
              <p:cNvPr id="6" name="Picture 3" descr="C:\Users\Thomas Lopes\Desktop\Sans titre.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769" t="8219" r="40463" b="67341"/>
              <a:stretch/>
            </p:blipFill>
            <p:spPr bwMode="auto">
              <a:xfrm>
                <a:off x="4427984" y="5128601"/>
                <a:ext cx="1098877" cy="791919"/>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courbée vers la gauche 6"/>
              <p:cNvSpPr/>
              <p:nvPr/>
            </p:nvSpPr>
            <p:spPr>
              <a:xfrm rot="16200000">
                <a:off x="5311442" y="4539222"/>
                <a:ext cx="510715" cy="1178756"/>
              </a:xfrm>
              <a:prstGeom prst="curvedLeftArrow">
                <a:avLst>
                  <a:gd name="adj1" fmla="val 0"/>
                  <a:gd name="adj2" fmla="val 50000"/>
                  <a:gd name="adj3" fmla="val 25000"/>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9744" y="5383958"/>
                <a:ext cx="1149462" cy="72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099216" y="6023919"/>
                <a:ext cx="396044" cy="369332"/>
              </a:xfrm>
              <a:prstGeom prst="rect">
                <a:avLst/>
              </a:prstGeom>
              <a:noFill/>
            </p:spPr>
            <p:txBody>
              <a:bodyPr wrap="square" rtlCol="0">
                <a:spAutoFit/>
              </a:bodyPr>
              <a:lstStyle/>
              <a:p>
                <a:r>
                  <a:rPr lang="fr-FR" dirty="0" smtClean="0"/>
                  <a:t>1</a:t>
                </a:r>
                <a:endParaRPr lang="fr-FR" dirty="0"/>
              </a:p>
            </p:txBody>
          </p:sp>
          <p:sp>
            <p:nvSpPr>
              <p:cNvPr id="10" name="ZoneTexte 9"/>
              <p:cNvSpPr txBox="1"/>
              <p:nvPr/>
            </p:nvSpPr>
            <p:spPr>
              <a:xfrm>
                <a:off x="4604424" y="4941168"/>
                <a:ext cx="396044" cy="369332"/>
              </a:xfrm>
              <a:prstGeom prst="rect">
                <a:avLst/>
              </a:prstGeom>
              <a:noFill/>
            </p:spPr>
            <p:txBody>
              <a:bodyPr wrap="square" rtlCol="0">
                <a:spAutoFit/>
              </a:bodyPr>
              <a:lstStyle/>
              <a:p>
                <a:r>
                  <a:rPr lang="fr-FR" dirty="0"/>
                  <a:t>2</a:t>
                </a:r>
              </a:p>
            </p:txBody>
          </p:sp>
          <p:sp>
            <p:nvSpPr>
              <p:cNvPr id="11" name="ZoneTexte 10"/>
              <p:cNvSpPr txBox="1"/>
              <p:nvPr/>
            </p:nvSpPr>
            <p:spPr>
              <a:xfrm>
                <a:off x="5544108" y="5744292"/>
                <a:ext cx="396044" cy="369332"/>
              </a:xfrm>
              <a:prstGeom prst="rect">
                <a:avLst/>
              </a:prstGeom>
              <a:noFill/>
            </p:spPr>
            <p:txBody>
              <a:bodyPr wrap="square" rtlCol="0">
                <a:spAutoFit/>
              </a:bodyPr>
              <a:lstStyle/>
              <a:p>
                <a:r>
                  <a:rPr lang="fr-FR" dirty="0"/>
                  <a:t>3</a:t>
                </a:r>
              </a:p>
            </p:txBody>
          </p:sp>
        </p:grpSp>
      </p:grpSp>
      <p:pic>
        <p:nvPicPr>
          <p:cNvPr id="1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934" t="9582" r="40484" b="33888"/>
          <a:stretch/>
        </p:blipFill>
        <p:spPr bwMode="auto">
          <a:xfrm>
            <a:off x="3976376" y="2313113"/>
            <a:ext cx="1191248" cy="123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e 25"/>
          <p:cNvGrpSpPr/>
          <p:nvPr/>
        </p:nvGrpSpPr>
        <p:grpSpPr>
          <a:xfrm>
            <a:off x="3347864" y="2554287"/>
            <a:ext cx="927329" cy="778682"/>
            <a:chOff x="3479115" y="2600000"/>
            <a:chExt cx="927329" cy="778682"/>
          </a:xfrm>
        </p:grpSpPr>
        <p:pic>
          <p:nvPicPr>
            <p:cNvPr id="15" name="Picture 4" descr="C:\Users\Thomas Lopes\Desktop\Sans titre.pn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423" r="50000" b="64896"/>
            <a:stretch/>
          </p:blipFill>
          <p:spPr bwMode="auto">
            <a:xfrm rot="3052692">
              <a:off x="3659795" y="2632033"/>
              <a:ext cx="778682" cy="71461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3479115" y="2985391"/>
              <a:ext cx="303288" cy="338554"/>
            </a:xfrm>
            <a:prstGeom prst="rect">
              <a:avLst/>
            </a:prstGeom>
            <a:noFill/>
          </p:spPr>
          <p:txBody>
            <a:bodyPr wrap="none" rtlCol="0">
              <a:spAutoFit/>
            </a:bodyPr>
            <a:lstStyle/>
            <a:p>
              <a:r>
                <a:rPr lang="fr-FR" sz="1600" dirty="0" smtClean="0"/>
                <a:t>A</a:t>
              </a:r>
              <a:endParaRPr lang="fr-FR" sz="1600" dirty="0"/>
            </a:p>
          </p:txBody>
        </p:sp>
      </p:grpSp>
      <p:grpSp>
        <p:nvGrpSpPr>
          <p:cNvPr id="27" name="Groupe 26"/>
          <p:cNvGrpSpPr/>
          <p:nvPr/>
        </p:nvGrpSpPr>
        <p:grpSpPr>
          <a:xfrm>
            <a:off x="4977421" y="2500991"/>
            <a:ext cx="867695" cy="860124"/>
            <a:chOff x="4596805" y="2043913"/>
            <a:chExt cx="867695" cy="860124"/>
          </a:xfrm>
        </p:grpSpPr>
        <p:pic>
          <p:nvPicPr>
            <p:cNvPr id="16" name="Picture 10"/>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3982587">
              <a:off x="4477683" y="2163035"/>
              <a:ext cx="860124" cy="62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5167624" y="2304698"/>
              <a:ext cx="296876" cy="338554"/>
            </a:xfrm>
            <a:prstGeom prst="rect">
              <a:avLst/>
            </a:prstGeom>
            <a:noFill/>
          </p:spPr>
          <p:txBody>
            <a:bodyPr wrap="none" rtlCol="0">
              <a:spAutoFit/>
            </a:bodyPr>
            <a:lstStyle/>
            <a:p>
              <a:r>
                <a:rPr lang="fr-FR" sz="1600" dirty="0"/>
                <a:t>B</a:t>
              </a:r>
            </a:p>
          </p:txBody>
        </p:sp>
      </p:grpSp>
      <p:pic>
        <p:nvPicPr>
          <p:cNvPr id="14" name="Picture 7"/>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1815" y="2302133"/>
            <a:ext cx="695385" cy="62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9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41536E-6 L 0.25121 -0.01804 " pathEditMode="relative" rAng="0" ptsTypes="AA">
                                      <p:cBhvr>
                                        <p:cTn id="6" dur="2000" fill="hold"/>
                                        <p:tgtEl>
                                          <p:spTgt spid="14"/>
                                        </p:tgtEl>
                                        <p:attrNameLst>
                                          <p:attrName>ppt_x</p:attrName>
                                          <p:attrName>ppt_y</p:attrName>
                                        </p:attrNameLst>
                                      </p:cBhvr>
                                      <p:rCtr x="12552" y="-90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sz="3000" dirty="0" smtClean="0"/>
              <a:t>Cas pratique</a:t>
            </a:r>
            <a:endParaRPr lang="fr-FR" sz="3000" dirty="0"/>
          </a:p>
        </p:txBody>
      </p:sp>
      <p:sp>
        <p:nvSpPr>
          <p:cNvPr id="3" name="Espace réservé du contenu 2"/>
          <p:cNvSpPr>
            <a:spLocks noGrp="1"/>
          </p:cNvSpPr>
          <p:nvPr>
            <p:ph idx="1"/>
          </p:nvPr>
        </p:nvSpPr>
        <p:spPr>
          <a:xfrm>
            <a:off x="467544" y="1086948"/>
            <a:ext cx="8229600" cy="4525963"/>
          </a:xfrm>
        </p:spPr>
        <p:txBody>
          <a:bodyPr/>
          <a:lstStyle/>
          <a:p>
            <a:pPr marL="0" indent="0" algn="just">
              <a:buNone/>
            </a:pPr>
            <a:r>
              <a:rPr lang="fr-FR" sz="2000" dirty="0" err="1" smtClean="0">
                <a:solidFill>
                  <a:srgbClr val="000000"/>
                </a:solidFill>
              </a:rPr>
              <a:t>Alhmedi</a:t>
            </a:r>
            <a:r>
              <a:rPr lang="fr-FR" sz="2000" dirty="0" smtClean="0">
                <a:solidFill>
                  <a:srgbClr val="000000"/>
                </a:solidFill>
              </a:rPr>
              <a:t> </a:t>
            </a:r>
            <a:r>
              <a:rPr lang="fr-FR" sz="2000" i="1" dirty="0" smtClean="0">
                <a:solidFill>
                  <a:srgbClr val="000000"/>
                </a:solidFill>
              </a:rPr>
              <a:t>et al</a:t>
            </a:r>
            <a:r>
              <a:rPr lang="fr-FR" sz="2000" dirty="0" smtClean="0">
                <a:solidFill>
                  <a:srgbClr val="000000"/>
                </a:solidFill>
              </a:rPr>
              <a:t>. </a:t>
            </a:r>
            <a:r>
              <a:rPr lang="fr-FR" sz="2000" dirty="0" smtClean="0"/>
              <a:t>(2011) </a:t>
            </a:r>
            <a:r>
              <a:rPr lang="en-US" sz="2000" dirty="0" smtClean="0"/>
              <a:t>Quantitative food webs of herbivore and related beneficial community in non-crop and crop habitats. </a:t>
            </a:r>
            <a:r>
              <a:rPr lang="fr-FR" sz="2000" dirty="0" err="1" smtClean="0"/>
              <a:t>Biological</a:t>
            </a:r>
            <a:r>
              <a:rPr lang="fr-FR" sz="2000" dirty="0" smtClean="0"/>
              <a:t> Control, 58: 103–112</a:t>
            </a:r>
          </a:p>
          <a:p>
            <a:pPr marL="0" indent="0" algn="just">
              <a:buNone/>
            </a:pPr>
            <a:endParaRPr lang="fr-FR" sz="1800" dirty="0"/>
          </a:p>
          <a:p>
            <a:pPr marL="0" indent="0" algn="just">
              <a:buNone/>
            </a:pPr>
            <a:endParaRPr lang="fr-FR" sz="1800" dirty="0"/>
          </a:p>
        </p:txBody>
      </p:sp>
      <p:grpSp>
        <p:nvGrpSpPr>
          <p:cNvPr id="7" name="Groupe 6"/>
          <p:cNvGrpSpPr/>
          <p:nvPr/>
        </p:nvGrpSpPr>
        <p:grpSpPr>
          <a:xfrm>
            <a:off x="635408" y="2636912"/>
            <a:ext cx="4872696" cy="3360629"/>
            <a:chOff x="2135652" y="3140965"/>
            <a:chExt cx="4872696" cy="3360629"/>
          </a:xfrm>
        </p:grpSpPr>
        <p:grpSp>
          <p:nvGrpSpPr>
            <p:cNvPr id="4" name="Groupe 3"/>
            <p:cNvGrpSpPr/>
            <p:nvPr/>
          </p:nvGrpSpPr>
          <p:grpSpPr>
            <a:xfrm>
              <a:off x="2135652" y="3140965"/>
              <a:ext cx="4872696" cy="3360629"/>
              <a:chOff x="3419872" y="3140965"/>
              <a:chExt cx="4872696" cy="3360629"/>
            </a:xfrm>
          </p:grpSpPr>
          <p:sp>
            <p:nvSpPr>
              <p:cNvPr id="5" name="Rectangle 4"/>
              <p:cNvSpPr/>
              <p:nvPr/>
            </p:nvSpPr>
            <p:spPr>
              <a:xfrm>
                <a:off x="3419872" y="3140965"/>
                <a:ext cx="1224136" cy="3360629"/>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rot="16200000">
                <a:off x="5854556" y="2218451"/>
                <a:ext cx="1512169" cy="3357199"/>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rot="16200000">
                <a:off x="5857969" y="4066993"/>
                <a:ext cx="1512000" cy="3357199"/>
              </a:xfrm>
              <a:prstGeom prst="rec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ZoneTexte 5"/>
            <p:cNvSpPr txBox="1"/>
            <p:nvPr/>
          </p:nvSpPr>
          <p:spPr>
            <a:xfrm>
              <a:off x="2135652" y="4581128"/>
              <a:ext cx="1224136" cy="461665"/>
            </a:xfrm>
            <a:prstGeom prst="rect">
              <a:avLst/>
            </a:prstGeom>
            <a:noFill/>
          </p:spPr>
          <p:txBody>
            <a:bodyPr wrap="square" rtlCol="0">
              <a:spAutoFit/>
            </a:bodyPr>
            <a:lstStyle/>
            <a:p>
              <a:pPr algn="ctr"/>
              <a:r>
                <a:rPr lang="fr-FR" sz="2400" b="1" dirty="0" smtClean="0"/>
                <a:t>Orties</a:t>
              </a:r>
              <a:endParaRPr lang="fr-FR" sz="2400" b="1" dirty="0"/>
            </a:p>
          </p:txBody>
        </p:sp>
        <p:sp>
          <p:nvSpPr>
            <p:cNvPr id="25" name="ZoneTexte 24"/>
            <p:cNvSpPr txBox="1"/>
            <p:nvPr/>
          </p:nvSpPr>
          <p:spPr>
            <a:xfrm>
              <a:off x="3647820" y="3672320"/>
              <a:ext cx="3357199" cy="461665"/>
            </a:xfrm>
            <a:prstGeom prst="rect">
              <a:avLst/>
            </a:prstGeom>
            <a:noFill/>
          </p:spPr>
          <p:txBody>
            <a:bodyPr wrap="square" rtlCol="0">
              <a:spAutoFit/>
            </a:bodyPr>
            <a:lstStyle/>
            <a:p>
              <a:pPr algn="ctr"/>
              <a:r>
                <a:rPr lang="fr-FR" sz="2400" b="1" dirty="0" smtClean="0"/>
                <a:t>Blé</a:t>
              </a:r>
              <a:endParaRPr lang="fr-FR" sz="2400" b="1" dirty="0"/>
            </a:p>
          </p:txBody>
        </p:sp>
        <p:sp>
          <p:nvSpPr>
            <p:cNvPr id="26" name="ZoneTexte 25"/>
            <p:cNvSpPr txBox="1"/>
            <p:nvPr/>
          </p:nvSpPr>
          <p:spPr>
            <a:xfrm>
              <a:off x="3647819" y="5514911"/>
              <a:ext cx="3357199" cy="461665"/>
            </a:xfrm>
            <a:prstGeom prst="rect">
              <a:avLst/>
            </a:prstGeom>
            <a:noFill/>
          </p:spPr>
          <p:txBody>
            <a:bodyPr wrap="square" rtlCol="0">
              <a:spAutoFit/>
            </a:bodyPr>
            <a:lstStyle/>
            <a:p>
              <a:pPr algn="ctr"/>
              <a:r>
                <a:rPr lang="fr-FR" sz="2400" b="1" dirty="0" smtClean="0"/>
                <a:t>Pois</a:t>
              </a:r>
              <a:endParaRPr lang="fr-FR" sz="2400" b="1" dirty="0"/>
            </a:p>
          </p:txBody>
        </p:sp>
      </p:grpSp>
      <p:sp>
        <p:nvSpPr>
          <p:cNvPr id="13" name="Rectangle 12"/>
          <p:cNvSpPr/>
          <p:nvPr/>
        </p:nvSpPr>
        <p:spPr>
          <a:xfrm>
            <a:off x="5652120" y="2819831"/>
            <a:ext cx="3312368" cy="2985433"/>
          </a:xfrm>
          <a:prstGeom prst="rect">
            <a:avLst/>
          </a:prstGeom>
        </p:spPr>
        <p:txBody>
          <a:bodyPr wrap="square">
            <a:spAutoFit/>
          </a:bodyPr>
          <a:lstStyle/>
          <a:p>
            <a:pPr algn="ctr"/>
            <a:r>
              <a:rPr lang="fr-FR" sz="2200" b="1" dirty="0" smtClean="0"/>
              <a:t>Objectifs:</a:t>
            </a:r>
          </a:p>
          <a:p>
            <a:endParaRPr lang="fr-FR" sz="2000" dirty="0" smtClean="0"/>
          </a:p>
          <a:p>
            <a:pPr marL="285750" indent="-285750">
              <a:buFont typeface="Arial" panose="020B0604020202020204" pitchFamily="34" charset="0"/>
              <a:buChar char="•"/>
            </a:pPr>
            <a:r>
              <a:rPr lang="fr-FR" sz="2000" dirty="0" smtClean="0"/>
              <a:t>Étudier </a:t>
            </a:r>
            <a:r>
              <a:rPr lang="fr-FR" sz="2000" dirty="0"/>
              <a:t>les </a:t>
            </a:r>
            <a:r>
              <a:rPr lang="fr-FR" sz="2000" dirty="0" smtClean="0"/>
              <a:t>relations trophiques </a:t>
            </a:r>
            <a:r>
              <a:rPr lang="fr-FR" sz="2000" dirty="0"/>
              <a:t>entre pucerons et auxiliaires </a:t>
            </a:r>
            <a:r>
              <a:rPr lang="fr-FR" sz="2000" dirty="0" smtClean="0"/>
              <a:t>aphidiphages</a:t>
            </a:r>
          </a:p>
          <a:p>
            <a:endParaRPr lang="fr-FR" sz="2000" dirty="0"/>
          </a:p>
          <a:p>
            <a:pPr marL="285750" indent="-285750">
              <a:buFont typeface="Arial" panose="020B0604020202020204" pitchFamily="34" charset="0"/>
              <a:buChar char="•"/>
            </a:pPr>
            <a:r>
              <a:rPr lang="fr-FR" sz="2000" dirty="0" smtClean="0"/>
              <a:t>Déterminer le </a:t>
            </a:r>
            <a:r>
              <a:rPr lang="fr-FR" sz="2000" dirty="0"/>
              <a:t>potentiel de compétition apparente</a:t>
            </a:r>
          </a:p>
          <a:p>
            <a:pPr marL="0" indent="0" algn="just">
              <a:buNone/>
            </a:pPr>
            <a:endParaRPr lang="fr-FR" sz="2400" dirty="0"/>
          </a:p>
        </p:txBody>
      </p:sp>
    </p:spTree>
    <p:extLst>
      <p:ext uri="{BB962C8B-B14F-4D97-AF65-F5344CB8AC3E}">
        <p14:creationId xmlns:p14="http://schemas.microsoft.com/office/powerpoint/2010/main" val="3186383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720"/>
            <a:ext cx="8784976" cy="5506691"/>
          </a:xfrm>
        </p:spPr>
        <p:txBody>
          <a:bodyPr/>
          <a:lstStyle/>
          <a:p>
            <a:pPr algn="just"/>
            <a:r>
              <a:rPr lang="fr-FR" sz="2400" dirty="0"/>
              <a:t>D</a:t>
            </a:r>
            <a:r>
              <a:rPr lang="fr-FR" sz="2400" dirty="0" smtClean="0"/>
              <a:t>iversité d’espèces de ravageurs et de leurs ennemis naturels</a:t>
            </a:r>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smtClean="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1600" dirty="0" smtClean="0"/>
          </a:p>
          <a:p>
            <a:pPr marL="0" indent="0">
              <a:buNone/>
            </a:pPr>
            <a:endParaRPr lang="fr-FR" sz="1600" dirty="0"/>
          </a:p>
          <a:p>
            <a:pPr marL="0" indent="0" algn="just">
              <a:buNone/>
            </a:pPr>
            <a:endParaRPr lang="en-US" sz="1400" dirty="0" smtClean="0"/>
          </a:p>
          <a:p>
            <a:pPr marL="0" indent="0" algn="just">
              <a:buNone/>
            </a:pPr>
            <a:endParaRPr lang="en-US" sz="800" dirty="0" smtClean="0"/>
          </a:p>
          <a:p>
            <a:pPr marL="0" indent="0" algn="just">
              <a:buNone/>
            </a:pPr>
            <a:endParaRPr lang="en-US" sz="800" dirty="0" smtClean="0"/>
          </a:p>
          <a:p>
            <a:pPr marL="0" indent="0" algn="just">
              <a:buNone/>
            </a:pPr>
            <a:endParaRPr lang="en-US" sz="600" dirty="0"/>
          </a:p>
          <a:p>
            <a:pPr marL="0" indent="0" algn="just">
              <a:buNone/>
            </a:pPr>
            <a:r>
              <a:rPr lang="en-US" sz="1400" dirty="0" err="1" smtClean="0"/>
              <a:t>Alhmedi</a:t>
            </a:r>
            <a:r>
              <a:rPr lang="en-US" sz="1400" dirty="0" smtClean="0"/>
              <a:t> </a:t>
            </a:r>
            <a:r>
              <a:rPr lang="en-US" sz="1400" i="1" dirty="0"/>
              <a:t>et al</a:t>
            </a:r>
            <a:r>
              <a:rPr lang="en-US" sz="1400" dirty="0"/>
              <a:t>. (2011</a:t>
            </a:r>
            <a:r>
              <a:rPr lang="en-US" sz="1400" dirty="0" smtClean="0"/>
              <a:t>)</a:t>
            </a:r>
            <a:endParaRPr lang="fr-FR" sz="800" dirty="0" smtClean="0"/>
          </a:p>
          <a:p>
            <a:endParaRPr lang="fr-FR" sz="800" dirty="0" smtClean="0"/>
          </a:p>
        </p:txBody>
      </p:sp>
      <p:sp>
        <p:nvSpPr>
          <p:cNvPr id="4"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302" t="14132" r="51259" b="18589"/>
          <a:stretch/>
        </p:blipFill>
        <p:spPr bwMode="auto">
          <a:xfrm>
            <a:off x="2204951" y="1556792"/>
            <a:ext cx="5109496" cy="490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209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209" y="967831"/>
            <a:ext cx="8784976" cy="5506691"/>
          </a:xfrm>
        </p:spPr>
        <p:txBody>
          <a:bodyPr/>
          <a:lstStyle/>
          <a:p>
            <a:pPr marL="0" indent="0">
              <a:buNone/>
            </a:pPr>
            <a:endParaRPr lang="fr-FR" sz="2400" dirty="0"/>
          </a:p>
          <a:p>
            <a:pPr marL="0" indent="0">
              <a:buNone/>
            </a:pPr>
            <a:endParaRPr lang="fr-FR" sz="2400" dirty="0" smtClean="0"/>
          </a:p>
          <a:p>
            <a:pPr marL="0" indent="0">
              <a:buNone/>
            </a:pPr>
            <a:endParaRPr lang="fr-FR" sz="2400" dirty="0" smtClean="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1600" dirty="0" smtClean="0"/>
          </a:p>
          <a:p>
            <a:pPr marL="0" indent="0">
              <a:buNone/>
            </a:pPr>
            <a:endParaRPr lang="fr-FR" sz="1600" dirty="0"/>
          </a:p>
          <a:p>
            <a:pPr marL="0" indent="0" algn="just">
              <a:buNone/>
            </a:pPr>
            <a:endParaRPr lang="en-US" sz="1400" dirty="0" smtClean="0"/>
          </a:p>
          <a:p>
            <a:pPr marL="0" indent="0" algn="just">
              <a:buNone/>
            </a:pPr>
            <a:endParaRPr lang="en-US" sz="1400" dirty="0" smtClean="0"/>
          </a:p>
          <a:p>
            <a:pPr marL="0" indent="0" algn="just">
              <a:buNone/>
            </a:pPr>
            <a:endParaRPr lang="en-US" sz="1400" dirty="0"/>
          </a:p>
          <a:p>
            <a:pPr marL="0" indent="0" algn="just">
              <a:buNone/>
            </a:pPr>
            <a:endParaRPr lang="en-US" sz="1400" dirty="0" smtClean="0"/>
          </a:p>
          <a:p>
            <a:pPr marL="0" indent="0" algn="just">
              <a:buNone/>
            </a:pPr>
            <a:endParaRPr lang="en-US" sz="1400" dirty="0" smtClean="0"/>
          </a:p>
          <a:p>
            <a:pPr marL="0" indent="0" algn="just">
              <a:buNone/>
            </a:pPr>
            <a:endParaRPr lang="en-US" sz="1200" dirty="0"/>
          </a:p>
          <a:p>
            <a:pPr marL="0" indent="0" algn="just">
              <a:buNone/>
            </a:pPr>
            <a:r>
              <a:rPr lang="en-US" sz="1400" dirty="0" err="1" smtClean="0"/>
              <a:t>Alhmedi</a:t>
            </a:r>
            <a:r>
              <a:rPr lang="en-US" sz="1400" dirty="0" smtClean="0"/>
              <a:t> </a:t>
            </a:r>
            <a:r>
              <a:rPr lang="en-US" sz="1400" i="1" dirty="0"/>
              <a:t>et al</a:t>
            </a:r>
            <a:r>
              <a:rPr lang="en-US" sz="1400" dirty="0"/>
              <a:t>. (2011</a:t>
            </a:r>
            <a:r>
              <a:rPr lang="en-US" sz="1400" dirty="0" smtClean="0"/>
              <a:t>)</a:t>
            </a:r>
            <a:endParaRPr lang="fr-FR" sz="800"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18" t="16978" r="29722" b="27052"/>
          <a:stretch/>
        </p:blipFill>
        <p:spPr bwMode="auto">
          <a:xfrm>
            <a:off x="881844" y="1571029"/>
            <a:ext cx="7380312" cy="365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361798" y="4605996"/>
            <a:ext cx="2540330" cy="821019"/>
            <a:chOff x="361798" y="4605996"/>
            <a:chExt cx="2540330" cy="821019"/>
          </a:xfrm>
        </p:grpSpPr>
        <p:sp>
          <p:nvSpPr>
            <p:cNvPr id="2" name="Rectangle 1"/>
            <p:cNvSpPr/>
            <p:nvPr/>
          </p:nvSpPr>
          <p:spPr>
            <a:xfrm>
              <a:off x="361798" y="4900224"/>
              <a:ext cx="1863523" cy="492443"/>
            </a:xfrm>
            <a:prstGeom prst="rect">
              <a:avLst/>
            </a:prstGeom>
          </p:spPr>
          <p:txBody>
            <a:bodyPr wrap="none">
              <a:spAutoFit/>
            </a:bodyPr>
            <a:lstStyle/>
            <a:p>
              <a:pPr algn="ctr"/>
              <a:r>
                <a:rPr lang="fr-FR" sz="1300" i="1" dirty="0" err="1" smtClean="0"/>
                <a:t>Microlophium</a:t>
              </a:r>
              <a:r>
                <a:rPr lang="fr-FR" sz="1300" i="1" dirty="0"/>
                <a:t> </a:t>
              </a:r>
              <a:r>
                <a:rPr lang="fr-FR" sz="1300" i="1" dirty="0" err="1" smtClean="0"/>
                <a:t>carnosum</a:t>
              </a:r>
              <a:r>
                <a:rPr lang="fr-FR" sz="1300" i="1" dirty="0" smtClean="0"/>
                <a:t> </a:t>
              </a:r>
            </a:p>
            <a:p>
              <a:pPr algn="ctr"/>
              <a:r>
                <a:rPr lang="fr-FR" sz="1300" dirty="0" smtClean="0"/>
                <a:t>(orties)</a:t>
              </a:r>
              <a:endParaRPr lang="fr-FR" sz="1300" dirty="0"/>
            </a:p>
          </p:txBody>
        </p:sp>
        <p:sp>
          <p:nvSpPr>
            <p:cNvPr id="8" name="Ellipse 7"/>
            <p:cNvSpPr/>
            <p:nvPr/>
          </p:nvSpPr>
          <p:spPr>
            <a:xfrm>
              <a:off x="2542128" y="4605996"/>
              <a:ext cx="360000" cy="360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95536" y="4856758"/>
              <a:ext cx="1728192" cy="570257"/>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a:endCxn id="8" idx="3"/>
            </p:cNvCxnSpPr>
            <p:nvPr/>
          </p:nvCxnSpPr>
          <p:spPr>
            <a:xfrm flipV="1">
              <a:off x="2123728" y="4913275"/>
              <a:ext cx="471121" cy="2286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e 38"/>
          <p:cNvGrpSpPr/>
          <p:nvPr/>
        </p:nvGrpSpPr>
        <p:grpSpPr>
          <a:xfrm>
            <a:off x="4523000" y="4705827"/>
            <a:ext cx="1296702" cy="1389504"/>
            <a:chOff x="4523000" y="4705827"/>
            <a:chExt cx="1296702" cy="1389504"/>
          </a:xfrm>
        </p:grpSpPr>
        <p:sp>
          <p:nvSpPr>
            <p:cNvPr id="5" name="Rectangle 4"/>
            <p:cNvSpPr/>
            <p:nvPr/>
          </p:nvSpPr>
          <p:spPr>
            <a:xfrm>
              <a:off x="4523000" y="5602888"/>
              <a:ext cx="1296702" cy="492443"/>
            </a:xfrm>
            <a:prstGeom prst="rect">
              <a:avLst/>
            </a:prstGeom>
          </p:spPr>
          <p:txBody>
            <a:bodyPr wrap="none">
              <a:spAutoFit/>
            </a:bodyPr>
            <a:lstStyle/>
            <a:p>
              <a:r>
                <a:rPr lang="fr-FR" sz="1300" i="1" dirty="0" err="1"/>
                <a:t>Sitobion</a:t>
              </a:r>
              <a:r>
                <a:rPr lang="fr-FR" sz="1300" i="1" dirty="0"/>
                <a:t> </a:t>
              </a:r>
              <a:r>
                <a:rPr lang="fr-FR" sz="1300" i="1" dirty="0" err="1" smtClean="0"/>
                <a:t>avenae</a:t>
              </a:r>
              <a:r>
                <a:rPr lang="fr-FR" sz="1300" i="1" dirty="0" smtClean="0"/>
                <a:t> </a:t>
              </a:r>
            </a:p>
            <a:p>
              <a:pPr algn="ctr"/>
              <a:r>
                <a:rPr lang="fr-FR" sz="1300" dirty="0" smtClean="0"/>
                <a:t>(blé)</a:t>
              </a:r>
              <a:endParaRPr lang="fr-FR" sz="1300" dirty="0"/>
            </a:p>
          </p:txBody>
        </p:sp>
        <p:sp>
          <p:nvSpPr>
            <p:cNvPr id="14" name="Ellipse 13"/>
            <p:cNvSpPr/>
            <p:nvPr/>
          </p:nvSpPr>
          <p:spPr>
            <a:xfrm>
              <a:off x="5031344" y="4705827"/>
              <a:ext cx="360000" cy="360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544744" y="5620861"/>
              <a:ext cx="1179384" cy="47243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a:stCxn id="17" idx="0"/>
            </p:cNvCxnSpPr>
            <p:nvPr/>
          </p:nvCxnSpPr>
          <p:spPr>
            <a:xfrm flipV="1">
              <a:off x="5134436" y="5089509"/>
              <a:ext cx="76908" cy="531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7002105" y="4705827"/>
            <a:ext cx="1965752" cy="871800"/>
            <a:chOff x="7002105" y="4705827"/>
            <a:chExt cx="1965752" cy="871800"/>
          </a:xfrm>
        </p:grpSpPr>
        <p:sp>
          <p:nvSpPr>
            <p:cNvPr id="6" name="Rectangle 5"/>
            <p:cNvSpPr/>
            <p:nvPr/>
          </p:nvSpPr>
          <p:spPr>
            <a:xfrm>
              <a:off x="7374152" y="5085184"/>
              <a:ext cx="1593705" cy="492443"/>
            </a:xfrm>
            <a:prstGeom prst="rect">
              <a:avLst/>
            </a:prstGeom>
          </p:spPr>
          <p:txBody>
            <a:bodyPr wrap="none">
              <a:spAutoFit/>
            </a:bodyPr>
            <a:lstStyle/>
            <a:p>
              <a:pPr algn="ctr"/>
              <a:r>
                <a:rPr lang="fr-FR" sz="1300" i="1" dirty="0" err="1"/>
                <a:t>Acyrthosiphon</a:t>
              </a:r>
              <a:r>
                <a:rPr lang="fr-FR" sz="1300" i="1" dirty="0"/>
                <a:t> </a:t>
              </a:r>
              <a:r>
                <a:rPr lang="fr-FR" sz="1300" i="1" dirty="0" err="1" smtClean="0"/>
                <a:t>pisum</a:t>
              </a:r>
              <a:endParaRPr lang="fr-FR" sz="1300" i="1" dirty="0" smtClean="0"/>
            </a:p>
            <a:p>
              <a:pPr algn="ctr"/>
              <a:r>
                <a:rPr lang="fr-FR" sz="1300" dirty="0" smtClean="0"/>
                <a:t>(pois)</a:t>
              </a:r>
              <a:endParaRPr lang="fr-FR" sz="1300" dirty="0"/>
            </a:p>
          </p:txBody>
        </p:sp>
        <p:sp>
          <p:nvSpPr>
            <p:cNvPr id="15" name="Ellipse 14"/>
            <p:cNvSpPr/>
            <p:nvPr/>
          </p:nvSpPr>
          <p:spPr>
            <a:xfrm>
              <a:off x="7002105" y="4705827"/>
              <a:ext cx="360000" cy="360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368190" y="5089509"/>
              <a:ext cx="1573496" cy="47243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a:stCxn id="18" idx="0"/>
              <a:endCxn id="15" idx="6"/>
            </p:cNvCxnSpPr>
            <p:nvPr/>
          </p:nvCxnSpPr>
          <p:spPr>
            <a:xfrm flipH="1" flipV="1">
              <a:off x="7362105" y="4885827"/>
              <a:ext cx="792833" cy="203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e 12"/>
          <p:cNvGrpSpPr/>
          <p:nvPr/>
        </p:nvGrpSpPr>
        <p:grpSpPr>
          <a:xfrm>
            <a:off x="251520" y="1292288"/>
            <a:ext cx="1257874" cy="827469"/>
            <a:chOff x="251520" y="1292288"/>
            <a:chExt cx="1257874" cy="827469"/>
          </a:xfrm>
        </p:grpSpPr>
        <p:sp>
          <p:nvSpPr>
            <p:cNvPr id="34" name="Ellipse 33"/>
            <p:cNvSpPr/>
            <p:nvPr/>
          </p:nvSpPr>
          <p:spPr>
            <a:xfrm>
              <a:off x="1099911" y="1759757"/>
              <a:ext cx="360000" cy="360000"/>
            </a:xfrm>
            <a:prstGeom prst="ellipse">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350824" y="1292288"/>
              <a:ext cx="1080121" cy="292389"/>
            </a:xfrm>
            <a:prstGeom prst="rect">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51520" y="1296056"/>
              <a:ext cx="1257874" cy="303904"/>
            </a:xfrm>
            <a:prstGeom prst="rect">
              <a:avLst/>
            </a:prstGeom>
            <a:noFill/>
          </p:spPr>
          <p:txBody>
            <a:bodyPr wrap="square" rtlCol="0">
              <a:spAutoFit/>
            </a:bodyPr>
            <a:lstStyle/>
            <a:p>
              <a:pPr algn="ctr"/>
              <a:r>
                <a:rPr lang="fr-FR" sz="1300" i="1" dirty="0" smtClean="0"/>
                <a:t>Aphidius </a:t>
              </a:r>
              <a:r>
                <a:rPr lang="fr-FR" sz="1300" i="1" dirty="0" err="1" smtClean="0"/>
                <a:t>ervi</a:t>
              </a:r>
              <a:r>
                <a:rPr lang="fr-FR" sz="1300" i="1" dirty="0" smtClean="0"/>
                <a:t> </a:t>
              </a:r>
              <a:endParaRPr lang="fr-FR" sz="1300" i="1" dirty="0"/>
            </a:p>
          </p:txBody>
        </p:sp>
        <p:cxnSp>
          <p:nvCxnSpPr>
            <p:cNvPr id="38" name="Connecteur droit 37"/>
            <p:cNvCxnSpPr>
              <a:stCxn id="36" idx="2"/>
              <a:endCxn id="34" idx="1"/>
            </p:cNvCxnSpPr>
            <p:nvPr/>
          </p:nvCxnSpPr>
          <p:spPr>
            <a:xfrm>
              <a:off x="890885" y="1584677"/>
              <a:ext cx="261747" cy="22780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e 15"/>
          <p:cNvGrpSpPr/>
          <p:nvPr/>
        </p:nvGrpSpPr>
        <p:grpSpPr>
          <a:xfrm>
            <a:off x="4099619" y="1326531"/>
            <a:ext cx="1431322" cy="796014"/>
            <a:chOff x="4099619" y="1326531"/>
            <a:chExt cx="1431322" cy="796014"/>
          </a:xfrm>
        </p:grpSpPr>
        <p:sp>
          <p:nvSpPr>
            <p:cNvPr id="35" name="Ellipse 34"/>
            <p:cNvSpPr/>
            <p:nvPr/>
          </p:nvSpPr>
          <p:spPr>
            <a:xfrm>
              <a:off x="4198823" y="1762545"/>
              <a:ext cx="360000" cy="360000"/>
            </a:xfrm>
            <a:prstGeom prst="ellipse">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a:stCxn id="41" idx="2"/>
              <a:endCxn id="35" idx="0"/>
            </p:cNvCxnSpPr>
            <p:nvPr/>
          </p:nvCxnSpPr>
          <p:spPr>
            <a:xfrm flipH="1">
              <a:off x="4378823" y="1628800"/>
              <a:ext cx="436457" cy="133745"/>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99619" y="1326531"/>
              <a:ext cx="1431322" cy="292389"/>
            </a:xfrm>
            <a:prstGeom prst="rect">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4099619" y="1336412"/>
              <a:ext cx="1431322" cy="292388"/>
            </a:xfrm>
            <a:prstGeom prst="rect">
              <a:avLst/>
            </a:prstGeom>
            <a:noFill/>
          </p:spPr>
          <p:txBody>
            <a:bodyPr wrap="square" rtlCol="0">
              <a:spAutoFit/>
            </a:bodyPr>
            <a:lstStyle/>
            <a:p>
              <a:r>
                <a:rPr lang="fr-FR" sz="1300" i="1" dirty="0" smtClean="0"/>
                <a:t>Harmonia </a:t>
              </a:r>
              <a:r>
                <a:rPr lang="fr-FR" sz="1300" i="1" dirty="0" err="1" smtClean="0"/>
                <a:t>axyridis</a:t>
              </a:r>
              <a:endParaRPr lang="fr-FR" sz="1300" i="1" dirty="0"/>
            </a:p>
          </p:txBody>
        </p:sp>
      </p:grpSp>
      <p:sp>
        <p:nvSpPr>
          <p:cNvPr id="28"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spTree>
    <p:extLst>
      <p:ext uri="{BB962C8B-B14F-4D97-AF65-F5344CB8AC3E}">
        <p14:creationId xmlns:p14="http://schemas.microsoft.com/office/powerpoint/2010/main" val="39016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209" y="967831"/>
            <a:ext cx="8784976" cy="5506691"/>
          </a:xfrm>
        </p:spPr>
        <p:txBody>
          <a:bodyPr/>
          <a:lstStyle/>
          <a:p>
            <a:pPr marL="0" indent="0">
              <a:buNone/>
            </a:pPr>
            <a:endParaRPr lang="fr-FR" sz="2400" dirty="0"/>
          </a:p>
          <a:p>
            <a:pPr marL="0" indent="0">
              <a:buNone/>
            </a:pPr>
            <a:endParaRPr lang="fr-FR" sz="2400" dirty="0" smtClean="0"/>
          </a:p>
          <a:p>
            <a:pPr marL="0" indent="0">
              <a:buNone/>
            </a:pPr>
            <a:endParaRPr lang="fr-FR" sz="2400" dirty="0" smtClean="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1600" dirty="0" smtClean="0"/>
          </a:p>
          <a:p>
            <a:pPr marL="0" indent="0">
              <a:buNone/>
            </a:pPr>
            <a:endParaRPr lang="fr-FR" sz="1600" dirty="0"/>
          </a:p>
          <a:p>
            <a:pPr marL="0" indent="0" algn="just">
              <a:buNone/>
            </a:pPr>
            <a:endParaRPr lang="en-US" sz="1400" dirty="0" smtClean="0"/>
          </a:p>
          <a:p>
            <a:pPr marL="0" indent="0" algn="just">
              <a:buNone/>
            </a:pPr>
            <a:endParaRPr lang="en-US" sz="1400" dirty="0" smtClean="0"/>
          </a:p>
          <a:p>
            <a:pPr marL="0" indent="0" algn="just">
              <a:buNone/>
            </a:pPr>
            <a:endParaRPr lang="en-US" sz="1400" dirty="0"/>
          </a:p>
          <a:p>
            <a:pPr marL="0" indent="0" algn="just">
              <a:buNone/>
            </a:pPr>
            <a:endParaRPr lang="en-US" sz="1400" dirty="0" smtClean="0"/>
          </a:p>
          <a:p>
            <a:pPr marL="0" indent="0" algn="just">
              <a:buNone/>
            </a:pPr>
            <a:endParaRPr lang="en-US" sz="1400" dirty="0" smtClean="0"/>
          </a:p>
          <a:p>
            <a:pPr marL="0" indent="0" algn="just">
              <a:buNone/>
            </a:pPr>
            <a:endParaRPr lang="en-US" sz="800" dirty="0" smtClean="0"/>
          </a:p>
          <a:p>
            <a:pPr marL="0" indent="0" algn="just">
              <a:buNone/>
            </a:pPr>
            <a:endParaRPr lang="en-US" sz="200" dirty="0"/>
          </a:p>
          <a:p>
            <a:pPr marL="0" indent="0" algn="just">
              <a:buNone/>
            </a:pPr>
            <a:r>
              <a:rPr lang="en-US" sz="1400" dirty="0" err="1" smtClean="0"/>
              <a:t>Alhmedi</a:t>
            </a:r>
            <a:r>
              <a:rPr lang="en-US" sz="1400" dirty="0" smtClean="0"/>
              <a:t> </a:t>
            </a:r>
            <a:r>
              <a:rPr lang="en-US" sz="1400" i="1" dirty="0"/>
              <a:t>et al</a:t>
            </a:r>
            <a:r>
              <a:rPr lang="en-US" sz="1400" dirty="0"/>
              <a:t>. (2011</a:t>
            </a:r>
            <a:r>
              <a:rPr lang="en-US" sz="1400" dirty="0" smtClean="0"/>
              <a:t>)</a:t>
            </a:r>
            <a:endParaRPr lang="fr-FR" sz="800" dirty="0" smtClean="0"/>
          </a:p>
        </p:txBody>
      </p:sp>
      <p:sp>
        <p:nvSpPr>
          <p:cNvPr id="28"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18" t="16978" r="29722" b="27052"/>
          <a:stretch/>
        </p:blipFill>
        <p:spPr bwMode="auto">
          <a:xfrm>
            <a:off x="881844" y="1929034"/>
            <a:ext cx="7380312" cy="365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361798" y="4964001"/>
            <a:ext cx="2540330" cy="821019"/>
            <a:chOff x="361798" y="4605996"/>
            <a:chExt cx="2540330" cy="821019"/>
          </a:xfrm>
        </p:grpSpPr>
        <p:sp>
          <p:nvSpPr>
            <p:cNvPr id="2" name="Rectangle 1"/>
            <p:cNvSpPr/>
            <p:nvPr/>
          </p:nvSpPr>
          <p:spPr>
            <a:xfrm>
              <a:off x="361798" y="4900224"/>
              <a:ext cx="1863523" cy="492443"/>
            </a:xfrm>
            <a:prstGeom prst="rect">
              <a:avLst/>
            </a:prstGeom>
          </p:spPr>
          <p:txBody>
            <a:bodyPr wrap="none">
              <a:spAutoFit/>
            </a:bodyPr>
            <a:lstStyle/>
            <a:p>
              <a:pPr algn="ctr"/>
              <a:r>
                <a:rPr lang="fr-FR" sz="1300" i="1" dirty="0" err="1" smtClean="0"/>
                <a:t>Microlophium</a:t>
              </a:r>
              <a:r>
                <a:rPr lang="fr-FR" sz="1300" i="1" dirty="0"/>
                <a:t> </a:t>
              </a:r>
              <a:r>
                <a:rPr lang="fr-FR" sz="1300" i="1" dirty="0" err="1" smtClean="0"/>
                <a:t>carnosum</a:t>
              </a:r>
              <a:r>
                <a:rPr lang="fr-FR" sz="1300" i="1" dirty="0" smtClean="0"/>
                <a:t> </a:t>
              </a:r>
            </a:p>
            <a:p>
              <a:pPr algn="ctr"/>
              <a:r>
                <a:rPr lang="fr-FR" sz="1300" dirty="0" smtClean="0"/>
                <a:t>(orties)</a:t>
              </a:r>
              <a:endParaRPr lang="fr-FR" sz="1300" dirty="0"/>
            </a:p>
          </p:txBody>
        </p:sp>
        <p:sp>
          <p:nvSpPr>
            <p:cNvPr id="8" name="Ellipse 7"/>
            <p:cNvSpPr/>
            <p:nvPr/>
          </p:nvSpPr>
          <p:spPr>
            <a:xfrm>
              <a:off x="2542128" y="4605996"/>
              <a:ext cx="360000" cy="360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95536" y="4856758"/>
              <a:ext cx="1728192" cy="570257"/>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a:endCxn id="8" idx="3"/>
            </p:cNvCxnSpPr>
            <p:nvPr/>
          </p:nvCxnSpPr>
          <p:spPr>
            <a:xfrm flipV="1">
              <a:off x="2123728" y="4913275"/>
              <a:ext cx="471121" cy="2286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e 38"/>
          <p:cNvGrpSpPr/>
          <p:nvPr/>
        </p:nvGrpSpPr>
        <p:grpSpPr>
          <a:xfrm>
            <a:off x="4523000" y="5063832"/>
            <a:ext cx="1296702" cy="1389504"/>
            <a:chOff x="4523000" y="4705827"/>
            <a:chExt cx="1296702" cy="1389504"/>
          </a:xfrm>
        </p:grpSpPr>
        <p:sp>
          <p:nvSpPr>
            <p:cNvPr id="5" name="Rectangle 4"/>
            <p:cNvSpPr/>
            <p:nvPr/>
          </p:nvSpPr>
          <p:spPr>
            <a:xfrm>
              <a:off x="4523000" y="5602888"/>
              <a:ext cx="1296702" cy="492443"/>
            </a:xfrm>
            <a:prstGeom prst="rect">
              <a:avLst/>
            </a:prstGeom>
          </p:spPr>
          <p:txBody>
            <a:bodyPr wrap="none">
              <a:spAutoFit/>
            </a:bodyPr>
            <a:lstStyle/>
            <a:p>
              <a:r>
                <a:rPr lang="fr-FR" sz="1300" i="1" dirty="0" err="1"/>
                <a:t>Sitobion</a:t>
              </a:r>
              <a:r>
                <a:rPr lang="fr-FR" sz="1300" i="1" dirty="0"/>
                <a:t> </a:t>
              </a:r>
              <a:r>
                <a:rPr lang="fr-FR" sz="1300" i="1" dirty="0" err="1" smtClean="0"/>
                <a:t>avenae</a:t>
              </a:r>
              <a:r>
                <a:rPr lang="fr-FR" sz="1300" i="1" dirty="0" smtClean="0"/>
                <a:t> </a:t>
              </a:r>
            </a:p>
            <a:p>
              <a:pPr algn="ctr"/>
              <a:r>
                <a:rPr lang="fr-FR" sz="1300" dirty="0" smtClean="0"/>
                <a:t>(blé)</a:t>
              </a:r>
              <a:endParaRPr lang="fr-FR" sz="1300" dirty="0"/>
            </a:p>
          </p:txBody>
        </p:sp>
        <p:sp>
          <p:nvSpPr>
            <p:cNvPr id="14" name="Ellipse 13"/>
            <p:cNvSpPr/>
            <p:nvPr/>
          </p:nvSpPr>
          <p:spPr>
            <a:xfrm>
              <a:off x="5031344" y="4705827"/>
              <a:ext cx="360000" cy="360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544744" y="5620861"/>
              <a:ext cx="1179384" cy="47243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a:stCxn id="17" idx="0"/>
            </p:cNvCxnSpPr>
            <p:nvPr/>
          </p:nvCxnSpPr>
          <p:spPr>
            <a:xfrm flipV="1">
              <a:off x="5134436" y="5089509"/>
              <a:ext cx="76908" cy="531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7002105" y="5063832"/>
            <a:ext cx="1965752" cy="871800"/>
            <a:chOff x="7002105" y="4705827"/>
            <a:chExt cx="1965752" cy="871800"/>
          </a:xfrm>
        </p:grpSpPr>
        <p:sp>
          <p:nvSpPr>
            <p:cNvPr id="6" name="Rectangle 5"/>
            <p:cNvSpPr/>
            <p:nvPr/>
          </p:nvSpPr>
          <p:spPr>
            <a:xfrm>
              <a:off x="7374152" y="5085184"/>
              <a:ext cx="1593705" cy="492443"/>
            </a:xfrm>
            <a:prstGeom prst="rect">
              <a:avLst/>
            </a:prstGeom>
          </p:spPr>
          <p:txBody>
            <a:bodyPr wrap="none">
              <a:spAutoFit/>
            </a:bodyPr>
            <a:lstStyle/>
            <a:p>
              <a:pPr algn="ctr"/>
              <a:r>
                <a:rPr lang="fr-FR" sz="1300" i="1" dirty="0" err="1"/>
                <a:t>Acyrthosiphon</a:t>
              </a:r>
              <a:r>
                <a:rPr lang="fr-FR" sz="1300" i="1" dirty="0"/>
                <a:t> </a:t>
              </a:r>
              <a:r>
                <a:rPr lang="fr-FR" sz="1300" i="1" dirty="0" err="1" smtClean="0"/>
                <a:t>pisum</a:t>
              </a:r>
              <a:endParaRPr lang="fr-FR" sz="1300" i="1" dirty="0" smtClean="0"/>
            </a:p>
            <a:p>
              <a:pPr algn="ctr"/>
              <a:r>
                <a:rPr lang="fr-FR" sz="1300" dirty="0" smtClean="0"/>
                <a:t>(pois)</a:t>
              </a:r>
              <a:endParaRPr lang="fr-FR" sz="1300" dirty="0"/>
            </a:p>
          </p:txBody>
        </p:sp>
        <p:sp>
          <p:nvSpPr>
            <p:cNvPr id="15" name="Ellipse 14"/>
            <p:cNvSpPr/>
            <p:nvPr/>
          </p:nvSpPr>
          <p:spPr>
            <a:xfrm>
              <a:off x="7002105" y="4705827"/>
              <a:ext cx="360000" cy="360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368190" y="5089509"/>
              <a:ext cx="1573496" cy="47243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a:stCxn id="18" idx="0"/>
              <a:endCxn id="15" idx="6"/>
            </p:cNvCxnSpPr>
            <p:nvPr/>
          </p:nvCxnSpPr>
          <p:spPr>
            <a:xfrm flipH="1" flipV="1">
              <a:off x="7362105" y="4885827"/>
              <a:ext cx="792833" cy="203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e 12"/>
          <p:cNvGrpSpPr/>
          <p:nvPr/>
        </p:nvGrpSpPr>
        <p:grpSpPr>
          <a:xfrm>
            <a:off x="251520" y="1650293"/>
            <a:ext cx="1257874" cy="827469"/>
            <a:chOff x="251520" y="1292288"/>
            <a:chExt cx="1257874" cy="827469"/>
          </a:xfrm>
        </p:grpSpPr>
        <p:sp>
          <p:nvSpPr>
            <p:cNvPr id="34" name="Ellipse 33"/>
            <p:cNvSpPr/>
            <p:nvPr/>
          </p:nvSpPr>
          <p:spPr>
            <a:xfrm>
              <a:off x="1099911" y="1759757"/>
              <a:ext cx="360000" cy="360000"/>
            </a:xfrm>
            <a:prstGeom prst="ellipse">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350824" y="1292288"/>
              <a:ext cx="1080121" cy="292389"/>
            </a:xfrm>
            <a:prstGeom prst="rect">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51520" y="1296056"/>
              <a:ext cx="1257874" cy="303904"/>
            </a:xfrm>
            <a:prstGeom prst="rect">
              <a:avLst/>
            </a:prstGeom>
            <a:noFill/>
          </p:spPr>
          <p:txBody>
            <a:bodyPr wrap="square" rtlCol="0">
              <a:spAutoFit/>
            </a:bodyPr>
            <a:lstStyle/>
            <a:p>
              <a:pPr algn="ctr"/>
              <a:r>
                <a:rPr lang="fr-FR" sz="1300" i="1" dirty="0" smtClean="0"/>
                <a:t>Aphidius </a:t>
              </a:r>
              <a:r>
                <a:rPr lang="fr-FR" sz="1300" i="1" dirty="0" err="1" smtClean="0"/>
                <a:t>ervi</a:t>
              </a:r>
              <a:r>
                <a:rPr lang="fr-FR" sz="1300" i="1" dirty="0" smtClean="0"/>
                <a:t> </a:t>
              </a:r>
              <a:endParaRPr lang="fr-FR" sz="1300" i="1" dirty="0"/>
            </a:p>
          </p:txBody>
        </p:sp>
        <p:cxnSp>
          <p:nvCxnSpPr>
            <p:cNvPr id="38" name="Connecteur droit 37"/>
            <p:cNvCxnSpPr>
              <a:stCxn id="36" idx="2"/>
              <a:endCxn id="34" idx="1"/>
            </p:cNvCxnSpPr>
            <p:nvPr/>
          </p:nvCxnSpPr>
          <p:spPr>
            <a:xfrm>
              <a:off x="890885" y="1584677"/>
              <a:ext cx="261747" cy="22780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e 15"/>
          <p:cNvGrpSpPr/>
          <p:nvPr/>
        </p:nvGrpSpPr>
        <p:grpSpPr>
          <a:xfrm>
            <a:off x="4099619" y="1684536"/>
            <a:ext cx="1431322" cy="796014"/>
            <a:chOff x="4099619" y="1326531"/>
            <a:chExt cx="1431322" cy="796014"/>
          </a:xfrm>
        </p:grpSpPr>
        <p:sp>
          <p:nvSpPr>
            <p:cNvPr id="35" name="Ellipse 34"/>
            <p:cNvSpPr/>
            <p:nvPr/>
          </p:nvSpPr>
          <p:spPr>
            <a:xfrm>
              <a:off x="4198823" y="1762545"/>
              <a:ext cx="360000" cy="360000"/>
            </a:xfrm>
            <a:prstGeom prst="ellipse">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a:stCxn id="41" idx="2"/>
              <a:endCxn id="35" idx="0"/>
            </p:cNvCxnSpPr>
            <p:nvPr/>
          </p:nvCxnSpPr>
          <p:spPr>
            <a:xfrm flipH="1">
              <a:off x="4378823" y="1628800"/>
              <a:ext cx="436457" cy="133745"/>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99619" y="1326531"/>
              <a:ext cx="1431322" cy="292389"/>
            </a:xfrm>
            <a:prstGeom prst="rect">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4099619" y="1336412"/>
              <a:ext cx="1431322" cy="292388"/>
            </a:xfrm>
            <a:prstGeom prst="rect">
              <a:avLst/>
            </a:prstGeom>
            <a:noFill/>
          </p:spPr>
          <p:txBody>
            <a:bodyPr wrap="square" rtlCol="0">
              <a:spAutoFit/>
            </a:bodyPr>
            <a:lstStyle/>
            <a:p>
              <a:r>
                <a:rPr lang="fr-FR" sz="1300" i="1" dirty="0" smtClean="0"/>
                <a:t>Harmonia </a:t>
              </a:r>
              <a:r>
                <a:rPr lang="fr-FR" sz="1300" i="1" dirty="0" err="1" smtClean="0"/>
                <a:t>axyridis</a:t>
              </a:r>
              <a:endParaRPr lang="fr-FR" sz="1300" i="1" dirty="0"/>
            </a:p>
          </p:txBody>
        </p:sp>
      </p:grpSp>
      <p:cxnSp>
        <p:nvCxnSpPr>
          <p:cNvPr id="46" name="Connecteur droit avec flèche 45"/>
          <p:cNvCxnSpPr/>
          <p:nvPr/>
        </p:nvCxnSpPr>
        <p:spPr>
          <a:xfrm>
            <a:off x="926888" y="2792541"/>
            <a:ext cx="697723" cy="0"/>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3368261" y="2797776"/>
            <a:ext cx="2021123" cy="0"/>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a:off x="921245" y="4843194"/>
            <a:ext cx="3610282"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4819200" y="4836267"/>
            <a:ext cx="778328"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6615632" y="4836061"/>
            <a:ext cx="1138368"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Espace réservé du contenu 2"/>
          <p:cNvSpPr txBox="1">
            <a:spLocks/>
          </p:cNvSpPr>
          <p:nvPr/>
        </p:nvSpPr>
        <p:spPr bwMode="auto">
          <a:xfrm>
            <a:off x="107504" y="874638"/>
            <a:ext cx="8784976" cy="61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400" dirty="0" smtClean="0"/>
              <a:t>Abondance d’individus par espèce </a:t>
            </a:r>
          </a:p>
          <a:p>
            <a:endParaRPr lang="fr-FR" sz="800" dirty="0" smtClean="0"/>
          </a:p>
        </p:txBody>
      </p:sp>
    </p:spTree>
    <p:extLst>
      <p:ext uri="{BB962C8B-B14F-4D97-AF65-F5344CB8AC3E}">
        <p14:creationId xmlns:p14="http://schemas.microsoft.com/office/powerpoint/2010/main" val="38939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720"/>
            <a:ext cx="8784976" cy="705603"/>
          </a:xfrm>
        </p:spPr>
        <p:txBody>
          <a:bodyPr/>
          <a:lstStyle/>
          <a:p>
            <a:pPr algn="just"/>
            <a:r>
              <a:rPr lang="fr-FR" sz="2400" dirty="0"/>
              <a:t>P</a:t>
            </a:r>
            <a:r>
              <a:rPr lang="fr-FR" sz="2400" dirty="0" smtClean="0"/>
              <a:t>roies que les auxiliaires ont en commun</a:t>
            </a:r>
          </a:p>
          <a:p>
            <a:pPr algn="just"/>
            <a:endParaRPr lang="fr-FR" sz="2400" dirty="0"/>
          </a:p>
          <a:p>
            <a:pPr marL="0" indent="0" algn="just">
              <a:buNone/>
            </a:pPr>
            <a:endParaRPr lang="fr-FR" sz="2400" dirty="0" smtClean="0"/>
          </a:p>
          <a:p>
            <a:pPr marL="0" lvl="0" indent="0" algn="just">
              <a:buNone/>
            </a:pPr>
            <a:endParaRPr lang="fr-FR" dirty="0"/>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en-US" sz="600" dirty="0" smtClean="0">
              <a:solidFill>
                <a:prstClr val="black"/>
              </a:solidFill>
            </a:endParaRPr>
          </a:p>
          <a:p>
            <a:pPr marL="0" lvl="0" indent="0" algn="just">
              <a:buNone/>
            </a:pPr>
            <a:endParaRPr lang="en-US" sz="600" dirty="0">
              <a:solidFill>
                <a:prstClr val="black"/>
              </a:solidFill>
            </a:endParaRPr>
          </a:p>
          <a:p>
            <a:pPr marL="0" lvl="0" indent="0" algn="just">
              <a:buNone/>
            </a:pPr>
            <a:endParaRPr lang="en-US" sz="1000" dirty="0" smtClean="0">
              <a:solidFill>
                <a:prstClr val="black"/>
              </a:solidFill>
            </a:endParaRPr>
          </a:p>
          <a:p>
            <a:pPr marL="0" lvl="0" indent="0" algn="just">
              <a:buNone/>
            </a:pPr>
            <a:r>
              <a:rPr lang="en-US" sz="1400" dirty="0" err="1" smtClean="0">
                <a:solidFill>
                  <a:prstClr val="black"/>
                </a:solidFill>
              </a:rPr>
              <a:t>Alhmedi</a:t>
            </a:r>
            <a:r>
              <a:rPr lang="en-US" sz="1400" dirty="0" smtClean="0">
                <a:solidFill>
                  <a:prstClr val="black"/>
                </a:solidFill>
              </a:rPr>
              <a:t> </a:t>
            </a:r>
            <a:r>
              <a:rPr lang="en-US" sz="1400" i="1" dirty="0">
                <a:solidFill>
                  <a:prstClr val="black"/>
                </a:solidFill>
              </a:rPr>
              <a:t>et al</a:t>
            </a:r>
            <a:r>
              <a:rPr lang="en-US" sz="1400" dirty="0">
                <a:solidFill>
                  <a:prstClr val="black"/>
                </a:solidFill>
              </a:rPr>
              <a:t>. (2011</a:t>
            </a:r>
            <a:r>
              <a:rPr lang="en-US" sz="1400" dirty="0" smtClean="0">
                <a:solidFill>
                  <a:prstClr val="black"/>
                </a:solidFill>
              </a:rPr>
              <a:t>)</a:t>
            </a:r>
            <a:endParaRPr lang="fr-FR" sz="2400" dirty="0"/>
          </a:p>
          <a:p>
            <a:endParaRPr lang="fr-FR" sz="24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18" t="16978" r="29722" b="27052"/>
          <a:stretch/>
        </p:blipFill>
        <p:spPr bwMode="auto">
          <a:xfrm>
            <a:off x="881844" y="2014690"/>
            <a:ext cx="7380312" cy="365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61798" y="5343885"/>
            <a:ext cx="1863523" cy="492443"/>
          </a:xfrm>
          <a:prstGeom prst="rect">
            <a:avLst/>
          </a:prstGeom>
        </p:spPr>
        <p:txBody>
          <a:bodyPr wrap="none">
            <a:spAutoFit/>
          </a:bodyPr>
          <a:lstStyle/>
          <a:p>
            <a:pPr algn="ctr"/>
            <a:r>
              <a:rPr lang="fr-FR" sz="1300" i="1" dirty="0" err="1" smtClean="0"/>
              <a:t>Microlophium</a:t>
            </a:r>
            <a:r>
              <a:rPr lang="fr-FR" sz="1300" i="1" dirty="0"/>
              <a:t> </a:t>
            </a:r>
            <a:r>
              <a:rPr lang="fr-FR" sz="1300" i="1" dirty="0" err="1" smtClean="0"/>
              <a:t>carnosum</a:t>
            </a:r>
            <a:r>
              <a:rPr lang="fr-FR" sz="1300" i="1" dirty="0" smtClean="0"/>
              <a:t> </a:t>
            </a:r>
          </a:p>
          <a:p>
            <a:pPr algn="ctr"/>
            <a:r>
              <a:rPr lang="fr-FR" sz="1300" dirty="0" smtClean="0"/>
              <a:t>(orties)</a:t>
            </a:r>
            <a:endParaRPr lang="fr-FR" sz="1300" dirty="0"/>
          </a:p>
        </p:txBody>
      </p:sp>
      <p:sp>
        <p:nvSpPr>
          <p:cNvPr id="10" name="Ellipse 9"/>
          <p:cNvSpPr/>
          <p:nvPr/>
        </p:nvSpPr>
        <p:spPr>
          <a:xfrm>
            <a:off x="2542128" y="5049657"/>
            <a:ext cx="360000" cy="360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95536" y="5300419"/>
            <a:ext cx="1728192" cy="570257"/>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a:endCxn id="10" idx="3"/>
          </p:cNvCxnSpPr>
          <p:nvPr/>
        </p:nvCxnSpPr>
        <p:spPr>
          <a:xfrm flipV="1">
            <a:off x="2123728" y="5356936"/>
            <a:ext cx="471121" cy="2286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1592376" y="2324372"/>
            <a:ext cx="360000" cy="360000"/>
          </a:xfrm>
          <a:prstGeom prst="ellipse">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2830200" y="2407280"/>
            <a:ext cx="360000" cy="360000"/>
          </a:xfrm>
          <a:prstGeom prst="ellipse">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21602" y="1614323"/>
            <a:ext cx="1630774" cy="302509"/>
          </a:xfrm>
          <a:prstGeom prst="rect">
            <a:avLst/>
          </a:prstGeom>
          <a:noFill/>
        </p:spPr>
        <p:txBody>
          <a:bodyPr wrap="square" rtlCol="0">
            <a:spAutoFit/>
          </a:bodyPr>
          <a:lstStyle/>
          <a:p>
            <a:pPr algn="ctr"/>
            <a:r>
              <a:rPr lang="fr-FR" sz="1300" i="1" dirty="0" smtClean="0"/>
              <a:t>Aphidius </a:t>
            </a:r>
            <a:r>
              <a:rPr lang="fr-FR" sz="1300" i="1" dirty="0" err="1" smtClean="0"/>
              <a:t>urticae</a:t>
            </a:r>
            <a:r>
              <a:rPr lang="fr-FR" sz="1300" i="1" dirty="0" smtClean="0"/>
              <a:t> </a:t>
            </a:r>
            <a:endParaRPr lang="fr-FR" sz="1300" i="1" dirty="0"/>
          </a:p>
        </p:txBody>
      </p:sp>
      <p:cxnSp>
        <p:nvCxnSpPr>
          <p:cNvPr id="23" name="Connecteur droit 22"/>
          <p:cNvCxnSpPr>
            <a:stCxn id="40" idx="2"/>
            <a:endCxn id="19" idx="1"/>
          </p:cNvCxnSpPr>
          <p:nvPr/>
        </p:nvCxnSpPr>
        <p:spPr>
          <a:xfrm>
            <a:off x="1133628" y="1891668"/>
            <a:ext cx="511469" cy="485425"/>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a:endCxn id="20" idx="7"/>
          </p:cNvCxnSpPr>
          <p:nvPr/>
        </p:nvCxnSpPr>
        <p:spPr>
          <a:xfrm flipH="1">
            <a:off x="3137479" y="2037863"/>
            <a:ext cx="498417" cy="422138"/>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79274" y="1745474"/>
            <a:ext cx="2036006" cy="292389"/>
          </a:xfrm>
          <a:prstGeom prst="rect">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779274" y="1727516"/>
            <a:ext cx="2036006" cy="292388"/>
          </a:xfrm>
          <a:prstGeom prst="rect">
            <a:avLst/>
          </a:prstGeom>
          <a:noFill/>
        </p:spPr>
        <p:txBody>
          <a:bodyPr wrap="square" rtlCol="0">
            <a:spAutoFit/>
          </a:bodyPr>
          <a:lstStyle/>
          <a:p>
            <a:pPr algn="ctr"/>
            <a:r>
              <a:rPr lang="fr-FR" sz="1300" i="1" dirty="0" err="1"/>
              <a:t>Coccinella</a:t>
            </a:r>
            <a:r>
              <a:rPr lang="fr-FR" sz="1300" i="1" dirty="0"/>
              <a:t> </a:t>
            </a:r>
            <a:r>
              <a:rPr lang="fr-FR" sz="1300" i="1" dirty="0" err="1" smtClean="0"/>
              <a:t>septempunctata</a:t>
            </a:r>
            <a:endParaRPr lang="fr-FR" sz="1300" i="1" dirty="0"/>
          </a:p>
        </p:txBody>
      </p:sp>
      <p:sp>
        <p:nvSpPr>
          <p:cNvPr id="40" name="Rectangle 39"/>
          <p:cNvSpPr/>
          <p:nvPr/>
        </p:nvSpPr>
        <p:spPr>
          <a:xfrm>
            <a:off x="517215" y="1621397"/>
            <a:ext cx="1232825" cy="270271"/>
          </a:xfrm>
          <a:prstGeom prst="rect">
            <a:avLst/>
          </a:prstGeom>
          <a:solidFill>
            <a:schemeClr val="accent3">
              <a:lumMod val="50000"/>
              <a:alpha val="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spTree>
    <p:extLst>
      <p:ext uri="{BB962C8B-B14F-4D97-AF65-F5344CB8AC3E}">
        <p14:creationId xmlns:p14="http://schemas.microsoft.com/office/powerpoint/2010/main" val="38406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121"/>
            <a:ext cx="8784976" cy="1152727"/>
          </a:xfrm>
        </p:spPr>
        <p:txBody>
          <a:bodyPr/>
          <a:lstStyle/>
          <a:p>
            <a:pPr algn="just"/>
            <a:r>
              <a:rPr lang="fr-FR" sz="2400" dirty="0"/>
              <a:t>V</a:t>
            </a:r>
            <a:r>
              <a:rPr lang="fr-FR" sz="2400" dirty="0" smtClean="0"/>
              <a:t>ariations des populations et des relations trophiques pendant une saison</a:t>
            </a:r>
            <a:endParaRPr lang="fr-FR" sz="2400" dirty="0"/>
          </a:p>
          <a:p>
            <a:pPr marL="0" indent="0" algn="just">
              <a:buNone/>
            </a:pPr>
            <a:endParaRPr lang="fr-FR" sz="2400" dirty="0" smtClean="0"/>
          </a:p>
          <a:p>
            <a:pPr marL="0" indent="0" algn="just">
              <a:buNone/>
            </a:pPr>
            <a:endParaRPr lang="fr-FR" sz="2400" dirty="0" smtClean="0"/>
          </a:p>
          <a:p>
            <a:pPr marL="0" indent="0" algn="just">
              <a:buNone/>
            </a:pPr>
            <a:r>
              <a:rPr lang="fr-FR" dirty="0" smtClean="0"/>
              <a:t> </a:t>
            </a:r>
          </a:p>
          <a:p>
            <a:pPr marL="0" lvl="0" indent="0" algn="just">
              <a:buNone/>
            </a:pPr>
            <a:endParaRPr lang="fr-FR" dirty="0" smtClean="0"/>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en-US" sz="800" dirty="0" smtClean="0">
              <a:solidFill>
                <a:prstClr val="black"/>
              </a:solidFill>
            </a:endParaRPr>
          </a:p>
          <a:p>
            <a:pPr marL="0" lvl="0" indent="0" algn="just">
              <a:buNone/>
            </a:pPr>
            <a:r>
              <a:rPr lang="en-US" sz="1400" dirty="0" err="1" smtClean="0">
                <a:solidFill>
                  <a:prstClr val="black"/>
                </a:solidFill>
              </a:rPr>
              <a:t>Alhmedi</a:t>
            </a:r>
            <a:r>
              <a:rPr lang="en-US" sz="1400" dirty="0" smtClean="0">
                <a:solidFill>
                  <a:prstClr val="black"/>
                </a:solidFill>
              </a:rPr>
              <a:t> </a:t>
            </a:r>
            <a:r>
              <a:rPr lang="en-US" sz="1400" i="1" dirty="0">
                <a:solidFill>
                  <a:prstClr val="black"/>
                </a:solidFill>
              </a:rPr>
              <a:t>et al</a:t>
            </a:r>
            <a:r>
              <a:rPr lang="en-US" sz="1400" dirty="0">
                <a:solidFill>
                  <a:prstClr val="black"/>
                </a:solidFill>
              </a:rPr>
              <a:t>. (2011</a:t>
            </a:r>
            <a:r>
              <a:rPr lang="en-US" sz="1400" dirty="0" smtClean="0">
                <a:solidFill>
                  <a:prstClr val="black"/>
                </a:solidFill>
              </a:rPr>
              <a:t>)</a:t>
            </a:r>
            <a:endParaRPr lang="fr-FR" sz="2400"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3" t="24026" r="28170" b="28084"/>
          <a:stretch/>
        </p:blipFill>
        <p:spPr bwMode="auto">
          <a:xfrm>
            <a:off x="47371" y="1979505"/>
            <a:ext cx="4473764"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155" t="35713" r="28079" b="16073"/>
          <a:stretch/>
        </p:blipFill>
        <p:spPr bwMode="auto">
          <a:xfrm>
            <a:off x="4664869" y="1970010"/>
            <a:ext cx="4443635"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845" t="29059" r="28844" b="23700"/>
          <a:stretch/>
        </p:blipFill>
        <p:spPr bwMode="auto">
          <a:xfrm>
            <a:off x="2331611" y="4345915"/>
            <a:ext cx="4498144"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sp>
        <p:nvSpPr>
          <p:cNvPr id="8" name="Ellipse 7"/>
          <p:cNvSpPr/>
          <p:nvPr/>
        </p:nvSpPr>
        <p:spPr>
          <a:xfrm flipV="1">
            <a:off x="863209" y="1928708"/>
            <a:ext cx="648072" cy="25250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V="1">
            <a:off x="5496229" y="1916832"/>
            <a:ext cx="648072" cy="25250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V="1">
            <a:off x="3225114" y="4290773"/>
            <a:ext cx="623564" cy="25250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46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80728"/>
            <a:ext cx="8784976" cy="5760640"/>
          </a:xfrm>
        </p:spPr>
        <p:txBody>
          <a:bodyPr/>
          <a:lstStyle/>
          <a:p>
            <a:pPr algn="just"/>
            <a:r>
              <a:rPr lang="fr-FR" sz="2400" dirty="0"/>
              <a:t>V</a:t>
            </a:r>
            <a:r>
              <a:rPr lang="fr-FR" sz="2400" dirty="0" smtClean="0"/>
              <a:t>ariations </a:t>
            </a:r>
            <a:r>
              <a:rPr lang="fr-FR" sz="2400" dirty="0"/>
              <a:t>des populations </a:t>
            </a:r>
            <a:r>
              <a:rPr lang="fr-FR" sz="2400" dirty="0" smtClean="0"/>
              <a:t>et des relations </a:t>
            </a:r>
            <a:r>
              <a:rPr lang="fr-FR" sz="2400" dirty="0"/>
              <a:t>trophiques </a:t>
            </a:r>
            <a:r>
              <a:rPr lang="fr-FR" sz="2400" dirty="0" smtClean="0"/>
              <a:t>entre années</a:t>
            </a:r>
            <a:endParaRPr lang="fr-FR" sz="2400" dirty="0"/>
          </a:p>
          <a:p>
            <a:pPr marL="0" indent="0" algn="just">
              <a:buNone/>
            </a:pPr>
            <a:endParaRPr lang="fr-FR" sz="2400" dirty="0" smtClean="0"/>
          </a:p>
          <a:p>
            <a:pPr marL="0" indent="0" algn="just">
              <a:buNone/>
            </a:pPr>
            <a:endParaRPr lang="fr-FR" sz="2400" dirty="0" smtClean="0"/>
          </a:p>
          <a:p>
            <a:pPr marL="0" indent="0" algn="just">
              <a:buNone/>
            </a:pPr>
            <a:r>
              <a:rPr lang="fr-FR" dirty="0" smtClean="0"/>
              <a:t> </a:t>
            </a:r>
          </a:p>
          <a:p>
            <a:pPr marL="0" lvl="0" indent="0" algn="just">
              <a:buNone/>
            </a:pPr>
            <a:endParaRPr lang="fr-FR" dirty="0" smtClean="0"/>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a:solidFill>
                <a:prstClr val="black"/>
              </a:solidFill>
            </a:endParaRPr>
          </a:p>
          <a:p>
            <a:pPr marL="0" lvl="0" indent="0" algn="just">
              <a:buNone/>
            </a:pPr>
            <a:endParaRPr lang="fr-FR" sz="1400" dirty="0" smtClean="0">
              <a:solidFill>
                <a:prstClr val="black"/>
              </a:solidFill>
            </a:endParaRPr>
          </a:p>
          <a:p>
            <a:pPr marL="0" lvl="0" indent="0" algn="just">
              <a:buNone/>
            </a:pPr>
            <a:endParaRPr lang="fr-FR" sz="1400" dirty="0" smtClean="0">
              <a:solidFill>
                <a:prstClr val="black"/>
              </a:solidFill>
            </a:endParaRPr>
          </a:p>
          <a:p>
            <a:pPr marL="0" lvl="0" indent="0" algn="just">
              <a:buNone/>
            </a:pPr>
            <a:endParaRPr lang="fr-FR" sz="1200" dirty="0" smtClean="0">
              <a:solidFill>
                <a:prstClr val="black"/>
              </a:solidFill>
            </a:endParaRPr>
          </a:p>
          <a:p>
            <a:pPr marL="0" lvl="0" indent="0" algn="just">
              <a:buNone/>
            </a:pPr>
            <a:endParaRPr lang="fr-FR" sz="800" dirty="0" smtClean="0">
              <a:solidFill>
                <a:prstClr val="black"/>
              </a:solidFill>
            </a:endParaRPr>
          </a:p>
          <a:p>
            <a:pPr marL="0" lvl="0" indent="0" algn="just">
              <a:buNone/>
            </a:pPr>
            <a:r>
              <a:rPr lang="en-US" sz="1400" dirty="0" err="1" smtClean="0">
                <a:solidFill>
                  <a:prstClr val="black"/>
                </a:solidFill>
              </a:rPr>
              <a:t>Alhmedi</a:t>
            </a:r>
            <a:r>
              <a:rPr lang="en-US" sz="1400" dirty="0" smtClean="0">
                <a:solidFill>
                  <a:prstClr val="black"/>
                </a:solidFill>
              </a:rPr>
              <a:t> </a:t>
            </a:r>
            <a:r>
              <a:rPr lang="en-US" sz="1400" i="1" dirty="0">
                <a:solidFill>
                  <a:prstClr val="black"/>
                </a:solidFill>
              </a:rPr>
              <a:t>et al</a:t>
            </a:r>
            <a:r>
              <a:rPr lang="en-US" sz="1400" dirty="0">
                <a:solidFill>
                  <a:prstClr val="black"/>
                </a:solidFill>
              </a:rPr>
              <a:t>. (2011</a:t>
            </a:r>
            <a:r>
              <a:rPr lang="en-US" sz="1400" dirty="0" smtClean="0">
                <a:solidFill>
                  <a:prstClr val="black"/>
                </a:solidFill>
              </a:rPr>
              <a:t>)</a:t>
            </a:r>
            <a:endParaRPr lang="fr-FR" sz="2400" dirty="0"/>
          </a:p>
          <a:p>
            <a:endParaRPr lang="fr-FR" sz="2400" dirty="0" smtClean="0"/>
          </a:p>
        </p:txBody>
      </p:sp>
      <p:grpSp>
        <p:nvGrpSpPr>
          <p:cNvPr id="2" name="Groupe 1"/>
          <p:cNvGrpSpPr/>
          <p:nvPr/>
        </p:nvGrpSpPr>
        <p:grpSpPr>
          <a:xfrm>
            <a:off x="212221" y="1789824"/>
            <a:ext cx="4503795" cy="2396492"/>
            <a:chOff x="212221" y="1628800"/>
            <a:chExt cx="4503795" cy="2396492"/>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32" t="26624" r="33646" b="19480"/>
            <a:stretch/>
          </p:blipFill>
          <p:spPr bwMode="auto">
            <a:xfrm>
              <a:off x="212221" y="1628800"/>
              <a:ext cx="4503795"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flipV="1">
              <a:off x="3356371" y="3772787"/>
              <a:ext cx="360041" cy="25250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099"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41" t="33116" r="33646" b="13150"/>
          <a:stretch/>
        </p:blipFill>
        <p:spPr bwMode="auto">
          <a:xfrm>
            <a:off x="4427984" y="3842312"/>
            <a:ext cx="4524471"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flipV="1">
            <a:off x="7596335" y="5984807"/>
            <a:ext cx="360041" cy="25250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spTree>
    <p:extLst>
      <p:ext uri="{BB962C8B-B14F-4D97-AF65-F5344CB8AC3E}">
        <p14:creationId xmlns:p14="http://schemas.microsoft.com/office/powerpoint/2010/main" val="327463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514" y="980728"/>
            <a:ext cx="8707966" cy="5760640"/>
          </a:xfrm>
        </p:spPr>
        <p:txBody>
          <a:bodyPr/>
          <a:lstStyle/>
          <a:p>
            <a:r>
              <a:rPr lang="fr-FR" sz="2400" dirty="0" err="1" smtClean="0"/>
              <a:t>Connectance</a:t>
            </a:r>
            <a:r>
              <a:rPr lang="fr-FR" sz="2400" dirty="0" smtClean="0"/>
              <a:t> = indice de partage (compris entre 0 et 1)</a:t>
            </a:r>
          </a:p>
          <a:p>
            <a:pPr marL="0" indent="0">
              <a:buNone/>
            </a:pPr>
            <a:endParaRPr lang="fr-FR" sz="1200" dirty="0" smtClean="0"/>
          </a:p>
          <a:p>
            <a:pPr marL="0" indent="0" algn="ctr">
              <a:buNone/>
            </a:pPr>
            <a:endParaRPr lang="fr-FR" sz="2400" dirty="0" smtClean="0"/>
          </a:p>
          <a:p>
            <a:pPr marL="0" indent="0" algn="ctr">
              <a:buNone/>
            </a:pPr>
            <a:endParaRPr lang="fr-FR" sz="2400" dirty="0" smtClean="0"/>
          </a:p>
          <a:p>
            <a:pPr marL="0" indent="0" algn="ctr">
              <a:buNone/>
            </a:pPr>
            <a:endParaRPr lang="fr-FR" sz="2400" dirty="0" smtClean="0"/>
          </a:p>
          <a:p>
            <a:pPr marL="0" indent="0" algn="ctr">
              <a:buNone/>
            </a:pPr>
            <a:endParaRPr lang="fr-FR" sz="2400" dirty="0" smtClean="0"/>
          </a:p>
          <a:p>
            <a:pPr marL="0" indent="0" algn="ctr">
              <a:buNone/>
            </a:pPr>
            <a:endParaRPr lang="fr-FR" sz="1400" dirty="0" smtClean="0"/>
          </a:p>
          <a:p>
            <a:pPr marL="0" indent="0" algn="ctr">
              <a:buNone/>
            </a:pPr>
            <a:r>
              <a:rPr lang="fr-FR" sz="2400" dirty="0" smtClean="0"/>
              <a:t>Si = 1, les ennemis naturels s’alimentent de toutes les proies</a:t>
            </a:r>
          </a:p>
          <a:p>
            <a:pPr marL="0" indent="0" algn="ctr">
              <a:buNone/>
            </a:pPr>
            <a:endParaRPr lang="fr-FR" sz="2400" dirty="0" smtClean="0">
              <a:solidFill>
                <a:srgbClr val="FF0000"/>
              </a:solidFill>
            </a:endParaRPr>
          </a:p>
          <a:p>
            <a:pPr marL="0" indent="0" algn="ctr">
              <a:buNone/>
            </a:pPr>
            <a:endParaRPr lang="fr-FR" sz="2400" dirty="0" smtClean="0">
              <a:solidFill>
                <a:srgbClr val="FF0000"/>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2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r>
              <a:rPr lang="en-US" sz="1400" dirty="0" err="1" smtClean="0">
                <a:solidFill>
                  <a:prstClr val="black"/>
                </a:solidFill>
              </a:rPr>
              <a:t>Alhmedi</a:t>
            </a:r>
            <a:r>
              <a:rPr lang="en-US" sz="1400" dirty="0" smtClean="0">
                <a:solidFill>
                  <a:prstClr val="black"/>
                </a:solidFill>
              </a:rPr>
              <a:t> </a:t>
            </a:r>
            <a:r>
              <a:rPr lang="en-US" sz="1400" i="1" dirty="0" smtClean="0">
                <a:solidFill>
                  <a:prstClr val="black"/>
                </a:solidFill>
              </a:rPr>
              <a:t>et al</a:t>
            </a:r>
            <a:r>
              <a:rPr lang="en-US" sz="1400" dirty="0" smtClean="0">
                <a:solidFill>
                  <a:prstClr val="black"/>
                </a:solidFill>
              </a:rPr>
              <a:t>. (2011)</a:t>
            </a:r>
            <a:endParaRPr lang="fr-FR" sz="2400" dirty="0" smtClean="0">
              <a:solidFill>
                <a:srgbClr val="FF0000"/>
              </a:solidFill>
            </a:endParaRPr>
          </a:p>
          <a:p>
            <a:endParaRPr lang="fr-FR" sz="2400" dirty="0" smtClean="0"/>
          </a:p>
          <a:p>
            <a:endParaRPr lang="fr-FR" sz="2400" dirty="0" smtClean="0"/>
          </a:p>
        </p:txBody>
      </p:sp>
      <p:grpSp>
        <p:nvGrpSpPr>
          <p:cNvPr id="7" name="Groupe 6"/>
          <p:cNvGrpSpPr/>
          <p:nvPr/>
        </p:nvGrpSpPr>
        <p:grpSpPr>
          <a:xfrm>
            <a:off x="184514" y="4437112"/>
            <a:ext cx="8774973" cy="1647760"/>
            <a:chOff x="184514" y="3284984"/>
            <a:chExt cx="8774973" cy="164776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87" t="41931" r="24930" b="34561"/>
            <a:stretch/>
          </p:blipFill>
          <p:spPr bwMode="auto">
            <a:xfrm>
              <a:off x="184514" y="3284984"/>
              <a:ext cx="8774973" cy="164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3528" y="4524327"/>
              <a:ext cx="8496944" cy="151547"/>
            </a:xfrm>
            <a:prstGeom prst="rect">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sp>
        <p:nvSpPr>
          <p:cNvPr id="4" name="Rectangle 3"/>
          <p:cNvSpPr/>
          <p:nvPr/>
        </p:nvSpPr>
        <p:spPr>
          <a:xfrm>
            <a:off x="3471378" y="1700808"/>
            <a:ext cx="2201244" cy="461665"/>
          </a:xfrm>
          <a:prstGeom prst="rect">
            <a:avLst/>
          </a:prstGeom>
        </p:spPr>
        <p:txBody>
          <a:bodyPr wrap="none">
            <a:spAutoFit/>
          </a:bodyPr>
          <a:lstStyle/>
          <a:p>
            <a:r>
              <a:rPr lang="pt-BR" sz="2400" dirty="0"/>
              <a:t>(</a:t>
            </a:r>
            <a:r>
              <a:rPr lang="pt-BR" sz="2400" dirty="0" smtClean="0"/>
              <a:t>L - P</a:t>
            </a:r>
            <a:r>
              <a:rPr lang="pt-BR" sz="2400" dirty="0"/>
              <a:t>)/[(</a:t>
            </a:r>
            <a:r>
              <a:rPr lang="pt-BR" sz="2400" dirty="0" smtClean="0"/>
              <a:t>H - 1</a:t>
            </a:r>
            <a:r>
              <a:rPr lang="pt-BR" sz="2400" dirty="0"/>
              <a:t>).P]</a:t>
            </a:r>
            <a:endParaRPr lang="fr-FR" sz="2400" dirty="0"/>
          </a:p>
        </p:txBody>
      </p:sp>
      <p:cxnSp>
        <p:nvCxnSpPr>
          <p:cNvPr id="8" name="Connecteur droit avec flèche 7"/>
          <p:cNvCxnSpPr/>
          <p:nvPr/>
        </p:nvCxnSpPr>
        <p:spPr>
          <a:xfrm flipH="1">
            <a:off x="2771800" y="2142367"/>
            <a:ext cx="885486" cy="730255"/>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076328" y="2144642"/>
            <a:ext cx="0" cy="74162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716016" y="2142367"/>
            <a:ext cx="720080" cy="730255"/>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54632" y="2884877"/>
            <a:ext cx="1007199" cy="646331"/>
          </a:xfrm>
          <a:prstGeom prst="rect">
            <a:avLst/>
          </a:prstGeom>
        </p:spPr>
        <p:txBody>
          <a:bodyPr wrap="none">
            <a:spAutoFit/>
          </a:bodyPr>
          <a:lstStyle/>
          <a:p>
            <a:pPr algn="ctr"/>
            <a:r>
              <a:rPr lang="fr-FR" dirty="0"/>
              <a:t>Nombre </a:t>
            </a:r>
            <a:endParaRPr lang="fr-FR" dirty="0" smtClean="0"/>
          </a:p>
          <a:p>
            <a:pPr algn="ctr"/>
            <a:r>
              <a:rPr lang="fr-FR" dirty="0" smtClean="0"/>
              <a:t>de </a:t>
            </a:r>
            <a:r>
              <a:rPr lang="fr-FR" dirty="0"/>
              <a:t>liens </a:t>
            </a:r>
          </a:p>
        </p:txBody>
      </p:sp>
      <p:sp>
        <p:nvSpPr>
          <p:cNvPr id="5" name="Rectangle 4"/>
          <p:cNvSpPr/>
          <p:nvPr/>
        </p:nvSpPr>
        <p:spPr>
          <a:xfrm>
            <a:off x="2986911" y="2869336"/>
            <a:ext cx="2298130" cy="646331"/>
          </a:xfrm>
          <a:prstGeom prst="rect">
            <a:avLst/>
          </a:prstGeom>
        </p:spPr>
        <p:txBody>
          <a:bodyPr wrap="none">
            <a:spAutoFit/>
          </a:bodyPr>
          <a:lstStyle/>
          <a:p>
            <a:pPr algn="ctr"/>
            <a:r>
              <a:rPr lang="fr-FR" dirty="0"/>
              <a:t>Nombre </a:t>
            </a:r>
            <a:endParaRPr lang="fr-FR" dirty="0" smtClean="0"/>
          </a:p>
          <a:p>
            <a:pPr algn="ctr"/>
            <a:r>
              <a:rPr lang="fr-FR" dirty="0" smtClean="0"/>
              <a:t>d’espèces </a:t>
            </a:r>
            <a:r>
              <a:rPr lang="fr-FR" dirty="0"/>
              <a:t>d’auxiliaires </a:t>
            </a:r>
          </a:p>
        </p:txBody>
      </p:sp>
      <p:sp>
        <p:nvSpPr>
          <p:cNvPr id="6" name="Rectangle 5"/>
          <p:cNvSpPr/>
          <p:nvPr/>
        </p:nvSpPr>
        <p:spPr>
          <a:xfrm>
            <a:off x="5220072" y="2854677"/>
            <a:ext cx="1669431" cy="646331"/>
          </a:xfrm>
          <a:prstGeom prst="rect">
            <a:avLst/>
          </a:prstGeom>
        </p:spPr>
        <p:txBody>
          <a:bodyPr wrap="none">
            <a:spAutoFit/>
          </a:bodyPr>
          <a:lstStyle/>
          <a:p>
            <a:pPr algn="ctr"/>
            <a:r>
              <a:rPr lang="fr-FR" dirty="0"/>
              <a:t>Nombre </a:t>
            </a:r>
            <a:endParaRPr lang="fr-FR" dirty="0" smtClean="0"/>
          </a:p>
          <a:p>
            <a:pPr algn="ctr"/>
            <a:r>
              <a:rPr lang="fr-FR" dirty="0" smtClean="0"/>
              <a:t>d’espèces </a:t>
            </a:r>
            <a:r>
              <a:rPr lang="fr-FR" dirty="0"/>
              <a:t>hôtes</a:t>
            </a:r>
          </a:p>
        </p:txBody>
      </p:sp>
    </p:spTree>
    <p:extLst>
      <p:ext uri="{BB962C8B-B14F-4D97-AF65-F5344CB8AC3E}">
        <p14:creationId xmlns:p14="http://schemas.microsoft.com/office/powerpoint/2010/main" val="327463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107504" y="980728"/>
            <a:ext cx="8784976" cy="5661248"/>
          </a:xfrm>
        </p:spPr>
        <p:txBody>
          <a:bodyPr/>
          <a:lstStyle/>
          <a:p>
            <a:r>
              <a:rPr lang="fr-FR" sz="2400" dirty="0"/>
              <a:t>Compétition apparente (quantitative </a:t>
            </a:r>
            <a:r>
              <a:rPr lang="fr-FR" sz="2400" dirty="0" err="1"/>
              <a:t>overlap</a:t>
            </a:r>
            <a:r>
              <a:rPr lang="fr-FR" sz="2400" dirty="0"/>
              <a:t> </a:t>
            </a:r>
            <a:r>
              <a:rPr lang="fr-FR" sz="2400" dirty="0" err="1" smtClean="0"/>
              <a:t>diagram</a:t>
            </a:r>
            <a:r>
              <a:rPr lang="fr-FR" sz="2400" dirty="0" smtClean="0"/>
              <a:t>)</a:t>
            </a:r>
            <a:endParaRPr lang="fr-FR" sz="2400" dirty="0" smtClean="0">
              <a:solidFill>
                <a:srgbClr val="FF0000"/>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200" dirty="0" smtClean="0">
              <a:solidFill>
                <a:prstClr val="black"/>
              </a:solidFill>
            </a:endParaRPr>
          </a:p>
          <a:p>
            <a:pPr marL="0" lvl="0" indent="0" algn="just">
              <a:buNone/>
            </a:pPr>
            <a:r>
              <a:rPr lang="en-US" sz="1400" dirty="0" err="1" smtClean="0">
                <a:solidFill>
                  <a:prstClr val="black"/>
                </a:solidFill>
              </a:rPr>
              <a:t>Alhmedi</a:t>
            </a:r>
            <a:r>
              <a:rPr lang="en-US" sz="1400" dirty="0" smtClean="0">
                <a:solidFill>
                  <a:prstClr val="black"/>
                </a:solidFill>
              </a:rPr>
              <a:t> </a:t>
            </a:r>
            <a:r>
              <a:rPr lang="en-US" sz="1400" i="1" dirty="0">
                <a:solidFill>
                  <a:prstClr val="black"/>
                </a:solidFill>
              </a:rPr>
              <a:t>et al</a:t>
            </a:r>
            <a:r>
              <a:rPr lang="en-US" sz="1400" dirty="0">
                <a:solidFill>
                  <a:prstClr val="black"/>
                </a:solidFill>
              </a:rPr>
              <a:t>. (2011</a:t>
            </a:r>
            <a:r>
              <a:rPr lang="en-US" sz="1400" dirty="0" smtClean="0">
                <a:solidFill>
                  <a:prstClr val="black"/>
                </a:solidFill>
              </a:rPr>
              <a:t>)</a:t>
            </a:r>
            <a:endParaRPr lang="fr-FR" sz="2400" dirty="0">
              <a:solidFill>
                <a:srgbClr val="FF0000"/>
              </a:solidFill>
            </a:endParaRPr>
          </a:p>
          <a:p>
            <a:endParaRPr lang="fr-FR" sz="2400" dirty="0"/>
          </a:p>
          <a:p>
            <a:endParaRPr lang="fr-FR" sz="2400" dirty="0" smtClean="0"/>
          </a:p>
        </p:txBody>
      </p:sp>
      <p:grpSp>
        <p:nvGrpSpPr>
          <p:cNvPr id="3" name="Groupe 2"/>
          <p:cNvGrpSpPr/>
          <p:nvPr/>
        </p:nvGrpSpPr>
        <p:grpSpPr>
          <a:xfrm>
            <a:off x="1148506" y="1970602"/>
            <a:ext cx="7239918" cy="4122694"/>
            <a:chOff x="1148506" y="1754578"/>
            <a:chExt cx="7239918" cy="4122694"/>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27" t="18343" r="32003" b="21592"/>
            <a:stretch/>
          </p:blipFill>
          <p:spPr bwMode="auto">
            <a:xfrm>
              <a:off x="1148506" y="1804306"/>
              <a:ext cx="6846988" cy="407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122970" y="1756063"/>
              <a:ext cx="1080120" cy="369332"/>
            </a:xfrm>
            <a:prstGeom prst="rect">
              <a:avLst/>
            </a:prstGeom>
            <a:noFill/>
          </p:spPr>
          <p:txBody>
            <a:bodyPr wrap="square" rtlCol="0">
              <a:spAutoFit/>
            </a:bodyPr>
            <a:lstStyle/>
            <a:p>
              <a:r>
                <a:rPr lang="fr-FR" b="1" dirty="0" smtClean="0"/>
                <a:t>Saison</a:t>
              </a:r>
              <a:endParaRPr lang="fr-FR" b="1" dirty="0"/>
            </a:p>
          </p:txBody>
        </p:sp>
        <p:sp>
          <p:nvSpPr>
            <p:cNvPr id="9" name="ZoneTexte 8"/>
            <p:cNvSpPr txBox="1"/>
            <p:nvPr/>
          </p:nvSpPr>
          <p:spPr>
            <a:xfrm>
              <a:off x="3779912" y="1754578"/>
              <a:ext cx="1080120" cy="369332"/>
            </a:xfrm>
            <a:prstGeom prst="rect">
              <a:avLst/>
            </a:prstGeom>
            <a:noFill/>
          </p:spPr>
          <p:txBody>
            <a:bodyPr wrap="square" rtlCol="0">
              <a:spAutoFit/>
            </a:bodyPr>
            <a:lstStyle/>
            <a:p>
              <a:r>
                <a:rPr lang="fr-FR" b="1" dirty="0" smtClean="0"/>
                <a:t>Mai</a:t>
              </a:r>
              <a:endParaRPr lang="fr-FR" b="1" dirty="0"/>
            </a:p>
          </p:txBody>
        </p:sp>
        <p:sp>
          <p:nvSpPr>
            <p:cNvPr id="10" name="ZoneTexte 9"/>
            <p:cNvSpPr txBox="1"/>
            <p:nvPr/>
          </p:nvSpPr>
          <p:spPr>
            <a:xfrm>
              <a:off x="5508104" y="1757937"/>
              <a:ext cx="1080120" cy="369332"/>
            </a:xfrm>
            <a:prstGeom prst="rect">
              <a:avLst/>
            </a:prstGeom>
            <a:noFill/>
          </p:spPr>
          <p:txBody>
            <a:bodyPr wrap="square" rtlCol="0">
              <a:spAutoFit/>
            </a:bodyPr>
            <a:lstStyle/>
            <a:p>
              <a:r>
                <a:rPr lang="fr-FR" b="1" dirty="0" smtClean="0"/>
                <a:t>Juin</a:t>
              </a:r>
              <a:endParaRPr lang="fr-FR" b="1" dirty="0"/>
            </a:p>
          </p:txBody>
        </p:sp>
        <p:sp>
          <p:nvSpPr>
            <p:cNvPr id="11" name="ZoneTexte 10"/>
            <p:cNvSpPr txBox="1"/>
            <p:nvPr/>
          </p:nvSpPr>
          <p:spPr>
            <a:xfrm>
              <a:off x="7308304" y="1756063"/>
              <a:ext cx="1080120" cy="369332"/>
            </a:xfrm>
            <a:prstGeom prst="rect">
              <a:avLst/>
            </a:prstGeom>
            <a:noFill/>
          </p:spPr>
          <p:txBody>
            <a:bodyPr wrap="square" rtlCol="0">
              <a:spAutoFit/>
            </a:bodyPr>
            <a:lstStyle/>
            <a:p>
              <a:r>
                <a:rPr lang="fr-FR" b="1" dirty="0" smtClean="0"/>
                <a:t>Juillet</a:t>
              </a:r>
              <a:endParaRPr lang="fr-FR" b="1" dirty="0"/>
            </a:p>
          </p:txBody>
        </p:sp>
      </p:grpSp>
      <p:sp>
        <p:nvSpPr>
          <p:cNvPr id="12" name="Titre 1"/>
          <p:cNvSpPr>
            <a:spLocks noGrp="1"/>
          </p:cNvSpPr>
          <p:nvPr>
            <p:ph type="title"/>
          </p:nvPr>
        </p:nvSpPr>
        <p:spPr>
          <a:xfrm>
            <a:off x="467544" y="0"/>
            <a:ext cx="8229600" cy="1143000"/>
          </a:xfrm>
        </p:spPr>
        <p:txBody>
          <a:bodyPr/>
          <a:lstStyle/>
          <a:p>
            <a:r>
              <a:rPr lang="fr-FR" sz="3000" dirty="0" smtClean="0"/>
              <a:t>Résultats</a:t>
            </a:r>
            <a:endParaRPr lang="fr-FR" sz="3000" dirty="0">
              <a:solidFill>
                <a:srgbClr val="FF0000"/>
              </a:solidFill>
            </a:endParaRPr>
          </a:p>
        </p:txBody>
      </p:sp>
    </p:spTree>
    <p:extLst>
      <p:ext uri="{BB962C8B-B14F-4D97-AF65-F5344CB8AC3E}">
        <p14:creationId xmlns:p14="http://schemas.microsoft.com/office/powerpoint/2010/main" val="133950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34"/>
            <a:ext cx="8229600" cy="1143000"/>
          </a:xfrm>
        </p:spPr>
        <p:txBody>
          <a:bodyPr/>
          <a:lstStyle/>
          <a:p>
            <a:r>
              <a:rPr lang="fr-FR" sz="3000" dirty="0" smtClean="0"/>
              <a:t>Aménagement des parcelles</a:t>
            </a:r>
            <a:endParaRPr lang="fr-FR" sz="3000" dirty="0"/>
          </a:p>
        </p:txBody>
      </p:sp>
      <p:sp>
        <p:nvSpPr>
          <p:cNvPr id="3" name="Espace réservé du contenu 2"/>
          <p:cNvSpPr>
            <a:spLocks noGrp="1"/>
          </p:cNvSpPr>
          <p:nvPr>
            <p:ph idx="1"/>
          </p:nvPr>
        </p:nvSpPr>
        <p:spPr>
          <a:xfrm>
            <a:off x="0" y="1196752"/>
            <a:ext cx="9144000" cy="4525963"/>
          </a:xfrm>
        </p:spPr>
        <p:txBody>
          <a:bodyPr/>
          <a:lstStyle/>
          <a:p>
            <a:pPr marL="0" indent="0" algn="ctr">
              <a:buNone/>
            </a:pPr>
            <a:r>
              <a:rPr lang="fr-FR" sz="2400" dirty="0" smtClean="0"/>
              <a:t>Bordures </a:t>
            </a:r>
            <a:endParaRPr lang="fr-FR" sz="2400" dirty="0"/>
          </a:p>
          <a:p>
            <a:pPr marL="0" indent="0" algn="just">
              <a:buNone/>
            </a:pPr>
            <a:endParaRPr lang="fr-FR" sz="2400" dirty="0" smtClean="0"/>
          </a:p>
          <a:p>
            <a:endParaRPr lang="fr-FR" sz="2400" dirty="0"/>
          </a:p>
        </p:txBody>
      </p:sp>
      <p:sp>
        <p:nvSpPr>
          <p:cNvPr id="15" name="Rectangle 14"/>
          <p:cNvSpPr/>
          <p:nvPr/>
        </p:nvSpPr>
        <p:spPr>
          <a:xfrm>
            <a:off x="287524" y="4519860"/>
            <a:ext cx="8568952" cy="2077492"/>
          </a:xfrm>
          <a:prstGeom prst="rect">
            <a:avLst/>
          </a:prstGeom>
        </p:spPr>
        <p:txBody>
          <a:bodyPr wrap="square">
            <a:spAutoFit/>
          </a:bodyPr>
          <a:lstStyle/>
          <a:p>
            <a:endParaRPr lang="fr-FR" sz="900" dirty="0" smtClean="0"/>
          </a:p>
          <a:p>
            <a:pPr marL="342900" indent="-342900">
              <a:buFont typeface="Arial" panose="020B0604020202020204" pitchFamily="34" charset="0"/>
              <a:buChar char="•"/>
            </a:pPr>
            <a:r>
              <a:rPr lang="fr-FR" sz="2400" dirty="0"/>
              <a:t>R</a:t>
            </a:r>
            <a:r>
              <a:rPr lang="fr-FR" sz="2400" dirty="0" smtClean="0"/>
              <a:t>essources </a:t>
            </a:r>
            <a:r>
              <a:rPr lang="fr-FR" sz="2400" dirty="0"/>
              <a:t>alimentaires d'origine végétale (ex: nectar et pollen)</a:t>
            </a:r>
          </a:p>
          <a:p>
            <a:pPr marL="342900" indent="-342900">
              <a:buFont typeface="Arial" panose="020B0604020202020204" pitchFamily="34" charset="0"/>
              <a:buChar char="•"/>
            </a:pPr>
            <a:r>
              <a:rPr lang="fr-FR" sz="2400" dirty="0"/>
              <a:t>P</a:t>
            </a:r>
            <a:r>
              <a:rPr lang="fr-FR" sz="2400" dirty="0" smtClean="0"/>
              <a:t>roies </a:t>
            </a:r>
            <a:r>
              <a:rPr lang="fr-FR" sz="2400" dirty="0"/>
              <a:t>alternatives</a:t>
            </a:r>
          </a:p>
          <a:p>
            <a:pPr marL="342900" indent="-342900">
              <a:buFont typeface="Arial" panose="020B0604020202020204" pitchFamily="34" charset="0"/>
              <a:buChar char="•"/>
            </a:pPr>
            <a:r>
              <a:rPr lang="fr-FR" sz="2400" dirty="0"/>
              <a:t>R</a:t>
            </a:r>
            <a:r>
              <a:rPr lang="fr-FR" sz="2400" dirty="0" smtClean="0"/>
              <a:t>efuge </a:t>
            </a:r>
            <a:endParaRPr lang="fr-FR" sz="2400" dirty="0"/>
          </a:p>
          <a:p>
            <a:pPr marL="342900" indent="-342900">
              <a:buFont typeface="Arial" panose="020B0604020202020204" pitchFamily="34" charset="0"/>
              <a:buChar char="•"/>
            </a:pPr>
            <a:r>
              <a:rPr lang="fr-FR" sz="2400" dirty="0"/>
              <a:t>S</a:t>
            </a:r>
            <a:r>
              <a:rPr lang="fr-FR" sz="2400" dirty="0" smtClean="0"/>
              <a:t>ites </a:t>
            </a:r>
            <a:r>
              <a:rPr lang="fr-FR" sz="2400" dirty="0"/>
              <a:t>pour hiberner </a:t>
            </a:r>
          </a:p>
          <a:p>
            <a:pPr marL="342900" indent="-342900">
              <a:buFont typeface="Arial" panose="020B0604020202020204" pitchFamily="34" charset="0"/>
              <a:buChar char="•"/>
            </a:pPr>
            <a:r>
              <a:rPr lang="fr-FR" sz="2400" dirty="0"/>
              <a:t>…</a:t>
            </a:r>
          </a:p>
        </p:txBody>
      </p:sp>
      <p:cxnSp>
        <p:nvCxnSpPr>
          <p:cNvPr id="26" name="Connecteur droit 25"/>
          <p:cNvCxnSpPr/>
          <p:nvPr/>
        </p:nvCxnSpPr>
        <p:spPr>
          <a:xfrm>
            <a:off x="-8449" y="1277144"/>
            <a:ext cx="0" cy="5400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e 23"/>
          <p:cNvGrpSpPr/>
          <p:nvPr/>
        </p:nvGrpSpPr>
        <p:grpSpPr>
          <a:xfrm>
            <a:off x="558762" y="2165292"/>
            <a:ext cx="8136904" cy="1993891"/>
            <a:chOff x="558762" y="2165292"/>
            <a:chExt cx="8136904" cy="1993891"/>
          </a:xfrm>
        </p:grpSpPr>
        <p:grpSp>
          <p:nvGrpSpPr>
            <p:cNvPr id="20" name="Groupe 19"/>
            <p:cNvGrpSpPr/>
            <p:nvPr/>
          </p:nvGrpSpPr>
          <p:grpSpPr>
            <a:xfrm>
              <a:off x="769224" y="2165292"/>
              <a:ext cx="4614819" cy="1623748"/>
              <a:chOff x="769224" y="1890661"/>
              <a:chExt cx="4614819" cy="1623748"/>
            </a:xfrm>
          </p:grpSpPr>
          <p:pic>
            <p:nvPicPr>
              <p:cNvPr id="410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2268" t="24198" r="66429" b="18424"/>
              <a:stretch/>
            </p:blipFill>
            <p:spPr bwMode="auto">
              <a:xfrm>
                <a:off x="769224" y="1891215"/>
                <a:ext cx="1610436" cy="16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35558" t="24198" r="42959" b="18424"/>
              <a:stretch/>
            </p:blipFill>
            <p:spPr bwMode="auto">
              <a:xfrm>
                <a:off x="3759958" y="1890661"/>
                <a:ext cx="1624085" cy="16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ZoneTexte 20"/>
            <p:cNvSpPr txBox="1"/>
            <p:nvPr/>
          </p:nvSpPr>
          <p:spPr>
            <a:xfrm>
              <a:off x="558762" y="3789851"/>
              <a:ext cx="8136904" cy="369332"/>
            </a:xfrm>
            <a:prstGeom prst="rect">
              <a:avLst/>
            </a:prstGeom>
            <a:noFill/>
          </p:spPr>
          <p:txBody>
            <a:bodyPr wrap="square" rtlCol="0">
              <a:spAutoFit/>
            </a:bodyPr>
            <a:lstStyle/>
            <a:p>
              <a:r>
                <a:rPr lang="fr-FR" dirty="0" smtClean="0"/>
                <a:t>Bordures herbacées                                   Haies                                               Arbres</a:t>
              </a:r>
              <a:endParaRPr lang="fr-FR" dirty="0"/>
            </a:p>
          </p:txBody>
        </p:sp>
      </p:grpSp>
      <p:pic>
        <p:nvPicPr>
          <p:cNvPr id="102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560" y="2240030"/>
            <a:ext cx="1492856" cy="154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72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67544" y="0"/>
            <a:ext cx="8229600" cy="1143000"/>
          </a:xfrm>
        </p:spPr>
        <p:txBody>
          <a:bodyPr/>
          <a:lstStyle/>
          <a:p>
            <a:r>
              <a:rPr lang="fr-FR" sz="3000" dirty="0" smtClean="0"/>
              <a:t>Idées à retenir</a:t>
            </a:r>
            <a:endParaRPr lang="fr-FR" sz="3000" dirty="0">
              <a:solidFill>
                <a:srgbClr val="FF0000"/>
              </a:solidFill>
            </a:endParaRPr>
          </a:p>
        </p:txBody>
      </p:sp>
      <p:sp>
        <p:nvSpPr>
          <p:cNvPr id="9" name="Espace réservé du contenu 2"/>
          <p:cNvSpPr>
            <a:spLocks noGrp="1"/>
          </p:cNvSpPr>
          <p:nvPr>
            <p:ph idx="1"/>
          </p:nvPr>
        </p:nvSpPr>
        <p:spPr>
          <a:xfrm>
            <a:off x="251520" y="1340768"/>
            <a:ext cx="8640960" cy="5661248"/>
          </a:xfrm>
        </p:spPr>
        <p:txBody>
          <a:bodyPr/>
          <a:lstStyle/>
          <a:p>
            <a:pPr marL="0" indent="0">
              <a:buNone/>
            </a:pPr>
            <a:r>
              <a:rPr lang="fr-FR" sz="2400" dirty="0" smtClean="0"/>
              <a:t>Intérêts des </a:t>
            </a:r>
            <a:r>
              <a:rPr lang="en-GB" sz="2400" dirty="0"/>
              <a:t>“food webs</a:t>
            </a:r>
            <a:r>
              <a:rPr lang="en-GB" sz="2400" dirty="0" smtClean="0"/>
              <a:t>”</a:t>
            </a:r>
            <a:r>
              <a:rPr lang="fr-FR" sz="2400" dirty="0" smtClean="0"/>
              <a:t>:</a:t>
            </a:r>
          </a:p>
          <a:p>
            <a:pPr marL="0" indent="0">
              <a:buNone/>
            </a:pPr>
            <a:endParaRPr lang="fr-FR" sz="2400" dirty="0">
              <a:solidFill>
                <a:srgbClr val="FF0000"/>
              </a:solidFill>
            </a:endParaRPr>
          </a:p>
          <a:p>
            <a:r>
              <a:rPr lang="en-GB" sz="2400" dirty="0" smtClean="0"/>
              <a:t>“</a:t>
            </a:r>
            <a:r>
              <a:rPr lang="fr-FR" sz="2400" dirty="0" smtClean="0"/>
              <a:t>Mieux connaître sa parcelle</a:t>
            </a:r>
            <a:r>
              <a:rPr lang="en-GB" sz="2400" dirty="0"/>
              <a:t>”</a:t>
            </a:r>
            <a:endParaRPr lang="fr-FR" sz="2400" dirty="0"/>
          </a:p>
          <a:p>
            <a:endParaRPr lang="fr-FR" sz="2400" dirty="0" smtClean="0"/>
          </a:p>
          <a:p>
            <a:r>
              <a:rPr lang="fr-FR" sz="2400" dirty="0" smtClean="0"/>
              <a:t>Visualiser et quantifier l’impact d’une mesure d’aménagement</a:t>
            </a:r>
          </a:p>
          <a:p>
            <a:endParaRPr lang="fr-FR" sz="2400" dirty="0"/>
          </a:p>
          <a:p>
            <a:r>
              <a:rPr lang="fr-FR" sz="2400" dirty="0" smtClean="0"/>
              <a:t>Attention aux limites de la méthode</a:t>
            </a:r>
          </a:p>
          <a:p>
            <a:endParaRPr lang="fr-FR" sz="2400" dirty="0"/>
          </a:p>
          <a:p>
            <a:r>
              <a:rPr lang="fr-FR" sz="2400" dirty="0" smtClean="0"/>
              <a:t>Applicable en vergers, grandes cultures, …</a:t>
            </a:r>
            <a:endParaRPr lang="fr-FR" sz="2400" dirty="0"/>
          </a:p>
          <a:p>
            <a:endParaRPr lang="fr-FR" sz="2400" dirty="0" smtClean="0">
              <a:solidFill>
                <a:srgbClr val="FF0000"/>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smtClean="0">
              <a:solidFill>
                <a:prstClr val="black"/>
              </a:solidFill>
            </a:endParaRPr>
          </a:p>
          <a:p>
            <a:pPr marL="0" lvl="0" indent="0" algn="just">
              <a:buNone/>
            </a:pPr>
            <a:endParaRPr lang="en-US" sz="1400" dirty="0">
              <a:solidFill>
                <a:prstClr val="black"/>
              </a:solidFill>
            </a:endParaRPr>
          </a:p>
          <a:p>
            <a:pPr marL="0" lvl="0" indent="0" algn="just">
              <a:buNone/>
            </a:pPr>
            <a:endParaRPr lang="en-US" sz="1400" dirty="0" smtClean="0">
              <a:solidFill>
                <a:prstClr val="black"/>
              </a:solidFill>
            </a:endParaRPr>
          </a:p>
          <a:p>
            <a:endParaRPr lang="fr-FR" sz="2400" dirty="0"/>
          </a:p>
          <a:p>
            <a:endParaRPr lang="fr-FR" sz="2400" dirty="0" smtClean="0"/>
          </a:p>
        </p:txBody>
      </p:sp>
    </p:spTree>
    <p:extLst>
      <p:ext uri="{BB962C8B-B14F-4D97-AF65-F5344CB8AC3E}">
        <p14:creationId xmlns:p14="http://schemas.microsoft.com/office/powerpoint/2010/main" val="20767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57" t="16977" r="21750" b="13433"/>
          <a:stretch/>
        </p:blipFill>
        <p:spPr bwMode="auto">
          <a:xfrm>
            <a:off x="1620404" y="930673"/>
            <a:ext cx="5903193" cy="415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79887" y="251356"/>
            <a:ext cx="1384226" cy="707886"/>
          </a:xfrm>
          <a:prstGeom prst="rect">
            <a:avLst/>
          </a:prstGeom>
        </p:spPr>
        <p:txBody>
          <a:bodyPr wrap="none">
            <a:spAutoFit/>
          </a:bodyPr>
          <a:lstStyle/>
          <a:p>
            <a:pPr algn="ctr"/>
            <a:r>
              <a:rPr lang="fr-FR" sz="4000" dirty="0"/>
              <a:t>Merci</a:t>
            </a:r>
          </a:p>
        </p:txBody>
      </p:sp>
      <p:sp>
        <p:nvSpPr>
          <p:cNvPr id="3" name="Rectangle 2"/>
          <p:cNvSpPr/>
          <p:nvPr/>
        </p:nvSpPr>
        <p:spPr>
          <a:xfrm>
            <a:off x="2286000" y="5085184"/>
            <a:ext cx="4572000" cy="1785104"/>
          </a:xfrm>
          <a:prstGeom prst="rect">
            <a:avLst/>
          </a:prstGeom>
        </p:spPr>
        <p:txBody>
          <a:bodyPr>
            <a:spAutoFit/>
          </a:bodyPr>
          <a:lstStyle/>
          <a:p>
            <a:pPr algn="ctr"/>
            <a:r>
              <a:rPr lang="fr-FR" dirty="0"/>
              <a:t>Thomas Lopes</a:t>
            </a:r>
          </a:p>
          <a:p>
            <a:pPr algn="ctr"/>
            <a:r>
              <a:rPr lang="fr-FR" b="1" dirty="0" smtClean="0"/>
              <a:t>tlopes@doct.ulg.ac.be</a:t>
            </a:r>
          </a:p>
          <a:p>
            <a:pPr algn="ctr"/>
            <a:endParaRPr lang="fr-FR" sz="1600" dirty="0" smtClean="0"/>
          </a:p>
          <a:p>
            <a:pPr algn="ctr"/>
            <a:r>
              <a:rPr lang="fr-FR" dirty="0"/>
              <a:t>Frédéric Francis</a:t>
            </a:r>
          </a:p>
          <a:p>
            <a:pPr algn="ctr"/>
            <a:r>
              <a:rPr lang="fr-FR" dirty="0"/>
              <a:t>frederic.francis@ulg.ac.be</a:t>
            </a:r>
            <a:endParaRPr lang="fr-FR" sz="2000" dirty="0"/>
          </a:p>
          <a:p>
            <a:pPr algn="ctr"/>
            <a:endParaRPr lang="fr-FR" dirty="0"/>
          </a:p>
        </p:txBody>
      </p:sp>
      <p:sp>
        <p:nvSpPr>
          <p:cNvPr id="4" name="Rectangle 3"/>
          <p:cNvSpPr/>
          <p:nvPr/>
        </p:nvSpPr>
        <p:spPr>
          <a:xfrm>
            <a:off x="6826264" y="4653136"/>
            <a:ext cx="1490152" cy="369332"/>
          </a:xfrm>
          <a:prstGeom prst="rect">
            <a:avLst/>
          </a:prstGeom>
        </p:spPr>
        <p:txBody>
          <a:bodyPr wrap="none">
            <a:spAutoFit/>
          </a:bodyPr>
          <a:lstStyle/>
          <a:p>
            <a:r>
              <a:rPr lang="fr-FR" dirty="0"/>
              <a:t> </a:t>
            </a:r>
            <a:r>
              <a:rPr lang="fr-FR" sz="1400" dirty="0" smtClean="0"/>
              <a:t>Link </a:t>
            </a:r>
            <a:r>
              <a:rPr lang="fr-FR" sz="1400" i="1" dirty="0" smtClean="0"/>
              <a:t>et al</a:t>
            </a:r>
            <a:r>
              <a:rPr lang="fr-FR" sz="1400" dirty="0" smtClean="0"/>
              <a:t>. (2012) </a:t>
            </a:r>
            <a:endParaRPr lang="fr-F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omas Lopes\Desktop\Sans titre.png"/>
          <p:cNvPicPr>
            <a:picLocks noChangeAspect="1" noChangeArrowheads="1"/>
          </p:cNvPicPr>
          <p:nvPr/>
        </p:nvPicPr>
        <p:blipFill rotWithShape="1">
          <a:blip r:embed="rId2">
            <a:extLst>
              <a:ext uri="{28A0092B-C50C-407E-A947-70E740481C1C}">
                <a14:useLocalDpi xmlns:a14="http://schemas.microsoft.com/office/drawing/2010/main" val="0"/>
              </a:ext>
            </a:extLst>
          </a:blip>
          <a:srcRect r="18855" b="46362"/>
          <a:stretch/>
        </p:blipFill>
        <p:spPr bwMode="auto">
          <a:xfrm>
            <a:off x="1178296" y="4725144"/>
            <a:ext cx="6588560" cy="211694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179512" y="1052736"/>
            <a:ext cx="8784976" cy="4525963"/>
          </a:xfrm>
        </p:spPr>
        <p:txBody>
          <a:bodyPr/>
          <a:lstStyle/>
          <a:p>
            <a:pPr marL="0" indent="0" algn="ctr">
              <a:buNone/>
            </a:pPr>
            <a:r>
              <a:rPr lang="fr-FR" sz="2400" dirty="0" smtClean="0"/>
              <a:t>Conservation de l’</a:t>
            </a:r>
            <a:r>
              <a:rPr lang="fr-FR" sz="2400" u="sng" dirty="0" smtClean="0"/>
              <a:t>entomofaune </a:t>
            </a:r>
            <a:r>
              <a:rPr lang="fr-FR" sz="2400" u="sng" dirty="0"/>
              <a:t>fonctionnelle</a:t>
            </a:r>
            <a:r>
              <a:rPr lang="fr-FR" sz="2400" dirty="0"/>
              <a:t> </a:t>
            </a:r>
            <a:r>
              <a:rPr lang="fr-FR" sz="2400" dirty="0" smtClean="0"/>
              <a:t>et potentiel contrôle des ravageurs dans </a:t>
            </a:r>
            <a:r>
              <a:rPr lang="fr-FR" sz="2400" dirty="0"/>
              <a:t>les parcelles agricoles</a:t>
            </a:r>
          </a:p>
          <a:p>
            <a:pPr marL="0" indent="0" algn="ctr">
              <a:buNone/>
            </a:pPr>
            <a:endParaRPr lang="fr-FR" sz="2400" dirty="0" smtClean="0"/>
          </a:p>
          <a:p>
            <a:pPr marL="0" indent="0" algn="just">
              <a:buNone/>
            </a:pPr>
            <a:endParaRPr lang="fr-FR" sz="2400" dirty="0"/>
          </a:p>
          <a:p>
            <a:pPr marL="0" indent="0" algn="just">
              <a:buNone/>
            </a:pPr>
            <a:endParaRPr lang="fr-FR" sz="2400" dirty="0" smtClean="0"/>
          </a:p>
          <a:p>
            <a:endParaRPr lang="fr-FR" sz="2400" dirty="0"/>
          </a:p>
        </p:txBody>
      </p:sp>
      <p:grpSp>
        <p:nvGrpSpPr>
          <p:cNvPr id="20" name="Groupe 19"/>
          <p:cNvGrpSpPr/>
          <p:nvPr/>
        </p:nvGrpSpPr>
        <p:grpSpPr>
          <a:xfrm>
            <a:off x="769224" y="2165292"/>
            <a:ext cx="7622445" cy="1623748"/>
            <a:chOff x="769224" y="1890661"/>
            <a:chExt cx="7622445" cy="1623748"/>
          </a:xfrm>
        </p:grpSpPr>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9114" t="23466" r="19222" b="20089"/>
            <a:stretch/>
          </p:blipFill>
          <p:spPr bwMode="auto">
            <a:xfrm rot="1306301">
              <a:off x="6753937" y="1903865"/>
              <a:ext cx="1637732" cy="159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2268" t="24198" r="66429" b="18424"/>
            <a:stretch/>
          </p:blipFill>
          <p:spPr bwMode="auto">
            <a:xfrm>
              <a:off x="769224" y="1891215"/>
              <a:ext cx="1610436" cy="16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5558" t="24198" r="42959" b="18424"/>
            <a:stretch/>
          </p:blipFill>
          <p:spPr bwMode="auto">
            <a:xfrm>
              <a:off x="3759958" y="1890661"/>
              <a:ext cx="1624085" cy="16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6" name="Connecteur droit 25"/>
          <p:cNvCxnSpPr/>
          <p:nvPr/>
        </p:nvCxnSpPr>
        <p:spPr>
          <a:xfrm>
            <a:off x="-8449" y="1277144"/>
            <a:ext cx="0" cy="5400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re 1"/>
          <p:cNvSpPr>
            <a:spLocks noGrp="1"/>
          </p:cNvSpPr>
          <p:nvPr>
            <p:ph type="title"/>
          </p:nvPr>
        </p:nvSpPr>
        <p:spPr>
          <a:xfrm>
            <a:off x="467544" y="0"/>
            <a:ext cx="8229600" cy="1143000"/>
          </a:xfrm>
        </p:spPr>
        <p:txBody>
          <a:bodyPr/>
          <a:lstStyle/>
          <a:p>
            <a:r>
              <a:rPr lang="fr-FR" sz="3000" dirty="0" smtClean="0"/>
              <a:t>Potentiels avantages</a:t>
            </a:r>
            <a:endParaRPr lang="fr-FR" sz="3000" dirty="0"/>
          </a:p>
        </p:txBody>
      </p:sp>
      <p:pic>
        <p:nvPicPr>
          <p:cNvPr id="16" name="Picture 7"/>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66939">
            <a:off x="2536512" y="2219639"/>
            <a:ext cx="713453" cy="64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809071">
            <a:off x="5633518" y="2141639"/>
            <a:ext cx="707734" cy="80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939565">
            <a:off x="19005" y="3455975"/>
            <a:ext cx="1111240" cy="66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314959">
            <a:off x="7948360" y="3313933"/>
            <a:ext cx="1149462" cy="72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3363952">
            <a:off x="2299293" y="5755310"/>
            <a:ext cx="434351" cy="3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8355374">
            <a:off x="1056406" y="6033763"/>
            <a:ext cx="434351" cy="3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3363952">
            <a:off x="4255401" y="5463876"/>
            <a:ext cx="434351" cy="3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0"/>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20181254">
            <a:off x="5677912" y="5492602"/>
            <a:ext cx="434351" cy="3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3363952">
            <a:off x="7622095" y="5616275"/>
            <a:ext cx="434351" cy="3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7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22222E-6 4.84736E-6 L 0.11805 0.1783 " pathEditMode="relative" rAng="0" ptsTypes="AA">
                                      <p:cBhvr>
                                        <p:cTn id="18" dur="2000" fill="hold"/>
                                        <p:tgtEl>
                                          <p:spTgt spid="18"/>
                                        </p:tgtEl>
                                        <p:attrNameLst>
                                          <p:attrName>ppt_x</p:attrName>
                                          <p:attrName>ppt_y</p:attrName>
                                        </p:attrNameLst>
                                      </p:cBhvr>
                                      <p:rCtr x="5903" y="8904"/>
                                    </p:animMotion>
                                  </p:childTnLst>
                                </p:cTn>
                              </p:par>
                              <p:par>
                                <p:cTn id="19" presetID="42" presetClass="path" presetSubtype="0" accel="50000" decel="50000" fill="hold" nodeType="withEffect">
                                  <p:stCondLst>
                                    <p:cond delay="0"/>
                                  </p:stCondLst>
                                  <p:childTnLst>
                                    <p:animMotion origin="layout" path="M 5.55556E-7 9.80574E-7 L 0.08924 0.38113 " pathEditMode="relative" rAng="0" ptsTypes="AA">
                                      <p:cBhvr>
                                        <p:cTn id="20" dur="2000" fill="hold"/>
                                        <p:tgtEl>
                                          <p:spTgt spid="16"/>
                                        </p:tgtEl>
                                        <p:attrNameLst>
                                          <p:attrName>ppt_x</p:attrName>
                                          <p:attrName>ppt_y</p:attrName>
                                        </p:attrNameLst>
                                      </p:cBhvr>
                                      <p:rCtr x="4462" y="19056"/>
                                    </p:animMotion>
                                  </p:childTnLst>
                                </p:cTn>
                              </p:par>
                              <p:par>
                                <p:cTn id="21" presetID="42" presetClass="path" presetSubtype="0" accel="50000" decel="50000" fill="hold" nodeType="withEffect">
                                  <p:stCondLst>
                                    <p:cond delay="0"/>
                                  </p:stCondLst>
                                  <p:childTnLst>
                                    <p:animMotion origin="layout" path="M 2.5E-6 9.80574E-7 L -0.10747 0.38113 " pathEditMode="relative" rAng="0" ptsTypes="AA">
                                      <p:cBhvr>
                                        <p:cTn id="22" dur="2000" fill="hold"/>
                                        <p:tgtEl>
                                          <p:spTgt spid="17"/>
                                        </p:tgtEl>
                                        <p:attrNameLst>
                                          <p:attrName>ppt_x</p:attrName>
                                          <p:attrName>ppt_y</p:attrName>
                                        </p:attrNameLst>
                                      </p:cBhvr>
                                      <p:rCtr x="-5382" y="1905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94444E-6 2.57169E-6 L -0.25104 0.18756 " pathEditMode="relative" rAng="0" ptsTypes="AA">
                                      <p:cBhvr>
                                        <p:cTn id="26" dur="2000" fill="hold"/>
                                        <p:tgtEl>
                                          <p:spTgt spid="21"/>
                                        </p:tgtEl>
                                        <p:attrNameLst>
                                          <p:attrName>ppt_x</p:attrName>
                                          <p:attrName>ppt_y</p:attrName>
                                        </p:attrNameLst>
                                      </p:cBhvr>
                                      <p:rCtr x="-12552" y="9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525963"/>
          </a:xfrm>
        </p:spPr>
        <p:txBody>
          <a:bodyPr/>
          <a:lstStyle/>
          <a:p>
            <a:pPr marL="0" indent="0" algn="ctr">
              <a:buNone/>
            </a:pPr>
            <a:endParaRPr lang="fr-FR" dirty="0" smtClean="0"/>
          </a:p>
          <a:p>
            <a:pPr marL="0" indent="0" algn="ctr">
              <a:buNone/>
            </a:pPr>
            <a:endParaRPr lang="fr-FR" dirty="0"/>
          </a:p>
          <a:p>
            <a:pPr marL="0" indent="0" algn="ctr">
              <a:buNone/>
            </a:pPr>
            <a:endParaRPr lang="fr-FR" dirty="0" smtClean="0"/>
          </a:p>
          <a:p>
            <a:pPr marL="0" indent="0">
              <a:buNone/>
            </a:pPr>
            <a:endParaRPr lang="fr-FR" dirty="0"/>
          </a:p>
        </p:txBody>
      </p:sp>
      <p:sp>
        <p:nvSpPr>
          <p:cNvPr id="4" name="Titre 1"/>
          <p:cNvSpPr>
            <a:spLocks noGrp="1"/>
          </p:cNvSpPr>
          <p:nvPr>
            <p:ph type="title"/>
          </p:nvPr>
        </p:nvSpPr>
        <p:spPr>
          <a:xfrm>
            <a:off x="467544" y="0"/>
            <a:ext cx="8229600" cy="1143000"/>
          </a:xfrm>
        </p:spPr>
        <p:txBody>
          <a:bodyPr/>
          <a:lstStyle/>
          <a:p>
            <a:r>
              <a:rPr lang="en-GB" sz="3000" dirty="0" smtClean="0"/>
              <a:t>Comment </a:t>
            </a:r>
            <a:r>
              <a:rPr lang="en-GB" sz="3000" dirty="0" err="1" smtClean="0"/>
              <a:t>étudier</a:t>
            </a:r>
            <a:r>
              <a:rPr lang="en-GB" sz="3000" dirty="0"/>
              <a:t> </a:t>
            </a:r>
            <a:r>
              <a:rPr lang="en-GB" sz="3000" dirty="0" err="1" smtClean="0"/>
              <a:t>l’impact</a:t>
            </a:r>
            <a:r>
              <a:rPr lang="en-GB" sz="3000" dirty="0" smtClean="0"/>
              <a:t> de </a:t>
            </a:r>
            <a:r>
              <a:rPr lang="en-GB" sz="3000" dirty="0" err="1" smtClean="0"/>
              <a:t>certaines</a:t>
            </a:r>
            <a:r>
              <a:rPr lang="en-GB" sz="3000" dirty="0"/>
              <a:t> </a:t>
            </a:r>
            <a:r>
              <a:rPr lang="en-GB" sz="3000" dirty="0" err="1" smtClean="0"/>
              <a:t>mesures</a:t>
            </a:r>
            <a:r>
              <a:rPr lang="en-GB" sz="3000" dirty="0" smtClean="0"/>
              <a:t>?</a:t>
            </a:r>
            <a:endParaRPr lang="fr-FR" sz="3000" dirty="0"/>
          </a:p>
        </p:txBody>
      </p:sp>
      <p:sp>
        <p:nvSpPr>
          <p:cNvPr id="2" name="Rectangle 1"/>
          <p:cNvSpPr/>
          <p:nvPr/>
        </p:nvSpPr>
        <p:spPr>
          <a:xfrm>
            <a:off x="269268" y="6237312"/>
            <a:ext cx="8605464" cy="523220"/>
          </a:xfrm>
          <a:prstGeom prst="rect">
            <a:avLst/>
          </a:prstGeom>
        </p:spPr>
        <p:txBody>
          <a:bodyPr wrap="square">
            <a:spAutoFit/>
          </a:bodyPr>
          <a:lstStyle/>
          <a:p>
            <a:pPr algn="just"/>
            <a:r>
              <a:rPr lang="fr-FR" sz="1400" dirty="0"/>
              <a:t>Sarina </a:t>
            </a:r>
            <a:r>
              <a:rPr lang="fr-FR" sz="1400" dirty="0" err="1" smtClean="0"/>
              <a:t>Macfadyen</a:t>
            </a:r>
            <a:r>
              <a:rPr lang="fr-FR" sz="1400" dirty="0" smtClean="0"/>
              <a:t> </a:t>
            </a:r>
            <a:r>
              <a:rPr lang="fr-FR" sz="1400" i="1" dirty="0" smtClean="0"/>
              <a:t>et al. </a:t>
            </a:r>
            <a:r>
              <a:rPr lang="fr-FR" sz="1400" dirty="0" smtClean="0"/>
              <a:t>(2009) </a:t>
            </a:r>
            <a:r>
              <a:rPr lang="en-US" sz="1400" dirty="0"/>
              <a:t>Do differences in food web structure </a:t>
            </a:r>
            <a:r>
              <a:rPr lang="en-US" sz="1400" dirty="0" smtClean="0"/>
              <a:t>between organic and conventional farms affect the ecosystem service </a:t>
            </a:r>
            <a:r>
              <a:rPr lang="en-US" sz="1400" dirty="0"/>
              <a:t>of pest control?</a:t>
            </a:r>
            <a:r>
              <a:rPr lang="fr-FR" sz="1400" dirty="0"/>
              <a:t> </a:t>
            </a:r>
            <a:r>
              <a:rPr lang="fr-FR" sz="1400" dirty="0" err="1"/>
              <a:t>Ecology</a:t>
            </a:r>
            <a:r>
              <a:rPr lang="fr-FR" sz="1400" dirty="0"/>
              <a:t> </a:t>
            </a:r>
            <a:r>
              <a:rPr lang="fr-FR" sz="1400" dirty="0" err="1" smtClean="0"/>
              <a:t>Letters</a:t>
            </a:r>
            <a:r>
              <a:rPr lang="fr-FR" sz="1400" dirty="0"/>
              <a:t>, 12: 229–238</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33" t="20291" r="10464" b="29221"/>
          <a:stretch/>
        </p:blipFill>
        <p:spPr bwMode="auto">
          <a:xfrm>
            <a:off x="381910" y="1976818"/>
            <a:ext cx="8380179" cy="397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us.cdn2.123rf.com/168nwm/gnicolson/gnicolson1208/gnicolson120800024/14801284-homme-effraye-personnage-de-dessin-anime-sur-bla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03276">
            <a:off x="7635084" y="1196751"/>
            <a:ext cx="1110907" cy="17280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86773" y="1124744"/>
            <a:ext cx="6570454" cy="646331"/>
          </a:xfrm>
          <a:prstGeom prst="rect">
            <a:avLst/>
          </a:prstGeom>
        </p:spPr>
        <p:txBody>
          <a:bodyPr wrap="square">
            <a:spAutoFit/>
          </a:bodyPr>
          <a:lstStyle/>
          <a:p>
            <a:pPr algn="ctr"/>
            <a:r>
              <a:rPr lang="en-GB" sz="3600" dirty="0" smtClean="0"/>
              <a:t>“Quantitative food </a:t>
            </a:r>
            <a:r>
              <a:rPr lang="en-GB" sz="3600" dirty="0"/>
              <a:t>webs”</a:t>
            </a:r>
            <a:endParaRPr lang="fr-FR" sz="3600" dirty="0"/>
          </a:p>
        </p:txBody>
      </p:sp>
    </p:spTree>
    <p:extLst>
      <p:ext uri="{BB962C8B-B14F-4D97-AF65-F5344CB8AC3E}">
        <p14:creationId xmlns:p14="http://schemas.microsoft.com/office/powerpoint/2010/main" val="79340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3166" y="1628800"/>
            <a:ext cx="8457306" cy="4525963"/>
          </a:xfrm>
        </p:spPr>
        <p:txBody>
          <a:bodyPr/>
          <a:lstStyle/>
          <a:p>
            <a:pPr marL="0" indent="0">
              <a:buNone/>
            </a:pPr>
            <a:r>
              <a:rPr lang="fr-FR" sz="2400" dirty="0" smtClean="0"/>
              <a:t>Quelle utilité?</a:t>
            </a:r>
          </a:p>
          <a:p>
            <a:pPr marL="0" indent="0">
              <a:buNone/>
            </a:pPr>
            <a:endParaRPr lang="fr-FR" sz="1100" dirty="0" smtClean="0"/>
          </a:p>
          <a:p>
            <a:pPr marL="0" indent="0">
              <a:buNone/>
            </a:pPr>
            <a:endParaRPr lang="fr-FR" sz="1100" dirty="0"/>
          </a:p>
          <a:p>
            <a:r>
              <a:rPr lang="fr-FR" sz="2400" dirty="0" smtClean="0"/>
              <a:t>Visualiser et caractériser les interactions alimentaires entre les différents niveaux trophiques</a:t>
            </a:r>
          </a:p>
          <a:p>
            <a:pPr marL="0" indent="0">
              <a:buNone/>
            </a:pPr>
            <a:endParaRPr lang="fr-FR" sz="1100" dirty="0" smtClean="0"/>
          </a:p>
          <a:p>
            <a:pPr marL="0" indent="0">
              <a:buNone/>
            </a:pPr>
            <a:endParaRPr lang="fr-FR" sz="1100" dirty="0" smtClean="0"/>
          </a:p>
          <a:p>
            <a:r>
              <a:rPr lang="fr-FR" sz="2400" dirty="0" smtClean="0"/>
              <a:t>Mettre en évidence des </a:t>
            </a:r>
            <a:r>
              <a:rPr lang="fr-FR" sz="2400" dirty="0"/>
              <a:t>phénomènes </a:t>
            </a:r>
            <a:r>
              <a:rPr lang="fr-FR" sz="2400" dirty="0" smtClean="0"/>
              <a:t>de compétition apparente (interaction proie-proie négative)</a:t>
            </a:r>
          </a:p>
          <a:p>
            <a:pPr marL="0" indent="0">
              <a:buNone/>
            </a:pPr>
            <a:endParaRPr lang="fr-FR" sz="2400" dirty="0" smtClean="0"/>
          </a:p>
          <a:p>
            <a:pPr marL="0" indent="0">
              <a:buNone/>
            </a:pPr>
            <a:endParaRPr lang="fr-FR" dirty="0"/>
          </a:p>
          <a:p>
            <a:pPr marL="0" indent="0">
              <a:buNone/>
            </a:pPr>
            <a:endParaRPr lang="fr-FR" dirty="0"/>
          </a:p>
        </p:txBody>
      </p:sp>
      <p:sp>
        <p:nvSpPr>
          <p:cNvPr id="6" name="Titre 1"/>
          <p:cNvSpPr>
            <a:spLocks noGrp="1"/>
          </p:cNvSpPr>
          <p:nvPr>
            <p:ph type="title"/>
          </p:nvPr>
        </p:nvSpPr>
        <p:spPr>
          <a:xfrm>
            <a:off x="467544" y="0"/>
            <a:ext cx="8229600" cy="1143000"/>
          </a:xfrm>
        </p:spPr>
        <p:txBody>
          <a:bodyPr/>
          <a:lstStyle/>
          <a:p>
            <a:r>
              <a:rPr lang="en-GB" sz="3000" dirty="0" smtClean="0"/>
              <a:t>“</a:t>
            </a:r>
            <a:r>
              <a:rPr lang="en-GB" sz="3000" dirty="0"/>
              <a:t>food webs”?</a:t>
            </a:r>
            <a:endParaRPr lang="fr-FR" sz="3000" dirty="0"/>
          </a:p>
        </p:txBody>
      </p:sp>
      <p:pic>
        <p:nvPicPr>
          <p:cNvPr id="1026" name="Picture 2" descr="http://www.vert-costa-rica.fr/wp-content/uploads/2012/02/Fotolia_36285626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916" y="4725144"/>
            <a:ext cx="1512168" cy="200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488"/>
            <a:ext cx="8229600" cy="1143000"/>
          </a:xfrm>
        </p:spPr>
        <p:txBody>
          <a:bodyPr/>
          <a:lstStyle/>
          <a:p>
            <a:r>
              <a:rPr lang="fr-FR" sz="3000" dirty="0" smtClean="0"/>
              <a:t>Compétition </a:t>
            </a:r>
            <a:r>
              <a:rPr lang="fr-FR" sz="3000" dirty="0"/>
              <a:t>apparente </a:t>
            </a:r>
          </a:p>
        </p:txBody>
      </p:sp>
      <p:sp>
        <p:nvSpPr>
          <p:cNvPr id="5" name="Rectangle 4"/>
          <p:cNvSpPr/>
          <p:nvPr/>
        </p:nvSpPr>
        <p:spPr>
          <a:xfrm>
            <a:off x="6550752" y="5641503"/>
            <a:ext cx="1978616" cy="307777"/>
          </a:xfrm>
          <a:prstGeom prst="rect">
            <a:avLst/>
          </a:prstGeom>
        </p:spPr>
        <p:txBody>
          <a:bodyPr wrap="square">
            <a:spAutoFit/>
          </a:bodyPr>
          <a:lstStyle/>
          <a:p>
            <a:r>
              <a:rPr lang="fr-FR" sz="1400" dirty="0" smtClean="0"/>
              <a:t>Adapté de Holt (1977)</a:t>
            </a:r>
          </a:p>
        </p:txBody>
      </p:sp>
      <p:pic>
        <p:nvPicPr>
          <p:cNvPr id="7"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9082299">
            <a:off x="5432746" y="4034971"/>
            <a:ext cx="1239226" cy="89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Users\Thomas Lopes\Desktop\Sans titre.png"/>
          <p:cNvPicPr>
            <a:picLocks noChangeAspect="1" noChangeArrowheads="1"/>
          </p:cNvPicPr>
          <p:nvPr/>
        </p:nvPicPr>
        <p:blipFill rotWithShape="1">
          <a:blip r:embed="rId4">
            <a:clrChange>
              <a:clrFrom>
                <a:srgbClr val="FDFFF4"/>
              </a:clrFrom>
              <a:clrTo>
                <a:srgbClr val="FDFFF4">
                  <a:alpha val="0"/>
                </a:srgbClr>
              </a:clrTo>
            </a:clrChange>
            <a:extLst>
              <a:ext uri="{28A0092B-C50C-407E-A947-70E740481C1C}">
                <a14:useLocalDpi xmlns:a14="http://schemas.microsoft.com/office/drawing/2010/main" val="0"/>
              </a:ext>
            </a:extLst>
          </a:blip>
          <a:srcRect l="16423" r="50000" b="64896"/>
          <a:stretch/>
        </p:blipFill>
        <p:spPr bwMode="auto">
          <a:xfrm rot="17973762">
            <a:off x="2555776" y="4046802"/>
            <a:ext cx="979974" cy="89934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avec flèche 9"/>
          <p:cNvCxnSpPr/>
          <p:nvPr/>
        </p:nvCxnSpPr>
        <p:spPr>
          <a:xfrm flipH="1">
            <a:off x="3325237" y="2873909"/>
            <a:ext cx="1103088" cy="1258976"/>
          </a:xfrm>
          <a:prstGeom prst="straightConnector1">
            <a:avLst/>
          </a:prstGeom>
          <a:ln w="412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lèche courbée vers la droite 24"/>
          <p:cNvSpPr/>
          <p:nvPr/>
        </p:nvSpPr>
        <p:spPr>
          <a:xfrm rot="8245222">
            <a:off x="5683355" y="1891519"/>
            <a:ext cx="607864" cy="2247355"/>
          </a:xfrm>
          <a:prstGeom prst="curved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Moins 26"/>
          <p:cNvSpPr/>
          <p:nvPr/>
        </p:nvSpPr>
        <p:spPr>
          <a:xfrm>
            <a:off x="3203848" y="3236480"/>
            <a:ext cx="432048" cy="28903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a:off x="4665825" y="2876440"/>
            <a:ext cx="1129160" cy="1258976"/>
          </a:xfrm>
          <a:prstGeom prst="straightConnector1">
            <a:avLst/>
          </a:prstGeom>
          <a:ln w="412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Moins 28"/>
          <p:cNvSpPr/>
          <p:nvPr/>
        </p:nvSpPr>
        <p:spPr>
          <a:xfrm>
            <a:off x="5508104" y="3235181"/>
            <a:ext cx="432048" cy="28903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3" name="Groupe 52"/>
          <p:cNvGrpSpPr/>
          <p:nvPr/>
        </p:nvGrpSpPr>
        <p:grpSpPr>
          <a:xfrm>
            <a:off x="3591588" y="4207424"/>
            <a:ext cx="1844508" cy="5286"/>
            <a:chOff x="3591588" y="3789040"/>
            <a:chExt cx="1844508" cy="5286"/>
          </a:xfrm>
        </p:grpSpPr>
        <p:cxnSp>
          <p:nvCxnSpPr>
            <p:cNvPr id="33" name="Connecteur droit 32"/>
            <p:cNvCxnSpPr/>
            <p:nvPr/>
          </p:nvCxnSpPr>
          <p:spPr>
            <a:xfrm>
              <a:off x="4428325" y="3789040"/>
              <a:ext cx="258773" cy="0"/>
            </a:xfrm>
            <a:prstGeom prst="line">
              <a:avLst/>
            </a:prstGeom>
            <a:ln w="412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817283" y="3789040"/>
              <a:ext cx="258773" cy="0"/>
            </a:xfrm>
            <a:prstGeom prst="line">
              <a:avLst/>
            </a:prstGeom>
            <a:ln w="412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067944" y="3789040"/>
              <a:ext cx="258773" cy="0"/>
            </a:xfrm>
            <a:prstGeom prst="line">
              <a:avLst/>
            </a:prstGeom>
            <a:ln w="412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3707904" y="3789040"/>
              <a:ext cx="258773" cy="0"/>
            </a:xfrm>
            <a:prstGeom prst="line">
              <a:avLst/>
            </a:prstGeom>
            <a:ln w="412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177323" y="3789040"/>
              <a:ext cx="258773" cy="0"/>
            </a:xfrm>
            <a:prstGeom prst="line">
              <a:avLst/>
            </a:prstGeom>
            <a:ln w="412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3591588" y="3791795"/>
              <a:ext cx="123140" cy="2531"/>
            </a:xfrm>
            <a:prstGeom prst="straightConnector1">
              <a:avLst/>
            </a:prstGeom>
            <a:ln w="412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 name="Moins 56"/>
          <p:cNvSpPr/>
          <p:nvPr/>
        </p:nvSpPr>
        <p:spPr>
          <a:xfrm>
            <a:off x="4355976" y="4351440"/>
            <a:ext cx="432048" cy="28903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Plus 55"/>
          <p:cNvSpPr/>
          <p:nvPr/>
        </p:nvSpPr>
        <p:spPr>
          <a:xfrm>
            <a:off x="6550752" y="2600085"/>
            <a:ext cx="374670" cy="360040"/>
          </a:xfrm>
          <a:prstGeom prst="mathPl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3731654" y="1834735"/>
            <a:ext cx="1535136" cy="369332"/>
          </a:xfrm>
          <a:prstGeom prst="rect">
            <a:avLst/>
          </a:prstGeom>
          <a:noFill/>
        </p:spPr>
        <p:txBody>
          <a:bodyPr wrap="square" rtlCol="0">
            <a:spAutoFit/>
          </a:bodyPr>
          <a:lstStyle/>
          <a:p>
            <a:pPr algn="ctr"/>
            <a:r>
              <a:rPr lang="fr-FR" b="1" dirty="0" smtClean="0"/>
              <a:t>Prédateur</a:t>
            </a:r>
            <a:endParaRPr lang="fr-FR" b="1" dirty="0"/>
          </a:p>
        </p:txBody>
      </p:sp>
      <p:sp>
        <p:nvSpPr>
          <p:cNvPr id="64" name="ZoneTexte 63"/>
          <p:cNvSpPr txBox="1"/>
          <p:nvPr/>
        </p:nvSpPr>
        <p:spPr>
          <a:xfrm>
            <a:off x="2606308" y="4996108"/>
            <a:ext cx="870920" cy="369332"/>
          </a:xfrm>
          <a:prstGeom prst="rect">
            <a:avLst/>
          </a:prstGeom>
          <a:noFill/>
        </p:spPr>
        <p:txBody>
          <a:bodyPr wrap="square" rtlCol="0">
            <a:spAutoFit/>
          </a:bodyPr>
          <a:lstStyle/>
          <a:p>
            <a:pPr algn="ctr"/>
            <a:r>
              <a:rPr lang="fr-FR" b="1" dirty="0" smtClean="0"/>
              <a:t>Proie A</a:t>
            </a:r>
            <a:endParaRPr lang="fr-FR" b="1" dirty="0"/>
          </a:p>
        </p:txBody>
      </p:sp>
      <p:sp>
        <p:nvSpPr>
          <p:cNvPr id="65" name="ZoneTexte 64"/>
          <p:cNvSpPr txBox="1"/>
          <p:nvPr/>
        </p:nvSpPr>
        <p:spPr>
          <a:xfrm>
            <a:off x="5597796" y="4986879"/>
            <a:ext cx="870920" cy="369332"/>
          </a:xfrm>
          <a:prstGeom prst="rect">
            <a:avLst/>
          </a:prstGeom>
          <a:noFill/>
        </p:spPr>
        <p:txBody>
          <a:bodyPr wrap="square" rtlCol="0">
            <a:spAutoFit/>
          </a:bodyPr>
          <a:lstStyle/>
          <a:p>
            <a:pPr algn="ctr"/>
            <a:r>
              <a:rPr lang="fr-FR" b="1" dirty="0" smtClean="0"/>
              <a:t>Proie B</a:t>
            </a:r>
            <a:endParaRPr lang="fr-FR" b="1" dirty="0"/>
          </a:p>
        </p:txBody>
      </p:sp>
      <p:pic>
        <p:nvPicPr>
          <p:cNvPr id="66"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9082299">
            <a:off x="6181150" y="4021272"/>
            <a:ext cx="1239226" cy="89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9082299">
            <a:off x="7011964" y="4022529"/>
            <a:ext cx="1239226" cy="89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7"/>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66939">
            <a:off x="4574955" y="2699405"/>
            <a:ext cx="917152" cy="82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7"/>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66939">
            <a:off x="3629490" y="2726417"/>
            <a:ext cx="917152" cy="82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66939">
            <a:off x="4113424" y="2185340"/>
            <a:ext cx="917152" cy="82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Moins 29"/>
          <p:cNvSpPr/>
          <p:nvPr/>
        </p:nvSpPr>
        <p:spPr>
          <a:xfrm>
            <a:off x="2771800" y="3240256"/>
            <a:ext cx="432048" cy="28903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45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57" grpId="0" animBg="1"/>
      <p:bldP spid="56"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81559"/>
            <a:ext cx="8229600" cy="5069160"/>
          </a:xfrm>
        </p:spPr>
        <p:txBody>
          <a:bodyPr/>
          <a:lstStyle/>
          <a:p>
            <a:pPr marL="0" indent="0">
              <a:buNone/>
            </a:pPr>
            <a:endParaRPr lang="fr-FR" sz="2400" dirty="0" smtClean="0"/>
          </a:p>
          <a:p>
            <a:pPr marL="0" indent="0">
              <a:buNone/>
            </a:pPr>
            <a:endParaRPr lang="fr-FR" sz="2400" dirty="0"/>
          </a:p>
          <a:p>
            <a:pPr marL="0" indent="0">
              <a:buNone/>
            </a:pPr>
            <a:endParaRPr lang="fr-FR" sz="2400" dirty="0"/>
          </a:p>
          <a:p>
            <a:pPr marL="0" indent="0">
              <a:buNone/>
            </a:pPr>
            <a:endParaRPr lang="fr-FR" sz="8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r>
              <a:rPr lang="fr-FR" sz="2400" dirty="0" smtClean="0"/>
              <a:t>Types de “</a:t>
            </a:r>
            <a:r>
              <a:rPr lang="fr-FR" sz="2400" dirty="0" err="1" smtClean="0"/>
              <a:t>food</a:t>
            </a:r>
            <a:r>
              <a:rPr lang="fr-FR" sz="2400" dirty="0" smtClean="0"/>
              <a:t> </a:t>
            </a:r>
            <a:r>
              <a:rPr lang="fr-FR" sz="2400" dirty="0" err="1" smtClean="0"/>
              <a:t>webs</a:t>
            </a:r>
            <a:r>
              <a:rPr lang="fr-FR" sz="2400" dirty="0" smtClean="0"/>
              <a:t>”:</a:t>
            </a:r>
          </a:p>
          <a:p>
            <a:pPr marL="0" indent="0">
              <a:buNone/>
            </a:pPr>
            <a:endParaRPr lang="fr-FR" sz="1600" dirty="0" smtClean="0"/>
          </a:p>
          <a:p>
            <a:r>
              <a:rPr lang="fr-FR" sz="2400" dirty="0"/>
              <a:t>E</a:t>
            </a:r>
            <a:r>
              <a:rPr lang="fr-FR" sz="2400" dirty="0" smtClean="0"/>
              <a:t>ffectifs totaux de la saison</a:t>
            </a:r>
          </a:p>
          <a:p>
            <a:r>
              <a:rPr lang="fr-FR" sz="2400" dirty="0" smtClean="0"/>
              <a:t>Effectifs pour chaque mois de la saison </a:t>
            </a:r>
          </a:p>
          <a:p>
            <a:r>
              <a:rPr lang="fr-FR" sz="2400" dirty="0" smtClean="0"/>
              <a:t>…</a:t>
            </a:r>
            <a:endParaRPr lang="fr-FR" sz="2400" dirty="0"/>
          </a:p>
        </p:txBody>
      </p:sp>
      <p:sp>
        <p:nvSpPr>
          <p:cNvPr id="7" name="Titre 1"/>
          <p:cNvSpPr>
            <a:spLocks noGrp="1"/>
          </p:cNvSpPr>
          <p:nvPr>
            <p:ph type="title"/>
          </p:nvPr>
        </p:nvSpPr>
        <p:spPr>
          <a:xfrm>
            <a:off x="107504" y="-388"/>
            <a:ext cx="8928992" cy="1143000"/>
          </a:xfrm>
        </p:spPr>
        <p:txBody>
          <a:bodyPr/>
          <a:lstStyle/>
          <a:p>
            <a:r>
              <a:rPr lang="fr-FR" sz="3000" dirty="0" smtClean="0"/>
              <a:t>Comment construire les “</a:t>
            </a:r>
            <a:r>
              <a:rPr lang="fr-FR" sz="3000" dirty="0" err="1" smtClean="0"/>
              <a:t>food</a:t>
            </a:r>
            <a:r>
              <a:rPr lang="fr-FR" sz="3000" dirty="0" smtClean="0"/>
              <a:t> </a:t>
            </a:r>
            <a:r>
              <a:rPr lang="fr-FR" sz="3000" dirty="0" err="1"/>
              <a:t>webs</a:t>
            </a:r>
            <a:r>
              <a:rPr lang="fr-FR" sz="3000" dirty="0" smtClean="0"/>
              <a:t>”?</a:t>
            </a:r>
            <a:endParaRPr lang="fr-FR" sz="3000" dirty="0"/>
          </a:p>
        </p:txBody>
      </p:sp>
      <p:pic>
        <p:nvPicPr>
          <p:cNvPr id="6" name="Picture 14" descr="C:\Users\Thomas Lopes\Desktop\Sans titre 3.png"/>
          <p:cNvPicPr>
            <a:picLocks noChangeAspect="1" noChangeArrowheads="1"/>
          </p:cNvPicPr>
          <p:nvPr/>
        </p:nvPicPr>
        <p:blipFill rotWithShape="1">
          <a:blip r:embed="rId3">
            <a:extLst>
              <a:ext uri="{28A0092B-C50C-407E-A947-70E740481C1C}">
                <a14:useLocalDpi xmlns:a14="http://schemas.microsoft.com/office/drawing/2010/main" val="0"/>
              </a:ext>
            </a:extLst>
          </a:blip>
          <a:srcRect l="1899" r="83976" b="81224"/>
          <a:stretch/>
        </p:blipFill>
        <p:spPr bwMode="auto">
          <a:xfrm>
            <a:off x="2145960" y="2673832"/>
            <a:ext cx="1080120" cy="1547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homas Lopes\Desktop\Sans titre.png"/>
          <p:cNvPicPr>
            <a:picLocks noChangeAspect="1" noChangeArrowheads="1"/>
          </p:cNvPicPr>
          <p:nvPr/>
        </p:nvPicPr>
        <p:blipFill rotWithShape="1">
          <a:blip r:embed="rId4">
            <a:extLst>
              <a:ext uri="{28A0092B-C50C-407E-A947-70E740481C1C}">
                <a14:useLocalDpi xmlns:a14="http://schemas.microsoft.com/office/drawing/2010/main" val="0"/>
              </a:ext>
            </a:extLst>
          </a:blip>
          <a:srcRect l="20513" r="60863" b="46362"/>
          <a:stretch/>
        </p:blipFill>
        <p:spPr bwMode="auto">
          <a:xfrm>
            <a:off x="3557501" y="1380613"/>
            <a:ext cx="2028999" cy="2840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homas Lopes\Desktop\Sans titre.png"/>
          <p:cNvPicPr>
            <a:picLocks noChangeAspect="1" noChangeArrowheads="1"/>
          </p:cNvPicPr>
          <p:nvPr/>
        </p:nvPicPr>
        <p:blipFill rotWithShape="1">
          <a:blip r:embed="rId5">
            <a:clrChange>
              <a:clrFrom>
                <a:srgbClr val="FDFFF4"/>
              </a:clrFrom>
              <a:clrTo>
                <a:srgbClr val="FDFFF4">
                  <a:alpha val="0"/>
                </a:srgbClr>
              </a:clrTo>
            </a:clrChange>
            <a:extLst>
              <a:ext uri="{28A0092B-C50C-407E-A947-70E740481C1C}">
                <a14:useLocalDpi xmlns:a14="http://schemas.microsoft.com/office/drawing/2010/main" val="0"/>
              </a:ext>
            </a:extLst>
          </a:blip>
          <a:srcRect l="16423" r="50000" b="64896"/>
          <a:stretch/>
        </p:blipFill>
        <p:spPr bwMode="auto">
          <a:xfrm rot="1031080">
            <a:off x="3419365" y="2471620"/>
            <a:ext cx="717488" cy="658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www.arehn.asso.fr/dossiers/coccinelle/images/cyclecoccinelle.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913" t="7404" r="42893" b="75424"/>
          <a:stretch/>
        </p:blipFill>
        <p:spPr bwMode="auto">
          <a:xfrm rot="8775043">
            <a:off x="3984030" y="1468871"/>
            <a:ext cx="564359" cy="8130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1997497">
            <a:off x="4985379" y="2382683"/>
            <a:ext cx="805377" cy="58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78994" y="2906912"/>
            <a:ext cx="695385" cy="62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Thomas Lopes\Desktop\Sans titre.png"/>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769" t="8219" r="40463" b="67341"/>
          <a:stretch/>
        </p:blipFill>
        <p:spPr bwMode="auto">
          <a:xfrm>
            <a:off x="4586658" y="1433311"/>
            <a:ext cx="1098877" cy="791919"/>
          </a:xfrm>
          <a:prstGeom prst="rect">
            <a:avLst/>
          </a:prstGeom>
          <a:noFill/>
          <a:extLst>
            <a:ext uri="{909E8E84-426E-40DD-AFC4-6F175D3DCCD1}">
              <a14:hiddenFill xmlns:a14="http://schemas.microsoft.com/office/drawing/2010/main">
                <a:solidFill>
                  <a:srgbClr val="FFFFFF"/>
                </a:solidFill>
              </a14:hiddenFill>
            </a:ext>
          </a:extLst>
        </p:spPr>
      </p:pic>
      <p:sp>
        <p:nvSpPr>
          <p:cNvPr id="12" name="Flèche courbée vers la gauche 11"/>
          <p:cNvSpPr/>
          <p:nvPr/>
        </p:nvSpPr>
        <p:spPr>
          <a:xfrm rot="16200000">
            <a:off x="5719961" y="532369"/>
            <a:ext cx="510715" cy="1801878"/>
          </a:xfrm>
          <a:prstGeom prst="curvedLeftArrow">
            <a:avLst>
              <a:gd name="adj1" fmla="val 0"/>
              <a:gd name="adj2" fmla="val 50000"/>
              <a:gd name="adj3" fmla="val 25000"/>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7" name="Picture 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1720854"/>
            <a:ext cx="1149462" cy="72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57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35285"/>
            <a:ext cx="8229600" cy="4525963"/>
          </a:xfrm>
        </p:spPr>
        <p:txBody>
          <a:bodyPr/>
          <a:lstStyle/>
          <a:p>
            <a:pPr marL="0" indent="0">
              <a:buNone/>
            </a:pPr>
            <a:r>
              <a:rPr lang="fr-FR" sz="2400" dirty="0" smtClean="0"/>
              <a:t>Pour les prédateurs: </a:t>
            </a:r>
          </a:p>
          <a:p>
            <a:pPr marL="0" indent="0">
              <a:buNone/>
            </a:pPr>
            <a:r>
              <a:rPr lang="fr-FR" sz="2400" dirty="0"/>
              <a:t>D</a:t>
            </a:r>
            <a:r>
              <a:rPr lang="fr-FR" sz="2400" dirty="0" smtClean="0"/>
              <a:t>ifficile d’établir quelle(s) espèce(s) a(ont) été consommée(s) </a:t>
            </a:r>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dirty="0" smtClean="0"/>
          </a:p>
          <a:p>
            <a:pPr marL="0" indent="0">
              <a:buNone/>
            </a:pPr>
            <a:endParaRPr lang="fr-FR" dirty="0"/>
          </a:p>
        </p:txBody>
      </p:sp>
      <p:sp>
        <p:nvSpPr>
          <p:cNvPr id="4" name="Titre 1"/>
          <p:cNvSpPr>
            <a:spLocks noGrp="1"/>
          </p:cNvSpPr>
          <p:nvPr>
            <p:ph type="title"/>
          </p:nvPr>
        </p:nvSpPr>
        <p:spPr>
          <a:xfrm>
            <a:off x="467544" y="0"/>
            <a:ext cx="8229600" cy="1143000"/>
          </a:xfrm>
        </p:spPr>
        <p:txBody>
          <a:bodyPr/>
          <a:lstStyle/>
          <a:p>
            <a:r>
              <a:rPr lang="fr-FR" sz="3000" dirty="0" smtClean="0"/>
              <a:t>Limites de la méthode</a:t>
            </a:r>
            <a:endParaRPr lang="fr-FR" sz="3000" dirty="0"/>
          </a:p>
        </p:txBody>
      </p:sp>
      <p:pic>
        <p:nvPicPr>
          <p:cNvPr id="1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934" t="9582" r="40484" b="33888"/>
          <a:stretch/>
        </p:blipFill>
        <p:spPr bwMode="auto">
          <a:xfrm>
            <a:off x="3976376" y="2313113"/>
            <a:ext cx="1191248" cy="123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e 25"/>
          <p:cNvGrpSpPr/>
          <p:nvPr/>
        </p:nvGrpSpPr>
        <p:grpSpPr>
          <a:xfrm>
            <a:off x="3347864" y="2554287"/>
            <a:ext cx="927329" cy="778682"/>
            <a:chOff x="3479115" y="2600000"/>
            <a:chExt cx="927329" cy="778682"/>
          </a:xfrm>
        </p:grpSpPr>
        <p:pic>
          <p:nvPicPr>
            <p:cNvPr id="15" name="Picture 4" descr="C:\Users\Thomas Lopes\Desktop\Sans titre.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423" r="50000" b="64896"/>
            <a:stretch/>
          </p:blipFill>
          <p:spPr bwMode="auto">
            <a:xfrm rot="3052692">
              <a:off x="3659795" y="2632033"/>
              <a:ext cx="778682" cy="71461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3479115" y="2985391"/>
              <a:ext cx="303288" cy="338554"/>
            </a:xfrm>
            <a:prstGeom prst="rect">
              <a:avLst/>
            </a:prstGeom>
            <a:noFill/>
          </p:spPr>
          <p:txBody>
            <a:bodyPr wrap="none" rtlCol="0">
              <a:spAutoFit/>
            </a:bodyPr>
            <a:lstStyle/>
            <a:p>
              <a:r>
                <a:rPr lang="fr-FR" sz="1600" dirty="0" smtClean="0"/>
                <a:t>A</a:t>
              </a:r>
              <a:endParaRPr lang="fr-FR" sz="1600" dirty="0"/>
            </a:p>
          </p:txBody>
        </p:sp>
      </p:grpSp>
      <p:grpSp>
        <p:nvGrpSpPr>
          <p:cNvPr id="27" name="Groupe 26"/>
          <p:cNvGrpSpPr/>
          <p:nvPr/>
        </p:nvGrpSpPr>
        <p:grpSpPr>
          <a:xfrm>
            <a:off x="4977421" y="2500991"/>
            <a:ext cx="867695" cy="860124"/>
            <a:chOff x="4596805" y="2043913"/>
            <a:chExt cx="867695" cy="860124"/>
          </a:xfrm>
        </p:grpSpPr>
        <p:pic>
          <p:nvPicPr>
            <p:cNvPr id="16" name="Picture 10"/>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3982587">
              <a:off x="4477683" y="2163035"/>
              <a:ext cx="860124" cy="62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5167624" y="2304698"/>
              <a:ext cx="296876" cy="338554"/>
            </a:xfrm>
            <a:prstGeom prst="rect">
              <a:avLst/>
            </a:prstGeom>
            <a:noFill/>
          </p:spPr>
          <p:txBody>
            <a:bodyPr wrap="none" rtlCol="0">
              <a:spAutoFit/>
            </a:bodyPr>
            <a:lstStyle/>
            <a:p>
              <a:r>
                <a:rPr lang="fr-FR" sz="1600" dirty="0"/>
                <a:t>B</a:t>
              </a:r>
            </a:p>
          </p:txBody>
        </p:sp>
      </p:grpSp>
      <p:pic>
        <p:nvPicPr>
          <p:cNvPr id="14" name="Picture 7"/>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1815" y="2302133"/>
            <a:ext cx="695385" cy="62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4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35285"/>
            <a:ext cx="8229600" cy="4525963"/>
          </a:xfrm>
        </p:spPr>
        <p:txBody>
          <a:bodyPr/>
          <a:lstStyle/>
          <a:p>
            <a:pPr marL="0" indent="0">
              <a:buNone/>
            </a:pPr>
            <a:r>
              <a:rPr lang="fr-FR" sz="2400" dirty="0" smtClean="0"/>
              <a:t>Pour les prédateurs: </a:t>
            </a:r>
          </a:p>
          <a:p>
            <a:pPr marL="0" indent="0">
              <a:buNone/>
            </a:pPr>
            <a:r>
              <a:rPr lang="fr-FR" sz="2400" dirty="0"/>
              <a:t>D</a:t>
            </a:r>
            <a:r>
              <a:rPr lang="fr-FR" sz="2400" dirty="0" smtClean="0"/>
              <a:t>ifficile d’établir quelle(s) espèce(s) a(ont) été consommée(s) </a:t>
            </a:r>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p:txBody>
      </p:sp>
      <p:sp>
        <p:nvSpPr>
          <p:cNvPr id="4" name="Titre 1"/>
          <p:cNvSpPr>
            <a:spLocks noGrp="1"/>
          </p:cNvSpPr>
          <p:nvPr>
            <p:ph type="title"/>
          </p:nvPr>
        </p:nvSpPr>
        <p:spPr>
          <a:xfrm>
            <a:off x="467544" y="0"/>
            <a:ext cx="8229600" cy="1143000"/>
          </a:xfrm>
        </p:spPr>
        <p:txBody>
          <a:bodyPr/>
          <a:lstStyle/>
          <a:p>
            <a:r>
              <a:rPr lang="fr-FR" sz="3000" dirty="0" smtClean="0"/>
              <a:t>Limites de la méthode</a:t>
            </a:r>
            <a:endParaRPr lang="fr-FR" sz="3000" dirty="0"/>
          </a:p>
        </p:txBody>
      </p:sp>
      <p:pic>
        <p:nvPicPr>
          <p:cNvPr id="1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934" t="9582" r="40484" b="33888"/>
          <a:stretch/>
        </p:blipFill>
        <p:spPr bwMode="auto">
          <a:xfrm>
            <a:off x="3976376" y="2313113"/>
            <a:ext cx="1191248" cy="123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e 25"/>
          <p:cNvGrpSpPr/>
          <p:nvPr/>
        </p:nvGrpSpPr>
        <p:grpSpPr>
          <a:xfrm>
            <a:off x="3347864" y="2554287"/>
            <a:ext cx="927329" cy="778682"/>
            <a:chOff x="3479115" y="2600000"/>
            <a:chExt cx="927329" cy="778682"/>
          </a:xfrm>
        </p:grpSpPr>
        <p:pic>
          <p:nvPicPr>
            <p:cNvPr id="15" name="Picture 4" descr="C:\Users\Thomas Lopes\Desktop\Sans titre.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423" r="50000" b="64896"/>
            <a:stretch/>
          </p:blipFill>
          <p:spPr bwMode="auto">
            <a:xfrm rot="3052692">
              <a:off x="3659795" y="2632033"/>
              <a:ext cx="778682" cy="71461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3479115" y="2985391"/>
              <a:ext cx="303288" cy="338554"/>
            </a:xfrm>
            <a:prstGeom prst="rect">
              <a:avLst/>
            </a:prstGeom>
            <a:noFill/>
          </p:spPr>
          <p:txBody>
            <a:bodyPr wrap="none" rtlCol="0">
              <a:spAutoFit/>
            </a:bodyPr>
            <a:lstStyle/>
            <a:p>
              <a:r>
                <a:rPr lang="fr-FR" sz="1600" dirty="0" smtClean="0"/>
                <a:t>A</a:t>
              </a:r>
              <a:endParaRPr lang="fr-FR" sz="1600" dirty="0"/>
            </a:p>
          </p:txBody>
        </p:sp>
      </p:grpSp>
      <p:grpSp>
        <p:nvGrpSpPr>
          <p:cNvPr id="27" name="Groupe 26"/>
          <p:cNvGrpSpPr/>
          <p:nvPr/>
        </p:nvGrpSpPr>
        <p:grpSpPr>
          <a:xfrm>
            <a:off x="4977421" y="2500991"/>
            <a:ext cx="867695" cy="860124"/>
            <a:chOff x="4596805" y="2043913"/>
            <a:chExt cx="867695" cy="860124"/>
          </a:xfrm>
        </p:grpSpPr>
        <p:pic>
          <p:nvPicPr>
            <p:cNvPr id="16" name="Picture 10"/>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93" t="52178" b="35784"/>
            <a:stretch/>
          </p:blipFill>
          <p:spPr bwMode="auto">
            <a:xfrm rot="13982587">
              <a:off x="4477683" y="2163035"/>
              <a:ext cx="860124" cy="62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5167624" y="2304698"/>
              <a:ext cx="296876" cy="338554"/>
            </a:xfrm>
            <a:prstGeom prst="rect">
              <a:avLst/>
            </a:prstGeom>
            <a:noFill/>
          </p:spPr>
          <p:txBody>
            <a:bodyPr wrap="none" rtlCol="0">
              <a:spAutoFit/>
            </a:bodyPr>
            <a:lstStyle/>
            <a:p>
              <a:r>
                <a:rPr lang="fr-FR" sz="1600" dirty="0"/>
                <a:t>B</a:t>
              </a:r>
            </a:p>
          </p:txBody>
        </p:sp>
      </p:grpSp>
      <p:pic>
        <p:nvPicPr>
          <p:cNvPr id="23" name="Picture 7"/>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92459" y="2156374"/>
            <a:ext cx="695385" cy="62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225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ésentation Thomas Lopes - Aphidophaga 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Thomas Lopes - Aphidophaga 12</Template>
  <TotalTime>1228</TotalTime>
  <Words>782</Words>
  <Application>Microsoft Office PowerPoint</Application>
  <PresentationFormat>Affichage à l'écran (4:3)</PresentationFormat>
  <Paragraphs>328</Paragraphs>
  <Slides>21</Slides>
  <Notes>5</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Présentation Thomas Lopes - Aphidophaga 12</vt:lpstr>
      <vt:lpstr>Présentation PowerPoint</vt:lpstr>
      <vt:lpstr>Aménagement des parcelles</vt:lpstr>
      <vt:lpstr>Potentiels avantages</vt:lpstr>
      <vt:lpstr>Comment étudier l’impact de certaines mesures?</vt:lpstr>
      <vt:lpstr>“food webs”?</vt:lpstr>
      <vt:lpstr>Compétition apparente </vt:lpstr>
      <vt:lpstr>Comment construire les “food webs”?</vt:lpstr>
      <vt:lpstr>Limites de la méthode</vt:lpstr>
      <vt:lpstr>Limites de la méthode</vt:lpstr>
      <vt:lpstr>Limites de la méthode</vt:lpstr>
      <vt:lpstr>Cas pratique</vt:lpstr>
      <vt:lpstr>Résultats</vt:lpstr>
      <vt:lpstr>Résultats</vt:lpstr>
      <vt:lpstr>Résultats</vt:lpstr>
      <vt:lpstr>Résultats</vt:lpstr>
      <vt:lpstr>Résultats</vt:lpstr>
      <vt:lpstr>Résultats</vt:lpstr>
      <vt:lpstr>Résultats</vt:lpstr>
      <vt:lpstr>Résultats</vt:lpstr>
      <vt:lpstr>Idées à retenir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mendes lopes thomas</dc:creator>
  <cp:lastModifiedBy>mendes lopes thomas</cp:lastModifiedBy>
  <cp:revision>190</cp:revision>
  <dcterms:created xsi:type="dcterms:W3CDTF">2013-09-16T07:47:40Z</dcterms:created>
  <dcterms:modified xsi:type="dcterms:W3CDTF">2014-11-17T21:26:12Z</dcterms:modified>
</cp:coreProperties>
</file>