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65" r:id="rId5"/>
    <p:sldId id="266" r:id="rId6"/>
    <p:sldId id="260" r:id="rId7"/>
    <p:sldId id="262" r:id="rId8"/>
    <p:sldId id="263" r:id="rId9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081C1"/>
    <a:srgbClr val="7E6000"/>
    <a:srgbClr val="AC8300"/>
    <a:srgbClr val="FFB7B7"/>
    <a:srgbClr val="FF7979"/>
    <a:srgbClr val="FF1919"/>
    <a:srgbClr val="FF6A47"/>
    <a:srgbClr val="00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1" autoAdjust="0"/>
    <p:restoredTop sz="90929"/>
  </p:normalViewPr>
  <p:slideViewPr>
    <p:cSldViewPr>
      <p:cViewPr varScale="1">
        <p:scale>
          <a:sx n="63" d="100"/>
          <a:sy n="63" d="100"/>
        </p:scale>
        <p:origin x="-1884" y="-102"/>
      </p:cViewPr>
      <p:guideLst>
        <p:guide orient="horz" pos="2160"/>
        <p:guide pos="2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926" y="-114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F2D7631-DA61-4680-9B2A-AFDAEC4BB657}" type="datetimeFigureOut">
              <a:rPr lang="fr-FR"/>
              <a:pPr>
                <a:defRPr/>
              </a:pPr>
              <a:t>17/01/2012</a:t>
            </a:fld>
            <a:endParaRPr lang="fr-F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4CEDCF0-CED7-494A-976F-F32B512C8A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232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112705-FB94-4FAF-965F-CE12077B92D9}" type="datetimeFigureOut">
              <a:rPr lang="fr-FR"/>
              <a:pPr>
                <a:defRPr/>
              </a:pPr>
              <a:t>17/01/2012</a:t>
            </a:fld>
            <a:endParaRPr lang="fr-FR"/>
          </a:p>
        </p:txBody>
      </p:sp>
      <p:sp>
        <p:nvSpPr>
          <p:cNvPr id="71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15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846F60-D5F9-4C4E-A82B-0D69B0A7E9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918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4300538" y="3005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pic>
        <p:nvPicPr>
          <p:cNvPr id="1027" name="Picture 12" descr="bande-jaune-présentatio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975" y="115888"/>
            <a:ext cx="10541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1150938" y="6192838"/>
            <a:ext cx="58150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00" b="1" dirty="0" smtClean="0">
                <a:solidFill>
                  <a:schemeClr val="tx1"/>
                </a:solidFill>
                <a:latin typeface="Calibri" pitchFamily="34" charset="0"/>
              </a:rPr>
              <a:t>Alice </a:t>
            </a:r>
            <a:r>
              <a:rPr lang="fr-FR" sz="1000" b="1" dirty="0" err="1" smtClean="0">
                <a:solidFill>
                  <a:schemeClr val="tx1"/>
                </a:solidFill>
                <a:latin typeface="Calibri" pitchFamily="34" charset="0"/>
              </a:rPr>
              <a:t>Delcour</a:t>
            </a:r>
            <a:r>
              <a:rPr lang="fr-FR" sz="1000" b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fr-FR" sz="1000" b="1" dirty="0" err="1" smtClean="0">
                <a:solidFill>
                  <a:schemeClr val="tx1"/>
                </a:solidFill>
                <a:latin typeface="Calibri" pitchFamily="34" charset="0"/>
              </a:rPr>
              <a:t>1st</a:t>
            </a:r>
            <a:r>
              <a:rPr lang="fr-FR" sz="1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1000" b="1" dirty="0" err="1" smtClean="0">
                <a:solidFill>
                  <a:schemeClr val="tx1"/>
                </a:solidFill>
                <a:latin typeface="Calibri" pitchFamily="34" charset="0"/>
              </a:rPr>
              <a:t>December</a:t>
            </a:r>
            <a:r>
              <a:rPr lang="fr-FR" sz="1000" b="1" dirty="0" smtClean="0">
                <a:solidFill>
                  <a:schemeClr val="tx1"/>
                </a:solidFill>
                <a:latin typeface="Calibri" pitchFamily="34" charset="0"/>
              </a:rPr>
              <a:t> 2011</a:t>
            </a:r>
          </a:p>
          <a:p>
            <a:pPr algn="ctr">
              <a:defRPr/>
            </a:pPr>
            <a:r>
              <a:rPr lang="fr-FR" sz="1000" b="1" dirty="0" err="1" smtClean="0">
                <a:solidFill>
                  <a:srgbClr val="0081C1"/>
                </a:solidFill>
                <a:latin typeface="Calibri" pitchFamily="34" charset="0"/>
              </a:rPr>
              <a:t>Walloon</a:t>
            </a:r>
            <a:r>
              <a:rPr lang="fr-FR" sz="1000" b="1" dirty="0" smtClean="0">
                <a:solidFill>
                  <a:srgbClr val="0081C1"/>
                </a:solidFill>
                <a:latin typeface="Calibri" pitchFamily="34" charset="0"/>
              </a:rPr>
              <a:t> Agricultural </a:t>
            </a:r>
            <a:r>
              <a:rPr lang="fr-FR" sz="1000" b="1" dirty="0" err="1" smtClean="0">
                <a:solidFill>
                  <a:srgbClr val="0081C1"/>
                </a:solidFill>
                <a:latin typeface="Calibri" pitchFamily="34" charset="0"/>
              </a:rPr>
              <a:t>Research</a:t>
            </a:r>
            <a:r>
              <a:rPr lang="fr-FR" sz="1000" b="1" baseline="0" dirty="0" smtClean="0">
                <a:solidFill>
                  <a:srgbClr val="0081C1"/>
                </a:solidFill>
                <a:latin typeface="Calibri" pitchFamily="34" charset="0"/>
              </a:rPr>
              <a:t> </a:t>
            </a:r>
            <a:r>
              <a:rPr lang="fr-FR" sz="1000" b="1" dirty="0" smtClean="0">
                <a:solidFill>
                  <a:srgbClr val="0081C1"/>
                </a:solidFill>
                <a:latin typeface="Calibri" pitchFamily="34" charset="0"/>
              </a:rPr>
              <a:t>Centre</a:t>
            </a:r>
            <a:r>
              <a:rPr lang="fr-FR" sz="1000" b="1" baseline="0" dirty="0" smtClean="0">
                <a:solidFill>
                  <a:srgbClr val="0081C1"/>
                </a:solidFill>
                <a:latin typeface="Calibri" pitchFamily="34" charset="0"/>
              </a:rPr>
              <a:t> - </a:t>
            </a:r>
            <a:r>
              <a:rPr lang="fr-FR" sz="1000" b="1" i="1" dirty="0" err="1" smtClean="0">
                <a:solidFill>
                  <a:schemeClr val="tx1"/>
                </a:solidFill>
                <a:latin typeface="Calibri" pitchFamily="34" charset="0"/>
              </a:rPr>
              <a:t>Crops</a:t>
            </a:r>
            <a:r>
              <a:rPr lang="fr-FR" sz="1000" b="1" i="1" dirty="0" smtClean="0">
                <a:solidFill>
                  <a:schemeClr val="tx1"/>
                </a:solidFill>
                <a:latin typeface="Calibri" pitchFamily="34" charset="0"/>
              </a:rPr>
              <a:t> Production</a:t>
            </a:r>
            <a:r>
              <a:rPr lang="fr-FR" sz="1000" b="1" i="1" baseline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1000" b="1" i="1" dirty="0" err="1" smtClean="0">
                <a:solidFill>
                  <a:schemeClr val="tx1"/>
                </a:solidFill>
                <a:latin typeface="Calibri" pitchFamily="34" charset="0"/>
              </a:rPr>
              <a:t>Sytems</a:t>
            </a:r>
            <a:r>
              <a:rPr lang="fr-FR" sz="1000" b="1" i="1" dirty="0" smtClean="0">
                <a:solidFill>
                  <a:schemeClr val="tx1"/>
                </a:solidFill>
                <a:latin typeface="Calibri" pitchFamily="34" charset="0"/>
              </a:rPr>
              <a:t> Unit </a:t>
            </a:r>
          </a:p>
          <a:p>
            <a:pPr algn="ctr">
              <a:defRPr/>
            </a:pPr>
            <a:r>
              <a:rPr lang="fr-BE" sz="1000" dirty="0" smtClean="0">
                <a:solidFill>
                  <a:srgbClr val="91B70F"/>
                </a:solidFill>
                <a:latin typeface="Calibri" pitchFamily="34" charset="0"/>
              </a:rPr>
              <a:t>www.</a:t>
            </a:r>
            <a:r>
              <a:rPr lang="fr-FR" sz="1000" dirty="0">
                <a:solidFill>
                  <a:srgbClr val="91B70F"/>
                </a:solidFill>
                <a:latin typeface="Calibri" pitchFamily="34" charset="0"/>
              </a:rPr>
              <a:t>cra.wallonie.be</a:t>
            </a:r>
            <a:r>
              <a:rPr lang="fr-FR" sz="1000" dirty="0">
                <a:latin typeface="Calibri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4300538" y="3005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 userDrawn="1"/>
        </p:nvSpPr>
        <p:spPr bwMode="auto">
          <a:xfrm>
            <a:off x="1150938" y="6129338"/>
            <a:ext cx="5815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000" b="1" dirty="0">
                <a:solidFill>
                  <a:srgbClr val="0081C1"/>
                </a:solidFill>
                <a:latin typeface="Calibri" pitchFamily="34" charset="0"/>
              </a:rPr>
              <a:t>Centre wallon de Recherches agronomiques</a:t>
            </a:r>
            <a:r>
              <a:rPr lang="fr-BE" sz="1000" dirty="0"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fr-FR" sz="1000" b="1" dirty="0">
                <a:latin typeface="Calibri" pitchFamily="34" charset="0"/>
              </a:rPr>
              <a:t>Département Productions et Filières</a:t>
            </a:r>
          </a:p>
          <a:p>
            <a:pPr algn="ctr">
              <a:defRPr/>
            </a:pPr>
            <a:r>
              <a:rPr lang="fr-BE" sz="1000" i="1" dirty="0">
                <a:latin typeface="Calibri" pitchFamily="34" charset="0"/>
              </a:rPr>
              <a:t>Unité Stratégies Phytotechniques</a:t>
            </a:r>
            <a:endParaRPr lang="fr-FR" sz="1000" i="1" dirty="0">
              <a:latin typeface="Calibri" pitchFamily="34" charset="0"/>
            </a:endParaRPr>
          </a:p>
          <a:p>
            <a:pPr algn="ctr">
              <a:defRPr/>
            </a:pPr>
            <a:r>
              <a:rPr lang="fr-BE" sz="1000" dirty="0">
                <a:solidFill>
                  <a:srgbClr val="91B70F"/>
                </a:solidFill>
                <a:latin typeface="Calibri" pitchFamily="34" charset="0"/>
              </a:rPr>
              <a:t>www.</a:t>
            </a:r>
            <a:r>
              <a:rPr lang="fr-FR" sz="1000" dirty="0">
                <a:solidFill>
                  <a:srgbClr val="91B70F"/>
                </a:solidFill>
                <a:latin typeface="Calibri" pitchFamily="34" charset="0"/>
              </a:rPr>
              <a:t>cra.wallonie.be</a:t>
            </a:r>
            <a:r>
              <a:rPr lang="fr-FR" sz="1000" dirty="0">
                <a:latin typeface="Calibri" pitchFamily="34" charset="0"/>
              </a:rPr>
              <a:t> </a:t>
            </a:r>
          </a:p>
        </p:txBody>
      </p:sp>
      <p:pic>
        <p:nvPicPr>
          <p:cNvPr id="2052" name="Picture 4" descr="bande-jaune-présentatio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54975" y="115888"/>
            <a:ext cx="10541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539552" y="116632"/>
            <a:ext cx="7488237" cy="1815882"/>
          </a:xfrm>
          <a:prstGeom prst="rect">
            <a:avLst/>
          </a:prstGeom>
          <a:solidFill>
            <a:srgbClr val="CCFF99">
              <a:alpha val="28000"/>
            </a:srgbClr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Environmental and socio-economic sustainability and pertinence of alternative scenarios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 food 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and non food uses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of cereal 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resources in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Wallonia (Belgium)</a:t>
            </a:r>
            <a:endParaRPr lang="fr-BE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9"/>
          <a:stretch/>
        </p:blipFill>
        <p:spPr bwMode="auto">
          <a:xfrm>
            <a:off x="351344" y="4861560"/>
            <a:ext cx="2687750" cy="143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4" y="2529840"/>
            <a:ext cx="2442331" cy="249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64" y="4602480"/>
            <a:ext cx="3037071" cy="171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223" y="2074912"/>
            <a:ext cx="2378968" cy="2817594"/>
          </a:xfrm>
          <a:prstGeom prst="rect">
            <a:avLst/>
          </a:prstGeom>
          <a:solidFill>
            <a:srgbClr val="CCFF99"/>
          </a:solidFill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0" y="2766129"/>
            <a:ext cx="2655012" cy="20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84" y="5193197"/>
            <a:ext cx="1822358" cy="87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12"/>
          <p:cNvSpPr txBox="1">
            <a:spLocks noChangeArrowheads="1"/>
          </p:cNvSpPr>
          <p:nvPr/>
        </p:nvSpPr>
        <p:spPr bwMode="auto">
          <a:xfrm>
            <a:off x="1307936" y="260350"/>
            <a:ext cx="6612101" cy="523220"/>
          </a:xfrm>
          <a:prstGeom prst="rect">
            <a:avLst/>
          </a:prstGeom>
          <a:solidFill>
            <a:srgbClr val="CCFF99">
              <a:alpha val="28000"/>
            </a:srgbClr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BE" dirty="0" err="1"/>
              <a:t>Walloon</a:t>
            </a:r>
            <a:r>
              <a:rPr lang="fr-BE" dirty="0"/>
              <a:t> </a:t>
            </a:r>
            <a:r>
              <a:rPr lang="fr-BE" dirty="0" err="1"/>
              <a:t>context</a:t>
            </a:r>
            <a:endParaRPr lang="fr-B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0" y="1150950"/>
            <a:ext cx="7323618" cy="44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cteurs 3"/>
          <p:cNvSpPr/>
          <p:nvPr/>
        </p:nvSpPr>
        <p:spPr>
          <a:xfrm rot="10800000">
            <a:off x="1280159" y="1670873"/>
            <a:ext cx="3352799" cy="3378306"/>
          </a:xfrm>
          <a:prstGeom prst="pie">
            <a:avLst>
              <a:gd name="adj1" fmla="val 5383079"/>
              <a:gd name="adj2" fmla="val 19657040"/>
            </a:avLst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1376772"/>
            <a:ext cx="3240360" cy="223224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7200292" y="228325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</a:rPr>
              <a:t>66%</a:t>
            </a:r>
            <a:endParaRPr lang="fr-BE" b="1" dirty="0">
              <a:solidFill>
                <a:srgbClr val="C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571604" y="5363634"/>
            <a:ext cx="3000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50" dirty="0" smtClean="0"/>
              <a:t>Source: DGSIE (INS)- Recensement agricole</a:t>
            </a:r>
            <a:endParaRPr lang="fr-BE" sz="1050" dirty="0"/>
          </a:p>
        </p:txBody>
      </p:sp>
      <p:sp>
        <p:nvSpPr>
          <p:cNvPr id="9" name="ZoneTexte 8"/>
          <p:cNvSpPr txBox="1"/>
          <p:nvPr/>
        </p:nvSpPr>
        <p:spPr>
          <a:xfrm>
            <a:off x="1042821" y="5653612"/>
            <a:ext cx="6697531" cy="46166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Wallonia</a:t>
            </a:r>
            <a:r>
              <a:rPr lang="fr-BE" dirty="0" smtClean="0"/>
              <a:t> = 50% of </a:t>
            </a:r>
            <a:r>
              <a:rPr lang="fr-BE" dirty="0" err="1" smtClean="0"/>
              <a:t>cereals</a:t>
            </a:r>
            <a:r>
              <a:rPr lang="fr-BE" dirty="0" smtClean="0"/>
              <a:t> grain </a:t>
            </a:r>
            <a:r>
              <a:rPr lang="fr-BE" dirty="0" err="1" smtClean="0"/>
              <a:t>belgian</a:t>
            </a:r>
            <a:r>
              <a:rPr lang="fr-BE" dirty="0" smtClean="0"/>
              <a:t> production</a:t>
            </a:r>
            <a:endParaRPr lang="fr-BE" dirty="0"/>
          </a:p>
        </p:txBody>
      </p:sp>
      <p:pic>
        <p:nvPicPr>
          <p:cNvPr id="23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53" y="6043822"/>
            <a:ext cx="674233" cy="798546"/>
          </a:xfrm>
          <a:prstGeom prst="rect">
            <a:avLst/>
          </a:prstGeom>
          <a:solidFill>
            <a:srgbClr val="CCFF99"/>
          </a:solidFill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0" y="260350"/>
            <a:ext cx="923060" cy="44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12"/>
          <p:cNvSpPr txBox="1">
            <a:spLocks noChangeArrowheads="1"/>
          </p:cNvSpPr>
          <p:nvPr/>
        </p:nvSpPr>
        <p:spPr bwMode="auto">
          <a:xfrm>
            <a:off x="1307936" y="188640"/>
            <a:ext cx="6612101" cy="523220"/>
          </a:xfrm>
          <a:prstGeom prst="rect">
            <a:avLst/>
          </a:prstGeom>
          <a:solidFill>
            <a:srgbClr val="CCFF99">
              <a:alpha val="28000"/>
            </a:srgbClr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BE" dirty="0" err="1"/>
              <a:t>Walloon</a:t>
            </a:r>
            <a:r>
              <a:rPr lang="fr-BE" dirty="0"/>
              <a:t> </a:t>
            </a:r>
            <a:r>
              <a:rPr lang="fr-BE" dirty="0" err="1"/>
              <a:t>context</a:t>
            </a:r>
            <a:endParaRPr lang="fr-BE" dirty="0"/>
          </a:p>
        </p:txBody>
      </p:sp>
      <p:pic>
        <p:nvPicPr>
          <p:cNvPr id="23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53" y="6043822"/>
            <a:ext cx="674233" cy="798546"/>
          </a:xfrm>
          <a:prstGeom prst="rect">
            <a:avLst/>
          </a:prstGeom>
          <a:solidFill>
            <a:srgbClr val="CCFF99"/>
          </a:solidFill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0" y="260350"/>
            <a:ext cx="923060" cy="44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1" y="783570"/>
            <a:ext cx="8675637" cy="6058798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739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12"/>
          <p:cNvSpPr txBox="1">
            <a:spLocks noChangeArrowheads="1"/>
          </p:cNvSpPr>
          <p:nvPr/>
        </p:nvSpPr>
        <p:spPr bwMode="auto">
          <a:xfrm>
            <a:off x="1307936" y="260350"/>
            <a:ext cx="6612101" cy="523220"/>
          </a:xfrm>
          <a:prstGeom prst="rect">
            <a:avLst/>
          </a:prstGeom>
          <a:solidFill>
            <a:srgbClr val="CCFF99">
              <a:alpha val="28000"/>
            </a:srgbClr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BE" dirty="0" err="1"/>
              <a:t>Walloon</a:t>
            </a:r>
            <a:r>
              <a:rPr lang="fr-BE" dirty="0"/>
              <a:t> </a:t>
            </a:r>
            <a:r>
              <a:rPr lang="fr-BE" dirty="0" err="1"/>
              <a:t>context</a:t>
            </a:r>
            <a:endParaRPr lang="fr-BE" dirty="0"/>
          </a:p>
        </p:txBody>
      </p:sp>
      <p:pic>
        <p:nvPicPr>
          <p:cNvPr id="23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53" y="6043822"/>
            <a:ext cx="674233" cy="798546"/>
          </a:xfrm>
          <a:prstGeom prst="rect">
            <a:avLst/>
          </a:prstGeom>
          <a:solidFill>
            <a:srgbClr val="CCFF99"/>
          </a:solidFill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0" y="260350"/>
            <a:ext cx="923060" cy="44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84669" y="1304764"/>
            <a:ext cx="7967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fr-BE" dirty="0" err="1" smtClean="0"/>
              <a:t>Walloon</a:t>
            </a:r>
            <a:r>
              <a:rPr lang="fr-BE" dirty="0" smtClean="0"/>
              <a:t> </a:t>
            </a:r>
            <a:r>
              <a:rPr lang="fr-BE" dirty="0" err="1" smtClean="0"/>
              <a:t>cereal</a:t>
            </a:r>
            <a:r>
              <a:rPr lang="fr-BE" dirty="0" smtClean="0"/>
              <a:t> production </a:t>
            </a:r>
            <a:r>
              <a:rPr lang="fr-BE" dirty="0" err="1" smtClean="0"/>
              <a:t>turns</a:t>
            </a:r>
            <a:r>
              <a:rPr lang="fr-BE" dirty="0" smtClean="0"/>
              <a:t> to animal </a:t>
            </a:r>
            <a:r>
              <a:rPr lang="fr-BE" dirty="0" err="1" smtClean="0"/>
              <a:t>feed</a:t>
            </a:r>
            <a:r>
              <a:rPr lang="fr-BE" dirty="0" smtClean="0"/>
              <a:t> </a:t>
            </a:r>
            <a:r>
              <a:rPr lang="fr-BE" dirty="0" err="1" smtClean="0"/>
              <a:t>industry</a:t>
            </a:r>
            <a:endParaRPr lang="fr-BE" dirty="0" smtClean="0"/>
          </a:p>
          <a:p>
            <a:r>
              <a:rPr lang="fr-BE" dirty="0" err="1" smtClean="0"/>
              <a:t>Decrease</a:t>
            </a:r>
            <a:r>
              <a:rPr lang="fr-BE" dirty="0" smtClean="0"/>
              <a:t> of FOOD use (</a:t>
            </a:r>
            <a:r>
              <a:rPr lang="fr-BE" dirty="0" err="1" smtClean="0"/>
              <a:t>quality</a:t>
            </a:r>
            <a:r>
              <a:rPr lang="fr-BE" dirty="0" smtClean="0"/>
              <a:t> non lucrative)</a:t>
            </a:r>
          </a:p>
          <a:p>
            <a:r>
              <a:rPr lang="fr-BE" dirty="0" err="1" smtClean="0"/>
              <a:t>Development</a:t>
            </a:r>
            <a:r>
              <a:rPr lang="fr-BE" dirty="0" smtClean="0"/>
              <a:t> of </a:t>
            </a:r>
            <a:r>
              <a:rPr lang="fr-BE" dirty="0" err="1" smtClean="0"/>
              <a:t>biofuel</a:t>
            </a:r>
            <a:r>
              <a:rPr lang="fr-BE" dirty="0" smtClean="0"/>
              <a:t> </a:t>
            </a:r>
            <a:r>
              <a:rPr lang="fr-BE" dirty="0" err="1" smtClean="0"/>
              <a:t>industry</a:t>
            </a:r>
            <a:endParaRPr lang="fr-BE" dirty="0" smtClean="0"/>
          </a:p>
          <a:p>
            <a:r>
              <a:rPr lang="fr-BE" dirty="0" smtClean="0"/>
              <a:t>Transformation </a:t>
            </a:r>
            <a:r>
              <a:rPr lang="fr-BE" dirty="0" err="1" smtClean="0"/>
              <a:t>located</a:t>
            </a:r>
            <a:r>
              <a:rPr lang="fr-BE" dirty="0" smtClean="0"/>
              <a:t> in </a:t>
            </a:r>
            <a:r>
              <a:rPr lang="fr-BE" dirty="0" err="1" smtClean="0"/>
              <a:t>Flanders</a:t>
            </a:r>
            <a:r>
              <a:rPr lang="fr-BE" dirty="0" smtClean="0"/>
              <a:t> </a:t>
            </a:r>
            <a:endParaRPr lang="fr-BE" dirty="0"/>
          </a:p>
        </p:txBody>
      </p:sp>
      <p:pic>
        <p:nvPicPr>
          <p:cNvPr id="14" name="Picture 13" descr="Belgium 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5796" y="3927151"/>
            <a:ext cx="2736304" cy="2116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59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12"/>
          <p:cNvSpPr txBox="1">
            <a:spLocks noChangeArrowheads="1"/>
          </p:cNvSpPr>
          <p:nvPr/>
        </p:nvSpPr>
        <p:spPr bwMode="auto">
          <a:xfrm>
            <a:off x="1259632" y="260350"/>
            <a:ext cx="6660406" cy="523220"/>
          </a:xfrm>
          <a:prstGeom prst="rect">
            <a:avLst/>
          </a:prstGeom>
          <a:solidFill>
            <a:srgbClr val="CCFF99">
              <a:alpha val="28000"/>
            </a:srgbClr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BE" dirty="0" smtClean="0"/>
              <a:t>Scenarios </a:t>
            </a:r>
            <a:r>
              <a:rPr lang="fr-BE" dirty="0" err="1" smtClean="0"/>
              <a:t>4F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4" y="1268760"/>
            <a:ext cx="7310437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53" y="6043822"/>
            <a:ext cx="674233" cy="798546"/>
          </a:xfrm>
          <a:prstGeom prst="rect">
            <a:avLst/>
          </a:prstGeom>
          <a:solidFill>
            <a:srgbClr val="CCFF99"/>
          </a:solidFill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0" y="260350"/>
            <a:ext cx="923060" cy="44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1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12"/>
          <p:cNvSpPr txBox="1">
            <a:spLocks noChangeArrowheads="1"/>
          </p:cNvSpPr>
          <p:nvPr/>
        </p:nvSpPr>
        <p:spPr bwMode="auto">
          <a:xfrm>
            <a:off x="1147240" y="260350"/>
            <a:ext cx="6868999" cy="954107"/>
          </a:xfrm>
          <a:prstGeom prst="rect">
            <a:avLst/>
          </a:prstGeom>
          <a:solidFill>
            <a:srgbClr val="CCFF99">
              <a:alpha val="28000"/>
            </a:srgbClr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BE" dirty="0" smtClean="0"/>
              <a:t>Tools </a:t>
            </a:r>
            <a:r>
              <a:rPr lang="fr-BE" dirty="0" err="1" smtClean="0"/>
              <a:t>used</a:t>
            </a:r>
            <a:r>
              <a:rPr lang="fr-BE" dirty="0" smtClean="0"/>
              <a:t> for Alt-4-</a:t>
            </a:r>
            <a:r>
              <a:rPr lang="fr-BE" dirty="0" err="1" smtClean="0"/>
              <a:t>Cer</a:t>
            </a:r>
            <a:r>
              <a:rPr lang="fr-BE" dirty="0" smtClean="0"/>
              <a:t> : S-</a:t>
            </a:r>
            <a:r>
              <a:rPr lang="fr-BE" dirty="0" err="1" smtClean="0"/>
              <a:t>LCA</a:t>
            </a:r>
            <a:r>
              <a:rPr lang="fr-BE" dirty="0" smtClean="0"/>
              <a:t>, E-</a:t>
            </a:r>
            <a:r>
              <a:rPr lang="fr-BE" dirty="0" err="1" smtClean="0"/>
              <a:t>LCA</a:t>
            </a:r>
            <a:r>
              <a:rPr lang="fr-BE" dirty="0" smtClean="0"/>
              <a:t>, </a:t>
            </a:r>
          </a:p>
          <a:p>
            <a:r>
              <a:rPr lang="fr-BE" dirty="0" err="1" smtClean="0"/>
              <a:t>multicriteria</a:t>
            </a:r>
            <a:r>
              <a:rPr lang="fr-BE" dirty="0" smtClean="0"/>
              <a:t> </a:t>
            </a:r>
            <a:r>
              <a:rPr lang="fr-BE" dirty="0" err="1" smtClean="0"/>
              <a:t>analysis</a:t>
            </a:r>
            <a:endParaRPr lang="fr-BE" dirty="0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167368" y="1700808"/>
            <a:ext cx="7848872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707904" y="1392485"/>
            <a:ext cx="1886155" cy="492443"/>
          </a:xfrm>
          <a:prstGeom prst="rect">
            <a:avLst/>
          </a:prstGeom>
          <a:solidFill>
            <a:srgbClr val="CCFF99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600" b="1" dirty="0" smtClean="0">
                <a:solidFill>
                  <a:schemeClr val="accent2">
                    <a:lumMod val="75000"/>
                  </a:schemeClr>
                </a:solidFill>
              </a:rPr>
              <a:t>Alt-4-</a:t>
            </a:r>
            <a:r>
              <a:rPr lang="fr-BE" sz="2600" b="1" dirty="0" err="1" smtClean="0">
                <a:solidFill>
                  <a:schemeClr val="accent2">
                    <a:lumMod val="75000"/>
                  </a:schemeClr>
                </a:solidFill>
              </a:rPr>
              <a:t>Cer</a:t>
            </a:r>
            <a:endParaRPr lang="fr-BE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97514" y="5991671"/>
            <a:ext cx="7848872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879812" y="5739643"/>
            <a:ext cx="3564396" cy="461665"/>
          </a:xfrm>
          <a:prstGeom prst="rect">
            <a:avLst/>
          </a:prstGeom>
          <a:solidFill>
            <a:srgbClr val="CCFF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 smtClean="0">
                <a:solidFill>
                  <a:srgbClr val="C00000"/>
                </a:solidFill>
              </a:rPr>
              <a:t>Stakeholders</a:t>
            </a:r>
            <a:r>
              <a:rPr lang="fr-BE" b="1" dirty="0" smtClean="0">
                <a:solidFill>
                  <a:srgbClr val="C00000"/>
                </a:solidFill>
              </a:rPr>
              <a:t> </a:t>
            </a:r>
            <a:r>
              <a:rPr lang="fr-BE" b="1" dirty="0" err="1" smtClean="0">
                <a:solidFill>
                  <a:srgbClr val="C00000"/>
                </a:solidFill>
              </a:rPr>
              <a:t>involvement</a:t>
            </a:r>
            <a:endParaRPr lang="fr-BE" b="1" dirty="0">
              <a:solidFill>
                <a:srgbClr val="C0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048164" y="3089974"/>
            <a:ext cx="2772308" cy="1392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 smtClean="0"/>
              <a:t>MCA</a:t>
            </a:r>
            <a:endParaRPr lang="fr-BE" sz="3200" b="1" dirty="0"/>
          </a:p>
        </p:txBody>
      </p:sp>
      <p:sp>
        <p:nvSpPr>
          <p:cNvPr id="13" name="Ellipse 12"/>
          <p:cNvSpPr/>
          <p:nvPr/>
        </p:nvSpPr>
        <p:spPr>
          <a:xfrm>
            <a:off x="3130338" y="3089974"/>
            <a:ext cx="2772308" cy="1392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 smtClean="0"/>
              <a:t>S-</a:t>
            </a:r>
            <a:r>
              <a:rPr lang="fr-BE" sz="3200" b="1" dirty="0" err="1" smtClean="0"/>
              <a:t>LCA</a:t>
            </a:r>
            <a:r>
              <a:rPr lang="fr-BE" sz="3200" b="1" dirty="0" smtClean="0"/>
              <a:t> </a:t>
            </a:r>
          </a:p>
          <a:p>
            <a:pPr algn="ctr"/>
            <a:r>
              <a:rPr lang="fr-BE" sz="3200" b="1" dirty="0" smtClean="0"/>
              <a:t>&amp; E-</a:t>
            </a:r>
            <a:r>
              <a:rPr lang="fr-BE" sz="3200" b="1" dirty="0" err="1" smtClean="0"/>
              <a:t>LCA</a:t>
            </a:r>
            <a:endParaRPr lang="fr-BE" sz="3200" b="1" dirty="0"/>
          </a:p>
        </p:txBody>
      </p:sp>
      <p:sp>
        <p:nvSpPr>
          <p:cNvPr id="14" name="Ellipse 13"/>
          <p:cNvSpPr/>
          <p:nvPr/>
        </p:nvSpPr>
        <p:spPr>
          <a:xfrm>
            <a:off x="91441" y="3080330"/>
            <a:ext cx="2772308" cy="1392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 smtClean="0"/>
              <a:t>Scenarios </a:t>
            </a:r>
            <a:r>
              <a:rPr lang="fr-BE" sz="3200" b="1" dirty="0" err="1" smtClean="0"/>
              <a:t>4F</a:t>
            </a:r>
            <a:endParaRPr lang="fr-BE" sz="32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91442" y="5157192"/>
            <a:ext cx="2772308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C00000"/>
                </a:solidFill>
              </a:rPr>
              <a:t>Local data &amp; </a:t>
            </a:r>
            <a:r>
              <a:rPr lang="fr-BE" dirty="0" err="1" smtClean="0">
                <a:solidFill>
                  <a:srgbClr val="C00000"/>
                </a:solidFill>
              </a:rPr>
              <a:t>advice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84134" y="1994796"/>
            <a:ext cx="1926214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solidFill>
                  <a:schemeClr val="accent2">
                    <a:lumMod val="75000"/>
                  </a:schemeClr>
                </a:solidFill>
              </a:rPr>
              <a:t>Opportunities</a:t>
            </a:r>
            <a:endParaRPr lang="fr-BE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073187" y="2553596"/>
            <a:ext cx="0" cy="4793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1073187" y="4545124"/>
            <a:ext cx="0" cy="4793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1425779" y="2553596"/>
            <a:ext cx="0" cy="4793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1425779" y="4545124"/>
            <a:ext cx="0" cy="4793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130338" y="5163242"/>
            <a:ext cx="2772308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C00000"/>
                </a:solidFill>
              </a:rPr>
              <a:t>Local data</a:t>
            </a:r>
            <a:endParaRPr lang="fr-BE" dirty="0">
              <a:solidFill>
                <a:srgbClr val="C00000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4327420" y="4553867"/>
            <a:ext cx="0" cy="4793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680012" y="4553867"/>
            <a:ext cx="0" cy="4793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618754" y="2021307"/>
            <a:ext cx="3492388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Evaluation &amp; adaptation</a:t>
            </a:r>
            <a:endParaRPr lang="fr-BE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4442438" y="2553596"/>
            <a:ext cx="0" cy="4793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4795030" y="2553596"/>
            <a:ext cx="0" cy="4793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110311" y="5163242"/>
            <a:ext cx="2772308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solidFill>
                  <a:srgbClr val="C00000"/>
                </a:solidFill>
              </a:rPr>
              <a:t>Criteria</a:t>
            </a:r>
            <a:endParaRPr lang="fr-BE" dirty="0">
              <a:solidFill>
                <a:srgbClr val="C00000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7236863" y="2552618"/>
            <a:ext cx="0" cy="4793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7589455" y="2552618"/>
            <a:ext cx="0" cy="4793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7238518" y="4597778"/>
            <a:ext cx="0" cy="4793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7591110" y="4597778"/>
            <a:ext cx="0" cy="47936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6331265" y="2021306"/>
            <a:ext cx="2206106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solidFill>
                  <a:schemeClr val="accent2">
                    <a:lumMod val="75000"/>
                  </a:schemeClr>
                </a:solidFill>
              </a:rPr>
              <a:t>Ponderation</a:t>
            </a:r>
            <a:endParaRPr lang="fr-B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93250" y="2754794"/>
            <a:ext cx="7023165" cy="1754326"/>
          </a:xfrm>
          <a:prstGeom prst="rect">
            <a:avLst/>
          </a:prstGeom>
          <a:solidFill>
            <a:srgbClr val="FFC000"/>
          </a:solidFill>
          <a:ln w="38100">
            <a:solidFill>
              <a:srgbClr val="7E6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3600" i="1" dirty="0" err="1">
                <a:latin typeface="Calibri" pitchFamily="34" charset="0"/>
                <a:cs typeface="Calibri" pitchFamily="34" charset="0"/>
              </a:rPr>
              <a:t>Provide</a:t>
            </a:r>
            <a:r>
              <a:rPr lang="fr-BE" sz="3600" i="1" dirty="0">
                <a:latin typeface="Calibri" pitchFamily="34" charset="0"/>
                <a:cs typeface="Calibri" pitchFamily="34" charset="0"/>
              </a:rPr>
              <a:t> clues for </a:t>
            </a:r>
            <a:r>
              <a:rPr lang="fr-BE" sz="3600" i="1" dirty="0" err="1">
                <a:latin typeface="Calibri" pitchFamily="34" charset="0"/>
                <a:cs typeface="Calibri" pitchFamily="34" charset="0"/>
              </a:rPr>
              <a:t>most</a:t>
            </a:r>
            <a:r>
              <a:rPr lang="fr-BE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BE" sz="3600" b="1" i="1" dirty="0" err="1">
                <a:solidFill>
                  <a:srgbClr val="7E6000"/>
                </a:solidFill>
                <a:latin typeface="Calibri" pitchFamily="34" charset="0"/>
                <a:cs typeface="Calibri" pitchFamily="34" charset="0"/>
              </a:rPr>
              <a:t>sustainable</a:t>
            </a:r>
            <a:r>
              <a:rPr lang="fr-BE" sz="3600" i="1" dirty="0">
                <a:solidFill>
                  <a:srgbClr val="AC8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3600" i="1" dirty="0">
                <a:latin typeface="Calibri" pitchFamily="34" charset="0"/>
                <a:cs typeface="Calibri" pitchFamily="34" charset="0"/>
              </a:rPr>
              <a:t>and </a:t>
            </a:r>
            <a:r>
              <a:rPr lang="fr-BE" sz="3600" b="1" i="1" dirty="0">
                <a:solidFill>
                  <a:srgbClr val="7E6000"/>
                </a:solidFill>
                <a:latin typeface="Calibri" pitchFamily="34" charset="0"/>
                <a:cs typeface="Calibri" pitchFamily="34" charset="0"/>
              </a:rPr>
              <a:t>pertinent</a:t>
            </a:r>
            <a:r>
              <a:rPr lang="fr-BE" sz="3600" i="1" dirty="0">
                <a:solidFill>
                  <a:srgbClr val="AC8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3600" i="1" dirty="0">
                <a:latin typeface="Calibri" pitchFamily="34" charset="0"/>
                <a:cs typeface="Calibri" pitchFamily="34" charset="0"/>
              </a:rPr>
              <a:t>uses of the </a:t>
            </a:r>
            <a:r>
              <a:rPr lang="fr-BE" sz="3600" i="1" dirty="0" err="1">
                <a:latin typeface="Calibri" pitchFamily="34" charset="0"/>
                <a:cs typeface="Calibri" pitchFamily="34" charset="0"/>
              </a:rPr>
              <a:t>cereal</a:t>
            </a:r>
            <a:r>
              <a:rPr lang="fr-BE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BE" sz="3600" i="1" dirty="0" err="1">
                <a:latin typeface="Calibri" pitchFamily="34" charset="0"/>
                <a:cs typeface="Calibri" pitchFamily="34" charset="0"/>
              </a:rPr>
              <a:t>resources</a:t>
            </a:r>
            <a:r>
              <a:rPr lang="fr-BE" sz="3600" i="1" dirty="0">
                <a:latin typeface="Calibri" pitchFamily="34" charset="0"/>
                <a:cs typeface="Calibri" pitchFamily="34" charset="0"/>
              </a:rPr>
              <a:t> in </a:t>
            </a:r>
            <a:r>
              <a:rPr lang="fr-BE" sz="3600" i="1" dirty="0" err="1" smtClean="0">
                <a:latin typeface="Calibri" pitchFamily="34" charset="0"/>
                <a:cs typeface="Calibri" pitchFamily="34" charset="0"/>
              </a:rPr>
              <a:t>Wallonia</a:t>
            </a:r>
            <a:endParaRPr lang="fr-BE" sz="3600" i="1" dirty="0"/>
          </a:p>
        </p:txBody>
      </p:sp>
      <p:pic>
        <p:nvPicPr>
          <p:cNvPr id="42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53" y="6043822"/>
            <a:ext cx="674233" cy="798546"/>
          </a:xfrm>
          <a:prstGeom prst="rect">
            <a:avLst/>
          </a:prstGeom>
          <a:solidFill>
            <a:srgbClr val="CCFF99"/>
          </a:solidFill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0" y="260350"/>
            <a:ext cx="923060" cy="44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1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02" y="1340768"/>
            <a:ext cx="7003996" cy="366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12"/>
          <p:cNvSpPr txBox="1">
            <a:spLocks noChangeArrowheads="1"/>
          </p:cNvSpPr>
          <p:nvPr/>
        </p:nvSpPr>
        <p:spPr bwMode="auto">
          <a:xfrm>
            <a:off x="1187624" y="534884"/>
            <a:ext cx="6588732" cy="523220"/>
          </a:xfrm>
          <a:prstGeom prst="rect">
            <a:avLst/>
          </a:prstGeom>
          <a:solidFill>
            <a:srgbClr val="CCFF99">
              <a:alpha val="28000"/>
            </a:srgbClr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8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BE" b="0" i="1" dirty="0" err="1" smtClean="0"/>
              <a:t>Thank</a:t>
            </a:r>
            <a:r>
              <a:rPr lang="fr-BE" b="0" i="1" dirty="0" smtClean="0"/>
              <a:t> </a:t>
            </a:r>
            <a:r>
              <a:rPr lang="fr-BE" b="0" i="1" dirty="0" err="1" smtClean="0"/>
              <a:t>you</a:t>
            </a:r>
            <a:r>
              <a:rPr lang="fr-BE" b="0" i="1" dirty="0" smtClean="0"/>
              <a:t> for </a:t>
            </a:r>
            <a:r>
              <a:rPr lang="fr-BE" b="0" i="1" dirty="0" err="1" smtClean="0"/>
              <a:t>your</a:t>
            </a:r>
            <a:r>
              <a:rPr lang="fr-BE" b="0" i="1" dirty="0" smtClean="0"/>
              <a:t> attention !</a:t>
            </a:r>
            <a:endParaRPr lang="fr-BE" b="0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1799692" y="5121188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200" dirty="0" smtClean="0"/>
              <a:t>Alice </a:t>
            </a:r>
            <a:r>
              <a:rPr lang="fr-BE" sz="2200" dirty="0" err="1" smtClean="0"/>
              <a:t>DELCOUR</a:t>
            </a:r>
            <a:endParaRPr lang="fr-BE" sz="2200" dirty="0" smtClean="0"/>
          </a:p>
          <a:p>
            <a:pPr algn="ctr"/>
            <a:r>
              <a:rPr lang="fr-BE" sz="2200" dirty="0" smtClean="0"/>
              <a:t>a.delcour@cra.wallonie.be</a:t>
            </a:r>
          </a:p>
          <a:p>
            <a:pPr algn="ctr"/>
            <a:r>
              <a:rPr lang="fr-BE" sz="2200" b="1" dirty="0" err="1" smtClean="0">
                <a:solidFill>
                  <a:srgbClr val="0081C1"/>
                </a:solidFill>
              </a:rPr>
              <a:t>Walloon</a:t>
            </a:r>
            <a:r>
              <a:rPr lang="fr-BE" sz="2200" b="1" dirty="0" smtClean="0">
                <a:solidFill>
                  <a:srgbClr val="0081C1"/>
                </a:solidFill>
              </a:rPr>
              <a:t> Agricultural </a:t>
            </a:r>
            <a:r>
              <a:rPr lang="fr-BE" sz="2200" b="1" dirty="0" err="1" smtClean="0">
                <a:solidFill>
                  <a:srgbClr val="0081C1"/>
                </a:solidFill>
              </a:rPr>
              <a:t>Research</a:t>
            </a:r>
            <a:r>
              <a:rPr lang="fr-BE" sz="2200" b="1" dirty="0" smtClean="0">
                <a:solidFill>
                  <a:srgbClr val="0081C1"/>
                </a:solidFill>
              </a:rPr>
              <a:t> Center</a:t>
            </a:r>
            <a:endParaRPr lang="fr-BE" sz="2200" b="1" dirty="0">
              <a:solidFill>
                <a:srgbClr val="0081C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0" y="260350"/>
            <a:ext cx="923060" cy="44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5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1_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odèle par défaut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135</Words>
  <Application>Microsoft Office PowerPoint</Application>
  <PresentationFormat>Affichage à l'écran (4:3)</PresentationFormat>
  <Paragraphs>32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Modèle par défaut</vt:lpstr>
      <vt:lpstr>1_Modèle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Biomass6</dc:creator>
  <cp:keywords>Ecotech&amp;Tools</cp:keywords>
  <cp:lastModifiedBy>CRA-W</cp:lastModifiedBy>
  <cp:revision>90</cp:revision>
  <dcterms:created xsi:type="dcterms:W3CDTF">2004-03-29T08:21:17Z</dcterms:created>
  <dcterms:modified xsi:type="dcterms:W3CDTF">2012-01-17T07:44:36Z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re du document">
    <vt:lpwstr>Modèle de transparent du CRA-W</vt:lpwstr>
  </property>
  <property fmtid="{D5CDD505-2E9C-101B-9397-08002B2CF9AE}" pid="3" name="Contact">
    <vt:lpwstr>Carine Brunelli, 081/626.557, brunelli@cra.wallonie.be</vt:lpwstr>
  </property>
  <property fmtid="{D5CDD505-2E9C-101B-9397-08002B2CF9AE}" pid="4" name="Description0">
    <vt:lpwstr>Modèle présentation diaporama power point - 2010</vt:lpwstr>
  </property>
</Properties>
</file>