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75"/>
  </p:notesMasterIdLst>
  <p:handoutMasterIdLst>
    <p:handoutMasterId r:id="rId76"/>
  </p:handoutMasterIdLst>
  <p:sldIdLst>
    <p:sldId id="334" r:id="rId2"/>
    <p:sldId id="1477" r:id="rId3"/>
    <p:sldId id="1478" r:id="rId4"/>
    <p:sldId id="1479" r:id="rId5"/>
    <p:sldId id="1480" r:id="rId6"/>
    <p:sldId id="1458" r:id="rId7"/>
    <p:sldId id="1459" r:id="rId8"/>
    <p:sldId id="1460" r:id="rId9"/>
    <p:sldId id="1461" r:id="rId10"/>
    <p:sldId id="1462" r:id="rId11"/>
    <p:sldId id="1463" r:id="rId12"/>
    <p:sldId id="1501" r:id="rId13"/>
    <p:sldId id="1502" r:id="rId14"/>
    <p:sldId id="1464" r:id="rId15"/>
    <p:sldId id="1465" r:id="rId16"/>
    <p:sldId id="1466" r:id="rId17"/>
    <p:sldId id="1467" r:id="rId18"/>
    <p:sldId id="1475" r:id="rId19"/>
    <p:sldId id="1476" r:id="rId20"/>
    <p:sldId id="1468" r:id="rId21"/>
    <p:sldId id="1469" r:id="rId22"/>
    <p:sldId id="1500" r:id="rId23"/>
    <p:sldId id="1471" r:id="rId24"/>
    <p:sldId id="1472" r:id="rId25"/>
    <p:sldId id="1473" r:id="rId26"/>
    <p:sldId id="1481" r:id="rId27"/>
    <p:sldId id="1482" r:id="rId28"/>
    <p:sldId id="1483" r:id="rId29"/>
    <p:sldId id="1484" r:id="rId30"/>
    <p:sldId id="1485" r:id="rId31"/>
    <p:sldId id="1486" r:id="rId32"/>
    <p:sldId id="1488" r:id="rId33"/>
    <p:sldId id="1489" r:id="rId34"/>
    <p:sldId id="1436" r:id="rId35"/>
    <p:sldId id="1517" r:id="rId36"/>
    <p:sldId id="1353" r:id="rId37"/>
    <p:sldId id="1490" r:id="rId38"/>
    <p:sldId id="1491" r:id="rId39"/>
    <p:sldId id="1492" r:id="rId40"/>
    <p:sldId id="1493" r:id="rId41"/>
    <p:sldId id="1355" r:id="rId42"/>
    <p:sldId id="1425" r:id="rId43"/>
    <p:sldId id="1431" r:id="rId44"/>
    <p:sldId id="1447" r:id="rId45"/>
    <p:sldId id="1426" r:id="rId46"/>
    <p:sldId id="1456" r:id="rId47"/>
    <p:sldId id="1428" r:id="rId48"/>
    <p:sldId id="1451" r:id="rId49"/>
    <p:sldId id="1398" r:id="rId50"/>
    <p:sldId id="1452" r:id="rId51"/>
    <p:sldId id="1108" r:id="rId52"/>
    <p:sldId id="1369" r:id="rId53"/>
    <p:sldId id="1453" r:id="rId54"/>
    <p:sldId id="1495" r:id="rId55"/>
    <p:sldId id="1496" r:id="rId56"/>
    <p:sldId id="1503" r:id="rId57"/>
    <p:sldId id="1504" r:id="rId58"/>
    <p:sldId id="1505" r:id="rId59"/>
    <p:sldId id="1506" r:id="rId60"/>
    <p:sldId id="1507" r:id="rId61"/>
    <p:sldId id="1508" r:id="rId62"/>
    <p:sldId id="1509" r:id="rId63"/>
    <p:sldId id="1510" r:id="rId64"/>
    <p:sldId id="1511" r:id="rId65"/>
    <p:sldId id="1514" r:id="rId66"/>
    <p:sldId id="1518" r:id="rId67"/>
    <p:sldId id="1519" r:id="rId68"/>
    <p:sldId id="1520" r:id="rId69"/>
    <p:sldId id="1412" r:id="rId70"/>
    <p:sldId id="1449" r:id="rId71"/>
    <p:sldId id="1054" r:id="rId72"/>
    <p:sldId id="1448" r:id="rId73"/>
    <p:sldId id="1122" r:id="rId74"/>
  </p:sldIdLst>
  <p:sldSz cx="9144000" cy="6858000" type="screen4x3"/>
  <p:notesSz cx="6797675" cy="987425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EBE"/>
    <a:srgbClr val="FFB1EA"/>
    <a:srgbClr val="DC4E65"/>
    <a:srgbClr val="FFE7FE"/>
    <a:srgbClr val="00669A"/>
    <a:srgbClr val="EBBB40"/>
    <a:srgbClr val="3DF90D"/>
    <a:srgbClr val="364480"/>
    <a:srgbClr val="FFFFCC"/>
    <a:srgbClr val="93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87" autoAdjust="0"/>
  </p:normalViewPr>
  <p:slideViewPr>
    <p:cSldViewPr snapToGrid="0">
      <p:cViewPr>
        <p:scale>
          <a:sx n="94" d="100"/>
          <a:sy n="94" d="100"/>
        </p:scale>
        <p:origin x="-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7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cs typeface="Arial" charset="0"/>
              </a:defRPr>
            </a:lvl1pPr>
          </a:lstStyle>
          <a:p>
            <a:pPr>
              <a:defRPr/>
            </a:pPr>
            <a:endParaRPr lang="fr-FR"/>
          </a:p>
        </p:txBody>
      </p:sp>
      <p:sp>
        <p:nvSpPr>
          <p:cNvPr id="97283" name="Rectangle 3"/>
          <p:cNvSpPr>
            <a:spLocks noGrp="1" noChangeArrowheads="1"/>
          </p:cNvSpPr>
          <p:nvPr>
            <p:ph type="dt" sz="quarter" idx="1"/>
          </p:nvPr>
        </p:nvSpPr>
        <p:spPr bwMode="auto">
          <a:xfrm>
            <a:off x="3849688"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cs typeface="Arial" charset="0"/>
              </a:defRPr>
            </a:lvl1pPr>
          </a:lstStyle>
          <a:p>
            <a:pPr>
              <a:defRPr/>
            </a:pPr>
            <a:fld id="{A1E523B7-BE92-F246-A752-62DEE0501B61}" type="datetimeFigureOut">
              <a:rPr lang="fr-FR"/>
              <a:pPr>
                <a:defRPr/>
              </a:pPr>
              <a:t>1/04/14</a:t>
            </a:fld>
            <a:endParaRPr lang="fr-FR"/>
          </a:p>
        </p:txBody>
      </p:sp>
      <p:sp>
        <p:nvSpPr>
          <p:cNvPr id="97284" name="Rectangle 4"/>
          <p:cNvSpPr>
            <a:spLocks noGrp="1" noChangeArrowheads="1"/>
          </p:cNvSpPr>
          <p:nvPr>
            <p:ph type="ftr" sz="quarter" idx="2"/>
          </p:nvPr>
        </p:nvSpPr>
        <p:spPr bwMode="auto">
          <a:xfrm>
            <a:off x="0"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cs typeface="Arial" charset="0"/>
              </a:defRPr>
            </a:lvl1pPr>
          </a:lstStyle>
          <a:p>
            <a:pPr>
              <a:defRPr/>
            </a:pPr>
            <a:endParaRPr lang="fr-FR"/>
          </a:p>
        </p:txBody>
      </p:sp>
      <p:sp>
        <p:nvSpPr>
          <p:cNvPr id="97285" name="Rectangle 5"/>
          <p:cNvSpPr>
            <a:spLocks noGrp="1" noChangeArrowheads="1"/>
          </p:cNvSpPr>
          <p:nvPr>
            <p:ph type="sldNum" sz="quarter" idx="3"/>
          </p:nvPr>
        </p:nvSpPr>
        <p:spPr bwMode="auto">
          <a:xfrm>
            <a:off x="3849688" y="937895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cs typeface="Arial" charset="0"/>
              </a:defRPr>
            </a:lvl1pPr>
          </a:lstStyle>
          <a:p>
            <a:pPr>
              <a:defRPr/>
            </a:pPr>
            <a:fld id="{B19CA4B0-F546-E64A-A666-F1A86DB9ED15}" type="slidenum">
              <a:rPr lang="fr-FR"/>
              <a:pPr>
                <a:defRPr/>
              </a:pPr>
              <a:t>‹#›</a:t>
            </a:fld>
            <a:endParaRPr lang="fr-FR"/>
          </a:p>
        </p:txBody>
      </p:sp>
    </p:spTree>
    <p:extLst>
      <p:ext uri="{BB962C8B-B14F-4D97-AF65-F5344CB8AC3E}">
        <p14:creationId xmlns:p14="http://schemas.microsoft.com/office/powerpoint/2010/main" val="2163194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fr-BE"/>
          </a:p>
        </p:txBody>
      </p:sp>
      <p:sp>
        <p:nvSpPr>
          <p:cNvPr id="3" name="Espace réservé de la date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5FBD4624-F596-144B-BA53-EF26BE2C76CA}" type="datetimeFigureOut">
              <a:rPr lang="fr-FR"/>
              <a:pPr>
                <a:defRPr/>
              </a:pPr>
              <a:t>1/04/14</a:t>
            </a:fld>
            <a:endParaRPr lang="fr-BE"/>
          </a:p>
        </p:txBody>
      </p:sp>
      <p:sp>
        <p:nvSpPr>
          <p:cNvPr id="4" name="Espace réservé de l'image des diapositives 3"/>
          <p:cNvSpPr>
            <a:spLocks noGrp="1" noRot="1" noChangeAspect="1"/>
          </p:cNvSpPr>
          <p:nvPr>
            <p:ph type="sldImg" idx="2"/>
          </p:nvPr>
        </p:nvSpPr>
        <p:spPr>
          <a:xfrm>
            <a:off x="931863" y="741363"/>
            <a:ext cx="4935537" cy="3702050"/>
          </a:xfrm>
          <a:prstGeom prst="rect">
            <a:avLst/>
          </a:prstGeom>
          <a:noFill/>
          <a:ln w="12700">
            <a:solidFill>
              <a:prstClr val="black"/>
            </a:solidFill>
          </a:ln>
        </p:spPr>
        <p:txBody>
          <a:bodyPr vert="horz" lIns="91440" tIns="45720" rIns="91440" bIns="45720" rtlCol="0" anchor="ctr"/>
          <a:lstStyle/>
          <a:p>
            <a:pPr lvl="0"/>
            <a:endParaRPr lang="fr-BE" noProof="0" smtClean="0"/>
          </a:p>
        </p:txBody>
      </p:sp>
      <p:sp>
        <p:nvSpPr>
          <p:cNvPr id="5" name="Espace réservé des commentaires 4"/>
          <p:cNvSpPr>
            <a:spLocks noGrp="1"/>
          </p:cNvSpPr>
          <p:nvPr>
            <p:ph type="body" sz="quarter" idx="3"/>
          </p:nvPr>
        </p:nvSpPr>
        <p:spPr>
          <a:xfrm>
            <a:off x="679450" y="4691063"/>
            <a:ext cx="5438775" cy="4443412"/>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BE" noProof="0"/>
          </a:p>
        </p:txBody>
      </p:sp>
      <p:sp>
        <p:nvSpPr>
          <p:cNvPr id="6" name="Espace réservé du pied de page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fr-BE"/>
          </a:p>
        </p:txBody>
      </p:sp>
      <p:sp>
        <p:nvSpPr>
          <p:cNvPr id="7" name="Espace réservé du numéro de diapositive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81FB848F-3D54-924A-A599-B1FB5F319D63}" type="slidenum">
              <a:rPr lang="fr-BE"/>
              <a:pPr>
                <a:defRPr/>
              </a:pPr>
              <a:t>‹#›</a:t>
            </a:fld>
            <a:endParaRPr lang="fr-BE"/>
          </a:p>
        </p:txBody>
      </p:sp>
    </p:spTree>
    <p:extLst>
      <p:ext uri="{BB962C8B-B14F-4D97-AF65-F5344CB8AC3E}">
        <p14:creationId xmlns:p14="http://schemas.microsoft.com/office/powerpoint/2010/main" val="25251893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fr-FR" sz="1200" kern="1200" dirty="0" smtClean="0">
                <a:solidFill>
                  <a:schemeClr val="tx1"/>
                </a:solidFill>
                <a:latin typeface="+mn-lt"/>
                <a:ea typeface="ＭＳ Ｐゴシック" charset="0"/>
                <a:cs typeface="ＭＳ Ｐゴシック" charset="0"/>
              </a:rPr>
              <a:t>Je pense qu’un exposé sur le « diagnostic de l’allergie par apport de la biologie moléculaire, nouveautés » conviendrait bien pour un public d’allergologues. Vous pouvez également citer les avantages et les limites d’un SinglePlex versus un Multiplex ,avec un focus d’un point de vue du rapport prix/rentabilité diagnostique. Je mets en copie Emmanuelle pour solliciter également son opinion.</a:t>
            </a:r>
          </a:p>
          <a:p>
            <a:r>
              <a:rPr lang="fr-FR" sz="1200" kern="1200" dirty="0" smtClean="0">
                <a:solidFill>
                  <a:schemeClr val="tx1"/>
                </a:solidFill>
                <a:latin typeface="+mn-lt"/>
                <a:ea typeface="ＭＳ Ｐゴシック" charset="0"/>
                <a:cs typeface="ＭＳ Ｐゴシック" charset="0"/>
              </a:rPr>
              <a:t> </a:t>
            </a:r>
          </a:p>
          <a:p>
            <a:r>
              <a:rPr lang="fr-FR" sz="1200" kern="1200" dirty="0" smtClean="0">
                <a:solidFill>
                  <a:schemeClr val="tx1"/>
                </a:solidFill>
                <a:latin typeface="+mn-lt"/>
                <a:ea typeface="ＭＳ Ｐゴシック" charset="0"/>
                <a:cs typeface="ＭＳ Ｐゴシック" charset="0"/>
              </a:rPr>
              <a:t>Merci et bon week-end</a:t>
            </a:r>
          </a:p>
          <a:p>
            <a:r>
              <a:rPr lang="fr-FR" sz="1200" kern="1200" dirty="0" smtClean="0">
                <a:solidFill>
                  <a:schemeClr val="tx1"/>
                </a:solidFill>
                <a:latin typeface="+mn-lt"/>
                <a:ea typeface="ＭＳ Ｐゴシック" charset="0"/>
                <a:cs typeface="ＭＳ Ｐゴシック" charset="0"/>
              </a:rPr>
              <a:t>Khalil LADHA   </a:t>
            </a:r>
            <a:endParaRPr lang="fr-FR" dirty="0">
              <a:latin typeface="Calibri" charset="0"/>
            </a:endParaRPr>
          </a:p>
        </p:txBody>
      </p:sp>
      <p:sp>
        <p:nvSpPr>
          <p:cNvPr id="61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6B682D-BD7D-F247-9107-0701C8E72078}" type="slidenum">
              <a:rPr lang="fr-BE" sz="1200">
                <a:cs typeface="Arial" charset="0"/>
              </a:rPr>
              <a:pPr eaLnBrk="1" hangingPunct="1"/>
              <a:t>1</a:t>
            </a:fld>
            <a:endParaRPr lang="fr-BE"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36866"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solidFill>
                  <a:schemeClr val="accent2"/>
                </a:solidFill>
                <a:latin typeface="Calibri" charset="0"/>
              </a:rPr>
              <a:t>allergic reactions that occur rapidly, within minutes of eating a trigger food. The most common reaction is an itching or burning sensation in the lips, mouth, and/or pharynx.</a:t>
            </a:r>
          </a:p>
          <a:p>
            <a:r>
              <a:rPr lang="fr-FR">
                <a:latin typeface="Calibri" charset="0"/>
              </a:rPr>
              <a:t>Allergies to a certain pollen are associated with OAS reactions to certain foods. For </a:t>
            </a:r>
            <a:r>
              <a:rPr lang="fr-FR" b="1">
                <a:latin typeface="Calibri" charset="0"/>
              </a:rPr>
              <a:t>Alder pollen:</a:t>
            </a:r>
            <a:r>
              <a:rPr lang="fr-FR">
                <a:latin typeface="Calibri" charset="0"/>
              </a:rPr>
              <a:t> almonds, apples, celery, cherries, hazel nuts, peaches, pears, parsley </a:t>
            </a:r>
          </a:p>
          <a:p>
            <a:r>
              <a:rPr lang="fr-FR" b="1">
                <a:latin typeface="Calibri" charset="0"/>
              </a:rPr>
              <a:t>Birch pollen:</a:t>
            </a:r>
            <a:r>
              <a:rPr lang="fr-FR">
                <a:latin typeface="Calibri" charset="0"/>
              </a:rPr>
              <a:t> almonds, apples, apricots, avocados, carrots, celery, cherries, chicory,</a:t>
            </a:r>
            <a:r>
              <a:rPr lang="fr-FR">
                <a:latin typeface="Calibri" charset="0"/>
                <a:hlinkClick r:id="" action="ppaction://noaction"/>
              </a:rPr>
              <a:t>[4]</a:t>
            </a:r>
            <a:r>
              <a:rPr lang="fr-FR">
                <a:latin typeface="Calibri" charset="0"/>
              </a:rPr>
              <a:t> coriander, fennel, fig,</a:t>
            </a:r>
            <a:r>
              <a:rPr lang="fr-FR">
                <a:latin typeface="Calibri" charset="0"/>
                <a:hlinkClick r:id="" action="ppaction://noaction"/>
              </a:rPr>
              <a:t>[5]</a:t>
            </a:r>
            <a:r>
              <a:rPr lang="fr-FR">
                <a:latin typeface="Calibri" charset="0"/>
              </a:rPr>
              <a:t> kiwifruit, nectarines, parsley, parsnips, peaches, pears, peppers, plums, potatoes, prunes, soy, wheat; </a:t>
            </a:r>
            <a:r>
              <a:rPr lang="fr-FR" i="1">
                <a:latin typeface="Calibri" charset="0"/>
              </a:rPr>
              <a:t>Potential:</a:t>
            </a:r>
            <a:r>
              <a:rPr lang="fr-FR">
                <a:latin typeface="Calibri" charset="0"/>
              </a:rPr>
              <a:t> hazel nuts, and walnuts </a:t>
            </a:r>
          </a:p>
          <a:p>
            <a:r>
              <a:rPr lang="fr-FR" b="1">
                <a:latin typeface="Calibri" charset="0"/>
              </a:rPr>
              <a:t>Grass pollen:</a:t>
            </a:r>
            <a:r>
              <a:rPr lang="fr-FR">
                <a:latin typeface="Calibri" charset="0"/>
              </a:rPr>
              <a:t> fig,</a:t>
            </a:r>
            <a:r>
              <a:rPr lang="fr-FR">
                <a:latin typeface="Calibri" charset="0"/>
                <a:hlinkClick r:id="" action="ppaction://noaction"/>
              </a:rPr>
              <a:t>[5]</a:t>
            </a:r>
            <a:r>
              <a:rPr lang="fr-FR">
                <a:latin typeface="Calibri" charset="0"/>
              </a:rPr>
              <a:t> melons, tomatoes, oranges </a:t>
            </a:r>
          </a:p>
          <a:p>
            <a:r>
              <a:rPr lang="fr-FR" b="1">
                <a:latin typeface="Calibri" charset="0"/>
              </a:rPr>
              <a:t>Mugwort pollen :</a:t>
            </a:r>
            <a:r>
              <a:rPr lang="fr-FR">
                <a:latin typeface="Calibri" charset="0"/>
              </a:rPr>
              <a:t> carrots, celery, coriander, fennel, parsley, peppers, sunflower </a:t>
            </a:r>
          </a:p>
          <a:p>
            <a:r>
              <a:rPr lang="fr-FR" b="1">
                <a:latin typeface="Calibri" charset="0"/>
              </a:rPr>
              <a:t>Ragweed pollen :</a:t>
            </a:r>
            <a:r>
              <a:rPr lang="fr-FR">
                <a:latin typeface="Calibri" charset="0"/>
              </a:rPr>
              <a:t> banana, cantaloupe, cucumber, honey dew, watermelon, zucchini; </a:t>
            </a:r>
            <a:r>
              <a:rPr lang="fr-FR" i="1">
                <a:latin typeface="Calibri" charset="0"/>
              </a:rPr>
              <a:t>Potential:</a:t>
            </a:r>
            <a:r>
              <a:rPr lang="fr-FR">
                <a:latin typeface="Calibri" charset="0"/>
              </a:rPr>
              <a:t> Dandelions or chamomile tea </a:t>
            </a:r>
          </a:p>
          <a:p>
            <a:r>
              <a:rPr lang="fr-FR" b="1">
                <a:latin typeface="Calibri" charset="0"/>
              </a:rPr>
              <a:t>Possible cross-reactions (to any of the above):</a:t>
            </a:r>
            <a:r>
              <a:rPr lang="fr-FR">
                <a:latin typeface="Calibri" charset="0"/>
              </a:rPr>
              <a:t> berries (strawberries, blueberries, raspberries, etc), citrus (oranges, lemons, etc), grapes, mango, figs, peanut, pineapple, pomegranates, watermelon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45058"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53250"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55298"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57346"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70658"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Vaccin contre la fièvre jaune. </a:t>
            </a:r>
            <a:br>
              <a:rPr lang="fr-FR">
                <a:latin typeface="Calibri" charset="0"/>
              </a:rPr>
            </a:br>
            <a:r>
              <a:rPr lang="fr-FR">
                <a:latin typeface="Calibri" charset="0"/>
              </a:rPr>
              <a:t>Les réactions au cours du vaccin pour la fièvre jaune (FJ) ne semblent pas en rapport avec l</a:t>
            </a:r>
            <a:r>
              <a:rPr lang="ja-JP" altLang="fr-FR">
                <a:latin typeface="Calibri" charset="0"/>
              </a:rPr>
              <a:t>’</a:t>
            </a:r>
            <a:r>
              <a:rPr lang="fr-FR" altLang="ja-JP">
                <a:latin typeface="Calibri" charset="0"/>
              </a:rPr>
              <a:t>allergie à l</a:t>
            </a:r>
            <a:r>
              <a:rPr lang="ja-JP" altLang="fr-FR">
                <a:latin typeface="Calibri" charset="0"/>
              </a:rPr>
              <a:t>’</a:t>
            </a:r>
            <a:r>
              <a:rPr lang="fr-FR" altLang="ja-JP">
                <a:latin typeface="Calibri" charset="0"/>
              </a:rPr>
              <a:t>œuf. Le plus simple serait que le fabricant commercialise ce vaccin avec indication de la quantité d</a:t>
            </a:r>
            <a:r>
              <a:rPr lang="ja-JP" altLang="fr-FR">
                <a:latin typeface="Calibri" charset="0"/>
              </a:rPr>
              <a:t>’</a:t>
            </a:r>
            <a:r>
              <a:rPr lang="fr-FR" altLang="ja-JP">
                <a:latin typeface="Calibri" charset="0"/>
              </a:rPr>
              <a:t>ovalbumine mesuré par un laboratoire indépendant. Les allergènes potentiels de ce vaccin sont la gélatine bovine ou porcine, le virus de la FJ et en l</a:t>
            </a:r>
            <a:r>
              <a:rPr lang="ja-JP" altLang="fr-FR">
                <a:latin typeface="Calibri" charset="0"/>
              </a:rPr>
              <a:t>’</a:t>
            </a:r>
            <a:r>
              <a:rPr lang="fr-FR" altLang="ja-JP">
                <a:latin typeface="Calibri" charset="0"/>
              </a:rPr>
              <a:t>absence d</a:t>
            </a:r>
            <a:r>
              <a:rPr lang="ja-JP" altLang="fr-FR">
                <a:latin typeface="Calibri" charset="0"/>
              </a:rPr>
              <a:t>’</a:t>
            </a:r>
            <a:r>
              <a:rPr lang="fr-FR" altLang="ja-JP">
                <a:latin typeface="Calibri" charset="0"/>
              </a:rPr>
              <a:t>information complémentaires les protéines résiduelles d</a:t>
            </a:r>
            <a:r>
              <a:rPr lang="ja-JP" altLang="fr-FR">
                <a:latin typeface="Calibri" charset="0"/>
              </a:rPr>
              <a:t>’</a:t>
            </a:r>
            <a:r>
              <a:rPr lang="fr-FR" altLang="ja-JP">
                <a:latin typeface="Calibri" charset="0"/>
              </a:rPr>
              <a:t>œuf ou de poulet. </a:t>
            </a:r>
            <a:br>
              <a:rPr lang="fr-FR" altLang="ja-JP">
                <a:latin typeface="Calibri" charset="0"/>
              </a:rPr>
            </a:br>
            <a:r>
              <a:rPr lang="fr-FR" altLang="ja-JP">
                <a:latin typeface="Calibri" charset="0"/>
              </a:rPr>
              <a:t>En l</a:t>
            </a:r>
            <a:r>
              <a:rPr lang="ja-JP" altLang="fr-FR">
                <a:latin typeface="Calibri" charset="0"/>
              </a:rPr>
              <a:t>’</a:t>
            </a:r>
            <a:r>
              <a:rPr lang="fr-FR" altLang="ja-JP">
                <a:latin typeface="Calibri" charset="0"/>
              </a:rPr>
              <a:t>absence de connaissance sur la teneur en ovalbumine du vaccin, en cas d</a:t>
            </a:r>
            <a:r>
              <a:rPr lang="ja-JP" altLang="fr-FR">
                <a:latin typeface="Calibri" charset="0"/>
              </a:rPr>
              <a:t>’</a:t>
            </a:r>
            <a:r>
              <a:rPr lang="fr-FR" altLang="ja-JP">
                <a:latin typeface="Calibri" charset="0"/>
              </a:rPr>
              <a:t>allergie vraie à l</a:t>
            </a:r>
            <a:r>
              <a:rPr lang="ja-JP" altLang="fr-FR">
                <a:latin typeface="Calibri" charset="0"/>
              </a:rPr>
              <a:t>’</a:t>
            </a:r>
            <a:r>
              <a:rPr lang="fr-FR" altLang="ja-JP">
                <a:latin typeface="Calibri" charset="0"/>
              </a:rPr>
              <a:t>œuf de poule IgE médiée, avec réaction anaphylactique, le plus sage est d</a:t>
            </a:r>
            <a:r>
              <a:rPr lang="ja-JP" altLang="fr-FR">
                <a:latin typeface="Calibri" charset="0"/>
              </a:rPr>
              <a:t>’</a:t>
            </a:r>
            <a:r>
              <a:rPr lang="fr-FR" altLang="ja-JP">
                <a:latin typeface="Calibri" charset="0"/>
              </a:rPr>
              <a:t>effectuer un prick et IDR 1/100 au vaccin. En cas de tests positifs, Munoz-Cano a rapporté une observation où le vaccin a été toléré en 3 injections (0,05 ml-0,15 ml-0,30ml) (20). </a:t>
            </a:r>
            <a:endParaRPr lang="fr-FR">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en-tête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200"/>
              <a:t>Cavalier -  Gadisseur - 11/12/2009</a:t>
            </a:r>
          </a:p>
        </p:txBody>
      </p:sp>
      <p:sp>
        <p:nvSpPr>
          <p:cNvPr id="63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profilin in cross-reactivity between Latex profilin and other plant profilins. </a:t>
            </a:r>
          </a:p>
          <a:p>
            <a:endParaRPr lang="fr-FR">
              <a:latin typeface="Calibri" charset="0"/>
            </a:endParaRPr>
          </a:p>
          <a:p>
            <a:r>
              <a:rPr lang="fr-FR">
                <a:latin typeface="Calibri" charset="0"/>
              </a:rPr>
              <a:t>rPhl p 12	</a:t>
            </a:r>
          </a:p>
          <a:p>
            <a:r>
              <a:rPr lang="fr-FR">
                <a:latin typeface="Calibri" charset="0"/>
              </a:rPr>
              <a:t>rBet v 2	</a:t>
            </a:r>
          </a:p>
          <a:p>
            <a:r>
              <a:rPr lang="fr-FR">
                <a:latin typeface="Calibri" charset="0"/>
              </a:rPr>
              <a:t>nOle e 2	</a:t>
            </a:r>
          </a:p>
          <a:p>
            <a:r>
              <a:rPr lang="fr-FR">
                <a:latin typeface="Calibri" charset="0"/>
              </a:rPr>
              <a:t>rMer a 1	</a:t>
            </a:r>
          </a:p>
          <a:p>
            <a:r>
              <a:rPr lang="fr-FR">
                <a:latin typeface="Calibri" charset="0"/>
              </a:rPr>
              <a:t>rMal d 4	</a:t>
            </a:r>
          </a:p>
          <a:p>
            <a:r>
              <a:rPr lang="fr-FR">
                <a:latin typeface="Calibri" charset="0"/>
              </a:rPr>
              <a:t>rPru p 4	</a:t>
            </a:r>
          </a:p>
          <a:p>
            <a:r>
              <a:rPr lang="fr-FR">
                <a:latin typeface="Calibri" charset="0"/>
              </a:rPr>
              <a:t>nAct d 9	</a:t>
            </a:r>
          </a:p>
          <a:p>
            <a:r>
              <a:rPr lang="fr-FR">
                <a:latin typeface="Calibri" charset="0"/>
              </a:rPr>
              <a:t>nAna c 1	</a:t>
            </a:r>
          </a:p>
          <a:p>
            <a:r>
              <a:rPr lang="fr-FR">
                <a:latin typeface="Calibri" charset="0"/>
              </a:rPr>
              <a:t>Fra a 4	</a:t>
            </a:r>
          </a:p>
          <a:p>
            <a:r>
              <a:rPr lang="fr-FR">
                <a:latin typeface="Calibri" charset="0"/>
              </a:rPr>
              <a:t>nAra h 5		</a:t>
            </a:r>
          </a:p>
          <a:p>
            <a:r>
              <a:rPr lang="fr-FR">
                <a:latin typeface="Calibri" charset="0"/>
              </a:rPr>
              <a:t>Cor a 2	</a:t>
            </a:r>
          </a:p>
          <a:p>
            <a:r>
              <a:rPr lang="fr-FR">
                <a:latin typeface="Calibri" charset="0"/>
              </a:rPr>
              <a:t>rApi g 4	</a:t>
            </a:r>
          </a:p>
          <a:p>
            <a:r>
              <a:rPr lang="fr-FR">
                <a:latin typeface="Calibri" charset="0"/>
              </a:rPr>
              <a:t>rDau c 2	</a:t>
            </a:r>
          </a:p>
          <a:p>
            <a:endParaRPr lang="fr-FR">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66562"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9218" name="Rectangle 2"/>
          <p:cNvSpPr>
            <a:spLocks noGrp="1" noRot="1" noChangeAspect="1" noTextEdit="1"/>
          </p:cNvSpPr>
          <p:nvPr>
            <p:ph type="sldImg"/>
          </p:nvPr>
        </p:nvSpPr>
        <p:spPr bwMode="auto">
          <a:xfrm>
            <a:off x="935038" y="742950"/>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9" name="Rectangle 3"/>
          <p:cNvSpPr>
            <a:spLocks noGrp="1"/>
          </p:cNvSpPr>
          <p:nvPr>
            <p:ph type="body" idx="1"/>
          </p:nvPr>
        </p:nvSpPr>
        <p:spPr bwMode="auto">
          <a:xfrm>
            <a:off x="679450" y="4692650"/>
            <a:ext cx="5438775" cy="444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les micro-particules polluantes pouvaient avoir un effet initiateur de l</a:t>
            </a:r>
            <a:r>
              <a:rPr lang="ja-JP" altLang="fr-FR">
                <a:latin typeface="Calibri" charset="0"/>
              </a:rPr>
              <a:t>’</a:t>
            </a:r>
            <a:r>
              <a:rPr lang="fr-FR" altLang="ja-JP">
                <a:latin typeface="Calibri" charset="0"/>
              </a:rPr>
              <a:t>allergie chez les enfants sains.</a:t>
            </a:r>
          </a:p>
          <a:p>
            <a:r>
              <a:rPr lang="fr-FR">
                <a:latin typeface="Calibri" charset="0"/>
              </a:rPr>
              <a:t>En d</a:t>
            </a:r>
            <a:r>
              <a:rPr lang="ja-JP" altLang="fr-FR">
                <a:latin typeface="Calibri" charset="0"/>
              </a:rPr>
              <a:t>’</a:t>
            </a:r>
            <a:r>
              <a:rPr lang="fr-FR" altLang="ja-JP">
                <a:latin typeface="Calibri" charset="0"/>
              </a:rPr>
              <a:t>autres termes, la pollution contribuerait à rendre allergiques les enfants sains.</a:t>
            </a:r>
          </a:p>
          <a:p>
            <a:endParaRPr lang="fr-FR">
              <a:latin typeface="Calibri" charset="0"/>
            </a:endParaRPr>
          </a:p>
          <a:p>
            <a:r>
              <a:rPr lang="en-US">
                <a:latin typeface="Calibri" charset="0"/>
              </a:rPr>
              <a:t>Over the last few decades, the </a:t>
            </a:r>
            <a:r>
              <a:rPr lang="en-US" b="1">
                <a:latin typeface="Calibri" charset="0"/>
              </a:rPr>
              <a:t>prevalence of allergic</a:t>
            </a:r>
            <a:r>
              <a:rPr lang="en-US">
                <a:latin typeface="Calibri" charset="0"/>
              </a:rPr>
              <a:t> diseases has increased dramatically in developed nations. The resulting burden on healthcare systems worldwide has provoked a whole series of research initiatives among allergy experts and commercial companies that aim to develop novel tests to improve the diagnostic risk assessment and early preventive treatment of disease. The advent of protein microarray technology has fuelled aspirations of multianalyte immunological applications that permit the simultaneous analysis of huge numbers of disease-related parameters</a:t>
            </a:r>
          </a:p>
          <a:p>
            <a:endParaRPr lang="en-US">
              <a:latin typeface="Calibri" charset="0"/>
            </a:endParaRPr>
          </a:p>
          <a:p>
            <a:endParaRPr lang="fr-FR">
              <a:latin typeface="Calibri" charset="0"/>
            </a:endParaRPr>
          </a:p>
          <a:p>
            <a:r>
              <a:rPr lang="fr-FR">
                <a:latin typeface="Calibri" charset="0"/>
              </a:rPr>
              <a:t>• Autre	hypothèse	avancée,	« l’aseptisa- tion »	croissante	de	l’environnement	de l’enfant (théorie « hygiéniste ») conduirait à la prolongation du profil physiologique à la naissance, de type Th2(1) associé à un risque accru de sensibilisation IgE dépendantes. La baisse des infections gastro-intestinales de l’enfant ne permet- trait pas au système immunitaire de s’o- rienter vers des réponses cellulaires, moins impliquées dans les réactions aller- giques 􏰔􏰎. On insiste actuellement sur des anomalies induites de lymphocytes T régulateurs.</a:t>
            </a:r>
          </a:p>
          <a:p>
            <a:r>
              <a:rPr lang="fr-FR" sz="1600">
                <a:latin typeface="Calibri" charset="0"/>
              </a:rPr>
              <a:t>Transformations d’ordre économique</a:t>
            </a:r>
          </a:p>
          <a:p>
            <a:r>
              <a:rPr lang="fr-FR" sz="1600">
                <a:latin typeface="Calibri" charset="0"/>
              </a:rPr>
              <a:t>• L’internationalisation de l’économie a permis de mettre à disposition des consommateurs une gamme de denrées alimentaires plus étendue (kiwi, sésame...). Le sésame repré-</a:t>
            </a:r>
          </a:p>
          <a:p>
            <a:r>
              <a:rPr lang="fr-FR">
                <a:latin typeface="Calibri" charset="0"/>
              </a:rPr>
              <a:t>sente aujourd’hui 4,4% des allergies alimentaires des adultes contre 0,7% il y a encore quelques années 􏰔􏰌.</a:t>
            </a:r>
          </a:p>
          <a:p>
            <a:r>
              <a:rPr lang="fr-FR">
                <a:latin typeface="Calibri" charset="0"/>
              </a:rPr>
              <a:t>• La consommation devenue généralisée de denrées issues de l’industrie agroalimentaire (par opposition aux préparations artisanales) expose davantage les consommateurs depuis quelques décennies à des allergènes mas- qués dans les denrées alimentaires. Leur présence n’est parfois pas soupçonnée. Ce sont d’une part les ingrédients protéiques (blanc d’œuf, poudre de lait, caséine, farine de lupin, etc.) et d’autre part des contami- nations survenues lors des récoltes, du stockage, des procédés de fabrication et/ou du conditionnement des denrées alimentaires. Le fait que ces allergènes soient masqués n’implique pas un pouvoir allergène accru mais l’exposition (la consommation) fréquente sinon quotidienne peut accentuer progres- sivement la sensibilisation.</a:t>
            </a:r>
          </a:p>
          <a:p>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fr-FR" dirty="0" smtClean="0">
                <a:latin typeface="Calibri" charset="0"/>
              </a:rPr>
              <a:t>Concrètement ces beaux dosages d’</a:t>
            </a:r>
            <a:r>
              <a:rPr lang="fr-FR" dirty="0" err="1" smtClean="0">
                <a:latin typeface="Calibri" charset="0"/>
              </a:rPr>
              <a:t>IgEsp</a:t>
            </a:r>
            <a:r>
              <a:rPr lang="fr-FR" dirty="0" smtClean="0">
                <a:latin typeface="Calibri" charset="0"/>
              </a:rPr>
              <a:t> pour les composants </a:t>
            </a:r>
            <a:r>
              <a:rPr lang="fr-FR" dirty="0" err="1" smtClean="0">
                <a:latin typeface="Calibri" charset="0"/>
              </a:rPr>
              <a:t>allergeniques</a:t>
            </a:r>
            <a:r>
              <a:rPr lang="fr-FR" dirty="0" smtClean="0">
                <a:latin typeface="Calibri" charset="0"/>
              </a:rPr>
              <a:t> sont disponibles en CAP </a:t>
            </a:r>
            <a:r>
              <a:rPr lang="fr-FR" dirty="0" err="1" smtClean="0">
                <a:latin typeface="Calibri" charset="0"/>
              </a:rPr>
              <a:t>càd</a:t>
            </a:r>
            <a:r>
              <a:rPr lang="fr-FR" dirty="0" smtClean="0">
                <a:latin typeface="Calibri" charset="0"/>
              </a:rPr>
              <a:t> une technique </a:t>
            </a:r>
            <a:r>
              <a:rPr lang="fr-FR" dirty="0" err="1" smtClean="0">
                <a:latin typeface="Calibri" charset="0"/>
              </a:rPr>
              <a:t>singleplex</a:t>
            </a:r>
            <a:endParaRPr lang="fr-FR" dirty="0">
              <a:latin typeface="Calibri" charset="0"/>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CDE74A-2FF1-BE4B-BF72-3423F71DE72A}" type="slidenum">
              <a:rPr lang="fr-BE" sz="1200">
                <a:cs typeface="Arial" charset="0"/>
              </a:rPr>
              <a:pPr eaLnBrk="1" hangingPunct="1"/>
              <a:t>36</a:t>
            </a:fld>
            <a:endParaRPr lang="fr-BE"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Calibri" charset="0"/>
              </a:rPr>
              <a:t>The main application of purified natural or recombinant allergenic components is the precise identification of the allergens that cause disease. These allergenic components have allowed diagnostic resolution at molecular level, in the form of component-resolved diagnosis (CRD),29 thereby opening a new era in allergy.</a:t>
            </a:r>
          </a:p>
          <a:p>
            <a:r>
              <a:rPr lang="en-GB">
                <a:latin typeface="Calibri" charset="0"/>
              </a:rPr>
              <a:t>With this approach it is possible to distinguish between patients who are truly allergic to a given biological source and those with cross-reactivity to molecules shared among different biological sources. In addition, it is possible to identify the molecules to which specific immunotherapy must be targeted, with a view to developing optimised treatments.19,30,31</a:t>
            </a:r>
          </a:p>
          <a:p>
            <a:r>
              <a:rPr lang="en-GB">
                <a:latin typeface="Calibri" charset="0"/>
              </a:rPr>
              <a:t>Investigations based on allergenic molecules or components have been made with a broad range of aeroallergens (e.g., birch,32 olive,33,34 grasses,35 chenopod species,36 Alternaria37 or cat epithelia38), food allergens (e.g., peach,39 apple,40 cherry,41 hazelnut,42,43 carrot44 or wheat,45,46 pollen – food plant syndromes47), and stinging insects.48 These studies have revealed that component-resolved IgE recognition patterns can determine sensitisation patterns, correlating them to the presence or absence of symptoms, the severity of the latter, and the clinical phenotypes,49 and may contribute to the analysis of geographical differences.</a:t>
            </a:r>
          </a:p>
          <a:p>
            <a:endParaRPr lang="fr-FR">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solidFill>
                  <a:srgbClr val="00669A"/>
                </a:solidFill>
                <a:latin typeface="Times New Roman" charset="0"/>
                <a:cs typeface="Times New Roman" charset="0"/>
              </a:rPr>
              <a:t>The incidence of IgE-mediated allergic disorders has increased over the last decades in the western world.[1,2] Consequently, the availability of reliable tools for the diagnosis of allergic diseases is currently felt to be a very hot topic. At the moment, investigative work is widely performed by means of diagnostic reagents, directly derived from the biological sources responsible for allergic sensitization. These allergenic extracts are utilized both for cutaneous and in vitro IgE testing.[3,4] Unfortunately, a series of pitfalls actually impair the consistency of diagnostic tools based on extract: these reagents, in fact, provide no information on the specific culprit protein(s) responsible for IgE sensitization, it is impossible to distinguish panallergens' IgE reactivity from a genuine antigen recognition, and contaminants or genuine but irrelevant components could prejudice a precise evaluation, both diluting or giving the possibility for a false IgE reactivity </a:t>
            </a:r>
            <a:endParaRPr lang="fr-BE">
              <a:solidFill>
                <a:srgbClr val="00669A"/>
              </a:solidFill>
              <a:latin typeface="Times New Roman" charset="0"/>
              <a:cs typeface="Times New Roman" charset="0"/>
            </a:endParaRPr>
          </a:p>
          <a:p>
            <a:endParaRPr lang="fr-FR">
              <a:latin typeface="Calibri" charset="0"/>
            </a:endParaRPr>
          </a:p>
        </p:txBody>
      </p:sp>
      <p:sp>
        <p:nvSpPr>
          <p:cNvPr id="1208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CBEA4-5A08-BA4B-B0AB-61414ED8C0ED}" type="slidenum">
              <a:rPr lang="fr-BE" sz="1200">
                <a:cs typeface="Arial" charset="0"/>
              </a:rPr>
              <a:pPr eaLnBrk="1" hangingPunct="1"/>
              <a:t>42</a:t>
            </a:fld>
            <a:endParaRPr lang="fr-BE" sz="120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normAutofit fontScale="85000" lnSpcReduction="20000"/>
          </a:bodyPr>
          <a:lstStyle/>
          <a:p>
            <a:pPr>
              <a:defRPr/>
            </a:pPr>
            <a:r>
              <a:rPr lang="fr-FR" dirty="0" smtClean="0"/>
              <a:t>Bien qu'aucune étude n'ait examiné le coût de l'approche </a:t>
            </a:r>
            <a:r>
              <a:rPr lang="fr-FR" dirty="0" err="1" smtClean="0"/>
              <a:t>biopuce</a:t>
            </a:r>
            <a:r>
              <a:rPr lang="fr-FR" dirty="0" smtClean="0"/>
              <a:t> IgE au diagnostic de l'allergie , aucune augmentation du coût de l'ISAC ont été enregistrés au cours des quatre années de son utilisation en routine , sauf si 30% de molécules ont été repérés sur la </a:t>
            </a:r>
            <a:r>
              <a:rPr lang="fr-FR" dirty="0" err="1" smtClean="0"/>
              <a:t>biopuce</a:t>
            </a:r>
            <a:r>
              <a:rPr lang="fr-FR" dirty="0" smtClean="0"/>
              <a:t> ( Fig. 1 ) . Comme mentionné précédemment, le coût est déterminé par la très faible quantité de la préparation de molécules allergisantes nécessaires pour repérer une seule </a:t>
            </a:r>
            <a:r>
              <a:rPr lang="fr-FR" dirty="0" err="1" smtClean="0"/>
              <a:t>biopuce</a:t>
            </a:r>
            <a:r>
              <a:rPr lang="fr-FR" dirty="0" smtClean="0"/>
              <a:t>. De plus , le coût des allergènes les plus coûteux est généralement bien équilibrée par le très faible coût des autres. Il semble raisonnable de supposer que dans le déplacement à petite échelle pour la production à grande échelle, le coût de </a:t>
            </a:r>
            <a:r>
              <a:rPr lang="fr-FR" dirty="0" err="1" smtClean="0"/>
              <a:t>biopuce</a:t>
            </a:r>
            <a:r>
              <a:rPr lang="fr-FR" dirty="0" smtClean="0"/>
              <a:t> resterait stable ou même diminuer . Il est peu probable qu'un système </a:t>
            </a:r>
            <a:r>
              <a:rPr lang="fr-FR" dirty="0" err="1" smtClean="0"/>
              <a:t>singleplex</a:t>
            </a:r>
            <a:r>
              <a:rPr lang="fr-FR" dirty="0" smtClean="0"/>
              <a:t> ne peut rivaliser avec la </a:t>
            </a:r>
            <a:r>
              <a:rPr lang="fr-FR" dirty="0" err="1" smtClean="0"/>
              <a:t>biopuce</a:t>
            </a:r>
            <a:r>
              <a:rPr lang="fr-FR" dirty="0" smtClean="0"/>
              <a:t> IVD IgE ( Fig. 1 ) . D'autre part , des tests d'allergie base </a:t>
            </a:r>
            <a:r>
              <a:rPr lang="fr-FR" dirty="0" err="1" smtClean="0"/>
              <a:t>biopuces</a:t>
            </a:r>
            <a:r>
              <a:rPr lang="fr-FR" dirty="0" smtClean="0"/>
              <a:t> peut concurrencer fortement les tests de la peau , non seulement en raison de la nature différente de l'essai , mais aussi parce qu'elle réduit le nombre d'étapes nécessaires avant d'atteindre le diagnostic final . Les coûts indirects de diagnostic de l'allergie pourraient être réduits de manière significative.</a:t>
            </a:r>
          </a:p>
          <a:p>
            <a:pPr>
              <a:defRPr/>
            </a:pPr>
            <a:r>
              <a:rPr lang="fr-FR" dirty="0" smtClean="0"/>
              <a:t>Plusieurs critiques s'opposent au diagnostic basé </a:t>
            </a:r>
            <a:r>
              <a:rPr lang="fr-FR" dirty="0" err="1" smtClean="0"/>
              <a:t>biopuce</a:t>
            </a:r>
            <a:r>
              <a:rPr lang="fr-FR" dirty="0" smtClean="0"/>
              <a:t> - allergie (par exemple , le coût du système , le manque d' automatisation , le risque de détecter un très grand nombre de sensibilisations sans symptômes réels , mélange indésirable des allergènes provenant des aliments et des produits à inhaler , et le fait que tous les les allergènes sources / molécules sont représentées dans la </a:t>
            </a:r>
            <a:r>
              <a:rPr lang="fr-FR" dirty="0" err="1" smtClean="0"/>
              <a:t>biopuce</a:t>
            </a:r>
            <a:r>
              <a:rPr lang="fr-FR" dirty="0" smtClean="0"/>
              <a:t> en cours ) .</a:t>
            </a:r>
          </a:p>
          <a:p>
            <a:pPr>
              <a:defRPr/>
            </a:pPr>
            <a:endParaRPr lang="fr-FR" dirty="0" smtClean="0"/>
          </a:p>
          <a:p>
            <a:pPr>
              <a:defRPr/>
            </a:pPr>
            <a:r>
              <a:rPr lang="fr-FR" dirty="0" err="1" smtClean="0"/>
              <a:t>Although</a:t>
            </a:r>
            <a:r>
              <a:rPr lang="fr-FR" dirty="0" smtClean="0"/>
              <a:t> no </a:t>
            </a:r>
            <a:r>
              <a:rPr lang="fr-FR" dirty="0" err="1" smtClean="0"/>
              <a:t>studies</a:t>
            </a:r>
            <a:r>
              <a:rPr lang="fr-FR" dirty="0" smtClean="0"/>
              <a:t> have </a:t>
            </a:r>
            <a:r>
              <a:rPr lang="fr-FR" dirty="0" err="1" smtClean="0"/>
              <a:t>examined</a:t>
            </a:r>
            <a:r>
              <a:rPr lang="fr-FR" dirty="0" smtClean="0"/>
              <a:t> the </a:t>
            </a:r>
            <a:r>
              <a:rPr lang="fr-FR" dirty="0" err="1" smtClean="0"/>
              <a:t>cost</a:t>
            </a:r>
            <a:r>
              <a:rPr lang="fr-FR" dirty="0" smtClean="0"/>
              <a:t> of the IgE </a:t>
            </a:r>
            <a:r>
              <a:rPr lang="fr-FR" dirty="0" err="1" smtClean="0"/>
              <a:t>biochip</a:t>
            </a:r>
            <a:r>
              <a:rPr lang="fr-FR" dirty="0" smtClean="0"/>
              <a:t> </a:t>
            </a:r>
            <a:r>
              <a:rPr lang="fr-FR" dirty="0" err="1" smtClean="0"/>
              <a:t>approach</a:t>
            </a:r>
            <a:r>
              <a:rPr lang="fr-FR" dirty="0" smtClean="0"/>
              <a:t> to </a:t>
            </a:r>
            <a:r>
              <a:rPr lang="fr-FR" dirty="0" err="1" smtClean="0"/>
              <a:t>allergy</a:t>
            </a:r>
            <a:r>
              <a:rPr lang="fr-FR" dirty="0" smtClean="0"/>
              <a:t> </a:t>
            </a:r>
            <a:r>
              <a:rPr lang="fr-FR" dirty="0" err="1" smtClean="0"/>
              <a:t>diagnosis</a:t>
            </a:r>
            <a:r>
              <a:rPr lang="fr-FR" dirty="0" smtClean="0"/>
              <a:t>, no </a:t>
            </a:r>
            <a:r>
              <a:rPr lang="fr-FR" dirty="0" err="1" smtClean="0"/>
              <a:t>increases</a:t>
            </a:r>
            <a:r>
              <a:rPr lang="fr-FR" dirty="0" smtClean="0"/>
              <a:t> in the ISAC </a:t>
            </a:r>
            <a:r>
              <a:rPr lang="fr-FR" dirty="0" err="1" smtClean="0"/>
              <a:t>cost</a:t>
            </a:r>
            <a:r>
              <a:rPr lang="fr-FR" dirty="0" smtClean="0"/>
              <a:t> have been </a:t>
            </a:r>
            <a:r>
              <a:rPr lang="fr-FR" dirty="0" err="1" smtClean="0"/>
              <a:t>recorded</a:t>
            </a:r>
            <a:r>
              <a:rPr lang="fr-FR" dirty="0" smtClean="0"/>
              <a:t> </a:t>
            </a:r>
            <a:r>
              <a:rPr lang="fr-FR" dirty="0" err="1" smtClean="0"/>
              <a:t>during</a:t>
            </a:r>
            <a:r>
              <a:rPr lang="fr-FR" dirty="0" smtClean="0"/>
              <a:t> the 4 </a:t>
            </a:r>
            <a:r>
              <a:rPr lang="fr-FR" dirty="0" err="1" smtClean="0"/>
              <a:t>years</a:t>
            </a:r>
            <a:r>
              <a:rPr lang="fr-FR" dirty="0" smtClean="0"/>
              <a:t> of </a:t>
            </a:r>
            <a:r>
              <a:rPr lang="fr-FR" dirty="0" err="1" smtClean="0"/>
              <a:t>its</a:t>
            </a:r>
            <a:r>
              <a:rPr lang="fr-FR" dirty="0" smtClean="0"/>
              <a:t> routine use, </a:t>
            </a:r>
            <a:r>
              <a:rPr lang="fr-FR" dirty="0" err="1" smtClean="0"/>
              <a:t>except</a:t>
            </a:r>
            <a:r>
              <a:rPr lang="fr-FR" dirty="0" smtClean="0"/>
              <a:t> </a:t>
            </a:r>
            <a:r>
              <a:rPr lang="fr-FR" dirty="0" err="1" smtClean="0"/>
              <a:t>when</a:t>
            </a:r>
            <a:r>
              <a:rPr lang="fr-FR" dirty="0" smtClean="0"/>
              <a:t> 30% more </a:t>
            </a:r>
            <a:r>
              <a:rPr lang="fr-FR" dirty="0" err="1" smtClean="0"/>
              <a:t>molecules</a:t>
            </a:r>
            <a:r>
              <a:rPr lang="fr-FR" dirty="0" smtClean="0"/>
              <a:t> </a:t>
            </a:r>
            <a:r>
              <a:rPr lang="fr-FR" dirty="0" err="1" smtClean="0"/>
              <a:t>were</a:t>
            </a:r>
            <a:r>
              <a:rPr lang="fr-FR" dirty="0" smtClean="0"/>
              <a:t> </a:t>
            </a:r>
            <a:r>
              <a:rPr lang="fr-FR" dirty="0" err="1" smtClean="0"/>
              <a:t>spotted</a:t>
            </a:r>
            <a:r>
              <a:rPr lang="fr-FR" dirty="0" smtClean="0"/>
              <a:t> on the </a:t>
            </a:r>
            <a:r>
              <a:rPr lang="fr-FR" dirty="0" err="1" smtClean="0"/>
              <a:t>biochip</a:t>
            </a:r>
            <a:r>
              <a:rPr lang="fr-FR" dirty="0" smtClean="0"/>
              <a:t> (Fig. 1). As </a:t>
            </a:r>
            <a:r>
              <a:rPr lang="fr-FR" dirty="0" err="1" smtClean="0"/>
              <a:t>mentioned</a:t>
            </a:r>
            <a:r>
              <a:rPr lang="fr-FR" dirty="0" smtClean="0"/>
              <a:t>, the </a:t>
            </a:r>
            <a:r>
              <a:rPr lang="fr-FR" dirty="0" err="1" smtClean="0"/>
              <a:t>cost</a:t>
            </a:r>
            <a:r>
              <a:rPr lang="fr-FR" dirty="0" smtClean="0"/>
              <a:t> </a:t>
            </a:r>
            <a:r>
              <a:rPr lang="fr-FR" dirty="0" err="1" smtClean="0"/>
              <a:t>is</a:t>
            </a:r>
            <a:r>
              <a:rPr lang="fr-FR" dirty="0" smtClean="0"/>
              <a:t> </a:t>
            </a:r>
            <a:r>
              <a:rPr lang="fr-FR" dirty="0" err="1" smtClean="0"/>
              <a:t>determined</a:t>
            </a:r>
            <a:r>
              <a:rPr lang="fr-FR" dirty="0" smtClean="0"/>
              <a:t> by the </a:t>
            </a:r>
            <a:r>
              <a:rPr lang="fr-FR" dirty="0" err="1" smtClean="0"/>
              <a:t>very</a:t>
            </a:r>
            <a:r>
              <a:rPr lang="fr-FR" dirty="0" smtClean="0"/>
              <a:t> </a:t>
            </a:r>
            <a:r>
              <a:rPr lang="fr-FR" dirty="0" err="1" smtClean="0"/>
              <a:t>low</a:t>
            </a:r>
            <a:r>
              <a:rPr lang="fr-FR" dirty="0" smtClean="0"/>
              <a:t> </a:t>
            </a:r>
            <a:r>
              <a:rPr lang="fr-FR" dirty="0" err="1" smtClean="0"/>
              <a:t>amount</a:t>
            </a:r>
            <a:r>
              <a:rPr lang="fr-FR" dirty="0" smtClean="0"/>
              <a:t> of </a:t>
            </a:r>
            <a:r>
              <a:rPr lang="fr-FR" dirty="0" err="1" smtClean="0"/>
              <a:t>allergenic</a:t>
            </a:r>
            <a:r>
              <a:rPr lang="fr-FR" dirty="0" smtClean="0"/>
              <a:t> </a:t>
            </a:r>
            <a:r>
              <a:rPr lang="fr-FR" dirty="0" err="1" smtClean="0"/>
              <a:t>molecule</a:t>
            </a:r>
            <a:r>
              <a:rPr lang="fr-FR" dirty="0" smtClean="0"/>
              <a:t> </a:t>
            </a:r>
            <a:r>
              <a:rPr lang="fr-FR" dirty="0" err="1" smtClean="0"/>
              <a:t>preparations</a:t>
            </a:r>
            <a:r>
              <a:rPr lang="fr-FR" dirty="0" smtClean="0"/>
              <a:t> </a:t>
            </a:r>
            <a:r>
              <a:rPr lang="fr-FR" dirty="0" err="1" smtClean="0"/>
              <a:t>needed</a:t>
            </a:r>
            <a:r>
              <a:rPr lang="fr-FR" dirty="0" smtClean="0"/>
              <a:t> for </a:t>
            </a:r>
            <a:r>
              <a:rPr lang="fr-FR" dirty="0" err="1" smtClean="0"/>
              <a:t>spotting</a:t>
            </a:r>
            <a:r>
              <a:rPr lang="fr-FR" dirty="0" smtClean="0"/>
              <a:t> a single </a:t>
            </a:r>
            <a:r>
              <a:rPr lang="fr-FR" dirty="0" err="1" smtClean="0"/>
              <a:t>biochip</a:t>
            </a:r>
            <a:r>
              <a:rPr lang="fr-FR" dirty="0" smtClean="0"/>
              <a:t>. </a:t>
            </a:r>
            <a:r>
              <a:rPr lang="fr-FR" dirty="0" err="1" smtClean="0"/>
              <a:t>Further</a:t>
            </a:r>
            <a:r>
              <a:rPr lang="fr-FR" dirty="0" smtClean="0"/>
              <a:t>- more, the </a:t>
            </a:r>
            <a:r>
              <a:rPr lang="fr-FR" dirty="0" err="1" smtClean="0"/>
              <a:t>cost</a:t>
            </a:r>
            <a:r>
              <a:rPr lang="fr-FR" dirty="0" smtClean="0"/>
              <a:t> of the </a:t>
            </a:r>
            <a:r>
              <a:rPr lang="fr-FR" dirty="0" err="1" smtClean="0"/>
              <a:t>most</a:t>
            </a:r>
            <a:r>
              <a:rPr lang="fr-FR" dirty="0" smtClean="0"/>
              <a:t> </a:t>
            </a:r>
            <a:r>
              <a:rPr lang="fr-FR" dirty="0" err="1" smtClean="0"/>
              <a:t>expensive</a:t>
            </a:r>
            <a:r>
              <a:rPr lang="fr-FR" dirty="0" smtClean="0"/>
              <a:t> </a:t>
            </a:r>
            <a:r>
              <a:rPr lang="fr-FR" dirty="0" err="1" smtClean="0"/>
              <a:t>allergens</a:t>
            </a:r>
            <a:r>
              <a:rPr lang="fr-FR" dirty="0" smtClean="0"/>
              <a:t> </a:t>
            </a:r>
            <a:r>
              <a:rPr lang="fr-FR" dirty="0" err="1" smtClean="0"/>
              <a:t>is</a:t>
            </a:r>
            <a:r>
              <a:rPr lang="fr-FR" dirty="0" smtClean="0"/>
              <a:t> </a:t>
            </a:r>
            <a:r>
              <a:rPr lang="fr-FR" dirty="0" err="1" smtClean="0"/>
              <a:t>generally</a:t>
            </a:r>
            <a:r>
              <a:rPr lang="fr-FR" dirty="0" smtClean="0"/>
              <a:t> </a:t>
            </a:r>
            <a:r>
              <a:rPr lang="fr-FR" dirty="0" err="1" smtClean="0"/>
              <a:t>well-balanced</a:t>
            </a:r>
            <a:r>
              <a:rPr lang="fr-FR" dirty="0" smtClean="0"/>
              <a:t> by the </a:t>
            </a:r>
            <a:r>
              <a:rPr lang="fr-FR" dirty="0" err="1" smtClean="0"/>
              <a:t>very</a:t>
            </a:r>
            <a:r>
              <a:rPr lang="fr-FR" dirty="0" smtClean="0"/>
              <a:t> </a:t>
            </a:r>
            <a:r>
              <a:rPr lang="fr-FR" dirty="0" err="1" smtClean="0"/>
              <a:t>low</a:t>
            </a:r>
            <a:r>
              <a:rPr lang="fr-FR" dirty="0" smtClean="0"/>
              <a:t> </a:t>
            </a:r>
            <a:r>
              <a:rPr lang="fr-FR" dirty="0" err="1" smtClean="0"/>
              <a:t>cost</a:t>
            </a:r>
            <a:r>
              <a:rPr lang="fr-FR" dirty="0" smtClean="0"/>
              <a:t> of </a:t>
            </a:r>
            <a:r>
              <a:rPr lang="fr-FR" dirty="0" err="1" smtClean="0"/>
              <a:t>others</a:t>
            </a:r>
            <a:r>
              <a:rPr lang="fr-FR" dirty="0" smtClean="0"/>
              <a:t>. It </a:t>
            </a:r>
            <a:r>
              <a:rPr lang="fr-FR" dirty="0" err="1" smtClean="0"/>
              <a:t>seems</a:t>
            </a:r>
            <a:r>
              <a:rPr lang="fr-FR" dirty="0" smtClean="0"/>
              <a:t> </a:t>
            </a:r>
            <a:r>
              <a:rPr lang="fr-FR" dirty="0" err="1" smtClean="0"/>
              <a:t>reasonable</a:t>
            </a:r>
            <a:r>
              <a:rPr lang="fr-FR" dirty="0" smtClean="0"/>
              <a:t> to assume </a:t>
            </a:r>
            <a:r>
              <a:rPr lang="fr-FR" dirty="0" err="1" smtClean="0"/>
              <a:t>that</a:t>
            </a:r>
            <a:r>
              <a:rPr lang="fr-FR" dirty="0" smtClean="0"/>
              <a:t> in </a:t>
            </a:r>
            <a:r>
              <a:rPr lang="fr-FR" dirty="0" err="1" smtClean="0"/>
              <a:t>moving</a:t>
            </a:r>
            <a:r>
              <a:rPr lang="fr-FR" dirty="0" smtClean="0"/>
              <a:t> </a:t>
            </a:r>
            <a:r>
              <a:rPr lang="fr-FR" dirty="0" err="1" smtClean="0"/>
              <a:t>from</a:t>
            </a:r>
            <a:r>
              <a:rPr lang="fr-FR" dirty="0" smtClean="0"/>
              <a:t> </a:t>
            </a:r>
            <a:r>
              <a:rPr lang="fr-FR" dirty="0" err="1" smtClean="0"/>
              <a:t>small-scale</a:t>
            </a:r>
            <a:r>
              <a:rPr lang="fr-FR" dirty="0" smtClean="0"/>
              <a:t> to large-</a:t>
            </a:r>
            <a:r>
              <a:rPr lang="fr-FR" dirty="0" err="1" smtClean="0"/>
              <a:t>scale</a:t>
            </a:r>
            <a:r>
              <a:rPr lang="fr-FR" dirty="0" smtClean="0"/>
              <a:t> production, the </a:t>
            </a:r>
            <a:r>
              <a:rPr lang="fr-FR" dirty="0" err="1" smtClean="0"/>
              <a:t>biochip</a:t>
            </a:r>
            <a:r>
              <a:rPr lang="fr-FR" dirty="0" smtClean="0"/>
              <a:t> </a:t>
            </a:r>
            <a:r>
              <a:rPr lang="fr-FR" dirty="0" err="1" smtClean="0"/>
              <a:t>cost</a:t>
            </a:r>
            <a:r>
              <a:rPr lang="fr-FR" dirty="0" smtClean="0"/>
              <a:t> </a:t>
            </a:r>
            <a:r>
              <a:rPr lang="fr-FR" dirty="0" err="1" smtClean="0"/>
              <a:t>would</a:t>
            </a:r>
            <a:r>
              <a:rPr lang="fr-FR" dirty="0" smtClean="0"/>
              <a:t> </a:t>
            </a:r>
            <a:r>
              <a:rPr lang="fr-FR" dirty="0" err="1" smtClean="0"/>
              <a:t>remain</a:t>
            </a:r>
            <a:r>
              <a:rPr lang="fr-FR" dirty="0" smtClean="0"/>
              <a:t> stable or </a:t>
            </a:r>
            <a:r>
              <a:rPr lang="fr-FR" dirty="0" err="1" smtClean="0"/>
              <a:t>even</a:t>
            </a:r>
            <a:r>
              <a:rPr lang="fr-FR" dirty="0" smtClean="0"/>
              <a:t> </a:t>
            </a:r>
            <a:r>
              <a:rPr lang="fr-FR" dirty="0" err="1" smtClean="0"/>
              <a:t>decrease</a:t>
            </a:r>
            <a:r>
              <a:rPr lang="fr-FR" dirty="0" smtClean="0"/>
              <a:t>. There </a:t>
            </a:r>
            <a:r>
              <a:rPr lang="fr-FR" dirty="0" err="1" smtClean="0"/>
              <a:t>is</a:t>
            </a:r>
            <a:r>
              <a:rPr lang="fr-FR" dirty="0" smtClean="0"/>
              <a:t> </a:t>
            </a:r>
            <a:r>
              <a:rPr lang="fr-FR" dirty="0" err="1" smtClean="0"/>
              <a:t>little</a:t>
            </a:r>
            <a:r>
              <a:rPr lang="fr-FR" dirty="0" smtClean="0"/>
              <a:t> chance </a:t>
            </a:r>
            <a:r>
              <a:rPr lang="fr-FR" dirty="0" err="1" smtClean="0"/>
              <a:t>that</a:t>
            </a:r>
            <a:r>
              <a:rPr lang="fr-FR" dirty="0" smtClean="0"/>
              <a:t> a </a:t>
            </a:r>
            <a:r>
              <a:rPr lang="fr-FR" dirty="0" err="1" smtClean="0"/>
              <a:t>singleplex</a:t>
            </a:r>
            <a:r>
              <a:rPr lang="fr-FR" dirty="0" smtClean="0"/>
              <a:t> system </a:t>
            </a:r>
            <a:r>
              <a:rPr lang="fr-FR" dirty="0" err="1" smtClean="0"/>
              <a:t>can</a:t>
            </a:r>
            <a:r>
              <a:rPr lang="fr-FR" dirty="0" smtClean="0"/>
              <a:t> </a:t>
            </a:r>
            <a:r>
              <a:rPr lang="fr-FR" dirty="0" err="1" smtClean="0"/>
              <a:t>compete</a:t>
            </a:r>
            <a:r>
              <a:rPr lang="fr-FR" dirty="0" smtClean="0"/>
              <a:t> </a:t>
            </a:r>
            <a:r>
              <a:rPr lang="fr-FR" dirty="0" err="1" smtClean="0"/>
              <a:t>with</a:t>
            </a:r>
            <a:r>
              <a:rPr lang="fr-FR" dirty="0" smtClean="0"/>
              <a:t> the IgE </a:t>
            </a:r>
            <a:r>
              <a:rPr lang="fr-FR" dirty="0" err="1" smtClean="0"/>
              <a:t>biochip</a:t>
            </a:r>
            <a:r>
              <a:rPr lang="fr-FR" dirty="0" smtClean="0"/>
              <a:t> IVD (Fig. 1). On the </a:t>
            </a:r>
            <a:r>
              <a:rPr lang="fr-FR" dirty="0" err="1" smtClean="0"/>
              <a:t>other</a:t>
            </a:r>
            <a:r>
              <a:rPr lang="fr-FR" dirty="0" smtClean="0"/>
              <a:t> hand, </a:t>
            </a:r>
            <a:r>
              <a:rPr lang="fr-FR" dirty="0" err="1" smtClean="0"/>
              <a:t>biochip-based</a:t>
            </a:r>
            <a:r>
              <a:rPr lang="fr-FR" dirty="0" smtClean="0"/>
              <a:t> </a:t>
            </a:r>
            <a:r>
              <a:rPr lang="fr-FR" dirty="0" err="1" smtClean="0"/>
              <a:t>allergy</a:t>
            </a:r>
            <a:r>
              <a:rPr lang="fr-FR" dirty="0" smtClean="0"/>
              <a:t> </a:t>
            </a:r>
            <a:r>
              <a:rPr lang="fr-FR" dirty="0" err="1" smtClean="0"/>
              <a:t>testing</a:t>
            </a:r>
            <a:r>
              <a:rPr lang="fr-FR" dirty="0" smtClean="0"/>
              <a:t> </a:t>
            </a:r>
            <a:r>
              <a:rPr lang="fr-FR" dirty="0" err="1" smtClean="0"/>
              <a:t>can</a:t>
            </a:r>
            <a:r>
              <a:rPr lang="fr-FR" dirty="0" smtClean="0"/>
              <a:t> </a:t>
            </a:r>
            <a:r>
              <a:rPr lang="fr-FR" dirty="0" err="1" smtClean="0"/>
              <a:t>compete</a:t>
            </a:r>
            <a:r>
              <a:rPr lang="fr-FR" dirty="0" smtClean="0"/>
              <a:t> </a:t>
            </a:r>
            <a:r>
              <a:rPr lang="fr-FR" dirty="0" err="1" smtClean="0"/>
              <a:t>strongly</a:t>
            </a:r>
            <a:r>
              <a:rPr lang="fr-FR" dirty="0" smtClean="0"/>
              <a:t> </a:t>
            </a:r>
            <a:r>
              <a:rPr lang="fr-FR" dirty="0" err="1" smtClean="0"/>
              <a:t>with</a:t>
            </a:r>
            <a:r>
              <a:rPr lang="fr-FR" dirty="0" smtClean="0"/>
              <a:t> skin </a:t>
            </a:r>
            <a:r>
              <a:rPr lang="fr-FR" dirty="0" err="1" smtClean="0"/>
              <a:t>testing</a:t>
            </a:r>
            <a:r>
              <a:rPr lang="fr-FR" dirty="0" smtClean="0"/>
              <a:t>, not </a:t>
            </a:r>
            <a:r>
              <a:rPr lang="fr-FR" dirty="0" err="1" smtClean="0"/>
              <a:t>only</a:t>
            </a:r>
            <a:r>
              <a:rPr lang="fr-FR" dirty="0" smtClean="0"/>
              <a:t> </a:t>
            </a:r>
            <a:r>
              <a:rPr lang="fr-FR" dirty="0" err="1" smtClean="0"/>
              <a:t>because</a:t>
            </a:r>
            <a:r>
              <a:rPr lang="fr-FR" dirty="0" smtClean="0"/>
              <a:t> of the </a:t>
            </a:r>
            <a:r>
              <a:rPr lang="fr-FR" dirty="0" err="1" smtClean="0"/>
              <a:t>different</a:t>
            </a:r>
            <a:r>
              <a:rPr lang="fr-FR" dirty="0" smtClean="0"/>
              <a:t> nature of the </a:t>
            </a:r>
            <a:r>
              <a:rPr lang="fr-FR" dirty="0" err="1" smtClean="0"/>
              <a:t>testing</a:t>
            </a:r>
            <a:r>
              <a:rPr lang="fr-FR" dirty="0" smtClean="0"/>
              <a:t>, but </a:t>
            </a:r>
            <a:r>
              <a:rPr lang="fr-FR" dirty="0" err="1" smtClean="0"/>
              <a:t>also</a:t>
            </a:r>
            <a:r>
              <a:rPr lang="fr-FR" dirty="0" smtClean="0"/>
              <a:t> </a:t>
            </a:r>
            <a:r>
              <a:rPr lang="fr-FR" dirty="0" err="1" smtClean="0"/>
              <a:t>because</a:t>
            </a:r>
            <a:r>
              <a:rPr lang="fr-FR" dirty="0" smtClean="0"/>
              <a:t> </a:t>
            </a:r>
            <a:r>
              <a:rPr lang="fr-FR" dirty="0" err="1" smtClean="0"/>
              <a:t>it</a:t>
            </a:r>
            <a:r>
              <a:rPr lang="fr-FR" dirty="0" smtClean="0"/>
              <a:t> </a:t>
            </a:r>
            <a:r>
              <a:rPr lang="fr-FR" dirty="0" err="1" smtClean="0"/>
              <a:t>reduces</a:t>
            </a:r>
            <a:r>
              <a:rPr lang="fr-FR" dirty="0" smtClean="0"/>
              <a:t> the </a:t>
            </a:r>
            <a:r>
              <a:rPr lang="fr-FR" dirty="0" err="1" smtClean="0"/>
              <a:t>number</a:t>
            </a:r>
            <a:r>
              <a:rPr lang="fr-FR" dirty="0" smtClean="0"/>
              <a:t> of </a:t>
            </a:r>
            <a:r>
              <a:rPr lang="fr-FR" dirty="0" err="1" smtClean="0"/>
              <a:t>steps</a:t>
            </a:r>
            <a:r>
              <a:rPr lang="fr-FR" dirty="0" smtClean="0"/>
              <a:t> </a:t>
            </a:r>
            <a:r>
              <a:rPr lang="fr-FR" dirty="0" err="1" smtClean="0"/>
              <a:t>needed</a:t>
            </a:r>
            <a:r>
              <a:rPr lang="fr-FR" dirty="0" smtClean="0"/>
              <a:t> </a:t>
            </a:r>
            <a:r>
              <a:rPr lang="fr-FR" dirty="0" err="1" smtClean="0"/>
              <a:t>before</a:t>
            </a:r>
            <a:r>
              <a:rPr lang="fr-FR" dirty="0" smtClean="0"/>
              <a:t> </a:t>
            </a:r>
            <a:r>
              <a:rPr lang="fr-FR" dirty="0" err="1" smtClean="0"/>
              <a:t>reaching</a:t>
            </a:r>
            <a:r>
              <a:rPr lang="fr-FR" dirty="0" smtClean="0"/>
              <a:t> the final </a:t>
            </a:r>
            <a:r>
              <a:rPr lang="fr-FR" dirty="0" err="1" smtClean="0"/>
              <a:t>diagnosis</a:t>
            </a:r>
            <a:r>
              <a:rPr lang="fr-FR" dirty="0" smtClean="0"/>
              <a:t>. Indirect </a:t>
            </a:r>
            <a:r>
              <a:rPr lang="fr-FR" dirty="0" err="1" smtClean="0"/>
              <a:t>costs</a:t>
            </a:r>
            <a:r>
              <a:rPr lang="fr-FR" dirty="0" smtClean="0"/>
              <a:t> of </a:t>
            </a:r>
            <a:r>
              <a:rPr lang="fr-FR" dirty="0" err="1" smtClean="0"/>
              <a:t>allergy</a:t>
            </a:r>
            <a:r>
              <a:rPr lang="fr-FR" dirty="0" smtClean="0"/>
              <a:t> </a:t>
            </a:r>
            <a:r>
              <a:rPr lang="fr-FR" dirty="0" err="1" smtClean="0"/>
              <a:t>diagnosis</a:t>
            </a:r>
            <a:r>
              <a:rPr lang="fr-FR" dirty="0" smtClean="0"/>
              <a:t> </a:t>
            </a:r>
            <a:r>
              <a:rPr lang="fr-FR" dirty="0" err="1" smtClean="0"/>
              <a:t>could</a:t>
            </a:r>
            <a:r>
              <a:rPr lang="fr-FR" dirty="0" smtClean="0"/>
              <a:t> </a:t>
            </a:r>
            <a:r>
              <a:rPr lang="fr-FR" dirty="0" err="1" smtClean="0"/>
              <a:t>be</a:t>
            </a:r>
            <a:r>
              <a:rPr lang="fr-FR" dirty="0" smtClean="0"/>
              <a:t> </a:t>
            </a:r>
            <a:r>
              <a:rPr lang="fr-FR" dirty="0" err="1" smtClean="0"/>
              <a:t>reduced</a:t>
            </a:r>
            <a:r>
              <a:rPr lang="fr-FR" dirty="0" smtClean="0"/>
              <a:t> </a:t>
            </a:r>
            <a:r>
              <a:rPr lang="fr-FR" dirty="0" err="1" smtClean="0"/>
              <a:t>significantly</a:t>
            </a:r>
            <a:r>
              <a:rPr lang="fr-FR" dirty="0" smtClean="0"/>
              <a:t>.</a:t>
            </a:r>
          </a:p>
          <a:p>
            <a:pPr>
              <a:defRPr/>
            </a:pPr>
            <a:r>
              <a:rPr lang="fr-FR" dirty="0" err="1" smtClean="0"/>
              <a:t>Several</a:t>
            </a:r>
            <a:r>
              <a:rPr lang="fr-FR" dirty="0" smtClean="0"/>
              <a:t> </a:t>
            </a:r>
            <a:r>
              <a:rPr lang="fr-FR" dirty="0" err="1" smtClean="0"/>
              <a:t>criticisms</a:t>
            </a:r>
            <a:r>
              <a:rPr lang="fr-FR" dirty="0" smtClean="0"/>
              <a:t> oppose the </a:t>
            </a:r>
            <a:r>
              <a:rPr lang="fr-FR" dirty="0" err="1" smtClean="0"/>
              <a:t>biochip-based</a:t>
            </a:r>
            <a:r>
              <a:rPr lang="fr-FR" dirty="0" smtClean="0"/>
              <a:t> </a:t>
            </a:r>
            <a:r>
              <a:rPr lang="fr-FR" dirty="0" err="1" smtClean="0"/>
              <a:t>allergy</a:t>
            </a:r>
            <a:r>
              <a:rPr lang="fr-FR" dirty="0" smtClean="0"/>
              <a:t> </a:t>
            </a:r>
            <a:r>
              <a:rPr lang="fr-FR" dirty="0" err="1" smtClean="0"/>
              <a:t>diagnosis</a:t>
            </a:r>
            <a:r>
              <a:rPr lang="fr-FR" dirty="0" smtClean="0"/>
              <a:t> (</a:t>
            </a:r>
            <a:r>
              <a:rPr lang="fr-FR" dirty="0" err="1" smtClean="0"/>
              <a:t>eg</a:t>
            </a:r>
            <a:r>
              <a:rPr lang="fr-FR" dirty="0" smtClean="0"/>
              <a:t>, the </a:t>
            </a:r>
            <a:r>
              <a:rPr lang="fr-FR" dirty="0" err="1" smtClean="0"/>
              <a:t>cost</a:t>
            </a:r>
            <a:r>
              <a:rPr lang="fr-FR" dirty="0" smtClean="0"/>
              <a:t> of the system, </a:t>
            </a:r>
            <a:r>
              <a:rPr lang="fr-FR" dirty="0" err="1" smtClean="0"/>
              <a:t>lack</a:t>
            </a:r>
            <a:r>
              <a:rPr lang="fr-FR" dirty="0" smtClean="0"/>
              <a:t> of automation, </a:t>
            </a:r>
            <a:r>
              <a:rPr lang="fr-FR" dirty="0" err="1" smtClean="0"/>
              <a:t>risk</a:t>
            </a:r>
            <a:r>
              <a:rPr lang="fr-FR" dirty="0" smtClean="0"/>
              <a:t> of </a:t>
            </a:r>
            <a:r>
              <a:rPr lang="fr-FR" dirty="0" err="1" smtClean="0"/>
              <a:t>detecting</a:t>
            </a:r>
            <a:r>
              <a:rPr lang="fr-FR" dirty="0" smtClean="0"/>
              <a:t> a </a:t>
            </a:r>
            <a:r>
              <a:rPr lang="fr-FR" dirty="0" err="1" smtClean="0"/>
              <a:t>huge</a:t>
            </a:r>
            <a:r>
              <a:rPr lang="fr-FR" dirty="0" smtClean="0"/>
              <a:t> </a:t>
            </a:r>
            <a:r>
              <a:rPr lang="fr-FR" dirty="0" err="1" smtClean="0"/>
              <a:t>number</a:t>
            </a:r>
            <a:r>
              <a:rPr lang="fr-FR" dirty="0" smtClean="0"/>
              <a:t> of </a:t>
            </a:r>
            <a:r>
              <a:rPr lang="fr-FR" dirty="0" err="1" smtClean="0"/>
              <a:t>sensitizations</a:t>
            </a:r>
            <a:r>
              <a:rPr lang="fr-FR" dirty="0" smtClean="0"/>
              <a:t> </a:t>
            </a:r>
            <a:r>
              <a:rPr lang="fr-FR" dirty="0" err="1" smtClean="0"/>
              <a:t>without</a:t>
            </a:r>
            <a:r>
              <a:rPr lang="fr-FR" dirty="0" smtClean="0"/>
              <a:t> </a:t>
            </a:r>
            <a:r>
              <a:rPr lang="fr-FR" dirty="0" err="1" smtClean="0"/>
              <a:t>actual</a:t>
            </a:r>
            <a:r>
              <a:rPr lang="fr-FR" dirty="0" smtClean="0"/>
              <a:t> </a:t>
            </a:r>
            <a:r>
              <a:rPr lang="fr-FR" dirty="0" err="1" smtClean="0"/>
              <a:t>symptoms</a:t>
            </a:r>
            <a:r>
              <a:rPr lang="fr-FR" dirty="0" smtClean="0"/>
              <a:t>, </a:t>
            </a:r>
            <a:r>
              <a:rPr lang="fr-FR" dirty="0" err="1" smtClean="0"/>
              <a:t>unwanted</a:t>
            </a:r>
            <a:r>
              <a:rPr lang="fr-FR" dirty="0" smtClean="0"/>
              <a:t> mixture of </a:t>
            </a:r>
            <a:r>
              <a:rPr lang="fr-FR" dirty="0" err="1" smtClean="0"/>
              <a:t>allergens</a:t>
            </a:r>
            <a:r>
              <a:rPr lang="fr-FR" dirty="0" smtClean="0"/>
              <a:t> </a:t>
            </a:r>
            <a:r>
              <a:rPr lang="fr-FR" dirty="0" err="1" smtClean="0"/>
              <a:t>coming</a:t>
            </a:r>
            <a:r>
              <a:rPr lang="fr-FR" dirty="0" smtClean="0"/>
              <a:t> </a:t>
            </a:r>
            <a:r>
              <a:rPr lang="fr-FR" dirty="0" err="1" smtClean="0"/>
              <a:t>from</a:t>
            </a:r>
            <a:r>
              <a:rPr lang="fr-FR" dirty="0" smtClean="0"/>
              <a:t> </a:t>
            </a:r>
            <a:r>
              <a:rPr lang="fr-FR" dirty="0" err="1" smtClean="0"/>
              <a:t>inhalants</a:t>
            </a:r>
            <a:r>
              <a:rPr lang="fr-FR" dirty="0" smtClean="0"/>
              <a:t> and </a:t>
            </a:r>
            <a:r>
              <a:rPr lang="fr-FR" dirty="0" err="1" smtClean="0"/>
              <a:t>foods</a:t>
            </a:r>
            <a:r>
              <a:rPr lang="fr-FR" dirty="0" smtClean="0"/>
              <a:t>, and the </a:t>
            </a:r>
            <a:r>
              <a:rPr lang="fr-FR" dirty="0" err="1" smtClean="0"/>
              <a:t>fact</a:t>
            </a:r>
            <a:r>
              <a:rPr lang="fr-FR" dirty="0" smtClean="0"/>
              <a:t> </a:t>
            </a:r>
            <a:r>
              <a:rPr lang="fr-FR" dirty="0" err="1" smtClean="0"/>
              <a:t>that</a:t>
            </a:r>
            <a:r>
              <a:rPr lang="fr-FR" dirty="0" smtClean="0"/>
              <a:t> not all the </a:t>
            </a:r>
            <a:r>
              <a:rPr lang="fr-FR" dirty="0" err="1" smtClean="0"/>
              <a:t>allergenic</a:t>
            </a:r>
            <a:r>
              <a:rPr lang="fr-FR" dirty="0" smtClean="0"/>
              <a:t> sources/</a:t>
            </a:r>
            <a:r>
              <a:rPr lang="fr-FR" dirty="0" err="1" smtClean="0"/>
              <a:t>molecules</a:t>
            </a:r>
            <a:r>
              <a:rPr lang="fr-FR" dirty="0" smtClean="0"/>
              <a:t> are </a:t>
            </a:r>
            <a:r>
              <a:rPr lang="fr-FR" dirty="0" err="1" smtClean="0"/>
              <a:t>represented</a:t>
            </a:r>
            <a:r>
              <a:rPr lang="fr-FR" dirty="0" smtClean="0"/>
              <a:t> in the </a:t>
            </a:r>
            <a:r>
              <a:rPr lang="fr-FR" dirty="0" err="1" smtClean="0"/>
              <a:t>current</a:t>
            </a:r>
            <a:r>
              <a:rPr lang="fr-FR" dirty="0" smtClean="0"/>
              <a:t> </a:t>
            </a:r>
            <a:r>
              <a:rPr lang="fr-FR" dirty="0" err="1" smtClean="0"/>
              <a:t>biochip</a:t>
            </a:r>
            <a:r>
              <a:rPr lang="fr-FR" dirty="0" smtClean="0"/>
              <a:t>). </a:t>
            </a:r>
            <a:endParaRPr lang="fr-BE" dirty="0" smtClean="0">
              <a:solidFill>
                <a:srgbClr val="006699"/>
              </a:solidFill>
              <a:latin typeface="Times New Roman" charset="0"/>
            </a:endParaRPr>
          </a:p>
          <a:p>
            <a:pPr>
              <a:defRPr/>
            </a:pPr>
            <a:endParaRPr lang="fr-FR" dirty="0"/>
          </a:p>
        </p:txBody>
      </p:sp>
      <p:sp>
        <p:nvSpPr>
          <p:cNvPr id="1556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38E7B8-8D45-614F-B482-196040692E3A}" type="slidenum">
              <a:rPr lang="fr-BE" sz="1200">
                <a:cs typeface="Arial" charset="0"/>
              </a:rPr>
              <a:pPr eaLnBrk="1" hangingPunct="1"/>
              <a:t>43</a:t>
            </a:fld>
            <a:endParaRPr lang="fr-BE"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normAutofit lnSpcReduction="10000"/>
          </a:bodyPr>
          <a:lstStyle/>
          <a:p>
            <a:pPr>
              <a:defRPr/>
            </a:pPr>
            <a:r>
              <a:rPr lang="fr-FR" dirty="0" smtClean="0"/>
              <a:t>Tout</a:t>
            </a:r>
            <a:r>
              <a:rPr lang="fr-FR" baseline="0" dirty="0" smtClean="0"/>
              <a:t> récemment un document de consensus de la WAO a été publié.</a:t>
            </a:r>
          </a:p>
          <a:p>
            <a:pPr>
              <a:defRPr/>
            </a:pPr>
            <a:r>
              <a:rPr lang="fr-FR" baseline="0" dirty="0" smtClean="0"/>
              <a:t>Il se veut être une aide pour l’usage de l’AM étant donné l’évolution rapide il fallait un outil </a:t>
            </a:r>
            <a:r>
              <a:rPr lang="fr-FR" baseline="0" dirty="0" err="1" smtClean="0"/>
              <a:t>pous</a:t>
            </a:r>
            <a:r>
              <a:rPr lang="fr-FR" baseline="0" dirty="0" smtClean="0"/>
              <a:t> les cliniciens </a:t>
            </a:r>
          </a:p>
          <a:p>
            <a:pPr>
              <a:defRPr/>
            </a:pPr>
            <a:r>
              <a:rPr lang="fr-FR" baseline="0" dirty="0" smtClean="0"/>
              <a:t>le document confirme bien que l’AM permet un </a:t>
            </a:r>
            <a:r>
              <a:rPr lang="fr-FR" baseline="0" dirty="0" err="1" smtClean="0"/>
              <a:t>diag</a:t>
            </a:r>
            <a:r>
              <a:rPr lang="fr-FR" baseline="0" dirty="0" smtClean="0"/>
              <a:t> </a:t>
            </a:r>
            <a:r>
              <a:rPr lang="fr-FR" baseline="0" dirty="0" err="1" smtClean="0"/>
              <a:t>precis</a:t>
            </a:r>
            <a:r>
              <a:rPr lang="fr-FR" baseline="0" dirty="0" smtClean="0"/>
              <a:t> et fournit une valeur </a:t>
            </a:r>
            <a:r>
              <a:rPr lang="fr-FR" baseline="0" dirty="0" err="1" smtClean="0"/>
              <a:t>pronosticdans</a:t>
            </a:r>
            <a:r>
              <a:rPr lang="fr-FR" baseline="0" dirty="0" smtClean="0"/>
              <a:t> le cas de certaines allergies</a:t>
            </a:r>
          </a:p>
          <a:p>
            <a:pPr>
              <a:defRPr/>
            </a:pPr>
            <a:r>
              <a:rPr lang="fr-FR" baseline="0" dirty="0" smtClean="0"/>
              <a:t>il recense également les 3 intérêts majeurs de l’AM</a:t>
            </a:r>
          </a:p>
          <a:p>
            <a:pPr>
              <a:defRPr/>
            </a:pPr>
            <a:endParaRPr lang="fr-FR" baseline="0" dirty="0" smtClean="0"/>
          </a:p>
          <a:p>
            <a:pPr>
              <a:defRPr/>
            </a:pPr>
            <a:r>
              <a:rPr lang="fr-FR" dirty="0" smtClean="0"/>
              <a:t>Allergie à base moléculaire ( MA ) est une approche de diagnostic utilisés pour cartographier la sensibilisation aux allergènes d'un patient à un niveau moléculaire , en utilisant des molécules allergènes naturels ou recombinants purifiés (composants d'allergènes ) au lieu d'extraits d'allergènes . Depuis son introduction , le diagnostic MA a de plus en plus entré soins de routine , avec actuellement plus de 130 molécules allergéniques disponibles dans le commerce pour des tests spécifiques in vitro des IgE ( IgE ) .</a:t>
            </a:r>
          </a:p>
          <a:p>
            <a:pPr>
              <a:defRPr/>
            </a:pPr>
            <a:r>
              <a:rPr lang="fr-FR" dirty="0" smtClean="0"/>
              <a:t>Diagnostic de MA permet une précision accrue dans le diagnostic de l'allergie et de pronostic et joue un rôle important dans trois aspects clés du diagnostic de l'allergie : ( 1 ) la résolution réelle par rapport à la sensibilisation à réaction croisée chez les patients poly- sensibilisées, améliorant ainsi la compréhension du déclenchement des allergènes ; ( 2 ) l'évaluation , dans certains cas , le risque de grave , systémique contre des réactions légères , locales dans l'allergie alimentaire , réduisant ainsi l'anxiété inutile pour le patient et la nécessité pour les tests de provocation alimentaire , et ( 3 ) l'identification des patients et de déclenchement des allergènes pour l'immunothérapie spécifique ( SIT ) .</a:t>
            </a:r>
          </a:p>
          <a:p>
            <a:pPr>
              <a:defRPr/>
            </a:pPr>
            <a:r>
              <a:rPr lang="fr-FR" dirty="0" smtClean="0"/>
              <a:t>Plates-formes de mesure </a:t>
            </a:r>
            <a:r>
              <a:rPr lang="fr-FR" dirty="0" err="1" smtClean="0"/>
              <a:t>singleplex</a:t>
            </a:r>
            <a:r>
              <a:rPr lang="fr-FR" dirty="0" smtClean="0"/>
              <a:t> et multiplex sont disponibles pour le diagnostic de MA . La phase de </a:t>
            </a:r>
            <a:r>
              <a:rPr lang="fr-FR" dirty="0" err="1" smtClean="0"/>
              <a:t>Immuno</a:t>
            </a:r>
            <a:r>
              <a:rPr lang="fr-FR" dirty="0" smtClean="0"/>
              <a:t> -Solid allergènes Chip ( ISAC ) est la plateforme la plus complète actuellement disponible , ce qui implique une technologie des </a:t>
            </a:r>
            <a:r>
              <a:rPr lang="fr-FR" dirty="0" err="1" smtClean="0"/>
              <a:t>biopuces</a:t>
            </a:r>
            <a:r>
              <a:rPr lang="fr-FR" dirty="0" smtClean="0"/>
              <a:t> pour mesurer les anticorps IgE contre plus d'une centaine de molécules allergéniques dans un seul essai . Comme le domaine du diagnostic de MA avance , les travaux futurs doit se concentrer sur les études , basées sur la population à grande échelle impliquant des applications pratiques , l'élucidation et l'expansion des molécules allergènes supplémentaires , et le soutien pour l'interprétation du test approprié . Avec la base de données probantes en expansion rapide pour le diagnostic de MA , il est nécessaire pour les allergologues se tenir au courant des dernières informations . L'objectif de ce document de consensus est de fournir un guide pratique pour les indications , la détermination et l'interprétation des diagnostics de MA pour les cliniciens formés en allergologie .</a:t>
            </a:r>
          </a:p>
          <a:p>
            <a:pPr>
              <a:defRPr/>
            </a:pPr>
            <a:endParaRPr lang="fr-FR" dirty="0" smtClean="0"/>
          </a:p>
          <a:p>
            <a:pPr>
              <a:defRPr/>
            </a:pPr>
            <a:endParaRPr lang="fr-FR" dirty="0" smtClean="0"/>
          </a:p>
          <a:p>
            <a:pPr>
              <a:defRPr/>
            </a:pPr>
            <a:r>
              <a:rPr lang="fr-FR" dirty="0" err="1" smtClean="0"/>
              <a:t>Molecular-based</a:t>
            </a:r>
            <a:r>
              <a:rPr lang="fr-FR" dirty="0" smtClean="0"/>
              <a:t> </a:t>
            </a:r>
            <a:r>
              <a:rPr lang="fr-FR" dirty="0" err="1" smtClean="0"/>
              <a:t>allergy</a:t>
            </a:r>
            <a:r>
              <a:rPr lang="fr-FR" dirty="0" smtClean="0"/>
              <a:t> (MA) diagnostics </a:t>
            </a:r>
            <a:r>
              <a:rPr lang="fr-FR" dirty="0" err="1" smtClean="0"/>
              <a:t>is</a:t>
            </a:r>
            <a:r>
              <a:rPr lang="fr-FR" dirty="0" smtClean="0"/>
              <a:t> an </a:t>
            </a:r>
            <a:r>
              <a:rPr lang="fr-FR" dirty="0" err="1" smtClean="0"/>
              <a:t>approach</a:t>
            </a:r>
            <a:r>
              <a:rPr lang="fr-FR" dirty="0" smtClean="0"/>
              <a:t> </a:t>
            </a:r>
            <a:r>
              <a:rPr lang="fr-FR" dirty="0" err="1" smtClean="0"/>
              <a:t>used</a:t>
            </a:r>
            <a:r>
              <a:rPr lang="fr-FR" dirty="0" smtClean="0"/>
              <a:t> to </a:t>
            </a:r>
            <a:r>
              <a:rPr lang="fr-FR" dirty="0" err="1" smtClean="0"/>
              <a:t>map</a:t>
            </a:r>
            <a:r>
              <a:rPr lang="fr-FR" dirty="0" smtClean="0"/>
              <a:t> the </a:t>
            </a:r>
            <a:r>
              <a:rPr lang="fr-FR" dirty="0" err="1" smtClean="0"/>
              <a:t>allergen</a:t>
            </a:r>
            <a:r>
              <a:rPr lang="fr-FR" dirty="0" smtClean="0"/>
              <a:t> </a:t>
            </a:r>
            <a:r>
              <a:rPr lang="fr-FR" dirty="0" err="1" smtClean="0"/>
              <a:t>sensitization</a:t>
            </a:r>
            <a:r>
              <a:rPr lang="fr-FR" dirty="0" smtClean="0"/>
              <a:t> of a patient </a:t>
            </a:r>
            <a:r>
              <a:rPr lang="fr-FR" dirty="0" err="1" smtClean="0"/>
              <a:t>at</a:t>
            </a:r>
            <a:r>
              <a:rPr lang="fr-FR" dirty="0" smtClean="0"/>
              <a:t> a </a:t>
            </a:r>
            <a:r>
              <a:rPr lang="fr-FR" dirty="0" err="1" smtClean="0"/>
              <a:t>molecular</a:t>
            </a:r>
            <a:r>
              <a:rPr lang="fr-FR" dirty="0" smtClean="0"/>
              <a:t> </a:t>
            </a:r>
            <a:r>
              <a:rPr lang="fr-FR" dirty="0" err="1" smtClean="0"/>
              <a:t>level</a:t>
            </a:r>
            <a:r>
              <a:rPr lang="fr-FR" dirty="0" smtClean="0"/>
              <a:t>, </a:t>
            </a:r>
            <a:r>
              <a:rPr lang="fr-FR" dirty="0" err="1" smtClean="0"/>
              <a:t>using</a:t>
            </a:r>
            <a:r>
              <a:rPr lang="fr-FR" dirty="0" smtClean="0"/>
              <a:t> </a:t>
            </a:r>
            <a:r>
              <a:rPr lang="fr-FR" dirty="0" err="1" smtClean="0"/>
              <a:t>purified</a:t>
            </a:r>
            <a:r>
              <a:rPr lang="fr-FR" dirty="0" smtClean="0"/>
              <a:t> </a:t>
            </a:r>
            <a:r>
              <a:rPr lang="fr-FR" dirty="0" err="1" smtClean="0"/>
              <a:t>natural</a:t>
            </a:r>
            <a:r>
              <a:rPr lang="fr-FR" dirty="0" smtClean="0"/>
              <a:t> or recombinant </a:t>
            </a:r>
            <a:r>
              <a:rPr lang="fr-FR" dirty="0" err="1" smtClean="0"/>
              <a:t>allergenic</a:t>
            </a:r>
            <a:r>
              <a:rPr lang="fr-FR" dirty="0" smtClean="0"/>
              <a:t> </a:t>
            </a:r>
            <a:r>
              <a:rPr lang="fr-FR" dirty="0" err="1" smtClean="0"/>
              <a:t>molecules</a:t>
            </a:r>
            <a:r>
              <a:rPr lang="fr-FR" dirty="0" smtClean="0"/>
              <a:t> (</a:t>
            </a:r>
            <a:r>
              <a:rPr lang="fr-FR" dirty="0" err="1" smtClean="0"/>
              <a:t>allergen</a:t>
            </a:r>
            <a:r>
              <a:rPr lang="fr-FR" dirty="0" smtClean="0"/>
              <a:t> components) </a:t>
            </a:r>
            <a:r>
              <a:rPr lang="fr-FR" dirty="0" err="1" smtClean="0"/>
              <a:t>instead</a:t>
            </a:r>
            <a:r>
              <a:rPr lang="fr-FR" dirty="0" smtClean="0"/>
              <a:t> of </a:t>
            </a:r>
            <a:r>
              <a:rPr lang="fr-FR" dirty="0" err="1" smtClean="0"/>
              <a:t>allergen</a:t>
            </a:r>
            <a:r>
              <a:rPr lang="fr-FR" dirty="0" smtClean="0"/>
              <a:t> </a:t>
            </a:r>
            <a:r>
              <a:rPr lang="fr-FR" dirty="0" err="1" smtClean="0"/>
              <a:t>extracts</a:t>
            </a:r>
            <a:r>
              <a:rPr lang="fr-FR" dirty="0" smtClean="0"/>
              <a:t>. </a:t>
            </a:r>
            <a:r>
              <a:rPr lang="fr-FR" dirty="0" err="1" smtClean="0"/>
              <a:t>Since</a:t>
            </a:r>
            <a:r>
              <a:rPr lang="fr-FR" dirty="0" smtClean="0"/>
              <a:t> </a:t>
            </a:r>
            <a:r>
              <a:rPr lang="fr-FR" dirty="0" err="1" smtClean="0"/>
              <a:t>its</a:t>
            </a:r>
            <a:r>
              <a:rPr lang="fr-FR" dirty="0" smtClean="0"/>
              <a:t> introduction, MA diagnostics has </a:t>
            </a:r>
            <a:r>
              <a:rPr lang="fr-FR" dirty="0" err="1" smtClean="0"/>
              <a:t>increasingly</a:t>
            </a:r>
            <a:r>
              <a:rPr lang="fr-FR" dirty="0" smtClean="0"/>
              <a:t> </a:t>
            </a:r>
            <a:r>
              <a:rPr lang="fr-FR" dirty="0" err="1" smtClean="0"/>
              <a:t>entered</a:t>
            </a:r>
            <a:r>
              <a:rPr lang="fr-FR" dirty="0" smtClean="0"/>
              <a:t> routine care, </a:t>
            </a:r>
            <a:r>
              <a:rPr lang="fr-FR" dirty="0" err="1" smtClean="0"/>
              <a:t>with</a:t>
            </a:r>
            <a:r>
              <a:rPr lang="fr-FR" dirty="0" smtClean="0"/>
              <a:t> </a:t>
            </a:r>
            <a:r>
              <a:rPr lang="fr-FR" dirty="0" err="1" smtClean="0"/>
              <a:t>currently</a:t>
            </a:r>
            <a:r>
              <a:rPr lang="fr-FR" dirty="0" smtClean="0"/>
              <a:t> more </a:t>
            </a:r>
            <a:r>
              <a:rPr lang="fr-FR" dirty="0" err="1" smtClean="0"/>
              <a:t>than</a:t>
            </a:r>
            <a:r>
              <a:rPr lang="fr-FR" dirty="0" smtClean="0"/>
              <a:t> 130 </a:t>
            </a:r>
            <a:r>
              <a:rPr lang="fr-FR" dirty="0" err="1" smtClean="0"/>
              <a:t>allergenic</a:t>
            </a:r>
            <a:r>
              <a:rPr lang="fr-FR" dirty="0" smtClean="0"/>
              <a:t> </a:t>
            </a:r>
            <a:r>
              <a:rPr lang="fr-FR" dirty="0" err="1" smtClean="0"/>
              <a:t>molecules</a:t>
            </a:r>
            <a:r>
              <a:rPr lang="fr-FR" dirty="0" smtClean="0"/>
              <a:t> </a:t>
            </a:r>
            <a:r>
              <a:rPr lang="fr-FR" dirty="0" err="1" smtClean="0"/>
              <a:t>commercially</a:t>
            </a:r>
            <a:r>
              <a:rPr lang="fr-FR" dirty="0" smtClean="0"/>
              <a:t> </a:t>
            </a:r>
            <a:r>
              <a:rPr lang="fr-FR" dirty="0" err="1" smtClean="0"/>
              <a:t>available</a:t>
            </a:r>
            <a:r>
              <a:rPr lang="fr-FR" dirty="0" smtClean="0"/>
              <a:t> for in vitro </a:t>
            </a:r>
            <a:r>
              <a:rPr lang="fr-FR" dirty="0" err="1" smtClean="0"/>
              <a:t>specific</a:t>
            </a:r>
            <a:r>
              <a:rPr lang="fr-FR" dirty="0" smtClean="0"/>
              <a:t> IgE (</a:t>
            </a:r>
            <a:r>
              <a:rPr lang="fr-FR" dirty="0" err="1" smtClean="0"/>
              <a:t>sIgE</a:t>
            </a:r>
            <a:r>
              <a:rPr lang="fr-FR" dirty="0" smtClean="0"/>
              <a:t>) </a:t>
            </a:r>
            <a:r>
              <a:rPr lang="fr-FR" dirty="0" err="1" smtClean="0"/>
              <a:t>testing</a:t>
            </a:r>
            <a:r>
              <a:rPr lang="fr-FR" dirty="0" smtClean="0"/>
              <a:t>.</a:t>
            </a:r>
          </a:p>
          <a:p>
            <a:pPr>
              <a:defRPr/>
            </a:pPr>
            <a:r>
              <a:rPr lang="fr-FR" dirty="0" smtClean="0"/>
              <a:t>MA diagnostics </a:t>
            </a:r>
            <a:r>
              <a:rPr lang="fr-FR" dirty="0" err="1" smtClean="0"/>
              <a:t>allows</a:t>
            </a:r>
            <a:r>
              <a:rPr lang="fr-FR" dirty="0" smtClean="0"/>
              <a:t> for an </a:t>
            </a:r>
            <a:r>
              <a:rPr lang="fr-FR" dirty="0" err="1" smtClean="0"/>
              <a:t>increased</a:t>
            </a:r>
            <a:r>
              <a:rPr lang="fr-FR" dirty="0" smtClean="0"/>
              <a:t> </a:t>
            </a:r>
            <a:r>
              <a:rPr lang="fr-FR" dirty="0" err="1" smtClean="0"/>
              <a:t>accuracy</a:t>
            </a:r>
            <a:r>
              <a:rPr lang="fr-FR" dirty="0" smtClean="0"/>
              <a:t> in </a:t>
            </a:r>
            <a:r>
              <a:rPr lang="fr-FR" dirty="0" err="1" smtClean="0"/>
              <a:t>allergy</a:t>
            </a:r>
            <a:r>
              <a:rPr lang="fr-FR" dirty="0" smtClean="0"/>
              <a:t> </a:t>
            </a:r>
            <a:r>
              <a:rPr lang="fr-FR" dirty="0" err="1" smtClean="0"/>
              <a:t>diagnosis</a:t>
            </a:r>
            <a:r>
              <a:rPr lang="fr-FR" dirty="0" smtClean="0"/>
              <a:t> and </a:t>
            </a:r>
            <a:r>
              <a:rPr lang="fr-FR" dirty="0" err="1" smtClean="0"/>
              <a:t>prognosis</a:t>
            </a:r>
            <a:r>
              <a:rPr lang="fr-FR" dirty="0" smtClean="0"/>
              <a:t> and </a:t>
            </a:r>
            <a:r>
              <a:rPr lang="fr-FR" dirty="0" err="1" smtClean="0"/>
              <a:t>plays</a:t>
            </a:r>
            <a:r>
              <a:rPr lang="fr-FR" dirty="0" smtClean="0"/>
              <a:t> an important </a:t>
            </a:r>
            <a:r>
              <a:rPr lang="fr-FR" dirty="0" err="1" smtClean="0"/>
              <a:t>role</a:t>
            </a:r>
            <a:r>
              <a:rPr lang="fr-FR" dirty="0" smtClean="0"/>
              <a:t> in </a:t>
            </a:r>
            <a:r>
              <a:rPr lang="fr-FR" dirty="0" err="1" smtClean="0"/>
              <a:t>three</a:t>
            </a:r>
            <a:r>
              <a:rPr lang="fr-FR" dirty="0" smtClean="0"/>
              <a:t> </a:t>
            </a:r>
            <a:r>
              <a:rPr lang="fr-FR" dirty="0" err="1" smtClean="0"/>
              <a:t>key</a:t>
            </a:r>
            <a:r>
              <a:rPr lang="fr-FR" dirty="0" smtClean="0"/>
              <a:t> aspects of </a:t>
            </a:r>
            <a:r>
              <a:rPr lang="fr-FR" dirty="0" err="1" smtClean="0"/>
              <a:t>allergy</a:t>
            </a:r>
            <a:r>
              <a:rPr lang="fr-FR" dirty="0" smtClean="0"/>
              <a:t> </a:t>
            </a:r>
            <a:r>
              <a:rPr lang="fr-FR" dirty="0" err="1" smtClean="0"/>
              <a:t>diagnosis</a:t>
            </a:r>
            <a:r>
              <a:rPr lang="fr-FR" dirty="0" smtClean="0"/>
              <a:t>: (1) </a:t>
            </a:r>
            <a:r>
              <a:rPr lang="fr-FR" dirty="0" err="1" smtClean="0"/>
              <a:t>resolving</a:t>
            </a:r>
            <a:r>
              <a:rPr lang="fr-FR" dirty="0" smtClean="0"/>
              <a:t> </a:t>
            </a:r>
            <a:r>
              <a:rPr lang="fr-FR" dirty="0" err="1" smtClean="0"/>
              <a:t>genuine</a:t>
            </a:r>
            <a:r>
              <a:rPr lang="fr-FR" dirty="0" smtClean="0"/>
              <a:t> versus cross-</a:t>
            </a:r>
            <a:r>
              <a:rPr lang="fr-FR" dirty="0" err="1" smtClean="0"/>
              <a:t>reactive</a:t>
            </a:r>
            <a:r>
              <a:rPr lang="fr-FR" dirty="0" smtClean="0"/>
              <a:t> </a:t>
            </a:r>
            <a:r>
              <a:rPr lang="fr-FR" dirty="0" err="1" smtClean="0"/>
              <a:t>sensitization</a:t>
            </a:r>
            <a:r>
              <a:rPr lang="fr-FR" dirty="0" smtClean="0"/>
              <a:t> in poly-</a:t>
            </a:r>
            <a:r>
              <a:rPr lang="fr-FR" dirty="0" err="1" smtClean="0"/>
              <a:t>sensitized</a:t>
            </a:r>
            <a:r>
              <a:rPr lang="fr-FR" dirty="0" smtClean="0"/>
              <a:t> patients, </a:t>
            </a:r>
            <a:r>
              <a:rPr lang="fr-FR" dirty="0" err="1" smtClean="0"/>
              <a:t>thereby</a:t>
            </a:r>
            <a:r>
              <a:rPr lang="fr-FR" dirty="0" smtClean="0"/>
              <a:t> </a:t>
            </a:r>
            <a:r>
              <a:rPr lang="fr-FR" dirty="0" err="1" smtClean="0"/>
              <a:t>improving</a:t>
            </a:r>
            <a:r>
              <a:rPr lang="fr-FR" dirty="0" smtClean="0"/>
              <a:t> the </a:t>
            </a:r>
            <a:r>
              <a:rPr lang="fr-FR" dirty="0" err="1" smtClean="0"/>
              <a:t>understanding</a:t>
            </a:r>
            <a:r>
              <a:rPr lang="fr-FR" dirty="0" smtClean="0"/>
              <a:t> of </a:t>
            </a:r>
            <a:r>
              <a:rPr lang="fr-FR" dirty="0" err="1" smtClean="0"/>
              <a:t>triggering</a:t>
            </a:r>
            <a:r>
              <a:rPr lang="fr-FR" dirty="0" smtClean="0"/>
              <a:t> </a:t>
            </a:r>
            <a:r>
              <a:rPr lang="fr-FR" dirty="0" err="1" smtClean="0"/>
              <a:t>allergens</a:t>
            </a:r>
            <a:r>
              <a:rPr lang="fr-FR" dirty="0" smtClean="0"/>
              <a:t>; (2) </a:t>
            </a:r>
            <a:r>
              <a:rPr lang="fr-FR" dirty="0" err="1" smtClean="0"/>
              <a:t>assessing</a:t>
            </a:r>
            <a:r>
              <a:rPr lang="fr-FR" dirty="0" smtClean="0"/>
              <a:t>, in </a:t>
            </a:r>
            <a:r>
              <a:rPr lang="fr-FR" dirty="0" err="1" smtClean="0"/>
              <a:t>selected</a:t>
            </a:r>
            <a:r>
              <a:rPr lang="fr-FR" dirty="0" smtClean="0"/>
              <a:t> cases, the </a:t>
            </a:r>
            <a:r>
              <a:rPr lang="fr-FR" dirty="0" err="1" smtClean="0"/>
              <a:t>risk</a:t>
            </a:r>
            <a:r>
              <a:rPr lang="fr-FR" dirty="0" smtClean="0"/>
              <a:t> of </a:t>
            </a:r>
            <a:r>
              <a:rPr lang="fr-FR" dirty="0" err="1" smtClean="0"/>
              <a:t>severe</a:t>
            </a:r>
            <a:r>
              <a:rPr lang="fr-FR" dirty="0" smtClean="0"/>
              <a:t>, </a:t>
            </a:r>
            <a:r>
              <a:rPr lang="fr-FR" dirty="0" err="1" smtClean="0"/>
              <a:t>systemic</a:t>
            </a:r>
            <a:r>
              <a:rPr lang="fr-FR" dirty="0" smtClean="0"/>
              <a:t> versus </a:t>
            </a:r>
            <a:r>
              <a:rPr lang="fr-FR" dirty="0" err="1" smtClean="0"/>
              <a:t>mild</a:t>
            </a:r>
            <a:r>
              <a:rPr lang="fr-FR" dirty="0" smtClean="0"/>
              <a:t>, local </a:t>
            </a:r>
            <a:r>
              <a:rPr lang="fr-FR" dirty="0" err="1" smtClean="0"/>
              <a:t>reactions</a:t>
            </a:r>
            <a:r>
              <a:rPr lang="fr-FR" dirty="0" smtClean="0"/>
              <a:t> in </a:t>
            </a:r>
            <a:r>
              <a:rPr lang="fr-FR" dirty="0" err="1" smtClean="0"/>
              <a:t>food</a:t>
            </a:r>
            <a:r>
              <a:rPr lang="fr-FR" dirty="0" smtClean="0"/>
              <a:t> </a:t>
            </a:r>
            <a:r>
              <a:rPr lang="fr-FR" dirty="0" err="1" smtClean="0"/>
              <a:t>allergy</a:t>
            </a:r>
            <a:r>
              <a:rPr lang="fr-FR" dirty="0" smtClean="0"/>
              <a:t>, </a:t>
            </a:r>
            <a:r>
              <a:rPr lang="fr-FR" dirty="0" err="1" smtClean="0"/>
              <a:t>thereby</a:t>
            </a:r>
            <a:r>
              <a:rPr lang="fr-FR" dirty="0" smtClean="0"/>
              <a:t> </a:t>
            </a:r>
            <a:r>
              <a:rPr lang="fr-FR" dirty="0" err="1" smtClean="0"/>
              <a:t>reducing</a:t>
            </a:r>
            <a:r>
              <a:rPr lang="fr-FR" dirty="0" smtClean="0"/>
              <a:t> </a:t>
            </a:r>
            <a:r>
              <a:rPr lang="fr-FR" dirty="0" err="1" smtClean="0"/>
              <a:t>unnecessary</a:t>
            </a:r>
            <a:r>
              <a:rPr lang="fr-FR" dirty="0" smtClean="0"/>
              <a:t> </a:t>
            </a:r>
            <a:r>
              <a:rPr lang="fr-FR" dirty="0" err="1" smtClean="0"/>
              <a:t>anxiety</a:t>
            </a:r>
            <a:r>
              <a:rPr lang="fr-FR" dirty="0" smtClean="0"/>
              <a:t> for the patient and the </a:t>
            </a:r>
            <a:r>
              <a:rPr lang="fr-FR" dirty="0" err="1" smtClean="0"/>
              <a:t>need</a:t>
            </a:r>
            <a:r>
              <a:rPr lang="fr-FR" dirty="0" smtClean="0"/>
              <a:t> for </a:t>
            </a:r>
            <a:r>
              <a:rPr lang="fr-FR" dirty="0" err="1" smtClean="0"/>
              <a:t>food</a:t>
            </a:r>
            <a:r>
              <a:rPr lang="fr-FR" dirty="0" smtClean="0"/>
              <a:t> challenge </a:t>
            </a:r>
            <a:r>
              <a:rPr lang="fr-FR" dirty="0" err="1" smtClean="0"/>
              <a:t>testing</a:t>
            </a:r>
            <a:r>
              <a:rPr lang="fr-FR" dirty="0" smtClean="0"/>
              <a:t>; and (3) </a:t>
            </a:r>
            <a:r>
              <a:rPr lang="fr-FR" dirty="0" err="1" smtClean="0"/>
              <a:t>identifying</a:t>
            </a:r>
            <a:r>
              <a:rPr lang="fr-FR" dirty="0" smtClean="0"/>
              <a:t> patients and </a:t>
            </a:r>
            <a:r>
              <a:rPr lang="fr-FR" dirty="0" err="1" smtClean="0"/>
              <a:t>triggering</a:t>
            </a:r>
            <a:r>
              <a:rPr lang="fr-FR" dirty="0" smtClean="0"/>
              <a:t> </a:t>
            </a:r>
            <a:r>
              <a:rPr lang="fr-FR" dirty="0" err="1" smtClean="0"/>
              <a:t>allergens</a:t>
            </a:r>
            <a:r>
              <a:rPr lang="fr-FR" dirty="0" smtClean="0"/>
              <a:t> for </a:t>
            </a:r>
            <a:r>
              <a:rPr lang="fr-FR" dirty="0" err="1" smtClean="0"/>
              <a:t>specific</a:t>
            </a:r>
            <a:r>
              <a:rPr lang="fr-FR" dirty="0" smtClean="0"/>
              <a:t> </a:t>
            </a:r>
            <a:r>
              <a:rPr lang="fr-FR" dirty="0" err="1" smtClean="0"/>
              <a:t>immunotherapy</a:t>
            </a:r>
            <a:r>
              <a:rPr lang="fr-FR" dirty="0" smtClean="0"/>
              <a:t> (SIT).</a:t>
            </a:r>
          </a:p>
          <a:p>
            <a:pPr>
              <a:defRPr/>
            </a:pPr>
            <a:r>
              <a:rPr lang="fr-FR" dirty="0" err="1" smtClean="0"/>
              <a:t>Singleplex</a:t>
            </a:r>
            <a:r>
              <a:rPr lang="fr-FR" dirty="0" smtClean="0"/>
              <a:t> and multiplex </a:t>
            </a:r>
            <a:r>
              <a:rPr lang="fr-FR" dirty="0" err="1" smtClean="0"/>
              <a:t>measurement</a:t>
            </a:r>
            <a:r>
              <a:rPr lang="fr-FR" dirty="0" smtClean="0"/>
              <a:t> </a:t>
            </a:r>
            <a:r>
              <a:rPr lang="fr-FR" dirty="0" err="1" smtClean="0"/>
              <a:t>platforms</a:t>
            </a:r>
            <a:r>
              <a:rPr lang="fr-FR" dirty="0" smtClean="0"/>
              <a:t> are </a:t>
            </a:r>
            <a:r>
              <a:rPr lang="fr-FR" dirty="0" err="1" smtClean="0"/>
              <a:t>available</a:t>
            </a:r>
            <a:r>
              <a:rPr lang="fr-FR" dirty="0" smtClean="0"/>
              <a:t> for MA diagnostics. The </a:t>
            </a:r>
            <a:r>
              <a:rPr lang="fr-FR" dirty="0" err="1" smtClean="0"/>
              <a:t>Immuno</a:t>
            </a:r>
            <a:r>
              <a:rPr lang="fr-FR" dirty="0" smtClean="0"/>
              <a:t>-Solid phase </a:t>
            </a:r>
            <a:r>
              <a:rPr lang="fr-FR" dirty="0" err="1" smtClean="0"/>
              <a:t>Allergen</a:t>
            </a:r>
            <a:r>
              <a:rPr lang="fr-FR" dirty="0" smtClean="0"/>
              <a:t> Chip (ISAC) </a:t>
            </a:r>
            <a:r>
              <a:rPr lang="fr-FR" dirty="0" err="1" smtClean="0"/>
              <a:t>is</a:t>
            </a:r>
            <a:r>
              <a:rPr lang="fr-FR" dirty="0" smtClean="0"/>
              <a:t> the </a:t>
            </a:r>
            <a:r>
              <a:rPr lang="fr-FR" dirty="0" err="1" smtClean="0"/>
              <a:t>most</a:t>
            </a:r>
            <a:r>
              <a:rPr lang="fr-FR" dirty="0" smtClean="0"/>
              <a:t> </a:t>
            </a:r>
            <a:r>
              <a:rPr lang="fr-FR" dirty="0" err="1" smtClean="0"/>
              <a:t>comprehensive</a:t>
            </a:r>
            <a:r>
              <a:rPr lang="fr-FR" dirty="0" smtClean="0"/>
              <a:t> </a:t>
            </a:r>
            <a:r>
              <a:rPr lang="fr-FR" dirty="0" err="1" smtClean="0"/>
              <a:t>platform</a:t>
            </a:r>
            <a:r>
              <a:rPr lang="fr-FR" dirty="0" smtClean="0"/>
              <a:t> </a:t>
            </a:r>
            <a:r>
              <a:rPr lang="fr-FR" dirty="0" err="1" smtClean="0"/>
              <a:t>currently</a:t>
            </a:r>
            <a:r>
              <a:rPr lang="fr-FR" dirty="0" smtClean="0"/>
              <a:t> </a:t>
            </a:r>
            <a:r>
              <a:rPr lang="fr-FR" dirty="0" err="1" smtClean="0"/>
              <a:t>available</a:t>
            </a:r>
            <a:r>
              <a:rPr lang="fr-FR" dirty="0" smtClean="0"/>
              <a:t>, </a:t>
            </a:r>
            <a:r>
              <a:rPr lang="fr-FR" dirty="0" err="1" smtClean="0"/>
              <a:t>which</a:t>
            </a:r>
            <a:r>
              <a:rPr lang="fr-FR" dirty="0" smtClean="0"/>
              <a:t> </a:t>
            </a:r>
            <a:r>
              <a:rPr lang="fr-FR" dirty="0" err="1" smtClean="0"/>
              <a:t>involves</a:t>
            </a:r>
            <a:r>
              <a:rPr lang="fr-FR" dirty="0" smtClean="0"/>
              <a:t> a </a:t>
            </a:r>
            <a:r>
              <a:rPr lang="fr-FR" dirty="0" err="1" smtClean="0"/>
              <a:t>biochip</a:t>
            </a:r>
            <a:r>
              <a:rPr lang="fr-FR" dirty="0" smtClean="0"/>
              <a:t> </a:t>
            </a:r>
            <a:r>
              <a:rPr lang="fr-FR" dirty="0" err="1" smtClean="0"/>
              <a:t>technology</a:t>
            </a:r>
            <a:r>
              <a:rPr lang="fr-FR" dirty="0" smtClean="0"/>
              <a:t> to </a:t>
            </a:r>
            <a:r>
              <a:rPr lang="fr-FR" dirty="0" err="1" smtClean="0"/>
              <a:t>measure</a:t>
            </a:r>
            <a:r>
              <a:rPr lang="fr-FR" dirty="0" smtClean="0"/>
              <a:t> </a:t>
            </a:r>
            <a:r>
              <a:rPr lang="fr-FR" dirty="0" err="1" smtClean="0"/>
              <a:t>sIgE</a:t>
            </a:r>
            <a:r>
              <a:rPr lang="fr-FR" dirty="0" smtClean="0"/>
              <a:t> </a:t>
            </a:r>
            <a:r>
              <a:rPr lang="fr-FR" dirty="0" err="1" smtClean="0"/>
              <a:t>antibodies</a:t>
            </a:r>
            <a:r>
              <a:rPr lang="fr-FR" dirty="0" smtClean="0"/>
              <a:t> </a:t>
            </a:r>
            <a:r>
              <a:rPr lang="fr-FR" dirty="0" err="1" smtClean="0"/>
              <a:t>against</a:t>
            </a:r>
            <a:r>
              <a:rPr lang="fr-FR" dirty="0" smtClean="0"/>
              <a:t> more </a:t>
            </a:r>
            <a:r>
              <a:rPr lang="fr-FR" dirty="0" err="1" smtClean="0"/>
              <a:t>than</a:t>
            </a:r>
            <a:r>
              <a:rPr lang="fr-FR" dirty="0" smtClean="0"/>
              <a:t> one </a:t>
            </a:r>
            <a:r>
              <a:rPr lang="fr-FR" dirty="0" err="1" smtClean="0"/>
              <a:t>hundred</a:t>
            </a:r>
            <a:r>
              <a:rPr lang="fr-FR" dirty="0" smtClean="0"/>
              <a:t> </a:t>
            </a:r>
            <a:r>
              <a:rPr lang="fr-FR" dirty="0" err="1" smtClean="0"/>
              <a:t>allergenic</a:t>
            </a:r>
            <a:r>
              <a:rPr lang="fr-FR" dirty="0" smtClean="0"/>
              <a:t> </a:t>
            </a:r>
            <a:r>
              <a:rPr lang="fr-FR" dirty="0" err="1" smtClean="0"/>
              <a:t>molecules</a:t>
            </a:r>
            <a:r>
              <a:rPr lang="fr-FR" dirty="0" smtClean="0"/>
              <a:t> in a single </a:t>
            </a:r>
            <a:r>
              <a:rPr lang="fr-FR" dirty="0" err="1" smtClean="0"/>
              <a:t>assay</a:t>
            </a:r>
            <a:r>
              <a:rPr lang="fr-FR" dirty="0" smtClean="0"/>
              <a:t>. As the </a:t>
            </a:r>
            <a:r>
              <a:rPr lang="fr-FR" dirty="0" err="1" smtClean="0"/>
              <a:t>field</a:t>
            </a:r>
            <a:r>
              <a:rPr lang="fr-FR" dirty="0" smtClean="0"/>
              <a:t> of MA diagnostics </a:t>
            </a:r>
            <a:r>
              <a:rPr lang="fr-FR" dirty="0" err="1" smtClean="0"/>
              <a:t>advances</a:t>
            </a:r>
            <a:r>
              <a:rPr lang="fr-FR" dirty="0" smtClean="0"/>
              <a:t>, future </a:t>
            </a:r>
            <a:r>
              <a:rPr lang="fr-FR" dirty="0" err="1" smtClean="0"/>
              <a:t>work</a:t>
            </a:r>
            <a:r>
              <a:rPr lang="fr-FR" dirty="0" smtClean="0"/>
              <a:t> </a:t>
            </a:r>
            <a:r>
              <a:rPr lang="fr-FR" dirty="0" err="1" smtClean="0"/>
              <a:t>needs</a:t>
            </a:r>
            <a:r>
              <a:rPr lang="fr-FR" dirty="0" smtClean="0"/>
              <a:t> to focus on large-</a:t>
            </a:r>
            <a:r>
              <a:rPr lang="fr-FR" dirty="0" err="1" smtClean="0"/>
              <a:t>scale</a:t>
            </a:r>
            <a:r>
              <a:rPr lang="fr-FR" dirty="0" smtClean="0"/>
              <a:t>, population-</a:t>
            </a:r>
            <a:r>
              <a:rPr lang="fr-FR" dirty="0" err="1" smtClean="0"/>
              <a:t>based</a:t>
            </a:r>
            <a:r>
              <a:rPr lang="fr-FR" dirty="0" smtClean="0"/>
              <a:t> </a:t>
            </a:r>
            <a:r>
              <a:rPr lang="fr-FR" dirty="0" err="1" smtClean="0"/>
              <a:t>studies</a:t>
            </a:r>
            <a:r>
              <a:rPr lang="fr-FR" dirty="0" smtClean="0"/>
              <a:t> </a:t>
            </a:r>
            <a:r>
              <a:rPr lang="fr-FR" dirty="0" err="1" smtClean="0"/>
              <a:t>involving</a:t>
            </a:r>
            <a:r>
              <a:rPr lang="fr-FR" dirty="0" smtClean="0"/>
              <a:t> </a:t>
            </a:r>
            <a:r>
              <a:rPr lang="fr-FR" dirty="0" err="1" smtClean="0"/>
              <a:t>practical</a:t>
            </a:r>
            <a:r>
              <a:rPr lang="fr-FR" dirty="0" smtClean="0"/>
              <a:t> applications, </a:t>
            </a:r>
            <a:r>
              <a:rPr lang="fr-FR" dirty="0" err="1" smtClean="0"/>
              <a:t>elucidation</a:t>
            </a:r>
            <a:r>
              <a:rPr lang="fr-FR" dirty="0" smtClean="0"/>
              <a:t> and expansion of </a:t>
            </a:r>
            <a:r>
              <a:rPr lang="fr-FR" dirty="0" err="1" smtClean="0"/>
              <a:t>additional</a:t>
            </a:r>
            <a:r>
              <a:rPr lang="fr-FR" dirty="0" smtClean="0"/>
              <a:t> </a:t>
            </a:r>
            <a:r>
              <a:rPr lang="fr-FR" dirty="0" err="1" smtClean="0"/>
              <a:t>allergenic</a:t>
            </a:r>
            <a:r>
              <a:rPr lang="fr-FR" dirty="0" smtClean="0"/>
              <a:t> </a:t>
            </a:r>
            <a:r>
              <a:rPr lang="fr-FR" dirty="0" err="1" smtClean="0"/>
              <a:t>molecules</a:t>
            </a:r>
            <a:r>
              <a:rPr lang="fr-FR" dirty="0" smtClean="0"/>
              <a:t>, and support for </a:t>
            </a:r>
            <a:r>
              <a:rPr lang="fr-FR" dirty="0" err="1" smtClean="0"/>
              <a:t>appropriate</a:t>
            </a:r>
            <a:r>
              <a:rPr lang="fr-FR" dirty="0" smtClean="0"/>
              <a:t> test </a:t>
            </a:r>
            <a:r>
              <a:rPr lang="fr-FR" dirty="0" err="1" smtClean="0"/>
              <a:t>interpretation</a:t>
            </a:r>
            <a:r>
              <a:rPr lang="fr-FR" dirty="0" smtClean="0"/>
              <a:t>. </a:t>
            </a:r>
            <a:r>
              <a:rPr lang="fr-FR" dirty="0" err="1" smtClean="0"/>
              <a:t>With</a:t>
            </a:r>
            <a:r>
              <a:rPr lang="fr-FR" dirty="0" smtClean="0"/>
              <a:t> the </a:t>
            </a:r>
            <a:r>
              <a:rPr lang="fr-FR" dirty="0" err="1" smtClean="0"/>
              <a:t>rapidly</a:t>
            </a:r>
            <a:r>
              <a:rPr lang="fr-FR" dirty="0" smtClean="0"/>
              <a:t> </a:t>
            </a:r>
            <a:r>
              <a:rPr lang="fr-FR" dirty="0" err="1" smtClean="0"/>
              <a:t>expanding</a:t>
            </a:r>
            <a:r>
              <a:rPr lang="fr-FR" dirty="0" smtClean="0"/>
              <a:t> </a:t>
            </a:r>
            <a:r>
              <a:rPr lang="fr-FR" dirty="0" err="1" smtClean="0"/>
              <a:t>evidence</a:t>
            </a:r>
            <a:r>
              <a:rPr lang="fr-FR" dirty="0" smtClean="0"/>
              <a:t>-base for MA </a:t>
            </a:r>
            <a:r>
              <a:rPr lang="fr-FR" dirty="0" err="1" smtClean="0"/>
              <a:t>diagnosis</a:t>
            </a:r>
            <a:r>
              <a:rPr lang="fr-FR" dirty="0" smtClean="0"/>
              <a:t>, </a:t>
            </a:r>
            <a:r>
              <a:rPr lang="fr-FR" dirty="0" err="1" smtClean="0"/>
              <a:t>there</a:t>
            </a:r>
            <a:r>
              <a:rPr lang="fr-FR" dirty="0" smtClean="0"/>
              <a:t> </a:t>
            </a:r>
            <a:r>
              <a:rPr lang="fr-FR" dirty="0" err="1" smtClean="0"/>
              <a:t>is</a:t>
            </a:r>
            <a:r>
              <a:rPr lang="fr-FR" dirty="0" smtClean="0"/>
              <a:t> a </a:t>
            </a:r>
            <a:r>
              <a:rPr lang="fr-FR" dirty="0" err="1" smtClean="0"/>
              <a:t>need</a:t>
            </a:r>
            <a:r>
              <a:rPr lang="fr-FR" dirty="0" smtClean="0"/>
              <a:t> for </a:t>
            </a:r>
            <a:r>
              <a:rPr lang="fr-FR" dirty="0" err="1" smtClean="0"/>
              <a:t>allergists</a:t>
            </a:r>
            <a:r>
              <a:rPr lang="fr-FR" dirty="0" smtClean="0"/>
              <a:t> to </a:t>
            </a:r>
            <a:r>
              <a:rPr lang="fr-FR" dirty="0" err="1" smtClean="0"/>
              <a:t>keep</a:t>
            </a:r>
            <a:r>
              <a:rPr lang="fr-FR" dirty="0" smtClean="0"/>
              <a:t> </a:t>
            </a:r>
            <a:r>
              <a:rPr lang="fr-FR" dirty="0" err="1" smtClean="0"/>
              <a:t>abreast</a:t>
            </a:r>
            <a:r>
              <a:rPr lang="fr-FR" dirty="0" smtClean="0"/>
              <a:t> of the </a:t>
            </a:r>
            <a:r>
              <a:rPr lang="fr-FR" dirty="0" err="1" smtClean="0"/>
              <a:t>latest</a:t>
            </a:r>
            <a:r>
              <a:rPr lang="fr-FR" dirty="0" smtClean="0"/>
              <a:t> information. The </a:t>
            </a:r>
            <a:r>
              <a:rPr lang="fr-FR" dirty="0" err="1" smtClean="0"/>
              <a:t>aim</a:t>
            </a:r>
            <a:r>
              <a:rPr lang="fr-FR" dirty="0" smtClean="0"/>
              <a:t> of </a:t>
            </a:r>
            <a:r>
              <a:rPr lang="fr-FR" dirty="0" err="1" smtClean="0"/>
              <a:t>this</a:t>
            </a:r>
            <a:r>
              <a:rPr lang="fr-FR" dirty="0" smtClean="0"/>
              <a:t> consensus document </a:t>
            </a:r>
            <a:r>
              <a:rPr lang="fr-FR" dirty="0" err="1" smtClean="0"/>
              <a:t>is</a:t>
            </a:r>
            <a:r>
              <a:rPr lang="fr-FR" dirty="0" smtClean="0"/>
              <a:t> to </a:t>
            </a:r>
            <a:r>
              <a:rPr lang="fr-FR" dirty="0" err="1" smtClean="0"/>
              <a:t>provide</a:t>
            </a:r>
            <a:r>
              <a:rPr lang="fr-FR" dirty="0" smtClean="0"/>
              <a:t> a </a:t>
            </a:r>
            <a:r>
              <a:rPr lang="fr-FR" dirty="0" err="1" smtClean="0"/>
              <a:t>practical</a:t>
            </a:r>
            <a:r>
              <a:rPr lang="fr-FR" dirty="0" smtClean="0"/>
              <a:t> guide for the indications, </a:t>
            </a:r>
            <a:r>
              <a:rPr lang="fr-FR" dirty="0" err="1" smtClean="0"/>
              <a:t>determination</a:t>
            </a:r>
            <a:r>
              <a:rPr lang="fr-FR" dirty="0" smtClean="0"/>
              <a:t>, and </a:t>
            </a:r>
            <a:r>
              <a:rPr lang="fr-FR" dirty="0" err="1" smtClean="0"/>
              <a:t>interpretation</a:t>
            </a:r>
            <a:r>
              <a:rPr lang="fr-FR" dirty="0" smtClean="0"/>
              <a:t> of MA diagnostics for </a:t>
            </a:r>
            <a:r>
              <a:rPr lang="fr-FR" dirty="0" err="1" smtClean="0"/>
              <a:t>clinicians</a:t>
            </a:r>
            <a:r>
              <a:rPr lang="fr-FR" dirty="0" smtClean="0"/>
              <a:t> </a:t>
            </a:r>
            <a:r>
              <a:rPr lang="fr-FR" dirty="0" err="1" smtClean="0"/>
              <a:t>trained</a:t>
            </a:r>
            <a:r>
              <a:rPr lang="fr-FR" dirty="0" smtClean="0"/>
              <a:t> in </a:t>
            </a:r>
            <a:r>
              <a:rPr lang="fr-FR" dirty="0" err="1" smtClean="0"/>
              <a:t>allergology</a:t>
            </a:r>
            <a:r>
              <a:rPr lang="fr-FR" dirty="0" smtClean="0"/>
              <a:t>.</a:t>
            </a:r>
            <a:endParaRPr lang="fr-BE" dirty="0" smtClean="0">
              <a:solidFill>
                <a:srgbClr val="006699"/>
              </a:solidFill>
              <a:latin typeface="Times New Roman" charset="0"/>
            </a:endParaRPr>
          </a:p>
          <a:p>
            <a:pPr>
              <a:defRPr/>
            </a:pPr>
            <a:endParaRPr lang="fr-FR" dirty="0"/>
          </a:p>
        </p:txBody>
      </p:sp>
      <p:sp>
        <p:nvSpPr>
          <p:cNvPr id="16793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F53B89-7EF4-AB41-864B-04C22B6BAE99}" type="slidenum">
              <a:rPr lang="fr-BE" sz="1200">
                <a:cs typeface="Arial" charset="0"/>
              </a:rPr>
              <a:pPr eaLnBrk="1" hangingPunct="1"/>
              <a:t>44</a:t>
            </a:fld>
            <a:endParaRPr lang="fr-BE" sz="120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lstStyle/>
          <a:p>
            <a:pPr>
              <a:lnSpc>
                <a:spcPct val="90000"/>
              </a:lnSpc>
            </a:pPr>
            <a:r>
              <a:rPr lang="fr-FR" dirty="0" smtClean="0">
                <a:latin typeface="Calibri" charset="0"/>
              </a:rPr>
              <a:t>Dans ce document, un gros chapitre est attribué à</a:t>
            </a:r>
            <a:r>
              <a:rPr lang="fr-FR" baseline="0" dirty="0" smtClean="0">
                <a:latin typeface="Calibri" charset="0"/>
              </a:rPr>
              <a:t> la technique multiplexe ISAC</a:t>
            </a:r>
          </a:p>
          <a:p>
            <a:pPr>
              <a:lnSpc>
                <a:spcPct val="90000"/>
              </a:lnSpc>
            </a:pPr>
            <a:endParaRPr lang="fr-FR" baseline="0" dirty="0" smtClean="0">
              <a:latin typeface="Calibri" charset="0"/>
            </a:endParaRPr>
          </a:p>
          <a:p>
            <a:pPr>
              <a:lnSpc>
                <a:spcPct val="90000"/>
              </a:lnSpc>
            </a:pPr>
            <a:r>
              <a:rPr lang="fr-FR" dirty="0" smtClean="0">
                <a:latin typeface="Calibri" charset="0"/>
              </a:rPr>
              <a:t>Le </a:t>
            </a:r>
            <a:r>
              <a:rPr lang="fr-FR" dirty="0">
                <a:latin typeface="Calibri" charset="0"/>
              </a:rPr>
              <a:t>tableau 3 résume les avantages et les limites des différentes techniques de mesure d'IgE . Au moment de décider si et quand utiliser la technologie des puces à ADN , il est utile de considérer le nombre d'allergènes à tester , en général (selon le prix local et le système de remboursement ) , si plus de 10 à 12 allergènes sont nécessaires pour un diagnostic précis l'aide de tests mono- </a:t>
            </a:r>
            <a:r>
              <a:rPr lang="fr-FR" dirty="0" err="1">
                <a:latin typeface="Calibri" charset="0"/>
              </a:rPr>
              <a:t>plex</a:t>
            </a:r>
            <a:r>
              <a:rPr lang="fr-FR" dirty="0">
                <a:latin typeface="Calibri" charset="0"/>
              </a:rPr>
              <a:t> , un test de puces à ADN peut être préférable à la fois pour les informations obtenues et pour des raisons économiques [ 15 ] .</a:t>
            </a:r>
          </a:p>
          <a:p>
            <a:pPr>
              <a:lnSpc>
                <a:spcPct val="90000"/>
              </a:lnSpc>
            </a:pPr>
            <a:r>
              <a:rPr lang="fr-FR" dirty="0">
                <a:latin typeface="Calibri" charset="0"/>
              </a:rPr>
              <a:t>L'interprétation des résultats d'un essai de 112 allergène peut être difficile , même pour l'utilisateur expérimenté et formé ISAC . Tout d'abord, la pertinence clinique des différents allergènes doit être considéré . Deuxièmement, les </a:t>
            </a:r>
            <a:r>
              <a:rPr lang="fr-FR" dirty="0" err="1">
                <a:latin typeface="Calibri" charset="0"/>
              </a:rPr>
              <a:t>résul-tats</a:t>
            </a:r>
            <a:r>
              <a:rPr lang="fr-FR" dirty="0">
                <a:latin typeface="Calibri" charset="0"/>
              </a:rPr>
              <a:t> doivent être évalués par rapport à des tests de diagnostic traditionnelles . Enfin , et surtout, les résultats doivent être évalués au regard de l'histoire clinique du patient . En effet , alors que la grande majorité des molécules couvrir le spectre de tests traditionnelles positives , il est connu que les résultats de l'ISAC pour certaines sources d'allergènes tels que les noix de cajou , sésame , chien , armoise , et l'herbe à poux peut être négative , même si l'extrait - test basé est positif . C'est évidemment le cas si l'allergène déclencheur n'est pas présent sur la puce . La stratégie standard utilisé pour évaluer un résultat d' ISAC est décrite dans la figure 1.</a:t>
            </a:r>
          </a:p>
          <a:p>
            <a:pPr>
              <a:lnSpc>
                <a:spcPct val="90000"/>
              </a:lnSpc>
            </a:pPr>
            <a:r>
              <a:rPr lang="fr-FR" dirty="0">
                <a:latin typeface="Calibri" charset="0"/>
              </a:rPr>
              <a:t>En résumé, bien que n'étant pas interchangeables , les résultats obtenus avec la puce ISAC sont similaires à ceux obtenus avec la plate-forme de ImmunoCAP . Un inconvénient de cette technique est que la sensibilité de ISAC est inférieure à celle de ImmunoCAP , en particulier lorsque les niveaux IgE sont faibles. Cependant , la possibilité d'utiliser une petite quantité de sérum pour obtenir une sensibilisation pro - dossier d'un patient , identifier les allergènes à réaction croisée , et de détecter les allergènes </a:t>
            </a:r>
            <a:r>
              <a:rPr lang="fr-FR" dirty="0" err="1">
                <a:latin typeface="Calibri" charset="0"/>
              </a:rPr>
              <a:t>insoute</a:t>
            </a:r>
            <a:r>
              <a:rPr lang="fr-FR" dirty="0">
                <a:latin typeface="Calibri" charset="0"/>
              </a:rPr>
              <a:t> - </a:t>
            </a:r>
            <a:r>
              <a:rPr lang="fr-FR" dirty="0" err="1">
                <a:latin typeface="Calibri" charset="0"/>
              </a:rPr>
              <a:t>pected</a:t>
            </a:r>
            <a:r>
              <a:rPr lang="fr-FR" dirty="0">
                <a:latin typeface="Calibri" charset="0"/>
              </a:rPr>
              <a:t> ou potentiellement dangereux sont les avantages de l'utilisation de ISAC dans le diagnostic de l'allergie chez les patients ayant une allergie comme des symptômes (par exemple l'asthme , la rhinite , l'eczéma , l'urticaire idiopathique anaphylaxie ou éosinophiles </a:t>
            </a:r>
            <a:r>
              <a:rPr lang="fr-FR" dirty="0" err="1">
                <a:latin typeface="Calibri" charset="0"/>
              </a:rPr>
              <a:t>oesophage</a:t>
            </a:r>
            <a:r>
              <a:rPr lang="fr-FR" dirty="0">
                <a:latin typeface="Calibri" charset="0"/>
              </a:rPr>
              <a:t> </a:t>
            </a:r>
            <a:r>
              <a:rPr lang="fr-FR" dirty="0" err="1">
                <a:latin typeface="Calibri" charset="0"/>
              </a:rPr>
              <a:t>Gitis</a:t>
            </a:r>
            <a:r>
              <a:rPr lang="fr-FR" dirty="0">
                <a:latin typeface="Calibri" charset="0"/>
              </a:rPr>
              <a:t> ( </a:t>
            </a:r>
            <a:r>
              <a:rPr lang="fr-FR" dirty="0" err="1">
                <a:latin typeface="Calibri" charset="0"/>
              </a:rPr>
              <a:t>EoE</a:t>
            </a:r>
            <a:r>
              <a:rPr lang="fr-FR" dirty="0">
                <a:latin typeface="Calibri" charset="0"/>
              </a:rPr>
              <a:t> ) ) .</a:t>
            </a:r>
          </a:p>
          <a:p>
            <a:pPr>
              <a:lnSpc>
                <a:spcPct val="90000"/>
              </a:lnSpc>
            </a:pPr>
            <a:endParaRPr lang="fr-FR" dirty="0">
              <a:latin typeface="Calibri" charset="0"/>
            </a:endParaRPr>
          </a:p>
          <a:p>
            <a:pPr>
              <a:lnSpc>
                <a:spcPct val="90000"/>
              </a:lnSpc>
            </a:pPr>
            <a:endParaRPr lang="fr-FR" dirty="0">
              <a:latin typeface="Calibri" charset="0"/>
            </a:endParaRPr>
          </a:p>
          <a:p>
            <a:pPr>
              <a:lnSpc>
                <a:spcPct val="90000"/>
              </a:lnSpc>
            </a:pPr>
            <a:r>
              <a:rPr lang="fr-FR" dirty="0">
                <a:latin typeface="Calibri" charset="0"/>
              </a:rPr>
              <a:t>Table 3 </a:t>
            </a:r>
            <a:r>
              <a:rPr lang="fr-FR" dirty="0" err="1">
                <a:latin typeface="Calibri" charset="0"/>
              </a:rPr>
              <a:t>summarizes</a:t>
            </a:r>
            <a:r>
              <a:rPr lang="fr-FR" dirty="0">
                <a:latin typeface="Calibri" charset="0"/>
              </a:rPr>
              <a:t> the </a:t>
            </a:r>
            <a:r>
              <a:rPr lang="fr-FR" dirty="0" err="1">
                <a:latin typeface="Calibri" charset="0"/>
              </a:rPr>
              <a:t>advantages</a:t>
            </a:r>
            <a:r>
              <a:rPr lang="fr-FR" dirty="0">
                <a:latin typeface="Calibri" charset="0"/>
              </a:rPr>
              <a:t> and limitations of </a:t>
            </a:r>
            <a:r>
              <a:rPr lang="fr-FR" dirty="0" err="1">
                <a:latin typeface="Calibri" charset="0"/>
              </a:rPr>
              <a:t>different</a:t>
            </a:r>
            <a:r>
              <a:rPr lang="fr-FR" dirty="0">
                <a:latin typeface="Calibri" charset="0"/>
              </a:rPr>
              <a:t> IgE </a:t>
            </a:r>
            <a:r>
              <a:rPr lang="fr-FR" dirty="0" err="1">
                <a:latin typeface="Calibri" charset="0"/>
              </a:rPr>
              <a:t>measurement</a:t>
            </a:r>
            <a:r>
              <a:rPr lang="fr-FR" dirty="0">
                <a:latin typeface="Calibri" charset="0"/>
              </a:rPr>
              <a:t> techniques. </a:t>
            </a:r>
            <a:r>
              <a:rPr lang="fr-FR" dirty="0" err="1">
                <a:latin typeface="Calibri" charset="0"/>
              </a:rPr>
              <a:t>When</a:t>
            </a:r>
            <a:r>
              <a:rPr lang="fr-FR" dirty="0">
                <a:latin typeface="Calibri" charset="0"/>
              </a:rPr>
              <a:t> </a:t>
            </a:r>
            <a:r>
              <a:rPr lang="fr-FR" dirty="0" err="1">
                <a:latin typeface="Calibri" charset="0"/>
              </a:rPr>
              <a:t>deciding</a:t>
            </a:r>
            <a:r>
              <a:rPr lang="fr-FR" dirty="0">
                <a:latin typeface="Calibri" charset="0"/>
              </a:rPr>
              <a:t> if and </a:t>
            </a:r>
            <a:r>
              <a:rPr lang="fr-FR" dirty="0" err="1">
                <a:latin typeface="Calibri" charset="0"/>
              </a:rPr>
              <a:t>when</a:t>
            </a:r>
            <a:r>
              <a:rPr lang="fr-FR" dirty="0">
                <a:latin typeface="Calibri" charset="0"/>
              </a:rPr>
              <a:t> to use the </a:t>
            </a:r>
            <a:r>
              <a:rPr lang="fr-FR" dirty="0" err="1">
                <a:latin typeface="Calibri" charset="0"/>
              </a:rPr>
              <a:t>microarray</a:t>
            </a:r>
            <a:r>
              <a:rPr lang="fr-FR" dirty="0">
                <a:latin typeface="Calibri" charset="0"/>
              </a:rPr>
              <a:t> </a:t>
            </a:r>
            <a:r>
              <a:rPr lang="fr-FR" dirty="0" err="1">
                <a:latin typeface="Calibri" charset="0"/>
              </a:rPr>
              <a:t>technology</a:t>
            </a:r>
            <a:r>
              <a:rPr lang="fr-FR" dirty="0">
                <a:latin typeface="Calibri" charset="0"/>
              </a:rPr>
              <a:t>, </a:t>
            </a:r>
            <a:r>
              <a:rPr lang="fr-FR" dirty="0" err="1">
                <a:latin typeface="Calibri" charset="0"/>
              </a:rPr>
              <a:t>it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helpful</a:t>
            </a:r>
            <a:r>
              <a:rPr lang="fr-FR" dirty="0">
                <a:latin typeface="Calibri" charset="0"/>
              </a:rPr>
              <a:t> to </a:t>
            </a:r>
            <a:r>
              <a:rPr lang="fr-FR" dirty="0" err="1">
                <a:latin typeface="Calibri" charset="0"/>
              </a:rPr>
              <a:t>consider</a:t>
            </a:r>
            <a:r>
              <a:rPr lang="fr-FR" dirty="0">
                <a:latin typeface="Calibri" charset="0"/>
              </a:rPr>
              <a:t> the </a:t>
            </a:r>
            <a:r>
              <a:rPr lang="fr-FR" dirty="0" err="1">
                <a:latin typeface="Calibri" charset="0"/>
              </a:rPr>
              <a:t>number</a:t>
            </a:r>
            <a:r>
              <a:rPr lang="fr-FR" dirty="0">
                <a:latin typeface="Calibri" charset="0"/>
              </a:rPr>
              <a:t> of </a:t>
            </a:r>
            <a:r>
              <a:rPr lang="fr-FR" dirty="0" err="1">
                <a:latin typeface="Calibri" charset="0"/>
              </a:rPr>
              <a:t>allergens</a:t>
            </a:r>
            <a:r>
              <a:rPr lang="fr-FR" dirty="0">
                <a:latin typeface="Calibri" charset="0"/>
              </a:rPr>
              <a:t> to </a:t>
            </a:r>
            <a:r>
              <a:rPr lang="fr-FR" dirty="0" err="1">
                <a:latin typeface="Calibri" charset="0"/>
              </a:rPr>
              <a:t>be</a:t>
            </a:r>
            <a:r>
              <a:rPr lang="fr-FR" dirty="0">
                <a:latin typeface="Calibri" charset="0"/>
              </a:rPr>
              <a:t> </a:t>
            </a:r>
            <a:r>
              <a:rPr lang="fr-FR" dirty="0" err="1">
                <a:latin typeface="Calibri" charset="0"/>
              </a:rPr>
              <a:t>tested</a:t>
            </a:r>
            <a:r>
              <a:rPr lang="fr-FR" dirty="0">
                <a:latin typeface="Calibri" charset="0"/>
              </a:rPr>
              <a:t>; in </a:t>
            </a:r>
            <a:r>
              <a:rPr lang="fr-FR" dirty="0" err="1">
                <a:latin typeface="Calibri" charset="0"/>
              </a:rPr>
              <a:t>general</a:t>
            </a:r>
            <a:r>
              <a:rPr lang="fr-FR" dirty="0">
                <a:latin typeface="Calibri" charset="0"/>
              </a:rPr>
              <a:t> (</a:t>
            </a:r>
            <a:r>
              <a:rPr lang="fr-FR" dirty="0" err="1">
                <a:latin typeface="Calibri" charset="0"/>
              </a:rPr>
              <a:t>depending</a:t>
            </a:r>
            <a:r>
              <a:rPr lang="fr-FR" dirty="0">
                <a:latin typeface="Calibri" charset="0"/>
              </a:rPr>
              <a:t> on the local </a:t>
            </a:r>
            <a:r>
              <a:rPr lang="fr-FR" dirty="0" err="1">
                <a:latin typeface="Calibri" charset="0"/>
              </a:rPr>
              <a:t>price</a:t>
            </a:r>
            <a:r>
              <a:rPr lang="fr-FR" dirty="0">
                <a:latin typeface="Calibri" charset="0"/>
              </a:rPr>
              <a:t> and </a:t>
            </a:r>
            <a:r>
              <a:rPr lang="fr-FR" dirty="0" err="1">
                <a:latin typeface="Calibri" charset="0"/>
              </a:rPr>
              <a:t>reimbursement</a:t>
            </a:r>
            <a:r>
              <a:rPr lang="fr-FR" dirty="0">
                <a:latin typeface="Calibri" charset="0"/>
              </a:rPr>
              <a:t> system), if more </a:t>
            </a:r>
            <a:r>
              <a:rPr lang="fr-FR" dirty="0" err="1">
                <a:latin typeface="Calibri" charset="0"/>
              </a:rPr>
              <a:t>than</a:t>
            </a:r>
            <a:r>
              <a:rPr lang="fr-FR" dirty="0">
                <a:latin typeface="Calibri" charset="0"/>
              </a:rPr>
              <a:t> 10 to 12 </a:t>
            </a:r>
            <a:r>
              <a:rPr lang="fr-FR" dirty="0" err="1">
                <a:latin typeface="Calibri" charset="0"/>
              </a:rPr>
              <a:t>allergens</a:t>
            </a:r>
            <a:r>
              <a:rPr lang="fr-FR" dirty="0">
                <a:latin typeface="Calibri" charset="0"/>
              </a:rPr>
              <a:t> are </a:t>
            </a:r>
            <a:r>
              <a:rPr lang="fr-FR" dirty="0" err="1">
                <a:latin typeface="Calibri" charset="0"/>
              </a:rPr>
              <a:t>required</a:t>
            </a:r>
            <a:r>
              <a:rPr lang="fr-FR" dirty="0">
                <a:latin typeface="Calibri" charset="0"/>
              </a:rPr>
              <a:t> for an </a:t>
            </a:r>
            <a:r>
              <a:rPr lang="fr-FR" dirty="0" err="1">
                <a:latin typeface="Calibri" charset="0"/>
              </a:rPr>
              <a:t>accurate</a:t>
            </a:r>
            <a:r>
              <a:rPr lang="fr-FR" dirty="0">
                <a:latin typeface="Calibri" charset="0"/>
              </a:rPr>
              <a:t> </a:t>
            </a:r>
            <a:r>
              <a:rPr lang="fr-FR" dirty="0" err="1">
                <a:latin typeface="Calibri" charset="0"/>
              </a:rPr>
              <a:t>diagnosis</a:t>
            </a:r>
            <a:r>
              <a:rPr lang="fr-FR" dirty="0">
                <a:latin typeface="Calibri" charset="0"/>
              </a:rPr>
              <a:t> </a:t>
            </a:r>
            <a:r>
              <a:rPr lang="fr-FR" dirty="0" err="1">
                <a:latin typeface="Calibri" charset="0"/>
              </a:rPr>
              <a:t>using</a:t>
            </a:r>
            <a:r>
              <a:rPr lang="fr-FR" dirty="0">
                <a:latin typeface="Calibri" charset="0"/>
              </a:rPr>
              <a:t> single- </a:t>
            </a:r>
            <a:r>
              <a:rPr lang="fr-FR" dirty="0" err="1">
                <a:latin typeface="Calibri" charset="0"/>
              </a:rPr>
              <a:t>plex</a:t>
            </a:r>
            <a:r>
              <a:rPr lang="fr-FR" dirty="0">
                <a:latin typeface="Calibri" charset="0"/>
              </a:rPr>
              <a:t> tests, </a:t>
            </a:r>
            <a:r>
              <a:rPr lang="fr-FR" dirty="0" err="1">
                <a:latin typeface="Calibri" charset="0"/>
              </a:rPr>
              <a:t>then</a:t>
            </a:r>
            <a:r>
              <a:rPr lang="fr-FR" dirty="0">
                <a:latin typeface="Calibri" charset="0"/>
              </a:rPr>
              <a:t> a </a:t>
            </a:r>
            <a:r>
              <a:rPr lang="fr-FR" dirty="0" err="1">
                <a:latin typeface="Calibri" charset="0"/>
              </a:rPr>
              <a:t>microarray</a:t>
            </a:r>
            <a:r>
              <a:rPr lang="fr-FR" dirty="0">
                <a:latin typeface="Calibri" charset="0"/>
              </a:rPr>
              <a:t> test </a:t>
            </a:r>
            <a:r>
              <a:rPr lang="fr-FR" dirty="0" err="1">
                <a:latin typeface="Calibri" charset="0"/>
              </a:rPr>
              <a:t>may</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preferable</a:t>
            </a:r>
            <a:r>
              <a:rPr lang="fr-FR" dirty="0">
                <a:latin typeface="Calibri" charset="0"/>
              </a:rPr>
              <a:t> </a:t>
            </a:r>
            <a:r>
              <a:rPr lang="fr-FR" dirty="0" err="1">
                <a:latin typeface="Calibri" charset="0"/>
              </a:rPr>
              <a:t>both</a:t>
            </a:r>
            <a:r>
              <a:rPr lang="fr-FR" dirty="0">
                <a:latin typeface="Calibri" charset="0"/>
              </a:rPr>
              <a:t> for the information </a:t>
            </a:r>
            <a:r>
              <a:rPr lang="fr-FR" dirty="0" err="1">
                <a:latin typeface="Calibri" charset="0"/>
              </a:rPr>
              <a:t>obtained</a:t>
            </a:r>
            <a:r>
              <a:rPr lang="fr-FR" dirty="0">
                <a:latin typeface="Calibri" charset="0"/>
              </a:rPr>
              <a:t> and for </a:t>
            </a:r>
            <a:r>
              <a:rPr lang="fr-FR" dirty="0" err="1">
                <a:latin typeface="Calibri" charset="0"/>
              </a:rPr>
              <a:t>economic</a:t>
            </a:r>
            <a:r>
              <a:rPr lang="fr-FR" dirty="0">
                <a:latin typeface="Calibri" charset="0"/>
              </a:rPr>
              <a:t> </a:t>
            </a:r>
            <a:r>
              <a:rPr lang="fr-FR" dirty="0" err="1">
                <a:latin typeface="Calibri" charset="0"/>
              </a:rPr>
              <a:t>reasons</a:t>
            </a:r>
            <a:r>
              <a:rPr lang="fr-FR" dirty="0">
                <a:latin typeface="Calibri" charset="0"/>
              </a:rPr>
              <a:t> [15].</a:t>
            </a:r>
          </a:p>
          <a:p>
            <a:pPr>
              <a:lnSpc>
                <a:spcPct val="90000"/>
              </a:lnSpc>
            </a:pPr>
            <a:r>
              <a:rPr lang="fr-FR" dirty="0">
                <a:latin typeface="Calibri" charset="0"/>
              </a:rPr>
              <a:t>The </a:t>
            </a:r>
            <a:r>
              <a:rPr lang="fr-FR" dirty="0" err="1">
                <a:latin typeface="Calibri" charset="0"/>
              </a:rPr>
              <a:t>interpretation</a:t>
            </a:r>
            <a:r>
              <a:rPr lang="fr-FR" dirty="0">
                <a:latin typeface="Calibri" charset="0"/>
              </a:rPr>
              <a:t> of the </a:t>
            </a:r>
            <a:r>
              <a:rPr lang="fr-FR" dirty="0" err="1">
                <a:latin typeface="Calibri" charset="0"/>
              </a:rPr>
              <a:t>results</a:t>
            </a:r>
            <a:r>
              <a:rPr lang="fr-FR" dirty="0">
                <a:latin typeface="Calibri" charset="0"/>
              </a:rPr>
              <a:t> of a 112-allergen </a:t>
            </a:r>
            <a:r>
              <a:rPr lang="fr-FR" dirty="0" err="1">
                <a:latin typeface="Calibri" charset="0"/>
              </a:rPr>
              <a:t>assay</a:t>
            </a:r>
            <a:r>
              <a:rPr lang="fr-FR" dirty="0">
                <a:latin typeface="Calibri" charset="0"/>
              </a:rPr>
              <a:t> </a:t>
            </a:r>
            <a:r>
              <a:rPr lang="fr-FR" dirty="0" err="1">
                <a:latin typeface="Calibri" charset="0"/>
              </a:rPr>
              <a:t>may</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challenging</a:t>
            </a:r>
            <a:r>
              <a:rPr lang="fr-FR" dirty="0">
                <a:latin typeface="Calibri" charset="0"/>
              </a:rPr>
              <a:t>, </a:t>
            </a:r>
            <a:r>
              <a:rPr lang="fr-FR" dirty="0" err="1">
                <a:latin typeface="Calibri" charset="0"/>
              </a:rPr>
              <a:t>even</a:t>
            </a:r>
            <a:r>
              <a:rPr lang="fr-FR" dirty="0">
                <a:latin typeface="Calibri" charset="0"/>
              </a:rPr>
              <a:t> for the </a:t>
            </a:r>
            <a:r>
              <a:rPr lang="fr-FR" dirty="0" err="1">
                <a:latin typeface="Calibri" charset="0"/>
              </a:rPr>
              <a:t>experienced</a:t>
            </a:r>
            <a:r>
              <a:rPr lang="fr-FR" dirty="0">
                <a:latin typeface="Calibri" charset="0"/>
              </a:rPr>
              <a:t> and </a:t>
            </a:r>
            <a:r>
              <a:rPr lang="fr-FR" dirty="0" err="1">
                <a:latin typeface="Calibri" charset="0"/>
              </a:rPr>
              <a:t>trained</a:t>
            </a:r>
            <a:r>
              <a:rPr lang="fr-FR" dirty="0">
                <a:latin typeface="Calibri" charset="0"/>
              </a:rPr>
              <a:t> ISAC user. First, the </a:t>
            </a:r>
            <a:r>
              <a:rPr lang="fr-FR" dirty="0" err="1">
                <a:latin typeface="Calibri" charset="0"/>
              </a:rPr>
              <a:t>clinical</a:t>
            </a:r>
            <a:r>
              <a:rPr lang="fr-FR" dirty="0">
                <a:latin typeface="Calibri" charset="0"/>
              </a:rPr>
              <a:t> relevance of the </a:t>
            </a:r>
            <a:r>
              <a:rPr lang="fr-FR" dirty="0" err="1">
                <a:latin typeface="Calibri" charset="0"/>
              </a:rPr>
              <a:t>different</a:t>
            </a:r>
            <a:r>
              <a:rPr lang="fr-FR" dirty="0">
                <a:latin typeface="Calibri" charset="0"/>
              </a:rPr>
              <a:t> </a:t>
            </a:r>
            <a:r>
              <a:rPr lang="fr-FR" dirty="0" err="1">
                <a:latin typeface="Calibri" charset="0"/>
              </a:rPr>
              <a:t>allergens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considered</a:t>
            </a:r>
            <a:r>
              <a:rPr lang="fr-FR" dirty="0">
                <a:latin typeface="Calibri" charset="0"/>
              </a:rPr>
              <a:t>. Second, the </a:t>
            </a:r>
            <a:r>
              <a:rPr lang="fr-FR" dirty="0" err="1">
                <a:latin typeface="Calibri" charset="0"/>
              </a:rPr>
              <a:t>re</a:t>
            </a:r>
            <a:r>
              <a:rPr lang="fr-FR" dirty="0">
                <a:latin typeface="Calibri" charset="0"/>
              </a:rPr>
              <a:t>- </a:t>
            </a:r>
            <a:r>
              <a:rPr lang="fr-FR" dirty="0" err="1">
                <a:latin typeface="Calibri" charset="0"/>
              </a:rPr>
              <a:t>sults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evaluated</a:t>
            </a:r>
            <a:r>
              <a:rPr lang="fr-FR" dirty="0">
                <a:latin typeface="Calibri" charset="0"/>
              </a:rPr>
              <a:t> in relation to </a:t>
            </a:r>
            <a:r>
              <a:rPr lang="fr-FR" dirty="0" err="1">
                <a:latin typeface="Calibri" charset="0"/>
              </a:rPr>
              <a:t>traditional</a:t>
            </a:r>
            <a:r>
              <a:rPr lang="fr-FR" dirty="0">
                <a:latin typeface="Calibri" charset="0"/>
              </a:rPr>
              <a:t> </a:t>
            </a:r>
            <a:r>
              <a:rPr lang="fr-FR" dirty="0" err="1">
                <a:latin typeface="Calibri" charset="0"/>
              </a:rPr>
              <a:t>diag</a:t>
            </a:r>
            <a:r>
              <a:rPr lang="fr-FR" dirty="0">
                <a:latin typeface="Calibri" charset="0"/>
              </a:rPr>
              <a:t>- </a:t>
            </a:r>
            <a:r>
              <a:rPr lang="fr-FR" dirty="0" err="1">
                <a:latin typeface="Calibri" charset="0"/>
              </a:rPr>
              <a:t>nostic</a:t>
            </a:r>
            <a:r>
              <a:rPr lang="fr-FR" dirty="0">
                <a:latin typeface="Calibri" charset="0"/>
              </a:rPr>
              <a:t> tests. </a:t>
            </a:r>
            <a:r>
              <a:rPr lang="fr-FR" dirty="0" err="1">
                <a:latin typeface="Calibri" charset="0"/>
              </a:rPr>
              <a:t>Finally</a:t>
            </a:r>
            <a:r>
              <a:rPr lang="fr-FR" dirty="0">
                <a:latin typeface="Calibri" charset="0"/>
              </a:rPr>
              <a:t>, and </a:t>
            </a:r>
            <a:r>
              <a:rPr lang="fr-FR" dirty="0" err="1">
                <a:latin typeface="Calibri" charset="0"/>
              </a:rPr>
              <a:t>most</a:t>
            </a:r>
            <a:r>
              <a:rPr lang="fr-FR" dirty="0">
                <a:latin typeface="Calibri" charset="0"/>
              </a:rPr>
              <a:t> </a:t>
            </a:r>
            <a:r>
              <a:rPr lang="fr-FR" dirty="0" err="1">
                <a:latin typeface="Calibri" charset="0"/>
              </a:rPr>
              <a:t>importantly</a:t>
            </a:r>
            <a:r>
              <a:rPr lang="fr-FR" dirty="0">
                <a:latin typeface="Calibri" charset="0"/>
              </a:rPr>
              <a:t>, the </a:t>
            </a:r>
            <a:r>
              <a:rPr lang="fr-FR" dirty="0" err="1">
                <a:latin typeface="Calibri" charset="0"/>
              </a:rPr>
              <a:t>results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evaluated</a:t>
            </a:r>
            <a:r>
              <a:rPr lang="fr-FR" dirty="0">
                <a:latin typeface="Calibri" charset="0"/>
              </a:rPr>
              <a:t> </a:t>
            </a:r>
            <a:r>
              <a:rPr lang="fr-FR" dirty="0" err="1">
                <a:latin typeface="Calibri" charset="0"/>
              </a:rPr>
              <a:t>with</a:t>
            </a:r>
            <a:r>
              <a:rPr lang="fr-FR" dirty="0">
                <a:latin typeface="Calibri" charset="0"/>
              </a:rPr>
              <a:t> regard to the </a:t>
            </a:r>
            <a:r>
              <a:rPr lang="fr-FR" dirty="0" err="1">
                <a:latin typeface="Calibri" charset="0"/>
              </a:rPr>
              <a:t>patient’s</a:t>
            </a:r>
            <a:r>
              <a:rPr lang="fr-FR" dirty="0">
                <a:latin typeface="Calibri" charset="0"/>
              </a:rPr>
              <a:t> </a:t>
            </a:r>
            <a:r>
              <a:rPr lang="fr-FR" dirty="0" err="1">
                <a:latin typeface="Calibri" charset="0"/>
              </a:rPr>
              <a:t>clinical</a:t>
            </a:r>
            <a:r>
              <a:rPr lang="fr-FR" dirty="0">
                <a:latin typeface="Calibri" charset="0"/>
              </a:rPr>
              <a:t> </a:t>
            </a:r>
            <a:r>
              <a:rPr lang="fr-FR" dirty="0" err="1">
                <a:latin typeface="Calibri" charset="0"/>
              </a:rPr>
              <a:t>history</a:t>
            </a:r>
            <a:r>
              <a:rPr lang="fr-FR" dirty="0">
                <a:latin typeface="Calibri" charset="0"/>
              </a:rPr>
              <a:t>. </a:t>
            </a:r>
            <a:r>
              <a:rPr lang="fr-FR" dirty="0" err="1">
                <a:latin typeface="Calibri" charset="0"/>
              </a:rPr>
              <a:t>Indeed</a:t>
            </a:r>
            <a:r>
              <a:rPr lang="fr-FR" dirty="0">
                <a:latin typeface="Calibri" charset="0"/>
              </a:rPr>
              <a:t>, </a:t>
            </a:r>
            <a:r>
              <a:rPr lang="fr-FR" dirty="0" err="1">
                <a:latin typeface="Calibri" charset="0"/>
              </a:rPr>
              <a:t>while</a:t>
            </a:r>
            <a:r>
              <a:rPr lang="fr-FR" dirty="0">
                <a:latin typeface="Calibri" charset="0"/>
              </a:rPr>
              <a:t> the </a:t>
            </a:r>
            <a:r>
              <a:rPr lang="fr-FR" dirty="0" err="1">
                <a:latin typeface="Calibri" charset="0"/>
              </a:rPr>
              <a:t>vast</a:t>
            </a:r>
            <a:r>
              <a:rPr lang="fr-FR" dirty="0">
                <a:latin typeface="Calibri" charset="0"/>
              </a:rPr>
              <a:t> </a:t>
            </a:r>
            <a:r>
              <a:rPr lang="fr-FR" dirty="0" err="1">
                <a:latin typeface="Calibri" charset="0"/>
              </a:rPr>
              <a:t>majority</a:t>
            </a:r>
            <a:r>
              <a:rPr lang="fr-FR" dirty="0">
                <a:latin typeface="Calibri" charset="0"/>
              </a:rPr>
              <a:t> of </a:t>
            </a:r>
            <a:r>
              <a:rPr lang="fr-FR" dirty="0" err="1">
                <a:latin typeface="Calibri" charset="0"/>
              </a:rPr>
              <a:t>molecules</a:t>
            </a:r>
            <a:r>
              <a:rPr lang="fr-FR" dirty="0">
                <a:latin typeface="Calibri" charset="0"/>
              </a:rPr>
              <a:t> </a:t>
            </a:r>
            <a:r>
              <a:rPr lang="fr-FR" dirty="0" err="1">
                <a:latin typeface="Calibri" charset="0"/>
              </a:rPr>
              <a:t>cover</a:t>
            </a:r>
            <a:r>
              <a:rPr lang="fr-FR" dirty="0">
                <a:latin typeface="Calibri" charset="0"/>
              </a:rPr>
              <a:t> the </a:t>
            </a:r>
            <a:r>
              <a:rPr lang="fr-FR" dirty="0" err="1">
                <a:latin typeface="Calibri" charset="0"/>
              </a:rPr>
              <a:t>spectrum</a:t>
            </a:r>
            <a:r>
              <a:rPr lang="fr-FR" dirty="0">
                <a:latin typeface="Calibri" charset="0"/>
              </a:rPr>
              <a:t> of positive </a:t>
            </a:r>
            <a:r>
              <a:rPr lang="fr-FR" dirty="0" err="1">
                <a:latin typeface="Calibri" charset="0"/>
              </a:rPr>
              <a:t>traditional</a:t>
            </a:r>
            <a:r>
              <a:rPr lang="fr-FR" dirty="0">
                <a:latin typeface="Calibri" charset="0"/>
              </a:rPr>
              <a:t> tests, </a:t>
            </a:r>
            <a:r>
              <a:rPr lang="fr-FR" dirty="0" err="1">
                <a:latin typeface="Calibri" charset="0"/>
              </a:rPr>
              <a:t>it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known</a:t>
            </a:r>
            <a:r>
              <a:rPr lang="fr-FR" dirty="0">
                <a:latin typeface="Calibri" charset="0"/>
              </a:rPr>
              <a:t> </a:t>
            </a:r>
            <a:r>
              <a:rPr lang="fr-FR" dirty="0" err="1">
                <a:latin typeface="Calibri" charset="0"/>
              </a:rPr>
              <a:t>that</a:t>
            </a:r>
            <a:r>
              <a:rPr lang="fr-FR" dirty="0">
                <a:latin typeface="Calibri" charset="0"/>
              </a:rPr>
              <a:t> ISAC </a:t>
            </a:r>
            <a:r>
              <a:rPr lang="fr-FR" dirty="0" err="1">
                <a:latin typeface="Calibri" charset="0"/>
              </a:rPr>
              <a:t>results</a:t>
            </a:r>
            <a:r>
              <a:rPr lang="fr-FR" dirty="0">
                <a:latin typeface="Calibri" charset="0"/>
              </a:rPr>
              <a:t> for </a:t>
            </a:r>
            <a:r>
              <a:rPr lang="fr-FR" dirty="0" err="1">
                <a:latin typeface="Calibri" charset="0"/>
              </a:rPr>
              <a:t>some</a:t>
            </a:r>
            <a:r>
              <a:rPr lang="fr-FR" dirty="0">
                <a:latin typeface="Calibri" charset="0"/>
              </a:rPr>
              <a:t> </a:t>
            </a:r>
            <a:r>
              <a:rPr lang="fr-FR" dirty="0" err="1">
                <a:latin typeface="Calibri" charset="0"/>
              </a:rPr>
              <a:t>allergen</a:t>
            </a:r>
            <a:r>
              <a:rPr lang="fr-FR" dirty="0">
                <a:latin typeface="Calibri" charset="0"/>
              </a:rPr>
              <a:t> sources </a:t>
            </a:r>
            <a:r>
              <a:rPr lang="fr-FR" dirty="0" err="1">
                <a:latin typeface="Calibri" charset="0"/>
              </a:rPr>
              <a:t>such</a:t>
            </a:r>
            <a:r>
              <a:rPr lang="fr-FR" dirty="0">
                <a:latin typeface="Calibri" charset="0"/>
              </a:rPr>
              <a:t> as cashew </a:t>
            </a:r>
            <a:r>
              <a:rPr lang="fr-FR" dirty="0" err="1">
                <a:latin typeface="Calibri" charset="0"/>
              </a:rPr>
              <a:t>nut</a:t>
            </a:r>
            <a:r>
              <a:rPr lang="fr-FR" dirty="0">
                <a:latin typeface="Calibri" charset="0"/>
              </a:rPr>
              <a:t>, </a:t>
            </a:r>
            <a:r>
              <a:rPr lang="fr-FR" dirty="0" err="1">
                <a:latin typeface="Calibri" charset="0"/>
              </a:rPr>
              <a:t>sesame</a:t>
            </a:r>
            <a:r>
              <a:rPr lang="fr-FR" dirty="0">
                <a:latin typeface="Calibri" charset="0"/>
              </a:rPr>
              <a:t>, dog, </a:t>
            </a:r>
            <a:r>
              <a:rPr lang="fr-FR" dirty="0" err="1">
                <a:latin typeface="Calibri" charset="0"/>
              </a:rPr>
              <a:t>mugwort</a:t>
            </a:r>
            <a:r>
              <a:rPr lang="fr-FR" dirty="0">
                <a:latin typeface="Calibri" charset="0"/>
              </a:rPr>
              <a:t>, and </a:t>
            </a:r>
            <a:r>
              <a:rPr lang="fr-FR" dirty="0" err="1">
                <a:latin typeface="Calibri" charset="0"/>
              </a:rPr>
              <a:t>ragweed</a:t>
            </a:r>
            <a:r>
              <a:rPr lang="fr-FR" dirty="0">
                <a:latin typeface="Calibri" charset="0"/>
              </a:rPr>
              <a:t> </a:t>
            </a:r>
            <a:r>
              <a:rPr lang="fr-FR" dirty="0" err="1">
                <a:latin typeface="Calibri" charset="0"/>
              </a:rPr>
              <a:t>can</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nega-tive</a:t>
            </a:r>
            <a:r>
              <a:rPr lang="fr-FR" dirty="0">
                <a:latin typeface="Calibri" charset="0"/>
              </a:rPr>
              <a:t>, </a:t>
            </a:r>
            <a:r>
              <a:rPr lang="fr-FR" dirty="0" err="1">
                <a:latin typeface="Calibri" charset="0"/>
              </a:rPr>
              <a:t>even</a:t>
            </a:r>
            <a:r>
              <a:rPr lang="fr-FR" dirty="0">
                <a:latin typeface="Calibri" charset="0"/>
              </a:rPr>
              <a:t> </a:t>
            </a:r>
            <a:r>
              <a:rPr lang="fr-FR" dirty="0" err="1">
                <a:latin typeface="Calibri" charset="0"/>
              </a:rPr>
              <a:t>when</a:t>
            </a:r>
            <a:r>
              <a:rPr lang="fr-FR" dirty="0">
                <a:latin typeface="Calibri" charset="0"/>
              </a:rPr>
              <a:t> the </a:t>
            </a:r>
            <a:r>
              <a:rPr lang="fr-FR" dirty="0" err="1">
                <a:latin typeface="Calibri" charset="0"/>
              </a:rPr>
              <a:t>extract-based</a:t>
            </a:r>
            <a:r>
              <a:rPr lang="fr-FR" dirty="0">
                <a:latin typeface="Calibri" charset="0"/>
              </a:rPr>
              <a:t> test </a:t>
            </a:r>
            <a:r>
              <a:rPr lang="fr-FR" dirty="0" err="1">
                <a:latin typeface="Calibri" charset="0"/>
              </a:rPr>
              <a:t>is</a:t>
            </a:r>
            <a:r>
              <a:rPr lang="fr-FR" dirty="0">
                <a:latin typeface="Calibri" charset="0"/>
              </a:rPr>
              <a:t> </a:t>
            </a:r>
            <a:r>
              <a:rPr lang="fr-FR" dirty="0" err="1">
                <a:latin typeface="Calibri" charset="0"/>
              </a:rPr>
              <a:t>posi</a:t>
            </a:r>
            <a:r>
              <a:rPr lang="fr-FR" dirty="0">
                <a:latin typeface="Calibri" charset="0"/>
              </a:rPr>
              <a:t>- </a:t>
            </a:r>
            <a:r>
              <a:rPr lang="fr-FR" dirty="0" err="1">
                <a:latin typeface="Calibri" charset="0"/>
              </a:rPr>
              <a:t>tive</a:t>
            </a:r>
            <a:r>
              <a:rPr lang="fr-FR" dirty="0">
                <a:latin typeface="Calibri" charset="0"/>
              </a:rPr>
              <a:t>. This </a:t>
            </a:r>
            <a:r>
              <a:rPr lang="fr-FR" dirty="0" err="1">
                <a:latin typeface="Calibri" charset="0"/>
              </a:rPr>
              <a:t>is</a:t>
            </a:r>
            <a:r>
              <a:rPr lang="fr-FR" dirty="0">
                <a:latin typeface="Calibri" charset="0"/>
              </a:rPr>
              <a:t> </a:t>
            </a:r>
            <a:r>
              <a:rPr lang="fr-FR" dirty="0" err="1">
                <a:latin typeface="Calibri" charset="0"/>
              </a:rPr>
              <a:t>obviously</a:t>
            </a:r>
            <a:r>
              <a:rPr lang="fr-FR" dirty="0">
                <a:latin typeface="Calibri" charset="0"/>
              </a:rPr>
              <a:t> the case if the </a:t>
            </a:r>
            <a:r>
              <a:rPr lang="fr-FR" dirty="0" err="1">
                <a:latin typeface="Calibri" charset="0"/>
              </a:rPr>
              <a:t>triggering</a:t>
            </a:r>
            <a:r>
              <a:rPr lang="fr-FR" dirty="0">
                <a:latin typeface="Calibri" charset="0"/>
              </a:rPr>
              <a:t> </a:t>
            </a:r>
            <a:r>
              <a:rPr lang="fr-FR" dirty="0" err="1">
                <a:latin typeface="Calibri" charset="0"/>
              </a:rPr>
              <a:t>allergen</a:t>
            </a:r>
            <a:r>
              <a:rPr lang="fr-FR" dirty="0">
                <a:latin typeface="Calibri" charset="0"/>
              </a:rPr>
              <a:t> </a:t>
            </a:r>
            <a:r>
              <a:rPr lang="fr-FR" dirty="0" err="1">
                <a:latin typeface="Calibri" charset="0"/>
              </a:rPr>
              <a:t>is</a:t>
            </a:r>
            <a:r>
              <a:rPr lang="fr-FR" dirty="0">
                <a:latin typeface="Calibri" charset="0"/>
              </a:rPr>
              <a:t> not </a:t>
            </a:r>
            <a:r>
              <a:rPr lang="fr-FR" dirty="0" err="1">
                <a:latin typeface="Calibri" charset="0"/>
              </a:rPr>
              <a:t>present</a:t>
            </a:r>
            <a:r>
              <a:rPr lang="fr-FR" dirty="0">
                <a:latin typeface="Calibri" charset="0"/>
              </a:rPr>
              <a:t> on the chip. The standard </a:t>
            </a:r>
            <a:r>
              <a:rPr lang="fr-FR" dirty="0" err="1">
                <a:latin typeface="Calibri" charset="0"/>
              </a:rPr>
              <a:t>strategy</a:t>
            </a:r>
            <a:r>
              <a:rPr lang="fr-FR" dirty="0">
                <a:latin typeface="Calibri" charset="0"/>
              </a:rPr>
              <a:t> </a:t>
            </a:r>
            <a:r>
              <a:rPr lang="fr-FR" dirty="0" err="1">
                <a:latin typeface="Calibri" charset="0"/>
              </a:rPr>
              <a:t>used</a:t>
            </a:r>
            <a:r>
              <a:rPr lang="fr-FR" dirty="0">
                <a:latin typeface="Calibri" charset="0"/>
              </a:rPr>
              <a:t> to </a:t>
            </a:r>
            <a:r>
              <a:rPr lang="fr-FR" dirty="0" err="1">
                <a:latin typeface="Calibri" charset="0"/>
              </a:rPr>
              <a:t>evaluate</a:t>
            </a:r>
            <a:r>
              <a:rPr lang="fr-FR" dirty="0">
                <a:latin typeface="Calibri" charset="0"/>
              </a:rPr>
              <a:t> an ISAC </a:t>
            </a:r>
            <a:r>
              <a:rPr lang="fr-FR" dirty="0" err="1">
                <a:latin typeface="Calibri" charset="0"/>
              </a:rPr>
              <a:t>result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outlined</a:t>
            </a:r>
            <a:r>
              <a:rPr lang="fr-FR" dirty="0">
                <a:latin typeface="Calibri" charset="0"/>
              </a:rPr>
              <a:t> in Figure 1.</a:t>
            </a:r>
          </a:p>
          <a:p>
            <a:pPr>
              <a:lnSpc>
                <a:spcPct val="90000"/>
              </a:lnSpc>
            </a:pPr>
            <a:r>
              <a:rPr lang="fr-FR" dirty="0">
                <a:latin typeface="Calibri" charset="0"/>
              </a:rPr>
              <a:t>In </a:t>
            </a:r>
            <a:r>
              <a:rPr lang="fr-FR" dirty="0" err="1">
                <a:latin typeface="Calibri" charset="0"/>
              </a:rPr>
              <a:t>summary</a:t>
            </a:r>
            <a:r>
              <a:rPr lang="fr-FR" dirty="0">
                <a:latin typeface="Calibri" charset="0"/>
              </a:rPr>
              <a:t>, </a:t>
            </a:r>
            <a:r>
              <a:rPr lang="fr-FR" dirty="0" err="1">
                <a:latin typeface="Calibri" charset="0"/>
              </a:rPr>
              <a:t>while</a:t>
            </a:r>
            <a:r>
              <a:rPr lang="fr-FR" dirty="0">
                <a:latin typeface="Calibri" charset="0"/>
              </a:rPr>
              <a:t> not interchangeable, the </a:t>
            </a:r>
            <a:r>
              <a:rPr lang="fr-FR" dirty="0" err="1">
                <a:latin typeface="Calibri" charset="0"/>
              </a:rPr>
              <a:t>results</a:t>
            </a:r>
            <a:r>
              <a:rPr lang="fr-FR" dirty="0">
                <a:latin typeface="Calibri" charset="0"/>
              </a:rPr>
              <a:t> </a:t>
            </a:r>
            <a:r>
              <a:rPr lang="fr-FR" dirty="0" err="1">
                <a:latin typeface="Calibri" charset="0"/>
              </a:rPr>
              <a:t>generated</a:t>
            </a:r>
            <a:r>
              <a:rPr lang="fr-FR" dirty="0">
                <a:latin typeface="Calibri" charset="0"/>
              </a:rPr>
              <a:t> </a:t>
            </a:r>
            <a:r>
              <a:rPr lang="fr-FR" dirty="0" err="1">
                <a:latin typeface="Calibri" charset="0"/>
              </a:rPr>
              <a:t>with</a:t>
            </a:r>
            <a:r>
              <a:rPr lang="fr-FR" dirty="0">
                <a:latin typeface="Calibri" charset="0"/>
              </a:rPr>
              <a:t> the ISAC chip are </a:t>
            </a:r>
            <a:r>
              <a:rPr lang="fr-FR" dirty="0" err="1">
                <a:latin typeface="Calibri" charset="0"/>
              </a:rPr>
              <a:t>similar</a:t>
            </a:r>
            <a:r>
              <a:rPr lang="fr-FR" dirty="0">
                <a:latin typeface="Calibri" charset="0"/>
              </a:rPr>
              <a:t> to </a:t>
            </a:r>
            <a:r>
              <a:rPr lang="fr-FR" dirty="0" err="1">
                <a:latin typeface="Calibri" charset="0"/>
              </a:rPr>
              <a:t>those</a:t>
            </a:r>
            <a:r>
              <a:rPr lang="fr-FR" dirty="0">
                <a:latin typeface="Calibri" charset="0"/>
              </a:rPr>
              <a:t> </a:t>
            </a:r>
            <a:r>
              <a:rPr lang="fr-FR" dirty="0" err="1">
                <a:latin typeface="Calibri" charset="0"/>
              </a:rPr>
              <a:t>obtained</a:t>
            </a:r>
            <a:r>
              <a:rPr lang="fr-FR" dirty="0">
                <a:latin typeface="Calibri" charset="0"/>
              </a:rPr>
              <a:t> </a:t>
            </a:r>
            <a:r>
              <a:rPr lang="fr-FR" dirty="0" err="1">
                <a:latin typeface="Calibri" charset="0"/>
              </a:rPr>
              <a:t>with</a:t>
            </a:r>
            <a:r>
              <a:rPr lang="fr-FR" dirty="0">
                <a:latin typeface="Calibri" charset="0"/>
              </a:rPr>
              <a:t> the ImmunoCAP </a:t>
            </a:r>
            <a:r>
              <a:rPr lang="fr-FR" dirty="0" err="1">
                <a:latin typeface="Calibri" charset="0"/>
              </a:rPr>
              <a:t>platform</a:t>
            </a:r>
            <a:r>
              <a:rPr lang="fr-FR" dirty="0">
                <a:latin typeface="Calibri" charset="0"/>
              </a:rPr>
              <a:t>. One </a:t>
            </a:r>
            <a:r>
              <a:rPr lang="fr-FR" dirty="0" err="1">
                <a:latin typeface="Calibri" charset="0"/>
              </a:rPr>
              <a:t>disad</a:t>
            </a:r>
            <a:r>
              <a:rPr lang="fr-FR" dirty="0">
                <a:latin typeface="Calibri" charset="0"/>
              </a:rPr>
              <a:t>- </a:t>
            </a:r>
            <a:r>
              <a:rPr lang="fr-FR" dirty="0" err="1">
                <a:latin typeface="Calibri" charset="0"/>
              </a:rPr>
              <a:t>vantage</a:t>
            </a:r>
            <a:r>
              <a:rPr lang="fr-FR" dirty="0">
                <a:latin typeface="Calibri" charset="0"/>
              </a:rPr>
              <a:t> to the technique </a:t>
            </a:r>
            <a:r>
              <a:rPr lang="fr-FR" dirty="0" err="1">
                <a:latin typeface="Calibri" charset="0"/>
              </a:rPr>
              <a:t>is</a:t>
            </a:r>
            <a:r>
              <a:rPr lang="fr-FR" dirty="0">
                <a:latin typeface="Calibri" charset="0"/>
              </a:rPr>
              <a:t> </a:t>
            </a:r>
            <a:r>
              <a:rPr lang="fr-FR" dirty="0" err="1">
                <a:latin typeface="Calibri" charset="0"/>
              </a:rPr>
              <a:t>that</a:t>
            </a:r>
            <a:r>
              <a:rPr lang="fr-FR" dirty="0">
                <a:latin typeface="Calibri" charset="0"/>
              </a:rPr>
              <a:t> the </a:t>
            </a:r>
            <a:r>
              <a:rPr lang="fr-FR" dirty="0" err="1">
                <a:latin typeface="Calibri" charset="0"/>
              </a:rPr>
              <a:t>sensitivity</a:t>
            </a:r>
            <a:r>
              <a:rPr lang="fr-FR" dirty="0">
                <a:latin typeface="Calibri" charset="0"/>
              </a:rPr>
              <a:t> of ISAC </a:t>
            </a:r>
            <a:r>
              <a:rPr lang="fr-FR" dirty="0" err="1">
                <a:latin typeface="Calibri" charset="0"/>
              </a:rPr>
              <a:t>is</a:t>
            </a:r>
            <a:r>
              <a:rPr lang="fr-FR" dirty="0">
                <a:latin typeface="Calibri" charset="0"/>
              </a:rPr>
              <a:t> </a:t>
            </a:r>
            <a:r>
              <a:rPr lang="fr-FR" dirty="0" err="1">
                <a:latin typeface="Calibri" charset="0"/>
              </a:rPr>
              <a:t>lower</a:t>
            </a:r>
            <a:r>
              <a:rPr lang="fr-FR" dirty="0">
                <a:latin typeface="Calibri" charset="0"/>
              </a:rPr>
              <a:t> </a:t>
            </a:r>
            <a:r>
              <a:rPr lang="fr-FR" dirty="0" err="1">
                <a:latin typeface="Calibri" charset="0"/>
              </a:rPr>
              <a:t>than</a:t>
            </a:r>
            <a:r>
              <a:rPr lang="fr-FR" dirty="0">
                <a:latin typeface="Calibri" charset="0"/>
              </a:rPr>
              <a:t> </a:t>
            </a:r>
            <a:r>
              <a:rPr lang="fr-FR" dirty="0" err="1">
                <a:latin typeface="Calibri" charset="0"/>
              </a:rPr>
              <a:t>that</a:t>
            </a:r>
            <a:r>
              <a:rPr lang="fr-FR" dirty="0">
                <a:latin typeface="Calibri" charset="0"/>
              </a:rPr>
              <a:t> of ImmunoCAP, </a:t>
            </a:r>
            <a:r>
              <a:rPr lang="fr-FR" dirty="0" err="1">
                <a:latin typeface="Calibri" charset="0"/>
              </a:rPr>
              <a:t>particularly</a:t>
            </a:r>
            <a:r>
              <a:rPr lang="fr-FR" dirty="0">
                <a:latin typeface="Calibri" charset="0"/>
              </a:rPr>
              <a:t> </a:t>
            </a:r>
            <a:r>
              <a:rPr lang="fr-FR" dirty="0" err="1">
                <a:latin typeface="Calibri" charset="0"/>
              </a:rPr>
              <a:t>when</a:t>
            </a:r>
            <a:r>
              <a:rPr lang="fr-FR" dirty="0">
                <a:latin typeface="Calibri" charset="0"/>
              </a:rPr>
              <a:t> </a:t>
            </a:r>
            <a:r>
              <a:rPr lang="fr-FR" dirty="0" err="1">
                <a:latin typeface="Calibri" charset="0"/>
              </a:rPr>
              <a:t>sIgE</a:t>
            </a:r>
            <a:r>
              <a:rPr lang="fr-FR" dirty="0">
                <a:latin typeface="Calibri" charset="0"/>
              </a:rPr>
              <a:t> </a:t>
            </a:r>
            <a:r>
              <a:rPr lang="fr-FR" dirty="0" err="1">
                <a:latin typeface="Calibri" charset="0"/>
              </a:rPr>
              <a:t>levels</a:t>
            </a:r>
            <a:r>
              <a:rPr lang="fr-FR" dirty="0">
                <a:latin typeface="Calibri" charset="0"/>
              </a:rPr>
              <a:t> are </a:t>
            </a:r>
            <a:r>
              <a:rPr lang="fr-FR" dirty="0" err="1">
                <a:latin typeface="Calibri" charset="0"/>
              </a:rPr>
              <a:t>low</a:t>
            </a:r>
            <a:r>
              <a:rPr lang="fr-FR" dirty="0">
                <a:latin typeface="Calibri" charset="0"/>
              </a:rPr>
              <a:t>. </a:t>
            </a:r>
            <a:r>
              <a:rPr lang="fr-FR" dirty="0" err="1">
                <a:latin typeface="Calibri" charset="0"/>
              </a:rPr>
              <a:t>However</a:t>
            </a:r>
            <a:r>
              <a:rPr lang="fr-FR" dirty="0">
                <a:latin typeface="Calibri" charset="0"/>
              </a:rPr>
              <a:t>, the </a:t>
            </a:r>
            <a:r>
              <a:rPr lang="fr-FR" dirty="0" err="1">
                <a:latin typeface="Calibri" charset="0"/>
              </a:rPr>
              <a:t>ability</a:t>
            </a:r>
            <a:r>
              <a:rPr lang="fr-FR" dirty="0">
                <a:latin typeface="Calibri" charset="0"/>
              </a:rPr>
              <a:t> to use a </a:t>
            </a:r>
            <a:r>
              <a:rPr lang="fr-FR" dirty="0" err="1">
                <a:latin typeface="Calibri" charset="0"/>
              </a:rPr>
              <a:t>small</a:t>
            </a:r>
            <a:r>
              <a:rPr lang="fr-FR" dirty="0">
                <a:latin typeface="Calibri" charset="0"/>
              </a:rPr>
              <a:t> </a:t>
            </a:r>
            <a:r>
              <a:rPr lang="fr-FR" dirty="0" err="1">
                <a:latin typeface="Calibri" charset="0"/>
              </a:rPr>
              <a:t>amount</a:t>
            </a:r>
            <a:r>
              <a:rPr lang="fr-FR" dirty="0">
                <a:latin typeface="Calibri" charset="0"/>
              </a:rPr>
              <a:t> of </a:t>
            </a:r>
            <a:r>
              <a:rPr lang="fr-FR" dirty="0" err="1">
                <a:latin typeface="Calibri" charset="0"/>
              </a:rPr>
              <a:t>serum</a:t>
            </a:r>
            <a:r>
              <a:rPr lang="fr-FR" dirty="0">
                <a:latin typeface="Calibri" charset="0"/>
              </a:rPr>
              <a:t> to </a:t>
            </a:r>
            <a:r>
              <a:rPr lang="fr-FR" dirty="0" err="1">
                <a:latin typeface="Calibri" charset="0"/>
              </a:rPr>
              <a:t>obtain</a:t>
            </a:r>
            <a:r>
              <a:rPr lang="fr-FR" dirty="0">
                <a:latin typeface="Calibri" charset="0"/>
              </a:rPr>
              <a:t> a </a:t>
            </a:r>
            <a:r>
              <a:rPr lang="fr-FR" dirty="0" err="1">
                <a:latin typeface="Calibri" charset="0"/>
              </a:rPr>
              <a:t>patient’s</a:t>
            </a:r>
            <a:r>
              <a:rPr lang="fr-FR" dirty="0">
                <a:latin typeface="Calibri" charset="0"/>
              </a:rPr>
              <a:t> </a:t>
            </a:r>
            <a:r>
              <a:rPr lang="fr-FR" dirty="0" err="1">
                <a:latin typeface="Calibri" charset="0"/>
              </a:rPr>
              <a:t>sensitization</a:t>
            </a:r>
            <a:r>
              <a:rPr lang="fr-FR" dirty="0">
                <a:latin typeface="Calibri" charset="0"/>
              </a:rPr>
              <a:t> pro- file, </a:t>
            </a:r>
            <a:r>
              <a:rPr lang="fr-FR" dirty="0" err="1">
                <a:latin typeface="Calibri" charset="0"/>
              </a:rPr>
              <a:t>identify</a:t>
            </a:r>
            <a:r>
              <a:rPr lang="fr-FR" dirty="0">
                <a:latin typeface="Calibri" charset="0"/>
              </a:rPr>
              <a:t> cross-</a:t>
            </a:r>
            <a:r>
              <a:rPr lang="fr-FR" dirty="0" err="1">
                <a:latin typeface="Calibri" charset="0"/>
              </a:rPr>
              <a:t>reacting</a:t>
            </a:r>
            <a:r>
              <a:rPr lang="fr-FR" dirty="0">
                <a:latin typeface="Calibri" charset="0"/>
              </a:rPr>
              <a:t> </a:t>
            </a:r>
            <a:r>
              <a:rPr lang="fr-FR" dirty="0" err="1">
                <a:latin typeface="Calibri" charset="0"/>
              </a:rPr>
              <a:t>allergens</a:t>
            </a:r>
            <a:r>
              <a:rPr lang="fr-FR" dirty="0">
                <a:latin typeface="Calibri" charset="0"/>
              </a:rPr>
              <a:t>, and </a:t>
            </a:r>
            <a:r>
              <a:rPr lang="fr-FR" dirty="0" err="1">
                <a:latin typeface="Calibri" charset="0"/>
              </a:rPr>
              <a:t>detect</a:t>
            </a:r>
            <a:r>
              <a:rPr lang="fr-FR" dirty="0">
                <a:latin typeface="Calibri" charset="0"/>
              </a:rPr>
              <a:t> </a:t>
            </a:r>
            <a:r>
              <a:rPr lang="fr-FR" dirty="0" err="1">
                <a:latin typeface="Calibri" charset="0"/>
              </a:rPr>
              <a:t>unsus</a:t>
            </a:r>
            <a:r>
              <a:rPr lang="fr-FR" dirty="0">
                <a:latin typeface="Calibri" charset="0"/>
              </a:rPr>
              <a:t>- </a:t>
            </a:r>
            <a:r>
              <a:rPr lang="fr-FR" dirty="0" err="1">
                <a:latin typeface="Calibri" charset="0"/>
              </a:rPr>
              <a:t>pected</a:t>
            </a:r>
            <a:r>
              <a:rPr lang="fr-FR" dirty="0">
                <a:latin typeface="Calibri" charset="0"/>
              </a:rPr>
              <a:t> or </a:t>
            </a:r>
            <a:r>
              <a:rPr lang="fr-FR" dirty="0" err="1">
                <a:latin typeface="Calibri" charset="0"/>
              </a:rPr>
              <a:t>potentially</a:t>
            </a:r>
            <a:r>
              <a:rPr lang="fr-FR" dirty="0">
                <a:latin typeface="Calibri" charset="0"/>
              </a:rPr>
              <a:t> </a:t>
            </a:r>
            <a:r>
              <a:rPr lang="fr-FR" dirty="0" err="1">
                <a:latin typeface="Calibri" charset="0"/>
              </a:rPr>
              <a:t>harmful</a:t>
            </a:r>
            <a:r>
              <a:rPr lang="fr-FR" dirty="0">
                <a:latin typeface="Calibri" charset="0"/>
              </a:rPr>
              <a:t> </a:t>
            </a:r>
            <a:r>
              <a:rPr lang="fr-FR" dirty="0" err="1">
                <a:latin typeface="Calibri" charset="0"/>
              </a:rPr>
              <a:t>allergens</a:t>
            </a:r>
            <a:r>
              <a:rPr lang="fr-FR" dirty="0">
                <a:latin typeface="Calibri" charset="0"/>
              </a:rPr>
              <a:t> are </a:t>
            </a:r>
            <a:r>
              <a:rPr lang="fr-FR" dirty="0" err="1">
                <a:latin typeface="Calibri" charset="0"/>
              </a:rPr>
              <a:t>advantages</a:t>
            </a:r>
            <a:r>
              <a:rPr lang="fr-FR" dirty="0">
                <a:latin typeface="Calibri" charset="0"/>
              </a:rPr>
              <a:t> of the use of ISAC in </a:t>
            </a:r>
            <a:r>
              <a:rPr lang="fr-FR" dirty="0" err="1">
                <a:latin typeface="Calibri" charset="0"/>
              </a:rPr>
              <a:t>allergy</a:t>
            </a:r>
            <a:r>
              <a:rPr lang="fr-FR" dirty="0">
                <a:latin typeface="Calibri" charset="0"/>
              </a:rPr>
              <a:t> </a:t>
            </a:r>
            <a:r>
              <a:rPr lang="fr-FR" dirty="0" err="1">
                <a:latin typeface="Calibri" charset="0"/>
              </a:rPr>
              <a:t>diagnosis</a:t>
            </a:r>
            <a:r>
              <a:rPr lang="fr-FR" dirty="0">
                <a:latin typeface="Calibri" charset="0"/>
              </a:rPr>
              <a:t> in patients </a:t>
            </a:r>
            <a:r>
              <a:rPr lang="fr-FR" dirty="0" err="1">
                <a:latin typeface="Calibri" charset="0"/>
              </a:rPr>
              <a:t>with</a:t>
            </a:r>
            <a:r>
              <a:rPr lang="fr-FR" dirty="0">
                <a:latin typeface="Calibri" charset="0"/>
              </a:rPr>
              <a:t> </a:t>
            </a:r>
            <a:r>
              <a:rPr lang="fr-FR" dirty="0" err="1">
                <a:latin typeface="Calibri" charset="0"/>
              </a:rPr>
              <a:t>allergy-like</a:t>
            </a:r>
            <a:r>
              <a:rPr lang="fr-FR" dirty="0">
                <a:latin typeface="Calibri" charset="0"/>
              </a:rPr>
              <a:t> </a:t>
            </a:r>
            <a:r>
              <a:rPr lang="fr-FR" dirty="0" err="1">
                <a:latin typeface="Calibri" charset="0"/>
              </a:rPr>
              <a:t>symptoms</a:t>
            </a:r>
            <a:r>
              <a:rPr lang="fr-FR" dirty="0">
                <a:latin typeface="Calibri" charset="0"/>
              </a:rPr>
              <a:t> (</a:t>
            </a:r>
            <a:r>
              <a:rPr lang="fr-FR" dirty="0" err="1">
                <a:latin typeface="Calibri" charset="0"/>
              </a:rPr>
              <a:t>e.g</a:t>
            </a:r>
            <a:r>
              <a:rPr lang="fr-FR" dirty="0">
                <a:latin typeface="Calibri" charset="0"/>
              </a:rPr>
              <a:t>. </a:t>
            </a:r>
            <a:r>
              <a:rPr lang="fr-FR" dirty="0" err="1">
                <a:latin typeface="Calibri" charset="0"/>
              </a:rPr>
              <a:t>asthma</a:t>
            </a:r>
            <a:r>
              <a:rPr lang="fr-FR" dirty="0">
                <a:latin typeface="Calibri" charset="0"/>
              </a:rPr>
              <a:t>, </a:t>
            </a:r>
            <a:r>
              <a:rPr lang="fr-FR" dirty="0" err="1">
                <a:latin typeface="Calibri" charset="0"/>
              </a:rPr>
              <a:t>rhinitis</a:t>
            </a:r>
            <a:r>
              <a:rPr lang="fr-FR" dirty="0">
                <a:latin typeface="Calibri" charset="0"/>
              </a:rPr>
              <a:t>, </a:t>
            </a:r>
            <a:r>
              <a:rPr lang="fr-FR" dirty="0" err="1">
                <a:latin typeface="Calibri" charset="0"/>
              </a:rPr>
              <a:t>eczema</a:t>
            </a:r>
            <a:r>
              <a:rPr lang="fr-FR" dirty="0">
                <a:latin typeface="Calibri" charset="0"/>
              </a:rPr>
              <a:t>, </a:t>
            </a:r>
            <a:r>
              <a:rPr lang="fr-FR" dirty="0" err="1">
                <a:latin typeface="Calibri" charset="0"/>
              </a:rPr>
              <a:t>urticaria</a:t>
            </a:r>
            <a:r>
              <a:rPr lang="fr-FR" dirty="0">
                <a:latin typeface="Calibri" charset="0"/>
              </a:rPr>
              <a:t> </a:t>
            </a:r>
            <a:r>
              <a:rPr lang="fr-FR" dirty="0" err="1">
                <a:latin typeface="Calibri" charset="0"/>
              </a:rPr>
              <a:t>idiopathic</a:t>
            </a:r>
            <a:r>
              <a:rPr lang="fr-FR" dirty="0">
                <a:latin typeface="Calibri" charset="0"/>
              </a:rPr>
              <a:t> </a:t>
            </a:r>
            <a:r>
              <a:rPr lang="fr-FR" dirty="0" err="1">
                <a:latin typeface="Calibri" charset="0"/>
              </a:rPr>
              <a:t>anaphylaxis</a:t>
            </a:r>
            <a:r>
              <a:rPr lang="fr-FR" dirty="0">
                <a:latin typeface="Calibri" charset="0"/>
              </a:rPr>
              <a:t> or </a:t>
            </a:r>
            <a:r>
              <a:rPr lang="fr-FR" dirty="0" err="1">
                <a:latin typeface="Calibri" charset="0"/>
              </a:rPr>
              <a:t>eosinophilic</a:t>
            </a:r>
            <a:r>
              <a:rPr lang="fr-FR" dirty="0">
                <a:latin typeface="Calibri" charset="0"/>
              </a:rPr>
              <a:t> </a:t>
            </a:r>
            <a:r>
              <a:rPr lang="fr-FR" dirty="0" err="1">
                <a:latin typeface="Calibri" charset="0"/>
              </a:rPr>
              <a:t>esopha</a:t>
            </a:r>
            <a:r>
              <a:rPr lang="fr-FR" dirty="0">
                <a:latin typeface="Calibri" charset="0"/>
              </a:rPr>
              <a:t>- </a:t>
            </a:r>
            <a:r>
              <a:rPr lang="fr-FR" dirty="0" err="1">
                <a:latin typeface="Calibri" charset="0"/>
              </a:rPr>
              <a:t>gitis</a:t>
            </a:r>
            <a:r>
              <a:rPr lang="fr-FR" dirty="0">
                <a:latin typeface="Calibri" charset="0"/>
              </a:rPr>
              <a:t> (</a:t>
            </a:r>
            <a:r>
              <a:rPr lang="fr-FR" dirty="0" err="1">
                <a:latin typeface="Calibri" charset="0"/>
              </a:rPr>
              <a:t>EoE</a:t>
            </a:r>
            <a:r>
              <a:rPr lang="fr-FR" dirty="0">
                <a:latin typeface="Calibri" charset="0"/>
              </a:rPr>
              <a:t>)).</a:t>
            </a:r>
            <a:endParaRPr lang="fr-BE" dirty="0">
              <a:solidFill>
                <a:srgbClr val="006699"/>
              </a:solidFill>
              <a:latin typeface="Times New Roman" charset="0"/>
            </a:endParaRPr>
          </a:p>
          <a:p>
            <a:pPr>
              <a:lnSpc>
                <a:spcPct val="90000"/>
              </a:lnSpc>
            </a:pPr>
            <a:endParaRPr lang="fr-FR" dirty="0">
              <a:latin typeface="Calibri" charset="0"/>
            </a:endParaRPr>
          </a:p>
        </p:txBody>
      </p:sp>
      <p:sp>
        <p:nvSpPr>
          <p:cNvPr id="1720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04390-72DE-C643-A663-BFA084CDD6F5}" type="slidenum">
              <a:rPr lang="fr-BE" sz="1200">
                <a:cs typeface="Arial" charset="0"/>
              </a:rPr>
              <a:pPr eaLnBrk="1" hangingPunct="1"/>
              <a:t>45</a:t>
            </a:fld>
            <a:endParaRPr lang="fr-BE" sz="120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lstStyle/>
          <a:p>
            <a:pPr>
              <a:lnSpc>
                <a:spcPct val="90000"/>
              </a:lnSpc>
            </a:pPr>
            <a:r>
              <a:rPr lang="fr-FR" dirty="0" smtClean="0">
                <a:latin typeface="Calibri" charset="0"/>
              </a:rPr>
              <a:t>Dans ce document, un gros chapitre est attribué à</a:t>
            </a:r>
            <a:r>
              <a:rPr lang="fr-FR" baseline="0" dirty="0" smtClean="0">
                <a:latin typeface="Calibri" charset="0"/>
              </a:rPr>
              <a:t> la technique multiplexe ISAC</a:t>
            </a:r>
          </a:p>
          <a:p>
            <a:pPr>
              <a:lnSpc>
                <a:spcPct val="90000"/>
              </a:lnSpc>
            </a:pPr>
            <a:endParaRPr lang="fr-FR" baseline="0" smtClean="0">
              <a:latin typeface="Calibri" charset="0"/>
            </a:endParaRPr>
          </a:p>
          <a:p>
            <a:pPr>
              <a:lnSpc>
                <a:spcPct val="90000"/>
              </a:lnSpc>
            </a:pPr>
            <a:r>
              <a:rPr lang="fr-FR" smtClean="0">
                <a:latin typeface="Calibri" charset="0"/>
              </a:rPr>
              <a:t>Le </a:t>
            </a:r>
            <a:r>
              <a:rPr lang="fr-FR" dirty="0">
                <a:latin typeface="Calibri" charset="0"/>
              </a:rPr>
              <a:t>tableau 3 résume les avantages et les limites des différentes techniques de mesure d'IgE . Au moment de décider si et quand utiliser la technologie des puces à ADN , il est utile de considérer le nombre d'allergènes à tester , en général (selon le prix local et le système de remboursement ) , si plus de 10 à 12 allergènes sont nécessaires pour un diagnostic précis l'aide de tests mono- </a:t>
            </a:r>
            <a:r>
              <a:rPr lang="fr-FR" dirty="0" err="1">
                <a:latin typeface="Calibri" charset="0"/>
              </a:rPr>
              <a:t>plex</a:t>
            </a:r>
            <a:r>
              <a:rPr lang="fr-FR" dirty="0">
                <a:latin typeface="Calibri" charset="0"/>
              </a:rPr>
              <a:t> , un test de puces à ADN peut être préférable à la fois pour les informations obtenues et pour des raisons économiques [ 15 ] .</a:t>
            </a:r>
          </a:p>
          <a:p>
            <a:pPr>
              <a:lnSpc>
                <a:spcPct val="90000"/>
              </a:lnSpc>
            </a:pPr>
            <a:r>
              <a:rPr lang="fr-FR" dirty="0">
                <a:latin typeface="Calibri" charset="0"/>
              </a:rPr>
              <a:t>L'interprétation des résultats d'un essai de 112 allergène peut être difficile , même pour l'utilisateur expérimenté et formé ISAC . Tout d'abord, la pertinence clinique des différents allergènes doit être considéré . Deuxièmement, les </a:t>
            </a:r>
            <a:r>
              <a:rPr lang="fr-FR" dirty="0" err="1">
                <a:latin typeface="Calibri" charset="0"/>
              </a:rPr>
              <a:t>résul-tats</a:t>
            </a:r>
            <a:r>
              <a:rPr lang="fr-FR" dirty="0">
                <a:latin typeface="Calibri" charset="0"/>
              </a:rPr>
              <a:t> doivent être évalués par rapport à des tests de diagnostic traditionnelles . Enfin , et surtout, les résultats doivent être évalués au regard de l'histoire clinique du patient . En effet , alors que la grande majorité des molécules couvrir le spectre de tests traditionnelles positives , il est connu que les résultats de l'ISAC pour certaines sources d'allergènes tels que les noix de cajou , sésame , chien , armoise , et l'herbe à poux peut être négative , même si l'extrait - test basé est positif . C'est évidemment le cas si l'allergène déclencheur n'est pas présent sur la puce . La stratégie standard utilisé pour évaluer un résultat d' ISAC est décrite dans la figure 1.</a:t>
            </a:r>
          </a:p>
          <a:p>
            <a:pPr>
              <a:lnSpc>
                <a:spcPct val="90000"/>
              </a:lnSpc>
            </a:pPr>
            <a:r>
              <a:rPr lang="fr-FR" dirty="0">
                <a:latin typeface="Calibri" charset="0"/>
              </a:rPr>
              <a:t>En résumé, bien que n'étant pas interchangeables , les résultats obtenus avec la puce ISAC sont similaires à ceux obtenus avec la plate-forme de ImmunoCAP . Un inconvénient de cette technique est que la sensibilité de ISAC est inférieure à celle de ImmunoCAP , en particulier lorsque les niveaux IgE sont faibles. Cependant , la possibilité d'utiliser une petite quantité de sérum pour obtenir une sensibilisation pro - dossier d'un patient , identifier les allergènes à réaction croisée , et de détecter les allergènes </a:t>
            </a:r>
            <a:r>
              <a:rPr lang="fr-FR" dirty="0" err="1">
                <a:latin typeface="Calibri" charset="0"/>
              </a:rPr>
              <a:t>insoute</a:t>
            </a:r>
            <a:r>
              <a:rPr lang="fr-FR" dirty="0">
                <a:latin typeface="Calibri" charset="0"/>
              </a:rPr>
              <a:t> - </a:t>
            </a:r>
            <a:r>
              <a:rPr lang="fr-FR" dirty="0" err="1">
                <a:latin typeface="Calibri" charset="0"/>
              </a:rPr>
              <a:t>pected</a:t>
            </a:r>
            <a:r>
              <a:rPr lang="fr-FR" dirty="0">
                <a:latin typeface="Calibri" charset="0"/>
              </a:rPr>
              <a:t> ou potentiellement dangereux sont les avantages de l'utilisation de ISAC dans le diagnostic de l'allergie chez les patients ayant une allergie comme des symptômes (par exemple l'asthme , la rhinite , l'eczéma , l'urticaire idiopathique anaphylaxie ou éosinophiles </a:t>
            </a:r>
            <a:r>
              <a:rPr lang="fr-FR" dirty="0" err="1">
                <a:latin typeface="Calibri" charset="0"/>
              </a:rPr>
              <a:t>oesophage</a:t>
            </a:r>
            <a:r>
              <a:rPr lang="fr-FR" dirty="0">
                <a:latin typeface="Calibri" charset="0"/>
              </a:rPr>
              <a:t> </a:t>
            </a:r>
            <a:r>
              <a:rPr lang="fr-FR" dirty="0" err="1">
                <a:latin typeface="Calibri" charset="0"/>
              </a:rPr>
              <a:t>Gitis</a:t>
            </a:r>
            <a:r>
              <a:rPr lang="fr-FR" dirty="0">
                <a:latin typeface="Calibri" charset="0"/>
              </a:rPr>
              <a:t> ( </a:t>
            </a:r>
            <a:r>
              <a:rPr lang="fr-FR" dirty="0" err="1">
                <a:latin typeface="Calibri" charset="0"/>
              </a:rPr>
              <a:t>EoE</a:t>
            </a:r>
            <a:r>
              <a:rPr lang="fr-FR" dirty="0">
                <a:latin typeface="Calibri" charset="0"/>
              </a:rPr>
              <a:t> ) ) .</a:t>
            </a:r>
          </a:p>
          <a:p>
            <a:pPr>
              <a:lnSpc>
                <a:spcPct val="90000"/>
              </a:lnSpc>
            </a:pPr>
            <a:endParaRPr lang="fr-FR" dirty="0">
              <a:latin typeface="Calibri" charset="0"/>
            </a:endParaRPr>
          </a:p>
          <a:p>
            <a:pPr>
              <a:lnSpc>
                <a:spcPct val="90000"/>
              </a:lnSpc>
            </a:pPr>
            <a:endParaRPr lang="fr-FR" dirty="0">
              <a:latin typeface="Calibri" charset="0"/>
            </a:endParaRPr>
          </a:p>
          <a:p>
            <a:pPr>
              <a:lnSpc>
                <a:spcPct val="90000"/>
              </a:lnSpc>
            </a:pPr>
            <a:r>
              <a:rPr lang="fr-FR" dirty="0">
                <a:latin typeface="Calibri" charset="0"/>
              </a:rPr>
              <a:t>Table 3 </a:t>
            </a:r>
            <a:r>
              <a:rPr lang="fr-FR" dirty="0" err="1">
                <a:latin typeface="Calibri" charset="0"/>
              </a:rPr>
              <a:t>summarizes</a:t>
            </a:r>
            <a:r>
              <a:rPr lang="fr-FR" dirty="0">
                <a:latin typeface="Calibri" charset="0"/>
              </a:rPr>
              <a:t> the </a:t>
            </a:r>
            <a:r>
              <a:rPr lang="fr-FR" dirty="0" err="1">
                <a:latin typeface="Calibri" charset="0"/>
              </a:rPr>
              <a:t>advantages</a:t>
            </a:r>
            <a:r>
              <a:rPr lang="fr-FR" dirty="0">
                <a:latin typeface="Calibri" charset="0"/>
              </a:rPr>
              <a:t> and limitations of </a:t>
            </a:r>
            <a:r>
              <a:rPr lang="fr-FR" dirty="0" err="1">
                <a:latin typeface="Calibri" charset="0"/>
              </a:rPr>
              <a:t>different</a:t>
            </a:r>
            <a:r>
              <a:rPr lang="fr-FR" dirty="0">
                <a:latin typeface="Calibri" charset="0"/>
              </a:rPr>
              <a:t> IgE </a:t>
            </a:r>
            <a:r>
              <a:rPr lang="fr-FR" dirty="0" err="1">
                <a:latin typeface="Calibri" charset="0"/>
              </a:rPr>
              <a:t>measurement</a:t>
            </a:r>
            <a:r>
              <a:rPr lang="fr-FR" dirty="0">
                <a:latin typeface="Calibri" charset="0"/>
              </a:rPr>
              <a:t> techniques. </a:t>
            </a:r>
            <a:r>
              <a:rPr lang="fr-FR" dirty="0" err="1">
                <a:latin typeface="Calibri" charset="0"/>
              </a:rPr>
              <a:t>When</a:t>
            </a:r>
            <a:r>
              <a:rPr lang="fr-FR" dirty="0">
                <a:latin typeface="Calibri" charset="0"/>
              </a:rPr>
              <a:t> </a:t>
            </a:r>
            <a:r>
              <a:rPr lang="fr-FR" dirty="0" err="1">
                <a:latin typeface="Calibri" charset="0"/>
              </a:rPr>
              <a:t>deciding</a:t>
            </a:r>
            <a:r>
              <a:rPr lang="fr-FR" dirty="0">
                <a:latin typeface="Calibri" charset="0"/>
              </a:rPr>
              <a:t> if and </a:t>
            </a:r>
            <a:r>
              <a:rPr lang="fr-FR" dirty="0" err="1">
                <a:latin typeface="Calibri" charset="0"/>
              </a:rPr>
              <a:t>when</a:t>
            </a:r>
            <a:r>
              <a:rPr lang="fr-FR" dirty="0">
                <a:latin typeface="Calibri" charset="0"/>
              </a:rPr>
              <a:t> to use the </a:t>
            </a:r>
            <a:r>
              <a:rPr lang="fr-FR" dirty="0" err="1">
                <a:latin typeface="Calibri" charset="0"/>
              </a:rPr>
              <a:t>microarray</a:t>
            </a:r>
            <a:r>
              <a:rPr lang="fr-FR" dirty="0">
                <a:latin typeface="Calibri" charset="0"/>
              </a:rPr>
              <a:t> </a:t>
            </a:r>
            <a:r>
              <a:rPr lang="fr-FR" dirty="0" err="1">
                <a:latin typeface="Calibri" charset="0"/>
              </a:rPr>
              <a:t>technology</a:t>
            </a:r>
            <a:r>
              <a:rPr lang="fr-FR" dirty="0">
                <a:latin typeface="Calibri" charset="0"/>
              </a:rPr>
              <a:t>, </a:t>
            </a:r>
            <a:r>
              <a:rPr lang="fr-FR" dirty="0" err="1">
                <a:latin typeface="Calibri" charset="0"/>
              </a:rPr>
              <a:t>it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helpful</a:t>
            </a:r>
            <a:r>
              <a:rPr lang="fr-FR" dirty="0">
                <a:latin typeface="Calibri" charset="0"/>
              </a:rPr>
              <a:t> to </a:t>
            </a:r>
            <a:r>
              <a:rPr lang="fr-FR" dirty="0" err="1">
                <a:latin typeface="Calibri" charset="0"/>
              </a:rPr>
              <a:t>consider</a:t>
            </a:r>
            <a:r>
              <a:rPr lang="fr-FR" dirty="0">
                <a:latin typeface="Calibri" charset="0"/>
              </a:rPr>
              <a:t> the </a:t>
            </a:r>
            <a:r>
              <a:rPr lang="fr-FR" dirty="0" err="1">
                <a:latin typeface="Calibri" charset="0"/>
              </a:rPr>
              <a:t>number</a:t>
            </a:r>
            <a:r>
              <a:rPr lang="fr-FR" dirty="0">
                <a:latin typeface="Calibri" charset="0"/>
              </a:rPr>
              <a:t> of </a:t>
            </a:r>
            <a:r>
              <a:rPr lang="fr-FR" dirty="0" err="1">
                <a:latin typeface="Calibri" charset="0"/>
              </a:rPr>
              <a:t>allergens</a:t>
            </a:r>
            <a:r>
              <a:rPr lang="fr-FR" dirty="0">
                <a:latin typeface="Calibri" charset="0"/>
              </a:rPr>
              <a:t> to </a:t>
            </a:r>
            <a:r>
              <a:rPr lang="fr-FR" dirty="0" err="1">
                <a:latin typeface="Calibri" charset="0"/>
              </a:rPr>
              <a:t>be</a:t>
            </a:r>
            <a:r>
              <a:rPr lang="fr-FR" dirty="0">
                <a:latin typeface="Calibri" charset="0"/>
              </a:rPr>
              <a:t> </a:t>
            </a:r>
            <a:r>
              <a:rPr lang="fr-FR" dirty="0" err="1">
                <a:latin typeface="Calibri" charset="0"/>
              </a:rPr>
              <a:t>tested</a:t>
            </a:r>
            <a:r>
              <a:rPr lang="fr-FR" dirty="0">
                <a:latin typeface="Calibri" charset="0"/>
              </a:rPr>
              <a:t>; in </a:t>
            </a:r>
            <a:r>
              <a:rPr lang="fr-FR" dirty="0" err="1">
                <a:latin typeface="Calibri" charset="0"/>
              </a:rPr>
              <a:t>general</a:t>
            </a:r>
            <a:r>
              <a:rPr lang="fr-FR" dirty="0">
                <a:latin typeface="Calibri" charset="0"/>
              </a:rPr>
              <a:t> (</a:t>
            </a:r>
            <a:r>
              <a:rPr lang="fr-FR" dirty="0" err="1">
                <a:latin typeface="Calibri" charset="0"/>
              </a:rPr>
              <a:t>depending</a:t>
            </a:r>
            <a:r>
              <a:rPr lang="fr-FR" dirty="0">
                <a:latin typeface="Calibri" charset="0"/>
              </a:rPr>
              <a:t> on the local </a:t>
            </a:r>
            <a:r>
              <a:rPr lang="fr-FR" dirty="0" err="1">
                <a:latin typeface="Calibri" charset="0"/>
              </a:rPr>
              <a:t>price</a:t>
            </a:r>
            <a:r>
              <a:rPr lang="fr-FR" dirty="0">
                <a:latin typeface="Calibri" charset="0"/>
              </a:rPr>
              <a:t> and </a:t>
            </a:r>
            <a:r>
              <a:rPr lang="fr-FR" dirty="0" err="1">
                <a:latin typeface="Calibri" charset="0"/>
              </a:rPr>
              <a:t>reimbursement</a:t>
            </a:r>
            <a:r>
              <a:rPr lang="fr-FR" dirty="0">
                <a:latin typeface="Calibri" charset="0"/>
              </a:rPr>
              <a:t> system), if more </a:t>
            </a:r>
            <a:r>
              <a:rPr lang="fr-FR" dirty="0" err="1">
                <a:latin typeface="Calibri" charset="0"/>
              </a:rPr>
              <a:t>than</a:t>
            </a:r>
            <a:r>
              <a:rPr lang="fr-FR" dirty="0">
                <a:latin typeface="Calibri" charset="0"/>
              </a:rPr>
              <a:t> 10 to 12 </a:t>
            </a:r>
            <a:r>
              <a:rPr lang="fr-FR" dirty="0" err="1">
                <a:latin typeface="Calibri" charset="0"/>
              </a:rPr>
              <a:t>allergens</a:t>
            </a:r>
            <a:r>
              <a:rPr lang="fr-FR" dirty="0">
                <a:latin typeface="Calibri" charset="0"/>
              </a:rPr>
              <a:t> are </a:t>
            </a:r>
            <a:r>
              <a:rPr lang="fr-FR" dirty="0" err="1">
                <a:latin typeface="Calibri" charset="0"/>
              </a:rPr>
              <a:t>required</a:t>
            </a:r>
            <a:r>
              <a:rPr lang="fr-FR" dirty="0">
                <a:latin typeface="Calibri" charset="0"/>
              </a:rPr>
              <a:t> for an </a:t>
            </a:r>
            <a:r>
              <a:rPr lang="fr-FR" dirty="0" err="1">
                <a:latin typeface="Calibri" charset="0"/>
              </a:rPr>
              <a:t>accurate</a:t>
            </a:r>
            <a:r>
              <a:rPr lang="fr-FR" dirty="0">
                <a:latin typeface="Calibri" charset="0"/>
              </a:rPr>
              <a:t> </a:t>
            </a:r>
            <a:r>
              <a:rPr lang="fr-FR" dirty="0" err="1">
                <a:latin typeface="Calibri" charset="0"/>
              </a:rPr>
              <a:t>diagnosis</a:t>
            </a:r>
            <a:r>
              <a:rPr lang="fr-FR" dirty="0">
                <a:latin typeface="Calibri" charset="0"/>
              </a:rPr>
              <a:t> </a:t>
            </a:r>
            <a:r>
              <a:rPr lang="fr-FR" dirty="0" err="1">
                <a:latin typeface="Calibri" charset="0"/>
              </a:rPr>
              <a:t>using</a:t>
            </a:r>
            <a:r>
              <a:rPr lang="fr-FR" dirty="0">
                <a:latin typeface="Calibri" charset="0"/>
              </a:rPr>
              <a:t> single- </a:t>
            </a:r>
            <a:r>
              <a:rPr lang="fr-FR" dirty="0" err="1">
                <a:latin typeface="Calibri" charset="0"/>
              </a:rPr>
              <a:t>plex</a:t>
            </a:r>
            <a:r>
              <a:rPr lang="fr-FR" dirty="0">
                <a:latin typeface="Calibri" charset="0"/>
              </a:rPr>
              <a:t> tests, </a:t>
            </a:r>
            <a:r>
              <a:rPr lang="fr-FR" dirty="0" err="1">
                <a:latin typeface="Calibri" charset="0"/>
              </a:rPr>
              <a:t>then</a:t>
            </a:r>
            <a:r>
              <a:rPr lang="fr-FR" dirty="0">
                <a:latin typeface="Calibri" charset="0"/>
              </a:rPr>
              <a:t> a </a:t>
            </a:r>
            <a:r>
              <a:rPr lang="fr-FR" dirty="0" err="1">
                <a:latin typeface="Calibri" charset="0"/>
              </a:rPr>
              <a:t>microarray</a:t>
            </a:r>
            <a:r>
              <a:rPr lang="fr-FR" dirty="0">
                <a:latin typeface="Calibri" charset="0"/>
              </a:rPr>
              <a:t> test </a:t>
            </a:r>
            <a:r>
              <a:rPr lang="fr-FR" dirty="0" err="1">
                <a:latin typeface="Calibri" charset="0"/>
              </a:rPr>
              <a:t>may</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preferable</a:t>
            </a:r>
            <a:r>
              <a:rPr lang="fr-FR" dirty="0">
                <a:latin typeface="Calibri" charset="0"/>
              </a:rPr>
              <a:t> </a:t>
            </a:r>
            <a:r>
              <a:rPr lang="fr-FR" dirty="0" err="1">
                <a:latin typeface="Calibri" charset="0"/>
              </a:rPr>
              <a:t>both</a:t>
            </a:r>
            <a:r>
              <a:rPr lang="fr-FR" dirty="0">
                <a:latin typeface="Calibri" charset="0"/>
              </a:rPr>
              <a:t> for the information </a:t>
            </a:r>
            <a:r>
              <a:rPr lang="fr-FR" dirty="0" err="1">
                <a:latin typeface="Calibri" charset="0"/>
              </a:rPr>
              <a:t>obtained</a:t>
            </a:r>
            <a:r>
              <a:rPr lang="fr-FR" dirty="0">
                <a:latin typeface="Calibri" charset="0"/>
              </a:rPr>
              <a:t> and for </a:t>
            </a:r>
            <a:r>
              <a:rPr lang="fr-FR" dirty="0" err="1">
                <a:latin typeface="Calibri" charset="0"/>
              </a:rPr>
              <a:t>economic</a:t>
            </a:r>
            <a:r>
              <a:rPr lang="fr-FR" dirty="0">
                <a:latin typeface="Calibri" charset="0"/>
              </a:rPr>
              <a:t> </a:t>
            </a:r>
            <a:r>
              <a:rPr lang="fr-FR" dirty="0" err="1">
                <a:latin typeface="Calibri" charset="0"/>
              </a:rPr>
              <a:t>reasons</a:t>
            </a:r>
            <a:r>
              <a:rPr lang="fr-FR" dirty="0">
                <a:latin typeface="Calibri" charset="0"/>
              </a:rPr>
              <a:t> [15].</a:t>
            </a:r>
          </a:p>
          <a:p>
            <a:pPr>
              <a:lnSpc>
                <a:spcPct val="90000"/>
              </a:lnSpc>
            </a:pPr>
            <a:r>
              <a:rPr lang="fr-FR" dirty="0">
                <a:latin typeface="Calibri" charset="0"/>
              </a:rPr>
              <a:t>The </a:t>
            </a:r>
            <a:r>
              <a:rPr lang="fr-FR" dirty="0" err="1">
                <a:latin typeface="Calibri" charset="0"/>
              </a:rPr>
              <a:t>interpretation</a:t>
            </a:r>
            <a:r>
              <a:rPr lang="fr-FR" dirty="0">
                <a:latin typeface="Calibri" charset="0"/>
              </a:rPr>
              <a:t> of the </a:t>
            </a:r>
            <a:r>
              <a:rPr lang="fr-FR" dirty="0" err="1">
                <a:latin typeface="Calibri" charset="0"/>
              </a:rPr>
              <a:t>results</a:t>
            </a:r>
            <a:r>
              <a:rPr lang="fr-FR" dirty="0">
                <a:latin typeface="Calibri" charset="0"/>
              </a:rPr>
              <a:t> of a 112-allergen </a:t>
            </a:r>
            <a:r>
              <a:rPr lang="fr-FR" dirty="0" err="1">
                <a:latin typeface="Calibri" charset="0"/>
              </a:rPr>
              <a:t>assay</a:t>
            </a:r>
            <a:r>
              <a:rPr lang="fr-FR" dirty="0">
                <a:latin typeface="Calibri" charset="0"/>
              </a:rPr>
              <a:t> </a:t>
            </a:r>
            <a:r>
              <a:rPr lang="fr-FR" dirty="0" err="1">
                <a:latin typeface="Calibri" charset="0"/>
              </a:rPr>
              <a:t>may</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challenging</a:t>
            </a:r>
            <a:r>
              <a:rPr lang="fr-FR" dirty="0">
                <a:latin typeface="Calibri" charset="0"/>
              </a:rPr>
              <a:t>, </a:t>
            </a:r>
            <a:r>
              <a:rPr lang="fr-FR" dirty="0" err="1">
                <a:latin typeface="Calibri" charset="0"/>
              </a:rPr>
              <a:t>even</a:t>
            </a:r>
            <a:r>
              <a:rPr lang="fr-FR" dirty="0">
                <a:latin typeface="Calibri" charset="0"/>
              </a:rPr>
              <a:t> for the </a:t>
            </a:r>
            <a:r>
              <a:rPr lang="fr-FR" dirty="0" err="1">
                <a:latin typeface="Calibri" charset="0"/>
              </a:rPr>
              <a:t>experienced</a:t>
            </a:r>
            <a:r>
              <a:rPr lang="fr-FR" dirty="0">
                <a:latin typeface="Calibri" charset="0"/>
              </a:rPr>
              <a:t> and </a:t>
            </a:r>
            <a:r>
              <a:rPr lang="fr-FR" dirty="0" err="1">
                <a:latin typeface="Calibri" charset="0"/>
              </a:rPr>
              <a:t>trained</a:t>
            </a:r>
            <a:r>
              <a:rPr lang="fr-FR" dirty="0">
                <a:latin typeface="Calibri" charset="0"/>
              </a:rPr>
              <a:t> ISAC user. First, the </a:t>
            </a:r>
            <a:r>
              <a:rPr lang="fr-FR" dirty="0" err="1">
                <a:latin typeface="Calibri" charset="0"/>
              </a:rPr>
              <a:t>clinical</a:t>
            </a:r>
            <a:r>
              <a:rPr lang="fr-FR" dirty="0">
                <a:latin typeface="Calibri" charset="0"/>
              </a:rPr>
              <a:t> relevance of the </a:t>
            </a:r>
            <a:r>
              <a:rPr lang="fr-FR" dirty="0" err="1">
                <a:latin typeface="Calibri" charset="0"/>
              </a:rPr>
              <a:t>different</a:t>
            </a:r>
            <a:r>
              <a:rPr lang="fr-FR" dirty="0">
                <a:latin typeface="Calibri" charset="0"/>
              </a:rPr>
              <a:t> </a:t>
            </a:r>
            <a:r>
              <a:rPr lang="fr-FR" dirty="0" err="1">
                <a:latin typeface="Calibri" charset="0"/>
              </a:rPr>
              <a:t>allergens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considered</a:t>
            </a:r>
            <a:r>
              <a:rPr lang="fr-FR" dirty="0">
                <a:latin typeface="Calibri" charset="0"/>
              </a:rPr>
              <a:t>. Second, the </a:t>
            </a:r>
            <a:r>
              <a:rPr lang="fr-FR" dirty="0" err="1">
                <a:latin typeface="Calibri" charset="0"/>
              </a:rPr>
              <a:t>re</a:t>
            </a:r>
            <a:r>
              <a:rPr lang="fr-FR" dirty="0">
                <a:latin typeface="Calibri" charset="0"/>
              </a:rPr>
              <a:t>- </a:t>
            </a:r>
            <a:r>
              <a:rPr lang="fr-FR" dirty="0" err="1">
                <a:latin typeface="Calibri" charset="0"/>
              </a:rPr>
              <a:t>sults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evaluated</a:t>
            </a:r>
            <a:r>
              <a:rPr lang="fr-FR" dirty="0">
                <a:latin typeface="Calibri" charset="0"/>
              </a:rPr>
              <a:t> in relation to </a:t>
            </a:r>
            <a:r>
              <a:rPr lang="fr-FR" dirty="0" err="1">
                <a:latin typeface="Calibri" charset="0"/>
              </a:rPr>
              <a:t>traditional</a:t>
            </a:r>
            <a:r>
              <a:rPr lang="fr-FR" dirty="0">
                <a:latin typeface="Calibri" charset="0"/>
              </a:rPr>
              <a:t> </a:t>
            </a:r>
            <a:r>
              <a:rPr lang="fr-FR" dirty="0" err="1">
                <a:latin typeface="Calibri" charset="0"/>
              </a:rPr>
              <a:t>diag</a:t>
            </a:r>
            <a:r>
              <a:rPr lang="fr-FR" dirty="0">
                <a:latin typeface="Calibri" charset="0"/>
              </a:rPr>
              <a:t>- </a:t>
            </a:r>
            <a:r>
              <a:rPr lang="fr-FR" dirty="0" err="1">
                <a:latin typeface="Calibri" charset="0"/>
              </a:rPr>
              <a:t>nostic</a:t>
            </a:r>
            <a:r>
              <a:rPr lang="fr-FR" dirty="0">
                <a:latin typeface="Calibri" charset="0"/>
              </a:rPr>
              <a:t> tests. </a:t>
            </a:r>
            <a:r>
              <a:rPr lang="fr-FR" dirty="0" err="1">
                <a:latin typeface="Calibri" charset="0"/>
              </a:rPr>
              <a:t>Finally</a:t>
            </a:r>
            <a:r>
              <a:rPr lang="fr-FR" dirty="0">
                <a:latin typeface="Calibri" charset="0"/>
              </a:rPr>
              <a:t>, and </a:t>
            </a:r>
            <a:r>
              <a:rPr lang="fr-FR" dirty="0" err="1">
                <a:latin typeface="Calibri" charset="0"/>
              </a:rPr>
              <a:t>most</a:t>
            </a:r>
            <a:r>
              <a:rPr lang="fr-FR" dirty="0">
                <a:latin typeface="Calibri" charset="0"/>
              </a:rPr>
              <a:t> </a:t>
            </a:r>
            <a:r>
              <a:rPr lang="fr-FR" dirty="0" err="1">
                <a:latin typeface="Calibri" charset="0"/>
              </a:rPr>
              <a:t>importantly</a:t>
            </a:r>
            <a:r>
              <a:rPr lang="fr-FR" dirty="0">
                <a:latin typeface="Calibri" charset="0"/>
              </a:rPr>
              <a:t>, the </a:t>
            </a:r>
            <a:r>
              <a:rPr lang="fr-FR" dirty="0" err="1">
                <a:latin typeface="Calibri" charset="0"/>
              </a:rPr>
              <a:t>results</a:t>
            </a:r>
            <a:r>
              <a:rPr lang="fr-FR" dirty="0">
                <a:latin typeface="Calibri" charset="0"/>
              </a:rPr>
              <a:t> must </a:t>
            </a:r>
            <a:r>
              <a:rPr lang="fr-FR" dirty="0" err="1">
                <a:latin typeface="Calibri" charset="0"/>
              </a:rPr>
              <a:t>be</a:t>
            </a:r>
            <a:r>
              <a:rPr lang="fr-FR" dirty="0">
                <a:latin typeface="Calibri" charset="0"/>
              </a:rPr>
              <a:t> </a:t>
            </a:r>
            <a:r>
              <a:rPr lang="fr-FR" dirty="0" err="1">
                <a:latin typeface="Calibri" charset="0"/>
              </a:rPr>
              <a:t>evaluated</a:t>
            </a:r>
            <a:r>
              <a:rPr lang="fr-FR" dirty="0">
                <a:latin typeface="Calibri" charset="0"/>
              </a:rPr>
              <a:t> </a:t>
            </a:r>
            <a:r>
              <a:rPr lang="fr-FR" dirty="0" err="1">
                <a:latin typeface="Calibri" charset="0"/>
              </a:rPr>
              <a:t>with</a:t>
            </a:r>
            <a:r>
              <a:rPr lang="fr-FR" dirty="0">
                <a:latin typeface="Calibri" charset="0"/>
              </a:rPr>
              <a:t> regard to the </a:t>
            </a:r>
            <a:r>
              <a:rPr lang="fr-FR" dirty="0" err="1">
                <a:latin typeface="Calibri" charset="0"/>
              </a:rPr>
              <a:t>patient’s</a:t>
            </a:r>
            <a:r>
              <a:rPr lang="fr-FR" dirty="0">
                <a:latin typeface="Calibri" charset="0"/>
              </a:rPr>
              <a:t> </a:t>
            </a:r>
            <a:r>
              <a:rPr lang="fr-FR" dirty="0" err="1">
                <a:latin typeface="Calibri" charset="0"/>
              </a:rPr>
              <a:t>clinical</a:t>
            </a:r>
            <a:r>
              <a:rPr lang="fr-FR" dirty="0">
                <a:latin typeface="Calibri" charset="0"/>
              </a:rPr>
              <a:t> </a:t>
            </a:r>
            <a:r>
              <a:rPr lang="fr-FR" dirty="0" err="1">
                <a:latin typeface="Calibri" charset="0"/>
              </a:rPr>
              <a:t>history</a:t>
            </a:r>
            <a:r>
              <a:rPr lang="fr-FR" dirty="0">
                <a:latin typeface="Calibri" charset="0"/>
              </a:rPr>
              <a:t>. </a:t>
            </a:r>
            <a:r>
              <a:rPr lang="fr-FR" dirty="0" err="1">
                <a:latin typeface="Calibri" charset="0"/>
              </a:rPr>
              <a:t>Indeed</a:t>
            </a:r>
            <a:r>
              <a:rPr lang="fr-FR" dirty="0">
                <a:latin typeface="Calibri" charset="0"/>
              </a:rPr>
              <a:t>, </a:t>
            </a:r>
            <a:r>
              <a:rPr lang="fr-FR" dirty="0" err="1">
                <a:latin typeface="Calibri" charset="0"/>
              </a:rPr>
              <a:t>while</a:t>
            </a:r>
            <a:r>
              <a:rPr lang="fr-FR" dirty="0">
                <a:latin typeface="Calibri" charset="0"/>
              </a:rPr>
              <a:t> the </a:t>
            </a:r>
            <a:r>
              <a:rPr lang="fr-FR" dirty="0" err="1">
                <a:latin typeface="Calibri" charset="0"/>
              </a:rPr>
              <a:t>vast</a:t>
            </a:r>
            <a:r>
              <a:rPr lang="fr-FR" dirty="0">
                <a:latin typeface="Calibri" charset="0"/>
              </a:rPr>
              <a:t> </a:t>
            </a:r>
            <a:r>
              <a:rPr lang="fr-FR" dirty="0" err="1">
                <a:latin typeface="Calibri" charset="0"/>
              </a:rPr>
              <a:t>majority</a:t>
            </a:r>
            <a:r>
              <a:rPr lang="fr-FR" dirty="0">
                <a:latin typeface="Calibri" charset="0"/>
              </a:rPr>
              <a:t> of </a:t>
            </a:r>
            <a:r>
              <a:rPr lang="fr-FR" dirty="0" err="1">
                <a:latin typeface="Calibri" charset="0"/>
              </a:rPr>
              <a:t>molecules</a:t>
            </a:r>
            <a:r>
              <a:rPr lang="fr-FR" dirty="0">
                <a:latin typeface="Calibri" charset="0"/>
              </a:rPr>
              <a:t> </a:t>
            </a:r>
            <a:r>
              <a:rPr lang="fr-FR" dirty="0" err="1">
                <a:latin typeface="Calibri" charset="0"/>
              </a:rPr>
              <a:t>cover</a:t>
            </a:r>
            <a:r>
              <a:rPr lang="fr-FR" dirty="0">
                <a:latin typeface="Calibri" charset="0"/>
              </a:rPr>
              <a:t> the </a:t>
            </a:r>
            <a:r>
              <a:rPr lang="fr-FR" dirty="0" err="1">
                <a:latin typeface="Calibri" charset="0"/>
              </a:rPr>
              <a:t>spectrum</a:t>
            </a:r>
            <a:r>
              <a:rPr lang="fr-FR" dirty="0">
                <a:latin typeface="Calibri" charset="0"/>
              </a:rPr>
              <a:t> of positive </a:t>
            </a:r>
            <a:r>
              <a:rPr lang="fr-FR" dirty="0" err="1">
                <a:latin typeface="Calibri" charset="0"/>
              </a:rPr>
              <a:t>traditional</a:t>
            </a:r>
            <a:r>
              <a:rPr lang="fr-FR" dirty="0">
                <a:latin typeface="Calibri" charset="0"/>
              </a:rPr>
              <a:t> tests, </a:t>
            </a:r>
            <a:r>
              <a:rPr lang="fr-FR" dirty="0" err="1">
                <a:latin typeface="Calibri" charset="0"/>
              </a:rPr>
              <a:t>it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known</a:t>
            </a:r>
            <a:r>
              <a:rPr lang="fr-FR" dirty="0">
                <a:latin typeface="Calibri" charset="0"/>
              </a:rPr>
              <a:t> </a:t>
            </a:r>
            <a:r>
              <a:rPr lang="fr-FR" dirty="0" err="1">
                <a:latin typeface="Calibri" charset="0"/>
              </a:rPr>
              <a:t>that</a:t>
            </a:r>
            <a:r>
              <a:rPr lang="fr-FR" dirty="0">
                <a:latin typeface="Calibri" charset="0"/>
              </a:rPr>
              <a:t> ISAC </a:t>
            </a:r>
            <a:r>
              <a:rPr lang="fr-FR" dirty="0" err="1">
                <a:latin typeface="Calibri" charset="0"/>
              </a:rPr>
              <a:t>results</a:t>
            </a:r>
            <a:r>
              <a:rPr lang="fr-FR" dirty="0">
                <a:latin typeface="Calibri" charset="0"/>
              </a:rPr>
              <a:t> for </a:t>
            </a:r>
            <a:r>
              <a:rPr lang="fr-FR" dirty="0" err="1">
                <a:latin typeface="Calibri" charset="0"/>
              </a:rPr>
              <a:t>some</a:t>
            </a:r>
            <a:r>
              <a:rPr lang="fr-FR" dirty="0">
                <a:latin typeface="Calibri" charset="0"/>
              </a:rPr>
              <a:t> </a:t>
            </a:r>
            <a:r>
              <a:rPr lang="fr-FR" dirty="0" err="1">
                <a:latin typeface="Calibri" charset="0"/>
              </a:rPr>
              <a:t>allergen</a:t>
            </a:r>
            <a:r>
              <a:rPr lang="fr-FR" dirty="0">
                <a:latin typeface="Calibri" charset="0"/>
              </a:rPr>
              <a:t> sources </a:t>
            </a:r>
            <a:r>
              <a:rPr lang="fr-FR" dirty="0" err="1">
                <a:latin typeface="Calibri" charset="0"/>
              </a:rPr>
              <a:t>such</a:t>
            </a:r>
            <a:r>
              <a:rPr lang="fr-FR" dirty="0">
                <a:latin typeface="Calibri" charset="0"/>
              </a:rPr>
              <a:t> as cashew </a:t>
            </a:r>
            <a:r>
              <a:rPr lang="fr-FR" dirty="0" err="1">
                <a:latin typeface="Calibri" charset="0"/>
              </a:rPr>
              <a:t>nut</a:t>
            </a:r>
            <a:r>
              <a:rPr lang="fr-FR" dirty="0">
                <a:latin typeface="Calibri" charset="0"/>
              </a:rPr>
              <a:t>, </a:t>
            </a:r>
            <a:r>
              <a:rPr lang="fr-FR" dirty="0" err="1">
                <a:latin typeface="Calibri" charset="0"/>
              </a:rPr>
              <a:t>sesame</a:t>
            </a:r>
            <a:r>
              <a:rPr lang="fr-FR" dirty="0">
                <a:latin typeface="Calibri" charset="0"/>
              </a:rPr>
              <a:t>, dog, </a:t>
            </a:r>
            <a:r>
              <a:rPr lang="fr-FR" dirty="0" err="1">
                <a:latin typeface="Calibri" charset="0"/>
              </a:rPr>
              <a:t>mugwort</a:t>
            </a:r>
            <a:r>
              <a:rPr lang="fr-FR" dirty="0">
                <a:latin typeface="Calibri" charset="0"/>
              </a:rPr>
              <a:t>, and </a:t>
            </a:r>
            <a:r>
              <a:rPr lang="fr-FR" dirty="0" err="1">
                <a:latin typeface="Calibri" charset="0"/>
              </a:rPr>
              <a:t>ragweed</a:t>
            </a:r>
            <a:r>
              <a:rPr lang="fr-FR" dirty="0">
                <a:latin typeface="Calibri" charset="0"/>
              </a:rPr>
              <a:t> </a:t>
            </a:r>
            <a:r>
              <a:rPr lang="fr-FR" dirty="0" err="1">
                <a:latin typeface="Calibri" charset="0"/>
              </a:rPr>
              <a:t>can</a:t>
            </a:r>
            <a:r>
              <a:rPr lang="fr-FR" dirty="0">
                <a:latin typeface="Calibri" charset="0"/>
              </a:rPr>
              <a:t> </a:t>
            </a:r>
            <a:r>
              <a:rPr lang="fr-FR" dirty="0" err="1">
                <a:latin typeface="Calibri" charset="0"/>
              </a:rPr>
              <a:t>be</a:t>
            </a:r>
            <a:r>
              <a:rPr lang="fr-FR" dirty="0">
                <a:latin typeface="Calibri" charset="0"/>
              </a:rPr>
              <a:t> </a:t>
            </a:r>
            <a:r>
              <a:rPr lang="fr-FR" dirty="0" err="1">
                <a:latin typeface="Calibri" charset="0"/>
              </a:rPr>
              <a:t>nega-tive</a:t>
            </a:r>
            <a:r>
              <a:rPr lang="fr-FR" dirty="0">
                <a:latin typeface="Calibri" charset="0"/>
              </a:rPr>
              <a:t>, </a:t>
            </a:r>
            <a:r>
              <a:rPr lang="fr-FR" dirty="0" err="1">
                <a:latin typeface="Calibri" charset="0"/>
              </a:rPr>
              <a:t>even</a:t>
            </a:r>
            <a:r>
              <a:rPr lang="fr-FR" dirty="0">
                <a:latin typeface="Calibri" charset="0"/>
              </a:rPr>
              <a:t> </a:t>
            </a:r>
            <a:r>
              <a:rPr lang="fr-FR" dirty="0" err="1">
                <a:latin typeface="Calibri" charset="0"/>
              </a:rPr>
              <a:t>when</a:t>
            </a:r>
            <a:r>
              <a:rPr lang="fr-FR" dirty="0">
                <a:latin typeface="Calibri" charset="0"/>
              </a:rPr>
              <a:t> the </a:t>
            </a:r>
            <a:r>
              <a:rPr lang="fr-FR" dirty="0" err="1">
                <a:latin typeface="Calibri" charset="0"/>
              </a:rPr>
              <a:t>extract-based</a:t>
            </a:r>
            <a:r>
              <a:rPr lang="fr-FR" dirty="0">
                <a:latin typeface="Calibri" charset="0"/>
              </a:rPr>
              <a:t> test </a:t>
            </a:r>
            <a:r>
              <a:rPr lang="fr-FR" dirty="0" err="1">
                <a:latin typeface="Calibri" charset="0"/>
              </a:rPr>
              <a:t>is</a:t>
            </a:r>
            <a:r>
              <a:rPr lang="fr-FR" dirty="0">
                <a:latin typeface="Calibri" charset="0"/>
              </a:rPr>
              <a:t> </a:t>
            </a:r>
            <a:r>
              <a:rPr lang="fr-FR" dirty="0" err="1">
                <a:latin typeface="Calibri" charset="0"/>
              </a:rPr>
              <a:t>posi</a:t>
            </a:r>
            <a:r>
              <a:rPr lang="fr-FR" dirty="0">
                <a:latin typeface="Calibri" charset="0"/>
              </a:rPr>
              <a:t>- </a:t>
            </a:r>
            <a:r>
              <a:rPr lang="fr-FR" dirty="0" err="1">
                <a:latin typeface="Calibri" charset="0"/>
              </a:rPr>
              <a:t>tive</a:t>
            </a:r>
            <a:r>
              <a:rPr lang="fr-FR" dirty="0">
                <a:latin typeface="Calibri" charset="0"/>
              </a:rPr>
              <a:t>. This </a:t>
            </a:r>
            <a:r>
              <a:rPr lang="fr-FR" dirty="0" err="1">
                <a:latin typeface="Calibri" charset="0"/>
              </a:rPr>
              <a:t>is</a:t>
            </a:r>
            <a:r>
              <a:rPr lang="fr-FR" dirty="0">
                <a:latin typeface="Calibri" charset="0"/>
              </a:rPr>
              <a:t> </a:t>
            </a:r>
            <a:r>
              <a:rPr lang="fr-FR" dirty="0" err="1">
                <a:latin typeface="Calibri" charset="0"/>
              </a:rPr>
              <a:t>obviously</a:t>
            </a:r>
            <a:r>
              <a:rPr lang="fr-FR" dirty="0">
                <a:latin typeface="Calibri" charset="0"/>
              </a:rPr>
              <a:t> the case if the </a:t>
            </a:r>
            <a:r>
              <a:rPr lang="fr-FR" dirty="0" err="1">
                <a:latin typeface="Calibri" charset="0"/>
              </a:rPr>
              <a:t>triggering</a:t>
            </a:r>
            <a:r>
              <a:rPr lang="fr-FR" dirty="0">
                <a:latin typeface="Calibri" charset="0"/>
              </a:rPr>
              <a:t> </a:t>
            </a:r>
            <a:r>
              <a:rPr lang="fr-FR" dirty="0" err="1">
                <a:latin typeface="Calibri" charset="0"/>
              </a:rPr>
              <a:t>allergen</a:t>
            </a:r>
            <a:r>
              <a:rPr lang="fr-FR" dirty="0">
                <a:latin typeface="Calibri" charset="0"/>
              </a:rPr>
              <a:t> </a:t>
            </a:r>
            <a:r>
              <a:rPr lang="fr-FR" dirty="0" err="1">
                <a:latin typeface="Calibri" charset="0"/>
              </a:rPr>
              <a:t>is</a:t>
            </a:r>
            <a:r>
              <a:rPr lang="fr-FR" dirty="0">
                <a:latin typeface="Calibri" charset="0"/>
              </a:rPr>
              <a:t> not </a:t>
            </a:r>
            <a:r>
              <a:rPr lang="fr-FR" dirty="0" err="1">
                <a:latin typeface="Calibri" charset="0"/>
              </a:rPr>
              <a:t>present</a:t>
            </a:r>
            <a:r>
              <a:rPr lang="fr-FR" dirty="0">
                <a:latin typeface="Calibri" charset="0"/>
              </a:rPr>
              <a:t> on the chip. The standard </a:t>
            </a:r>
            <a:r>
              <a:rPr lang="fr-FR" dirty="0" err="1">
                <a:latin typeface="Calibri" charset="0"/>
              </a:rPr>
              <a:t>strategy</a:t>
            </a:r>
            <a:r>
              <a:rPr lang="fr-FR" dirty="0">
                <a:latin typeface="Calibri" charset="0"/>
              </a:rPr>
              <a:t> </a:t>
            </a:r>
            <a:r>
              <a:rPr lang="fr-FR" dirty="0" err="1">
                <a:latin typeface="Calibri" charset="0"/>
              </a:rPr>
              <a:t>used</a:t>
            </a:r>
            <a:r>
              <a:rPr lang="fr-FR" dirty="0">
                <a:latin typeface="Calibri" charset="0"/>
              </a:rPr>
              <a:t> to </a:t>
            </a:r>
            <a:r>
              <a:rPr lang="fr-FR" dirty="0" err="1">
                <a:latin typeface="Calibri" charset="0"/>
              </a:rPr>
              <a:t>evaluate</a:t>
            </a:r>
            <a:r>
              <a:rPr lang="fr-FR" dirty="0">
                <a:latin typeface="Calibri" charset="0"/>
              </a:rPr>
              <a:t> an ISAC </a:t>
            </a:r>
            <a:r>
              <a:rPr lang="fr-FR" dirty="0" err="1">
                <a:latin typeface="Calibri" charset="0"/>
              </a:rPr>
              <a:t>result</a:t>
            </a:r>
            <a:r>
              <a:rPr lang="fr-FR" dirty="0">
                <a:latin typeface="Calibri" charset="0"/>
              </a:rPr>
              <a:t> </a:t>
            </a:r>
            <a:r>
              <a:rPr lang="fr-FR" dirty="0" err="1">
                <a:latin typeface="Calibri" charset="0"/>
              </a:rPr>
              <a:t>is</a:t>
            </a:r>
            <a:r>
              <a:rPr lang="fr-FR" dirty="0">
                <a:latin typeface="Calibri" charset="0"/>
              </a:rPr>
              <a:t> </a:t>
            </a:r>
            <a:r>
              <a:rPr lang="fr-FR" dirty="0" err="1">
                <a:latin typeface="Calibri" charset="0"/>
              </a:rPr>
              <a:t>outlined</a:t>
            </a:r>
            <a:r>
              <a:rPr lang="fr-FR" dirty="0">
                <a:latin typeface="Calibri" charset="0"/>
              </a:rPr>
              <a:t> in Figure 1.</a:t>
            </a:r>
          </a:p>
          <a:p>
            <a:pPr>
              <a:lnSpc>
                <a:spcPct val="90000"/>
              </a:lnSpc>
            </a:pPr>
            <a:r>
              <a:rPr lang="fr-FR" dirty="0">
                <a:latin typeface="Calibri" charset="0"/>
              </a:rPr>
              <a:t>In </a:t>
            </a:r>
            <a:r>
              <a:rPr lang="fr-FR" dirty="0" err="1">
                <a:latin typeface="Calibri" charset="0"/>
              </a:rPr>
              <a:t>summary</a:t>
            </a:r>
            <a:r>
              <a:rPr lang="fr-FR" dirty="0">
                <a:latin typeface="Calibri" charset="0"/>
              </a:rPr>
              <a:t>, </a:t>
            </a:r>
            <a:r>
              <a:rPr lang="fr-FR" dirty="0" err="1">
                <a:latin typeface="Calibri" charset="0"/>
              </a:rPr>
              <a:t>while</a:t>
            </a:r>
            <a:r>
              <a:rPr lang="fr-FR" dirty="0">
                <a:latin typeface="Calibri" charset="0"/>
              </a:rPr>
              <a:t> not interchangeable, the </a:t>
            </a:r>
            <a:r>
              <a:rPr lang="fr-FR" dirty="0" err="1">
                <a:latin typeface="Calibri" charset="0"/>
              </a:rPr>
              <a:t>results</a:t>
            </a:r>
            <a:r>
              <a:rPr lang="fr-FR" dirty="0">
                <a:latin typeface="Calibri" charset="0"/>
              </a:rPr>
              <a:t> </a:t>
            </a:r>
            <a:r>
              <a:rPr lang="fr-FR" dirty="0" err="1">
                <a:latin typeface="Calibri" charset="0"/>
              </a:rPr>
              <a:t>generated</a:t>
            </a:r>
            <a:r>
              <a:rPr lang="fr-FR" dirty="0">
                <a:latin typeface="Calibri" charset="0"/>
              </a:rPr>
              <a:t> </a:t>
            </a:r>
            <a:r>
              <a:rPr lang="fr-FR" dirty="0" err="1">
                <a:latin typeface="Calibri" charset="0"/>
              </a:rPr>
              <a:t>with</a:t>
            </a:r>
            <a:r>
              <a:rPr lang="fr-FR" dirty="0">
                <a:latin typeface="Calibri" charset="0"/>
              </a:rPr>
              <a:t> the ISAC chip are </a:t>
            </a:r>
            <a:r>
              <a:rPr lang="fr-FR" dirty="0" err="1">
                <a:latin typeface="Calibri" charset="0"/>
              </a:rPr>
              <a:t>similar</a:t>
            </a:r>
            <a:r>
              <a:rPr lang="fr-FR" dirty="0">
                <a:latin typeface="Calibri" charset="0"/>
              </a:rPr>
              <a:t> to </a:t>
            </a:r>
            <a:r>
              <a:rPr lang="fr-FR" dirty="0" err="1">
                <a:latin typeface="Calibri" charset="0"/>
              </a:rPr>
              <a:t>those</a:t>
            </a:r>
            <a:r>
              <a:rPr lang="fr-FR" dirty="0">
                <a:latin typeface="Calibri" charset="0"/>
              </a:rPr>
              <a:t> </a:t>
            </a:r>
            <a:r>
              <a:rPr lang="fr-FR" dirty="0" err="1">
                <a:latin typeface="Calibri" charset="0"/>
              </a:rPr>
              <a:t>obtained</a:t>
            </a:r>
            <a:r>
              <a:rPr lang="fr-FR" dirty="0">
                <a:latin typeface="Calibri" charset="0"/>
              </a:rPr>
              <a:t> </a:t>
            </a:r>
            <a:r>
              <a:rPr lang="fr-FR" dirty="0" err="1">
                <a:latin typeface="Calibri" charset="0"/>
              </a:rPr>
              <a:t>with</a:t>
            </a:r>
            <a:r>
              <a:rPr lang="fr-FR" dirty="0">
                <a:latin typeface="Calibri" charset="0"/>
              </a:rPr>
              <a:t> the ImmunoCAP </a:t>
            </a:r>
            <a:r>
              <a:rPr lang="fr-FR" dirty="0" err="1">
                <a:latin typeface="Calibri" charset="0"/>
              </a:rPr>
              <a:t>platform</a:t>
            </a:r>
            <a:r>
              <a:rPr lang="fr-FR" dirty="0">
                <a:latin typeface="Calibri" charset="0"/>
              </a:rPr>
              <a:t>. One </a:t>
            </a:r>
            <a:r>
              <a:rPr lang="fr-FR" dirty="0" err="1">
                <a:latin typeface="Calibri" charset="0"/>
              </a:rPr>
              <a:t>disad</a:t>
            </a:r>
            <a:r>
              <a:rPr lang="fr-FR" dirty="0">
                <a:latin typeface="Calibri" charset="0"/>
              </a:rPr>
              <a:t>- </a:t>
            </a:r>
            <a:r>
              <a:rPr lang="fr-FR" dirty="0" err="1">
                <a:latin typeface="Calibri" charset="0"/>
              </a:rPr>
              <a:t>vantage</a:t>
            </a:r>
            <a:r>
              <a:rPr lang="fr-FR" dirty="0">
                <a:latin typeface="Calibri" charset="0"/>
              </a:rPr>
              <a:t> to the technique </a:t>
            </a:r>
            <a:r>
              <a:rPr lang="fr-FR" dirty="0" err="1">
                <a:latin typeface="Calibri" charset="0"/>
              </a:rPr>
              <a:t>is</a:t>
            </a:r>
            <a:r>
              <a:rPr lang="fr-FR" dirty="0">
                <a:latin typeface="Calibri" charset="0"/>
              </a:rPr>
              <a:t> </a:t>
            </a:r>
            <a:r>
              <a:rPr lang="fr-FR" dirty="0" err="1">
                <a:latin typeface="Calibri" charset="0"/>
              </a:rPr>
              <a:t>that</a:t>
            </a:r>
            <a:r>
              <a:rPr lang="fr-FR" dirty="0">
                <a:latin typeface="Calibri" charset="0"/>
              </a:rPr>
              <a:t> the </a:t>
            </a:r>
            <a:r>
              <a:rPr lang="fr-FR" dirty="0" err="1">
                <a:latin typeface="Calibri" charset="0"/>
              </a:rPr>
              <a:t>sensitivity</a:t>
            </a:r>
            <a:r>
              <a:rPr lang="fr-FR" dirty="0">
                <a:latin typeface="Calibri" charset="0"/>
              </a:rPr>
              <a:t> of ISAC </a:t>
            </a:r>
            <a:r>
              <a:rPr lang="fr-FR" dirty="0" err="1">
                <a:latin typeface="Calibri" charset="0"/>
              </a:rPr>
              <a:t>is</a:t>
            </a:r>
            <a:r>
              <a:rPr lang="fr-FR" dirty="0">
                <a:latin typeface="Calibri" charset="0"/>
              </a:rPr>
              <a:t> </a:t>
            </a:r>
            <a:r>
              <a:rPr lang="fr-FR" dirty="0" err="1">
                <a:latin typeface="Calibri" charset="0"/>
              </a:rPr>
              <a:t>lower</a:t>
            </a:r>
            <a:r>
              <a:rPr lang="fr-FR" dirty="0">
                <a:latin typeface="Calibri" charset="0"/>
              </a:rPr>
              <a:t> </a:t>
            </a:r>
            <a:r>
              <a:rPr lang="fr-FR" dirty="0" err="1">
                <a:latin typeface="Calibri" charset="0"/>
              </a:rPr>
              <a:t>than</a:t>
            </a:r>
            <a:r>
              <a:rPr lang="fr-FR" dirty="0">
                <a:latin typeface="Calibri" charset="0"/>
              </a:rPr>
              <a:t> </a:t>
            </a:r>
            <a:r>
              <a:rPr lang="fr-FR" dirty="0" err="1">
                <a:latin typeface="Calibri" charset="0"/>
              </a:rPr>
              <a:t>that</a:t>
            </a:r>
            <a:r>
              <a:rPr lang="fr-FR" dirty="0">
                <a:latin typeface="Calibri" charset="0"/>
              </a:rPr>
              <a:t> of ImmunoCAP, </a:t>
            </a:r>
            <a:r>
              <a:rPr lang="fr-FR" dirty="0" err="1">
                <a:latin typeface="Calibri" charset="0"/>
              </a:rPr>
              <a:t>particularly</a:t>
            </a:r>
            <a:r>
              <a:rPr lang="fr-FR" dirty="0">
                <a:latin typeface="Calibri" charset="0"/>
              </a:rPr>
              <a:t> </a:t>
            </a:r>
            <a:r>
              <a:rPr lang="fr-FR" dirty="0" err="1">
                <a:latin typeface="Calibri" charset="0"/>
              </a:rPr>
              <a:t>when</a:t>
            </a:r>
            <a:r>
              <a:rPr lang="fr-FR" dirty="0">
                <a:latin typeface="Calibri" charset="0"/>
              </a:rPr>
              <a:t> </a:t>
            </a:r>
            <a:r>
              <a:rPr lang="fr-FR" dirty="0" err="1">
                <a:latin typeface="Calibri" charset="0"/>
              </a:rPr>
              <a:t>sIgE</a:t>
            </a:r>
            <a:r>
              <a:rPr lang="fr-FR" dirty="0">
                <a:latin typeface="Calibri" charset="0"/>
              </a:rPr>
              <a:t> </a:t>
            </a:r>
            <a:r>
              <a:rPr lang="fr-FR" dirty="0" err="1">
                <a:latin typeface="Calibri" charset="0"/>
              </a:rPr>
              <a:t>levels</a:t>
            </a:r>
            <a:r>
              <a:rPr lang="fr-FR" dirty="0">
                <a:latin typeface="Calibri" charset="0"/>
              </a:rPr>
              <a:t> are </a:t>
            </a:r>
            <a:r>
              <a:rPr lang="fr-FR" dirty="0" err="1">
                <a:latin typeface="Calibri" charset="0"/>
              </a:rPr>
              <a:t>low</a:t>
            </a:r>
            <a:r>
              <a:rPr lang="fr-FR" dirty="0">
                <a:latin typeface="Calibri" charset="0"/>
              </a:rPr>
              <a:t>. </a:t>
            </a:r>
            <a:r>
              <a:rPr lang="fr-FR" dirty="0" err="1">
                <a:latin typeface="Calibri" charset="0"/>
              </a:rPr>
              <a:t>However</a:t>
            </a:r>
            <a:r>
              <a:rPr lang="fr-FR" dirty="0">
                <a:latin typeface="Calibri" charset="0"/>
              </a:rPr>
              <a:t>, the </a:t>
            </a:r>
            <a:r>
              <a:rPr lang="fr-FR" dirty="0" err="1">
                <a:latin typeface="Calibri" charset="0"/>
              </a:rPr>
              <a:t>ability</a:t>
            </a:r>
            <a:r>
              <a:rPr lang="fr-FR" dirty="0">
                <a:latin typeface="Calibri" charset="0"/>
              </a:rPr>
              <a:t> to use a </a:t>
            </a:r>
            <a:r>
              <a:rPr lang="fr-FR" dirty="0" err="1">
                <a:latin typeface="Calibri" charset="0"/>
              </a:rPr>
              <a:t>small</a:t>
            </a:r>
            <a:r>
              <a:rPr lang="fr-FR" dirty="0">
                <a:latin typeface="Calibri" charset="0"/>
              </a:rPr>
              <a:t> </a:t>
            </a:r>
            <a:r>
              <a:rPr lang="fr-FR" dirty="0" err="1">
                <a:latin typeface="Calibri" charset="0"/>
              </a:rPr>
              <a:t>amount</a:t>
            </a:r>
            <a:r>
              <a:rPr lang="fr-FR" dirty="0">
                <a:latin typeface="Calibri" charset="0"/>
              </a:rPr>
              <a:t> of </a:t>
            </a:r>
            <a:r>
              <a:rPr lang="fr-FR" dirty="0" err="1">
                <a:latin typeface="Calibri" charset="0"/>
              </a:rPr>
              <a:t>serum</a:t>
            </a:r>
            <a:r>
              <a:rPr lang="fr-FR" dirty="0">
                <a:latin typeface="Calibri" charset="0"/>
              </a:rPr>
              <a:t> to </a:t>
            </a:r>
            <a:r>
              <a:rPr lang="fr-FR" dirty="0" err="1">
                <a:latin typeface="Calibri" charset="0"/>
              </a:rPr>
              <a:t>obtain</a:t>
            </a:r>
            <a:r>
              <a:rPr lang="fr-FR" dirty="0">
                <a:latin typeface="Calibri" charset="0"/>
              </a:rPr>
              <a:t> a </a:t>
            </a:r>
            <a:r>
              <a:rPr lang="fr-FR" dirty="0" err="1">
                <a:latin typeface="Calibri" charset="0"/>
              </a:rPr>
              <a:t>patient’s</a:t>
            </a:r>
            <a:r>
              <a:rPr lang="fr-FR" dirty="0">
                <a:latin typeface="Calibri" charset="0"/>
              </a:rPr>
              <a:t> </a:t>
            </a:r>
            <a:r>
              <a:rPr lang="fr-FR" dirty="0" err="1">
                <a:latin typeface="Calibri" charset="0"/>
              </a:rPr>
              <a:t>sensitization</a:t>
            </a:r>
            <a:r>
              <a:rPr lang="fr-FR" dirty="0">
                <a:latin typeface="Calibri" charset="0"/>
              </a:rPr>
              <a:t> pro- file, </a:t>
            </a:r>
            <a:r>
              <a:rPr lang="fr-FR" dirty="0" err="1">
                <a:latin typeface="Calibri" charset="0"/>
              </a:rPr>
              <a:t>identify</a:t>
            </a:r>
            <a:r>
              <a:rPr lang="fr-FR" dirty="0">
                <a:latin typeface="Calibri" charset="0"/>
              </a:rPr>
              <a:t> cross-</a:t>
            </a:r>
            <a:r>
              <a:rPr lang="fr-FR" dirty="0" err="1">
                <a:latin typeface="Calibri" charset="0"/>
              </a:rPr>
              <a:t>reacting</a:t>
            </a:r>
            <a:r>
              <a:rPr lang="fr-FR" dirty="0">
                <a:latin typeface="Calibri" charset="0"/>
              </a:rPr>
              <a:t> </a:t>
            </a:r>
            <a:r>
              <a:rPr lang="fr-FR" dirty="0" err="1">
                <a:latin typeface="Calibri" charset="0"/>
              </a:rPr>
              <a:t>allergens</a:t>
            </a:r>
            <a:r>
              <a:rPr lang="fr-FR" dirty="0">
                <a:latin typeface="Calibri" charset="0"/>
              </a:rPr>
              <a:t>, and </a:t>
            </a:r>
            <a:r>
              <a:rPr lang="fr-FR" dirty="0" err="1">
                <a:latin typeface="Calibri" charset="0"/>
              </a:rPr>
              <a:t>detect</a:t>
            </a:r>
            <a:r>
              <a:rPr lang="fr-FR" dirty="0">
                <a:latin typeface="Calibri" charset="0"/>
              </a:rPr>
              <a:t> </a:t>
            </a:r>
            <a:r>
              <a:rPr lang="fr-FR" dirty="0" err="1">
                <a:latin typeface="Calibri" charset="0"/>
              </a:rPr>
              <a:t>unsus</a:t>
            </a:r>
            <a:r>
              <a:rPr lang="fr-FR" dirty="0">
                <a:latin typeface="Calibri" charset="0"/>
              </a:rPr>
              <a:t>- </a:t>
            </a:r>
            <a:r>
              <a:rPr lang="fr-FR" dirty="0" err="1">
                <a:latin typeface="Calibri" charset="0"/>
              </a:rPr>
              <a:t>pected</a:t>
            </a:r>
            <a:r>
              <a:rPr lang="fr-FR" dirty="0">
                <a:latin typeface="Calibri" charset="0"/>
              </a:rPr>
              <a:t> or </a:t>
            </a:r>
            <a:r>
              <a:rPr lang="fr-FR" dirty="0" err="1">
                <a:latin typeface="Calibri" charset="0"/>
              </a:rPr>
              <a:t>potentially</a:t>
            </a:r>
            <a:r>
              <a:rPr lang="fr-FR" dirty="0">
                <a:latin typeface="Calibri" charset="0"/>
              </a:rPr>
              <a:t> </a:t>
            </a:r>
            <a:r>
              <a:rPr lang="fr-FR" dirty="0" err="1">
                <a:latin typeface="Calibri" charset="0"/>
              </a:rPr>
              <a:t>harmful</a:t>
            </a:r>
            <a:r>
              <a:rPr lang="fr-FR" dirty="0">
                <a:latin typeface="Calibri" charset="0"/>
              </a:rPr>
              <a:t> </a:t>
            </a:r>
            <a:r>
              <a:rPr lang="fr-FR" dirty="0" err="1">
                <a:latin typeface="Calibri" charset="0"/>
              </a:rPr>
              <a:t>allergens</a:t>
            </a:r>
            <a:r>
              <a:rPr lang="fr-FR" dirty="0">
                <a:latin typeface="Calibri" charset="0"/>
              </a:rPr>
              <a:t> are </a:t>
            </a:r>
            <a:r>
              <a:rPr lang="fr-FR" dirty="0" err="1">
                <a:latin typeface="Calibri" charset="0"/>
              </a:rPr>
              <a:t>advantages</a:t>
            </a:r>
            <a:r>
              <a:rPr lang="fr-FR" dirty="0">
                <a:latin typeface="Calibri" charset="0"/>
              </a:rPr>
              <a:t> of the use of ISAC in </a:t>
            </a:r>
            <a:r>
              <a:rPr lang="fr-FR" dirty="0" err="1">
                <a:latin typeface="Calibri" charset="0"/>
              </a:rPr>
              <a:t>allergy</a:t>
            </a:r>
            <a:r>
              <a:rPr lang="fr-FR" dirty="0">
                <a:latin typeface="Calibri" charset="0"/>
              </a:rPr>
              <a:t> </a:t>
            </a:r>
            <a:r>
              <a:rPr lang="fr-FR" dirty="0" err="1">
                <a:latin typeface="Calibri" charset="0"/>
              </a:rPr>
              <a:t>diagnosis</a:t>
            </a:r>
            <a:r>
              <a:rPr lang="fr-FR" dirty="0">
                <a:latin typeface="Calibri" charset="0"/>
              </a:rPr>
              <a:t> in patients </a:t>
            </a:r>
            <a:r>
              <a:rPr lang="fr-FR" dirty="0" err="1">
                <a:latin typeface="Calibri" charset="0"/>
              </a:rPr>
              <a:t>with</a:t>
            </a:r>
            <a:r>
              <a:rPr lang="fr-FR" dirty="0">
                <a:latin typeface="Calibri" charset="0"/>
              </a:rPr>
              <a:t> </a:t>
            </a:r>
            <a:r>
              <a:rPr lang="fr-FR" dirty="0" err="1">
                <a:latin typeface="Calibri" charset="0"/>
              </a:rPr>
              <a:t>allergy-like</a:t>
            </a:r>
            <a:r>
              <a:rPr lang="fr-FR" dirty="0">
                <a:latin typeface="Calibri" charset="0"/>
              </a:rPr>
              <a:t> </a:t>
            </a:r>
            <a:r>
              <a:rPr lang="fr-FR" dirty="0" err="1">
                <a:latin typeface="Calibri" charset="0"/>
              </a:rPr>
              <a:t>symptoms</a:t>
            </a:r>
            <a:r>
              <a:rPr lang="fr-FR" dirty="0">
                <a:latin typeface="Calibri" charset="0"/>
              </a:rPr>
              <a:t> (</a:t>
            </a:r>
            <a:r>
              <a:rPr lang="fr-FR" dirty="0" err="1">
                <a:latin typeface="Calibri" charset="0"/>
              </a:rPr>
              <a:t>e.g</a:t>
            </a:r>
            <a:r>
              <a:rPr lang="fr-FR" dirty="0">
                <a:latin typeface="Calibri" charset="0"/>
              </a:rPr>
              <a:t>. </a:t>
            </a:r>
            <a:r>
              <a:rPr lang="fr-FR" dirty="0" err="1">
                <a:latin typeface="Calibri" charset="0"/>
              </a:rPr>
              <a:t>asthma</a:t>
            </a:r>
            <a:r>
              <a:rPr lang="fr-FR" dirty="0">
                <a:latin typeface="Calibri" charset="0"/>
              </a:rPr>
              <a:t>, </a:t>
            </a:r>
            <a:r>
              <a:rPr lang="fr-FR" dirty="0" err="1">
                <a:latin typeface="Calibri" charset="0"/>
              </a:rPr>
              <a:t>rhinitis</a:t>
            </a:r>
            <a:r>
              <a:rPr lang="fr-FR" dirty="0">
                <a:latin typeface="Calibri" charset="0"/>
              </a:rPr>
              <a:t>, </a:t>
            </a:r>
            <a:r>
              <a:rPr lang="fr-FR" dirty="0" err="1">
                <a:latin typeface="Calibri" charset="0"/>
              </a:rPr>
              <a:t>eczema</a:t>
            </a:r>
            <a:r>
              <a:rPr lang="fr-FR" dirty="0">
                <a:latin typeface="Calibri" charset="0"/>
              </a:rPr>
              <a:t>, </a:t>
            </a:r>
            <a:r>
              <a:rPr lang="fr-FR" dirty="0" err="1">
                <a:latin typeface="Calibri" charset="0"/>
              </a:rPr>
              <a:t>urticaria</a:t>
            </a:r>
            <a:r>
              <a:rPr lang="fr-FR" dirty="0">
                <a:latin typeface="Calibri" charset="0"/>
              </a:rPr>
              <a:t> </a:t>
            </a:r>
            <a:r>
              <a:rPr lang="fr-FR" dirty="0" err="1">
                <a:latin typeface="Calibri" charset="0"/>
              </a:rPr>
              <a:t>idiopathic</a:t>
            </a:r>
            <a:r>
              <a:rPr lang="fr-FR" dirty="0">
                <a:latin typeface="Calibri" charset="0"/>
              </a:rPr>
              <a:t> </a:t>
            </a:r>
            <a:r>
              <a:rPr lang="fr-FR" dirty="0" err="1">
                <a:latin typeface="Calibri" charset="0"/>
              </a:rPr>
              <a:t>anaphylaxis</a:t>
            </a:r>
            <a:r>
              <a:rPr lang="fr-FR" dirty="0">
                <a:latin typeface="Calibri" charset="0"/>
              </a:rPr>
              <a:t> or </a:t>
            </a:r>
            <a:r>
              <a:rPr lang="fr-FR" dirty="0" err="1">
                <a:latin typeface="Calibri" charset="0"/>
              </a:rPr>
              <a:t>eosinophilic</a:t>
            </a:r>
            <a:r>
              <a:rPr lang="fr-FR" dirty="0">
                <a:latin typeface="Calibri" charset="0"/>
              </a:rPr>
              <a:t> </a:t>
            </a:r>
            <a:r>
              <a:rPr lang="fr-FR" dirty="0" err="1">
                <a:latin typeface="Calibri" charset="0"/>
              </a:rPr>
              <a:t>esopha</a:t>
            </a:r>
            <a:r>
              <a:rPr lang="fr-FR" dirty="0">
                <a:latin typeface="Calibri" charset="0"/>
              </a:rPr>
              <a:t>- </a:t>
            </a:r>
            <a:r>
              <a:rPr lang="fr-FR" dirty="0" err="1">
                <a:latin typeface="Calibri" charset="0"/>
              </a:rPr>
              <a:t>gitis</a:t>
            </a:r>
            <a:r>
              <a:rPr lang="fr-FR" dirty="0">
                <a:latin typeface="Calibri" charset="0"/>
              </a:rPr>
              <a:t> (</a:t>
            </a:r>
            <a:r>
              <a:rPr lang="fr-FR" dirty="0" err="1">
                <a:latin typeface="Calibri" charset="0"/>
              </a:rPr>
              <a:t>EoE</a:t>
            </a:r>
            <a:r>
              <a:rPr lang="fr-FR" dirty="0">
                <a:latin typeface="Calibri" charset="0"/>
              </a:rPr>
              <a:t>)).</a:t>
            </a:r>
            <a:endParaRPr lang="fr-BE" dirty="0">
              <a:solidFill>
                <a:srgbClr val="006699"/>
              </a:solidFill>
              <a:latin typeface="Times New Roman" charset="0"/>
            </a:endParaRPr>
          </a:p>
          <a:p>
            <a:pPr>
              <a:lnSpc>
                <a:spcPct val="90000"/>
              </a:lnSpc>
            </a:pPr>
            <a:endParaRPr lang="fr-FR" dirty="0">
              <a:latin typeface="Calibri" charset="0"/>
            </a:endParaRPr>
          </a:p>
        </p:txBody>
      </p:sp>
      <p:sp>
        <p:nvSpPr>
          <p:cNvPr id="1720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E04390-72DE-C643-A663-BFA084CDD6F5}" type="slidenum">
              <a:rPr lang="fr-BE" sz="1200">
                <a:cs typeface="Arial" charset="0"/>
              </a:rPr>
              <a:pPr eaLnBrk="1" hangingPunct="1"/>
              <a:t>46</a:t>
            </a:fld>
            <a:endParaRPr lang="fr-BE" sz="120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normAutofit fontScale="70000" lnSpcReduction="20000"/>
          </a:bodyPr>
          <a:lstStyle/>
          <a:p>
            <a:pPr>
              <a:defRPr/>
            </a:pPr>
            <a:r>
              <a:rPr lang="fr-BE" dirty="0" smtClean="0">
                <a:solidFill>
                  <a:srgbClr val="00669A"/>
                </a:solidFill>
                <a:latin typeface="Times New Roman" charset="0"/>
              </a:rPr>
              <a:t>ABSTRACT</a:t>
            </a:r>
          </a:p>
          <a:p>
            <a:pPr>
              <a:defRPr/>
            </a:pPr>
            <a:r>
              <a:rPr lang="fr-BE" dirty="0" smtClean="0">
                <a:solidFill>
                  <a:srgbClr val="00669A"/>
                </a:solidFill>
                <a:latin typeface="Times New Roman" charset="0"/>
              </a:rPr>
              <a:t>But: fournir une preuve de concept - que un arrangement de billes de cytométrie de flux est un moyen possible pour la détection de la réactivité des IgE spécifiques de molécules allergisantes d'une manière analogue à des multiplex . Un système de cytométrie en flux de micro- billes Array de base de molécule allergénique ( ABA ) a été créé en couplant des molécules allergéniques disponibles dans le commerce avec les micro-billes . Anticorps allergènes spécifiques polyclonaux et monoclonaux , ainsi que des échantillons de 167 patients allergiques , caractérisé par des moyens du système ISAC de puces à ADN , ont été utilisés comme un moyen de démontrer la faisabilité de l'ABA . Trois-cent- trente-six sérums ont été testés pour une ou plusieurs des 16 allergènes choisis , pour un nombre total de 1519 essais sur chacun des deux systèmes .</a:t>
            </a:r>
          </a:p>
          <a:p>
            <a:pPr>
              <a:defRPr/>
            </a:pPr>
            <a:r>
              <a:rPr lang="fr-BE" dirty="0" smtClean="0">
                <a:solidFill>
                  <a:srgbClr val="00669A"/>
                </a:solidFill>
                <a:latin typeface="Times New Roman" charset="0"/>
              </a:rPr>
              <a:t>Résultats: couplage réussi a été initialement contrôlés par détection de la liaison de l'IgG de lapin polyclonal , monoclonal de souris , et mis en commun vers l'IgE humaine , à savoir trois allergènes nDer s 1 , 1 NPEN m , et p nPru 3 . Le dosage de l'ABA a montré pour détecter les IgE à d naCt 1 , d naCt 11 , rAln g 1 , NAMB un 1 , nArt v 3 , rBet v 1 , RCOR un 1 , ncup un 1 , nDer p 1 , nDer s 1 , rHev b 5 , Nole e 1 , RRPA j 2 , NPEN m 1 , rPhl 1 , et nPru p 3 . Les résultats obtenus par les tests ABA IgE étaient fortement corrélées à des tests de ISAC ( r = 0,87 , p 0,0001 ) . Pas de liaison non spécifique a été enregistré en raison des valeurs d'IgE totales élevées.</a:t>
            </a:r>
          </a:p>
          <a:p>
            <a:pPr>
              <a:defRPr/>
            </a:pPr>
            <a:r>
              <a:rPr lang="fr-BE" dirty="0" smtClean="0">
                <a:solidFill>
                  <a:srgbClr val="00669A"/>
                </a:solidFill>
                <a:latin typeface="Times New Roman" charset="0"/>
              </a:rPr>
              <a:t>Conclusion : Le test de l'ABA représente une méthode utile et flexible pour la détection des IgE multiplex en utilisant des molécules allergéniques . Comme cela est également représenté par nos expériences initiales avec les anticorps monoclonaux et polyclonaux , ABA est adapté pour détecter d'autres immunoglobulines humaines et non- humaines.</a:t>
            </a:r>
          </a:p>
          <a:p>
            <a:pPr>
              <a:defRPr/>
            </a:pPr>
            <a:endParaRPr lang="fr-BE" dirty="0" smtClean="0">
              <a:solidFill>
                <a:srgbClr val="00669A"/>
              </a:solidFill>
              <a:latin typeface="Times New Roman" charset="0"/>
            </a:endParaRPr>
          </a:p>
          <a:p>
            <a:pPr>
              <a:defRPr/>
            </a:pPr>
            <a:endParaRPr lang="fr-BE" dirty="0" smtClean="0">
              <a:solidFill>
                <a:srgbClr val="00669A"/>
              </a:solidFill>
              <a:latin typeface="Times New Roman" charset="0"/>
            </a:endParaRPr>
          </a:p>
          <a:p>
            <a:pPr>
              <a:defRPr/>
            </a:pPr>
            <a:r>
              <a:rPr lang="fr-BE" dirty="0" smtClean="0">
                <a:solidFill>
                  <a:srgbClr val="00669A"/>
                </a:solidFill>
                <a:latin typeface="Times New Roman" charset="0"/>
              </a:rPr>
              <a:t>AIM : To provide a proof-of-concept that a flow cytometric bead array is a feasible mean for the detection of specific IgE reactivity to allergenic molecules in a multiplex-like way. A flow cytometry Allergenic Molecule- based micro-bead Array system (ABA) was set by coupling allergenic molecules with commercially available micro-beads. Allergen specific polyclonal and monoclonal antibodies, as well as samples from 167 allergic patients, characterized by means of the ISAC microarray system, were used as means to show the feasibility of the ABA. Three hundred and thirty-six sera were tested for 1 or more of the 16 selected allergens, for a total number of 1,519 tests on each of the two systems.</a:t>
            </a:r>
            <a:endParaRPr lang="fr-BE" dirty="0" smtClean="0">
              <a:solidFill>
                <a:srgbClr val="00669A"/>
              </a:solidFill>
              <a:latin typeface="Times New Roman" charset="0"/>
              <a:cs typeface="Times New Roman" charset="0"/>
            </a:endParaRPr>
          </a:p>
          <a:p>
            <a:pPr>
              <a:defRPr/>
            </a:pPr>
            <a:r>
              <a:rPr lang="fr-FR" dirty="0" err="1" smtClean="0">
                <a:solidFill>
                  <a:srgbClr val="00669A"/>
                </a:solidFill>
                <a:latin typeface="Times New Roman" charset="0"/>
                <a:cs typeface="Times New Roman" charset="0"/>
              </a:rPr>
              <a:t>Results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Successful</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coupling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was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initially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verified</a:t>
            </a:r>
            <a:r>
              <a:rPr lang="fr-FR" dirty="0" smtClean="0">
                <a:solidFill>
                  <a:srgbClr val="00669A"/>
                </a:solidFill>
                <a:latin typeface="Times New Roman" charset="0"/>
                <a:cs typeface="Times New Roman" charset="0"/>
              </a:rPr>
              <a:t> by </a:t>
            </a:r>
            <a:r>
              <a:rPr lang="fr-FR" dirty="0" err="1" smtClean="0">
                <a:solidFill>
                  <a:srgbClr val="00669A"/>
                </a:solidFill>
                <a:latin typeface="Times New Roman" charset="0"/>
                <a:cs typeface="Times New Roman" charset="0"/>
              </a:rPr>
              <a:t>detecting</a:t>
            </a:r>
            <a:r>
              <a:rPr lang="fr-FR" dirty="0" smtClean="0">
                <a:solidFill>
                  <a:srgbClr val="00669A"/>
                </a:solidFill>
                <a:latin typeface="Times New Roman" charset="0"/>
                <a:cs typeface="Times New Roman" charset="0"/>
              </a:rPr>
              <a:t> the </a:t>
            </a:r>
            <a:r>
              <a:rPr lang="fr-FR" dirty="0" err="1" smtClean="0">
                <a:solidFill>
                  <a:srgbClr val="00669A"/>
                </a:solidFill>
                <a:latin typeface="Times New Roman" charset="0"/>
                <a:cs typeface="Times New Roman" charset="0"/>
              </a:rPr>
              <a:t>binding</a:t>
            </a:r>
            <a:r>
              <a:rPr lang="fr-FR" dirty="0" smtClean="0">
                <a:solidFill>
                  <a:srgbClr val="00669A"/>
                </a:solidFill>
                <a:latin typeface="Times New Roman" charset="0"/>
                <a:cs typeface="Times New Roman" charset="0"/>
              </a:rPr>
              <a:t> of </a:t>
            </a:r>
            <a:r>
              <a:rPr lang="fr-FR" dirty="0" err="1" smtClean="0">
                <a:solidFill>
                  <a:srgbClr val="00669A"/>
                </a:solidFill>
                <a:latin typeface="Times New Roman" charset="0"/>
                <a:cs typeface="Times New Roman" charset="0"/>
              </a:rPr>
              <a:t>rabbit</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polyclonal</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IgG</a:t>
            </a:r>
            <a:r>
              <a:rPr lang="fr-FR" dirty="0" smtClean="0">
                <a:solidFill>
                  <a:srgbClr val="00669A"/>
                </a:solidFill>
                <a:latin typeface="Times New Roman" charset="0"/>
                <a:cs typeface="Times New Roman" charset="0"/>
              </a:rPr>
              <a:t>, mouse monoclonal, and </a:t>
            </a:r>
            <a:r>
              <a:rPr lang="fr-FR" dirty="0" err="1" smtClean="0">
                <a:solidFill>
                  <a:srgbClr val="00669A"/>
                </a:solidFill>
                <a:latin typeface="Times New Roman" charset="0"/>
                <a:cs typeface="Times New Roman" charset="0"/>
              </a:rPr>
              <a:t>pooled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human</a:t>
            </a:r>
            <a:r>
              <a:rPr lang="fr-FR" dirty="0" smtClean="0">
                <a:solidFill>
                  <a:srgbClr val="00669A"/>
                </a:solidFill>
                <a:latin typeface="Times New Roman" charset="0"/>
                <a:cs typeface="Times New Roman" charset="0"/>
              </a:rPr>
              <a:t> IgE </a:t>
            </a:r>
            <a:r>
              <a:rPr lang="fr-FR" dirty="0" err="1" smtClean="0">
                <a:solidFill>
                  <a:srgbClr val="00669A"/>
                </a:solidFill>
                <a:latin typeface="Times New Roman" charset="0"/>
                <a:cs typeface="Times New Roman" charset="0"/>
              </a:rPr>
              <a:t>toward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three</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allergens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namely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nDer</a:t>
            </a:r>
            <a:r>
              <a:rPr lang="fr-FR" dirty="0" smtClean="0">
                <a:solidFill>
                  <a:srgbClr val="00669A"/>
                </a:solidFill>
                <a:latin typeface="Times New Roman" charset="0"/>
                <a:cs typeface="Times New Roman" charset="0"/>
              </a:rPr>
              <a:t> s 1, </a:t>
            </a:r>
            <a:r>
              <a:rPr lang="fr-FR" dirty="0" err="1" smtClean="0">
                <a:solidFill>
                  <a:srgbClr val="00669A"/>
                </a:solidFill>
                <a:latin typeface="Times New Roman" charset="0"/>
                <a:cs typeface="Times New Roman" charset="0"/>
              </a:rPr>
              <a:t>nPen</a:t>
            </a:r>
            <a:r>
              <a:rPr lang="fr-FR" dirty="0" smtClean="0">
                <a:solidFill>
                  <a:srgbClr val="00669A"/>
                </a:solidFill>
                <a:latin typeface="Times New Roman" charset="0"/>
                <a:cs typeface="Times New Roman" charset="0"/>
              </a:rPr>
              <a:t> m 1, and </a:t>
            </a:r>
            <a:r>
              <a:rPr lang="fr-FR" dirty="0" err="1" smtClean="0">
                <a:solidFill>
                  <a:srgbClr val="00669A"/>
                </a:solidFill>
                <a:latin typeface="Times New Roman" charset="0"/>
                <a:cs typeface="Times New Roman" charset="0"/>
              </a:rPr>
              <a:t>nPru</a:t>
            </a:r>
            <a:r>
              <a:rPr lang="fr-FR" dirty="0" smtClean="0">
                <a:solidFill>
                  <a:srgbClr val="00669A"/>
                </a:solidFill>
                <a:latin typeface="Times New Roman" charset="0"/>
                <a:cs typeface="Times New Roman" charset="0"/>
              </a:rPr>
              <a:t> p 3. The ABA </a:t>
            </a:r>
            <a:r>
              <a:rPr lang="fr-FR" dirty="0" err="1" smtClean="0">
                <a:solidFill>
                  <a:srgbClr val="00669A"/>
                </a:solidFill>
                <a:latin typeface="Times New Roman" charset="0"/>
                <a:cs typeface="Times New Roman" charset="0"/>
              </a:rPr>
              <a:t>assay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showed</a:t>
            </a:r>
            <a:r>
              <a:rPr lang="fr-FR" dirty="0" smtClean="0">
                <a:solidFill>
                  <a:srgbClr val="00669A"/>
                </a:solidFill>
                <a:latin typeface="Times New Roman" charset="0"/>
                <a:cs typeface="Times New Roman" charset="0"/>
              </a:rPr>
              <a:t> to </a:t>
            </a:r>
            <a:r>
              <a:rPr lang="fr-FR" dirty="0" err="1" smtClean="0">
                <a:solidFill>
                  <a:srgbClr val="00669A"/>
                </a:solidFill>
                <a:latin typeface="Times New Roman" charset="0"/>
                <a:cs typeface="Times New Roman" charset="0"/>
              </a:rPr>
              <a:t>detect</a:t>
            </a:r>
            <a:r>
              <a:rPr lang="fr-FR" dirty="0" smtClean="0">
                <a:solidFill>
                  <a:srgbClr val="00669A"/>
                </a:solidFill>
                <a:latin typeface="Times New Roman" charset="0"/>
                <a:cs typeface="Times New Roman" charset="0"/>
              </a:rPr>
              <a:t> IgE to </a:t>
            </a:r>
            <a:r>
              <a:rPr lang="fr-FR" dirty="0" err="1" smtClean="0">
                <a:solidFill>
                  <a:srgbClr val="00669A"/>
                </a:solidFill>
                <a:latin typeface="Times New Roman" charset="0"/>
                <a:cs typeface="Times New Roman" charset="0"/>
              </a:rPr>
              <a:t>nAct</a:t>
            </a:r>
            <a:r>
              <a:rPr lang="fr-FR" dirty="0" smtClean="0">
                <a:solidFill>
                  <a:srgbClr val="00669A"/>
                </a:solidFill>
                <a:latin typeface="Times New Roman" charset="0"/>
                <a:cs typeface="Times New Roman" charset="0"/>
              </a:rPr>
              <a:t> d 1, </a:t>
            </a:r>
            <a:r>
              <a:rPr lang="fr-FR" dirty="0" err="1" smtClean="0">
                <a:solidFill>
                  <a:srgbClr val="00669A"/>
                </a:solidFill>
                <a:latin typeface="Times New Roman" charset="0"/>
                <a:cs typeface="Times New Roman" charset="0"/>
              </a:rPr>
              <a:t>nAct</a:t>
            </a:r>
            <a:r>
              <a:rPr lang="fr-FR" dirty="0" smtClean="0">
                <a:solidFill>
                  <a:srgbClr val="00669A"/>
                </a:solidFill>
                <a:latin typeface="Times New Roman" charset="0"/>
                <a:cs typeface="Times New Roman" charset="0"/>
              </a:rPr>
              <a:t> d 11, </a:t>
            </a:r>
            <a:r>
              <a:rPr lang="fr-FR" dirty="0" err="1" smtClean="0">
                <a:solidFill>
                  <a:srgbClr val="00669A"/>
                </a:solidFill>
                <a:latin typeface="Times New Roman" charset="0"/>
                <a:cs typeface="Times New Roman" charset="0"/>
              </a:rPr>
              <a:t>rAln</a:t>
            </a:r>
            <a:r>
              <a:rPr lang="fr-FR" dirty="0" smtClean="0">
                <a:solidFill>
                  <a:srgbClr val="00669A"/>
                </a:solidFill>
                <a:latin typeface="Times New Roman" charset="0"/>
                <a:cs typeface="Times New Roman" charset="0"/>
              </a:rPr>
              <a:t> g 1, </a:t>
            </a:r>
            <a:r>
              <a:rPr lang="fr-FR" dirty="0" err="1" smtClean="0">
                <a:solidFill>
                  <a:srgbClr val="00669A"/>
                </a:solidFill>
                <a:latin typeface="Times New Roman" charset="0"/>
                <a:cs typeface="Times New Roman" charset="0"/>
              </a:rPr>
              <a:t>nAmb</a:t>
            </a:r>
            <a:r>
              <a:rPr lang="fr-FR" dirty="0" smtClean="0">
                <a:solidFill>
                  <a:srgbClr val="00669A"/>
                </a:solidFill>
                <a:latin typeface="Times New Roman" charset="0"/>
                <a:cs typeface="Times New Roman" charset="0"/>
              </a:rPr>
              <a:t> a 1, </a:t>
            </a:r>
            <a:r>
              <a:rPr lang="fr-FR" dirty="0" err="1" smtClean="0">
                <a:solidFill>
                  <a:srgbClr val="00669A"/>
                </a:solidFill>
                <a:latin typeface="Times New Roman" charset="0"/>
                <a:cs typeface="Times New Roman" charset="0"/>
              </a:rPr>
              <a:t>nArt</a:t>
            </a:r>
            <a:r>
              <a:rPr lang="fr-FR" dirty="0" smtClean="0">
                <a:solidFill>
                  <a:srgbClr val="00669A"/>
                </a:solidFill>
                <a:latin typeface="Times New Roman" charset="0"/>
                <a:cs typeface="Times New Roman" charset="0"/>
              </a:rPr>
              <a:t> v 3, </a:t>
            </a:r>
            <a:r>
              <a:rPr lang="fr-FR" dirty="0" err="1" smtClean="0">
                <a:solidFill>
                  <a:srgbClr val="00669A"/>
                </a:solidFill>
                <a:latin typeface="Times New Roman" charset="0"/>
                <a:cs typeface="Times New Roman" charset="0"/>
              </a:rPr>
              <a:t>rBet</a:t>
            </a:r>
            <a:r>
              <a:rPr lang="fr-FR" dirty="0" smtClean="0">
                <a:solidFill>
                  <a:srgbClr val="00669A"/>
                </a:solidFill>
                <a:latin typeface="Times New Roman" charset="0"/>
                <a:cs typeface="Times New Roman" charset="0"/>
              </a:rPr>
              <a:t> v 1, </a:t>
            </a:r>
            <a:r>
              <a:rPr lang="fr-FR" dirty="0" err="1" smtClean="0">
                <a:solidFill>
                  <a:srgbClr val="00669A"/>
                </a:solidFill>
                <a:latin typeface="Times New Roman" charset="0"/>
                <a:cs typeface="Times New Roman" charset="0"/>
              </a:rPr>
              <a:t>rCor</a:t>
            </a:r>
            <a:r>
              <a:rPr lang="fr-FR" dirty="0" smtClean="0">
                <a:solidFill>
                  <a:srgbClr val="00669A"/>
                </a:solidFill>
                <a:latin typeface="Times New Roman" charset="0"/>
                <a:cs typeface="Times New Roman" charset="0"/>
              </a:rPr>
              <a:t> a 1, </a:t>
            </a:r>
            <a:r>
              <a:rPr lang="fr-FR" dirty="0" err="1" smtClean="0">
                <a:solidFill>
                  <a:srgbClr val="00669A"/>
                </a:solidFill>
                <a:latin typeface="Times New Roman" charset="0"/>
                <a:cs typeface="Times New Roman" charset="0"/>
              </a:rPr>
              <a:t>nCup</a:t>
            </a:r>
            <a:r>
              <a:rPr lang="fr-FR" dirty="0" smtClean="0">
                <a:solidFill>
                  <a:srgbClr val="00669A"/>
                </a:solidFill>
                <a:latin typeface="Times New Roman" charset="0"/>
                <a:cs typeface="Times New Roman" charset="0"/>
              </a:rPr>
              <a:t> a 1, </a:t>
            </a:r>
            <a:r>
              <a:rPr lang="fr-FR" dirty="0" err="1" smtClean="0">
                <a:solidFill>
                  <a:srgbClr val="00669A"/>
                </a:solidFill>
                <a:latin typeface="Times New Roman" charset="0"/>
                <a:cs typeface="Times New Roman" charset="0"/>
              </a:rPr>
              <a:t>nDer</a:t>
            </a:r>
            <a:r>
              <a:rPr lang="fr-FR" dirty="0" smtClean="0">
                <a:solidFill>
                  <a:srgbClr val="00669A"/>
                </a:solidFill>
                <a:latin typeface="Times New Roman" charset="0"/>
                <a:cs typeface="Times New Roman" charset="0"/>
              </a:rPr>
              <a:t> p 1, </a:t>
            </a:r>
            <a:r>
              <a:rPr lang="fr-FR" dirty="0" err="1" smtClean="0">
                <a:solidFill>
                  <a:srgbClr val="00669A"/>
                </a:solidFill>
                <a:latin typeface="Times New Roman" charset="0"/>
                <a:cs typeface="Times New Roman" charset="0"/>
              </a:rPr>
              <a:t>nDer</a:t>
            </a:r>
            <a:r>
              <a:rPr lang="fr-FR" dirty="0" smtClean="0">
                <a:solidFill>
                  <a:srgbClr val="00669A"/>
                </a:solidFill>
                <a:latin typeface="Times New Roman" charset="0"/>
                <a:cs typeface="Times New Roman" charset="0"/>
              </a:rPr>
              <a:t> s 1, </a:t>
            </a:r>
            <a:r>
              <a:rPr lang="fr-FR" dirty="0" err="1" smtClean="0">
                <a:solidFill>
                  <a:srgbClr val="00669A"/>
                </a:solidFill>
                <a:latin typeface="Times New Roman" charset="0"/>
                <a:cs typeface="Times New Roman" charset="0"/>
              </a:rPr>
              <a:t>rHev</a:t>
            </a:r>
            <a:r>
              <a:rPr lang="fr-FR" dirty="0" smtClean="0">
                <a:solidFill>
                  <a:srgbClr val="00669A"/>
                </a:solidFill>
                <a:latin typeface="Times New Roman" charset="0"/>
                <a:cs typeface="Times New Roman" charset="0"/>
              </a:rPr>
              <a:t> b 5, </a:t>
            </a:r>
            <a:r>
              <a:rPr lang="fr-FR" dirty="0" err="1" smtClean="0">
                <a:solidFill>
                  <a:srgbClr val="00669A"/>
                </a:solidFill>
                <a:latin typeface="Times New Roman" charset="0"/>
                <a:cs typeface="Times New Roman" charset="0"/>
              </a:rPr>
              <a:t>nOle</a:t>
            </a:r>
            <a:r>
              <a:rPr lang="fr-FR" dirty="0" smtClean="0">
                <a:solidFill>
                  <a:srgbClr val="00669A"/>
                </a:solidFill>
                <a:latin typeface="Times New Roman" charset="0"/>
                <a:cs typeface="Times New Roman" charset="0"/>
              </a:rPr>
              <a:t> e 1, </a:t>
            </a:r>
            <a:r>
              <a:rPr lang="fr-FR" dirty="0" err="1" smtClean="0">
                <a:solidFill>
                  <a:srgbClr val="00669A"/>
                </a:solidFill>
                <a:latin typeface="Times New Roman" charset="0"/>
                <a:cs typeface="Times New Roman" charset="0"/>
              </a:rPr>
              <a:t>rPar</a:t>
            </a:r>
            <a:r>
              <a:rPr lang="fr-FR" dirty="0" smtClean="0">
                <a:solidFill>
                  <a:srgbClr val="00669A"/>
                </a:solidFill>
                <a:latin typeface="Times New Roman" charset="0"/>
                <a:cs typeface="Times New Roman" charset="0"/>
              </a:rPr>
              <a:t> j 2, </a:t>
            </a:r>
            <a:r>
              <a:rPr lang="fr-FR" dirty="0" err="1" smtClean="0">
                <a:solidFill>
                  <a:srgbClr val="00669A"/>
                </a:solidFill>
                <a:latin typeface="Times New Roman" charset="0"/>
                <a:cs typeface="Times New Roman" charset="0"/>
              </a:rPr>
              <a:t>nPen</a:t>
            </a:r>
            <a:r>
              <a:rPr lang="fr-FR" dirty="0" smtClean="0">
                <a:solidFill>
                  <a:srgbClr val="00669A"/>
                </a:solidFill>
                <a:latin typeface="Times New Roman" charset="0"/>
                <a:cs typeface="Times New Roman" charset="0"/>
              </a:rPr>
              <a:t> m 1, </a:t>
            </a:r>
            <a:r>
              <a:rPr lang="fr-FR" dirty="0" err="1" smtClean="0">
                <a:solidFill>
                  <a:srgbClr val="00669A"/>
                </a:solidFill>
                <a:latin typeface="Times New Roman" charset="0"/>
                <a:cs typeface="Times New Roman" charset="0"/>
              </a:rPr>
              <a:t>rPhl</a:t>
            </a:r>
            <a:r>
              <a:rPr lang="fr-FR" dirty="0" smtClean="0">
                <a:solidFill>
                  <a:srgbClr val="00669A"/>
                </a:solidFill>
                <a:latin typeface="Times New Roman" charset="0"/>
                <a:cs typeface="Times New Roman" charset="0"/>
              </a:rPr>
              <a:t> p 1, and </a:t>
            </a:r>
            <a:r>
              <a:rPr lang="fr-FR" dirty="0" err="1" smtClean="0">
                <a:solidFill>
                  <a:srgbClr val="00669A"/>
                </a:solidFill>
                <a:latin typeface="Times New Roman" charset="0"/>
                <a:cs typeface="Times New Roman" charset="0"/>
              </a:rPr>
              <a:t>nPru</a:t>
            </a:r>
            <a:r>
              <a:rPr lang="fr-FR" dirty="0" smtClean="0">
                <a:solidFill>
                  <a:srgbClr val="00669A"/>
                </a:solidFill>
                <a:latin typeface="Times New Roman" charset="0"/>
                <a:cs typeface="Times New Roman" charset="0"/>
              </a:rPr>
              <a:t> p 3. </a:t>
            </a:r>
            <a:r>
              <a:rPr lang="fr-FR" dirty="0" err="1" smtClean="0">
                <a:solidFill>
                  <a:srgbClr val="00669A"/>
                </a:solidFill>
                <a:latin typeface="Times New Roman" charset="0"/>
                <a:cs typeface="Times New Roman" charset="0"/>
              </a:rPr>
              <a:t>Results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obtained</a:t>
            </a:r>
            <a:r>
              <a:rPr lang="fr-FR" dirty="0" smtClean="0">
                <a:solidFill>
                  <a:srgbClr val="00669A"/>
                </a:solidFill>
                <a:latin typeface="Times New Roman" charset="0"/>
                <a:cs typeface="Times New Roman" charset="0"/>
              </a:rPr>
              <a:t> by ABA IgE </a:t>
            </a:r>
            <a:r>
              <a:rPr lang="fr-FR" dirty="0" err="1" smtClean="0">
                <a:solidFill>
                  <a:srgbClr val="00669A"/>
                </a:solidFill>
                <a:latin typeface="Times New Roman" charset="0"/>
                <a:cs typeface="Times New Roman" charset="0"/>
              </a:rPr>
              <a:t>testing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were</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highly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correlated</a:t>
            </a:r>
            <a:r>
              <a:rPr lang="fr-FR" dirty="0" smtClean="0">
                <a:solidFill>
                  <a:srgbClr val="00669A"/>
                </a:solidFill>
                <a:latin typeface="Times New Roman" charset="0"/>
                <a:cs typeface="Times New Roman" charset="0"/>
              </a:rPr>
              <a:t> to ISAC </a:t>
            </a:r>
            <a:r>
              <a:rPr lang="fr-FR" dirty="0" err="1" smtClean="0">
                <a:solidFill>
                  <a:srgbClr val="00669A"/>
                </a:solidFill>
                <a:latin typeface="Times New Roman" charset="0"/>
                <a:cs typeface="Times New Roman" charset="0"/>
              </a:rPr>
              <a:t>testing</a:t>
            </a:r>
            <a:r>
              <a:rPr lang="fr-FR" dirty="0" smtClean="0">
                <a:solidFill>
                  <a:srgbClr val="00669A"/>
                </a:solidFill>
                <a:latin typeface="Times New Roman" charset="0"/>
                <a:cs typeface="Times New Roman" charset="0"/>
              </a:rPr>
              <a:t> (r = 0.87, p,0.0001). No </a:t>
            </a:r>
            <a:r>
              <a:rPr lang="fr-FR" dirty="0" err="1" smtClean="0">
                <a:solidFill>
                  <a:srgbClr val="00669A"/>
                </a:solidFill>
                <a:latin typeface="Times New Roman" charset="0"/>
                <a:cs typeface="Times New Roman" charset="0"/>
              </a:rPr>
              <a:t>unspecific</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binding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was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recorded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because</a:t>
            </a:r>
            <a:r>
              <a:rPr lang="fr-FR" dirty="0" smtClean="0">
                <a:solidFill>
                  <a:srgbClr val="00669A"/>
                </a:solidFill>
                <a:latin typeface="Times New Roman" charset="0"/>
                <a:cs typeface="Times New Roman" charset="0"/>
              </a:rPr>
              <a:t> of </a:t>
            </a:r>
            <a:r>
              <a:rPr lang="fr-FR" dirty="0" err="1" smtClean="0">
                <a:solidFill>
                  <a:srgbClr val="00669A"/>
                </a:solidFill>
                <a:latin typeface="Times New Roman" charset="0"/>
                <a:cs typeface="Times New Roman" charset="0"/>
              </a:rPr>
              <a:t>high</a:t>
            </a:r>
            <a:r>
              <a:rPr lang="fr-FR" dirty="0" smtClean="0">
                <a:solidFill>
                  <a:srgbClr val="00669A"/>
                </a:solidFill>
                <a:latin typeface="Times New Roman" charset="0"/>
                <a:cs typeface="Times New Roman" charset="0"/>
              </a:rPr>
              <a:t> total IgE values.</a:t>
            </a:r>
          </a:p>
          <a:p>
            <a:pPr>
              <a:defRPr/>
            </a:pPr>
            <a:r>
              <a:rPr lang="fr-FR" dirty="0" smtClean="0">
                <a:solidFill>
                  <a:srgbClr val="00669A"/>
                </a:solidFill>
                <a:latin typeface="Times New Roman" charset="0"/>
                <a:cs typeface="Times New Roman" charset="0"/>
              </a:rPr>
              <a:t>Conclusion: The ABA </a:t>
            </a:r>
            <a:r>
              <a:rPr lang="fr-FR" dirty="0" err="1" smtClean="0">
                <a:solidFill>
                  <a:srgbClr val="00669A"/>
                </a:solidFill>
                <a:latin typeface="Times New Roman" charset="0"/>
                <a:cs typeface="Times New Roman" charset="0"/>
              </a:rPr>
              <a:t>assay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represents</a:t>
            </a:r>
            <a:r>
              <a:rPr lang="fr-FR" dirty="0" smtClean="0">
                <a:solidFill>
                  <a:srgbClr val="00669A"/>
                </a:solidFill>
                <a:latin typeface="Times New Roman" charset="0"/>
                <a:cs typeface="Times New Roman" charset="0"/>
              </a:rPr>
              <a:t> a </a:t>
            </a:r>
            <a:r>
              <a:rPr lang="fr-FR" dirty="0" err="1" smtClean="0">
                <a:solidFill>
                  <a:srgbClr val="00669A"/>
                </a:solidFill>
                <a:latin typeface="Times New Roman" charset="0"/>
                <a:cs typeface="Times New Roman" charset="0"/>
              </a:rPr>
              <a:t>useful</a:t>
            </a:r>
            <a:r>
              <a:rPr lang="fr-FR" dirty="0" smtClean="0">
                <a:solidFill>
                  <a:srgbClr val="00669A"/>
                </a:solidFill>
                <a:latin typeface="Times New Roman" charset="0"/>
                <a:cs typeface="Times New Roman" charset="0"/>
              </a:rPr>
              <a:t> and flexible </a:t>
            </a:r>
            <a:r>
              <a:rPr lang="fr-FR" dirty="0" err="1" smtClean="0">
                <a:solidFill>
                  <a:srgbClr val="00669A"/>
                </a:solidFill>
                <a:latin typeface="Times New Roman" charset="0"/>
                <a:cs typeface="Times New Roman" charset="0"/>
              </a:rPr>
              <a:t>method</a:t>
            </a:r>
            <a:r>
              <a:rPr lang="fr-FR" dirty="0" smtClean="0">
                <a:solidFill>
                  <a:srgbClr val="00669A"/>
                </a:solidFill>
                <a:latin typeface="Times New Roman" charset="0"/>
                <a:cs typeface="Times New Roman" charset="0"/>
              </a:rPr>
              <a:t> for multiplex IgE </a:t>
            </a:r>
            <a:r>
              <a:rPr lang="fr-FR" dirty="0" err="1" smtClean="0">
                <a:solidFill>
                  <a:srgbClr val="00669A"/>
                </a:solidFill>
                <a:latin typeface="Times New Roman" charset="0"/>
                <a:cs typeface="Times New Roman" charset="0"/>
              </a:rPr>
              <a:t>detection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using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allergenic</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molecules</a:t>
            </a:r>
            <a:r>
              <a:rPr lang="fr-FR" dirty="0" smtClean="0">
                <a:solidFill>
                  <a:srgbClr val="00669A"/>
                </a:solidFill>
                <a:latin typeface="Times New Roman" charset="0"/>
                <a:cs typeface="Times New Roman" charset="0"/>
              </a:rPr>
              <a:t>. As </a:t>
            </a:r>
            <a:r>
              <a:rPr lang="fr-FR" dirty="0" err="1" smtClean="0">
                <a:solidFill>
                  <a:srgbClr val="00669A"/>
                </a:solidFill>
                <a:latin typeface="Times New Roman" charset="0"/>
                <a:cs typeface="Times New Roman" charset="0"/>
              </a:rPr>
              <a:t>also</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shown</a:t>
            </a:r>
            <a:r>
              <a:rPr lang="fr-FR" dirty="0" smtClean="0">
                <a:solidFill>
                  <a:srgbClr val="00669A"/>
                </a:solidFill>
                <a:latin typeface="Times New Roman" charset="0"/>
                <a:cs typeface="Times New Roman" charset="0"/>
              </a:rPr>
              <a:t> by </a:t>
            </a:r>
            <a:r>
              <a:rPr lang="fr-FR" dirty="0" err="1" smtClean="0">
                <a:solidFill>
                  <a:srgbClr val="00669A"/>
                </a:solidFill>
                <a:latin typeface="Times New Roman" charset="0"/>
                <a:cs typeface="Times New Roman" charset="0"/>
              </a:rPr>
              <a:t>our</a:t>
            </a:r>
            <a:r>
              <a:rPr lang="fr-FR" dirty="0" smtClean="0">
                <a:solidFill>
                  <a:srgbClr val="00669A"/>
                </a:solidFill>
                <a:latin typeface="Times New Roman" charset="0"/>
                <a:cs typeface="Times New Roman" charset="0"/>
              </a:rPr>
              <a:t> initial </a:t>
            </a:r>
            <a:r>
              <a:rPr lang="fr-FR" dirty="0" err="1" smtClean="0">
                <a:solidFill>
                  <a:srgbClr val="00669A"/>
                </a:solidFill>
                <a:latin typeface="Times New Roman" charset="0"/>
                <a:cs typeface="Times New Roman" charset="0"/>
              </a:rPr>
              <a:t>experiments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with</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monoclonals</a:t>
            </a:r>
            <a:r>
              <a:rPr lang="fr-FR" dirty="0" smtClean="0">
                <a:solidFill>
                  <a:srgbClr val="00669A"/>
                </a:solidFill>
                <a:latin typeface="Times New Roman" charset="0"/>
                <a:cs typeface="Times New Roman" charset="0"/>
              </a:rPr>
              <a:t> and </a:t>
            </a:r>
            <a:r>
              <a:rPr lang="fr-FR" dirty="0" err="1" smtClean="0">
                <a:solidFill>
                  <a:srgbClr val="00669A"/>
                </a:solidFill>
                <a:latin typeface="Times New Roman" charset="0"/>
                <a:cs typeface="Times New Roman" charset="0"/>
              </a:rPr>
              <a:t>polyclonals</a:t>
            </a:r>
            <a:r>
              <a:rPr lang="fr-FR" dirty="0" smtClean="0">
                <a:solidFill>
                  <a:srgbClr val="00669A"/>
                </a:solidFill>
                <a:latin typeface="Times New Roman" charset="0"/>
                <a:cs typeface="Times New Roman" charset="0"/>
              </a:rPr>
              <a:t>, ABA </a:t>
            </a:r>
            <a:r>
              <a:rPr lang="fr-FR" dirty="0" err="1" smtClean="0">
                <a:solidFill>
                  <a:srgbClr val="00669A"/>
                </a:solidFill>
                <a:latin typeface="Times New Roman" charset="0"/>
                <a:cs typeface="Times New Roman" charset="0"/>
              </a:rPr>
              <a:t>is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suitable</a:t>
            </a:r>
            <a:r>
              <a:rPr lang="fr-FR" dirty="0" smtClean="0">
                <a:solidFill>
                  <a:srgbClr val="00669A"/>
                </a:solidFill>
                <a:latin typeface="Times New Roman" charset="0"/>
                <a:cs typeface="Times New Roman" charset="0"/>
              </a:rPr>
              <a:t> for </a:t>
            </a:r>
            <a:r>
              <a:rPr lang="fr-FR" dirty="0" err="1" smtClean="0">
                <a:solidFill>
                  <a:srgbClr val="00669A"/>
                </a:solidFill>
                <a:latin typeface="Times New Roman" charset="0"/>
                <a:cs typeface="Times New Roman" charset="0"/>
              </a:rPr>
              <a:t>detecting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other</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human</a:t>
            </a:r>
            <a:r>
              <a:rPr lang="fr-FR" dirty="0" smtClean="0">
                <a:solidFill>
                  <a:srgbClr val="00669A"/>
                </a:solidFill>
                <a:latin typeface="Times New Roman" charset="0"/>
                <a:cs typeface="Times New Roman" charset="0"/>
              </a:rPr>
              <a:t> and non-</a:t>
            </a:r>
            <a:r>
              <a:rPr lang="fr-FR" dirty="0" err="1" smtClean="0">
                <a:solidFill>
                  <a:srgbClr val="00669A"/>
                </a:solidFill>
                <a:latin typeface="Times New Roman" charset="0"/>
                <a:cs typeface="Times New Roman" charset="0"/>
              </a:rPr>
              <a:t>human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immunoglobulins</a:t>
            </a:r>
            <a:r>
              <a:rPr lang="fr-FR" dirty="0" smtClean="0"/>
              <a:t>.</a:t>
            </a:r>
            <a:endParaRPr lang="fr-BE" dirty="0" smtClean="0">
              <a:solidFill>
                <a:srgbClr val="006699"/>
              </a:solidFill>
              <a:latin typeface="Times New Roman" charset="0"/>
            </a:endParaRPr>
          </a:p>
          <a:p>
            <a:pPr>
              <a:defRPr/>
            </a:pPr>
            <a:endParaRPr lang="fr-FR" dirty="0"/>
          </a:p>
        </p:txBody>
      </p:sp>
      <p:sp>
        <p:nvSpPr>
          <p:cNvPr id="1310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9F6AEC-DE89-F14C-B86D-F1C9DA0EC956}" type="slidenum">
              <a:rPr lang="fr-BE" sz="1200">
                <a:cs typeface="Arial" charset="0"/>
              </a:rPr>
              <a:pPr eaLnBrk="1" hangingPunct="1"/>
              <a:t>51</a:t>
            </a:fld>
            <a:endParaRPr lang="fr-BE" sz="120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Espace réservé des commentaires 2"/>
          <p:cNvSpPr>
            <a:spLocks noGrp="1"/>
          </p:cNvSpPr>
          <p:nvPr>
            <p:ph type="body" idx="1"/>
          </p:nvPr>
        </p:nvSpPr>
        <p:spPr/>
        <p:txBody>
          <a:bodyPr>
            <a:normAutofit fontScale="85000" lnSpcReduction="20000"/>
          </a:bodyPr>
          <a:lstStyle/>
          <a:p>
            <a:pPr algn="just">
              <a:defRPr/>
            </a:pPr>
            <a:r>
              <a:rPr lang="fr-FR" dirty="0" smtClean="0">
                <a:solidFill>
                  <a:srgbClr val="00669A"/>
                </a:solidFill>
                <a:latin typeface="Times New Roman" charset="0"/>
                <a:cs typeface="Times New Roman" charset="0"/>
              </a:rPr>
              <a:t>La détection multiplex d'un certain nombre de facteurs solubles , comme les cytokines , synthétisée pendant réponses spontanées ou induites expérimentalement immunitaires , est actuellement réalisable par des arrangements de billes de </a:t>
            </a:r>
            <a:r>
              <a:rPr lang="fr-FR" dirty="0" err="1" smtClean="0">
                <a:solidFill>
                  <a:srgbClr val="00669A"/>
                </a:solidFill>
                <a:latin typeface="Times New Roman" charset="0"/>
                <a:cs typeface="Times New Roman" charset="0"/>
              </a:rPr>
              <a:t>cytométrie</a:t>
            </a:r>
            <a:r>
              <a:rPr lang="fr-FR" dirty="0" smtClean="0">
                <a:solidFill>
                  <a:srgbClr val="00669A"/>
                </a:solidFill>
                <a:latin typeface="Times New Roman" charset="0"/>
                <a:cs typeface="Times New Roman" charset="0"/>
              </a:rPr>
              <a:t> en flux . [ 10-12 ] microbilles fluorescentes nues peuvent également être utilisés dans une approche personnalisée . [ 13 ] des billes </a:t>
            </a:r>
            <a:r>
              <a:rPr lang="fr-FR" dirty="0" err="1" smtClean="0">
                <a:solidFill>
                  <a:srgbClr val="00669A"/>
                </a:solidFill>
                <a:latin typeface="Times New Roman" charset="0"/>
                <a:cs typeface="Times New Roman" charset="0"/>
              </a:rPr>
              <a:t>cytométriques</a:t>
            </a:r>
            <a:r>
              <a:rPr lang="fr-FR" dirty="0" smtClean="0">
                <a:solidFill>
                  <a:srgbClr val="00669A"/>
                </a:solidFill>
                <a:latin typeface="Times New Roman" charset="0"/>
                <a:cs typeface="Times New Roman" charset="0"/>
              </a:rPr>
              <a:t> telles que Flex Set , contrairement aux autres systèmes à base de microbilles , [ 14-16 ] sont conçus pour la </a:t>
            </a:r>
            <a:r>
              <a:rPr lang="fr-FR" dirty="0" err="1" smtClean="0">
                <a:solidFill>
                  <a:srgbClr val="00669A"/>
                </a:solidFill>
                <a:latin typeface="Times New Roman" charset="0"/>
                <a:cs typeface="Times New Roman" charset="0"/>
              </a:rPr>
              <a:t>cytométrie</a:t>
            </a:r>
            <a:r>
              <a:rPr lang="fr-FR" dirty="0" smtClean="0">
                <a:solidFill>
                  <a:srgbClr val="00669A"/>
                </a:solidFill>
                <a:latin typeface="Times New Roman" charset="0"/>
                <a:cs typeface="Times New Roman" charset="0"/>
              </a:rPr>
              <a:t> en flux , un instrument largement utilisé dans presque tous les laboratoires de recherche ou de routine .</a:t>
            </a:r>
          </a:p>
          <a:p>
            <a:pPr algn="just">
              <a:defRPr/>
            </a:pPr>
            <a:endParaRPr lang="fr-FR" dirty="0" smtClean="0">
              <a:solidFill>
                <a:srgbClr val="00669A"/>
              </a:solidFill>
              <a:latin typeface="Times New Roman" charset="0"/>
              <a:cs typeface="Times New Roman" charset="0"/>
            </a:endParaRPr>
          </a:p>
          <a:p>
            <a:pPr algn="just">
              <a:defRPr/>
            </a:pPr>
            <a:r>
              <a:rPr lang="fr-FR" dirty="0" smtClean="0">
                <a:solidFill>
                  <a:srgbClr val="00669A"/>
                </a:solidFill>
                <a:latin typeface="Times New Roman" charset="0"/>
                <a:cs typeface="Times New Roman" charset="0"/>
              </a:rPr>
              <a:t>Profitant de rapports déjà publiés [ 10,11 ] et les applications ultérieures , [ 13], la faisabilité de cette approche pour la détection des IgE spécifiques en utilisant des composants allergènes couplés à des microbilles fluorescentes nus subissant analyse FACS a également été démontré récemment . [ 17 ] Cette ' ' nouveau système de multiplex souple sur mesure pour le dosage des IgE spécifiques a été nommé perle tableau allergène ( ABA ) . Jusqu'à 30 microbilles différentes peuvent être mesurés en même temps, sans coût supplémentaire , simplement en utilisant les installations FACS qui sont couramment disponibles dans presque tous les laboratoires . D'autres systèmes multiplexés pour la mesure des IgE spécifiques sont en fait basées sur un système de microbilles comparable , mais nécessitent un scanner laser dédié ( </a:t>
            </a:r>
            <a:r>
              <a:rPr lang="fr-FR" dirty="0" err="1" smtClean="0">
                <a:solidFill>
                  <a:srgbClr val="00669A"/>
                </a:solidFill>
                <a:latin typeface="Times New Roman" charset="0"/>
                <a:cs typeface="Times New Roman" charset="0"/>
              </a:rPr>
              <a:t>Luminex</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Corp</a:t>
            </a:r>
            <a:r>
              <a:rPr lang="fr-FR" dirty="0" smtClean="0">
                <a:solidFill>
                  <a:srgbClr val="00669A"/>
                </a:solidFill>
                <a:latin typeface="Times New Roman" charset="0"/>
                <a:cs typeface="Times New Roman" charset="0"/>
              </a:rPr>
              <a:t> TX , USA) . </a:t>
            </a:r>
          </a:p>
          <a:p>
            <a:pPr algn="just">
              <a:defRPr/>
            </a:pPr>
            <a:endParaRPr lang="fr-FR" dirty="0" smtClean="0">
              <a:solidFill>
                <a:srgbClr val="00669A"/>
              </a:solidFill>
              <a:latin typeface="Times New Roman" charset="0"/>
              <a:cs typeface="Times New Roman" charset="0"/>
            </a:endParaRPr>
          </a:p>
          <a:p>
            <a:pPr algn="just">
              <a:defRPr/>
            </a:pPr>
            <a:r>
              <a:rPr lang="fr-FR" dirty="0" smtClean="0">
                <a:solidFill>
                  <a:srgbClr val="00669A"/>
                </a:solidFill>
                <a:latin typeface="Times New Roman" charset="0"/>
                <a:cs typeface="Times New Roman" charset="0"/>
              </a:rPr>
              <a:t>The multiplex </a:t>
            </a:r>
            <a:r>
              <a:rPr lang="fr-FR" dirty="0" err="1" smtClean="0">
                <a:solidFill>
                  <a:srgbClr val="00669A"/>
                </a:solidFill>
                <a:latin typeface="Times New Roman" charset="0"/>
                <a:cs typeface="Times New Roman" charset="0"/>
              </a:rPr>
              <a:t>detection</a:t>
            </a:r>
            <a:r>
              <a:rPr lang="fr-FR" dirty="0" smtClean="0">
                <a:solidFill>
                  <a:srgbClr val="00669A"/>
                </a:solidFill>
                <a:latin typeface="Times New Roman" charset="0"/>
                <a:cs typeface="Times New Roman" charset="0"/>
              </a:rPr>
              <a:t> of a </a:t>
            </a:r>
            <a:r>
              <a:rPr lang="fr-FR" dirty="0" err="1" smtClean="0">
                <a:solidFill>
                  <a:srgbClr val="00669A"/>
                </a:solidFill>
                <a:latin typeface="Times New Roman" charset="0"/>
                <a:cs typeface="Times New Roman" charset="0"/>
              </a:rPr>
              <a:t>number</a:t>
            </a:r>
            <a:r>
              <a:rPr lang="fr-FR" dirty="0" smtClean="0">
                <a:solidFill>
                  <a:srgbClr val="00669A"/>
                </a:solidFill>
                <a:latin typeface="Times New Roman" charset="0"/>
                <a:cs typeface="Times New Roman" charset="0"/>
              </a:rPr>
              <a:t> of soluble </a:t>
            </a:r>
            <a:r>
              <a:rPr lang="fr-FR" dirty="0" err="1" smtClean="0">
                <a:solidFill>
                  <a:srgbClr val="00669A"/>
                </a:solidFill>
                <a:latin typeface="Times New Roman" charset="0"/>
                <a:cs typeface="Times New Roman" charset="0"/>
              </a:rPr>
              <a:t>factors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like</a:t>
            </a:r>
            <a:r>
              <a:rPr lang="fr-FR" dirty="0" smtClean="0">
                <a:solidFill>
                  <a:srgbClr val="00669A"/>
                </a:solidFill>
                <a:latin typeface="Times New Roman" charset="0"/>
                <a:cs typeface="Times New Roman" charset="0"/>
              </a:rPr>
              <a:t> cytokines, </a:t>
            </a:r>
            <a:r>
              <a:rPr lang="fr-FR" dirty="0" err="1" smtClean="0">
                <a:solidFill>
                  <a:srgbClr val="00669A"/>
                </a:solidFill>
                <a:latin typeface="Times New Roman" charset="0"/>
                <a:cs typeface="Times New Roman" charset="0"/>
              </a:rPr>
              <a:t>synthesized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during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spontaneous</a:t>
            </a:r>
            <a:r>
              <a:rPr lang="fr-FR" dirty="0" smtClean="0">
                <a:solidFill>
                  <a:srgbClr val="00669A"/>
                </a:solidFill>
                <a:latin typeface="Times New Roman" charset="0"/>
                <a:cs typeface="Times New Roman" charset="0"/>
              </a:rPr>
              <a:t> or </a:t>
            </a:r>
            <a:r>
              <a:rPr lang="fr-FR" dirty="0" err="1" smtClean="0">
                <a:solidFill>
                  <a:srgbClr val="00669A"/>
                </a:solidFill>
                <a:latin typeface="Times New Roman" charset="0"/>
                <a:cs typeface="Times New Roman" charset="0"/>
              </a:rPr>
              <a:t>experimentally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induced</a:t>
            </a:r>
            <a:r>
              <a:rPr lang="fr-FR" dirty="0" smtClean="0">
                <a:solidFill>
                  <a:srgbClr val="00669A"/>
                </a:solidFill>
                <a:latin typeface="Times New Roman" charset="0"/>
                <a:cs typeface="Times New Roman" charset="0"/>
              </a:rPr>
              <a:t> immune </a:t>
            </a:r>
            <a:r>
              <a:rPr lang="fr-FR" dirty="0" err="1" smtClean="0">
                <a:solidFill>
                  <a:srgbClr val="00669A"/>
                </a:solidFill>
                <a:latin typeface="Times New Roman" charset="0"/>
                <a:cs typeface="Times New Roman" charset="0"/>
              </a:rPr>
              <a:t>responses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is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currently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achievable</a:t>
            </a:r>
            <a:r>
              <a:rPr lang="fr-FR" dirty="0" smtClean="0">
                <a:solidFill>
                  <a:srgbClr val="00669A"/>
                </a:solidFill>
                <a:latin typeface="Times New Roman" charset="0"/>
                <a:cs typeface="Times New Roman" charset="0"/>
              </a:rPr>
              <a:t> by </a:t>
            </a:r>
            <a:r>
              <a:rPr lang="fr-FR" dirty="0" err="1" smtClean="0">
                <a:solidFill>
                  <a:srgbClr val="00669A"/>
                </a:solidFill>
                <a:latin typeface="Times New Roman" charset="0"/>
                <a:cs typeface="Times New Roman" charset="0"/>
              </a:rPr>
              <a:t>some</a:t>
            </a:r>
            <a:r>
              <a:rPr lang="fr-FR" dirty="0" smtClean="0">
                <a:solidFill>
                  <a:srgbClr val="00669A"/>
                </a:solidFill>
                <a:latin typeface="Times New Roman" charset="0"/>
                <a:cs typeface="Times New Roman" charset="0"/>
              </a:rPr>
              <a:t> flow </a:t>
            </a:r>
            <a:r>
              <a:rPr lang="fr-FR" dirty="0" err="1" smtClean="0">
                <a:solidFill>
                  <a:srgbClr val="00669A"/>
                </a:solidFill>
                <a:latin typeface="Times New Roman" charset="0"/>
                <a:cs typeface="Times New Roman" charset="0"/>
              </a:rPr>
              <a:t>cytometric</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bead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arrays</a:t>
            </a:r>
            <a:r>
              <a:rPr lang="fr-FR" dirty="0" smtClean="0">
                <a:solidFill>
                  <a:srgbClr val="00669A"/>
                </a:solidFill>
                <a:latin typeface="Times New Roman" charset="0"/>
                <a:cs typeface="Times New Roman" charset="0"/>
              </a:rPr>
              <a:t>.[10–12] </a:t>
            </a:r>
            <a:r>
              <a:rPr lang="fr-FR" dirty="0" err="1" smtClean="0">
                <a:solidFill>
                  <a:srgbClr val="00669A"/>
                </a:solidFill>
                <a:latin typeface="Times New Roman" charset="0"/>
                <a:cs typeface="Times New Roman" charset="0"/>
              </a:rPr>
              <a:t>Naked</a:t>
            </a:r>
            <a:r>
              <a:rPr lang="fr-FR" dirty="0" smtClean="0">
                <a:solidFill>
                  <a:srgbClr val="00669A"/>
                </a:solidFill>
                <a:latin typeface="Times New Roman" charset="0"/>
                <a:cs typeface="Times New Roman" charset="0"/>
              </a:rPr>
              <a:t> fluorescent </a:t>
            </a:r>
            <a:r>
              <a:rPr lang="fr-FR" dirty="0" err="1" smtClean="0">
                <a:solidFill>
                  <a:srgbClr val="00669A"/>
                </a:solidFill>
                <a:latin typeface="Times New Roman" charset="0"/>
                <a:cs typeface="Times New Roman" charset="0"/>
              </a:rPr>
              <a:t>microbeads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can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also</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used</a:t>
            </a:r>
            <a:r>
              <a:rPr lang="fr-FR" dirty="0" smtClean="0">
                <a:solidFill>
                  <a:srgbClr val="00669A"/>
                </a:solidFill>
                <a:latin typeface="Times New Roman" charset="0"/>
                <a:cs typeface="Times New Roman" charset="0"/>
              </a:rPr>
              <a:t> in a </a:t>
            </a:r>
            <a:r>
              <a:rPr lang="fr-FR" dirty="0" err="1" smtClean="0">
                <a:solidFill>
                  <a:srgbClr val="00669A"/>
                </a:solidFill>
                <a:latin typeface="Times New Roman" charset="0"/>
                <a:cs typeface="Times New Roman" charset="0"/>
              </a:rPr>
              <a:t>customized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approach</a:t>
            </a:r>
            <a:r>
              <a:rPr lang="fr-FR" dirty="0" smtClean="0">
                <a:solidFill>
                  <a:srgbClr val="00669A"/>
                </a:solidFill>
                <a:latin typeface="Times New Roman" charset="0"/>
                <a:cs typeface="Times New Roman" charset="0"/>
              </a:rPr>
              <a:t>.[13] </a:t>
            </a:r>
            <a:r>
              <a:rPr lang="fr-FR" dirty="0" err="1" smtClean="0">
                <a:solidFill>
                  <a:srgbClr val="00669A"/>
                </a:solidFill>
                <a:latin typeface="Times New Roman" charset="0"/>
                <a:cs typeface="Times New Roman" charset="0"/>
              </a:rPr>
              <a:t>Cytometric</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bead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arrays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such</a:t>
            </a:r>
            <a:r>
              <a:rPr lang="fr-FR" dirty="0" smtClean="0">
                <a:solidFill>
                  <a:srgbClr val="00669A"/>
                </a:solidFill>
                <a:latin typeface="Times New Roman" charset="0"/>
                <a:cs typeface="Times New Roman" charset="0"/>
              </a:rPr>
              <a:t> as Flex Set, </a:t>
            </a:r>
            <a:r>
              <a:rPr lang="fr-FR" dirty="0" err="1" smtClean="0">
                <a:solidFill>
                  <a:srgbClr val="00669A"/>
                </a:solidFill>
                <a:latin typeface="Times New Roman" charset="0"/>
                <a:cs typeface="Times New Roman" charset="0"/>
              </a:rPr>
              <a:t>unlike</a:t>
            </a:r>
            <a:r>
              <a:rPr lang="fr-FR" dirty="0" smtClean="0">
                <a:solidFill>
                  <a:srgbClr val="00669A"/>
                </a:solidFill>
                <a:latin typeface="Times New Roman" charset="0"/>
                <a:cs typeface="Times New Roman" charset="0"/>
              </a:rPr>
              <a:t> the </a:t>
            </a:r>
            <a:r>
              <a:rPr lang="fr-FR" dirty="0" err="1" smtClean="0">
                <a:solidFill>
                  <a:srgbClr val="00669A"/>
                </a:solidFill>
                <a:latin typeface="Times New Roman" charset="0"/>
                <a:cs typeface="Times New Roman" charset="0"/>
              </a:rPr>
              <a:t>other</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microbead-based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systems</a:t>
            </a:r>
            <a:r>
              <a:rPr lang="fr-FR" dirty="0" smtClean="0">
                <a:solidFill>
                  <a:srgbClr val="00669A"/>
                </a:solidFill>
                <a:latin typeface="Times New Roman" charset="0"/>
                <a:cs typeface="Times New Roman" charset="0"/>
              </a:rPr>
              <a:t>,[14–16] are </a:t>
            </a:r>
            <a:r>
              <a:rPr lang="fr-FR" dirty="0" err="1" smtClean="0">
                <a:solidFill>
                  <a:srgbClr val="00669A"/>
                </a:solidFill>
                <a:latin typeface="Times New Roman" charset="0"/>
                <a:cs typeface="Times New Roman" charset="0"/>
              </a:rPr>
              <a:t>designed</a:t>
            </a:r>
            <a:r>
              <a:rPr lang="fr-FR" dirty="0" smtClean="0">
                <a:solidFill>
                  <a:srgbClr val="00669A"/>
                </a:solidFill>
                <a:latin typeface="Times New Roman" charset="0"/>
                <a:cs typeface="Times New Roman" charset="0"/>
              </a:rPr>
              <a:t> for flow </a:t>
            </a:r>
            <a:r>
              <a:rPr lang="fr-FR" dirty="0" err="1" smtClean="0">
                <a:solidFill>
                  <a:srgbClr val="00669A"/>
                </a:solidFill>
                <a:latin typeface="Times New Roman" charset="0"/>
                <a:cs typeface="Times New Roman" charset="0"/>
              </a:rPr>
              <a:t>cytometry</a:t>
            </a:r>
            <a:r>
              <a:rPr lang="fr-FR" dirty="0" smtClean="0">
                <a:solidFill>
                  <a:srgbClr val="00669A"/>
                </a:solidFill>
                <a:latin typeface="Times New Roman" charset="0"/>
                <a:cs typeface="Times New Roman" charset="0"/>
              </a:rPr>
              <a:t>, an instrument </a:t>
            </a:r>
            <a:r>
              <a:rPr lang="fr-FR" dirty="0" err="1" smtClean="0">
                <a:solidFill>
                  <a:srgbClr val="00669A"/>
                </a:solidFill>
                <a:latin typeface="Times New Roman" charset="0"/>
                <a:cs typeface="Times New Roman" charset="0"/>
              </a:rPr>
              <a:t>widely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used</a:t>
            </a:r>
            <a:r>
              <a:rPr lang="fr-FR" dirty="0" smtClean="0">
                <a:solidFill>
                  <a:srgbClr val="00669A"/>
                </a:solidFill>
                <a:latin typeface="Times New Roman" charset="0"/>
                <a:cs typeface="Times New Roman" charset="0"/>
              </a:rPr>
              <a:t> in </a:t>
            </a:r>
            <a:r>
              <a:rPr lang="fr-FR" dirty="0" err="1" smtClean="0">
                <a:solidFill>
                  <a:srgbClr val="00669A"/>
                </a:solidFill>
                <a:latin typeface="Times New Roman" charset="0"/>
                <a:cs typeface="Times New Roman" charset="0"/>
              </a:rPr>
              <a:t>almost</a:t>
            </a:r>
            <a:r>
              <a:rPr lang="fr-FR" dirty="0" smtClean="0">
                <a:solidFill>
                  <a:srgbClr val="00669A"/>
                </a:solidFill>
                <a:latin typeface="Times New Roman" charset="0"/>
                <a:cs typeface="Times New Roman" charset="0"/>
              </a:rPr>
              <a:t> all </a:t>
            </a:r>
            <a:r>
              <a:rPr lang="fr-FR" dirty="0" err="1" smtClean="0">
                <a:solidFill>
                  <a:srgbClr val="00669A"/>
                </a:solidFill>
                <a:latin typeface="Times New Roman" charset="0"/>
                <a:cs typeface="Times New Roman" charset="0"/>
              </a:rPr>
              <a:t>research</a:t>
            </a:r>
            <a:r>
              <a:rPr lang="fr-FR" dirty="0" smtClean="0">
                <a:solidFill>
                  <a:srgbClr val="00669A"/>
                </a:solidFill>
                <a:latin typeface="Times New Roman" charset="0"/>
                <a:cs typeface="Times New Roman" charset="0"/>
              </a:rPr>
              <a:t> or routine </a:t>
            </a:r>
            <a:r>
              <a:rPr lang="fr-FR" dirty="0" err="1" smtClean="0">
                <a:solidFill>
                  <a:srgbClr val="00669A"/>
                </a:solidFill>
                <a:latin typeface="Times New Roman" charset="0"/>
                <a:cs typeface="Times New Roman" charset="0"/>
              </a:rPr>
              <a:t>laboratories</a:t>
            </a:r>
            <a:r>
              <a:rPr lang="fr-FR" dirty="0" smtClean="0">
                <a:solidFill>
                  <a:srgbClr val="00669A"/>
                </a:solidFill>
                <a:latin typeface="Times New Roman" charset="0"/>
                <a:cs typeface="Times New Roman" charset="0"/>
              </a:rPr>
              <a:t>.</a:t>
            </a:r>
          </a:p>
          <a:p>
            <a:pPr algn="just">
              <a:defRPr/>
            </a:pPr>
            <a:r>
              <a:rPr lang="fr-FR" dirty="0" smtClean="0">
                <a:solidFill>
                  <a:srgbClr val="00669A"/>
                </a:solidFill>
                <a:latin typeface="Times New Roman" charset="0"/>
                <a:cs typeface="Times New Roman" charset="0"/>
              </a:rPr>
              <a:t> </a:t>
            </a:r>
          </a:p>
          <a:p>
            <a:pPr algn="just">
              <a:defRPr/>
            </a:pPr>
            <a:r>
              <a:rPr lang="fr-FR" dirty="0" err="1" smtClean="0">
                <a:solidFill>
                  <a:srgbClr val="00669A"/>
                </a:solidFill>
                <a:latin typeface="Times New Roman" charset="0"/>
                <a:cs typeface="Times New Roman" charset="0"/>
              </a:rPr>
              <a:t>Taking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advantage</a:t>
            </a:r>
            <a:r>
              <a:rPr lang="fr-FR" dirty="0" smtClean="0">
                <a:solidFill>
                  <a:srgbClr val="00669A"/>
                </a:solidFill>
                <a:latin typeface="Times New Roman" charset="0"/>
                <a:cs typeface="Times New Roman" charset="0"/>
              </a:rPr>
              <a:t> of </a:t>
            </a:r>
            <a:r>
              <a:rPr lang="fr-FR" dirty="0" err="1" smtClean="0">
                <a:solidFill>
                  <a:srgbClr val="00669A"/>
                </a:solidFill>
                <a:latin typeface="Times New Roman" charset="0"/>
                <a:cs typeface="Times New Roman" charset="0"/>
              </a:rPr>
              <a:t>previously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published</a:t>
            </a:r>
            <a:r>
              <a:rPr lang="fr-FR" dirty="0" smtClean="0">
                <a:solidFill>
                  <a:srgbClr val="00669A"/>
                </a:solidFill>
                <a:latin typeface="Times New Roman" charset="0"/>
                <a:cs typeface="Times New Roman" charset="0"/>
              </a:rPr>
              <a:t> reports[10,11] and </a:t>
            </a:r>
            <a:r>
              <a:rPr lang="fr-FR" dirty="0" err="1" smtClean="0">
                <a:solidFill>
                  <a:srgbClr val="00669A"/>
                </a:solidFill>
                <a:latin typeface="Times New Roman" charset="0"/>
                <a:cs typeface="Times New Roman" charset="0"/>
              </a:rPr>
              <a:t>subsequent</a:t>
            </a:r>
            <a:r>
              <a:rPr lang="fr-FR" dirty="0" smtClean="0">
                <a:solidFill>
                  <a:srgbClr val="00669A"/>
                </a:solidFill>
                <a:latin typeface="Times New Roman" charset="0"/>
                <a:cs typeface="Times New Roman" charset="0"/>
              </a:rPr>
              <a:t> applications,[13] the </a:t>
            </a:r>
            <a:r>
              <a:rPr lang="fr-FR" dirty="0" err="1" smtClean="0">
                <a:solidFill>
                  <a:srgbClr val="00669A"/>
                </a:solidFill>
                <a:latin typeface="Times New Roman" charset="0"/>
                <a:cs typeface="Times New Roman" charset="0"/>
              </a:rPr>
              <a:t>feasibility</a:t>
            </a:r>
            <a:r>
              <a:rPr lang="fr-FR" dirty="0" smtClean="0">
                <a:solidFill>
                  <a:srgbClr val="00669A"/>
                </a:solidFill>
                <a:latin typeface="Times New Roman" charset="0"/>
                <a:cs typeface="Times New Roman" charset="0"/>
              </a:rPr>
              <a:t> of </a:t>
            </a:r>
            <a:r>
              <a:rPr lang="fr-FR" dirty="0" err="1" smtClean="0">
                <a:solidFill>
                  <a:srgbClr val="00669A"/>
                </a:solidFill>
                <a:latin typeface="Times New Roman" charset="0"/>
                <a:cs typeface="Times New Roman" charset="0"/>
              </a:rPr>
              <a:t>this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approach</a:t>
            </a:r>
            <a:r>
              <a:rPr lang="fr-FR" dirty="0" smtClean="0">
                <a:solidFill>
                  <a:srgbClr val="00669A"/>
                </a:solidFill>
                <a:latin typeface="Times New Roman" charset="0"/>
                <a:cs typeface="Times New Roman" charset="0"/>
              </a:rPr>
              <a:t> for </a:t>
            </a:r>
            <a:r>
              <a:rPr lang="fr-FR" dirty="0" err="1" smtClean="0">
                <a:solidFill>
                  <a:srgbClr val="00669A"/>
                </a:solidFill>
                <a:latin typeface="Times New Roman" charset="0"/>
                <a:cs typeface="Times New Roman" charset="0"/>
              </a:rPr>
              <a:t>specific</a:t>
            </a:r>
            <a:r>
              <a:rPr lang="fr-FR" dirty="0" smtClean="0">
                <a:solidFill>
                  <a:srgbClr val="00669A"/>
                </a:solidFill>
                <a:latin typeface="Times New Roman" charset="0"/>
                <a:cs typeface="Times New Roman" charset="0"/>
              </a:rPr>
              <a:t> IgE </a:t>
            </a:r>
            <a:r>
              <a:rPr lang="fr-FR" dirty="0" err="1" smtClean="0">
                <a:solidFill>
                  <a:srgbClr val="00669A"/>
                </a:solidFill>
                <a:latin typeface="Times New Roman" charset="0"/>
                <a:cs typeface="Times New Roman" charset="0"/>
              </a:rPr>
              <a:t>detection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using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allergenic</a:t>
            </a:r>
            <a:r>
              <a:rPr lang="fr-FR" dirty="0" smtClean="0">
                <a:solidFill>
                  <a:srgbClr val="00669A"/>
                </a:solidFill>
                <a:latin typeface="Times New Roman" charset="0"/>
                <a:cs typeface="Times New Roman" charset="0"/>
              </a:rPr>
              <a:t> components </a:t>
            </a:r>
            <a:r>
              <a:rPr lang="fr-FR" dirty="0" err="1" smtClean="0">
                <a:solidFill>
                  <a:srgbClr val="00669A"/>
                </a:solidFill>
                <a:latin typeface="Times New Roman" charset="0"/>
                <a:cs typeface="Times New Roman" charset="0"/>
              </a:rPr>
              <a:t>coupled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upon</a:t>
            </a:r>
            <a:r>
              <a:rPr lang="fr-FR" dirty="0" smtClean="0">
                <a:solidFill>
                  <a:srgbClr val="00669A"/>
                </a:solidFill>
                <a:latin typeface="Times New Roman" charset="0"/>
                <a:cs typeface="Times New Roman" charset="0"/>
              </a:rPr>
              <a:t> the </a:t>
            </a:r>
            <a:r>
              <a:rPr lang="fr-FR" dirty="0" err="1" smtClean="0">
                <a:solidFill>
                  <a:srgbClr val="00669A"/>
                </a:solidFill>
                <a:latin typeface="Times New Roman" charset="0"/>
                <a:cs typeface="Times New Roman" charset="0"/>
              </a:rPr>
              <a:t>naked</a:t>
            </a:r>
            <a:r>
              <a:rPr lang="fr-FR" dirty="0" smtClean="0">
                <a:solidFill>
                  <a:srgbClr val="00669A"/>
                </a:solidFill>
                <a:latin typeface="Times New Roman" charset="0"/>
                <a:cs typeface="Times New Roman" charset="0"/>
              </a:rPr>
              <a:t> fluorescent </a:t>
            </a:r>
            <a:r>
              <a:rPr lang="fr-FR" dirty="0" err="1" smtClean="0">
                <a:solidFill>
                  <a:srgbClr val="00669A"/>
                </a:solidFill>
                <a:latin typeface="Times New Roman" charset="0"/>
                <a:cs typeface="Times New Roman" charset="0"/>
              </a:rPr>
              <a:t>microbeads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undergoing</a:t>
            </a:r>
            <a:r>
              <a:rPr lang="fr-FR" dirty="0" smtClean="0">
                <a:solidFill>
                  <a:srgbClr val="00669A"/>
                </a:solidFill>
                <a:latin typeface="Times New Roman" charset="0"/>
                <a:cs typeface="Times New Roman" charset="0"/>
              </a:rPr>
              <a:t> FACS </a:t>
            </a:r>
            <a:r>
              <a:rPr lang="fr-FR" dirty="0" err="1" smtClean="0">
                <a:solidFill>
                  <a:srgbClr val="00669A"/>
                </a:solidFill>
                <a:latin typeface="Times New Roman" charset="0"/>
                <a:cs typeface="Times New Roman" charset="0"/>
              </a:rPr>
              <a:t>analysis</a:t>
            </a:r>
            <a:r>
              <a:rPr lang="fr-FR" dirty="0" smtClean="0">
                <a:solidFill>
                  <a:srgbClr val="00669A"/>
                </a:solidFill>
                <a:latin typeface="Times New Roman" charset="0"/>
                <a:cs typeface="Times New Roman" charset="0"/>
              </a:rPr>
              <a:t> has </a:t>
            </a:r>
            <a:r>
              <a:rPr lang="fr-FR" dirty="0" err="1" smtClean="0">
                <a:solidFill>
                  <a:srgbClr val="00669A"/>
                </a:solidFill>
                <a:latin typeface="Times New Roman" charset="0"/>
                <a:cs typeface="Times New Roman" charset="0"/>
              </a:rPr>
              <a:t>also</a:t>
            </a:r>
            <a:r>
              <a:rPr lang="fr-FR" dirty="0" smtClean="0">
                <a:solidFill>
                  <a:srgbClr val="00669A"/>
                </a:solidFill>
                <a:latin typeface="Times New Roman" charset="0"/>
                <a:cs typeface="Times New Roman" charset="0"/>
              </a:rPr>
              <a:t> been </a:t>
            </a:r>
            <a:r>
              <a:rPr lang="fr-FR" dirty="0" err="1" smtClean="0">
                <a:solidFill>
                  <a:srgbClr val="00669A"/>
                </a:solidFill>
                <a:latin typeface="Times New Roman" charset="0"/>
                <a:cs typeface="Times New Roman" charset="0"/>
              </a:rPr>
              <a:t>recently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demonstrated</a:t>
            </a:r>
            <a:r>
              <a:rPr lang="fr-FR" dirty="0" smtClean="0">
                <a:solidFill>
                  <a:srgbClr val="00669A"/>
                </a:solidFill>
                <a:latin typeface="Times New Roman" charset="0"/>
                <a:cs typeface="Times New Roman" charset="0"/>
              </a:rPr>
              <a:t>.[17] This 'flexible' new multiplex system </a:t>
            </a:r>
            <a:r>
              <a:rPr lang="fr-FR" dirty="0" err="1" smtClean="0">
                <a:solidFill>
                  <a:srgbClr val="00669A"/>
                </a:solidFill>
                <a:latin typeface="Times New Roman" charset="0"/>
                <a:cs typeface="Times New Roman" charset="0"/>
              </a:rPr>
              <a:t>customized</a:t>
            </a:r>
            <a:r>
              <a:rPr lang="fr-FR" dirty="0" smtClean="0">
                <a:solidFill>
                  <a:srgbClr val="00669A"/>
                </a:solidFill>
                <a:latin typeface="Times New Roman" charset="0"/>
                <a:cs typeface="Times New Roman" charset="0"/>
              </a:rPr>
              <a:t> for </a:t>
            </a:r>
            <a:r>
              <a:rPr lang="fr-FR" dirty="0" err="1" smtClean="0">
                <a:solidFill>
                  <a:srgbClr val="00669A"/>
                </a:solidFill>
                <a:latin typeface="Times New Roman" charset="0"/>
                <a:cs typeface="Times New Roman" charset="0"/>
              </a:rPr>
              <a:t>specific</a:t>
            </a:r>
            <a:r>
              <a:rPr lang="fr-FR" dirty="0" smtClean="0">
                <a:solidFill>
                  <a:srgbClr val="00669A"/>
                </a:solidFill>
                <a:latin typeface="Times New Roman" charset="0"/>
                <a:cs typeface="Times New Roman" charset="0"/>
              </a:rPr>
              <a:t> IgE </a:t>
            </a:r>
            <a:r>
              <a:rPr lang="fr-FR" dirty="0" err="1" smtClean="0">
                <a:solidFill>
                  <a:srgbClr val="00669A"/>
                </a:solidFill>
                <a:latin typeface="Times New Roman" charset="0"/>
                <a:cs typeface="Times New Roman" charset="0"/>
              </a:rPr>
              <a:t>testing</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was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named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allergen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bead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array</a:t>
            </a:r>
            <a:r>
              <a:rPr lang="fr-FR" dirty="0" smtClean="0">
                <a:solidFill>
                  <a:srgbClr val="00669A"/>
                </a:solidFill>
                <a:latin typeface="Times New Roman" charset="0"/>
                <a:cs typeface="Times New Roman" charset="0"/>
              </a:rPr>
              <a:t> (ABA). Up to 30 </a:t>
            </a:r>
            <a:r>
              <a:rPr lang="fr-FR" dirty="0" err="1" smtClean="0">
                <a:solidFill>
                  <a:srgbClr val="00669A"/>
                </a:solidFill>
                <a:latin typeface="Times New Roman" charset="0"/>
                <a:cs typeface="Times New Roman" charset="0"/>
              </a:rPr>
              <a:t>different</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microbeads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can</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be</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measured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at</a:t>
            </a:r>
            <a:r>
              <a:rPr lang="fr-FR" dirty="0" smtClean="0">
                <a:solidFill>
                  <a:srgbClr val="00669A"/>
                </a:solidFill>
                <a:latin typeface="Times New Roman" charset="0"/>
                <a:cs typeface="Times New Roman" charset="0"/>
              </a:rPr>
              <a:t> the </a:t>
            </a:r>
            <a:r>
              <a:rPr lang="fr-FR" dirty="0" err="1" smtClean="0">
                <a:solidFill>
                  <a:srgbClr val="00669A"/>
                </a:solidFill>
                <a:latin typeface="Times New Roman" charset="0"/>
                <a:cs typeface="Times New Roman" charset="0"/>
              </a:rPr>
              <a:t>same</a:t>
            </a:r>
            <a:r>
              <a:rPr lang="fr-FR" dirty="0" smtClean="0">
                <a:solidFill>
                  <a:srgbClr val="00669A"/>
                </a:solidFill>
                <a:latin typeface="Times New Roman" charset="0"/>
                <a:cs typeface="Times New Roman" charset="0"/>
              </a:rPr>
              <a:t> time </a:t>
            </a:r>
            <a:r>
              <a:rPr lang="fr-FR" dirty="0" err="1" smtClean="0">
                <a:solidFill>
                  <a:srgbClr val="00669A"/>
                </a:solidFill>
                <a:latin typeface="Times New Roman" charset="0"/>
                <a:cs typeface="Times New Roman" charset="0"/>
              </a:rPr>
              <a:t>without</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any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further</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cost</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just</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using</a:t>
            </a:r>
            <a:r>
              <a:rPr lang="fr-FR" dirty="0" smtClean="0">
                <a:solidFill>
                  <a:srgbClr val="00669A"/>
                </a:solidFill>
                <a:latin typeface="Times New Roman" charset="0"/>
                <a:cs typeface="Times New Roman" charset="0"/>
              </a:rPr>
              <a:t> the FACS </a:t>
            </a:r>
            <a:r>
              <a:rPr lang="fr-FR" dirty="0" err="1" smtClean="0">
                <a:solidFill>
                  <a:srgbClr val="00669A"/>
                </a:solidFill>
                <a:latin typeface="Times New Roman" charset="0"/>
                <a:cs typeface="Times New Roman" charset="0"/>
              </a:rPr>
              <a:t>facilities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that</a:t>
            </a:r>
            <a:r>
              <a:rPr lang="fr-FR" dirty="0" smtClean="0">
                <a:solidFill>
                  <a:srgbClr val="00669A"/>
                </a:solidFill>
                <a:latin typeface="Times New Roman" charset="0"/>
                <a:cs typeface="Times New Roman" charset="0"/>
              </a:rPr>
              <a:t> are </a:t>
            </a:r>
            <a:r>
              <a:rPr lang="fr-FR" dirty="0" err="1" smtClean="0">
                <a:solidFill>
                  <a:srgbClr val="00669A"/>
                </a:solidFill>
                <a:latin typeface="Times New Roman" charset="0"/>
                <a:cs typeface="Times New Roman" charset="0"/>
              </a:rPr>
              <a:t>commonly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available</a:t>
            </a:r>
            <a:r>
              <a:rPr lang="fr-FR" dirty="0" smtClean="0">
                <a:solidFill>
                  <a:srgbClr val="00669A"/>
                </a:solidFill>
                <a:latin typeface="Times New Roman" charset="0"/>
                <a:cs typeface="Times New Roman" charset="0"/>
              </a:rPr>
              <a:t> in </a:t>
            </a:r>
            <a:r>
              <a:rPr lang="fr-FR" dirty="0" err="1" smtClean="0">
                <a:solidFill>
                  <a:srgbClr val="00669A"/>
                </a:solidFill>
                <a:latin typeface="Times New Roman" charset="0"/>
                <a:cs typeface="Times New Roman" charset="0"/>
              </a:rPr>
              <a:t>almost</a:t>
            </a:r>
            <a:r>
              <a:rPr lang="fr-FR" dirty="0" smtClean="0">
                <a:solidFill>
                  <a:srgbClr val="00669A"/>
                </a:solidFill>
                <a:latin typeface="Times New Roman" charset="0"/>
                <a:cs typeface="Times New Roman" charset="0"/>
              </a:rPr>
              <a:t> all </a:t>
            </a:r>
            <a:r>
              <a:rPr lang="fr-FR" dirty="0" err="1" smtClean="0">
                <a:solidFill>
                  <a:srgbClr val="00669A"/>
                </a:solidFill>
                <a:latin typeface="Times New Roman" charset="0"/>
                <a:cs typeface="Times New Roman" charset="0"/>
              </a:rPr>
              <a:t>laboratories</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Other</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multiplexed</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systems</a:t>
            </a:r>
            <a:r>
              <a:rPr lang="fr-FR" dirty="0" smtClean="0">
                <a:solidFill>
                  <a:srgbClr val="00669A"/>
                </a:solidFill>
                <a:latin typeface="Times New Roman" charset="0"/>
                <a:cs typeface="Times New Roman" charset="0"/>
              </a:rPr>
              <a:t> for </a:t>
            </a:r>
            <a:r>
              <a:rPr lang="fr-FR" dirty="0" err="1" smtClean="0">
                <a:solidFill>
                  <a:srgbClr val="00669A"/>
                </a:solidFill>
                <a:latin typeface="Times New Roman" charset="0"/>
                <a:cs typeface="Times New Roman" charset="0"/>
              </a:rPr>
              <a:t>specific</a:t>
            </a:r>
            <a:r>
              <a:rPr lang="fr-FR" dirty="0" smtClean="0">
                <a:solidFill>
                  <a:srgbClr val="00669A"/>
                </a:solidFill>
                <a:latin typeface="Times New Roman" charset="0"/>
                <a:cs typeface="Times New Roman" charset="0"/>
              </a:rPr>
              <a:t> IgE </a:t>
            </a:r>
            <a:r>
              <a:rPr lang="fr-FR" dirty="0" err="1" smtClean="0">
                <a:solidFill>
                  <a:srgbClr val="00669A"/>
                </a:solidFill>
                <a:latin typeface="Times New Roman" charset="0"/>
                <a:cs typeface="Times New Roman" charset="0"/>
              </a:rPr>
              <a:t>measurement</a:t>
            </a:r>
            <a:r>
              <a:rPr lang="fr-FR" dirty="0" smtClean="0">
                <a:solidFill>
                  <a:srgbClr val="00669A"/>
                </a:solidFill>
                <a:latin typeface="Times New Roman" charset="0"/>
                <a:cs typeface="Times New Roman" charset="0"/>
              </a:rPr>
              <a:t> are </a:t>
            </a:r>
            <a:r>
              <a:rPr lang="fr-FR" dirty="0" err="1" smtClean="0">
                <a:solidFill>
                  <a:srgbClr val="00669A"/>
                </a:solidFill>
                <a:latin typeface="Times New Roman" charset="0"/>
                <a:cs typeface="Times New Roman" charset="0"/>
              </a:rPr>
              <a:t>actually</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based</a:t>
            </a:r>
            <a:r>
              <a:rPr lang="fr-FR" dirty="0" smtClean="0">
                <a:solidFill>
                  <a:srgbClr val="00669A"/>
                </a:solidFill>
                <a:latin typeface="Times New Roman" charset="0"/>
                <a:cs typeface="Times New Roman" charset="0"/>
              </a:rPr>
              <a:t> on a comparable </a:t>
            </a:r>
            <a:r>
              <a:rPr lang="fr-FR" dirty="0" err="1" smtClean="0">
                <a:solidFill>
                  <a:srgbClr val="00669A"/>
                </a:solidFill>
                <a:latin typeface="Times New Roman" charset="0"/>
                <a:cs typeface="Times New Roman" charset="0"/>
              </a:rPr>
              <a:t>microbead</a:t>
            </a:r>
            <a:r>
              <a:rPr lang="fr-FR" dirty="0" smtClean="0">
                <a:solidFill>
                  <a:srgbClr val="00669A"/>
                </a:solidFill>
                <a:latin typeface="Times New Roman" charset="0"/>
                <a:cs typeface="Times New Roman" charset="0"/>
              </a:rPr>
              <a:t> system, but </a:t>
            </a:r>
            <a:r>
              <a:rPr lang="fr-FR" dirty="0" err="1" smtClean="0">
                <a:solidFill>
                  <a:srgbClr val="00669A"/>
                </a:solidFill>
                <a:latin typeface="Times New Roman" charset="0"/>
                <a:cs typeface="Times New Roman" charset="0"/>
              </a:rPr>
              <a:t>require</a:t>
            </a:r>
            <a:r>
              <a:rPr lang="fr-FR" dirty="0" smtClean="0">
                <a:solidFill>
                  <a:srgbClr val="00669A"/>
                </a:solidFill>
                <a:latin typeface="Times New Roman" charset="0"/>
                <a:cs typeface="Times New Roman" charset="0"/>
              </a:rPr>
              <a:t> a </a:t>
            </a:r>
            <a:r>
              <a:rPr lang="fr-FR" dirty="0" err="1" smtClean="0">
                <a:solidFill>
                  <a:srgbClr val="00669A"/>
                </a:solidFill>
                <a:latin typeface="Times New Roman" charset="0"/>
                <a:cs typeface="Times New Roman" charset="0"/>
              </a:rPr>
              <a:t>dedicated</a:t>
            </a:r>
            <a:r>
              <a:rPr lang="fr-FR" dirty="0" smtClean="0">
                <a:solidFill>
                  <a:srgbClr val="00669A"/>
                </a:solidFill>
                <a:latin typeface="Times New Roman" charset="0"/>
                <a:cs typeface="Times New Roman" charset="0"/>
              </a:rPr>
              <a:t> laser scanner (</a:t>
            </a:r>
            <a:r>
              <a:rPr lang="fr-FR" dirty="0" err="1" smtClean="0">
                <a:solidFill>
                  <a:srgbClr val="00669A"/>
                </a:solidFill>
                <a:latin typeface="Times New Roman" charset="0"/>
                <a:cs typeface="Times New Roman" charset="0"/>
              </a:rPr>
              <a:t>Luminex</a:t>
            </a:r>
            <a:r>
              <a:rPr lang="fr-FR" dirty="0" smtClean="0">
                <a:solidFill>
                  <a:srgbClr val="00669A"/>
                </a:solidFill>
                <a:latin typeface="Times New Roman" charset="0"/>
                <a:cs typeface="Times New Roman" charset="0"/>
              </a:rPr>
              <a:t> Corp. TX, USA).[16]</a:t>
            </a:r>
          </a:p>
          <a:p>
            <a:pPr algn="just">
              <a:defRPr/>
            </a:pPr>
            <a:r>
              <a:rPr lang="fr-FR" dirty="0" smtClean="0">
                <a:solidFill>
                  <a:srgbClr val="00669A"/>
                </a:solidFill>
                <a:latin typeface="Times New Roman" charset="0"/>
                <a:cs typeface="Times New Roman" charset="0"/>
              </a:rPr>
              <a:t> </a:t>
            </a:r>
          </a:p>
          <a:p>
            <a:pPr>
              <a:defRPr/>
            </a:pPr>
            <a:endParaRPr lang="fr-FR" dirty="0"/>
          </a:p>
        </p:txBody>
      </p:sp>
      <p:sp>
        <p:nvSpPr>
          <p:cNvPr id="12595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A5C0C-A3C8-054E-A6F4-EC57691A9329}" type="slidenum">
              <a:rPr lang="fr-BE" sz="1200">
                <a:cs typeface="Arial" charset="0"/>
              </a:rPr>
              <a:pPr eaLnBrk="1" hangingPunct="1"/>
              <a:t>52</a:t>
            </a:fld>
            <a:endParaRPr lang="fr-BE" sz="120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0649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AB899C-DE9E-E146-8790-3A809B0BC093}" type="slidenum">
              <a:rPr lang="fr-BE" sz="1200">
                <a:cs typeface="Arial" charset="0"/>
              </a:rPr>
              <a:pPr eaLnBrk="1" hangingPunct="1"/>
              <a:t>54</a:t>
            </a:fld>
            <a:endParaRPr lang="fr-BE" sz="120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10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rPr>
              <a:t>je ne </a:t>
            </a:r>
            <a:r>
              <a:rPr lang="en-US" dirty="0" err="1" smtClean="0">
                <a:latin typeface="Calibri" charset="0"/>
              </a:rPr>
              <a:t>vais</a:t>
            </a:r>
            <a:r>
              <a:rPr lang="en-US" dirty="0" smtClean="0">
                <a:latin typeface="Calibri" charset="0"/>
              </a:rPr>
              <a:t> pas </a:t>
            </a:r>
            <a:r>
              <a:rPr lang="en-US" dirty="0" err="1" smtClean="0">
                <a:latin typeface="Calibri" charset="0"/>
              </a:rPr>
              <a:t>vous</a:t>
            </a:r>
            <a:r>
              <a:rPr lang="en-US" dirty="0" smtClean="0">
                <a:latin typeface="Calibri" charset="0"/>
              </a:rPr>
              <a:t> </a:t>
            </a:r>
            <a:r>
              <a:rPr lang="en-US" dirty="0" err="1" smtClean="0">
                <a:latin typeface="Calibri" charset="0"/>
              </a:rPr>
              <a:t>retracer</a:t>
            </a:r>
            <a:r>
              <a:rPr lang="en-US" dirty="0" smtClean="0">
                <a:latin typeface="Calibri" charset="0"/>
              </a:rPr>
              <a:t> tout </a:t>
            </a:r>
            <a:r>
              <a:rPr lang="en-US" dirty="0" err="1" smtClean="0">
                <a:latin typeface="Calibri" charset="0"/>
              </a:rPr>
              <a:t>l’historique</a:t>
            </a:r>
            <a:r>
              <a:rPr lang="en-US" dirty="0" smtClean="0">
                <a:latin typeface="Calibri" charset="0"/>
              </a:rPr>
              <a:t> de</a:t>
            </a:r>
            <a:r>
              <a:rPr lang="en-US" baseline="0" dirty="0" smtClean="0">
                <a:latin typeface="Calibri" charset="0"/>
              </a:rPr>
              <a:t> </a:t>
            </a:r>
            <a:r>
              <a:rPr lang="en-US" baseline="0" dirty="0" err="1" smtClean="0">
                <a:latin typeface="Calibri" charset="0"/>
              </a:rPr>
              <a:t>l’évolution</a:t>
            </a:r>
            <a:r>
              <a:rPr lang="en-US" baseline="0" dirty="0" smtClean="0">
                <a:latin typeface="Calibri" charset="0"/>
              </a:rPr>
              <a:t> du diagnostic de </a:t>
            </a:r>
            <a:r>
              <a:rPr lang="en-US" baseline="0" dirty="0" err="1" smtClean="0">
                <a:latin typeface="Calibri" charset="0"/>
              </a:rPr>
              <a:t>l’allergie</a:t>
            </a:r>
            <a:endParaRPr lang="en-US" baseline="0" dirty="0" smtClean="0">
              <a:latin typeface="Calibri" charset="0"/>
            </a:endParaRPr>
          </a:p>
          <a:p>
            <a:r>
              <a:rPr lang="en-US" baseline="0" dirty="0" err="1" smtClean="0">
                <a:latin typeface="Calibri" charset="0"/>
              </a:rPr>
              <a:t>Mais</a:t>
            </a:r>
            <a:r>
              <a:rPr lang="en-US" baseline="0" dirty="0" smtClean="0">
                <a:latin typeface="Calibri" charset="0"/>
              </a:rPr>
              <a:t> </a:t>
            </a:r>
            <a:r>
              <a:rPr lang="en-US" baseline="0" dirty="0" err="1" smtClean="0">
                <a:latin typeface="Calibri" charset="0"/>
              </a:rPr>
              <a:t>néanmoins</a:t>
            </a:r>
            <a:r>
              <a:rPr lang="en-US" baseline="0" dirty="0" smtClean="0">
                <a:latin typeface="Calibri" charset="0"/>
              </a:rPr>
              <a:t>, </a:t>
            </a:r>
            <a:r>
              <a:rPr lang="en-US" baseline="0" dirty="0" err="1" smtClean="0">
                <a:latin typeface="Calibri" charset="0"/>
              </a:rPr>
              <a:t>n’oublions</a:t>
            </a:r>
            <a:r>
              <a:rPr lang="en-US" baseline="0" dirty="0" smtClean="0">
                <a:latin typeface="Calibri" charset="0"/>
              </a:rPr>
              <a:t> </a:t>
            </a:r>
            <a:r>
              <a:rPr lang="en-US" baseline="0" dirty="0" err="1" smtClean="0">
                <a:latin typeface="Calibri" charset="0"/>
              </a:rPr>
              <a:t>jamais</a:t>
            </a:r>
            <a:r>
              <a:rPr lang="en-US" baseline="0" dirty="0" smtClean="0">
                <a:latin typeface="Calibri" charset="0"/>
              </a:rPr>
              <a:t>, le </a:t>
            </a:r>
            <a:r>
              <a:rPr lang="en-US" baseline="0" dirty="0" err="1" smtClean="0">
                <a:latin typeface="Calibri" charset="0"/>
              </a:rPr>
              <a:t>chemin</a:t>
            </a:r>
            <a:r>
              <a:rPr lang="en-US" baseline="0" dirty="0" smtClean="0">
                <a:latin typeface="Calibri" charset="0"/>
              </a:rPr>
              <a:t> </a:t>
            </a:r>
            <a:r>
              <a:rPr lang="en-US" baseline="0" dirty="0" err="1" smtClean="0">
                <a:latin typeface="Calibri" charset="0"/>
              </a:rPr>
              <a:t>fut</a:t>
            </a:r>
            <a:r>
              <a:rPr lang="en-US" baseline="0" dirty="0" smtClean="0">
                <a:latin typeface="Calibri" charset="0"/>
              </a:rPr>
              <a:t> long pour en arriver </a:t>
            </a:r>
            <a:r>
              <a:rPr lang="en-US" baseline="0" dirty="0" err="1" smtClean="0">
                <a:latin typeface="Calibri" charset="0"/>
              </a:rPr>
              <a:t>là</a:t>
            </a:r>
            <a:r>
              <a:rPr lang="en-US" baseline="0" dirty="0" smtClean="0">
                <a:latin typeface="Calibri" charset="0"/>
              </a:rPr>
              <a:t> </a:t>
            </a:r>
            <a:r>
              <a:rPr lang="en-US" baseline="0" dirty="0" err="1" smtClean="0">
                <a:latin typeface="Calibri" charset="0"/>
              </a:rPr>
              <a:t>ou</a:t>
            </a:r>
            <a:r>
              <a:rPr lang="en-US" baseline="0" dirty="0" smtClean="0">
                <a:latin typeface="Calibri" charset="0"/>
              </a:rPr>
              <a:t> on en </a:t>
            </a:r>
            <a:r>
              <a:rPr lang="en-US" baseline="0" dirty="0" err="1" smtClean="0">
                <a:latin typeface="Calibri" charset="0"/>
              </a:rPr>
              <a:t>est</a:t>
            </a:r>
            <a:r>
              <a:rPr lang="en-US" baseline="0" dirty="0" smtClean="0">
                <a:latin typeface="Calibri" charset="0"/>
              </a:rPr>
              <a:t> , et </a:t>
            </a:r>
            <a:r>
              <a:rPr lang="en-US" baseline="0" dirty="0" err="1" smtClean="0">
                <a:latin typeface="Calibri" charset="0"/>
              </a:rPr>
              <a:t>que</a:t>
            </a:r>
            <a:r>
              <a:rPr lang="en-US" baseline="0" dirty="0" smtClean="0">
                <a:latin typeface="Calibri" charset="0"/>
              </a:rPr>
              <a:t> </a:t>
            </a:r>
            <a:r>
              <a:rPr lang="en-US" baseline="0" dirty="0" err="1" smtClean="0">
                <a:latin typeface="Calibri" charset="0"/>
              </a:rPr>
              <a:t>cela</a:t>
            </a:r>
            <a:r>
              <a:rPr lang="en-US" baseline="0" dirty="0" smtClean="0">
                <a:latin typeface="Calibri" charset="0"/>
              </a:rPr>
              <a:t> a </a:t>
            </a:r>
            <a:r>
              <a:rPr lang="en-US" baseline="0" dirty="0" err="1" smtClean="0">
                <a:latin typeface="Calibri" charset="0"/>
              </a:rPr>
              <a:t>nécessité</a:t>
            </a:r>
            <a:r>
              <a:rPr lang="en-US" baseline="0" dirty="0" smtClean="0">
                <a:latin typeface="Calibri" charset="0"/>
              </a:rPr>
              <a:t> beaucoup de travail et </a:t>
            </a:r>
            <a:r>
              <a:rPr lang="en-US" baseline="0" dirty="0" err="1" smtClean="0">
                <a:latin typeface="Calibri" charset="0"/>
              </a:rPr>
              <a:t>d’investissement</a:t>
            </a:r>
            <a:r>
              <a:rPr lang="en-US" baseline="0" dirty="0" smtClean="0">
                <a:latin typeface="Calibri" charset="0"/>
              </a:rPr>
              <a:t> et la </a:t>
            </a:r>
            <a:r>
              <a:rPr lang="en-US" baseline="0" dirty="0" err="1" smtClean="0">
                <a:latin typeface="Calibri" charset="0"/>
              </a:rPr>
              <a:t>mise</a:t>
            </a:r>
            <a:r>
              <a:rPr lang="en-US" baseline="0" dirty="0" smtClean="0">
                <a:latin typeface="Calibri" charset="0"/>
              </a:rPr>
              <a:t> en oeuvre </a:t>
            </a:r>
            <a:r>
              <a:rPr lang="en-US" baseline="0" dirty="0" err="1" smtClean="0">
                <a:latin typeface="Calibri" charset="0"/>
              </a:rPr>
              <a:t>d’expertises</a:t>
            </a:r>
            <a:r>
              <a:rPr lang="en-US" baseline="0" dirty="0" smtClean="0">
                <a:latin typeface="Calibri" charset="0"/>
              </a:rPr>
              <a:t> </a:t>
            </a:r>
            <a:r>
              <a:rPr lang="en-US" baseline="0" dirty="0" err="1" smtClean="0">
                <a:latin typeface="Calibri" charset="0"/>
              </a:rPr>
              <a:t>diverses</a:t>
            </a:r>
            <a:r>
              <a:rPr lang="en-US" baseline="0" dirty="0" smtClean="0">
                <a:latin typeface="Calibri" charset="0"/>
              </a:rPr>
              <a:t>  </a:t>
            </a:r>
          </a:p>
          <a:p>
            <a:r>
              <a:rPr lang="en-US" baseline="0" dirty="0" err="1" smtClean="0">
                <a:latin typeface="Calibri" charset="0"/>
              </a:rPr>
              <a:t>qu’un</a:t>
            </a:r>
            <a:r>
              <a:rPr lang="en-US" baseline="0" dirty="0" smtClean="0">
                <a:latin typeface="Calibri" charset="0"/>
              </a:rPr>
              <a:t> </a:t>
            </a:r>
            <a:r>
              <a:rPr lang="en-US" baseline="0" dirty="0" err="1" smtClean="0">
                <a:latin typeface="Calibri" charset="0"/>
              </a:rPr>
              <a:t>peu</a:t>
            </a:r>
            <a:r>
              <a:rPr lang="en-US" baseline="0" dirty="0" smtClean="0">
                <a:latin typeface="Calibri" charset="0"/>
              </a:rPr>
              <a:t> </a:t>
            </a:r>
            <a:r>
              <a:rPr lang="en-US" baseline="0" dirty="0" err="1" smtClean="0">
                <a:latin typeface="Calibri" charset="0"/>
              </a:rPr>
              <a:t>comme</a:t>
            </a:r>
            <a:r>
              <a:rPr lang="en-US" baseline="0" dirty="0" smtClean="0">
                <a:latin typeface="Calibri" charset="0"/>
              </a:rPr>
              <a:t> avec </a:t>
            </a:r>
            <a:r>
              <a:rPr lang="en-US" baseline="0" dirty="0" err="1" smtClean="0">
                <a:latin typeface="Calibri" charset="0"/>
              </a:rPr>
              <a:t>l’aciquistion</a:t>
            </a:r>
            <a:r>
              <a:rPr lang="en-US" baseline="0" dirty="0" smtClean="0">
                <a:latin typeface="Calibri" charset="0"/>
              </a:rPr>
              <a:t> de </a:t>
            </a:r>
            <a:r>
              <a:rPr lang="en-US" baseline="0" dirty="0" err="1" smtClean="0">
                <a:latin typeface="Calibri" charset="0"/>
              </a:rPr>
              <a:t>nos</a:t>
            </a:r>
            <a:r>
              <a:rPr lang="en-US" baseline="0" dirty="0" smtClean="0">
                <a:latin typeface="Calibri" charset="0"/>
              </a:rPr>
              <a:t> pandas, </a:t>
            </a:r>
            <a:endParaRPr lang="en-US" dirty="0" smtClean="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0854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B87929-37C4-3047-8805-3658510A4BF1}" type="slidenum">
              <a:rPr lang="fr-BE" sz="1200">
                <a:cs typeface="Arial" charset="0"/>
              </a:rPr>
              <a:pPr eaLnBrk="1" hangingPunct="1"/>
              <a:t>55</a:t>
            </a:fld>
            <a:endParaRPr lang="fr-BE" sz="120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Calibri" charset="0"/>
            </a:endParaRPr>
          </a:p>
        </p:txBody>
      </p:sp>
      <p:sp>
        <p:nvSpPr>
          <p:cNvPr id="112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4A9F43-90EA-844A-9234-2AE887C95E2F}" type="slidenum">
              <a:rPr lang="fr-BE" sz="1200">
                <a:cs typeface="Arial" charset="0"/>
              </a:rPr>
              <a:pPr eaLnBrk="1" hangingPunct="1"/>
              <a:t>58</a:t>
            </a:fld>
            <a:endParaRPr lang="fr-BE" sz="120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dirty="0">
              <a:latin typeface="Calibri" charset="0"/>
            </a:endParaRPr>
          </a:p>
        </p:txBody>
      </p:sp>
      <p:sp>
        <p:nvSpPr>
          <p:cNvPr id="1198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F8CCFB-CA40-424A-9402-08F98ABF035E}" type="slidenum">
              <a:rPr lang="fr-BE" sz="1200">
                <a:cs typeface="Arial" charset="0"/>
              </a:rPr>
              <a:pPr eaLnBrk="1" hangingPunct="1"/>
              <a:t>70</a:t>
            </a:fld>
            <a:endParaRPr lang="fr-BE" sz="120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solidFill>
                  <a:srgbClr val="006699"/>
                </a:solidFill>
                <a:latin typeface="Times New Roman" charset="0"/>
                <a:cs typeface="Times New Roman" charset="0"/>
              </a:rPr>
              <a:t>Currently available standard products for</a:t>
            </a:r>
            <a:r>
              <a:rPr lang="en-GB" i="1">
                <a:solidFill>
                  <a:srgbClr val="006699"/>
                </a:solidFill>
                <a:latin typeface="Times New Roman" charset="0"/>
                <a:cs typeface="Times New Roman" charset="0"/>
              </a:rPr>
              <a:t> in vivo</a:t>
            </a:r>
            <a:r>
              <a:rPr lang="en-GB">
                <a:solidFill>
                  <a:srgbClr val="006699"/>
                </a:solidFill>
                <a:latin typeface="Times New Roman" charset="0"/>
                <a:cs typeface="Times New Roman" charset="0"/>
              </a:rPr>
              <a:t> allergy testing are based on allergen extracts prepared from biological raw materials. They represent natural mixtures of allergenic and non-allergenic molecules that are generally not fully standardized referring to their content of major or minor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Today, the increasing availability of allergen components, purified from their natural source or biotechnologically produced as recombinant proteins, marks the beginning of a revolution in allergy diagnosis and leads to a gradual transition towards Molecular Allergology.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Many biological sources contain highly cross-reactive allergen components, for example profilin, which is present in a broad variety of plant pollen and plant derived food. A sensitization towards such a panallergen creates positive test results against numerous allergen extracts. Consequently, when using extract based specific IgE testing it is difficult to identify the correct allergen source when only cross-reactive allergen components are involved.</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Availability of specific and cross-reactive marker components creates the platform for more informative diagnostics.</a:t>
            </a:r>
          </a:p>
          <a:p>
            <a:r>
              <a:rPr lang="en-GB" b="1">
                <a:solidFill>
                  <a:srgbClr val="006699"/>
                </a:solidFill>
                <a:latin typeface="Times New Roman" charset="0"/>
                <a:cs typeface="Times New Roman" charset="0"/>
              </a:rPr>
              <a:t>ImmunoCAP ISAC Technology</a:t>
            </a:r>
            <a:br>
              <a:rPr lang="en-GB" b="1">
                <a:solidFill>
                  <a:srgbClr val="006699"/>
                </a:solidFill>
                <a:latin typeface="Times New Roman" charset="0"/>
                <a:cs typeface="Times New Roman" charset="0"/>
              </a:rPr>
            </a:br>
            <a:r>
              <a:rPr lang="en-GB">
                <a:solidFill>
                  <a:srgbClr val="006699"/>
                </a:solidFill>
                <a:latin typeface="Times New Roman" charset="0"/>
                <a:cs typeface="Times New Roman" charset="0"/>
              </a:rPr>
              <a:t>Based on modern biochip technology, ImmunoCAP ISAC is a miniaturized immunoassay platform that allows for multiplex measurement of specific IgE antibodies to many allergen components using only 20 μl of serum or plasma. Capillary blood sampling can be used, enabling a less invasive procedure for testing young children Purified natural or recombinant allergen components are immobilized on a solid support (biochip). In a two step assay, IgE antibodies from the patient serum bind to the immobilized allergen components. After a short washing step, allergen-bound IgE antibodies are detected by a fluorescence-labeled anti-IgE antibody.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Test results are measured with a biochip scanner and evaluated using proprietary software. ImmunoCAP ISAC is a semiquantitative test and results are reported in ISAC Standardized Units (ISU).</a:t>
            </a:r>
            <a:r>
              <a:rPr lang="en-GB" b="1">
                <a:solidFill>
                  <a:srgbClr val="006699"/>
                </a:solidFill>
                <a:latin typeface="Times New Roman" charset="0"/>
                <a:cs typeface="Times New Roman" charset="0"/>
              </a:rPr>
              <a:t>Advantages of ImmunoCAP ISAC Technology</a:t>
            </a:r>
            <a:endParaRPr lang="en-GB">
              <a:solidFill>
                <a:srgbClr val="006699"/>
              </a:solidFill>
              <a:latin typeface="Times New Roman" charset="0"/>
              <a:cs typeface="Times New Roman" charset="0"/>
            </a:endParaRPr>
          </a:p>
          <a:p>
            <a:r>
              <a:rPr lang="en-GB">
                <a:solidFill>
                  <a:srgbClr val="006699"/>
                </a:solidFill>
                <a:latin typeface="Times New Roman" charset="0"/>
                <a:cs typeface="Times New Roman" charset="0"/>
              </a:rPr>
              <a:t>Multiplex specific IgE measurement to allergen components from over 40 common allergen sources in a single test.</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Using only purified natural or recombinant allergen components.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Marker allergen components – specific and indicating cross-reactivity.</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Semi-quantitative results based on fluorescence measurements.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High reliability by intrinsic replicate testing and quality controls.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20 μl of patient serum/plasma give complete results.</a:t>
            </a:r>
            <a:br>
              <a:rPr lang="en-GB">
                <a:solidFill>
                  <a:srgbClr val="006699"/>
                </a:solidFill>
                <a:latin typeface="Times New Roman" charset="0"/>
                <a:cs typeface="Times New Roman" charset="0"/>
              </a:rPr>
            </a:br>
            <a:r>
              <a:rPr lang="en-GB">
                <a:solidFill>
                  <a:srgbClr val="006699"/>
                </a:solidFill>
                <a:latin typeface="Times New Roman" charset="0"/>
                <a:cs typeface="Times New Roman" charset="0"/>
              </a:rPr>
              <a:t> Capillary blood sampling enables less invasive procedure for testing young children.</a:t>
            </a:r>
            <a:br>
              <a:rPr lang="en-GB">
                <a:solidFill>
                  <a:srgbClr val="006699"/>
                </a:solidFill>
                <a:latin typeface="Times New Roman" charset="0"/>
                <a:cs typeface="Times New Roman" charset="0"/>
              </a:rPr>
            </a:br>
            <a:endParaRPr lang="fr-FR">
              <a:solidFill>
                <a:srgbClr val="006699"/>
              </a:solidFill>
              <a:latin typeface="Times New Roman"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fr-FR" sz="1200" kern="1200" dirty="0" smtClean="0">
                <a:solidFill>
                  <a:schemeClr val="tx1"/>
                </a:solidFill>
                <a:latin typeface="+mn-lt"/>
                <a:ea typeface="ＭＳ Ｐゴシック" charset="0"/>
                <a:cs typeface="ＭＳ Ｐゴシック" charset="0"/>
              </a:rPr>
              <a:t>The large </a:t>
            </a:r>
            <a:r>
              <a:rPr lang="fr-FR" sz="1200" kern="1200" dirty="0" err="1" smtClean="0">
                <a:solidFill>
                  <a:schemeClr val="tx1"/>
                </a:solidFill>
                <a:latin typeface="+mn-lt"/>
                <a:ea typeface="ＭＳ Ｐゴシック" charset="0"/>
                <a:cs typeface="ＭＳ Ｐゴシック" charset="0"/>
              </a:rPr>
              <a:t>number</a:t>
            </a:r>
            <a:r>
              <a:rPr lang="fr-FR" sz="1200" kern="1200" dirty="0" smtClean="0">
                <a:solidFill>
                  <a:schemeClr val="tx1"/>
                </a:solidFill>
                <a:latin typeface="+mn-lt"/>
                <a:ea typeface="ＭＳ Ｐゴシック" charset="0"/>
                <a:cs typeface="ＭＳ Ｐゴシック" charset="0"/>
              </a:rPr>
              <a:t> of </a:t>
            </a:r>
            <a:r>
              <a:rPr lang="fr-FR" sz="1200" kern="1200" dirty="0" err="1" smtClean="0">
                <a:solidFill>
                  <a:schemeClr val="tx1"/>
                </a:solidFill>
                <a:latin typeface="+mn-lt"/>
                <a:ea typeface="ＭＳ Ｐゴシック" charset="0"/>
                <a:cs typeface="ＭＳ Ｐゴシック" charset="0"/>
              </a:rPr>
              <a:t>allergens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provides</a:t>
            </a:r>
            <a:r>
              <a:rPr lang="fr-FR" sz="1200" kern="1200" dirty="0" smtClean="0">
                <a:solidFill>
                  <a:schemeClr val="tx1"/>
                </a:solidFill>
                <a:latin typeface="+mn-lt"/>
                <a:ea typeface="ＭＳ Ｐゴシック" charset="0"/>
                <a:cs typeface="ＭＳ Ｐゴシック" charset="0"/>
              </a:rPr>
              <a:t> extensive and de- </a:t>
            </a:r>
            <a:r>
              <a:rPr lang="fr-FR" sz="1200" kern="1200" dirty="0" err="1" smtClean="0">
                <a:solidFill>
                  <a:schemeClr val="tx1"/>
                </a:solidFill>
                <a:latin typeface="+mn-lt"/>
                <a:ea typeface="ＭＳ Ｐゴシック" charset="0"/>
                <a:cs typeface="ＭＳ Ｐゴシック" charset="0"/>
              </a:rPr>
              <a:t>tailed</a:t>
            </a:r>
            <a:r>
              <a:rPr lang="fr-FR" sz="1200" kern="1200" dirty="0" smtClean="0">
                <a:solidFill>
                  <a:schemeClr val="tx1"/>
                </a:solidFill>
                <a:latin typeface="+mn-lt"/>
                <a:ea typeface="ＭＳ Ｐゴシック" charset="0"/>
                <a:cs typeface="ＭＳ Ｐゴシック" charset="0"/>
              </a:rPr>
              <a:t> information about a </a:t>
            </a:r>
            <a:r>
              <a:rPr lang="fr-FR" sz="1200" kern="1200" dirty="0" err="1" smtClean="0">
                <a:solidFill>
                  <a:schemeClr val="tx1"/>
                </a:solidFill>
                <a:latin typeface="+mn-lt"/>
                <a:ea typeface="ＭＳ Ｐゴシック" charset="0"/>
                <a:cs typeface="ＭＳ Ｐゴシック" charset="0"/>
              </a:rPr>
              <a:t>patient’s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profile [12,15]. ISAC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especially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suited</a:t>
            </a:r>
            <a:r>
              <a:rPr lang="fr-FR" sz="1200" kern="1200" dirty="0" smtClean="0">
                <a:solidFill>
                  <a:schemeClr val="tx1"/>
                </a:solidFill>
                <a:latin typeface="+mn-lt"/>
                <a:ea typeface="ＭＳ Ｐゴシック" charset="0"/>
                <a:cs typeface="ＭＳ Ｐゴシック" charset="0"/>
              </a:rPr>
              <a:t> for use in patients </a:t>
            </a:r>
            <a:r>
              <a:rPr lang="fr-FR" sz="1200" kern="1200" dirty="0" err="1" smtClean="0">
                <a:solidFill>
                  <a:schemeClr val="tx1"/>
                </a:solidFill>
                <a:latin typeface="+mn-lt"/>
                <a:ea typeface="ＭＳ Ｐゴシック" charset="0"/>
                <a:cs typeface="ＭＳ Ｐゴシック" charset="0"/>
              </a:rPr>
              <a:t>with</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complex</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pattern or </a:t>
            </a:r>
            <a:r>
              <a:rPr lang="fr-FR" sz="1200" kern="1200" dirty="0" err="1" smtClean="0">
                <a:solidFill>
                  <a:schemeClr val="tx1"/>
                </a:solidFill>
                <a:latin typeface="+mn-lt"/>
                <a:ea typeface="ＭＳ Ｐゴシック" charset="0"/>
                <a:cs typeface="ＭＳ Ｐゴシック" charset="0"/>
              </a:rPr>
              <a:t>symptoms</a:t>
            </a:r>
            <a:r>
              <a:rPr lang="fr-FR" sz="1200" kern="1200" dirty="0" smtClean="0">
                <a:solidFill>
                  <a:schemeClr val="tx1"/>
                </a:solidFill>
                <a:latin typeface="+mn-lt"/>
                <a:ea typeface="ＭＳ Ｐゴシック" charset="0"/>
                <a:cs typeface="ＭＳ Ｐゴシック" charset="0"/>
              </a:rPr>
              <a:t>. The ISAC </a:t>
            </a:r>
            <a:r>
              <a:rPr lang="fr-FR" sz="1200" kern="1200" dirty="0" err="1" smtClean="0">
                <a:solidFill>
                  <a:schemeClr val="tx1"/>
                </a:solidFill>
                <a:latin typeface="+mn-lt"/>
                <a:ea typeface="ＭＳ Ｐゴシック" charset="0"/>
                <a:cs typeface="ＭＳ Ｐゴシック" charset="0"/>
              </a:rPr>
              <a:t>technology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a:t>
            </a:r>
            <a:r>
              <a:rPr lang="fr-FR" sz="1200" kern="1200" dirty="0" err="1" smtClean="0">
                <a:solidFill>
                  <a:schemeClr val="tx1"/>
                </a:solidFill>
                <a:latin typeface="+mn-lt"/>
                <a:ea typeface="ＭＳ Ｐゴシック" charset="0"/>
                <a:cs typeface="ＭＳ Ｐゴシック" charset="0"/>
              </a:rPr>
              <a:t>promising</a:t>
            </a:r>
            <a:r>
              <a:rPr lang="fr-FR" sz="1200" kern="1200" dirty="0" smtClean="0">
                <a:solidFill>
                  <a:schemeClr val="tx1"/>
                </a:solidFill>
                <a:latin typeface="+mn-lt"/>
                <a:ea typeface="ＭＳ Ｐゴシック" charset="0"/>
                <a:cs typeface="ＭＳ Ｐゴシック" charset="0"/>
              </a:rPr>
              <a:t> MA </a:t>
            </a:r>
            <a:r>
              <a:rPr lang="fr-FR" sz="1200" kern="1200" dirty="0" err="1" smtClean="0">
                <a:solidFill>
                  <a:schemeClr val="tx1"/>
                </a:solidFill>
                <a:latin typeface="+mn-lt"/>
                <a:ea typeface="ＭＳ Ｐゴシック" charset="0"/>
                <a:cs typeface="ＭＳ Ｐゴシック" charset="0"/>
              </a:rPr>
              <a:t>approach</a:t>
            </a:r>
            <a:r>
              <a:rPr lang="fr-FR" sz="1200" kern="1200" dirty="0" smtClean="0">
                <a:solidFill>
                  <a:schemeClr val="tx1"/>
                </a:solidFill>
                <a:latin typeface="+mn-lt"/>
                <a:ea typeface="ＭＳ Ｐゴシック" charset="0"/>
                <a:cs typeface="ＭＳ Ｐゴシック" charset="0"/>
              </a:rPr>
              <a:t> for </a:t>
            </a:r>
            <a:r>
              <a:rPr lang="fr-FR" sz="1200" kern="1200" dirty="0" err="1" smtClean="0">
                <a:solidFill>
                  <a:schemeClr val="tx1"/>
                </a:solidFill>
                <a:latin typeface="+mn-lt"/>
                <a:ea typeface="ＭＳ Ｐゴシック" charset="0"/>
                <a:cs typeface="ＭＳ Ｐゴシック" charset="0"/>
              </a:rPr>
              <a:t>improved</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diagnosis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prognosis</a:t>
            </a:r>
            <a:r>
              <a:rPr lang="fr-FR" sz="1200" kern="1200" dirty="0" smtClean="0">
                <a:solidFill>
                  <a:schemeClr val="tx1"/>
                </a:solidFill>
                <a:latin typeface="+mn-lt"/>
                <a:ea typeface="ＭＳ Ｐゴシック" charset="0"/>
                <a:cs typeface="ＭＳ Ｐゴシック" charset="0"/>
              </a:rPr>
              <a:t>, and </a:t>
            </a:r>
            <a:r>
              <a:rPr lang="fr-FR" sz="1200" kern="1200" dirty="0" err="1" smtClean="0">
                <a:solidFill>
                  <a:schemeClr val="tx1"/>
                </a:solidFill>
                <a:latin typeface="+mn-lt"/>
                <a:ea typeface="ＭＳ Ｐゴシック" charset="0"/>
                <a:cs typeface="ＭＳ Ｐゴシック" charset="0"/>
              </a:rPr>
              <a:t>selection</a:t>
            </a:r>
            <a:r>
              <a:rPr lang="fr-FR" sz="1200" kern="1200" dirty="0" smtClean="0">
                <a:solidFill>
                  <a:schemeClr val="tx1"/>
                </a:solidFill>
                <a:latin typeface="+mn-lt"/>
                <a:ea typeface="ＭＳ Ｐゴシック" charset="0"/>
                <a:cs typeface="ＭＳ Ｐゴシック" charset="0"/>
              </a:rPr>
              <a:t> of patients for SIT. </a:t>
            </a:r>
            <a:r>
              <a:rPr lang="fr-FR" sz="1200" kern="1200" dirty="0" err="1" smtClean="0">
                <a:solidFill>
                  <a:schemeClr val="tx1"/>
                </a:solidFill>
                <a:latin typeface="+mn-lt"/>
                <a:ea typeface="ＭＳ Ｐゴシック" charset="0"/>
                <a:cs typeface="ＭＳ Ｐゴシック" charset="0"/>
              </a:rPr>
              <a:t>While</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commercial </a:t>
            </a:r>
            <a:r>
              <a:rPr lang="fr-FR" sz="1200" kern="1200" dirty="0" err="1" smtClean="0">
                <a:solidFill>
                  <a:schemeClr val="tx1"/>
                </a:solidFill>
                <a:latin typeface="+mn-lt"/>
                <a:ea typeface="ＭＳ Ｐゴシック" charset="0"/>
                <a:cs typeface="ＭＳ Ｐゴシック" charset="0"/>
              </a:rPr>
              <a:t>product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it</a:t>
            </a:r>
            <a:r>
              <a:rPr lang="fr-FR" sz="1200" kern="1200" dirty="0" smtClean="0">
                <a:solidFill>
                  <a:schemeClr val="tx1"/>
                </a:solidFill>
                <a:latin typeface="+mn-lt"/>
                <a:ea typeface="ＭＳ Ｐゴシック" charset="0"/>
                <a:cs typeface="ＭＳ Ｐゴシック" charset="0"/>
              </a:rPr>
              <a:t> has been the </a:t>
            </a:r>
            <a:r>
              <a:rPr lang="fr-FR" sz="1200" kern="1200" dirty="0" err="1" smtClean="0">
                <a:solidFill>
                  <a:schemeClr val="tx1"/>
                </a:solidFill>
                <a:latin typeface="+mn-lt"/>
                <a:ea typeface="ＭＳ Ｐゴシック" charset="0"/>
                <a:cs typeface="ＭＳ Ｐゴシック" charset="0"/>
              </a:rPr>
              <a:t>mainstay</a:t>
            </a:r>
            <a:r>
              <a:rPr lang="fr-FR" sz="1200" kern="1200" dirty="0" smtClean="0">
                <a:solidFill>
                  <a:schemeClr val="tx1"/>
                </a:solidFill>
                <a:latin typeface="+mn-lt"/>
                <a:ea typeface="ＭＳ Ｐゴシック" charset="0"/>
                <a:cs typeface="ＭＳ Ｐゴシック" charset="0"/>
              </a:rPr>
              <a:t> of </a:t>
            </a:r>
            <a:r>
              <a:rPr lang="fr-FR" sz="1200" kern="1200" dirty="0" err="1" smtClean="0">
                <a:solidFill>
                  <a:schemeClr val="tx1"/>
                </a:solidFill>
                <a:latin typeface="+mn-lt"/>
                <a:ea typeface="ＭＳ Ｐゴシック" charset="0"/>
                <a:cs typeface="ＭＳ Ｐゴシック" charset="0"/>
              </a:rPr>
              <a:t>many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investigator</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studies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so</a:t>
            </a:r>
            <a:r>
              <a:rPr lang="fr-FR" sz="1200" kern="1200" dirty="0" smtClean="0">
                <a:solidFill>
                  <a:schemeClr val="tx1"/>
                </a:solidFill>
                <a:latin typeface="+mn-lt"/>
                <a:ea typeface="ＭＳ Ｐゴシック" charset="0"/>
                <a:cs typeface="ＭＳ Ｐゴシック" charset="0"/>
              </a:rPr>
              <a:t> far.</a:t>
            </a:r>
          </a:p>
          <a:p>
            <a:r>
              <a:rPr lang="fr-FR" sz="1200" kern="1200" dirty="0" smtClean="0">
                <a:solidFill>
                  <a:schemeClr val="tx1"/>
                </a:solidFill>
                <a:latin typeface="+mn-lt"/>
                <a:ea typeface="ＭＳ Ｐゴシック" charset="0"/>
                <a:cs typeface="ＭＳ Ｐゴシック" charset="0"/>
              </a:rPr>
              <a:t>In </a:t>
            </a:r>
            <a:r>
              <a:rPr lang="fr-FR" sz="1200" kern="1200" dirty="0" err="1" smtClean="0">
                <a:solidFill>
                  <a:schemeClr val="tx1"/>
                </a:solidFill>
                <a:latin typeface="+mn-lt"/>
                <a:ea typeface="ＭＳ Ｐゴシック" charset="0"/>
                <a:cs typeface="ＭＳ Ｐゴシック" charset="0"/>
              </a:rPr>
              <a:t>summary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with</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increasing</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experience</a:t>
            </a:r>
            <a:r>
              <a:rPr lang="fr-FR" sz="1200" kern="1200" dirty="0" smtClean="0">
                <a:solidFill>
                  <a:schemeClr val="tx1"/>
                </a:solidFill>
                <a:latin typeface="+mn-lt"/>
                <a:ea typeface="ＭＳ Ｐゴシック" charset="0"/>
                <a:cs typeface="ＭＳ Ｐゴシック" charset="0"/>
              </a:rPr>
              <a:t>, MA diagnostics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generally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straightforward</a:t>
            </a:r>
            <a:r>
              <a:rPr lang="fr-FR" sz="1200" kern="1200" dirty="0" smtClean="0">
                <a:solidFill>
                  <a:schemeClr val="tx1"/>
                </a:solidFill>
                <a:latin typeface="+mn-lt"/>
                <a:ea typeface="ＭＳ Ｐゴシック" charset="0"/>
                <a:cs typeface="ＭＳ Ｐゴシック" charset="0"/>
              </a:rPr>
              <a:t> to </a:t>
            </a:r>
            <a:r>
              <a:rPr lang="fr-FR" sz="1200" kern="1200" dirty="0" err="1" smtClean="0">
                <a:solidFill>
                  <a:schemeClr val="tx1"/>
                </a:solidFill>
                <a:latin typeface="+mn-lt"/>
                <a:ea typeface="ＭＳ Ｐゴシック" charset="0"/>
                <a:cs typeface="ＭＳ Ｐゴシック" charset="0"/>
              </a:rPr>
              <a:t>interpret</a:t>
            </a:r>
            <a:r>
              <a:rPr lang="fr-FR" sz="1200" kern="1200" dirty="0" smtClean="0">
                <a:solidFill>
                  <a:schemeClr val="tx1"/>
                </a:solidFill>
                <a:latin typeface="+mn-lt"/>
                <a:ea typeface="ＭＳ Ｐゴシック" charset="0"/>
                <a:cs typeface="ＭＳ Ｐゴシック" charset="0"/>
              </a:rPr>
              <a:t> and </a:t>
            </a:r>
            <a:r>
              <a:rPr lang="fr-FR" sz="1200" kern="1200" dirty="0" err="1" smtClean="0">
                <a:solidFill>
                  <a:schemeClr val="tx1"/>
                </a:solidFill>
                <a:latin typeface="+mn-lt"/>
                <a:ea typeface="ＭＳ Ｐゴシック" charset="0"/>
                <a:cs typeface="ＭＳ Ｐゴシック" charset="0"/>
              </a:rPr>
              <a:t>can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provide</a:t>
            </a:r>
            <a:r>
              <a:rPr lang="fr-FR" sz="1200" kern="1200" dirty="0" smtClean="0">
                <a:solidFill>
                  <a:schemeClr val="tx1"/>
                </a:solidFill>
                <a:latin typeface="+mn-lt"/>
                <a:ea typeface="ＭＳ Ｐゴシック" charset="0"/>
                <a:cs typeface="ＭＳ Ｐゴシック" charset="0"/>
              </a:rPr>
              <a:t> relevant, </a:t>
            </a:r>
            <a:r>
              <a:rPr lang="fr-FR" sz="1200" kern="1200" dirty="0" err="1" smtClean="0">
                <a:solidFill>
                  <a:schemeClr val="tx1"/>
                </a:solidFill>
                <a:latin typeface="+mn-lt"/>
                <a:ea typeface="ＭＳ Ｐゴシック" charset="0"/>
                <a:cs typeface="ＭＳ Ｐゴシック" charset="0"/>
              </a:rPr>
              <a:t>additional</a:t>
            </a:r>
            <a:r>
              <a:rPr lang="fr-FR" sz="1200" kern="1200" dirty="0" smtClean="0">
                <a:solidFill>
                  <a:schemeClr val="tx1"/>
                </a:solidFill>
                <a:latin typeface="+mn-lt"/>
                <a:ea typeface="ＭＳ Ｐゴシック" charset="0"/>
                <a:cs typeface="ＭＳ Ｐゴシック" charset="0"/>
              </a:rPr>
              <a:t> information for the </a:t>
            </a:r>
            <a:r>
              <a:rPr lang="fr-FR" sz="1200" kern="1200" dirty="0" err="1" smtClean="0">
                <a:solidFill>
                  <a:schemeClr val="tx1"/>
                </a:solidFill>
                <a:latin typeface="+mn-lt"/>
                <a:ea typeface="ＭＳ Ｐゴシック" charset="0"/>
                <a:cs typeface="ＭＳ Ｐゴシック" charset="0"/>
              </a:rPr>
              <a:t>allergist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However</a:t>
            </a:r>
            <a:r>
              <a:rPr lang="fr-FR" sz="1200" kern="1200" dirty="0" smtClean="0">
                <a:solidFill>
                  <a:schemeClr val="tx1"/>
                </a:solidFill>
                <a:latin typeface="+mn-lt"/>
                <a:ea typeface="ＭＳ Ｐゴシック" charset="0"/>
                <a:cs typeface="ＭＳ Ｐゴシック" charset="0"/>
              </a:rPr>
              <a:t>, the </a:t>
            </a:r>
            <a:r>
              <a:rPr lang="fr-FR" sz="1200" kern="1200" dirty="0" err="1" smtClean="0">
                <a:solidFill>
                  <a:schemeClr val="tx1"/>
                </a:solidFill>
                <a:latin typeface="+mn-lt"/>
                <a:ea typeface="ＭＳ Ｐゴシック" charset="0"/>
                <a:cs typeface="ＭＳ Ｐゴシック" charset="0"/>
              </a:rPr>
              <a:t>clinical</a:t>
            </a:r>
            <a:r>
              <a:rPr lang="fr-FR" sz="1200" kern="1200" dirty="0" smtClean="0">
                <a:solidFill>
                  <a:schemeClr val="tx1"/>
                </a:solidFill>
                <a:latin typeface="+mn-lt"/>
                <a:ea typeface="ＭＳ Ｐゴシック" charset="0"/>
                <a:cs typeface="ＭＳ Ｐゴシック" charset="0"/>
              </a:rPr>
              <a:t> utility of </a:t>
            </a:r>
            <a:r>
              <a:rPr lang="fr-FR" sz="1200" kern="1200" dirty="0" err="1" smtClean="0">
                <a:solidFill>
                  <a:schemeClr val="tx1"/>
                </a:solidFill>
                <a:latin typeface="+mn-lt"/>
                <a:ea typeface="ＭＳ Ｐゴシック" charset="0"/>
                <a:cs typeface="ＭＳ Ｐゴシック" charset="0"/>
              </a:rPr>
              <a:t>many</a:t>
            </a:r>
            <a:r>
              <a:rPr lang="fr-FR" sz="1200" kern="1200" dirty="0" smtClean="0">
                <a:solidFill>
                  <a:schemeClr val="tx1"/>
                </a:solidFill>
                <a:latin typeface="+mn-lt"/>
                <a:ea typeface="ＭＳ Ｐゴシック" charset="0"/>
                <a:cs typeface="ＭＳ Ｐゴシック" charset="0"/>
              </a:rPr>
              <a:t> of the </a:t>
            </a:r>
            <a:r>
              <a:rPr lang="fr-FR" sz="1200" kern="1200" dirty="0" err="1" smtClean="0">
                <a:solidFill>
                  <a:schemeClr val="tx1"/>
                </a:solidFill>
                <a:latin typeface="+mn-lt"/>
                <a:ea typeface="ＭＳ Ｐゴシック" charset="0"/>
                <a:cs typeface="ＭＳ Ｐゴシック" charset="0"/>
              </a:rPr>
              <a:t>allergenic</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molecules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needs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further</a:t>
            </a:r>
            <a:r>
              <a:rPr lang="fr-FR" sz="1200" kern="1200" dirty="0" smtClean="0">
                <a:solidFill>
                  <a:schemeClr val="tx1"/>
                </a:solidFill>
                <a:latin typeface="+mn-lt"/>
                <a:ea typeface="ＭＳ Ｐゴシック" charset="0"/>
                <a:cs typeface="ＭＳ Ｐゴシック" charset="0"/>
              </a:rPr>
              <a:t> investigation. </a:t>
            </a:r>
            <a:r>
              <a:rPr lang="fr-FR" sz="1200" kern="1200" dirty="0" err="1" smtClean="0">
                <a:solidFill>
                  <a:schemeClr val="tx1"/>
                </a:solidFill>
                <a:latin typeface="+mn-lt"/>
                <a:ea typeface="ＭＳ Ｐゴシック" charset="0"/>
                <a:cs typeface="ＭＳ Ｐゴシック" charset="0"/>
              </a:rPr>
              <a:t>Because</a:t>
            </a:r>
            <a:r>
              <a:rPr lang="fr-FR" sz="1200" kern="1200" dirty="0" smtClean="0">
                <a:solidFill>
                  <a:schemeClr val="tx1"/>
                </a:solidFill>
                <a:latin typeface="+mn-lt"/>
                <a:ea typeface="ＭＳ Ｐゴシック" charset="0"/>
                <a:cs typeface="ＭＳ Ｐゴシック" charset="0"/>
              </a:rPr>
              <a:t> of the speed </a:t>
            </a:r>
            <a:r>
              <a:rPr lang="fr-FR" sz="1200" kern="1200" dirty="0" err="1" smtClean="0">
                <a:solidFill>
                  <a:schemeClr val="tx1"/>
                </a:solidFill>
                <a:latin typeface="+mn-lt"/>
                <a:ea typeface="ＭＳ Ｐゴシック" charset="0"/>
                <a:cs typeface="ＭＳ Ｐゴシック" charset="0"/>
              </a:rPr>
              <a:t>at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which</a:t>
            </a:r>
            <a:r>
              <a:rPr lang="fr-FR" sz="1200" kern="1200" dirty="0" smtClean="0">
                <a:solidFill>
                  <a:schemeClr val="tx1"/>
                </a:solidFill>
                <a:latin typeface="+mn-lt"/>
                <a:ea typeface="ＭＳ Ｐゴシック" charset="0"/>
                <a:cs typeface="ＭＳ Ｐゴシック" charset="0"/>
              </a:rPr>
              <a:t> new data on MA diagnostics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becoming</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available</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clini</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cians</a:t>
            </a:r>
            <a:r>
              <a:rPr lang="fr-FR" sz="1200" kern="1200" dirty="0" smtClean="0">
                <a:solidFill>
                  <a:schemeClr val="tx1"/>
                </a:solidFill>
                <a:latin typeface="+mn-lt"/>
                <a:ea typeface="ＭＳ Ｐゴシック" charset="0"/>
                <a:cs typeface="ＭＳ Ｐゴシック" charset="0"/>
              </a:rPr>
              <a:t> are </a:t>
            </a:r>
            <a:r>
              <a:rPr lang="fr-FR" sz="1200" kern="1200" dirty="0" err="1" smtClean="0">
                <a:solidFill>
                  <a:schemeClr val="tx1"/>
                </a:solidFill>
                <a:latin typeface="+mn-lt"/>
                <a:ea typeface="ＭＳ Ｐゴシック" charset="0"/>
                <a:cs typeface="ＭＳ Ｐゴシック" charset="0"/>
              </a:rPr>
              <a:t>required</a:t>
            </a:r>
            <a:r>
              <a:rPr lang="fr-FR" sz="1200" kern="1200" dirty="0" smtClean="0">
                <a:solidFill>
                  <a:schemeClr val="tx1"/>
                </a:solidFill>
                <a:latin typeface="+mn-lt"/>
                <a:ea typeface="ＭＳ Ｐゴシック" charset="0"/>
                <a:cs typeface="ＭＳ Ｐゴシック" charset="0"/>
              </a:rPr>
              <a:t> to </a:t>
            </a:r>
            <a:r>
              <a:rPr lang="fr-FR" sz="1200" kern="1200" dirty="0" err="1" smtClean="0">
                <a:solidFill>
                  <a:schemeClr val="tx1"/>
                </a:solidFill>
                <a:latin typeface="+mn-lt"/>
                <a:ea typeface="ＭＳ Ｐゴシック" charset="0"/>
                <a:cs typeface="ＭＳ Ｐゴシック" charset="0"/>
              </a:rPr>
              <a:t>keep</a:t>
            </a:r>
            <a:r>
              <a:rPr lang="fr-FR" sz="1200" kern="1200" dirty="0" smtClean="0">
                <a:solidFill>
                  <a:schemeClr val="tx1"/>
                </a:solidFill>
                <a:latin typeface="+mn-lt"/>
                <a:ea typeface="ＭＳ Ｐゴシック" charset="0"/>
                <a:cs typeface="ＭＳ Ｐゴシック" charset="0"/>
              </a:rPr>
              <a:t> pace </a:t>
            </a:r>
            <a:r>
              <a:rPr lang="fr-FR" sz="1200" kern="1200" dirty="0" err="1" smtClean="0">
                <a:solidFill>
                  <a:schemeClr val="tx1"/>
                </a:solidFill>
                <a:latin typeface="+mn-lt"/>
                <a:ea typeface="ＭＳ Ｐゴシック" charset="0"/>
                <a:cs typeface="ＭＳ Ｐゴシック" charset="0"/>
              </a:rPr>
              <a:t>with</a:t>
            </a:r>
            <a:r>
              <a:rPr lang="fr-FR" sz="1200" kern="1200" dirty="0" smtClean="0">
                <a:solidFill>
                  <a:schemeClr val="tx1"/>
                </a:solidFill>
                <a:latin typeface="+mn-lt"/>
                <a:ea typeface="ＭＳ Ｐゴシック" charset="0"/>
                <a:cs typeface="ＭＳ Ｐゴシック" charset="0"/>
              </a:rPr>
              <a:t> a large </a:t>
            </a:r>
            <a:r>
              <a:rPr lang="fr-FR" sz="1200" kern="1200" dirty="0" err="1" smtClean="0">
                <a:solidFill>
                  <a:schemeClr val="tx1"/>
                </a:solidFill>
                <a:latin typeface="+mn-lt"/>
                <a:ea typeface="ＭＳ Ｐゴシック" charset="0"/>
                <a:cs typeface="ＭＳ Ｐゴシック" charset="0"/>
              </a:rPr>
              <a:t>amount</a:t>
            </a:r>
            <a:r>
              <a:rPr lang="fr-FR" sz="1200" kern="1200" dirty="0" smtClean="0">
                <a:solidFill>
                  <a:schemeClr val="tx1"/>
                </a:solidFill>
                <a:latin typeface="+mn-lt"/>
                <a:ea typeface="ＭＳ Ｐゴシック" charset="0"/>
                <a:cs typeface="ＭＳ Ｐゴシック" charset="0"/>
              </a:rPr>
              <a:t> of </a:t>
            </a:r>
            <a:r>
              <a:rPr lang="fr-FR" sz="1200" kern="1200" dirty="0" err="1" smtClean="0">
                <a:solidFill>
                  <a:schemeClr val="tx1"/>
                </a:solidFill>
                <a:latin typeface="+mn-lt"/>
                <a:ea typeface="ＭＳ Ｐゴシック" charset="0"/>
                <a:cs typeface="ＭＳ Ｐゴシック" charset="0"/>
              </a:rPr>
              <a:t>novel</a:t>
            </a:r>
            <a:r>
              <a:rPr lang="fr-FR" sz="1200" kern="1200" dirty="0" smtClean="0">
                <a:solidFill>
                  <a:schemeClr val="tx1"/>
                </a:solidFill>
                <a:latin typeface="+mn-lt"/>
                <a:ea typeface="ＭＳ Ｐゴシック" charset="0"/>
                <a:cs typeface="ＭＳ Ｐゴシック" charset="0"/>
              </a:rPr>
              <a:t> information. This WAO - ARIA - GA2LEN </a:t>
            </a:r>
            <a:r>
              <a:rPr lang="fr-FR" sz="1200" kern="1200" dirty="0" err="1" smtClean="0">
                <a:solidFill>
                  <a:schemeClr val="tx1"/>
                </a:solidFill>
                <a:latin typeface="+mn-lt"/>
                <a:ea typeface="ＭＳ Ｐゴシック" charset="0"/>
                <a:cs typeface="ＭＳ Ｐゴシック" charset="0"/>
              </a:rPr>
              <a:t>consen</a:t>
            </a:r>
            <a:r>
              <a:rPr lang="fr-FR" sz="1200" kern="1200" dirty="0" smtClean="0">
                <a:solidFill>
                  <a:schemeClr val="tx1"/>
                </a:solidFill>
                <a:latin typeface="+mn-lt"/>
                <a:ea typeface="ＭＳ Ｐゴシック" charset="0"/>
                <a:cs typeface="ＭＳ Ｐゴシック" charset="0"/>
              </a:rPr>
              <a:t>- sus document on </a:t>
            </a:r>
            <a:r>
              <a:rPr lang="fr-FR" sz="1200" kern="1200" dirty="0" err="1" smtClean="0">
                <a:solidFill>
                  <a:schemeClr val="tx1"/>
                </a:solidFill>
                <a:latin typeface="+mn-lt"/>
                <a:ea typeface="ＭＳ Ｐゴシック" charset="0"/>
                <a:cs typeface="ＭＳ Ｐゴシック" charset="0"/>
              </a:rPr>
              <a:t>Molecular-based</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allergy</a:t>
            </a:r>
            <a:r>
              <a:rPr lang="fr-FR" sz="1200" kern="1200" dirty="0" smtClean="0">
                <a:solidFill>
                  <a:schemeClr val="tx1"/>
                </a:solidFill>
                <a:latin typeface="+mn-lt"/>
                <a:ea typeface="ＭＳ Ｐゴシック" charset="0"/>
                <a:cs typeface="ＭＳ Ｐゴシック" charset="0"/>
              </a:rPr>
              <a:t> diagnostics pro- vides a </a:t>
            </a:r>
            <a:r>
              <a:rPr lang="fr-FR" sz="1200" kern="1200" dirty="0" err="1" smtClean="0">
                <a:solidFill>
                  <a:schemeClr val="tx1"/>
                </a:solidFill>
                <a:latin typeface="+mn-lt"/>
                <a:ea typeface="ＭＳ Ｐゴシック" charset="0"/>
                <a:cs typeface="ＭＳ Ｐゴシック" charset="0"/>
              </a:rPr>
              <a:t>practical</a:t>
            </a:r>
            <a:r>
              <a:rPr lang="fr-FR" sz="1200" kern="1200" dirty="0" smtClean="0">
                <a:solidFill>
                  <a:schemeClr val="tx1"/>
                </a:solidFill>
                <a:latin typeface="+mn-lt"/>
                <a:ea typeface="ＭＳ Ｐゴシック" charset="0"/>
                <a:cs typeface="ＭＳ Ｐゴシック" charset="0"/>
              </a:rPr>
              <a:t> guide for the indication, </a:t>
            </a:r>
            <a:r>
              <a:rPr lang="fr-FR" sz="1200" kern="1200" dirty="0" err="1" smtClean="0">
                <a:solidFill>
                  <a:schemeClr val="tx1"/>
                </a:solidFill>
                <a:latin typeface="+mn-lt"/>
                <a:ea typeface="ＭＳ Ｐゴシック" charset="0"/>
                <a:cs typeface="ＭＳ Ｐゴシック" charset="0"/>
              </a:rPr>
              <a:t>determination</a:t>
            </a:r>
            <a:r>
              <a:rPr lang="fr-FR" sz="1200" kern="1200" dirty="0" smtClean="0">
                <a:solidFill>
                  <a:schemeClr val="tx1"/>
                </a:solidFill>
                <a:latin typeface="+mn-lt"/>
                <a:ea typeface="ＭＳ Ｐゴシック" charset="0"/>
                <a:cs typeface="ＭＳ Ｐゴシック" charset="0"/>
              </a:rPr>
              <a:t>, and </a:t>
            </a:r>
            <a:r>
              <a:rPr lang="fr-FR" sz="1200" kern="1200" dirty="0" err="1" smtClean="0">
                <a:solidFill>
                  <a:schemeClr val="tx1"/>
                </a:solidFill>
                <a:latin typeface="+mn-lt"/>
                <a:ea typeface="ＭＳ Ｐゴシック" charset="0"/>
                <a:cs typeface="ＭＳ Ｐゴシック" charset="0"/>
              </a:rPr>
              <a:t>interpretation</a:t>
            </a:r>
            <a:r>
              <a:rPr lang="fr-FR" sz="1200" kern="1200" dirty="0" smtClean="0">
                <a:solidFill>
                  <a:schemeClr val="tx1"/>
                </a:solidFill>
                <a:latin typeface="+mn-lt"/>
                <a:ea typeface="ＭＳ Ｐゴシック" charset="0"/>
                <a:cs typeface="ＭＳ Ｐゴシック" charset="0"/>
              </a:rPr>
              <a:t> of MA diagnostics </a:t>
            </a:r>
            <a:r>
              <a:rPr lang="fr-FR" sz="1200" kern="1200" dirty="0" err="1" smtClean="0">
                <a:solidFill>
                  <a:schemeClr val="tx1"/>
                </a:solidFill>
                <a:latin typeface="+mn-lt"/>
                <a:ea typeface="ＭＳ Ｐゴシック" charset="0"/>
                <a:cs typeface="ＭＳ Ｐゴシック" charset="0"/>
              </a:rPr>
              <a:t>that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aimed</a:t>
            </a:r>
            <a:r>
              <a:rPr lang="fr-FR" sz="1200" kern="1200" dirty="0" smtClean="0">
                <a:solidFill>
                  <a:schemeClr val="tx1"/>
                </a:solidFill>
                <a:latin typeface="+mn-lt"/>
                <a:ea typeface="ＭＳ Ｐゴシック" charset="0"/>
                <a:cs typeface="ＭＳ Ｐゴシック" charset="0"/>
              </a:rPr>
              <a:t> for cli- </a:t>
            </a:r>
            <a:r>
              <a:rPr lang="fr-FR" sz="1200" kern="1200" dirty="0" err="1" smtClean="0">
                <a:solidFill>
                  <a:schemeClr val="tx1"/>
                </a:solidFill>
                <a:latin typeface="+mn-lt"/>
                <a:ea typeface="ＭＳ Ｐゴシック" charset="0"/>
                <a:cs typeface="ＭＳ Ｐゴシック" charset="0"/>
              </a:rPr>
              <a:t>nicians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specifically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trained</a:t>
            </a:r>
            <a:r>
              <a:rPr lang="fr-FR" sz="1200" kern="1200" dirty="0" smtClean="0">
                <a:solidFill>
                  <a:schemeClr val="tx1"/>
                </a:solidFill>
                <a:latin typeface="+mn-lt"/>
                <a:ea typeface="ＭＳ Ｐゴシック" charset="0"/>
                <a:cs typeface="ＭＳ Ｐゴシック" charset="0"/>
              </a:rPr>
              <a:t> in </a:t>
            </a:r>
            <a:r>
              <a:rPr lang="fr-FR" sz="1200" kern="1200" dirty="0" err="1" smtClean="0">
                <a:solidFill>
                  <a:schemeClr val="tx1"/>
                </a:solidFill>
                <a:latin typeface="+mn-lt"/>
                <a:ea typeface="ＭＳ Ｐゴシック" charset="0"/>
                <a:cs typeface="ＭＳ Ｐゴシック" charset="0"/>
              </a:rPr>
              <a:t>allergology</a:t>
            </a:r>
            <a:r>
              <a:rPr lang="fr-FR" sz="1200" kern="1200" dirty="0" smtClean="0">
                <a:solidFill>
                  <a:schemeClr val="tx1"/>
                </a:solidFill>
                <a:latin typeface="+mn-lt"/>
                <a:ea typeface="ＭＳ Ｐゴシック" charset="0"/>
                <a:cs typeface="ＭＳ Ｐゴシック" charset="0"/>
              </a:rPr>
              <a:t>.</a:t>
            </a:r>
            <a:endParaRPr lang="fr-FR" sz="1200" dirty="0" smtClean="0">
              <a:solidFill>
                <a:srgbClr val="00669A"/>
              </a:solidFill>
              <a:latin typeface="Times New Roman"/>
              <a:ea typeface="ＭＳ Ｐゴシック" charset="0"/>
              <a:cs typeface="Times New Roman"/>
            </a:endParaRPr>
          </a:p>
          <a:p>
            <a:endParaRPr lang="fr-FR" dirty="0">
              <a:latin typeface="Calibri" charset="0"/>
            </a:endParaRPr>
          </a:p>
        </p:txBody>
      </p:sp>
      <p:sp>
        <p:nvSpPr>
          <p:cNvPr id="11981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F8CCFB-CA40-424A-9402-08F98ABF035E}" type="slidenum">
              <a:rPr lang="fr-BE" sz="1200">
                <a:cs typeface="Arial" charset="0"/>
              </a:rPr>
              <a:pPr eaLnBrk="1" hangingPunct="1"/>
              <a:t>72</a:t>
            </a:fld>
            <a:endParaRPr lang="fr-BE" sz="120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My playground in Liège…</a:t>
            </a:r>
          </a:p>
        </p:txBody>
      </p:sp>
      <p:sp>
        <p:nvSpPr>
          <p:cNvPr id="11264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F8A1DD-355E-284A-84D3-AA77A8193B68}" type="slidenum">
              <a:rPr lang="fr-BE" sz="1200">
                <a:cs typeface="Arial" charset="0"/>
              </a:rPr>
              <a:pPr eaLnBrk="1" hangingPunct="1"/>
              <a:t>73</a:t>
            </a:fld>
            <a:endParaRPr lang="fr-BE"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10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just" eaLnBrk="1" hangingPunct="1">
              <a:lnSpc>
                <a:spcPct val="90000"/>
              </a:lnSpc>
              <a:spcBef>
                <a:spcPct val="20000"/>
              </a:spcBef>
              <a:buFont typeface="Arial" charset="0"/>
              <a:buNone/>
            </a:pPr>
            <a:r>
              <a:rPr lang="fr-FR" sz="2000" dirty="0" smtClean="0">
                <a:solidFill>
                  <a:srgbClr val="006699"/>
                </a:solidFill>
                <a:latin typeface="Times New Roman" charset="0"/>
                <a:cs typeface="Times New Roman" charset="0"/>
              </a:rPr>
              <a:t>Notons quand même que depuis les10</a:t>
            </a:r>
            <a:r>
              <a:rPr lang="fr-FR" sz="2000" baseline="0" dirty="0" smtClean="0">
                <a:solidFill>
                  <a:srgbClr val="006699"/>
                </a:solidFill>
                <a:latin typeface="Times New Roman" charset="0"/>
                <a:cs typeface="Times New Roman" charset="0"/>
              </a:rPr>
              <a:t> dernières années, les développements et les connaissances se sont </a:t>
            </a:r>
            <a:r>
              <a:rPr lang="fr-FR" sz="2000" baseline="0" dirty="0" err="1" smtClean="0">
                <a:solidFill>
                  <a:srgbClr val="006699"/>
                </a:solidFill>
                <a:latin typeface="Times New Roman" charset="0"/>
                <a:cs typeface="Times New Roman" charset="0"/>
              </a:rPr>
              <a:t>accélérrées</a:t>
            </a:r>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en-tête 1"/>
          <p:cNvSpPr>
            <a:spLocks noGrp="1"/>
          </p:cNvSpPr>
          <p:nvPr>
            <p:ph type="hdr" sz="quarter"/>
          </p:nvPr>
        </p:nvSpPr>
        <p:spPr/>
        <p:txBody>
          <a:bodyPr/>
          <a:lstStyle/>
          <a:p>
            <a:pPr>
              <a:defRPr/>
            </a:pPr>
            <a:r>
              <a:rPr lang="fr-BE"/>
              <a:t>Cavalier -  Gadisseur - 11/12/2009</a:t>
            </a:r>
          </a:p>
        </p:txBody>
      </p:sp>
      <p:sp>
        <p:nvSpPr>
          <p:cNvPr id="10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rPr>
              <a:t>pour en arriver </a:t>
            </a:r>
            <a:r>
              <a:rPr lang="en-US" dirty="0" err="1" smtClean="0">
                <a:latin typeface="Calibri" charset="0"/>
              </a:rPr>
              <a:t>à</a:t>
            </a:r>
            <a:r>
              <a:rPr lang="en-US" dirty="0" smtClean="0">
                <a:latin typeface="Calibri" charset="0"/>
              </a:rPr>
              <a:t> </a:t>
            </a:r>
            <a:r>
              <a:rPr lang="en-US" dirty="0" err="1" smtClean="0">
                <a:latin typeface="Calibri" charset="0"/>
              </a:rPr>
              <a:t>ce</a:t>
            </a:r>
            <a:r>
              <a:rPr lang="en-US" dirty="0" smtClean="0">
                <a:latin typeface="Calibri" charset="0"/>
              </a:rPr>
              <a:t> jour </a:t>
            </a:r>
            <a:r>
              <a:rPr lang="en-US" dirty="0" err="1" smtClean="0">
                <a:latin typeface="Calibri" charset="0"/>
              </a:rPr>
              <a:t>à</a:t>
            </a:r>
            <a:r>
              <a:rPr lang="en-US" dirty="0" smtClean="0">
                <a:latin typeface="Calibri" charset="0"/>
              </a:rPr>
              <a:t> </a:t>
            </a:r>
            <a:r>
              <a:rPr lang="en-US" dirty="0" err="1" smtClean="0">
                <a:latin typeface="Calibri" charset="0"/>
              </a:rPr>
              <a:t>réaliser</a:t>
            </a:r>
            <a:r>
              <a:rPr lang="en-US" dirty="0" smtClean="0">
                <a:latin typeface="Calibri" charset="0"/>
              </a:rPr>
              <a:t> un diagnostic </a:t>
            </a:r>
            <a:r>
              <a:rPr lang="en-US" dirty="0" err="1" smtClean="0">
                <a:latin typeface="Calibri" charset="0"/>
              </a:rPr>
              <a:t>d’allergie</a:t>
            </a:r>
            <a:r>
              <a:rPr lang="en-US" dirty="0" smtClean="0">
                <a:latin typeface="Calibri" charset="0"/>
              </a:rPr>
              <a:t> grâce aux</a:t>
            </a:r>
            <a:r>
              <a:rPr lang="en-US" baseline="0" dirty="0" smtClean="0">
                <a:latin typeface="Calibri" charset="0"/>
              </a:rPr>
              <a:t> </a:t>
            </a:r>
            <a:r>
              <a:rPr lang="en-US" baseline="0" dirty="0" err="1" smtClean="0">
                <a:latin typeface="Calibri" charset="0"/>
              </a:rPr>
              <a:t>outils</a:t>
            </a:r>
            <a:r>
              <a:rPr lang="en-US" baseline="0" dirty="0" smtClean="0">
                <a:latin typeface="Calibri" charset="0"/>
              </a:rPr>
              <a:t> </a:t>
            </a:r>
            <a:r>
              <a:rPr lang="en-US" baseline="0" dirty="0" err="1" smtClean="0">
                <a:latin typeface="Calibri" charset="0"/>
              </a:rPr>
              <a:t>basés</a:t>
            </a:r>
            <a:r>
              <a:rPr lang="en-US" baseline="0" dirty="0" smtClean="0">
                <a:latin typeface="Calibri" charset="0"/>
              </a:rPr>
              <a:t> </a:t>
            </a:r>
            <a:r>
              <a:rPr lang="en-US" baseline="0" dirty="0" err="1" smtClean="0">
                <a:latin typeface="Calibri" charset="0"/>
              </a:rPr>
              <a:t>sur</a:t>
            </a:r>
            <a:r>
              <a:rPr lang="en-US" dirty="0" smtClean="0">
                <a:latin typeface="Calibri" charset="0"/>
              </a:rPr>
              <a:t> </a:t>
            </a:r>
            <a:r>
              <a:rPr lang="en-US" dirty="0" err="1" smtClean="0">
                <a:latin typeface="Calibri" charset="0"/>
              </a:rPr>
              <a:t>l’allergie</a:t>
            </a:r>
            <a:r>
              <a:rPr lang="en-US" dirty="0" smtClean="0">
                <a:latin typeface="Calibri" charset="0"/>
              </a:rPr>
              <a:t> </a:t>
            </a:r>
            <a:r>
              <a:rPr lang="en-US" dirty="0" err="1" smtClean="0">
                <a:latin typeface="Calibri" charset="0"/>
              </a:rPr>
              <a:t>moléculaire</a:t>
            </a:r>
            <a:r>
              <a:rPr lang="en-US" dirty="0" smtClean="0">
                <a:latin typeface="Calibri" charset="0"/>
              </a:rPr>
              <a:t>,</a:t>
            </a:r>
            <a:r>
              <a:rPr lang="en-US" baseline="0" dirty="0" smtClean="0">
                <a:latin typeface="Calibri" charset="0"/>
              </a:rPr>
              <a:t> </a:t>
            </a:r>
            <a:r>
              <a:rPr lang="en-US" baseline="0" dirty="0" err="1" smtClean="0">
                <a:latin typeface="Calibri" charset="0"/>
              </a:rPr>
              <a:t>toujours</a:t>
            </a:r>
            <a:r>
              <a:rPr lang="en-US" baseline="0" dirty="0" smtClean="0">
                <a:latin typeface="Calibri" charset="0"/>
              </a:rPr>
              <a:t> en </a:t>
            </a:r>
            <a:r>
              <a:rPr lang="en-US" baseline="0" dirty="0" err="1" smtClean="0">
                <a:latin typeface="Calibri" charset="0"/>
              </a:rPr>
              <a:t>parallèle</a:t>
            </a:r>
            <a:r>
              <a:rPr lang="en-US" baseline="0" dirty="0" smtClean="0">
                <a:latin typeface="Calibri" charset="0"/>
              </a:rPr>
              <a:t> </a:t>
            </a:r>
            <a:r>
              <a:rPr lang="en-US" baseline="0" dirty="0" err="1" smtClean="0">
                <a:latin typeface="Calibri" charset="0"/>
              </a:rPr>
              <a:t>bien</a:t>
            </a:r>
            <a:r>
              <a:rPr lang="en-US" baseline="0" dirty="0" smtClean="0">
                <a:latin typeface="Calibri" charset="0"/>
              </a:rPr>
              <a:t> </a:t>
            </a:r>
            <a:r>
              <a:rPr lang="en-US" baseline="0" dirty="0" err="1" smtClean="0">
                <a:latin typeface="Calibri" charset="0"/>
              </a:rPr>
              <a:t>sur</a:t>
            </a:r>
            <a:r>
              <a:rPr lang="en-US" baseline="0" dirty="0" smtClean="0">
                <a:latin typeface="Calibri" charset="0"/>
              </a:rPr>
              <a:t> avec </a:t>
            </a:r>
            <a:r>
              <a:rPr lang="en-US" baseline="0" dirty="0" err="1" smtClean="0">
                <a:latin typeface="Calibri" charset="0"/>
              </a:rPr>
              <a:t>l’histoire</a:t>
            </a:r>
            <a:r>
              <a:rPr lang="en-US" baseline="0" dirty="0" smtClean="0">
                <a:latin typeface="Calibri" charset="0"/>
              </a:rPr>
              <a:t> </a:t>
            </a:r>
            <a:r>
              <a:rPr lang="en-US" baseline="0" dirty="0" err="1" smtClean="0">
                <a:latin typeface="Calibri" charset="0"/>
              </a:rPr>
              <a:t>clinique</a:t>
            </a:r>
            <a:r>
              <a:rPr lang="en-US" baseline="0" dirty="0" smtClean="0">
                <a:latin typeface="Calibri" charset="0"/>
              </a:rPr>
              <a:t> et les tests de provocation.</a:t>
            </a:r>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Il est possible d’effectuer des tests cutanés chez un enfant. </a:t>
            </a:r>
          </a:p>
          <a:p>
            <a:r>
              <a:rPr lang="fr-FR">
                <a:latin typeface="Calibri" charset="0"/>
              </a:rPr>
              <a:t>Un bilan allergologique comprenant des tests cutanés peut être pratiqué chez les enfants en bas âge, contrairement à cette dée reçue qui reste ancrée chez de nombreux professionnels de chez les parents qui stipule qu'on ne peut pas faire de tests cutanés chez les jeunes enfants. </a:t>
            </a:r>
          </a:p>
          <a:p>
            <a:r>
              <a:rPr lang="fr-FR">
                <a:latin typeface="Calibri" charset="0"/>
              </a:rPr>
              <a:t>Attendre qu'un enfant atteigne 5 ou 6 ans avant d'effectuer des tests retarde le diagnostic et la mise en route des traitements. D'autre part, ceci risque d'aggraver les manifestations. Le consensus actuel précise que ces tests peuvent s'effectuer très précocement, même avant 1 an si des manifestations respiratoires sévères, des épisodes d'urticaire ou d'œdème surviennent chez un enfant. </a:t>
            </a:r>
          </a:p>
          <a:p>
            <a:endParaRPr lang="fr-FR">
              <a:latin typeface="Calibri" charset="0"/>
            </a:endParaRPr>
          </a:p>
          <a:p>
            <a:r>
              <a:rPr lang="fr-FR">
                <a:latin typeface="Calibri" charset="0"/>
              </a:rPr>
              <a:t>De nombreux enfants allergiques seraient ainsi mieux dépistés et mieux traités s'ils pouvaient effectuer des tests cutanés. </a:t>
            </a:r>
          </a:p>
          <a:p>
            <a:r>
              <a:rPr lang="fr-FR">
                <a:latin typeface="Calibri" charset="0"/>
              </a:rPr>
              <a:t>Les tests cutanés sont très bien tolérés par les enfants, même lorsqu'ils sont âgés de quelques mois.</a:t>
            </a:r>
          </a:p>
          <a:p>
            <a:r>
              <a:rPr lang="fr-FR">
                <a:latin typeface="Calibri" charset="0"/>
              </a:rPr>
              <a:t>`Ce bilan cutané est indispensable. Il ne permet pas de différencier la sensibilisa- tion de l’allergie. Un test positif cutané doit être confirmé par un test de provo- cation orale ou par une épreuve d’</a:t>
            </a:r>
            <a:r>
              <a:rPr lang="fr-FR" altLang="ja-JP">
                <a:latin typeface="Calibri" charset="0"/>
              </a:rPr>
              <a:t>évic- tion. Inversement, un test cutané négatif n</a:t>
            </a:r>
            <a:r>
              <a:rPr lang="fr-FR">
                <a:latin typeface="Calibri" charset="0"/>
              </a:rPr>
              <a:t>’</a:t>
            </a:r>
            <a:r>
              <a:rPr lang="fr-FR" altLang="ja-JP">
                <a:latin typeface="Calibri" charset="0"/>
              </a:rPr>
              <a:t>exclut pas une allergie alimentaire soit en raison de la qualité imparfaite de l</a:t>
            </a:r>
            <a:r>
              <a:rPr lang="fr-FR">
                <a:latin typeface="Calibri" charset="0"/>
              </a:rPr>
              <a:t>’</a:t>
            </a:r>
            <a:r>
              <a:rPr lang="fr-FR" altLang="ja-JP">
                <a:latin typeface="Calibri" charset="0"/>
              </a:rPr>
              <a:t>extrait allergénique soit parce que les mastocytes cutanés ne sont pas sensibilisés par des IgE.</a:t>
            </a:r>
            <a:br>
              <a:rPr lang="fr-FR" altLang="ja-JP">
                <a:latin typeface="Calibri" charset="0"/>
              </a:rPr>
            </a:br>
            <a:r>
              <a:rPr lang="fr-FR" altLang="ja-JP">
                <a:latin typeface="Calibri" charset="0"/>
              </a:rPr>
              <a:t>Test de provocation</a:t>
            </a:r>
            <a:br>
              <a:rPr lang="fr-FR" altLang="ja-JP">
                <a:latin typeface="Calibri" charset="0"/>
              </a:rPr>
            </a:br>
            <a:r>
              <a:rPr lang="fr-FR" altLang="ja-JP">
                <a:latin typeface="Calibri" charset="0"/>
              </a:rPr>
              <a:t>Ultérieurement, en fonction des renseigne- ments recueillis, il pourra être pratiqué un régime d</a:t>
            </a:r>
            <a:r>
              <a:rPr lang="fr-FR">
                <a:latin typeface="Calibri" charset="0"/>
              </a:rPr>
              <a:t>’</a:t>
            </a:r>
            <a:r>
              <a:rPr lang="fr-FR" altLang="ja-JP">
                <a:latin typeface="Calibri" charset="0"/>
              </a:rPr>
              <a:t>éviction alimentaire, qui avant d</a:t>
            </a:r>
            <a:r>
              <a:rPr lang="fr-FR">
                <a:latin typeface="Calibri" charset="0"/>
              </a:rPr>
              <a:t>’</a:t>
            </a:r>
            <a:r>
              <a:rPr lang="fr-FR" altLang="ja-JP">
                <a:latin typeface="Calibri" charset="0"/>
              </a:rPr>
              <a:t>être la thérapeutique quasi exclusive de l</a:t>
            </a:r>
            <a:r>
              <a:rPr lang="fr-FR">
                <a:latin typeface="Calibri" charset="0"/>
              </a:rPr>
              <a:t>’</a:t>
            </a:r>
            <a:r>
              <a:rPr lang="fr-FR" altLang="ja-JP">
                <a:latin typeface="Calibri" charset="0"/>
              </a:rPr>
              <a:t>allergie alimentaire, fait partie des tests diagnostiques. Seuls les tests de provocation sont capables de rendre compte d</a:t>
            </a:r>
            <a:r>
              <a:rPr lang="fr-FR">
                <a:latin typeface="Calibri" charset="0"/>
              </a:rPr>
              <a:t>’</a:t>
            </a:r>
            <a:r>
              <a:rPr lang="fr-FR" altLang="ja-JP">
                <a:latin typeface="Calibri" charset="0"/>
              </a:rPr>
              <a:t>une réelle allergie alimentaire et de la différencier d</a:t>
            </a:r>
            <a:r>
              <a:rPr lang="fr-FR">
                <a:latin typeface="Calibri" charset="0"/>
              </a:rPr>
              <a:t>’</a:t>
            </a:r>
            <a:r>
              <a:rPr lang="fr-FR" altLang="ja-JP">
                <a:latin typeface="Calibri" charset="0"/>
              </a:rPr>
              <a:t>une simple sensi- bilisation. Leur but est de reproduire les manifestations allergiques, en évitant cependant le déclenchement d</a:t>
            </a:r>
            <a:r>
              <a:rPr lang="fr-FR">
                <a:latin typeface="Calibri" charset="0"/>
              </a:rPr>
              <a:t>’</a:t>
            </a:r>
            <a:r>
              <a:rPr lang="fr-FR" altLang="ja-JP">
                <a:latin typeface="Calibri" charset="0"/>
              </a:rPr>
              <a:t>une réaction grave. Devant les risques potentiels de réaction, ces méthodes ne sont pas prati- quées lorsque les autres éléments (manifes- tations cliniques, test cutané, dosage des IgE) sont suffisants pour diagnostiquer l</a:t>
            </a:r>
            <a:r>
              <a:rPr lang="fr-FR">
                <a:latin typeface="Calibri" charset="0"/>
              </a:rPr>
              <a:t>’</a:t>
            </a:r>
            <a:r>
              <a:rPr lang="fr-FR" altLang="ja-JP">
                <a:latin typeface="Calibri" charset="0"/>
              </a:rPr>
              <a:t>allergie et préciser l</a:t>
            </a:r>
            <a:r>
              <a:rPr lang="fr-FR">
                <a:latin typeface="Calibri" charset="0"/>
              </a:rPr>
              <a:t>’</a:t>
            </a:r>
            <a:r>
              <a:rPr lang="fr-FR" altLang="ja-JP">
                <a:latin typeface="Calibri" charset="0"/>
              </a:rPr>
              <a:t>aliment incriminé.</a:t>
            </a:r>
            <a:br>
              <a:rPr lang="fr-FR" altLang="ja-JP">
                <a:latin typeface="Calibri" charset="0"/>
              </a:rPr>
            </a:br>
            <a:r>
              <a:rPr lang="fr-FR" altLang="ja-JP">
                <a:latin typeface="Calibri" charset="0"/>
              </a:rPr>
              <a:t>• Le test labial (ou test de provocation labial) est un test de contact de l</a:t>
            </a:r>
            <a:r>
              <a:rPr lang="fr-FR">
                <a:latin typeface="Calibri" charset="0"/>
              </a:rPr>
              <a:t>’</a:t>
            </a:r>
            <a:r>
              <a:rPr lang="fr-FR" altLang="ja-JP">
                <a:latin typeface="Calibri" charset="0"/>
              </a:rPr>
              <a:t>aliment au niveau des lèvres. Les critères de positivité décrits présentent 5 stades :</a:t>
            </a:r>
            <a:br>
              <a:rPr lang="fr-FR" altLang="ja-JP">
                <a:latin typeface="Calibri" charset="0"/>
              </a:rPr>
            </a:br>
            <a:r>
              <a:rPr lang="fr-FR" altLang="ja-JP">
                <a:latin typeface="Calibri" charset="0"/>
              </a:rPr>
              <a:t>– stade 1 : déplissement de la lèvre inférieure ; – stade	2 :	plaques	d</a:t>
            </a:r>
            <a:r>
              <a:rPr lang="fr-FR">
                <a:latin typeface="Calibri" charset="0"/>
              </a:rPr>
              <a:t>’</a:t>
            </a:r>
            <a:r>
              <a:rPr lang="fr-FR" altLang="ja-JP">
                <a:latin typeface="Calibri" charset="0"/>
              </a:rPr>
              <a:t>érythème	sur	la	lèvre ; – stade 3 : urticaire de la joue et du menton ;</a:t>
            </a:r>
            <a:br>
              <a:rPr lang="fr-FR" altLang="ja-JP">
                <a:latin typeface="Calibri" charset="0"/>
              </a:rPr>
            </a:br>
            <a:r>
              <a:rPr lang="fr-FR" altLang="ja-JP">
                <a:latin typeface="Calibri" charset="0"/>
              </a:rPr>
              <a:t>– stade 4 : œdème gagnant la joue, rhinite, larmoiement ; – stade 5 : réactions systémiques avec rash à distance sur lésions d</a:t>
            </a:r>
            <a:r>
              <a:rPr lang="fr-FR">
                <a:latin typeface="Calibri" charset="0"/>
              </a:rPr>
              <a:t>’</a:t>
            </a:r>
            <a:r>
              <a:rPr lang="fr-FR" altLang="ja-JP">
                <a:latin typeface="Calibri" charset="0"/>
              </a:rPr>
              <a:t>eczéma, toux ou symp- tômes digestifs.</a:t>
            </a:r>
            <a:br>
              <a:rPr lang="fr-FR" altLang="ja-JP">
                <a:latin typeface="Calibri" charset="0"/>
              </a:rPr>
            </a:br>
            <a:r>
              <a:rPr lang="fr-FR" altLang="ja-JP">
                <a:latin typeface="Calibri" charset="0"/>
              </a:rPr>
              <a:t>• Le test de provocation orale, standardisé en simple ou double aveugle, constitue l</a:t>
            </a:r>
            <a:r>
              <a:rPr lang="fr-FR">
                <a:latin typeface="Calibri" charset="0"/>
              </a:rPr>
              <a:t>’</a:t>
            </a:r>
            <a:r>
              <a:rPr lang="fr-FR" altLang="ja-JP">
                <a:latin typeface="Calibri" charset="0"/>
              </a:rPr>
              <a:t>étalon or du diagnostic. Un test est considéré comme positif lorsque les symptômes ont été observés de quelques minutes à quelques heures (parfois 48 heures) après l</a:t>
            </a:r>
            <a:r>
              <a:rPr lang="fr-FR">
                <a:latin typeface="Calibri" charset="0"/>
              </a:rPr>
              <a:t>’</a:t>
            </a:r>
            <a:r>
              <a:rPr lang="fr-FR" altLang="ja-JP">
                <a:latin typeface="Calibri" charset="0"/>
              </a:rPr>
              <a:t>ingestion de l</a:t>
            </a:r>
            <a:r>
              <a:rPr lang="fr-FR">
                <a:latin typeface="Calibri" charset="0"/>
              </a:rPr>
              <a:t>’</a:t>
            </a:r>
            <a:r>
              <a:rPr lang="fr-FR" altLang="ja-JP">
                <a:latin typeface="Calibri" charset="0"/>
              </a:rPr>
              <a:t>aliment. Ce test doit s</a:t>
            </a:r>
            <a:r>
              <a:rPr lang="fr-FR">
                <a:latin typeface="Calibri" charset="0"/>
              </a:rPr>
              <a:t>’</a:t>
            </a:r>
            <a:r>
              <a:rPr lang="fr-FR" altLang="ja-JP">
                <a:latin typeface="Calibri" charset="0"/>
              </a:rPr>
              <a:t>effectuer en milieu hospitalier. Il est potentiellement dangereux. Il est donc contre indiqué si l</a:t>
            </a:r>
            <a:r>
              <a:rPr lang="fr-FR">
                <a:latin typeface="Calibri" charset="0"/>
              </a:rPr>
              <a:t>’</a:t>
            </a:r>
            <a:r>
              <a:rPr lang="fr-FR" altLang="ja-JP">
                <a:latin typeface="Calibri" charset="0"/>
              </a:rPr>
              <a:t>allergie alimentaire d</a:t>
            </a:r>
            <a:r>
              <a:rPr lang="fr-FR">
                <a:latin typeface="Calibri" charset="0"/>
              </a:rPr>
              <a:t>’</a:t>
            </a:r>
            <a:r>
              <a:rPr lang="fr-FR" altLang="ja-JP">
                <a:latin typeface="Calibri" charset="0"/>
              </a:rPr>
              <a:t>un sujet s</a:t>
            </a:r>
            <a:r>
              <a:rPr lang="fr-FR">
                <a:latin typeface="Calibri" charset="0"/>
              </a:rPr>
              <a:t>’</a:t>
            </a:r>
            <a:r>
              <a:rPr lang="fr-FR" altLang="ja-JP">
                <a:latin typeface="Calibri" charset="0"/>
              </a:rPr>
              <a:t>est révélée par une anaphylaxie aiguë. Ce test permet de reproduire l</a:t>
            </a:r>
            <a:r>
              <a:rPr lang="fr-FR">
                <a:latin typeface="Calibri" charset="0"/>
              </a:rPr>
              <a:t>’</a:t>
            </a:r>
            <a:r>
              <a:rPr lang="fr-FR" altLang="ja-JP">
                <a:latin typeface="Calibri" charset="0"/>
              </a:rPr>
              <a:t>ensemble de la réaction allergique et d</a:t>
            </a:r>
            <a:r>
              <a:rPr lang="fr-FR">
                <a:latin typeface="Calibri" charset="0"/>
              </a:rPr>
              <a:t>’</a:t>
            </a:r>
            <a:r>
              <a:rPr lang="fr-FR" altLang="ja-JP">
                <a:latin typeface="Calibri" charset="0"/>
              </a:rPr>
              <a:t>estimer les doses réactogènes chez le malade. Répété régu- lièrement (tous les ans par exemple), il permet de suivre l</a:t>
            </a:r>
            <a:r>
              <a:rPr lang="fr-FR">
                <a:latin typeface="Calibri" charset="0"/>
              </a:rPr>
              <a:t>’</a:t>
            </a:r>
            <a:r>
              <a:rPr lang="fr-FR" altLang="ja-JP">
                <a:latin typeface="Calibri" charset="0"/>
              </a:rPr>
              <a:t>évolution de l</a:t>
            </a:r>
            <a:r>
              <a:rPr lang="fr-FR">
                <a:latin typeface="Calibri" charset="0"/>
              </a:rPr>
              <a:t>’</a:t>
            </a:r>
            <a:r>
              <a:rPr lang="fr-FR" altLang="ja-JP">
                <a:latin typeface="Calibri" charset="0"/>
              </a:rPr>
              <a:t>allergie alimentaire. C</a:t>
            </a:r>
            <a:r>
              <a:rPr lang="fr-FR">
                <a:latin typeface="Calibri" charset="0"/>
              </a:rPr>
              <a:t>’</a:t>
            </a:r>
            <a:r>
              <a:rPr lang="fr-FR" altLang="ja-JP">
                <a:latin typeface="Calibri" charset="0"/>
              </a:rPr>
              <a:t>est le seul moyen actuel de porter le dia- gnostic de guérison de l</a:t>
            </a:r>
            <a:r>
              <a:rPr lang="fr-FR">
                <a:latin typeface="Calibri" charset="0"/>
              </a:rPr>
              <a:t>’</a:t>
            </a:r>
            <a:r>
              <a:rPr lang="fr-FR" altLang="ja-JP">
                <a:latin typeface="Calibri" charset="0"/>
              </a:rPr>
              <a:t>allergie alimentaire.</a:t>
            </a:r>
            <a:br>
              <a:rPr lang="fr-FR" altLang="ja-JP">
                <a:latin typeface="Calibri" charset="0"/>
              </a:rPr>
            </a:br>
            <a:r>
              <a:rPr lang="fr-FR" altLang="ja-JP">
                <a:latin typeface="Calibri" charset="0"/>
              </a:rPr>
              <a:t>Eléments biologiques</a:t>
            </a:r>
            <a:br>
              <a:rPr lang="fr-FR" altLang="ja-JP">
                <a:latin typeface="Calibri" charset="0"/>
              </a:rPr>
            </a:br>
            <a:r>
              <a:rPr lang="fr-FR" altLang="ja-JP">
                <a:latin typeface="Calibri" charset="0"/>
              </a:rPr>
              <a:t>La biologie repose essentiellement sur la détection d</a:t>
            </a:r>
            <a:r>
              <a:rPr lang="fr-FR">
                <a:latin typeface="Calibri" charset="0"/>
              </a:rPr>
              <a:t>’</a:t>
            </a:r>
            <a:r>
              <a:rPr lang="fr-FR" altLang="ja-JP">
                <a:latin typeface="Calibri" charset="0"/>
              </a:rPr>
              <a:t>IgE spécifiques d</a:t>
            </a:r>
            <a:r>
              <a:rPr lang="fr-FR">
                <a:latin typeface="Calibri" charset="0"/>
              </a:rPr>
              <a:t>’</a:t>
            </a:r>
            <a:r>
              <a:rPr lang="fr-FR" altLang="ja-JP">
                <a:latin typeface="Calibri" charset="0"/>
              </a:rPr>
              <a:t>allergènes (méthode RAST). Pour certains aliments (lait, œuf, arachide, poisson), il a été déter- miné un taux d</a:t>
            </a:r>
            <a:r>
              <a:rPr lang="fr-FR">
                <a:latin typeface="Calibri" charset="0"/>
              </a:rPr>
              <a:t>’</a:t>
            </a:r>
            <a:r>
              <a:rPr lang="fr-FR" altLang="ja-JP">
                <a:latin typeface="Calibri" charset="0"/>
              </a:rPr>
              <a:t>IgE spécifiques assurant le diagnostic d</a:t>
            </a:r>
            <a:r>
              <a:rPr lang="fr-FR">
                <a:latin typeface="Calibri" charset="0"/>
              </a:rPr>
              <a:t>’</a:t>
            </a:r>
            <a:r>
              <a:rPr lang="fr-FR" altLang="ja-JP">
                <a:latin typeface="Calibri" charset="0"/>
              </a:rPr>
              <a:t>allergie alimentaire avec une probabilité de 95% 􏰃. Hormis ces quatre aliments, la biologie vient en complé- ment et en précision des résultats des tests cutanés. La négativité des tests biologiques n</a:t>
            </a:r>
            <a:r>
              <a:rPr lang="fr-FR">
                <a:latin typeface="Calibri" charset="0"/>
              </a:rPr>
              <a:t>’</a:t>
            </a:r>
            <a:r>
              <a:rPr lang="fr-FR" altLang="ja-JP">
                <a:latin typeface="Calibri" charset="0"/>
              </a:rPr>
              <a:t>élimine pas la possibilité d</a:t>
            </a:r>
            <a:r>
              <a:rPr lang="fr-FR">
                <a:latin typeface="Calibri" charset="0"/>
              </a:rPr>
              <a:t>’</a:t>
            </a:r>
            <a:r>
              <a:rPr lang="fr-FR" altLang="ja-JP">
                <a:latin typeface="Calibri" charset="0"/>
              </a:rPr>
              <a:t>une allergie ali- mentaire qui peut-être non IGE-dépendante</a:t>
            </a:r>
            <a:endParaRPr lang="fr-FR">
              <a:latin typeface="Calibri" charset="0"/>
            </a:endParaRPr>
          </a:p>
        </p:txBody>
      </p:sp>
      <p:sp>
        <p:nvSpPr>
          <p:cNvPr id="286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CD2C91-8565-AC4C-A945-D0BDD66C361E}" type="slidenum">
              <a:rPr lang="fr-BE" sz="1200">
                <a:cs typeface="Arial" charset="0"/>
              </a:rPr>
              <a:pPr eaLnBrk="1" hangingPunct="1"/>
              <a:t>7</a:t>
            </a:fld>
            <a:endParaRPr lang="fr-BE"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atin typeface="Calibri" charset="0"/>
              </a:rPr>
              <a:t>Component resolved diagnostics (CRD) is already in use and will, in all likelihood, be an essential part of allergy diagnostics in the future.</a:t>
            </a:r>
            <a:br>
              <a:rPr lang="fr-FR">
                <a:latin typeface="Calibri" charset="0"/>
              </a:rPr>
            </a:br>
            <a:r>
              <a:rPr lang="fr-FR">
                <a:latin typeface="Calibri" charset="0"/>
              </a:rPr>
              <a:t>As each </a:t>
            </a:r>
            <a:r>
              <a:rPr lang="ja-JP" altLang="fr-FR">
                <a:latin typeface="Calibri" charset="0"/>
              </a:rPr>
              <a:t>“</a:t>
            </a:r>
            <a:r>
              <a:rPr lang="fr-FR" altLang="ja-JP">
                <a:latin typeface="Calibri" charset="0"/>
              </a:rPr>
              <a:t>allergen</a:t>
            </a:r>
            <a:r>
              <a:rPr lang="ja-JP" altLang="fr-FR">
                <a:latin typeface="Calibri" charset="0"/>
              </a:rPr>
              <a:t>”</a:t>
            </a:r>
            <a:r>
              <a:rPr lang="fr-FR" altLang="ja-JP">
                <a:latin typeface="Calibri" charset="0"/>
              </a:rPr>
              <a:t>, such as a species of pollen, a mite or a food, is in fact composed of a number of different molecules that may cause sensitisation, a much more precise and detailed picture of the patient</a:t>
            </a:r>
            <a:r>
              <a:rPr lang="ja-JP" altLang="fr-FR">
                <a:latin typeface="Calibri" charset="0"/>
              </a:rPr>
              <a:t>’</a:t>
            </a:r>
            <a:r>
              <a:rPr lang="fr-FR" altLang="ja-JP">
                <a:latin typeface="Calibri" charset="0"/>
              </a:rPr>
              <a:t>s sensitisation pattern can be obtained by measuring IgE-sensitisation to each of these components. This enables the clinician not only to identify the relevant allergen sources, but also to make much more accurate prognoses for the development of the disease, and to prescribe the best treatment for the individual patient.</a:t>
            </a:r>
            <a:br>
              <a:rPr lang="fr-FR" altLang="ja-JP">
                <a:latin typeface="Calibri" charset="0"/>
              </a:rPr>
            </a:br>
            <a:r>
              <a:rPr lang="fr-FR" altLang="ja-JP">
                <a:latin typeface="Calibri" charset="0"/>
              </a:rPr>
              <a:t/>
            </a:r>
            <a:br>
              <a:rPr lang="fr-FR" altLang="ja-JP">
                <a:latin typeface="Calibri" charset="0"/>
              </a:rPr>
            </a:br>
            <a:r>
              <a:rPr lang="fr-FR" altLang="ja-JP">
                <a:latin typeface="Calibri" charset="0"/>
              </a:rPr>
              <a:t>For example, currently it is possible to increase the precision by separating the traditional extracts into cross-reactive components and allergen source-specific components, which allows the source of those that are really generating the symptoms to be identified. This cannot be achieved either by extract-based in vitro diagnostics or by extract-based skin prick testing.</a:t>
            </a:r>
            <a:br>
              <a:rPr lang="fr-FR" altLang="ja-JP">
                <a:latin typeface="Calibri" charset="0"/>
              </a:rPr>
            </a:br>
            <a:endParaRPr lang="fr-FR">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l’évolution est telle que 5000 ....130...</a:t>
            </a:r>
          </a:p>
          <a:p>
            <a:r>
              <a:rPr lang="fr-FR" dirty="0" smtClean="0"/>
              <a:t>l’informatique</a:t>
            </a:r>
            <a:r>
              <a:rPr lang="fr-FR" baseline="0" dirty="0" smtClean="0"/>
              <a:t> est une source d’information nécessaire maintenant</a:t>
            </a:r>
            <a:endParaRPr lang="fr-FR" dirty="0"/>
          </a:p>
        </p:txBody>
      </p:sp>
      <p:sp>
        <p:nvSpPr>
          <p:cNvPr id="4" name="Espace réservé du numéro de diapositive 3"/>
          <p:cNvSpPr>
            <a:spLocks noGrp="1"/>
          </p:cNvSpPr>
          <p:nvPr>
            <p:ph type="sldNum" sz="quarter" idx="10"/>
          </p:nvPr>
        </p:nvSpPr>
        <p:spPr/>
        <p:txBody>
          <a:bodyPr/>
          <a:lstStyle/>
          <a:p>
            <a:pPr>
              <a:defRPr/>
            </a:pPr>
            <a:fld id="{81FB848F-3D54-924A-A599-B1FB5F319D63}" type="slidenum">
              <a:rPr lang="fr-BE" smtClean="0"/>
              <a:pPr>
                <a:defRPr/>
              </a:pPr>
              <a:t>12</a:t>
            </a:fld>
            <a:endParaRPr lang="fr-BE"/>
          </a:p>
        </p:txBody>
      </p:sp>
    </p:spTree>
    <p:extLst>
      <p:ext uri="{BB962C8B-B14F-4D97-AF65-F5344CB8AC3E}">
        <p14:creationId xmlns:p14="http://schemas.microsoft.com/office/powerpoint/2010/main" val="258130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z="1200" kern="1200" dirty="0" smtClean="0">
                <a:solidFill>
                  <a:schemeClr val="tx1"/>
                </a:solidFill>
                <a:latin typeface="+mn-lt"/>
                <a:ea typeface="ＭＳ Ｐゴシック" charset="0"/>
                <a:cs typeface="ＭＳ Ｐゴシック" charset="0"/>
              </a:rPr>
              <a:t>Recombinant Pla l 1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a:t>
            </a:r>
            <a:r>
              <a:rPr lang="fr-FR" sz="1200" kern="1200" dirty="0" err="1" smtClean="0">
                <a:solidFill>
                  <a:schemeClr val="tx1"/>
                </a:solidFill>
                <a:latin typeface="+mn-lt"/>
                <a:ea typeface="ＭＳ Ｐゴシック" charset="0"/>
                <a:cs typeface="ＭＳ Ｐゴシック" charset="0"/>
              </a:rPr>
              <a:t>specific</a:t>
            </a:r>
            <a:r>
              <a:rPr lang="fr-FR" sz="1200" kern="1200" dirty="0" smtClean="0">
                <a:solidFill>
                  <a:schemeClr val="tx1"/>
                </a:solidFill>
                <a:latin typeface="+mn-lt"/>
                <a:ea typeface="ＭＳ Ｐゴシック" charset="0"/>
                <a:cs typeface="ＭＳ Ｐゴシック" charset="0"/>
              </a:rPr>
              <a:t> marker </a:t>
            </a:r>
            <a:r>
              <a:rPr lang="fr-FR" sz="1200" kern="1200" dirty="0" err="1" smtClean="0">
                <a:solidFill>
                  <a:schemeClr val="tx1"/>
                </a:solidFill>
                <a:latin typeface="+mn-lt"/>
                <a:ea typeface="ＭＳ Ｐゴシック" charset="0"/>
                <a:cs typeface="ＭＳ Ｐゴシック" charset="0"/>
              </a:rPr>
              <a:t>allergen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suitable</a:t>
            </a:r>
            <a:r>
              <a:rPr lang="fr-FR" sz="1200" kern="1200" dirty="0" smtClean="0">
                <a:solidFill>
                  <a:schemeClr val="tx1"/>
                </a:solidFill>
                <a:latin typeface="+mn-lt"/>
                <a:ea typeface="ＭＳ Ｐゴシック" charset="0"/>
                <a:cs typeface="ＭＳ Ｐゴシック" charset="0"/>
              </a:rPr>
              <a:t> for </a:t>
            </a:r>
            <a:r>
              <a:rPr lang="fr-FR" sz="1200" kern="1200" dirty="0" err="1" smtClean="0">
                <a:solidFill>
                  <a:schemeClr val="tx1"/>
                </a:solidFill>
                <a:latin typeface="+mn-lt"/>
                <a:ea typeface="ＭＳ Ｐゴシック" charset="0"/>
                <a:cs typeface="ＭＳ Ｐゴシック" charset="0"/>
              </a:rPr>
              <a:t>discriminating</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between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genuine</a:t>
            </a:r>
            <a:r>
              <a:rPr lang="fr-FR" sz="1200" kern="1200" dirty="0" smtClean="0">
                <a:solidFill>
                  <a:schemeClr val="tx1"/>
                </a:solidFill>
                <a:latin typeface="+mn-lt"/>
                <a:ea typeface="ＭＳ Ｐゴシック" charset="0"/>
                <a:cs typeface="ＭＳ Ｐゴシック" charset="0"/>
              </a:rPr>
              <a:t> plantain pollen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and cross-</a:t>
            </a:r>
            <a:r>
              <a:rPr lang="fr-FR" sz="1200" kern="1200" dirty="0" err="1" smtClean="0">
                <a:solidFill>
                  <a:schemeClr val="tx1"/>
                </a:solidFill>
                <a:latin typeface="+mn-lt"/>
                <a:ea typeface="ＭＳ Ｐゴシック" charset="0"/>
                <a:cs typeface="ＭＳ Ｐゴシック" charset="0"/>
              </a:rPr>
              <a:t>reactivity</a:t>
            </a:r>
            <a:r>
              <a:rPr lang="fr-FR" sz="1200" kern="1200" dirty="0" smtClean="0">
                <a:solidFill>
                  <a:schemeClr val="tx1"/>
                </a:solidFill>
                <a:latin typeface="+mn-lt"/>
                <a:ea typeface="ＭＳ Ｐゴシック" charset="0"/>
                <a:cs typeface="ＭＳ Ｐゴシック" charset="0"/>
              </a:rPr>
              <a:t>. Pla l 1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major plantain pollen </a:t>
            </a:r>
            <a:r>
              <a:rPr lang="fr-FR" sz="1200" kern="1200" dirty="0" err="1" smtClean="0">
                <a:solidFill>
                  <a:schemeClr val="tx1"/>
                </a:solidFill>
                <a:latin typeface="+mn-lt"/>
                <a:ea typeface="ＭＳ Ｐゴシック" charset="0"/>
                <a:cs typeface="ＭＳ Ｐゴシック" charset="0"/>
              </a:rPr>
              <a:t>allergen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recognized</a:t>
            </a:r>
            <a:r>
              <a:rPr lang="fr-FR" sz="1200" kern="1200" dirty="0" smtClean="0">
                <a:solidFill>
                  <a:schemeClr val="tx1"/>
                </a:solidFill>
                <a:latin typeface="+mn-lt"/>
                <a:ea typeface="ＭＳ Ｐゴシック" charset="0"/>
                <a:cs typeface="ＭＳ Ｐゴシック" charset="0"/>
              </a:rPr>
              <a:t> by up to 85 % of plantain </a:t>
            </a:r>
            <a:r>
              <a:rPr lang="fr-FR" sz="1200" kern="1200" dirty="0" err="1" smtClean="0">
                <a:solidFill>
                  <a:schemeClr val="tx1"/>
                </a:solidFill>
                <a:latin typeface="+mn-lt"/>
                <a:ea typeface="ＭＳ Ｐゴシック" charset="0"/>
                <a:cs typeface="ＭＳ Ｐゴシック" charset="0"/>
              </a:rPr>
              <a:t>allergic</a:t>
            </a:r>
            <a:r>
              <a:rPr lang="fr-FR" sz="1200" kern="1200" dirty="0" smtClean="0">
                <a:solidFill>
                  <a:schemeClr val="tx1"/>
                </a:solidFill>
                <a:latin typeface="+mn-lt"/>
                <a:ea typeface="ＭＳ Ｐゴシック" charset="0"/>
                <a:cs typeface="ＭＳ Ｐゴシック" charset="0"/>
              </a:rPr>
              <a:t> patients.1, 2 </a:t>
            </a:r>
            <a:r>
              <a:rPr lang="fr-FR" sz="1200" kern="1200" dirty="0" err="1" smtClean="0">
                <a:solidFill>
                  <a:schemeClr val="tx1"/>
                </a:solidFill>
                <a:latin typeface="+mn-lt"/>
                <a:ea typeface="ＭＳ Ｐゴシック" charset="0"/>
                <a:cs typeface="ＭＳ Ｐゴシック" charset="0"/>
              </a:rPr>
              <a:t>Although</a:t>
            </a:r>
            <a:r>
              <a:rPr lang="fr-FR" sz="1200" kern="1200" dirty="0" smtClean="0">
                <a:solidFill>
                  <a:schemeClr val="tx1"/>
                </a:solidFill>
                <a:latin typeface="+mn-lt"/>
                <a:ea typeface="ＭＳ Ｐゴシック" charset="0"/>
                <a:cs typeface="ＭＳ Ｐゴシック" charset="0"/>
              </a:rPr>
              <a:t> Pla l 1 </a:t>
            </a:r>
            <a:r>
              <a:rPr lang="fr-FR" sz="1200" kern="1200" dirty="0" err="1" smtClean="0">
                <a:solidFill>
                  <a:schemeClr val="tx1"/>
                </a:solidFill>
                <a:latin typeface="+mn-lt"/>
                <a:ea typeface="ＭＳ Ｐゴシック" charset="0"/>
                <a:cs typeface="ＭＳ Ｐゴシック" charset="0"/>
              </a:rPr>
              <a:t>belongs</a:t>
            </a:r>
            <a:r>
              <a:rPr lang="fr-FR" sz="1200" kern="1200" dirty="0" smtClean="0">
                <a:solidFill>
                  <a:schemeClr val="tx1"/>
                </a:solidFill>
                <a:latin typeface="+mn-lt"/>
                <a:ea typeface="ＭＳ Ｐゴシック" charset="0"/>
                <a:cs typeface="ＭＳ Ｐゴシック" charset="0"/>
              </a:rPr>
              <a:t> to the </a:t>
            </a:r>
            <a:r>
              <a:rPr lang="fr-FR" sz="1200" kern="1200" dirty="0" err="1" smtClean="0">
                <a:solidFill>
                  <a:schemeClr val="tx1"/>
                </a:solidFill>
                <a:latin typeface="+mn-lt"/>
                <a:ea typeface="ＭＳ Ｐゴシック" charset="0"/>
                <a:cs typeface="ＭＳ Ｐゴシック" charset="0"/>
              </a:rPr>
              <a:t>Ole</a:t>
            </a:r>
            <a:r>
              <a:rPr lang="fr-FR" sz="1200" kern="1200" dirty="0" smtClean="0">
                <a:solidFill>
                  <a:schemeClr val="tx1"/>
                </a:solidFill>
                <a:latin typeface="+mn-lt"/>
                <a:ea typeface="ＭＳ Ｐゴシック" charset="0"/>
                <a:cs typeface="ＭＳ Ｐゴシック" charset="0"/>
              </a:rPr>
              <a:t> e 1- </a:t>
            </a:r>
            <a:r>
              <a:rPr lang="fr-FR" sz="1200" kern="1200" dirty="0" err="1" smtClean="0">
                <a:solidFill>
                  <a:schemeClr val="tx1"/>
                </a:solidFill>
                <a:latin typeface="+mn-lt"/>
                <a:ea typeface="ＭＳ Ｐゴシック" charset="0"/>
                <a:cs typeface="ＭＳ Ｐゴシック" charset="0"/>
              </a:rPr>
              <a:t>related</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protein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family</a:t>
            </a:r>
            <a:r>
              <a:rPr lang="fr-FR" sz="1200" kern="1200" dirty="0" smtClean="0">
                <a:solidFill>
                  <a:schemeClr val="tx1"/>
                </a:solidFill>
                <a:latin typeface="+mn-lt"/>
                <a:ea typeface="ＭＳ Ｐゴシック" charset="0"/>
                <a:cs typeface="ＭＳ Ｐゴシック" charset="0"/>
              </a:rPr>
              <a:t>, cross-</a:t>
            </a:r>
            <a:r>
              <a:rPr lang="fr-FR" sz="1200" kern="1200" dirty="0" err="1" smtClean="0">
                <a:solidFill>
                  <a:schemeClr val="tx1"/>
                </a:solidFill>
                <a:latin typeface="+mn-lt"/>
                <a:ea typeface="ＭＳ Ｐゴシック" charset="0"/>
                <a:cs typeface="ＭＳ Ｐゴシック" charset="0"/>
              </a:rPr>
              <a:t>reactivity</a:t>
            </a:r>
            <a:r>
              <a:rPr lang="fr-FR" sz="1200" kern="1200" dirty="0" smtClean="0">
                <a:solidFill>
                  <a:schemeClr val="tx1"/>
                </a:solidFill>
                <a:latin typeface="+mn-lt"/>
                <a:ea typeface="ＭＳ Ｐゴシック" charset="0"/>
                <a:cs typeface="ＭＳ Ｐゴシック" charset="0"/>
              </a:rPr>
              <a:t> to </a:t>
            </a:r>
            <a:r>
              <a:rPr lang="fr-FR" sz="1200" kern="1200" dirty="0" err="1" smtClean="0">
                <a:solidFill>
                  <a:schemeClr val="tx1"/>
                </a:solidFill>
                <a:latin typeface="+mn-lt"/>
                <a:ea typeface="ＭＳ Ｐゴシック" charset="0"/>
                <a:cs typeface="ＭＳ Ｐゴシック" charset="0"/>
              </a:rPr>
              <a:t>Ole</a:t>
            </a:r>
            <a:r>
              <a:rPr lang="fr-FR" sz="1200" kern="1200" dirty="0" smtClean="0">
                <a:solidFill>
                  <a:schemeClr val="tx1"/>
                </a:solidFill>
                <a:latin typeface="+mn-lt"/>
                <a:ea typeface="ＭＳ Ｐゴシック" charset="0"/>
                <a:cs typeface="ＭＳ Ｐゴシック" charset="0"/>
              </a:rPr>
              <a:t> e 1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nonsignificant.3</a:t>
            </a:r>
          </a:p>
          <a:p>
            <a:endParaRPr lang="fr-FR" sz="1200" kern="1200" dirty="0" smtClean="0">
              <a:solidFill>
                <a:schemeClr val="tx1"/>
              </a:solidFill>
              <a:latin typeface="+mn-lt"/>
              <a:ea typeface="ＭＳ Ｐゴシック" charset="0"/>
              <a:cs typeface="ＭＳ Ｐゴシック" charset="0"/>
            </a:endParaRPr>
          </a:p>
          <a:p>
            <a:r>
              <a:rPr lang="fr-FR" sz="1200" kern="1200" dirty="0" smtClean="0">
                <a:solidFill>
                  <a:schemeClr val="tx1"/>
                </a:solidFill>
                <a:latin typeface="+mn-lt"/>
                <a:ea typeface="ＭＳ Ｐゴシック" charset="0"/>
                <a:cs typeface="ＭＳ Ｐゴシック" charset="0"/>
              </a:rPr>
              <a:t>Recombinant Pla a 1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a:t>
            </a:r>
            <a:r>
              <a:rPr lang="fr-FR" sz="1200" kern="1200" dirty="0" err="1" smtClean="0">
                <a:solidFill>
                  <a:schemeClr val="tx1"/>
                </a:solidFill>
                <a:latin typeface="+mn-lt"/>
                <a:ea typeface="ＭＳ Ｐゴシック" charset="0"/>
                <a:cs typeface="ＭＳ Ｐゴシック" charset="0"/>
              </a:rPr>
              <a:t>specific</a:t>
            </a:r>
            <a:r>
              <a:rPr lang="fr-FR" sz="1200" kern="1200" dirty="0" smtClean="0">
                <a:solidFill>
                  <a:schemeClr val="tx1"/>
                </a:solidFill>
                <a:latin typeface="+mn-lt"/>
                <a:ea typeface="ＭＳ Ｐゴシック" charset="0"/>
                <a:cs typeface="ＭＳ Ｐゴシック" charset="0"/>
              </a:rPr>
              <a:t> marker </a:t>
            </a:r>
            <a:r>
              <a:rPr lang="fr-FR" sz="1200" kern="1200" dirty="0" err="1" smtClean="0">
                <a:solidFill>
                  <a:schemeClr val="tx1"/>
                </a:solidFill>
                <a:latin typeface="+mn-lt"/>
                <a:ea typeface="ＭＳ Ｐゴシック" charset="0"/>
                <a:cs typeface="ＭＳ Ｐゴシック" charset="0"/>
              </a:rPr>
              <a:t>allergen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suitable</a:t>
            </a:r>
            <a:r>
              <a:rPr lang="fr-FR" sz="1200" kern="1200" dirty="0" smtClean="0">
                <a:solidFill>
                  <a:schemeClr val="tx1"/>
                </a:solidFill>
                <a:latin typeface="+mn-lt"/>
                <a:ea typeface="ＭＳ Ｐゴシック" charset="0"/>
                <a:cs typeface="ＭＳ Ｐゴシック" charset="0"/>
              </a:rPr>
              <a:t> for </a:t>
            </a:r>
            <a:r>
              <a:rPr lang="fr-FR" sz="1200" kern="1200" dirty="0" err="1" smtClean="0">
                <a:solidFill>
                  <a:schemeClr val="tx1"/>
                </a:solidFill>
                <a:latin typeface="+mn-lt"/>
                <a:ea typeface="ＭＳ Ｐゴシック" charset="0"/>
                <a:cs typeface="ＭＳ Ｐゴシック" charset="0"/>
              </a:rPr>
              <a:t>discriminating</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between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genuine</a:t>
            </a:r>
            <a:r>
              <a:rPr lang="fr-FR" sz="1200" kern="1200" dirty="0" smtClean="0">
                <a:solidFill>
                  <a:schemeClr val="tx1"/>
                </a:solidFill>
                <a:latin typeface="+mn-lt"/>
                <a:ea typeface="ＭＳ Ｐゴシック" charset="0"/>
                <a:cs typeface="ＭＳ Ｐゴシック" charset="0"/>
              </a:rPr>
              <a:t> plane </a:t>
            </a:r>
            <a:r>
              <a:rPr lang="fr-FR" sz="1200" kern="1200" dirty="0" err="1" smtClean="0">
                <a:solidFill>
                  <a:schemeClr val="tx1"/>
                </a:solidFill>
                <a:latin typeface="+mn-lt"/>
                <a:ea typeface="ＭＳ Ｐゴシック" charset="0"/>
                <a:cs typeface="ＭＳ Ｐゴシック" charset="0"/>
              </a:rPr>
              <a:t>tree</a:t>
            </a:r>
            <a:r>
              <a:rPr lang="fr-FR" sz="1200" kern="1200" dirty="0" smtClean="0">
                <a:solidFill>
                  <a:schemeClr val="tx1"/>
                </a:solidFill>
                <a:latin typeface="+mn-lt"/>
                <a:ea typeface="ＭＳ Ｐゴシック" charset="0"/>
                <a:cs typeface="ＭＳ Ｐゴシック" charset="0"/>
              </a:rPr>
              <a:t> pollen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and cross-</a:t>
            </a:r>
            <a:r>
              <a:rPr lang="fr-FR" sz="1200" kern="1200" dirty="0" err="1" smtClean="0">
                <a:solidFill>
                  <a:schemeClr val="tx1"/>
                </a:solidFill>
                <a:latin typeface="+mn-lt"/>
                <a:ea typeface="ＭＳ Ｐゴシック" charset="0"/>
                <a:cs typeface="ＭＳ Ｐゴシック" charset="0"/>
              </a:rPr>
              <a:t>reactivity</a:t>
            </a:r>
            <a:r>
              <a:rPr lang="fr-FR" sz="1200" kern="1200" dirty="0" smtClean="0">
                <a:solidFill>
                  <a:schemeClr val="tx1"/>
                </a:solidFill>
                <a:latin typeface="+mn-lt"/>
                <a:ea typeface="ＭＳ Ｐゴシック" charset="0"/>
                <a:cs typeface="ＭＳ Ｐゴシック" charset="0"/>
              </a:rPr>
              <a:t>. Pla a 1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major plane </a:t>
            </a:r>
            <a:r>
              <a:rPr lang="fr-FR" sz="1200" kern="1200" dirty="0" err="1" smtClean="0">
                <a:solidFill>
                  <a:schemeClr val="tx1"/>
                </a:solidFill>
                <a:latin typeface="+mn-lt"/>
                <a:ea typeface="ＭＳ Ｐゴシック" charset="0"/>
                <a:cs typeface="ＭＳ Ｐゴシック" charset="0"/>
              </a:rPr>
              <a:t>tree</a:t>
            </a:r>
            <a:r>
              <a:rPr lang="fr-FR" sz="1200" kern="1200" dirty="0" smtClean="0">
                <a:solidFill>
                  <a:schemeClr val="tx1"/>
                </a:solidFill>
                <a:latin typeface="+mn-lt"/>
                <a:ea typeface="ＭＳ Ｐゴシック" charset="0"/>
                <a:cs typeface="ＭＳ Ｐゴシック" charset="0"/>
              </a:rPr>
              <a:t> pollen </a:t>
            </a:r>
            <a:r>
              <a:rPr lang="fr-FR" sz="1200" kern="1200" dirty="0" err="1" smtClean="0">
                <a:solidFill>
                  <a:schemeClr val="tx1"/>
                </a:solidFill>
                <a:latin typeface="+mn-lt"/>
                <a:ea typeface="ＭＳ Ｐゴシック" charset="0"/>
                <a:cs typeface="ＭＳ Ｐゴシック" charset="0"/>
              </a:rPr>
              <a:t>allergen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recognized</a:t>
            </a:r>
            <a:r>
              <a:rPr lang="fr-FR" sz="1200" kern="1200" dirty="0" smtClean="0">
                <a:solidFill>
                  <a:schemeClr val="tx1"/>
                </a:solidFill>
                <a:latin typeface="+mn-lt"/>
                <a:ea typeface="ＭＳ Ｐゴシック" charset="0"/>
                <a:cs typeface="ＭＳ Ｐゴシック" charset="0"/>
              </a:rPr>
              <a:t> by up to 90 % of plane </a:t>
            </a:r>
            <a:r>
              <a:rPr lang="fr-FR" sz="1200" kern="1200" dirty="0" err="1" smtClean="0">
                <a:solidFill>
                  <a:schemeClr val="tx1"/>
                </a:solidFill>
                <a:latin typeface="+mn-lt"/>
                <a:ea typeface="ＭＳ Ｐゴシック" charset="0"/>
                <a:cs typeface="ＭＳ Ｐゴシック" charset="0"/>
              </a:rPr>
              <a:t>tree-allergic</a:t>
            </a:r>
            <a:r>
              <a:rPr lang="fr-FR" sz="1200" kern="1200" dirty="0" smtClean="0">
                <a:solidFill>
                  <a:schemeClr val="tx1"/>
                </a:solidFill>
                <a:latin typeface="+mn-lt"/>
                <a:ea typeface="ＭＳ Ｐゴシック" charset="0"/>
                <a:cs typeface="ＭＳ Ｐゴシック" charset="0"/>
              </a:rPr>
              <a:t> patients.1,2</a:t>
            </a:r>
          </a:p>
          <a:p>
            <a:endParaRPr lang="fr-FR" sz="1200" kern="1200" dirty="0" smtClean="0">
              <a:solidFill>
                <a:schemeClr val="tx1"/>
              </a:solidFill>
              <a:latin typeface="+mn-lt"/>
              <a:ea typeface="ＭＳ Ｐゴシック" charset="0"/>
              <a:cs typeface="ＭＳ Ｐゴシック" charset="0"/>
            </a:endParaRPr>
          </a:p>
          <a:p>
            <a:endParaRPr lang="fr-FR" sz="1200" kern="1200" dirty="0" smtClean="0">
              <a:solidFill>
                <a:schemeClr val="tx1"/>
              </a:solidFill>
              <a:latin typeface="+mn-lt"/>
              <a:ea typeface="ＭＳ Ｐゴシック" charset="0"/>
              <a:cs typeface="ＭＳ Ｐゴシック" charset="0"/>
            </a:endParaRPr>
          </a:p>
          <a:p>
            <a:pPr lvl="0"/>
            <a:r>
              <a:rPr lang="fr-BE" sz="1200" kern="1200" dirty="0" smtClean="0">
                <a:solidFill>
                  <a:schemeClr val="tx1"/>
                </a:solidFill>
                <a:effectLst/>
                <a:latin typeface="+mn-lt"/>
                <a:ea typeface="ＭＳ Ｐゴシック" charset="0"/>
                <a:cs typeface="ＭＳ Ｐゴシック" charset="0"/>
              </a:rPr>
              <a:t>°) Un programme d’éducation en allergie moléculaire mis à votre disposition,</a:t>
            </a:r>
            <a:endParaRPr lang="fr-FR" sz="1200" kern="1200" dirty="0" smtClean="0">
              <a:solidFill>
                <a:schemeClr val="tx1"/>
              </a:solidFill>
              <a:effectLst/>
              <a:latin typeface="+mn-lt"/>
              <a:ea typeface="ＭＳ Ｐゴシック" charset="0"/>
              <a:cs typeface="ＭＳ Ｐゴシック" charset="0"/>
            </a:endParaRPr>
          </a:p>
          <a:p>
            <a:pPr lvl="0"/>
            <a:r>
              <a:rPr lang="fr-BE" sz="1200" kern="1200" dirty="0" smtClean="0">
                <a:solidFill>
                  <a:schemeClr val="tx1"/>
                </a:solidFill>
                <a:effectLst/>
                <a:latin typeface="+mn-lt"/>
                <a:ea typeface="ＭＳ Ｐゴシック" charset="0"/>
                <a:cs typeface="ＭＳ Ｐゴシック" charset="0"/>
              </a:rPr>
              <a:t>°) Update des composants venins</a:t>
            </a:r>
            <a:r>
              <a:rPr lang="fr-BE" sz="1200" kern="1200" baseline="0" dirty="0" smtClean="0">
                <a:solidFill>
                  <a:schemeClr val="tx1"/>
                </a:solidFill>
                <a:effectLst/>
                <a:latin typeface="+mn-lt"/>
                <a:ea typeface="ＭＳ Ｐゴシック" charset="0"/>
                <a:cs typeface="ＭＳ Ｐゴシック" charset="0"/>
              </a:rPr>
              <a:t> =</a:t>
            </a:r>
            <a:r>
              <a:rPr lang="fr-FR" sz="1200" kern="1200" dirty="0" smtClean="0">
                <a:solidFill>
                  <a:schemeClr val="tx1"/>
                </a:solidFill>
                <a:latin typeface="+mn-lt"/>
                <a:ea typeface="ＭＳ Ｐゴシック" charset="0"/>
                <a:cs typeface="ＭＳ Ｐゴシック" charset="0"/>
              </a:rPr>
              <a:t>Vos et al. </a:t>
            </a:r>
            <a:r>
              <a:rPr lang="fr-FR" sz="1200" kern="1200" dirty="0" err="1" smtClean="0">
                <a:solidFill>
                  <a:schemeClr val="tx1"/>
                </a:solidFill>
                <a:latin typeface="+mn-lt"/>
                <a:ea typeface="ＭＳ Ｐゴシック" charset="0"/>
                <a:cs typeface="ＭＳ Ｐゴシック" charset="0"/>
              </a:rPr>
              <a:t>verified</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that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spiking</a:t>
            </a:r>
            <a:r>
              <a:rPr lang="fr-FR" sz="1200" kern="1200" dirty="0" smtClean="0">
                <a:solidFill>
                  <a:schemeClr val="tx1"/>
                </a:solidFill>
                <a:latin typeface="+mn-lt"/>
                <a:ea typeface="ＭＳ Ｐゴシック" charset="0"/>
                <a:cs typeface="ＭＳ Ｐゴシック" charset="0"/>
              </a:rPr>
              <a:t> ImmunoCAP wasp </a:t>
            </a:r>
            <a:r>
              <a:rPr lang="fr-FR" sz="1200" kern="1200" dirty="0" err="1" smtClean="0">
                <a:solidFill>
                  <a:schemeClr val="tx1"/>
                </a:solidFill>
                <a:latin typeface="+mn-lt"/>
                <a:ea typeface="ＭＳ Ｐゴシック" charset="0"/>
                <a:cs typeface="ＭＳ Ｐゴシック" charset="0"/>
              </a:rPr>
              <a:t>venom</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extract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with</a:t>
            </a:r>
            <a:r>
              <a:rPr lang="fr-FR" sz="1200" kern="1200" dirty="0" smtClean="0">
                <a:solidFill>
                  <a:schemeClr val="tx1"/>
                </a:solidFill>
                <a:latin typeface="+mn-lt"/>
                <a:ea typeface="ＭＳ Ｐゴシック" charset="0"/>
                <a:cs typeface="ＭＳ Ｐゴシック" charset="0"/>
              </a:rPr>
              <a:t> wasp </a:t>
            </a:r>
            <a:r>
              <a:rPr lang="fr-FR" sz="1200" kern="1200" dirty="0" err="1" smtClean="0">
                <a:solidFill>
                  <a:schemeClr val="tx1"/>
                </a:solidFill>
                <a:latin typeface="+mn-lt"/>
                <a:ea typeface="ＭＳ Ｐゴシック" charset="0"/>
                <a:cs typeface="ＭＳ Ｐゴシック" charset="0"/>
              </a:rPr>
              <a:t>venom</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Antigen</a:t>
            </a:r>
            <a:r>
              <a:rPr lang="fr-FR" sz="1200" kern="1200" dirty="0" smtClean="0">
                <a:solidFill>
                  <a:schemeClr val="tx1"/>
                </a:solidFill>
                <a:latin typeface="+mn-lt"/>
                <a:ea typeface="ＭＳ Ｐゴシック" charset="0"/>
                <a:cs typeface="ＭＳ Ｐゴシック" charset="0"/>
              </a:rPr>
              <a:t> 5 (</a:t>
            </a:r>
            <a:r>
              <a:rPr lang="fr-FR" sz="1200" kern="1200" dirty="0" err="1" smtClean="0">
                <a:solidFill>
                  <a:schemeClr val="tx1"/>
                </a:solidFill>
                <a:latin typeface="+mn-lt"/>
                <a:ea typeface="ＭＳ Ｐゴシック" charset="0"/>
                <a:cs typeface="ＭＳ Ｐゴシック" charset="0"/>
              </a:rPr>
              <a:t>Ves</a:t>
            </a:r>
            <a:r>
              <a:rPr lang="fr-FR" sz="1200" kern="1200" dirty="0" smtClean="0">
                <a:solidFill>
                  <a:schemeClr val="tx1"/>
                </a:solidFill>
                <a:latin typeface="+mn-lt"/>
                <a:ea typeface="ＭＳ Ｐゴシック" charset="0"/>
                <a:cs typeface="ＭＳ Ｐゴシック" charset="0"/>
              </a:rPr>
              <a:t> v 5) </a:t>
            </a:r>
            <a:r>
              <a:rPr lang="fr-FR" sz="1200" kern="1200" dirty="0" err="1" smtClean="0">
                <a:solidFill>
                  <a:schemeClr val="tx1"/>
                </a:solidFill>
                <a:latin typeface="+mn-lt"/>
                <a:ea typeface="ＭＳ Ｐゴシック" charset="0"/>
                <a:cs typeface="ＭＳ Ｐゴシック" charset="0"/>
              </a:rPr>
              <a:t>increased</a:t>
            </a:r>
            <a:r>
              <a:rPr lang="fr-FR" sz="1200" kern="1200" dirty="0" smtClean="0">
                <a:solidFill>
                  <a:schemeClr val="tx1"/>
                </a:solidFill>
                <a:latin typeface="+mn-lt"/>
                <a:ea typeface="ＭＳ Ｐゴシック" charset="0"/>
                <a:cs typeface="ＭＳ Ｐゴシック" charset="0"/>
              </a:rPr>
              <a:t> the </a:t>
            </a:r>
            <a:r>
              <a:rPr lang="fr-FR" sz="1200" kern="1200" dirty="0" err="1" smtClean="0">
                <a:solidFill>
                  <a:schemeClr val="tx1"/>
                </a:solidFill>
                <a:latin typeface="+mn-lt"/>
                <a:ea typeface="ＭＳ Ｐゴシック" charset="0"/>
                <a:cs typeface="ＭＳ Ｐゴシック" charset="0"/>
              </a:rPr>
              <a:t>sensitivity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from</a:t>
            </a:r>
            <a:r>
              <a:rPr lang="fr-FR" sz="1200" kern="1200" dirty="0" smtClean="0">
                <a:solidFill>
                  <a:schemeClr val="tx1"/>
                </a:solidFill>
                <a:latin typeface="+mn-lt"/>
                <a:ea typeface="ＭＳ Ｐゴシック" charset="0"/>
                <a:cs typeface="ＭＳ Ｐゴシック" charset="0"/>
              </a:rPr>
              <a:t> 83.4% to 96.8% </a:t>
            </a:r>
            <a:r>
              <a:rPr lang="fr-FR" sz="1200" kern="1200" dirty="0" err="1" smtClean="0">
                <a:solidFill>
                  <a:schemeClr val="tx1"/>
                </a:solidFill>
                <a:latin typeface="+mn-lt"/>
                <a:ea typeface="ＭＳ Ｐゴシック" charset="0"/>
                <a:cs typeface="ＭＳ Ｐゴシック" charset="0"/>
              </a:rPr>
              <a:t>without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affecting</a:t>
            </a:r>
            <a:r>
              <a:rPr lang="fr-FR" sz="1200" kern="1200" dirty="0" smtClean="0">
                <a:solidFill>
                  <a:schemeClr val="tx1"/>
                </a:solidFill>
                <a:latin typeface="+mn-lt"/>
                <a:ea typeface="ＭＳ Ｐゴシック" charset="0"/>
                <a:cs typeface="ＭＳ Ｐゴシック" charset="0"/>
              </a:rPr>
              <a:t> the </a:t>
            </a:r>
            <a:r>
              <a:rPr lang="fr-FR" sz="1200" kern="1200" dirty="0" err="1" smtClean="0">
                <a:solidFill>
                  <a:schemeClr val="tx1"/>
                </a:solidFill>
                <a:latin typeface="+mn-lt"/>
                <a:ea typeface="ＭＳ Ｐゴシック" charset="0"/>
                <a:cs typeface="ＭＳ Ｐゴシック" charset="0"/>
              </a:rPr>
              <a:t>specificity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Thus</a:t>
            </a:r>
            <a:r>
              <a:rPr lang="fr-FR" sz="1200" kern="1200" dirty="0" smtClean="0">
                <a:solidFill>
                  <a:schemeClr val="tx1"/>
                </a:solidFill>
                <a:latin typeface="+mn-lt"/>
                <a:ea typeface="ＭＳ Ｐゴシック" charset="0"/>
                <a:cs typeface="ＭＳ Ｐゴシック" charset="0"/>
              </a:rPr>
              <a:t>, the new </a:t>
            </a:r>
            <a:r>
              <a:rPr lang="fr-FR" sz="1200" kern="1200" dirty="0" err="1" smtClean="0">
                <a:solidFill>
                  <a:schemeClr val="tx1"/>
                </a:solidFill>
                <a:latin typeface="+mn-lt"/>
                <a:ea typeface="ＭＳ Ｐゴシック" charset="0"/>
                <a:cs typeface="ＭＳ Ｐゴシック" charset="0"/>
              </a:rPr>
              <a:t>spiked</a:t>
            </a:r>
            <a:r>
              <a:rPr lang="fr-FR" sz="1200" kern="1200" dirty="0" smtClean="0">
                <a:solidFill>
                  <a:schemeClr val="tx1"/>
                </a:solidFill>
                <a:latin typeface="+mn-lt"/>
                <a:ea typeface="ＭＳ Ｐゴシック" charset="0"/>
                <a:cs typeface="ＭＳ Ｐゴシック" charset="0"/>
              </a:rPr>
              <a:t> test </a:t>
            </a:r>
            <a:r>
              <a:rPr lang="fr-FR" sz="1200" kern="1200" dirty="0" err="1" smtClean="0">
                <a:solidFill>
                  <a:schemeClr val="tx1"/>
                </a:solidFill>
                <a:latin typeface="+mn-lt"/>
                <a:ea typeface="ＭＳ Ｐゴシック" charset="0"/>
                <a:cs typeface="ＭＳ Ｐゴシック" charset="0"/>
              </a:rPr>
              <a:t>allows</a:t>
            </a:r>
            <a:r>
              <a:rPr lang="fr-FR" sz="1200" kern="1200" dirty="0" smtClean="0">
                <a:solidFill>
                  <a:schemeClr val="tx1"/>
                </a:solidFill>
                <a:latin typeface="+mn-lt"/>
                <a:ea typeface="ＭＳ Ｐゴシック" charset="0"/>
                <a:cs typeface="ＭＳ Ｐゴシック" charset="0"/>
              </a:rPr>
              <a:t> a more </a:t>
            </a:r>
            <a:r>
              <a:rPr lang="fr-FR" sz="1200" kern="1200" dirty="0" err="1" smtClean="0">
                <a:solidFill>
                  <a:schemeClr val="tx1"/>
                </a:solidFill>
                <a:latin typeface="+mn-lt"/>
                <a:ea typeface="ＭＳ Ｐゴシック" charset="0"/>
                <a:cs typeface="ＭＳ Ｐゴシック" charset="0"/>
              </a:rPr>
              <a:t>reliable</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detection</a:t>
            </a:r>
            <a:r>
              <a:rPr lang="fr-FR" sz="1200" kern="1200" dirty="0" smtClean="0">
                <a:solidFill>
                  <a:schemeClr val="tx1"/>
                </a:solidFill>
                <a:latin typeface="+mn-lt"/>
                <a:ea typeface="ＭＳ Ｐゴシック" charset="0"/>
                <a:cs typeface="ＭＳ Ｐゴシック" charset="0"/>
              </a:rPr>
              <a:t> of wasp </a:t>
            </a:r>
            <a:r>
              <a:rPr lang="fr-FR" sz="1200" kern="1200" dirty="0" err="1" smtClean="0">
                <a:solidFill>
                  <a:schemeClr val="tx1"/>
                </a:solidFill>
                <a:latin typeface="+mn-lt"/>
                <a:ea typeface="ＭＳ Ｐゴシック" charset="0"/>
                <a:cs typeface="ＭＳ Ｐゴシック" charset="0"/>
              </a:rPr>
              <a:t>venom</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a:t>
            </a:r>
            <a:endParaRPr lang="fr-FR" sz="1200" kern="1200" dirty="0" smtClean="0">
              <a:solidFill>
                <a:schemeClr val="tx1"/>
              </a:solidFill>
              <a:effectLst/>
              <a:latin typeface="+mn-lt"/>
              <a:ea typeface="ＭＳ Ｐゴシック" charset="0"/>
              <a:cs typeface="ＭＳ Ｐゴシック" charset="0"/>
            </a:endParaRPr>
          </a:p>
          <a:p>
            <a:pPr lvl="0"/>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Nouveaux</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composants</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pour</a:t>
            </a:r>
            <a:r>
              <a:rPr lang="fi-FI" sz="1200" kern="1200" dirty="0" smtClean="0">
                <a:solidFill>
                  <a:schemeClr val="tx1"/>
                </a:solidFill>
                <a:effectLst/>
                <a:latin typeface="+mn-lt"/>
                <a:ea typeface="ＭＳ Ｐゴシック" charset="0"/>
                <a:cs typeface="ＭＳ Ｐゴシック" charset="0"/>
              </a:rPr>
              <a:t> la </a:t>
            </a:r>
            <a:r>
              <a:rPr lang="fi-FI" sz="1200" kern="1200" dirty="0" err="1" smtClean="0">
                <a:solidFill>
                  <a:schemeClr val="tx1"/>
                </a:solidFill>
                <a:effectLst/>
                <a:latin typeface="+mn-lt"/>
                <a:ea typeface="ＭＳ Ｐゴシック" charset="0"/>
                <a:cs typeface="ＭＳ Ｐゴシック" charset="0"/>
              </a:rPr>
              <a:t>pomme</a:t>
            </a:r>
            <a:r>
              <a:rPr lang="fi-FI" sz="1200" kern="1200" dirty="0" smtClean="0">
                <a:solidFill>
                  <a:schemeClr val="tx1"/>
                </a:solidFill>
                <a:effectLst/>
                <a:latin typeface="+mn-lt"/>
                <a:ea typeface="ＭＳ Ｐゴシック" charset="0"/>
                <a:cs typeface="ＭＳ Ｐゴシック" charset="0"/>
              </a:rPr>
              <a:t> : </a:t>
            </a:r>
            <a:r>
              <a:rPr lang="fi-FI" sz="1200" kern="1200" dirty="0" err="1" smtClean="0">
                <a:solidFill>
                  <a:schemeClr val="tx1"/>
                </a:solidFill>
                <a:effectLst/>
                <a:latin typeface="+mn-lt"/>
                <a:ea typeface="ＭＳ Ｐゴシック" charset="0"/>
                <a:cs typeface="ＭＳ Ｐゴシック" charset="0"/>
              </a:rPr>
              <a:t>rMal</a:t>
            </a:r>
            <a:r>
              <a:rPr lang="fi-FI" sz="1200" kern="1200" dirty="0" smtClean="0">
                <a:solidFill>
                  <a:schemeClr val="tx1"/>
                </a:solidFill>
                <a:effectLst/>
                <a:latin typeface="+mn-lt"/>
                <a:ea typeface="ＭＳ Ｐゴシック" charset="0"/>
                <a:cs typeface="ＭＳ Ｐゴシック" charset="0"/>
              </a:rPr>
              <a:t> d1 et </a:t>
            </a:r>
            <a:r>
              <a:rPr lang="fi-FI" sz="1200" kern="1200" dirty="0" err="1" smtClean="0">
                <a:solidFill>
                  <a:schemeClr val="tx1"/>
                </a:solidFill>
                <a:effectLst/>
                <a:latin typeface="+mn-lt"/>
                <a:ea typeface="ＭＳ Ｐゴシック" charset="0"/>
                <a:cs typeface="ＭＳ Ｐゴシック" charset="0"/>
              </a:rPr>
              <a:t>rMal</a:t>
            </a:r>
            <a:r>
              <a:rPr lang="fi-FI" sz="1200" kern="1200" dirty="0" smtClean="0">
                <a:solidFill>
                  <a:schemeClr val="tx1"/>
                </a:solidFill>
                <a:effectLst/>
                <a:latin typeface="+mn-lt"/>
                <a:ea typeface="ＭＳ Ｐゴシック" charset="0"/>
                <a:cs typeface="ＭＳ Ｐゴシック" charset="0"/>
              </a:rPr>
              <a:t> d3,</a:t>
            </a:r>
            <a:endParaRPr lang="fr-FR" sz="1200" kern="1200" dirty="0" smtClean="0">
              <a:solidFill>
                <a:schemeClr val="tx1"/>
              </a:solidFill>
              <a:effectLst/>
              <a:latin typeface="+mn-lt"/>
              <a:ea typeface="ＭＳ Ｐゴシック" charset="0"/>
              <a:cs typeface="ＭＳ Ｐゴシック" charset="0"/>
            </a:endParaRPr>
          </a:p>
          <a:p>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Nouveaux</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composants</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Noisette</a:t>
            </a:r>
            <a:r>
              <a:rPr lang="fi-FI" sz="1200" kern="1200" dirty="0" smtClean="0">
                <a:solidFill>
                  <a:schemeClr val="tx1"/>
                </a:solidFill>
                <a:effectLst/>
                <a:latin typeface="+mn-lt"/>
                <a:ea typeface="ＭＳ Ｐゴシック" charset="0"/>
                <a:cs typeface="ＭＳ Ｐゴシック" charset="0"/>
              </a:rPr>
              <a:t> : </a:t>
            </a:r>
            <a:r>
              <a:rPr lang="fi-FI" sz="1200" kern="1200" dirty="0" err="1" smtClean="0">
                <a:solidFill>
                  <a:schemeClr val="tx1"/>
                </a:solidFill>
                <a:effectLst/>
                <a:latin typeface="+mn-lt"/>
                <a:ea typeface="ＭＳ Ｐゴシック" charset="0"/>
                <a:cs typeface="ＭＳ Ｐゴシック" charset="0"/>
              </a:rPr>
              <a:t>nCor</a:t>
            </a:r>
            <a:r>
              <a:rPr lang="fi-FI" sz="1200" kern="1200" dirty="0" smtClean="0">
                <a:solidFill>
                  <a:schemeClr val="tx1"/>
                </a:solidFill>
                <a:effectLst/>
                <a:latin typeface="+mn-lt"/>
                <a:ea typeface="ＭＳ Ｐゴシック" charset="0"/>
                <a:cs typeface="ＭＳ Ｐゴシック" charset="0"/>
              </a:rPr>
              <a:t> a 9 et </a:t>
            </a:r>
            <a:r>
              <a:rPr lang="fi-FI" sz="1200" kern="1200" dirty="0" err="1" smtClean="0">
                <a:solidFill>
                  <a:schemeClr val="tx1"/>
                </a:solidFill>
                <a:effectLst/>
                <a:latin typeface="+mn-lt"/>
                <a:ea typeface="ＭＳ Ｐゴシック" charset="0"/>
                <a:cs typeface="ＭＳ Ｐゴシック" charset="0"/>
              </a:rPr>
              <a:t>rCor</a:t>
            </a:r>
            <a:r>
              <a:rPr lang="fi-FI" sz="1200" kern="1200" dirty="0" smtClean="0">
                <a:solidFill>
                  <a:schemeClr val="tx1"/>
                </a:solidFill>
                <a:effectLst/>
                <a:latin typeface="+mn-lt"/>
                <a:ea typeface="ＭＳ Ｐゴシック" charset="0"/>
                <a:cs typeface="ＭＳ Ｐゴシック" charset="0"/>
              </a:rPr>
              <a:t> a 14, </a:t>
            </a:r>
            <a:r>
              <a:rPr lang="fr-FR" sz="1200" kern="1200" dirty="0" err="1" smtClean="0">
                <a:solidFill>
                  <a:schemeClr val="tx1"/>
                </a:solidFill>
                <a:latin typeface="+mn-lt"/>
                <a:ea typeface="ＭＳ Ｐゴシック" charset="0"/>
                <a:cs typeface="ＭＳ Ｐゴシック" charset="0"/>
              </a:rPr>
              <a:t>which</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both</a:t>
            </a:r>
            <a:r>
              <a:rPr lang="fr-FR" sz="1200" kern="1200" dirty="0" smtClean="0">
                <a:solidFill>
                  <a:schemeClr val="tx1"/>
                </a:solidFill>
                <a:latin typeface="+mn-lt"/>
                <a:ea typeface="ＭＳ Ｐゴシック" charset="0"/>
                <a:cs typeface="ＭＳ Ｐゴシック" charset="0"/>
              </a:rPr>
              <a:t> are </a:t>
            </a:r>
            <a:r>
              <a:rPr lang="fr-FR" sz="1200" kern="1200" dirty="0" err="1" smtClean="0">
                <a:solidFill>
                  <a:schemeClr val="tx1"/>
                </a:solidFill>
                <a:latin typeface="+mn-lt"/>
                <a:ea typeface="ＭＳ Ｐゴシック" charset="0"/>
                <a:cs typeface="ＭＳ Ｐゴシック" charset="0"/>
              </a:rPr>
              <a:t>storage</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proteins</a:t>
            </a:r>
            <a:r>
              <a:rPr lang="fr-FR" sz="1200" kern="1200" dirty="0" smtClean="0">
                <a:solidFill>
                  <a:schemeClr val="tx1"/>
                </a:solidFill>
                <a:latin typeface="+mn-lt"/>
                <a:ea typeface="ＭＳ Ｐゴシック" charset="0"/>
                <a:cs typeface="ＭＳ Ｐゴシック" charset="0"/>
              </a:rPr>
              <a:t> of </a:t>
            </a:r>
            <a:r>
              <a:rPr lang="fr-FR" sz="1200" kern="1200" dirty="0" err="1" smtClean="0">
                <a:solidFill>
                  <a:schemeClr val="tx1"/>
                </a:solidFill>
                <a:latin typeface="+mn-lt"/>
                <a:ea typeface="ＭＳ Ｐゴシック" charset="0"/>
                <a:cs typeface="ＭＳ Ｐゴシック" charset="0"/>
              </a:rPr>
              <a:t>high</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stability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that</a:t>
            </a:r>
            <a:r>
              <a:rPr lang="fr-FR" sz="1200" kern="1200" dirty="0" smtClean="0">
                <a:solidFill>
                  <a:schemeClr val="tx1"/>
                </a:solidFill>
                <a:latin typeface="+mn-lt"/>
                <a:ea typeface="ＭＳ Ｐゴシック" charset="0"/>
                <a:cs typeface="ＭＳ Ｐゴシック" charset="0"/>
              </a:rPr>
              <a:t> are </a:t>
            </a:r>
            <a:r>
              <a:rPr lang="fr-FR" sz="1200" kern="1200" dirty="0" err="1" smtClean="0">
                <a:solidFill>
                  <a:schemeClr val="tx1"/>
                </a:solidFill>
                <a:latin typeface="+mn-lt"/>
                <a:ea typeface="ＭＳ Ｐゴシック" charset="0"/>
                <a:cs typeface="ＭＳ Ｐゴシック" charset="0"/>
              </a:rPr>
              <a:t>present</a:t>
            </a:r>
            <a:r>
              <a:rPr lang="fr-FR" sz="1200" kern="1200" dirty="0" smtClean="0">
                <a:solidFill>
                  <a:schemeClr val="tx1"/>
                </a:solidFill>
                <a:latin typeface="+mn-lt"/>
                <a:ea typeface="ＭＳ Ｐゴシック" charset="0"/>
                <a:cs typeface="ＭＳ Ｐゴシック" charset="0"/>
              </a:rPr>
              <a:t> in </a:t>
            </a:r>
            <a:r>
              <a:rPr lang="fr-FR" sz="1200" kern="1200" dirty="0" err="1" smtClean="0">
                <a:solidFill>
                  <a:schemeClr val="tx1"/>
                </a:solidFill>
                <a:latin typeface="+mn-lt"/>
                <a:ea typeface="ＭＳ Ｐゴシック" charset="0"/>
                <a:cs typeface="ＭＳ Ｐゴシック" charset="0"/>
              </a:rPr>
              <a:t>high</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amounts</a:t>
            </a:r>
            <a:r>
              <a:rPr lang="fr-FR" sz="1200" kern="1200" dirty="0" smtClean="0">
                <a:solidFill>
                  <a:schemeClr val="tx1"/>
                </a:solidFill>
                <a:latin typeface="+mn-lt"/>
                <a:ea typeface="ＭＳ Ｐゴシック" charset="0"/>
                <a:cs typeface="ＭＳ Ｐゴシック" charset="0"/>
              </a:rPr>
              <a:t> in the </a:t>
            </a:r>
            <a:r>
              <a:rPr lang="fr-FR" sz="1200" kern="1200" dirty="0" err="1" smtClean="0">
                <a:solidFill>
                  <a:schemeClr val="tx1"/>
                </a:solidFill>
                <a:latin typeface="+mn-lt"/>
                <a:ea typeface="ＭＳ Ｐゴシック" charset="0"/>
                <a:cs typeface="ＭＳ Ｐゴシック" charset="0"/>
              </a:rPr>
              <a:t>hazelnut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to the </a:t>
            </a:r>
            <a:r>
              <a:rPr lang="fr-FR" sz="1200" kern="1200" dirty="0" err="1" smtClean="0">
                <a:solidFill>
                  <a:schemeClr val="tx1"/>
                </a:solidFill>
                <a:latin typeface="+mn-lt"/>
                <a:ea typeface="ＭＳ Ｐゴシック" charset="0"/>
                <a:cs typeface="ＭＳ Ｐゴシック" charset="0"/>
              </a:rPr>
              <a:t>hazelnut</a:t>
            </a:r>
            <a:r>
              <a:rPr lang="fr-FR" sz="1200" kern="1200" dirty="0" smtClean="0">
                <a:solidFill>
                  <a:schemeClr val="tx1"/>
                </a:solidFill>
                <a:latin typeface="+mn-lt"/>
                <a:ea typeface="ＭＳ Ｐゴシック" charset="0"/>
                <a:cs typeface="ＭＳ Ｐゴシック" charset="0"/>
              </a:rPr>
              <a:t> 11S globulin (Cor a 9) </a:t>
            </a:r>
            <a:r>
              <a:rPr lang="fr-FR" sz="1200" kern="1200" dirty="0" err="1" smtClean="0">
                <a:solidFill>
                  <a:schemeClr val="tx1"/>
                </a:solidFill>
                <a:latin typeface="+mn-lt"/>
                <a:ea typeface="ＭＳ Ｐゴシック" charset="0"/>
                <a:cs typeface="ＭＳ Ｐゴシック" charset="0"/>
              </a:rPr>
              <a:t>hasa</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slightly</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better</a:t>
            </a:r>
            <a:r>
              <a:rPr lang="fr-FR" sz="1200" kern="1200" dirty="0" smtClean="0">
                <a:solidFill>
                  <a:schemeClr val="tx1"/>
                </a:solidFill>
                <a:latin typeface="+mn-lt"/>
                <a:ea typeface="ＭＳ Ｐゴシック" charset="0"/>
                <a:cs typeface="ＭＳ Ｐゴシック" charset="0"/>
              </a:rPr>
              <a:t> diagnostic </a:t>
            </a:r>
            <a:r>
              <a:rPr lang="fr-FR" sz="1200" kern="1200" dirty="0" err="1" smtClean="0">
                <a:solidFill>
                  <a:schemeClr val="tx1"/>
                </a:solidFill>
                <a:latin typeface="+mn-lt"/>
                <a:ea typeface="ＭＳ Ｐゴシック" charset="0"/>
                <a:cs typeface="ＭＳ Ｐゴシック" charset="0"/>
              </a:rPr>
              <a:t>capacity</a:t>
            </a:r>
            <a:r>
              <a:rPr lang="fr-FR" sz="1200" kern="1200" dirty="0" smtClean="0">
                <a:solidFill>
                  <a:schemeClr val="tx1"/>
                </a:solidFill>
                <a:latin typeface="+mn-lt"/>
                <a:ea typeface="ＭＳ Ｐゴシック" charset="0"/>
                <a:cs typeface="ＭＳ Ｐゴシック" charset="0"/>
              </a:rPr>
              <a:t> in </a:t>
            </a:r>
            <a:r>
              <a:rPr lang="fr-FR" sz="1200" kern="1200" dirty="0" err="1" smtClean="0">
                <a:solidFill>
                  <a:schemeClr val="tx1"/>
                </a:solidFill>
                <a:latin typeface="+mn-lt"/>
                <a:ea typeface="ＭＳ Ｐゴシック" charset="0"/>
                <a:cs typeface="ＭＳ Ｐゴシック" charset="0"/>
              </a:rPr>
              <a:t>children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than</a:t>
            </a:r>
            <a:r>
              <a:rPr lang="fr-FR" sz="1200" kern="1200" dirty="0" smtClean="0">
                <a:solidFill>
                  <a:schemeClr val="tx1"/>
                </a:solidFill>
                <a:latin typeface="+mn-lt"/>
                <a:ea typeface="ＭＳ Ｐゴシック" charset="0"/>
                <a:cs typeface="ＭＳ Ｐゴシック" charset="0"/>
              </a:rPr>
              <a:t> IgE to 2S </a:t>
            </a:r>
            <a:r>
              <a:rPr lang="fr-FR" sz="1200" kern="1200" dirty="0" err="1" smtClean="0">
                <a:solidFill>
                  <a:schemeClr val="tx1"/>
                </a:solidFill>
                <a:latin typeface="+mn-lt"/>
                <a:ea typeface="ＭＳ Ｐゴシック" charset="0"/>
                <a:cs typeface="ＭＳ Ｐゴシック" charset="0"/>
              </a:rPr>
              <a:t>albumin</a:t>
            </a:r>
            <a:r>
              <a:rPr lang="fr-FR" sz="1200" kern="1200" dirty="0" smtClean="0">
                <a:solidFill>
                  <a:schemeClr val="tx1"/>
                </a:solidFill>
                <a:latin typeface="+mn-lt"/>
                <a:ea typeface="ＭＳ Ｐゴシック" charset="0"/>
                <a:cs typeface="ＭＳ Ｐゴシック" charset="0"/>
              </a:rPr>
              <a:t> (Cor a 14) and the reverse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indicated</a:t>
            </a:r>
            <a:r>
              <a:rPr lang="fr-FR" sz="1200" kern="1200" dirty="0" smtClean="0">
                <a:solidFill>
                  <a:schemeClr val="tx1"/>
                </a:solidFill>
                <a:latin typeface="+mn-lt"/>
                <a:ea typeface="ＭＳ Ｐゴシック" charset="0"/>
                <a:cs typeface="ＭＳ Ｐゴシック" charset="0"/>
              </a:rPr>
              <a:t> in </a:t>
            </a:r>
            <a:r>
              <a:rPr lang="fr-FR" sz="1200" kern="1200" dirty="0" err="1" smtClean="0">
                <a:solidFill>
                  <a:schemeClr val="tx1"/>
                </a:solidFill>
                <a:latin typeface="+mn-lt"/>
                <a:ea typeface="ＭＳ Ｐゴシック" charset="0"/>
                <a:cs typeface="ＭＳ Ｐゴシック" charset="0"/>
              </a:rPr>
              <a:t>adults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However</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both</a:t>
            </a:r>
            <a:r>
              <a:rPr lang="fr-FR" sz="1200" kern="1200" dirty="0" smtClean="0">
                <a:solidFill>
                  <a:schemeClr val="tx1"/>
                </a:solidFill>
                <a:latin typeface="+mn-lt"/>
                <a:ea typeface="ＭＳ Ｐゴシック" charset="0"/>
                <a:cs typeface="ＭＳ Ｐゴシック" charset="0"/>
              </a:rPr>
              <a:t> Cor a 9 and Cor a 14 </a:t>
            </a:r>
            <a:r>
              <a:rPr lang="fr-FR" sz="1200" kern="1200" dirty="0" err="1" smtClean="0">
                <a:solidFill>
                  <a:schemeClr val="tx1"/>
                </a:solidFill>
                <a:latin typeface="+mn-lt"/>
                <a:ea typeface="ＭＳ Ｐゴシック" charset="0"/>
                <a:cs typeface="ＭＳ Ｐゴシック" charset="0"/>
              </a:rPr>
              <a:t>improve</a:t>
            </a:r>
            <a:r>
              <a:rPr lang="fr-FR" sz="1200" kern="1200" dirty="0" smtClean="0">
                <a:solidFill>
                  <a:schemeClr val="tx1"/>
                </a:solidFill>
                <a:latin typeface="+mn-lt"/>
                <a:ea typeface="ＭＳ Ｐゴシック" charset="0"/>
                <a:cs typeface="ＭＳ Ｐゴシック" charset="0"/>
              </a:rPr>
              <a:t> the </a:t>
            </a:r>
            <a:r>
              <a:rPr lang="fr-FR" sz="1200" kern="1200" dirty="0" err="1" smtClean="0">
                <a:solidFill>
                  <a:schemeClr val="tx1"/>
                </a:solidFill>
                <a:latin typeface="+mn-lt"/>
                <a:ea typeface="ＭＳ Ｐゴシック" charset="0"/>
                <a:cs typeface="ＭＳ Ｐゴシック" charset="0"/>
              </a:rPr>
              <a:t>diagnosis</a:t>
            </a:r>
            <a:r>
              <a:rPr lang="fr-FR" sz="1200" kern="1200" dirty="0" smtClean="0">
                <a:solidFill>
                  <a:schemeClr val="tx1"/>
                </a:solidFill>
                <a:latin typeface="+mn-lt"/>
                <a:ea typeface="ＭＳ Ｐゴシック" charset="0"/>
                <a:cs typeface="ＭＳ Ｐゴシック" charset="0"/>
              </a:rPr>
              <a:t> and </a:t>
            </a:r>
            <a:r>
              <a:rPr lang="fr-FR" sz="1200" kern="1200" dirty="0" err="1" smtClean="0">
                <a:solidFill>
                  <a:schemeClr val="tx1"/>
                </a:solidFill>
                <a:latin typeface="+mn-lt"/>
                <a:ea typeface="ＭＳ Ｐゴシック" charset="0"/>
                <a:cs typeface="ＭＳ Ｐゴシック" charset="0"/>
              </a:rPr>
              <a:t>risk</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assessment</a:t>
            </a:r>
            <a:r>
              <a:rPr lang="fr-FR" sz="1200" kern="1200" dirty="0" smtClean="0">
                <a:solidFill>
                  <a:schemeClr val="tx1"/>
                </a:solidFill>
                <a:latin typeface="+mn-lt"/>
                <a:ea typeface="ＭＳ Ｐゴシック" charset="0"/>
                <a:cs typeface="ＭＳ Ｐゴシック" charset="0"/>
              </a:rPr>
              <a:t> of </a:t>
            </a:r>
            <a:r>
              <a:rPr lang="fr-FR" sz="1200" kern="1200" dirty="0" err="1" smtClean="0">
                <a:solidFill>
                  <a:schemeClr val="tx1"/>
                </a:solidFill>
                <a:latin typeface="+mn-lt"/>
                <a:ea typeface="ＭＳ Ｐゴシック" charset="0"/>
                <a:cs typeface="ＭＳ Ｐゴシック" charset="0"/>
              </a:rPr>
              <a:t>hazelnut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allergy</a:t>
            </a:r>
            <a:r>
              <a:rPr lang="fr-FR" sz="1200" kern="1200" dirty="0" smtClean="0">
                <a:solidFill>
                  <a:schemeClr val="tx1"/>
                </a:solidFill>
                <a:latin typeface="+mn-lt"/>
                <a:ea typeface="ＭＳ Ｐゴシック" charset="0"/>
                <a:cs typeface="ＭＳ Ｐゴシック" charset="0"/>
              </a:rPr>
              <a:t>.</a:t>
            </a:r>
            <a:r>
              <a:rPr lang="fi-FI" sz="1200" kern="1200" dirty="0" err="1" smtClean="0">
                <a:solidFill>
                  <a:schemeClr val="tx1"/>
                </a:solidFill>
                <a:effectLst/>
                <a:latin typeface="+mn-lt"/>
                <a:ea typeface="ＭＳ Ｐゴシック" charset="0"/>
                <a:cs typeface="ＭＳ Ｐゴシック" charset="0"/>
              </a:rPr>
              <a:t>Autres</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nouveaux</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composants</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fruits</a:t>
            </a:r>
            <a:r>
              <a:rPr lang="fi-FI" sz="1200" kern="1200" dirty="0" smtClean="0">
                <a:solidFill>
                  <a:schemeClr val="tx1"/>
                </a:solidFill>
                <a:effectLst/>
                <a:latin typeface="+mn-lt"/>
                <a:ea typeface="ＭＳ Ｐゴシック" charset="0"/>
                <a:cs typeface="ＭＳ Ｐゴシック" charset="0"/>
              </a:rPr>
              <a:t> à </a:t>
            </a:r>
            <a:r>
              <a:rPr lang="fi-FI" sz="1200" kern="1200" dirty="0" err="1" smtClean="0">
                <a:solidFill>
                  <a:schemeClr val="tx1"/>
                </a:solidFill>
                <a:effectLst/>
                <a:latin typeface="+mn-lt"/>
                <a:ea typeface="ＭＳ Ｐゴシック" charset="0"/>
                <a:cs typeface="ＭＳ Ｐゴシック" charset="0"/>
              </a:rPr>
              <a:t>coque</a:t>
            </a:r>
            <a:r>
              <a:rPr lang="fi-FI" sz="1200" kern="1200" dirty="0" smtClean="0">
                <a:solidFill>
                  <a:schemeClr val="tx1"/>
                </a:solidFill>
                <a:effectLst/>
                <a:latin typeface="+mn-lt"/>
                <a:ea typeface="ＭＳ Ｐゴシック" charset="0"/>
                <a:cs typeface="ＭＳ Ｐゴシック" charset="0"/>
              </a:rPr>
              <a:t> : </a:t>
            </a:r>
            <a:r>
              <a:rPr lang="fi-FI" sz="1200" kern="1200" dirty="0" err="1" smtClean="0">
                <a:solidFill>
                  <a:schemeClr val="tx1"/>
                </a:solidFill>
                <a:effectLst/>
                <a:latin typeface="+mn-lt"/>
                <a:ea typeface="ＭＳ Ｐゴシック" charset="0"/>
                <a:cs typeface="ＭＳ Ｐゴシック" charset="0"/>
              </a:rPr>
              <a:t>rJug</a:t>
            </a:r>
            <a:r>
              <a:rPr lang="fi-FI" sz="1200" kern="1200" dirty="0" smtClean="0">
                <a:solidFill>
                  <a:schemeClr val="tx1"/>
                </a:solidFill>
                <a:effectLst/>
                <a:latin typeface="+mn-lt"/>
                <a:ea typeface="ＭＳ Ｐゴシック" charset="0"/>
                <a:cs typeface="ＭＳ Ｐゴシック" charset="0"/>
              </a:rPr>
              <a:t> r 1, </a:t>
            </a:r>
            <a:r>
              <a:rPr lang="fi-FI" sz="1200" kern="1200" dirty="0" err="1" smtClean="0">
                <a:solidFill>
                  <a:schemeClr val="tx1"/>
                </a:solidFill>
                <a:effectLst/>
                <a:latin typeface="+mn-lt"/>
                <a:ea typeface="ＭＳ Ｐゴシック" charset="0"/>
                <a:cs typeface="ＭＳ Ｐゴシック" charset="0"/>
              </a:rPr>
              <a:t>rJug</a:t>
            </a:r>
            <a:r>
              <a:rPr lang="fi-FI" sz="1200" kern="1200" dirty="0" smtClean="0">
                <a:solidFill>
                  <a:schemeClr val="tx1"/>
                </a:solidFill>
                <a:effectLst/>
                <a:latin typeface="+mn-lt"/>
                <a:ea typeface="ＭＳ Ｐゴシック" charset="0"/>
                <a:cs typeface="ＭＳ Ｐゴシック" charset="0"/>
              </a:rPr>
              <a:t> r 3, </a:t>
            </a:r>
            <a:r>
              <a:rPr lang="fi-FI" sz="1200" kern="1200" dirty="0" err="1" smtClean="0">
                <a:solidFill>
                  <a:schemeClr val="tx1"/>
                </a:solidFill>
                <a:effectLst/>
                <a:latin typeface="+mn-lt"/>
                <a:ea typeface="ＭＳ Ｐゴシック" charset="0"/>
                <a:cs typeface="ＭＳ Ｐゴシック" charset="0"/>
              </a:rPr>
              <a:t>rAna</a:t>
            </a:r>
            <a:r>
              <a:rPr lang="fi-FI" sz="1200" kern="1200" dirty="0" smtClean="0">
                <a:solidFill>
                  <a:schemeClr val="tx1"/>
                </a:solidFill>
                <a:effectLst/>
                <a:latin typeface="+mn-lt"/>
                <a:ea typeface="ＭＳ Ｐゴシック" charset="0"/>
                <a:cs typeface="ＭＳ Ｐゴシック" charset="0"/>
              </a:rPr>
              <a:t> o 3,</a:t>
            </a:r>
            <a:endParaRPr lang="fr-FR" sz="1200" kern="1200" dirty="0" smtClean="0">
              <a:solidFill>
                <a:schemeClr val="tx1"/>
              </a:solidFill>
              <a:effectLst/>
              <a:latin typeface="+mn-lt"/>
              <a:ea typeface="ＭＳ Ｐゴシック" charset="0"/>
              <a:cs typeface="ＭＳ Ｐゴシック" charset="0"/>
            </a:endParaRPr>
          </a:p>
          <a:p>
            <a:pPr lvl="0"/>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Nouveau</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composant</a:t>
            </a:r>
            <a:r>
              <a:rPr lang="fi-FI" sz="1200" kern="1200" dirty="0" smtClean="0">
                <a:solidFill>
                  <a:schemeClr val="tx1"/>
                </a:solidFill>
                <a:effectLst/>
                <a:latin typeface="+mn-lt"/>
                <a:ea typeface="ＭＳ Ｐゴシック" charset="0"/>
                <a:cs typeface="ＭＳ Ｐゴシック" charset="0"/>
              </a:rPr>
              <a:t> </a:t>
            </a:r>
            <a:r>
              <a:rPr lang="fi-FI" sz="1200" kern="1200" dirty="0" err="1" smtClean="0">
                <a:solidFill>
                  <a:schemeClr val="tx1"/>
                </a:solidFill>
                <a:effectLst/>
                <a:latin typeface="+mn-lt"/>
                <a:ea typeface="ＭＳ Ｐゴシック" charset="0"/>
                <a:cs typeface="ＭＳ Ｐゴシック" charset="0"/>
              </a:rPr>
              <a:t>froment</a:t>
            </a:r>
            <a:r>
              <a:rPr lang="fi-FI" sz="1200" kern="1200" dirty="0" smtClean="0">
                <a:solidFill>
                  <a:schemeClr val="tx1"/>
                </a:solidFill>
                <a:effectLst/>
                <a:latin typeface="+mn-lt"/>
                <a:ea typeface="ＭＳ Ｐゴシック" charset="0"/>
                <a:cs typeface="ＭＳ Ｐゴシック" charset="0"/>
              </a:rPr>
              <a:t> : </a:t>
            </a:r>
            <a:r>
              <a:rPr lang="fi-FI" sz="1200" kern="1200" dirty="0" err="1" smtClean="0">
                <a:solidFill>
                  <a:schemeClr val="tx1"/>
                </a:solidFill>
                <a:effectLst/>
                <a:latin typeface="+mn-lt"/>
                <a:ea typeface="ＭＳ Ｐゴシック" charset="0"/>
                <a:cs typeface="ＭＳ Ｐゴシック" charset="0"/>
              </a:rPr>
              <a:t>rTri</a:t>
            </a:r>
            <a:r>
              <a:rPr lang="fi-FI" sz="1200" kern="1200" dirty="0" smtClean="0">
                <a:solidFill>
                  <a:schemeClr val="tx1"/>
                </a:solidFill>
                <a:effectLst/>
                <a:latin typeface="+mn-lt"/>
                <a:ea typeface="ＭＳ Ｐゴシック" charset="0"/>
                <a:cs typeface="ＭＳ Ｐゴシック" charset="0"/>
              </a:rPr>
              <a:t> a 14. LTP   </a:t>
            </a:r>
            <a:r>
              <a:rPr lang="fr-FR" sz="1200" kern="1200" dirty="0" smtClean="0">
                <a:solidFill>
                  <a:schemeClr val="tx1"/>
                </a:solidFill>
                <a:latin typeface="+mn-lt"/>
                <a:ea typeface="ＭＳ Ｐゴシック" charset="0"/>
                <a:cs typeface="ＭＳ Ｐゴシック" charset="0"/>
              </a:rPr>
              <a:t>The </a:t>
            </a:r>
            <a:r>
              <a:rPr lang="fr-FR" sz="1200" kern="1200" dirty="0" err="1" smtClean="0">
                <a:solidFill>
                  <a:schemeClr val="tx1"/>
                </a:solidFill>
                <a:latin typeface="+mn-lt"/>
                <a:ea typeface="ＭＳ Ｐゴシック" charset="0"/>
                <a:cs typeface="ＭＳ Ｐゴシック" charset="0"/>
              </a:rPr>
              <a:t>authors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conclude</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that</a:t>
            </a:r>
            <a:r>
              <a:rPr lang="fr-FR" sz="1200" kern="1200" dirty="0" smtClean="0">
                <a:solidFill>
                  <a:schemeClr val="tx1"/>
                </a:solidFill>
                <a:latin typeface="+mn-lt"/>
                <a:ea typeface="ＭＳ Ｐゴシック" charset="0"/>
                <a:cs typeface="ＭＳ Ｐゴシック" charset="0"/>
              </a:rPr>
              <a:t> multiple </a:t>
            </a:r>
            <a:r>
              <a:rPr lang="fr-FR" sz="1200" kern="1200" dirty="0" err="1" smtClean="0">
                <a:solidFill>
                  <a:schemeClr val="tx1"/>
                </a:solidFill>
                <a:latin typeface="+mn-lt"/>
                <a:ea typeface="ＭＳ Ｐゴシック" charset="0"/>
                <a:cs typeface="ＭＳ Ｐゴシック" charset="0"/>
              </a:rPr>
              <a:t>food</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sensitizations</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a </a:t>
            </a:r>
            <a:r>
              <a:rPr lang="fr-FR" sz="1200" kern="1200" dirty="0" err="1" smtClean="0">
                <a:solidFill>
                  <a:schemeClr val="tx1"/>
                </a:solidFill>
                <a:latin typeface="+mn-lt"/>
                <a:ea typeface="ＭＳ Ｐゴシック" charset="0"/>
                <a:cs typeface="ＭＳ Ｐゴシック" charset="0"/>
              </a:rPr>
              <a:t>hallmark</a:t>
            </a:r>
            <a:r>
              <a:rPr lang="fr-FR" sz="1200" kern="1200" dirty="0" smtClean="0">
                <a:solidFill>
                  <a:schemeClr val="tx1"/>
                </a:solidFill>
                <a:latin typeface="+mn-lt"/>
                <a:ea typeface="ＭＳ Ｐゴシック" charset="0"/>
                <a:cs typeface="ＭＳ Ｐゴシック" charset="0"/>
              </a:rPr>
              <a:t> in FDEIA patients and </a:t>
            </a:r>
            <a:r>
              <a:rPr lang="fr-FR" sz="1200" kern="1200" dirty="0" err="1" smtClean="0">
                <a:solidFill>
                  <a:schemeClr val="tx1"/>
                </a:solidFill>
                <a:latin typeface="+mn-lt"/>
                <a:ea typeface="ＭＳ Ｐゴシック" charset="0"/>
                <a:cs typeface="ＭＳ Ｐゴシック" charset="0"/>
              </a:rPr>
              <a:t>suggest</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that</a:t>
            </a:r>
            <a:r>
              <a:rPr lang="fr-FR" sz="1200" kern="1200" dirty="0" smtClean="0">
                <a:solidFill>
                  <a:schemeClr val="tx1"/>
                </a:solidFill>
                <a:latin typeface="+mn-lt"/>
                <a:ea typeface="ＭＳ Ｐゴシック" charset="0"/>
                <a:cs typeface="ＭＳ Ｐゴシック" charset="0"/>
              </a:rPr>
              <a:t> LTP-</a:t>
            </a:r>
            <a:r>
              <a:rPr lang="fr-FR" sz="1200" kern="1200" dirty="0" err="1" smtClean="0">
                <a:solidFill>
                  <a:schemeClr val="tx1"/>
                </a:solidFill>
                <a:latin typeface="+mn-lt"/>
                <a:ea typeface="ＭＳ Ｐゴシック" charset="0"/>
                <a:cs typeface="ＭＳ Ｐゴシック" charset="0"/>
              </a:rPr>
              <a:t>sensitization</a:t>
            </a:r>
            <a:r>
              <a:rPr lang="fr-FR" sz="1200" kern="1200" dirty="0" smtClean="0">
                <a:solidFill>
                  <a:schemeClr val="tx1"/>
                </a:solidFill>
                <a:latin typeface="+mn-lt"/>
                <a:ea typeface="ＭＳ Ｐゴシック" charset="0"/>
                <a:cs typeface="ＭＳ Ｐゴシック" charset="0"/>
              </a:rPr>
              <a:t> </a:t>
            </a:r>
            <a:r>
              <a:rPr lang="fr-FR" sz="1200" kern="1200" dirty="0" err="1" smtClean="0">
                <a:solidFill>
                  <a:schemeClr val="tx1"/>
                </a:solidFill>
                <a:latin typeface="+mn-lt"/>
                <a:ea typeface="ＭＳ Ｐゴシック" charset="0"/>
                <a:cs typeface="ＭＳ Ｐゴシック" charset="0"/>
              </a:rPr>
              <a:t>is</a:t>
            </a:r>
            <a:r>
              <a:rPr lang="fr-FR" sz="1200" kern="1200" dirty="0" smtClean="0">
                <a:solidFill>
                  <a:schemeClr val="tx1"/>
                </a:solidFill>
                <a:latin typeface="+mn-lt"/>
                <a:ea typeface="ＭＳ Ｐゴシック" charset="0"/>
                <a:cs typeface="ＭＳ Ｐゴシック" charset="0"/>
              </a:rPr>
              <a:t> the causative factor in FDEIA.</a:t>
            </a:r>
            <a:endParaRPr lang="fr-FR" sz="1200" kern="1200" dirty="0" smtClean="0">
              <a:solidFill>
                <a:schemeClr val="tx1"/>
              </a:solidFill>
              <a:effectLst/>
              <a:latin typeface="+mn-lt"/>
              <a:ea typeface="ＭＳ Ｐゴシック" charset="0"/>
              <a:cs typeface="ＭＳ Ｐゴシック" charset="0"/>
            </a:endParaRPr>
          </a:p>
          <a:p>
            <a:endParaRPr lang="fr-FR" dirty="0">
              <a:latin typeface="Calibri" charset="0"/>
            </a:endParaRPr>
          </a:p>
        </p:txBody>
      </p:sp>
      <p:sp>
        <p:nvSpPr>
          <p:cNvPr id="12083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8CBEA4-5A08-BA4B-B0AB-61414ED8C0ED}" type="slidenum">
              <a:rPr lang="fr-BE" sz="1200">
                <a:cs typeface="Arial" charset="0"/>
              </a:rPr>
              <a:pPr eaLnBrk="1" hangingPunct="1"/>
              <a:t>13</a:t>
            </a:fld>
            <a:endParaRPr lang="fr-BE"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9" descr="CHU-bckgr3-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r>
              <a:rPr lang="fr-FR"/>
              <a:t>Cliquez pour modifier le style du titre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fr-FR"/>
              <a:t>Cliquez pour modifier le style des sous-titres du masque</a:t>
            </a:r>
          </a:p>
        </p:txBody>
      </p:sp>
      <p:sp>
        <p:nvSpPr>
          <p:cNvPr id="5" name="Rectangle 5"/>
          <p:cNvSpPr>
            <a:spLocks noGrp="1" noChangeArrowheads="1"/>
          </p:cNvSpPr>
          <p:nvPr>
            <p:ph type="dt" sz="half" idx="10"/>
          </p:nvPr>
        </p:nvSpPr>
        <p:spPr/>
        <p:txBody>
          <a:bodyPr/>
          <a:lstStyle>
            <a:lvl1pPr>
              <a:defRPr/>
            </a:lvl1pPr>
          </a:lstStyle>
          <a:p>
            <a:pPr>
              <a:defRPr/>
            </a:pPr>
            <a:endParaRPr lang="fr-FR"/>
          </a:p>
        </p:txBody>
      </p:sp>
      <p:sp>
        <p:nvSpPr>
          <p:cNvPr id="6" name="Rectangle 6"/>
          <p:cNvSpPr>
            <a:spLocks noGrp="1" noChangeArrowheads="1"/>
          </p:cNvSpPr>
          <p:nvPr>
            <p:ph type="sldNum" sz="quarter" idx="11"/>
          </p:nvPr>
        </p:nvSpPr>
        <p:spPr/>
        <p:txBody>
          <a:bodyPr/>
          <a:lstStyle>
            <a:lvl1pPr>
              <a:defRPr/>
            </a:lvl1pPr>
          </a:lstStyle>
          <a:p>
            <a:pPr>
              <a:defRPr/>
            </a:pPr>
            <a:fld id="{A0D8489E-9660-6744-AC87-DE92FAE614C1}" type="slidenum">
              <a:rPr lang="fr-FR"/>
              <a:pPr>
                <a:defRPr/>
              </a:pPr>
              <a:t>‹#›</a:t>
            </a:fld>
            <a:endParaRPr lang="fr-FR"/>
          </a:p>
        </p:txBody>
      </p:sp>
    </p:spTree>
    <p:extLst>
      <p:ext uri="{BB962C8B-B14F-4D97-AF65-F5344CB8AC3E}">
        <p14:creationId xmlns:p14="http://schemas.microsoft.com/office/powerpoint/2010/main" val="33623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55F7190-A4FD-474E-91C1-3043D5447821}" type="slidenum">
              <a:rPr lang="fr-FR"/>
              <a:pPr>
                <a:defRPr/>
              </a:pPr>
              <a:t>‹#›</a:t>
            </a:fld>
            <a:endParaRPr lang="fr-FR"/>
          </a:p>
        </p:txBody>
      </p:sp>
    </p:spTree>
    <p:extLst>
      <p:ext uri="{BB962C8B-B14F-4D97-AF65-F5344CB8AC3E}">
        <p14:creationId xmlns:p14="http://schemas.microsoft.com/office/powerpoint/2010/main" val="114095628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Rectangle 5"/>
          <p:cNvSpPr>
            <a:spLocks noGrp="1" noChangeArrowheads="1"/>
          </p:cNvSpPr>
          <p:nvPr>
            <p:ph type="dt" sz="half" idx="2"/>
          </p:nvPr>
        </p:nvSpPr>
        <p:spPr bwMode="auto">
          <a:xfrm>
            <a:off x="88900" y="6270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ea typeface="+mn-ea"/>
                <a:cs typeface="+mn-cs"/>
              </a:defRPr>
            </a:lvl1pPr>
          </a:lstStyle>
          <a:p>
            <a:pPr>
              <a:defRPr/>
            </a:pPr>
            <a:endParaRPr lang="fr-FR"/>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F9A0F9A2-1CE3-B540-81BE-03EF5A2E133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1" Type="http://schemas.openxmlformats.org/officeDocument/2006/relationships/image" Target="../media/image32.jpeg"/><Relationship Id="rId12" Type="http://schemas.openxmlformats.org/officeDocument/2006/relationships/image" Target="../media/image33.jpeg"/><Relationship Id="rId13" Type="http://schemas.openxmlformats.org/officeDocument/2006/relationships/image" Target="../media/image34.png"/><Relationship Id="rId14" Type="http://schemas.microsoft.com/office/2007/relationships/hdphoto" Target="../media/hdphoto2.wdp"/><Relationship Id="rId15" Type="http://schemas.openxmlformats.org/officeDocument/2006/relationships/image" Target="../media/image35.png"/><Relationship Id="rId16" Type="http://schemas.openxmlformats.org/officeDocument/2006/relationships/image" Target="../media/image36.png"/><Relationship Id="rId17" Type="http://schemas.microsoft.com/office/2007/relationships/hdphoto" Target="../media/hdphoto3.wdp"/><Relationship Id="rId18" Type="http://schemas.openxmlformats.org/officeDocument/2006/relationships/image" Target="../media/image37.png"/><Relationship Id="rId19"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Document_Microsoft_Word_97_-_20041.doc"/><Relationship Id="rId5" Type="http://schemas.openxmlformats.org/officeDocument/2006/relationships/image" Target="../media/image38.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9" Type="http://schemas.microsoft.com/office/2007/relationships/hdphoto" Target="../media/hdphoto6.wdp"/><Relationship Id="rId20" Type="http://schemas.openxmlformats.org/officeDocument/2006/relationships/image" Target="../media/image33.jpeg"/><Relationship Id="rId10" Type="http://schemas.openxmlformats.org/officeDocument/2006/relationships/image" Target="../media/image24.jpeg"/><Relationship Id="rId11" Type="http://schemas.openxmlformats.org/officeDocument/2006/relationships/image" Target="../media/image23.png"/><Relationship Id="rId12" Type="http://schemas.openxmlformats.org/officeDocument/2006/relationships/image" Target="../media/image42.png"/><Relationship Id="rId13" Type="http://schemas.microsoft.com/office/2007/relationships/hdphoto" Target="../media/hdphoto7.wdp"/><Relationship Id="rId14" Type="http://schemas.openxmlformats.org/officeDocument/2006/relationships/image" Target="../media/image43.png"/><Relationship Id="rId15" Type="http://schemas.microsoft.com/office/2007/relationships/hdphoto" Target="../media/hdphoto8.wdp"/><Relationship Id="rId16" Type="http://schemas.openxmlformats.org/officeDocument/2006/relationships/image" Target="../media/image44.png"/><Relationship Id="rId17" Type="http://schemas.microsoft.com/office/2007/relationships/hdphoto" Target="../media/hdphoto9.wdp"/><Relationship Id="rId18" Type="http://schemas.openxmlformats.org/officeDocument/2006/relationships/image" Target="../media/image45.png"/><Relationship Id="rId19" Type="http://schemas.microsoft.com/office/2007/relationships/hdphoto" Target="../media/hdphoto10.wdp"/><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32.jpeg"/><Relationship Id="rId4" Type="http://schemas.openxmlformats.org/officeDocument/2006/relationships/image" Target="../media/image39.jpeg"/><Relationship Id="rId5" Type="http://schemas.openxmlformats.org/officeDocument/2006/relationships/image" Target="../media/image30.jpeg"/><Relationship Id="rId6" Type="http://schemas.openxmlformats.org/officeDocument/2006/relationships/image" Target="../media/image40.png"/><Relationship Id="rId7" Type="http://schemas.microsoft.com/office/2007/relationships/hdphoto" Target="../media/hdphoto5.wdp"/><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1" Type="http://schemas.microsoft.com/office/2007/relationships/hdphoto" Target="../media/hdphoto12.wdp"/><Relationship Id="rId12" Type="http://schemas.openxmlformats.org/officeDocument/2006/relationships/image" Target="../media/image36.png"/><Relationship Id="rId13"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32.jpeg"/><Relationship Id="rId4" Type="http://schemas.openxmlformats.org/officeDocument/2006/relationships/image" Target="../media/image25.jpeg"/><Relationship Id="rId5" Type="http://schemas.openxmlformats.org/officeDocument/2006/relationships/image" Target="../media/image47.jpeg"/><Relationship Id="rId6" Type="http://schemas.openxmlformats.org/officeDocument/2006/relationships/image" Target="../media/image45.png"/><Relationship Id="rId7" Type="http://schemas.microsoft.com/office/2007/relationships/hdphoto" Target="../media/hdphoto10.wdp"/><Relationship Id="rId8" Type="http://schemas.openxmlformats.org/officeDocument/2006/relationships/image" Target="../media/image48.png"/><Relationship Id="rId9" Type="http://schemas.microsoft.com/office/2007/relationships/hdphoto" Target="../media/hdphoto11.wdp"/><Relationship Id="rId10"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1" Type="http://schemas.microsoft.com/office/2007/relationships/hdphoto" Target="../media/hdphoto12.wdp"/><Relationship Id="rId12" Type="http://schemas.openxmlformats.org/officeDocument/2006/relationships/image" Target="../media/image36.png"/><Relationship Id="rId13" Type="http://schemas.microsoft.com/office/2007/relationships/hdphoto" Target="../media/hdphoto3.wdp"/><Relationship Id="rId1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32.jpeg"/><Relationship Id="rId4" Type="http://schemas.openxmlformats.org/officeDocument/2006/relationships/image" Target="../media/image25.jpeg"/><Relationship Id="rId5" Type="http://schemas.openxmlformats.org/officeDocument/2006/relationships/image" Target="../media/image47.jpeg"/><Relationship Id="rId6" Type="http://schemas.openxmlformats.org/officeDocument/2006/relationships/image" Target="../media/image45.png"/><Relationship Id="rId7" Type="http://schemas.microsoft.com/office/2007/relationships/hdphoto" Target="../media/hdphoto10.wdp"/><Relationship Id="rId8" Type="http://schemas.openxmlformats.org/officeDocument/2006/relationships/image" Target="../media/image48.png"/><Relationship Id="rId9" Type="http://schemas.microsoft.com/office/2007/relationships/hdphoto" Target="../media/hdphoto11.wdp"/><Relationship Id="rId10"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image" Target="../media/image5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7"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image" Target="../media/image7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41.png"/><Relationship Id="rId13" Type="http://schemas.microsoft.com/office/2007/relationships/hdphoto" Target="../media/hdphoto13.wdp"/><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25.jpeg"/><Relationship Id="rId10" Type="http://schemas.openxmlformats.org/officeDocument/2006/relationships/image" Target="../media/image8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jpe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png"/><Relationship Id="rId3"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95.png"/></Relationships>
</file>

<file path=ppt/slides/_rels/slide41.xml.rels><?xml version="1.0" encoding="UTF-8" standalone="yes"?>
<Relationships xmlns="http://schemas.openxmlformats.org/package/2006/relationships"><Relationship Id="rId11" Type="http://schemas.openxmlformats.org/officeDocument/2006/relationships/image" Target="../media/image104.png"/><Relationship Id="rId12" Type="http://schemas.microsoft.com/office/2007/relationships/hdphoto" Target="../media/hdphoto15.wdp"/><Relationship Id="rId1" Type="http://schemas.openxmlformats.org/officeDocument/2006/relationships/slideLayout" Target="../slideLayouts/slideLayout1.xml"/><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microsoft.com/office/2007/relationships/hdphoto" Target="../media/hdphoto14.wdp"/><Relationship Id="rId9" Type="http://schemas.openxmlformats.org/officeDocument/2006/relationships/image" Target="../media/image102.png"/><Relationship Id="rId10"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emf"/><Relationship Id="rId3"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emf"/><Relationship Id="rId3" Type="http://schemas.openxmlformats.org/officeDocument/2006/relationships/image" Target="../media/image10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emf"/><Relationship Id="rId3" Type="http://schemas.openxmlformats.org/officeDocument/2006/relationships/image" Target="../media/image107.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5.emf"/><Relationship Id="rId7" Type="http://schemas.openxmlformats.org/officeDocument/2006/relationships/image" Target="../media/image11.jpeg"/><Relationship Id="rId8"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emf"/><Relationship Id="rId3" Type="http://schemas.openxmlformats.org/officeDocument/2006/relationships/image" Target="../media/image107.emf"/></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12.emf"/><Relationship Id="rId5" Type="http://schemas.openxmlformats.org/officeDocument/2006/relationships/image" Target="../media/image113.emf"/><Relationship Id="rId6"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12.emf"/><Relationship Id="rId5" Type="http://schemas.openxmlformats.org/officeDocument/2006/relationships/image" Target="../media/image113.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image" Target="../media/image115.jpe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image" Target="../media/image1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11" Type="http://schemas.openxmlformats.org/officeDocument/2006/relationships/image" Target="../media/image135.jpeg"/><Relationship Id="rId12" Type="http://schemas.openxmlformats.org/officeDocument/2006/relationships/image" Target="../media/image136.png"/><Relationship Id="rId13" Type="http://schemas.microsoft.com/office/2007/relationships/hdphoto" Target="../media/hdphoto19.wdp"/><Relationship Id="rId14"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mailto:romy.gadisseur@chu.ulg.ac.be" TargetMode="External"/><Relationship Id="rId4" Type="http://schemas.openxmlformats.org/officeDocument/2006/relationships/image" Target="../media/image3.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microsoft.com/office/2007/relationships/hdphoto" Target="../media/hdphoto17.wdp"/><Relationship Id="rId9" Type="http://schemas.openxmlformats.org/officeDocument/2006/relationships/image" Target="../media/image134.png"/><Relationship Id="rId10" Type="http://schemas.microsoft.com/office/2007/relationships/hdphoto" Target="../media/hdphoto18.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501685" y="2655888"/>
            <a:ext cx="3746963"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defRPr/>
            </a:pPr>
            <a:r>
              <a:rPr lang="fr-FR" sz="2400" b="1" dirty="0">
                <a:solidFill>
                  <a:srgbClr val="006699"/>
                </a:solidFill>
                <a:latin typeface="Times New Roman"/>
                <a:cs typeface="Times New Roman"/>
              </a:rPr>
              <a:t>Apport </a:t>
            </a:r>
            <a:endParaRPr lang="fr-FR" sz="2400" b="1" dirty="0" smtClean="0">
              <a:solidFill>
                <a:srgbClr val="006699"/>
              </a:solidFill>
              <a:latin typeface="Times New Roman"/>
              <a:cs typeface="Times New Roman"/>
            </a:endParaRPr>
          </a:p>
          <a:p>
            <a:pPr algn="ctr" eaLnBrk="0" hangingPunct="0">
              <a:defRPr/>
            </a:pPr>
            <a:r>
              <a:rPr lang="fr-FR" sz="2400" b="1" dirty="0" smtClean="0">
                <a:solidFill>
                  <a:srgbClr val="006699"/>
                </a:solidFill>
                <a:latin typeface="Times New Roman"/>
                <a:cs typeface="Times New Roman"/>
              </a:rPr>
              <a:t>des </a:t>
            </a:r>
            <a:r>
              <a:rPr lang="fr-FR" sz="2400" b="1" dirty="0">
                <a:solidFill>
                  <a:srgbClr val="006699"/>
                </a:solidFill>
                <a:latin typeface="Times New Roman"/>
                <a:cs typeface="Times New Roman"/>
              </a:rPr>
              <a:t>examens biologiques </a:t>
            </a:r>
            <a:endParaRPr lang="fr-FR" sz="2400" b="1" dirty="0" smtClean="0">
              <a:solidFill>
                <a:srgbClr val="006699"/>
              </a:solidFill>
              <a:latin typeface="Times New Roman"/>
              <a:cs typeface="Times New Roman"/>
            </a:endParaRPr>
          </a:p>
          <a:p>
            <a:pPr algn="ctr" eaLnBrk="0" hangingPunct="0">
              <a:defRPr/>
            </a:pPr>
            <a:r>
              <a:rPr lang="fr-FR" sz="2400" b="1" dirty="0" smtClean="0">
                <a:solidFill>
                  <a:srgbClr val="006699"/>
                </a:solidFill>
                <a:latin typeface="Times New Roman"/>
                <a:cs typeface="Times New Roman"/>
              </a:rPr>
              <a:t>en </a:t>
            </a:r>
            <a:r>
              <a:rPr lang="fr-FR" sz="2400" b="1" dirty="0">
                <a:solidFill>
                  <a:srgbClr val="006699"/>
                </a:solidFill>
                <a:latin typeface="Times New Roman"/>
                <a:cs typeface="Times New Roman"/>
              </a:rPr>
              <a:t>pratique </a:t>
            </a:r>
            <a:r>
              <a:rPr lang="fr-FR" sz="2400" b="1" dirty="0" smtClean="0">
                <a:solidFill>
                  <a:srgbClr val="006699"/>
                </a:solidFill>
                <a:latin typeface="Times New Roman"/>
                <a:cs typeface="Times New Roman"/>
              </a:rPr>
              <a:t>allergologique</a:t>
            </a:r>
          </a:p>
        </p:txBody>
      </p:sp>
      <p:sp>
        <p:nvSpPr>
          <p:cNvPr id="5128" name="Text Box 8"/>
          <p:cNvSpPr txBox="1">
            <a:spLocks noChangeArrowheads="1"/>
          </p:cNvSpPr>
          <p:nvPr/>
        </p:nvSpPr>
        <p:spPr bwMode="auto">
          <a:xfrm>
            <a:off x="239058" y="4248150"/>
            <a:ext cx="457200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FR" sz="1400" b="1" dirty="0">
                <a:solidFill>
                  <a:srgbClr val="006699"/>
                </a:solidFill>
                <a:latin typeface="Times New Roman" charset="0"/>
                <a:cs typeface="Arial" charset="0"/>
              </a:rPr>
              <a:t>Romy GADISSEUR</a:t>
            </a:r>
            <a:endParaRPr lang="fr-BE" sz="1200" b="1" dirty="0">
              <a:solidFill>
                <a:srgbClr val="006699"/>
              </a:solidFill>
              <a:latin typeface="Times New Roman" charset="0"/>
              <a:cs typeface="Arial" charset="0"/>
            </a:endParaRPr>
          </a:p>
          <a:p>
            <a:pPr algn="ctr">
              <a:spcBef>
                <a:spcPct val="50000"/>
              </a:spcBef>
              <a:defRPr/>
            </a:pPr>
            <a:r>
              <a:rPr lang="fr-BE" sz="1200" b="1" dirty="0" smtClean="0">
                <a:solidFill>
                  <a:srgbClr val="006699"/>
                </a:solidFill>
                <a:latin typeface="Times New Roman" charset="0"/>
                <a:cs typeface="Arial" charset="0"/>
              </a:rPr>
              <a:t>02 AVRIL 2014</a:t>
            </a:r>
            <a:endParaRPr lang="fr-BE" sz="1200" b="1" dirty="0">
              <a:solidFill>
                <a:srgbClr val="006699"/>
              </a:solidFill>
              <a:latin typeface="Times New Roman" charset="0"/>
              <a:cs typeface="Arial" charset="0"/>
            </a:endParaRPr>
          </a:p>
          <a:p>
            <a:pPr algn="ctr">
              <a:spcBef>
                <a:spcPct val="50000"/>
              </a:spcBef>
              <a:defRPr/>
            </a:pPr>
            <a:endParaRPr lang="fr-BE" sz="1600" b="1" dirty="0">
              <a:solidFill>
                <a:srgbClr val="006699"/>
              </a:solidFill>
              <a:latin typeface="Times New Roman" charset="0"/>
              <a:cs typeface="Arial" charset="0"/>
            </a:endParaRPr>
          </a:p>
          <a:p>
            <a:pPr algn="ctr">
              <a:spcBef>
                <a:spcPct val="50000"/>
              </a:spcBef>
              <a:defRPr/>
            </a:pPr>
            <a:endParaRPr lang="fr-BE" sz="1600" b="1" dirty="0">
              <a:solidFill>
                <a:srgbClr val="006699"/>
              </a:solidFill>
              <a:latin typeface="Times New Roman" charset="0"/>
              <a:cs typeface="Arial" charset="0"/>
            </a:endParaRPr>
          </a:p>
          <a:p>
            <a:pPr algn="ctr">
              <a:spcBef>
                <a:spcPct val="50000"/>
              </a:spcBef>
              <a:defRPr/>
            </a:pPr>
            <a:endParaRPr lang="fr-BE" sz="1600" b="1" dirty="0">
              <a:solidFill>
                <a:srgbClr val="006699"/>
              </a:solidFill>
              <a:latin typeface="Times New Roman" charset="0"/>
              <a:cs typeface="Arial" charset="0"/>
            </a:endParaRPr>
          </a:p>
        </p:txBody>
      </p:sp>
      <p:pic>
        <p:nvPicPr>
          <p:cNvPr id="5123" name="Picture 9"/>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16775" y="141288"/>
            <a:ext cx="1778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971550" y="195263"/>
            <a:ext cx="1560513"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Image 33"/>
          <p:cNvPicPr>
            <a:picLocks noChangeAspect="1"/>
          </p:cNvPicPr>
          <p:nvPr/>
        </p:nvPicPr>
        <p:blipFill>
          <a:blip r:embed="rId5">
            <a:extLst>
              <a:ext uri="{28A0092B-C50C-407E-A947-70E740481C1C}">
                <a14:useLocalDpi xmlns:a14="http://schemas.microsoft.com/office/drawing/2010/main" val="0"/>
              </a:ext>
            </a:extLst>
          </a:blip>
          <a:srcRect l="2831" t="5031" r="5659" b="4906"/>
          <a:stretch>
            <a:fillRect/>
          </a:stretch>
        </p:blipFill>
        <p:spPr bwMode="auto">
          <a:xfrm>
            <a:off x="4222354" y="2351986"/>
            <a:ext cx="4512206" cy="277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p:txBody>
          <a:bodyPr/>
          <a:lstStyle/>
          <a:p>
            <a:r>
              <a:rPr lang="fr-BE" sz="2400">
                <a:latin typeface="Times New Roman" charset="0"/>
                <a:ea typeface="ＭＳ Ｐゴシック" charset="0"/>
              </a:rPr>
              <a:t>Tests in-vitro</a:t>
            </a:r>
            <a:br>
              <a:rPr lang="fr-BE" sz="2400">
                <a:latin typeface="Times New Roman" charset="0"/>
                <a:ea typeface="ＭＳ Ｐゴシック" charset="0"/>
              </a:rPr>
            </a:br>
            <a:r>
              <a:rPr lang="fr-BE" sz="2400">
                <a:latin typeface="Times New Roman" charset="0"/>
                <a:ea typeface="ＭＳ Ｐゴシック" charset="0"/>
              </a:rPr>
              <a:t>du bilan allergologique</a:t>
            </a:r>
            <a:endParaRPr lang="en-US" sz="2400">
              <a:latin typeface="Times New Roman" charset="0"/>
              <a:ea typeface="ＭＳ Ｐゴシック" charset="0"/>
              <a:cs typeface="Arial" charset="0"/>
            </a:endParaRPr>
          </a:p>
        </p:txBody>
      </p:sp>
      <p:pic>
        <p:nvPicPr>
          <p:cNvPr id="3174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95" t="3528" r="2203" b="5304"/>
          <a:stretch>
            <a:fillRect/>
          </a:stretch>
        </p:blipFill>
        <p:spPr bwMode="auto">
          <a:xfrm>
            <a:off x="1243013" y="1689100"/>
            <a:ext cx="7002462"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725" y="4552950"/>
            <a:ext cx="280035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87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1371600" y="152400"/>
            <a:ext cx="7772400" cy="1219200"/>
          </a:xfrm>
        </p:spPr>
        <p:txBody>
          <a:bodyPr/>
          <a:lstStyle/>
          <a:p>
            <a:r>
              <a:rPr lang="en-US" sz="2000">
                <a:latin typeface="Times New Roman" charset="0"/>
                <a:ea typeface="ＭＳ Ｐゴシック" charset="0"/>
              </a:rPr>
              <a:t>Nomenclature des allergènes</a:t>
            </a:r>
            <a:br>
              <a:rPr lang="en-US" sz="2000">
                <a:latin typeface="Times New Roman" charset="0"/>
                <a:ea typeface="ＭＳ Ｐゴシック" charset="0"/>
              </a:rPr>
            </a:br>
            <a:r>
              <a:rPr lang="en-US" sz="2000">
                <a:latin typeface="Times New Roman" charset="0"/>
                <a:ea typeface="ＭＳ Ｐゴシック" charset="0"/>
              </a:rPr>
              <a:t>selon l’IUIS </a:t>
            </a:r>
            <a:br>
              <a:rPr lang="en-US" sz="2000">
                <a:latin typeface="Times New Roman" charset="0"/>
                <a:ea typeface="ＭＳ Ｐゴシック" charset="0"/>
              </a:rPr>
            </a:br>
            <a:r>
              <a:rPr lang="en-US" sz="2000">
                <a:latin typeface="Times New Roman" charset="0"/>
                <a:ea typeface="ＭＳ Ｐゴシック" charset="0"/>
              </a:rPr>
              <a:t>(</a:t>
            </a:r>
            <a:r>
              <a:rPr lang="en-US" sz="2000" i="1">
                <a:latin typeface="Times New Roman" charset="0"/>
                <a:ea typeface="ＭＳ Ｐゴシック" charset="0"/>
              </a:rPr>
              <a:t>International Union of Immunological Societies</a:t>
            </a:r>
            <a:r>
              <a:rPr lang="en-US" sz="2000">
                <a:latin typeface="Times New Roman" charset="0"/>
                <a:ea typeface="ＭＳ Ｐゴシック" charset="0"/>
              </a:rPr>
              <a:t>)</a:t>
            </a:r>
          </a:p>
        </p:txBody>
      </p:sp>
      <p:sp>
        <p:nvSpPr>
          <p:cNvPr id="32770" name="Rectangle 3"/>
          <p:cNvSpPr>
            <a:spLocks noGrp="1" noChangeArrowheads="1"/>
          </p:cNvSpPr>
          <p:nvPr>
            <p:ph type="body" sz="half" idx="4294967295"/>
          </p:nvPr>
        </p:nvSpPr>
        <p:spPr>
          <a:xfrm>
            <a:off x="457200" y="1600200"/>
            <a:ext cx="2292350" cy="2012950"/>
          </a:xfrm>
        </p:spPr>
        <p:txBody>
          <a:bodyPr/>
          <a:lstStyle/>
          <a:p>
            <a:pPr>
              <a:lnSpc>
                <a:spcPct val="80000"/>
              </a:lnSpc>
            </a:pPr>
            <a:r>
              <a:rPr lang="fr-BE" sz="2000">
                <a:latin typeface="Times New Roman" charset="0"/>
                <a:ea typeface="ＭＳ Ｐゴシック" charset="0"/>
              </a:rPr>
              <a:t>t : </a:t>
            </a:r>
            <a:r>
              <a:rPr lang="fr-BE" sz="2000">
                <a:solidFill>
                  <a:schemeClr val="hlink"/>
                </a:solidFill>
                <a:latin typeface="Times New Roman" charset="0"/>
                <a:ea typeface="ＭＳ Ｐゴシック" charset="0"/>
              </a:rPr>
              <a:t>t</a:t>
            </a:r>
            <a:r>
              <a:rPr lang="fr-BE" sz="2000">
                <a:solidFill>
                  <a:schemeClr val="accent2"/>
                </a:solidFill>
                <a:latin typeface="Times New Roman" charset="0"/>
                <a:ea typeface="ＭＳ Ｐゴシック" charset="0"/>
              </a:rPr>
              <a:t>ree</a:t>
            </a:r>
            <a:r>
              <a:rPr lang="fr-BE" sz="2000">
                <a:latin typeface="Times New Roman" charset="0"/>
                <a:ea typeface="ＭＳ Ｐゴシック" charset="0"/>
              </a:rPr>
              <a:t> </a:t>
            </a:r>
          </a:p>
          <a:p>
            <a:pPr>
              <a:lnSpc>
                <a:spcPct val="80000"/>
              </a:lnSpc>
            </a:pPr>
            <a:r>
              <a:rPr lang="fr-BE" sz="2000">
                <a:solidFill>
                  <a:schemeClr val="accent2"/>
                </a:solidFill>
                <a:latin typeface="Times New Roman" charset="0"/>
                <a:ea typeface="ＭＳ Ｐゴシック" charset="0"/>
              </a:rPr>
              <a:t>f : </a:t>
            </a:r>
            <a:r>
              <a:rPr lang="fr-BE" sz="2000">
                <a:solidFill>
                  <a:schemeClr val="hlink"/>
                </a:solidFill>
                <a:latin typeface="Times New Roman" charset="0"/>
                <a:ea typeface="ＭＳ Ｐゴシック" charset="0"/>
              </a:rPr>
              <a:t>f</a:t>
            </a:r>
            <a:r>
              <a:rPr lang="fr-BE" sz="2000">
                <a:solidFill>
                  <a:schemeClr val="accent2"/>
                </a:solidFill>
                <a:latin typeface="Times New Roman" charset="0"/>
                <a:ea typeface="ＭＳ Ｐゴシック" charset="0"/>
              </a:rPr>
              <a:t>ood</a:t>
            </a:r>
          </a:p>
          <a:p>
            <a:pPr>
              <a:lnSpc>
                <a:spcPct val="80000"/>
              </a:lnSpc>
            </a:pPr>
            <a:r>
              <a:rPr lang="fr-BE" sz="2000">
                <a:solidFill>
                  <a:schemeClr val="accent2"/>
                </a:solidFill>
                <a:latin typeface="Times New Roman" charset="0"/>
                <a:ea typeface="ＭＳ Ｐゴシック" charset="0"/>
              </a:rPr>
              <a:t>g : </a:t>
            </a:r>
            <a:r>
              <a:rPr lang="fr-BE" sz="2000">
                <a:solidFill>
                  <a:schemeClr val="hlink"/>
                </a:solidFill>
                <a:latin typeface="Times New Roman" charset="0"/>
                <a:ea typeface="ＭＳ Ｐゴシック" charset="0"/>
              </a:rPr>
              <a:t>g</a:t>
            </a:r>
            <a:r>
              <a:rPr lang="fr-BE" sz="2000">
                <a:solidFill>
                  <a:schemeClr val="accent2"/>
                </a:solidFill>
                <a:latin typeface="Times New Roman" charset="0"/>
                <a:ea typeface="ＭＳ Ｐゴシック" charset="0"/>
              </a:rPr>
              <a:t>rass </a:t>
            </a:r>
          </a:p>
          <a:p>
            <a:pPr>
              <a:lnSpc>
                <a:spcPct val="80000"/>
              </a:lnSpc>
            </a:pPr>
            <a:r>
              <a:rPr lang="fr-BE" sz="2000">
                <a:solidFill>
                  <a:schemeClr val="accent2"/>
                </a:solidFill>
                <a:latin typeface="Times New Roman" charset="0"/>
                <a:ea typeface="ＭＳ Ｐゴシック" charset="0"/>
              </a:rPr>
              <a:t>i : </a:t>
            </a:r>
            <a:r>
              <a:rPr lang="fr-BE" sz="2000">
                <a:solidFill>
                  <a:schemeClr val="hlink"/>
                </a:solidFill>
                <a:latin typeface="Times New Roman" charset="0"/>
                <a:ea typeface="ＭＳ Ｐゴシック" charset="0"/>
              </a:rPr>
              <a:t>i</a:t>
            </a:r>
            <a:r>
              <a:rPr lang="fr-BE" sz="2000">
                <a:solidFill>
                  <a:schemeClr val="accent2"/>
                </a:solidFill>
                <a:latin typeface="Times New Roman" charset="0"/>
                <a:ea typeface="ＭＳ Ｐゴシック" charset="0"/>
              </a:rPr>
              <a:t>nsect </a:t>
            </a:r>
          </a:p>
          <a:p>
            <a:pPr>
              <a:lnSpc>
                <a:spcPct val="80000"/>
              </a:lnSpc>
            </a:pPr>
            <a:r>
              <a:rPr lang="fr-BE" sz="2000">
                <a:solidFill>
                  <a:schemeClr val="accent2"/>
                </a:solidFill>
                <a:latin typeface="Times New Roman" charset="0"/>
                <a:ea typeface="ＭＳ Ｐゴシック" charset="0"/>
              </a:rPr>
              <a:t>w : </a:t>
            </a:r>
            <a:r>
              <a:rPr lang="fr-BE" sz="2000">
                <a:solidFill>
                  <a:schemeClr val="hlink"/>
                </a:solidFill>
                <a:latin typeface="Times New Roman" charset="0"/>
                <a:ea typeface="ＭＳ Ｐゴシック" charset="0"/>
              </a:rPr>
              <a:t>w</a:t>
            </a:r>
            <a:r>
              <a:rPr lang="fr-BE" sz="2000">
                <a:solidFill>
                  <a:schemeClr val="accent2"/>
                </a:solidFill>
                <a:latin typeface="Times New Roman" charset="0"/>
                <a:ea typeface="ＭＳ Ｐゴシック" charset="0"/>
              </a:rPr>
              <a:t>heat</a:t>
            </a:r>
          </a:p>
          <a:p>
            <a:pPr>
              <a:lnSpc>
                <a:spcPct val="80000"/>
              </a:lnSpc>
            </a:pPr>
            <a:r>
              <a:rPr lang="fr-BE" sz="2000">
                <a:solidFill>
                  <a:schemeClr val="accent2"/>
                </a:solidFill>
                <a:latin typeface="Times New Roman" charset="0"/>
                <a:ea typeface="ＭＳ Ｐゴシック" charset="0"/>
              </a:rPr>
              <a:t>c : </a:t>
            </a:r>
            <a:r>
              <a:rPr lang="fr-BE" sz="2000">
                <a:solidFill>
                  <a:schemeClr val="hlink"/>
                </a:solidFill>
                <a:latin typeface="Times New Roman" charset="0"/>
                <a:ea typeface="ＭＳ Ｐゴシック" charset="0"/>
              </a:rPr>
              <a:t>c</a:t>
            </a:r>
            <a:r>
              <a:rPr lang="fr-BE" sz="2000">
                <a:solidFill>
                  <a:schemeClr val="accent2"/>
                </a:solidFill>
                <a:latin typeface="Times New Roman" charset="0"/>
                <a:ea typeface="ＭＳ Ｐゴシック" charset="0"/>
              </a:rPr>
              <a:t>ure</a:t>
            </a:r>
          </a:p>
          <a:p>
            <a:pPr>
              <a:lnSpc>
                <a:spcPct val="80000"/>
              </a:lnSpc>
            </a:pPr>
            <a:endParaRPr lang="fr-FR">
              <a:solidFill>
                <a:schemeClr val="accent2"/>
              </a:solidFill>
              <a:latin typeface="Times New Roman" charset="0"/>
              <a:ea typeface="ＭＳ Ｐゴシック" charset="0"/>
            </a:endParaRPr>
          </a:p>
        </p:txBody>
      </p:sp>
      <p:sp>
        <p:nvSpPr>
          <p:cNvPr id="32771" name="Rectangle 4"/>
          <p:cNvSpPr>
            <a:spLocks noGrp="1" noChangeArrowheads="1"/>
          </p:cNvSpPr>
          <p:nvPr>
            <p:ph type="body" sz="half" idx="4294967295"/>
          </p:nvPr>
        </p:nvSpPr>
        <p:spPr>
          <a:xfrm>
            <a:off x="3506788" y="1624013"/>
            <a:ext cx="4041775" cy="1728787"/>
          </a:xfrm>
        </p:spPr>
        <p:txBody>
          <a:bodyPr/>
          <a:lstStyle/>
          <a:p>
            <a:pPr>
              <a:lnSpc>
                <a:spcPct val="80000"/>
              </a:lnSpc>
            </a:pPr>
            <a:r>
              <a:rPr lang="fr-BE" sz="2000">
                <a:solidFill>
                  <a:schemeClr val="accent2"/>
                </a:solidFill>
                <a:latin typeface="Times New Roman" charset="0"/>
                <a:ea typeface="ＭＳ Ｐゴシック" charset="0"/>
              </a:rPr>
              <a:t>d : </a:t>
            </a:r>
            <a:r>
              <a:rPr lang="fr-BE" sz="2000">
                <a:solidFill>
                  <a:schemeClr val="hlink"/>
                </a:solidFill>
                <a:latin typeface="Times New Roman" charset="0"/>
                <a:ea typeface="ＭＳ Ｐゴシック" charset="0"/>
              </a:rPr>
              <a:t>d</a:t>
            </a:r>
            <a:r>
              <a:rPr lang="fr-BE" sz="2000">
                <a:solidFill>
                  <a:schemeClr val="accent2"/>
                </a:solidFill>
                <a:latin typeface="Times New Roman" charset="0"/>
                <a:ea typeface="ＭＳ Ｐゴシック" charset="0"/>
              </a:rPr>
              <a:t>ust mite </a:t>
            </a:r>
          </a:p>
          <a:p>
            <a:pPr>
              <a:lnSpc>
                <a:spcPct val="80000"/>
              </a:lnSpc>
            </a:pPr>
            <a:r>
              <a:rPr lang="fr-BE" sz="2000">
                <a:solidFill>
                  <a:schemeClr val="accent2"/>
                </a:solidFill>
                <a:latin typeface="Times New Roman" charset="0"/>
                <a:ea typeface="ＭＳ Ｐゴシック" charset="0"/>
              </a:rPr>
              <a:t>m : </a:t>
            </a:r>
            <a:r>
              <a:rPr lang="en-US" sz="2000">
                <a:solidFill>
                  <a:schemeClr val="hlink"/>
                </a:solidFill>
                <a:latin typeface="Times New Roman" charset="0"/>
                <a:ea typeface="ＭＳ Ｐゴシック" charset="0"/>
              </a:rPr>
              <a:t>m</a:t>
            </a:r>
            <a:r>
              <a:rPr lang="en-US" sz="2000">
                <a:solidFill>
                  <a:schemeClr val="accent2"/>
                </a:solidFill>
                <a:latin typeface="Times New Roman" charset="0"/>
                <a:ea typeface="ＭＳ Ｐゴシック" charset="0"/>
              </a:rPr>
              <a:t>oisture</a:t>
            </a:r>
            <a:r>
              <a:rPr lang="fr-BE" sz="2000">
                <a:solidFill>
                  <a:schemeClr val="accent2"/>
                </a:solidFill>
                <a:latin typeface="Times New Roman" charset="0"/>
                <a:ea typeface="ＭＳ Ｐゴシック" charset="0"/>
              </a:rPr>
              <a:t> </a:t>
            </a:r>
          </a:p>
          <a:p>
            <a:pPr>
              <a:lnSpc>
                <a:spcPct val="80000"/>
              </a:lnSpc>
            </a:pPr>
            <a:r>
              <a:rPr lang="fr-BE" sz="2000">
                <a:solidFill>
                  <a:schemeClr val="accent2"/>
                </a:solidFill>
                <a:latin typeface="Times New Roman" charset="0"/>
                <a:ea typeface="ＭＳ Ｐゴシック" charset="0"/>
              </a:rPr>
              <a:t>e : </a:t>
            </a:r>
            <a:r>
              <a:rPr lang="fr-BE" sz="2000">
                <a:solidFill>
                  <a:schemeClr val="hlink"/>
                </a:solidFill>
                <a:latin typeface="Times New Roman" charset="0"/>
                <a:ea typeface="ＭＳ Ｐゴシック" charset="0"/>
              </a:rPr>
              <a:t>e</a:t>
            </a:r>
            <a:r>
              <a:rPr lang="fr-BE" sz="2000">
                <a:solidFill>
                  <a:schemeClr val="accent2"/>
                </a:solidFill>
                <a:latin typeface="Times New Roman" charset="0"/>
                <a:ea typeface="ＭＳ Ｐゴシック" charset="0"/>
              </a:rPr>
              <a:t>pithelia</a:t>
            </a:r>
          </a:p>
          <a:p>
            <a:pPr>
              <a:lnSpc>
                <a:spcPct val="80000"/>
              </a:lnSpc>
            </a:pPr>
            <a:r>
              <a:rPr lang="fr-BE" sz="2000">
                <a:solidFill>
                  <a:schemeClr val="accent2"/>
                </a:solidFill>
                <a:latin typeface="Times New Roman" charset="0"/>
                <a:ea typeface="ＭＳ Ｐゴシック" charset="0"/>
              </a:rPr>
              <a:t>p : </a:t>
            </a:r>
            <a:r>
              <a:rPr lang="fr-BE" sz="2000">
                <a:solidFill>
                  <a:schemeClr val="hlink"/>
                </a:solidFill>
                <a:latin typeface="Times New Roman" charset="0"/>
                <a:ea typeface="ＭＳ Ｐゴシック" charset="0"/>
              </a:rPr>
              <a:t>p</a:t>
            </a:r>
            <a:r>
              <a:rPr lang="fr-BE" sz="2000">
                <a:solidFill>
                  <a:schemeClr val="accent2"/>
                </a:solidFill>
                <a:latin typeface="Times New Roman" charset="0"/>
                <a:ea typeface="ＭＳ Ｐゴシック" charset="0"/>
              </a:rPr>
              <a:t>arasite</a:t>
            </a:r>
          </a:p>
          <a:p>
            <a:pPr>
              <a:lnSpc>
                <a:spcPct val="80000"/>
              </a:lnSpc>
            </a:pPr>
            <a:r>
              <a:rPr lang="fr-BE" sz="2000">
                <a:solidFill>
                  <a:schemeClr val="accent2"/>
                </a:solidFill>
                <a:latin typeface="Times New Roman" charset="0"/>
                <a:ea typeface="ＭＳ Ｐゴシック" charset="0"/>
              </a:rPr>
              <a:t>k : (professional allergens</a:t>
            </a:r>
            <a:r>
              <a:rPr lang="fr-BE" sz="2000">
                <a:latin typeface="Times New Roman" charset="0"/>
                <a:ea typeface="ＭＳ Ｐゴシック" charset="0"/>
              </a:rPr>
              <a:t>)</a:t>
            </a:r>
            <a:r>
              <a:rPr lang="fr-BE" sz="2000">
                <a:ea typeface="ＭＳ Ｐゴシック" charset="0"/>
              </a:rPr>
              <a:t> </a:t>
            </a:r>
          </a:p>
        </p:txBody>
      </p:sp>
      <p:sp>
        <p:nvSpPr>
          <p:cNvPr id="32772" name="Rectangle 5"/>
          <p:cNvSpPr>
            <a:spLocks noChangeArrowheads="1"/>
          </p:cNvSpPr>
          <p:nvPr/>
        </p:nvSpPr>
        <p:spPr bwMode="auto">
          <a:xfrm>
            <a:off x="250825" y="3644900"/>
            <a:ext cx="86106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0" hangingPunct="0">
              <a:lnSpc>
                <a:spcPct val="90000"/>
              </a:lnSpc>
              <a:spcBef>
                <a:spcPct val="20000"/>
              </a:spcBef>
              <a:buFontTx/>
              <a:buChar char="•"/>
            </a:pPr>
            <a:endParaRPr lang="fr-BE" sz="2400"/>
          </a:p>
          <a:p>
            <a:pPr marL="342900" indent="-342900" eaLnBrk="0" hangingPunct="0">
              <a:lnSpc>
                <a:spcPct val="90000"/>
              </a:lnSpc>
              <a:spcBef>
                <a:spcPct val="20000"/>
              </a:spcBef>
              <a:buFontTx/>
              <a:buChar char="•"/>
            </a:pPr>
            <a:endParaRPr lang="fr-BE" sz="2400"/>
          </a:p>
          <a:p>
            <a:pPr marL="342900" indent="-342900" eaLnBrk="0" hangingPunct="0">
              <a:lnSpc>
                <a:spcPct val="90000"/>
              </a:lnSpc>
              <a:spcBef>
                <a:spcPct val="20000"/>
              </a:spcBef>
              <a:buFontTx/>
              <a:buChar char="•"/>
            </a:pPr>
            <a:r>
              <a:rPr lang="fr-BE" sz="2000">
                <a:solidFill>
                  <a:schemeClr val="accent2"/>
                </a:solidFill>
                <a:latin typeface="Times New Roman" charset="0"/>
              </a:rPr>
              <a:t>t3 : </a:t>
            </a:r>
            <a:r>
              <a:rPr lang="fr-BE" sz="2000" b="1" i="1">
                <a:solidFill>
                  <a:schemeClr val="hlink"/>
                </a:solidFill>
                <a:latin typeface="Times New Roman" charset="0"/>
              </a:rPr>
              <a:t>Bet</a:t>
            </a:r>
            <a:r>
              <a:rPr lang="fr-BE" sz="2000" b="1" i="1">
                <a:solidFill>
                  <a:schemeClr val="accent2"/>
                </a:solidFill>
                <a:latin typeface="Times New Roman" charset="0"/>
              </a:rPr>
              <a:t>ula </a:t>
            </a:r>
            <a:r>
              <a:rPr lang="fr-BE" sz="2000" b="1" i="1">
                <a:solidFill>
                  <a:schemeClr val="hlink"/>
                </a:solidFill>
                <a:latin typeface="Times New Roman" charset="0"/>
              </a:rPr>
              <a:t>v</a:t>
            </a:r>
            <a:r>
              <a:rPr lang="fr-BE" sz="2000" b="1" i="1">
                <a:solidFill>
                  <a:schemeClr val="accent2"/>
                </a:solidFill>
                <a:latin typeface="Times New Roman" charset="0"/>
              </a:rPr>
              <a:t>erucosa</a:t>
            </a:r>
            <a:r>
              <a:rPr lang="fr-BE" sz="2000">
                <a:solidFill>
                  <a:schemeClr val="accent2"/>
                </a:solidFill>
                <a:latin typeface="Times New Roman" charset="0"/>
              </a:rPr>
              <a:t>   		</a:t>
            </a:r>
            <a:r>
              <a:rPr lang="fr-BE" sz="2000">
                <a:solidFill>
                  <a:schemeClr val="hlink"/>
                </a:solidFill>
                <a:latin typeface="Times New Roman" charset="0"/>
              </a:rPr>
              <a:t>Bet v</a:t>
            </a:r>
            <a:r>
              <a:rPr lang="fr-BE" sz="2000">
                <a:solidFill>
                  <a:schemeClr val="accent2"/>
                </a:solidFill>
                <a:latin typeface="Times New Roman" charset="0"/>
              </a:rPr>
              <a:t> 1,2,4,6,7</a:t>
            </a:r>
          </a:p>
          <a:p>
            <a:pPr marL="342900" indent="-342900" eaLnBrk="0" hangingPunct="0">
              <a:lnSpc>
                <a:spcPct val="90000"/>
              </a:lnSpc>
              <a:spcBef>
                <a:spcPct val="20000"/>
              </a:spcBef>
              <a:buFontTx/>
              <a:buChar char="•"/>
            </a:pPr>
            <a:r>
              <a:rPr lang="fr-BE" sz="2000">
                <a:solidFill>
                  <a:schemeClr val="accent2"/>
                </a:solidFill>
                <a:latin typeface="Times New Roman" charset="0"/>
              </a:rPr>
              <a:t>f17 : </a:t>
            </a:r>
            <a:r>
              <a:rPr lang="fr-BE" sz="2000" b="1" i="1">
                <a:solidFill>
                  <a:schemeClr val="hlink"/>
                </a:solidFill>
                <a:latin typeface="Times New Roman" charset="0"/>
              </a:rPr>
              <a:t>Cor</a:t>
            </a:r>
            <a:r>
              <a:rPr lang="fr-BE" sz="2000" b="1" i="1">
                <a:solidFill>
                  <a:schemeClr val="accent2"/>
                </a:solidFill>
                <a:latin typeface="Times New Roman" charset="0"/>
              </a:rPr>
              <a:t>ylus </a:t>
            </a:r>
            <a:r>
              <a:rPr lang="fr-BE" sz="2000" b="1" i="1">
                <a:solidFill>
                  <a:schemeClr val="hlink"/>
                </a:solidFill>
                <a:latin typeface="Times New Roman" charset="0"/>
              </a:rPr>
              <a:t>a</a:t>
            </a:r>
            <a:r>
              <a:rPr lang="fr-BE" sz="2000" b="1" i="1">
                <a:solidFill>
                  <a:schemeClr val="accent2"/>
                </a:solidFill>
                <a:latin typeface="Times New Roman" charset="0"/>
              </a:rPr>
              <a:t>velana</a:t>
            </a:r>
            <a:r>
              <a:rPr lang="fr-BE" sz="2000">
                <a:solidFill>
                  <a:schemeClr val="accent2"/>
                </a:solidFill>
                <a:latin typeface="Times New Roman" charset="0"/>
              </a:rPr>
              <a:t> 		</a:t>
            </a:r>
            <a:r>
              <a:rPr lang="fr-BE" sz="2000">
                <a:solidFill>
                  <a:schemeClr val="hlink"/>
                </a:solidFill>
                <a:latin typeface="Times New Roman" charset="0"/>
              </a:rPr>
              <a:t>Cor a</a:t>
            </a:r>
            <a:r>
              <a:rPr lang="fr-BE" sz="2000">
                <a:solidFill>
                  <a:schemeClr val="accent2"/>
                </a:solidFill>
                <a:latin typeface="Times New Roman" charset="0"/>
              </a:rPr>
              <a:t> 1,</a:t>
            </a:r>
            <a:r>
              <a:rPr lang="fr-BE" sz="2000">
                <a:solidFill>
                  <a:schemeClr val="accent2"/>
                </a:solidFill>
              </a:rPr>
              <a:t>…</a:t>
            </a:r>
            <a:r>
              <a:rPr lang="fr-BE" sz="2000">
                <a:solidFill>
                  <a:schemeClr val="accent2"/>
                </a:solidFill>
                <a:latin typeface="Times New Roman" charset="0"/>
              </a:rPr>
              <a:t>8,...11</a:t>
            </a:r>
          </a:p>
          <a:p>
            <a:pPr marL="342900" indent="-342900" eaLnBrk="0" hangingPunct="0">
              <a:lnSpc>
                <a:spcPct val="90000"/>
              </a:lnSpc>
              <a:spcBef>
                <a:spcPct val="20000"/>
              </a:spcBef>
              <a:buFontTx/>
              <a:buChar char="•"/>
            </a:pPr>
            <a:r>
              <a:rPr lang="fr-BE" sz="2000">
                <a:solidFill>
                  <a:schemeClr val="accent2"/>
                </a:solidFill>
                <a:latin typeface="Times New Roman" charset="0"/>
              </a:rPr>
              <a:t>f1 : </a:t>
            </a:r>
            <a:r>
              <a:rPr lang="fr-BE" sz="2000" b="1" i="1">
                <a:solidFill>
                  <a:schemeClr val="hlink"/>
                </a:solidFill>
                <a:latin typeface="Times New Roman" charset="0"/>
              </a:rPr>
              <a:t>Bos</a:t>
            </a:r>
            <a:r>
              <a:rPr lang="fr-BE" sz="2000" b="1" i="1">
                <a:solidFill>
                  <a:schemeClr val="accent2"/>
                </a:solidFill>
                <a:latin typeface="Times New Roman" charset="0"/>
              </a:rPr>
              <a:t> </a:t>
            </a:r>
            <a:r>
              <a:rPr lang="fr-BE" sz="2000" b="1" i="1">
                <a:solidFill>
                  <a:schemeClr val="hlink"/>
                </a:solidFill>
                <a:latin typeface="Times New Roman" charset="0"/>
              </a:rPr>
              <a:t>d</a:t>
            </a:r>
            <a:r>
              <a:rPr lang="fr-BE" sz="2000" b="1" i="1">
                <a:solidFill>
                  <a:schemeClr val="accent2"/>
                </a:solidFill>
                <a:latin typeface="Times New Roman" charset="0"/>
              </a:rPr>
              <a:t>omesticus</a:t>
            </a:r>
            <a:r>
              <a:rPr lang="fr-BE" sz="2000">
                <a:solidFill>
                  <a:schemeClr val="accent2"/>
                </a:solidFill>
                <a:latin typeface="Times New Roman" charset="0"/>
              </a:rPr>
              <a:t> 		</a:t>
            </a:r>
            <a:r>
              <a:rPr lang="fr-BE" sz="2000">
                <a:solidFill>
                  <a:schemeClr val="hlink"/>
                </a:solidFill>
                <a:latin typeface="Times New Roman" charset="0"/>
              </a:rPr>
              <a:t>Bos d</a:t>
            </a:r>
            <a:r>
              <a:rPr lang="fr-BE" sz="2000">
                <a:solidFill>
                  <a:schemeClr val="accent2"/>
                </a:solidFill>
                <a:latin typeface="Times New Roman" charset="0"/>
              </a:rPr>
              <a:t> 1, 2, 3, </a:t>
            </a:r>
            <a:r>
              <a:rPr lang="fr-BE" sz="2000">
                <a:solidFill>
                  <a:schemeClr val="accent2"/>
                </a:solidFill>
              </a:rPr>
              <a:t>…</a:t>
            </a:r>
            <a:r>
              <a:rPr lang="fr-BE" sz="2000">
                <a:solidFill>
                  <a:schemeClr val="accent2"/>
                </a:solidFill>
                <a:latin typeface="Times New Roman" charset="0"/>
              </a:rPr>
              <a:t>6</a:t>
            </a:r>
          </a:p>
          <a:p>
            <a:pPr marL="342900" indent="-342900" eaLnBrk="0" hangingPunct="0">
              <a:lnSpc>
                <a:spcPct val="90000"/>
              </a:lnSpc>
              <a:spcBef>
                <a:spcPct val="20000"/>
              </a:spcBef>
              <a:buFontTx/>
              <a:buChar char="•"/>
            </a:pPr>
            <a:r>
              <a:rPr lang="fr-BE" sz="2000">
                <a:solidFill>
                  <a:schemeClr val="accent2"/>
                </a:solidFill>
                <a:latin typeface="Times New Roman" charset="0"/>
              </a:rPr>
              <a:t>e1 : </a:t>
            </a:r>
            <a:r>
              <a:rPr lang="fr-BE" sz="2000" b="1" i="1">
                <a:solidFill>
                  <a:schemeClr val="hlink"/>
                </a:solidFill>
                <a:latin typeface="Times New Roman" charset="0"/>
              </a:rPr>
              <a:t>Fel</a:t>
            </a:r>
            <a:r>
              <a:rPr lang="fr-BE" sz="2000" b="1" i="1">
                <a:solidFill>
                  <a:schemeClr val="accent2"/>
                </a:solidFill>
                <a:latin typeface="Times New Roman" charset="0"/>
              </a:rPr>
              <a:t>is </a:t>
            </a:r>
            <a:r>
              <a:rPr lang="fr-BE" sz="2000" b="1" i="1">
                <a:solidFill>
                  <a:schemeClr val="hlink"/>
                </a:solidFill>
                <a:latin typeface="Times New Roman" charset="0"/>
              </a:rPr>
              <a:t>d</a:t>
            </a:r>
            <a:r>
              <a:rPr lang="fr-BE" sz="2000" b="1" i="1">
                <a:solidFill>
                  <a:schemeClr val="accent2"/>
                </a:solidFill>
                <a:latin typeface="Times New Roman" charset="0"/>
              </a:rPr>
              <a:t>omesticus	</a:t>
            </a:r>
            <a:r>
              <a:rPr lang="fr-BE" sz="2000">
                <a:solidFill>
                  <a:schemeClr val="accent2"/>
                </a:solidFill>
                <a:latin typeface="Times New Roman" charset="0"/>
              </a:rPr>
              <a:t>	</a:t>
            </a:r>
            <a:r>
              <a:rPr lang="fr-BE" sz="2000">
                <a:solidFill>
                  <a:schemeClr val="hlink"/>
                </a:solidFill>
                <a:latin typeface="Times New Roman" charset="0"/>
              </a:rPr>
              <a:t>Fel d</a:t>
            </a:r>
            <a:r>
              <a:rPr lang="fr-BE" sz="2000">
                <a:solidFill>
                  <a:schemeClr val="accent2"/>
                </a:solidFill>
                <a:latin typeface="Times New Roman" charset="0"/>
              </a:rPr>
              <a:t> 1, 2, 3, </a:t>
            </a:r>
            <a:r>
              <a:rPr lang="fr-BE" sz="2000">
                <a:solidFill>
                  <a:schemeClr val="accent2"/>
                </a:solidFill>
              </a:rPr>
              <a:t>…</a:t>
            </a:r>
            <a:endParaRPr lang="fr-BE" sz="2000">
              <a:solidFill>
                <a:schemeClr val="accent2"/>
              </a:solidFill>
              <a:latin typeface="Times New Roman" charset="0"/>
            </a:endParaRPr>
          </a:p>
          <a:p>
            <a:pPr marL="342900" indent="-342900" eaLnBrk="0" hangingPunct="0">
              <a:lnSpc>
                <a:spcPct val="90000"/>
              </a:lnSpc>
              <a:spcBef>
                <a:spcPct val="20000"/>
              </a:spcBef>
              <a:buFontTx/>
              <a:buChar char="•"/>
            </a:pPr>
            <a:r>
              <a:rPr lang="fr-BE" sz="2000">
                <a:solidFill>
                  <a:schemeClr val="accent2"/>
                </a:solidFill>
                <a:latin typeface="Times New Roman" charset="0"/>
              </a:rPr>
              <a:t>f13 : </a:t>
            </a:r>
            <a:r>
              <a:rPr lang="fr-BE" sz="2000" b="1" i="1">
                <a:solidFill>
                  <a:schemeClr val="hlink"/>
                </a:solidFill>
                <a:latin typeface="Times New Roman" charset="0"/>
              </a:rPr>
              <a:t>Ara</a:t>
            </a:r>
            <a:r>
              <a:rPr lang="fr-BE" sz="2000" b="1" i="1">
                <a:solidFill>
                  <a:schemeClr val="accent2"/>
                </a:solidFill>
                <a:latin typeface="Times New Roman" charset="0"/>
              </a:rPr>
              <a:t>chis </a:t>
            </a:r>
            <a:r>
              <a:rPr lang="fr-BE" sz="2000" b="1" i="1">
                <a:solidFill>
                  <a:schemeClr val="hlink"/>
                </a:solidFill>
                <a:latin typeface="Times New Roman" charset="0"/>
              </a:rPr>
              <a:t>h</a:t>
            </a:r>
            <a:r>
              <a:rPr lang="fr-BE" sz="2000" b="1" i="1">
                <a:solidFill>
                  <a:schemeClr val="accent2"/>
                </a:solidFill>
                <a:latin typeface="Times New Roman" charset="0"/>
              </a:rPr>
              <a:t>ypogaea	</a:t>
            </a:r>
            <a:r>
              <a:rPr lang="fr-BE" sz="2000">
                <a:solidFill>
                  <a:schemeClr val="hlink"/>
                </a:solidFill>
                <a:latin typeface="Times New Roman" charset="0"/>
              </a:rPr>
              <a:t>Ara h</a:t>
            </a:r>
            <a:r>
              <a:rPr lang="fr-BE" sz="2000">
                <a:solidFill>
                  <a:schemeClr val="accent2"/>
                </a:solidFill>
                <a:latin typeface="Times New Roman" charset="0"/>
              </a:rPr>
              <a:t> 1, 2, 3, </a:t>
            </a:r>
            <a:r>
              <a:rPr lang="fr-BE" sz="2000">
                <a:solidFill>
                  <a:schemeClr val="accent2"/>
                </a:solidFill>
              </a:rPr>
              <a:t>…</a:t>
            </a:r>
            <a:r>
              <a:rPr lang="fr-BE" sz="2000">
                <a:solidFill>
                  <a:schemeClr val="accent2"/>
                </a:solidFill>
                <a:latin typeface="Times New Roman" charset="0"/>
              </a:rPr>
              <a:t>8, </a:t>
            </a:r>
            <a:r>
              <a:rPr lang="fr-BE" sz="2000">
                <a:solidFill>
                  <a:schemeClr val="accent2"/>
                </a:solidFill>
              </a:rPr>
              <a:t>…</a:t>
            </a:r>
            <a:endParaRPr lang="fr-FR" sz="2000">
              <a:solidFill>
                <a:schemeClr val="accent2"/>
              </a:solidFill>
              <a:latin typeface="Times New Roman" charset="0"/>
            </a:endParaRPr>
          </a:p>
        </p:txBody>
      </p:sp>
      <p:sp>
        <p:nvSpPr>
          <p:cNvPr id="68614" name="AutoShape 6"/>
          <p:cNvSpPr>
            <a:spLocks/>
          </p:cNvSpPr>
          <p:nvPr/>
        </p:nvSpPr>
        <p:spPr bwMode="auto">
          <a:xfrm>
            <a:off x="6732588" y="1700213"/>
            <a:ext cx="287337" cy="1727200"/>
          </a:xfrm>
          <a:prstGeom prst="rightBrace">
            <a:avLst>
              <a:gd name="adj1" fmla="val 50092"/>
              <a:gd name="adj2" fmla="val 50000"/>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8615" name="AutoShape 7"/>
          <p:cNvSpPr>
            <a:spLocks/>
          </p:cNvSpPr>
          <p:nvPr/>
        </p:nvSpPr>
        <p:spPr bwMode="auto">
          <a:xfrm>
            <a:off x="6732588" y="4005263"/>
            <a:ext cx="287337" cy="2087562"/>
          </a:xfrm>
          <a:prstGeom prst="rightBrace">
            <a:avLst>
              <a:gd name="adj1" fmla="val 60543"/>
              <a:gd name="adj2" fmla="val 50000"/>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8616" name="Text Box 8"/>
          <p:cNvSpPr txBox="1">
            <a:spLocks noChangeArrowheads="1"/>
          </p:cNvSpPr>
          <p:nvPr/>
        </p:nvSpPr>
        <p:spPr bwMode="auto">
          <a:xfrm>
            <a:off x="7019925" y="2349500"/>
            <a:ext cx="16557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chemeClr val="accent2"/>
                </a:solidFill>
                <a:latin typeface="Times New Roman" charset="0"/>
                <a:cs typeface="Arial" charset="0"/>
              </a:rPr>
              <a:t>Nomenclature empirique</a:t>
            </a:r>
            <a:endParaRPr lang="fr-FR" sz="1600" b="1">
              <a:solidFill>
                <a:schemeClr val="accent2"/>
              </a:solidFill>
              <a:latin typeface="Times New Roman" charset="0"/>
              <a:cs typeface="Arial" charset="0"/>
            </a:endParaRPr>
          </a:p>
        </p:txBody>
      </p:sp>
      <p:sp>
        <p:nvSpPr>
          <p:cNvPr id="68617" name="Text Box 9"/>
          <p:cNvSpPr txBox="1">
            <a:spLocks noChangeArrowheads="1"/>
          </p:cNvSpPr>
          <p:nvPr/>
        </p:nvSpPr>
        <p:spPr bwMode="auto">
          <a:xfrm>
            <a:off x="6948488" y="4508500"/>
            <a:ext cx="1800225"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hlink"/>
                </a:solidFill>
                <a:latin typeface="Times New Roman" charset="0"/>
                <a:cs typeface="Arial" charset="0"/>
              </a:rPr>
              <a:t>«  Nomenclature recombinants »</a:t>
            </a:r>
          </a:p>
          <a:p>
            <a:pPr algn="ctr">
              <a:spcBef>
                <a:spcPct val="50000"/>
              </a:spcBef>
              <a:defRPr/>
            </a:pPr>
            <a:r>
              <a:rPr lang="fr-BE" sz="1600" b="1">
                <a:solidFill>
                  <a:schemeClr val="hlink"/>
                </a:solidFill>
                <a:latin typeface="Times New Roman" charset="0"/>
                <a:cs typeface="Arial" charset="0"/>
              </a:rPr>
              <a:t>(IUIS)</a:t>
            </a:r>
            <a:endParaRPr lang="fr-FR" sz="1600" b="1">
              <a:solidFill>
                <a:schemeClr val="hlink"/>
              </a:solidFill>
              <a:latin typeface="Times New Roman" charset="0"/>
              <a:cs typeface="Arial" charset="0"/>
            </a:endParaRPr>
          </a:p>
        </p:txBody>
      </p:sp>
      <p:sp>
        <p:nvSpPr>
          <p:cNvPr id="68618" name="AutoShape 10"/>
          <p:cNvSpPr>
            <a:spLocks noChangeArrowheads="1"/>
          </p:cNvSpPr>
          <p:nvPr/>
        </p:nvSpPr>
        <p:spPr bwMode="auto">
          <a:xfrm>
            <a:off x="7596188" y="3213100"/>
            <a:ext cx="503237" cy="1223963"/>
          </a:xfrm>
          <a:prstGeom prst="downArrow">
            <a:avLst>
              <a:gd name="adj1" fmla="val 50000"/>
              <a:gd name="adj2" fmla="val 60805"/>
            </a:avLst>
          </a:prstGeom>
          <a:solidFill>
            <a:srgbClr val="333399"/>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8619" name="Line 11"/>
          <p:cNvSpPr>
            <a:spLocks noChangeShapeType="1"/>
          </p:cNvSpPr>
          <p:nvPr/>
        </p:nvSpPr>
        <p:spPr bwMode="auto">
          <a:xfrm>
            <a:off x="4211638" y="4076700"/>
            <a:ext cx="0" cy="360363"/>
          </a:xfrm>
          <a:prstGeom prst="line">
            <a:avLst/>
          </a:prstGeom>
          <a:noFill/>
          <a:ln w="25400" cap="sq">
            <a:solidFill>
              <a:schemeClr val="hlink"/>
            </a:solidFill>
            <a:round/>
            <a:headEnd type="none"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68620" name="Line 12"/>
          <p:cNvSpPr>
            <a:spLocks noChangeShapeType="1"/>
          </p:cNvSpPr>
          <p:nvPr/>
        </p:nvSpPr>
        <p:spPr bwMode="auto">
          <a:xfrm>
            <a:off x="4500563" y="4005263"/>
            <a:ext cx="0" cy="431800"/>
          </a:xfrm>
          <a:prstGeom prst="line">
            <a:avLst/>
          </a:prstGeom>
          <a:noFill/>
          <a:ln w="25400" cap="sq">
            <a:solidFill>
              <a:schemeClr val="hlink"/>
            </a:solidFill>
            <a:round/>
            <a:headEnd type="none"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68621" name="Text Box 13"/>
          <p:cNvSpPr txBox="1">
            <a:spLocks noChangeArrowheads="1"/>
          </p:cNvSpPr>
          <p:nvPr/>
        </p:nvSpPr>
        <p:spPr bwMode="auto">
          <a:xfrm>
            <a:off x="3492500" y="3716338"/>
            <a:ext cx="1008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chemeClr val="accent2"/>
                </a:solidFill>
                <a:latin typeface="Times New Roman" charset="0"/>
                <a:cs typeface="Arial" charset="0"/>
              </a:rPr>
              <a:t>Taxon</a:t>
            </a:r>
            <a:endParaRPr lang="fr-FR" sz="1400" b="1">
              <a:solidFill>
                <a:schemeClr val="accent2"/>
              </a:solidFill>
              <a:latin typeface="Times New Roman" charset="0"/>
              <a:cs typeface="Arial" charset="0"/>
            </a:endParaRPr>
          </a:p>
        </p:txBody>
      </p:sp>
      <p:sp>
        <p:nvSpPr>
          <p:cNvPr id="68622" name="Text Box 14"/>
          <p:cNvSpPr txBox="1">
            <a:spLocks noChangeArrowheads="1"/>
          </p:cNvSpPr>
          <p:nvPr/>
        </p:nvSpPr>
        <p:spPr bwMode="auto">
          <a:xfrm>
            <a:off x="4427538" y="3716338"/>
            <a:ext cx="64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chemeClr val="accent2"/>
                </a:solidFill>
                <a:latin typeface="Times New Roman" charset="0"/>
                <a:cs typeface="Arial" charset="0"/>
              </a:rPr>
              <a:t>genre</a:t>
            </a:r>
            <a:endParaRPr lang="fr-FR" sz="1400" b="1">
              <a:solidFill>
                <a:schemeClr val="accent2"/>
              </a:solidFill>
              <a:latin typeface="Times New Roman" charset="0"/>
              <a:cs typeface="Arial" charset="0"/>
            </a:endParaRPr>
          </a:p>
        </p:txBody>
      </p:sp>
      <p:sp>
        <p:nvSpPr>
          <p:cNvPr id="68623" name="Text Box 15"/>
          <p:cNvSpPr txBox="1">
            <a:spLocks noChangeArrowheads="1"/>
          </p:cNvSpPr>
          <p:nvPr/>
        </p:nvSpPr>
        <p:spPr bwMode="auto">
          <a:xfrm>
            <a:off x="4932363" y="6092825"/>
            <a:ext cx="3671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chemeClr val="accent2"/>
                </a:solidFill>
                <a:latin typeface="Times New Roman" charset="0"/>
                <a:cs typeface="Arial" charset="0"/>
              </a:rPr>
              <a:t>Nombre associé à l’ordre de purification de la protéine</a:t>
            </a:r>
          </a:p>
        </p:txBody>
      </p:sp>
      <p:sp>
        <p:nvSpPr>
          <p:cNvPr id="68624" name="Line 16"/>
          <p:cNvSpPr>
            <a:spLocks noChangeShapeType="1"/>
          </p:cNvSpPr>
          <p:nvPr/>
        </p:nvSpPr>
        <p:spPr bwMode="auto">
          <a:xfrm flipH="1" flipV="1">
            <a:off x="4932363" y="6165850"/>
            <a:ext cx="287337" cy="142875"/>
          </a:xfrm>
          <a:prstGeom prst="line">
            <a:avLst/>
          </a:prstGeom>
          <a:noFill/>
          <a:ln w="25400" cap="sq">
            <a:solidFill>
              <a:schemeClr val="accent1"/>
            </a:solidFill>
            <a:round/>
            <a:headEnd type="none"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pic>
        <p:nvPicPr>
          <p:cNvPr id="68626" name="Picture 18"/>
          <p:cNvPicPr>
            <a:picLocks noChangeAspect="1" noChangeArrowheads="1"/>
          </p:cNvPicPr>
          <p:nvPr/>
        </p:nvPicPr>
        <p:blipFill>
          <a:blip r:embed="rId3">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785675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BE" sz="2800" b="1" dirty="0" smtClean="0">
                <a:solidFill>
                  <a:srgbClr val="006699"/>
                </a:solidFill>
                <a:latin typeface="Times New Roman" charset="0"/>
                <a:cs typeface="Times New Roman" charset="0"/>
              </a:rPr>
              <a:t>Allergie moléculaire</a:t>
            </a:r>
          </a:p>
          <a:p>
            <a:pPr algn="ctr" eaLnBrk="1" hangingPunct="1"/>
            <a:r>
              <a:rPr lang="fr-BE" dirty="0" smtClean="0">
                <a:solidFill>
                  <a:srgbClr val="006699"/>
                </a:solidFill>
                <a:latin typeface="Times New Roman" charset="0"/>
                <a:cs typeface="Times New Roman" charset="0"/>
              </a:rPr>
              <a:t>Etat des lieux</a:t>
            </a:r>
            <a:endParaRPr lang="fr-BE" dirty="0">
              <a:solidFill>
                <a:srgbClr val="006699"/>
              </a:solidFill>
              <a:latin typeface="Times New Roman" charset="0"/>
              <a:cs typeface="Times New Roman" charset="0"/>
            </a:endParaRPr>
          </a:p>
        </p:txBody>
      </p:sp>
      <p:pic>
        <p:nvPicPr>
          <p:cNvPr id="7"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743" y="1553647"/>
            <a:ext cx="3508870" cy="252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66520" y="1613645"/>
            <a:ext cx="5070576" cy="1631216"/>
          </a:xfrm>
          <a:prstGeom prst="rect">
            <a:avLst/>
          </a:prstGeom>
          <a:noFill/>
        </p:spPr>
        <p:txBody>
          <a:bodyPr wrap="square" rtlCol="0">
            <a:spAutoFit/>
          </a:bodyPr>
          <a:lstStyle/>
          <a:p>
            <a:pPr algn="just">
              <a:buFont typeface="Arial"/>
              <a:buChar char="•"/>
            </a:pPr>
            <a:r>
              <a:rPr lang="fr-FR" sz="2000" dirty="0" smtClean="0">
                <a:solidFill>
                  <a:srgbClr val="00669A"/>
                </a:solidFill>
                <a:latin typeface="Times New Roman" charset="0"/>
                <a:cs typeface="Times New Roman" charset="0"/>
              </a:rPr>
              <a:t>      Actuellement</a:t>
            </a:r>
            <a:r>
              <a:rPr lang="fr-FR" sz="2000" dirty="0">
                <a:solidFill>
                  <a:srgbClr val="00669A"/>
                </a:solidFill>
                <a:latin typeface="Times New Roman" charset="0"/>
                <a:cs typeface="Times New Roman" charset="0"/>
              </a:rPr>
              <a:t> </a:t>
            </a:r>
            <a:r>
              <a:rPr lang="fr-FR" sz="2000" dirty="0" smtClean="0">
                <a:solidFill>
                  <a:srgbClr val="00669A"/>
                </a:solidFill>
                <a:latin typeface="Times New Roman" charset="0"/>
                <a:cs typeface="Times New Roman" charset="0"/>
              </a:rPr>
              <a:t>:</a:t>
            </a:r>
            <a:endParaRPr lang="fr-FR" sz="2000" dirty="0">
              <a:solidFill>
                <a:srgbClr val="00669A"/>
              </a:solidFill>
              <a:latin typeface="Times New Roman" charset="0"/>
              <a:cs typeface="Times New Roman" charset="0"/>
            </a:endParaRPr>
          </a:p>
          <a:p>
            <a:pPr marL="720725" lvl="1" indent="-266700" algn="just">
              <a:buFont typeface="Wingdings" charset="2"/>
              <a:buChar char="ü"/>
            </a:pPr>
            <a:r>
              <a:rPr lang="fr-FR" sz="2000" dirty="0" smtClean="0">
                <a:solidFill>
                  <a:srgbClr val="00669A"/>
                </a:solidFill>
                <a:latin typeface="Times New Roman" charset="0"/>
                <a:cs typeface="Times New Roman" charset="0"/>
              </a:rPr>
              <a:t>± 5000 </a:t>
            </a:r>
            <a:r>
              <a:rPr lang="fr-FR" sz="2000" dirty="0">
                <a:solidFill>
                  <a:srgbClr val="00669A"/>
                </a:solidFill>
                <a:latin typeface="Times New Roman" charset="0"/>
                <a:cs typeface="Times New Roman" charset="0"/>
              </a:rPr>
              <a:t>allergènes </a:t>
            </a:r>
            <a:r>
              <a:rPr lang="fr-FR" sz="2000" dirty="0" smtClean="0">
                <a:solidFill>
                  <a:srgbClr val="00669A"/>
                </a:solidFill>
                <a:latin typeface="Times New Roman" charset="0"/>
                <a:cs typeface="Times New Roman" charset="0"/>
              </a:rPr>
              <a:t>décrits.</a:t>
            </a:r>
          </a:p>
          <a:p>
            <a:pPr marL="720725" lvl="1" indent="-266700" algn="just">
              <a:buFont typeface="Wingdings" charset="2"/>
              <a:buChar char="ü"/>
            </a:pPr>
            <a:r>
              <a:rPr lang="fr-FR" sz="2000" dirty="0" smtClean="0">
                <a:solidFill>
                  <a:srgbClr val="00669A"/>
                </a:solidFill>
                <a:latin typeface="Times New Roman" charset="0"/>
                <a:cs typeface="Times New Roman" charset="0"/>
              </a:rPr>
              <a:t>&gt;</a:t>
            </a:r>
            <a:r>
              <a:rPr lang="fr-FR" sz="2000" dirty="0">
                <a:solidFill>
                  <a:srgbClr val="00669A"/>
                </a:solidFill>
                <a:latin typeface="Times New Roman" charset="0"/>
                <a:cs typeface="Times New Roman" charset="0"/>
              </a:rPr>
              <a:t>130 </a:t>
            </a:r>
            <a:r>
              <a:rPr lang="fr-FR" sz="2000" dirty="0" smtClean="0">
                <a:solidFill>
                  <a:srgbClr val="00669A"/>
                </a:solidFill>
                <a:latin typeface="Times New Roman" charset="0"/>
                <a:cs typeface="Times New Roman" charset="0"/>
              </a:rPr>
              <a:t>composants allergéniques commercialisés pour le dosage </a:t>
            </a:r>
            <a:r>
              <a:rPr lang="fr-FR" sz="2000" dirty="0">
                <a:solidFill>
                  <a:srgbClr val="00669A"/>
                </a:solidFill>
                <a:latin typeface="Times New Roman" charset="0"/>
                <a:cs typeface="Times New Roman" charset="0"/>
              </a:rPr>
              <a:t>des </a:t>
            </a:r>
            <a:r>
              <a:rPr lang="fr-FR" sz="2000" dirty="0" err="1" smtClean="0">
                <a:solidFill>
                  <a:srgbClr val="00669A"/>
                </a:solidFill>
                <a:latin typeface="Times New Roman" charset="0"/>
                <a:cs typeface="Times New Roman" charset="0"/>
              </a:rPr>
              <a:t>IgEs</a:t>
            </a:r>
            <a:r>
              <a:rPr lang="fr-FR" sz="2000" dirty="0" smtClean="0">
                <a:solidFill>
                  <a:srgbClr val="00669A"/>
                </a:solidFill>
                <a:latin typeface="Times New Roman" charset="0"/>
                <a:cs typeface="Times New Roman" charset="0"/>
              </a:rPr>
              <a:t>.</a:t>
            </a:r>
          </a:p>
          <a:p>
            <a:pPr marL="720725" lvl="1" indent="-266700" algn="just">
              <a:buFont typeface="Wingdings" charset="2"/>
              <a:buChar char="ü"/>
            </a:pPr>
            <a:r>
              <a:rPr lang="fr-FR" sz="2000" dirty="0" smtClean="0">
                <a:solidFill>
                  <a:srgbClr val="00669A"/>
                </a:solidFill>
                <a:latin typeface="Times New Roman" charset="0"/>
                <a:cs typeface="Times New Roman" charset="0"/>
              </a:rPr>
              <a:t>Réseau</a:t>
            </a:r>
          </a:p>
        </p:txBody>
      </p:sp>
      <p:sp>
        <p:nvSpPr>
          <p:cNvPr id="6" name="ZoneTexte 5"/>
          <p:cNvSpPr txBox="1"/>
          <p:nvPr/>
        </p:nvSpPr>
        <p:spPr>
          <a:xfrm>
            <a:off x="269508" y="3484282"/>
            <a:ext cx="8291786" cy="3600986"/>
          </a:xfrm>
          <a:prstGeom prst="rect">
            <a:avLst/>
          </a:prstGeom>
          <a:noFill/>
        </p:spPr>
        <p:txBody>
          <a:bodyPr wrap="square" rtlCol="0">
            <a:spAutoFit/>
          </a:bodyPr>
          <a:lstStyle/>
          <a:p>
            <a:pPr marL="454025" lvl="1" algn="just"/>
            <a:endParaRPr lang="fr-FR" sz="2000" dirty="0" smtClean="0">
              <a:solidFill>
                <a:srgbClr val="00669A"/>
              </a:solidFill>
              <a:latin typeface="Times New Roman" charset="0"/>
              <a:cs typeface="Times New Roman" charset="0"/>
            </a:endParaRPr>
          </a:p>
          <a:p>
            <a:pPr marL="342900" indent="-342900" algn="just">
              <a:buFont typeface="Arial"/>
              <a:buChar char="•"/>
            </a:pPr>
            <a:r>
              <a:rPr lang="fr-FR" sz="2000" dirty="0" smtClean="0">
                <a:solidFill>
                  <a:srgbClr val="00669A"/>
                </a:solidFill>
                <a:latin typeface="Times New Roman" charset="0"/>
                <a:cs typeface="Times New Roman" charset="0"/>
              </a:rPr>
              <a:t>Outils in-vitro disponibles :  </a:t>
            </a:r>
          </a:p>
          <a:p>
            <a:pPr marL="800100" lvl="1" indent="-342900" algn="just">
              <a:buFont typeface="Wingdings" charset="2"/>
              <a:buChar char="ü"/>
            </a:pPr>
            <a:r>
              <a:rPr lang="fr-FR" sz="2000" dirty="0" smtClean="0">
                <a:solidFill>
                  <a:srgbClr val="00669A"/>
                </a:solidFill>
                <a:latin typeface="Times New Roman" charset="0"/>
                <a:cs typeface="Times New Roman" charset="0"/>
              </a:rPr>
              <a:t>Dosages unitaires : </a:t>
            </a:r>
          </a:p>
          <a:p>
            <a:pPr marL="1257300" lvl="2" indent="-342900" algn="just">
              <a:buFont typeface="Wingdings" charset="2"/>
              <a:buChar char="ü"/>
            </a:pPr>
            <a:r>
              <a:rPr lang="fr-FR" dirty="0" smtClean="0">
                <a:solidFill>
                  <a:srgbClr val="00669A"/>
                </a:solidFill>
                <a:latin typeface="Times New Roman" charset="0"/>
                <a:cs typeface="Times New Roman" charset="0"/>
              </a:rPr>
              <a:t>ImmunoCAP, </a:t>
            </a:r>
            <a:r>
              <a:rPr lang="fr-FR" dirty="0" err="1" smtClean="0">
                <a:solidFill>
                  <a:srgbClr val="00669A"/>
                </a:solidFill>
                <a:latin typeface="Times New Roman" charset="0"/>
                <a:cs typeface="Times New Roman" charset="0"/>
              </a:rPr>
              <a:t>Phadia</a:t>
            </a:r>
            <a:r>
              <a:rPr lang="fr-FR" dirty="0" smtClean="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ThermoFisher</a:t>
            </a:r>
            <a:r>
              <a:rPr lang="fr-FR" dirty="0" smtClean="0">
                <a:solidFill>
                  <a:srgbClr val="00669A"/>
                </a:solidFill>
                <a:latin typeface="Times New Roman" charset="0"/>
                <a:cs typeface="Times New Roman" charset="0"/>
              </a:rPr>
              <a:t>) </a:t>
            </a:r>
            <a:r>
              <a:rPr lang="fr-FR" sz="1600" dirty="0" smtClean="0">
                <a:solidFill>
                  <a:srgbClr val="00669A"/>
                </a:solidFill>
                <a:latin typeface="Times New Roman" charset="0"/>
                <a:cs typeface="Times New Roman" charset="0"/>
              </a:rPr>
              <a:t>&gt;&gt;&gt; </a:t>
            </a:r>
            <a:r>
              <a:rPr lang="fr-FR" sz="1600" dirty="0" err="1" smtClean="0">
                <a:solidFill>
                  <a:srgbClr val="00669A"/>
                </a:solidFill>
                <a:latin typeface="Times New Roman" charset="0"/>
                <a:cs typeface="Times New Roman" charset="0"/>
              </a:rPr>
              <a:t>Immulite</a:t>
            </a:r>
            <a:r>
              <a:rPr lang="fr-FR" sz="1600" dirty="0" smtClean="0">
                <a:solidFill>
                  <a:srgbClr val="00669A"/>
                </a:solidFill>
                <a:latin typeface="Times New Roman" charset="0"/>
                <a:cs typeface="Times New Roman" charset="0"/>
              </a:rPr>
              <a:t> ou </a:t>
            </a:r>
            <a:r>
              <a:rPr lang="fr-FR" sz="1600" dirty="0" err="1" smtClean="0">
                <a:solidFill>
                  <a:srgbClr val="00669A"/>
                </a:solidFill>
                <a:latin typeface="Times New Roman" charset="0"/>
                <a:cs typeface="Times New Roman" charset="0"/>
              </a:rPr>
              <a:t>Hycor</a:t>
            </a:r>
            <a:endParaRPr lang="fr-FR" sz="1600" dirty="0" smtClean="0">
              <a:solidFill>
                <a:srgbClr val="00669A"/>
              </a:solidFill>
              <a:latin typeface="Times New Roman" charset="0"/>
              <a:cs typeface="Times New Roman" charset="0"/>
            </a:endParaRPr>
          </a:p>
          <a:p>
            <a:pPr marL="800100" lvl="1" indent="-342900" algn="just">
              <a:buFont typeface="Wingdings" charset="2"/>
              <a:buChar char="ü"/>
            </a:pPr>
            <a:r>
              <a:rPr lang="fr-FR" sz="2000" dirty="0" smtClean="0">
                <a:solidFill>
                  <a:srgbClr val="00669A"/>
                </a:solidFill>
                <a:latin typeface="Times New Roman" charset="0"/>
                <a:cs typeface="Times New Roman" charset="0"/>
              </a:rPr>
              <a:t>Dosages multiplexes :</a:t>
            </a:r>
          </a:p>
          <a:p>
            <a:pPr marL="1257300" lvl="2" indent="-342900" algn="just">
              <a:buFont typeface="Wingdings" charset="2"/>
              <a:buChar char="ü"/>
            </a:pPr>
            <a:r>
              <a:rPr lang="fr-FR" dirty="0" smtClean="0">
                <a:solidFill>
                  <a:srgbClr val="00669A"/>
                </a:solidFill>
                <a:latin typeface="Times New Roman" charset="0"/>
                <a:cs typeface="Times New Roman" charset="0"/>
              </a:rPr>
              <a:t>ImmunoCAP ISAC, </a:t>
            </a:r>
            <a:r>
              <a:rPr lang="fr-FR" dirty="0" err="1">
                <a:solidFill>
                  <a:srgbClr val="00669A"/>
                </a:solidFill>
                <a:latin typeface="Times New Roman" charset="0"/>
                <a:cs typeface="Times New Roman" charset="0"/>
              </a:rPr>
              <a:t>Phadia</a:t>
            </a:r>
            <a:r>
              <a:rPr lang="fr-FR" dirty="0">
                <a:solidFill>
                  <a:srgbClr val="00669A"/>
                </a:solidFill>
                <a:latin typeface="Times New Roman" charset="0"/>
                <a:cs typeface="Times New Roman" charset="0"/>
              </a:rPr>
              <a:t> (</a:t>
            </a:r>
            <a:r>
              <a:rPr lang="fr-FR" dirty="0" err="1" smtClean="0">
                <a:solidFill>
                  <a:srgbClr val="00669A"/>
                </a:solidFill>
                <a:latin typeface="Times New Roman" charset="0"/>
                <a:cs typeface="Times New Roman" charset="0"/>
              </a:rPr>
              <a:t>ThermoFisher</a:t>
            </a:r>
            <a:r>
              <a:rPr lang="fr-FR" dirty="0" smtClean="0">
                <a:solidFill>
                  <a:srgbClr val="00669A"/>
                </a:solidFill>
                <a:latin typeface="Times New Roman" charset="0"/>
                <a:cs typeface="Times New Roman" charset="0"/>
              </a:rPr>
              <a:t>), depuis 2008 en Belgique </a:t>
            </a:r>
          </a:p>
          <a:p>
            <a:pPr marL="1257300" lvl="2" indent="-342900" algn="just">
              <a:buFont typeface="Wingdings" charset="2"/>
              <a:buChar char="ü"/>
            </a:pPr>
            <a:r>
              <a:rPr lang="fr-FR" sz="1400" dirty="0" smtClean="0">
                <a:solidFill>
                  <a:srgbClr val="00669A"/>
                </a:solidFill>
                <a:latin typeface="Times New Roman" charset="0"/>
                <a:cs typeface="Times New Roman" charset="0"/>
              </a:rPr>
              <a:t>Développements en cours, +/- aboutis...</a:t>
            </a:r>
          </a:p>
          <a:p>
            <a:pPr marL="1714500" lvl="3" indent="-342900" algn="just">
              <a:buFont typeface="Wingdings" charset="2"/>
              <a:buChar char="ü"/>
            </a:pPr>
            <a:r>
              <a:rPr lang="fr-FR" sz="1400" dirty="0" err="1" smtClean="0">
                <a:solidFill>
                  <a:srgbClr val="00669A"/>
                </a:solidFill>
                <a:latin typeface="Times New Roman" charset="0"/>
                <a:cs typeface="Times New Roman" charset="0"/>
              </a:rPr>
              <a:t>Microbeads</a:t>
            </a:r>
            <a:r>
              <a:rPr lang="fr-FR" sz="1400" dirty="0" smtClean="0">
                <a:solidFill>
                  <a:srgbClr val="00669A"/>
                </a:solidFill>
                <a:latin typeface="Times New Roman" charset="0"/>
                <a:cs typeface="Times New Roman" charset="0"/>
              </a:rPr>
              <a:t> </a:t>
            </a:r>
            <a:r>
              <a:rPr lang="fr-FR" sz="1400" dirty="0" err="1" smtClean="0">
                <a:solidFill>
                  <a:srgbClr val="00669A"/>
                </a:solidFill>
                <a:latin typeface="Times New Roman" charset="0"/>
                <a:cs typeface="Times New Roman" charset="0"/>
              </a:rPr>
              <a:t>array</a:t>
            </a:r>
            <a:endParaRPr lang="fr-FR" sz="1400" dirty="0" smtClean="0">
              <a:solidFill>
                <a:srgbClr val="00669A"/>
              </a:solidFill>
              <a:latin typeface="Times New Roman" charset="0"/>
              <a:cs typeface="Times New Roman" charset="0"/>
            </a:endParaRPr>
          </a:p>
          <a:p>
            <a:pPr marL="1714500" lvl="3" indent="-342900" algn="just">
              <a:buFont typeface="Wingdings" charset="2"/>
              <a:buChar char="ü"/>
            </a:pPr>
            <a:r>
              <a:rPr lang="fr-FR" sz="1400" dirty="0" err="1" smtClean="0">
                <a:solidFill>
                  <a:srgbClr val="00669A"/>
                </a:solidFill>
                <a:latin typeface="Times New Roman" charset="0"/>
                <a:cs typeface="Times New Roman" charset="0"/>
              </a:rPr>
              <a:t>Lab</a:t>
            </a:r>
            <a:r>
              <a:rPr lang="fr-FR" sz="1400" dirty="0" smtClean="0">
                <a:solidFill>
                  <a:srgbClr val="00669A"/>
                </a:solidFill>
                <a:latin typeface="Times New Roman" charset="0"/>
                <a:cs typeface="Times New Roman" charset="0"/>
              </a:rPr>
              <a:t>-on-a-chip, </a:t>
            </a:r>
            <a:r>
              <a:rPr lang="fr-FR" sz="1400" dirty="0" err="1" smtClean="0">
                <a:solidFill>
                  <a:srgbClr val="00669A"/>
                </a:solidFill>
                <a:latin typeface="Times New Roman" charset="0"/>
                <a:cs typeface="Times New Roman" charset="0"/>
              </a:rPr>
              <a:t>microfluidics</a:t>
            </a:r>
            <a:endParaRPr lang="fr-FR" sz="1400" dirty="0" smtClean="0">
              <a:solidFill>
                <a:srgbClr val="00669A"/>
              </a:solidFill>
              <a:latin typeface="Times New Roman" charset="0"/>
              <a:cs typeface="Times New Roman" charset="0"/>
            </a:endParaRPr>
          </a:p>
          <a:p>
            <a:pPr marL="1714500" lvl="3" indent="-342900" algn="just">
              <a:buFont typeface="Wingdings" charset="2"/>
              <a:buChar char="ü"/>
            </a:pPr>
            <a:endParaRPr lang="fr-FR" sz="1400" dirty="0" smtClean="0">
              <a:solidFill>
                <a:srgbClr val="00669A"/>
              </a:solidFill>
              <a:latin typeface="Times New Roman" charset="0"/>
              <a:cs typeface="Times New Roman" charset="0"/>
            </a:endParaRPr>
          </a:p>
          <a:p>
            <a:pPr marL="342900" indent="-342900" algn="just">
              <a:buFont typeface="Wingdings" charset="2"/>
              <a:buChar char="Ø"/>
            </a:pPr>
            <a:r>
              <a:rPr lang="fr-FR" sz="2000" dirty="0" smtClean="0">
                <a:solidFill>
                  <a:srgbClr val="00669A"/>
                </a:solidFill>
                <a:latin typeface="Times New Roman" charset="0"/>
                <a:cs typeface="Times New Roman" charset="0"/>
              </a:rPr>
              <a:t>Evolution rapide + + +</a:t>
            </a:r>
            <a:endParaRPr lang="fr-FR" sz="2000" dirty="0">
              <a:solidFill>
                <a:srgbClr val="00669A"/>
              </a:solidFill>
              <a:latin typeface="Times New Roman" charset="0"/>
              <a:cs typeface="Times New Roman" charset="0"/>
            </a:endParaRPr>
          </a:p>
          <a:p>
            <a:pPr marL="720725" lvl="1" indent="-266700" algn="just">
              <a:buFont typeface="Wingdings" charset="2"/>
              <a:buChar char="ü"/>
            </a:pPr>
            <a:endParaRPr lang="fr-BE" b="1" dirty="0">
              <a:solidFill>
                <a:srgbClr val="006699"/>
              </a:solidFill>
              <a:latin typeface="Times New Roman" charset="0"/>
            </a:endParaRPr>
          </a:p>
          <a:p>
            <a:endParaRPr lang="fr-FR" dirty="0"/>
          </a:p>
        </p:txBody>
      </p:sp>
    </p:spTree>
    <p:extLst>
      <p:ext uri="{BB962C8B-B14F-4D97-AF65-F5344CB8AC3E}">
        <p14:creationId xmlns:p14="http://schemas.microsoft.com/office/powerpoint/2010/main" val="187755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pPr>
              <a:defRPr/>
            </a:pPr>
            <a:r>
              <a:rPr lang="fr-FR" sz="2800" dirty="0">
                <a:solidFill>
                  <a:srgbClr val="006699"/>
                </a:solidFill>
                <a:latin typeface="Times New Roman"/>
                <a:cs typeface="Times New Roman"/>
              </a:rPr>
              <a:t>L’allergie moléculaire</a:t>
            </a:r>
            <a:br>
              <a:rPr lang="fr-FR" sz="2800" dirty="0">
                <a:solidFill>
                  <a:srgbClr val="006699"/>
                </a:solidFill>
                <a:latin typeface="Times New Roman"/>
                <a:cs typeface="Times New Roman"/>
              </a:rPr>
            </a:br>
            <a:r>
              <a:rPr lang="fr-FR" sz="2800" dirty="0">
                <a:solidFill>
                  <a:srgbClr val="006699"/>
                </a:solidFill>
                <a:latin typeface="Times New Roman"/>
                <a:cs typeface="Times New Roman"/>
              </a:rPr>
              <a:t>Nouveautés</a:t>
            </a:r>
          </a:p>
        </p:txBody>
      </p:sp>
      <p:sp>
        <p:nvSpPr>
          <p:cNvPr id="8194" name="Rectangle 3"/>
          <p:cNvSpPr>
            <a:spLocks noGrp="1" noChangeArrowheads="1"/>
          </p:cNvSpPr>
          <p:nvPr>
            <p:ph type="body" idx="4294967295"/>
          </p:nvPr>
        </p:nvSpPr>
        <p:spPr>
          <a:xfrm>
            <a:off x="228600" y="1441450"/>
            <a:ext cx="8707438" cy="5151438"/>
          </a:xfrm>
        </p:spPr>
        <p:txBody>
          <a:bodyPr/>
          <a:lstStyle/>
          <a:p>
            <a:pPr algn="just"/>
            <a:endParaRPr lang="fr-FR" sz="1800" b="1" dirty="0" smtClean="0">
              <a:solidFill>
                <a:srgbClr val="00669A"/>
              </a:solidFill>
              <a:latin typeface="Times New Roman" charset="0"/>
              <a:cs typeface="Times New Roman" charset="0"/>
            </a:endParaRPr>
          </a:p>
        </p:txBody>
      </p:sp>
      <p:pic>
        <p:nvPicPr>
          <p:cNvPr id="2" name="Image 1"/>
          <p:cNvPicPr>
            <a:picLocks noChangeAspect="1"/>
          </p:cNvPicPr>
          <p:nvPr/>
        </p:nvPicPr>
        <p:blipFill>
          <a:blip r:embed="rId3"/>
          <a:stretch>
            <a:fillRect/>
          </a:stretch>
        </p:blipFill>
        <p:spPr>
          <a:xfrm>
            <a:off x="0" y="25400"/>
            <a:ext cx="9144000" cy="6783546"/>
          </a:xfrm>
          <a:prstGeom prst="rect">
            <a:avLst/>
          </a:prstGeom>
        </p:spPr>
      </p:pic>
      <p:sp>
        <p:nvSpPr>
          <p:cNvPr id="3" name="Croix 2"/>
          <p:cNvSpPr/>
          <p:nvPr/>
        </p:nvSpPr>
        <p:spPr>
          <a:xfrm>
            <a:off x="455036" y="4991959"/>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Croix 5"/>
          <p:cNvSpPr/>
          <p:nvPr/>
        </p:nvSpPr>
        <p:spPr>
          <a:xfrm>
            <a:off x="464813" y="3684126"/>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Croix 6"/>
          <p:cNvSpPr/>
          <p:nvPr/>
        </p:nvSpPr>
        <p:spPr>
          <a:xfrm>
            <a:off x="2506089" y="3273639"/>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Croix 7"/>
          <p:cNvSpPr/>
          <p:nvPr/>
        </p:nvSpPr>
        <p:spPr>
          <a:xfrm>
            <a:off x="2506089" y="3395890"/>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Croix 9"/>
          <p:cNvSpPr/>
          <p:nvPr/>
        </p:nvSpPr>
        <p:spPr>
          <a:xfrm>
            <a:off x="2509074" y="4186718"/>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Croix 10"/>
          <p:cNvSpPr/>
          <p:nvPr/>
        </p:nvSpPr>
        <p:spPr>
          <a:xfrm>
            <a:off x="2509074" y="4308969"/>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Croix 11"/>
          <p:cNvSpPr/>
          <p:nvPr/>
        </p:nvSpPr>
        <p:spPr>
          <a:xfrm>
            <a:off x="2509075" y="5877872"/>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Croix 12"/>
          <p:cNvSpPr/>
          <p:nvPr/>
        </p:nvSpPr>
        <p:spPr>
          <a:xfrm>
            <a:off x="2509075" y="6000123"/>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Croix 13"/>
          <p:cNvSpPr/>
          <p:nvPr/>
        </p:nvSpPr>
        <p:spPr>
          <a:xfrm>
            <a:off x="2512059" y="4692289"/>
            <a:ext cx="133108" cy="154667"/>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Croix 14"/>
          <p:cNvSpPr/>
          <p:nvPr/>
        </p:nvSpPr>
        <p:spPr>
          <a:xfrm>
            <a:off x="7282716" y="5183679"/>
            <a:ext cx="133108" cy="154667"/>
          </a:xfrm>
          <a:prstGeom prst="mathPlus">
            <a:avLst/>
          </a:prstGeom>
          <a:solidFill>
            <a:srgbClr val="FFE7FE"/>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Croix 15"/>
          <p:cNvSpPr/>
          <p:nvPr/>
        </p:nvSpPr>
        <p:spPr>
          <a:xfrm>
            <a:off x="5871176" y="1500494"/>
            <a:ext cx="410826" cy="352374"/>
          </a:xfrm>
          <a:prstGeom prst="mathPlus">
            <a:avLst/>
          </a:prstGeom>
          <a:solidFill>
            <a:srgbClr val="FF0000"/>
          </a:solidFill>
          <a:ln>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p:nvPr/>
        </p:nvSpPr>
        <p:spPr>
          <a:xfrm>
            <a:off x="5796438" y="970262"/>
            <a:ext cx="2775372" cy="1077218"/>
          </a:xfrm>
          <a:prstGeom prst="rect">
            <a:avLst/>
          </a:prstGeom>
          <a:noFill/>
        </p:spPr>
        <p:txBody>
          <a:bodyPr wrap="square" lIns="91440" tIns="45720" rIns="91440" bIns="45720">
            <a:spAutoFit/>
          </a:bodyPr>
          <a:lstStyle/>
          <a:p>
            <a:pPr algn="ctr"/>
            <a:r>
              <a:rPr lang="fr-FR" sz="3200" b="1" cap="none" spc="0" dirty="0" smtClean="0">
                <a:ln w="12700">
                  <a:solidFill>
                    <a:srgbClr val="FF33CC"/>
                  </a:solidFill>
                  <a:prstDash val="solid"/>
                </a:ln>
                <a:solidFill>
                  <a:srgbClr val="DC4E65"/>
                </a:solidFill>
                <a:effectLst>
                  <a:outerShdw blurRad="41275" dist="20320" dir="1800000" algn="tl" rotWithShape="0">
                    <a:srgbClr val="000000">
                      <a:alpha val="40000"/>
                    </a:srgbClr>
                  </a:outerShdw>
                </a:effectLst>
              </a:rPr>
              <a:t>Nouveaux </a:t>
            </a:r>
          </a:p>
          <a:p>
            <a:pPr algn="ctr"/>
            <a:r>
              <a:rPr lang="fr-FR" sz="3200" b="1" cap="none" spc="0" dirty="0" smtClean="0">
                <a:ln w="12700">
                  <a:solidFill>
                    <a:srgbClr val="FF33CC"/>
                  </a:solidFill>
                  <a:prstDash val="solid"/>
                </a:ln>
                <a:solidFill>
                  <a:srgbClr val="DC4E65"/>
                </a:solidFill>
                <a:effectLst>
                  <a:outerShdw blurRad="41275" dist="20320" dir="1800000" algn="tl" rotWithShape="0">
                    <a:srgbClr val="000000">
                      <a:alpha val="40000"/>
                    </a:srgbClr>
                  </a:outerShdw>
                </a:effectLst>
              </a:rPr>
              <a:t>en 2013</a:t>
            </a:r>
            <a:endParaRPr lang="fr-FR" sz="3200" b="1" cap="none" spc="0" dirty="0">
              <a:ln w="12700">
                <a:solidFill>
                  <a:srgbClr val="FF33CC"/>
                </a:solidFill>
                <a:prstDash val="solid"/>
              </a:ln>
              <a:solidFill>
                <a:srgbClr val="DC4E65"/>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1454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p:txBody>
          <a:bodyPr/>
          <a:lstStyle/>
          <a:p>
            <a:r>
              <a:rPr lang="fr-BE" sz="2800">
                <a:latin typeface="Times New Roman" charset="0"/>
                <a:ea typeface="ＭＳ Ｐゴシック" charset="0"/>
              </a:rPr>
              <a:t>Différents types de réactions croisées</a:t>
            </a:r>
            <a:endParaRPr lang="fr-FR" sz="2800">
              <a:latin typeface="Times New Roman" charset="0"/>
              <a:ea typeface="ＭＳ Ｐゴシック" charset="0"/>
            </a:endParaRPr>
          </a:p>
        </p:txBody>
      </p:sp>
      <p:sp>
        <p:nvSpPr>
          <p:cNvPr id="26626" name="Rectangle 3"/>
          <p:cNvSpPr>
            <a:spLocks noGrp="1" noChangeArrowheads="1"/>
          </p:cNvSpPr>
          <p:nvPr>
            <p:ph type="body" idx="4294967295"/>
          </p:nvPr>
        </p:nvSpPr>
        <p:spPr>
          <a:xfrm>
            <a:off x="228600" y="1441450"/>
            <a:ext cx="8707438" cy="5151438"/>
          </a:xfrm>
        </p:spPr>
        <p:txBody>
          <a:bodyPr/>
          <a:lstStyle/>
          <a:p>
            <a:pPr algn="just"/>
            <a:r>
              <a:rPr lang="fr-BE" sz="2400">
                <a:solidFill>
                  <a:srgbClr val="006699"/>
                </a:solidFill>
                <a:latin typeface="Times New Roman" charset="0"/>
                <a:ea typeface="ＭＳ Ｐゴシック" charset="0"/>
              </a:rPr>
              <a:t>Réactions croisées entre espèces taxonomiquement proches :</a:t>
            </a:r>
          </a:p>
          <a:p>
            <a:pPr lvl="1" algn="just"/>
            <a:r>
              <a:rPr lang="fr-BE" sz="2000">
                <a:solidFill>
                  <a:srgbClr val="006699"/>
                </a:solidFill>
                <a:latin typeface="Times New Roman" charset="0"/>
              </a:rPr>
              <a:t>exemple : acariens (d1,d2), graminées (dactyle, phléole), oléacées (frêne, olivier), ombellifères (céleri, armoise)</a:t>
            </a:r>
          </a:p>
          <a:p>
            <a:pPr algn="just"/>
            <a:endParaRPr lang="fr-BE" sz="2400">
              <a:solidFill>
                <a:srgbClr val="006699"/>
              </a:solidFill>
              <a:latin typeface="Times New Roman" charset="0"/>
              <a:ea typeface="ＭＳ Ｐゴシック" charset="0"/>
            </a:endParaRPr>
          </a:p>
          <a:p>
            <a:pPr algn="just"/>
            <a:r>
              <a:rPr lang="fr-BE" sz="2400">
                <a:solidFill>
                  <a:srgbClr val="006699"/>
                </a:solidFill>
                <a:latin typeface="Times New Roman" charset="0"/>
                <a:ea typeface="ＭＳ Ｐゴシック" charset="0"/>
              </a:rPr>
              <a:t>?!? Réactions croisées entre espèces taxonomiquement éloignées.</a:t>
            </a:r>
          </a:p>
          <a:p>
            <a:pPr lvl="1" algn="just"/>
            <a:r>
              <a:rPr lang="fr-BE" sz="2000">
                <a:solidFill>
                  <a:srgbClr val="006699"/>
                </a:solidFill>
                <a:latin typeface="Times New Roman" charset="0"/>
              </a:rPr>
              <a:t>Exemple : pomme/bouleau, allergie orale chez 50% des allergiques au pollen de bouleau (PR10 : Bet v 1/Mal d 1)</a:t>
            </a:r>
          </a:p>
          <a:p>
            <a:pPr lvl="1" algn="just"/>
            <a:r>
              <a:rPr lang="fr-BE" sz="2000">
                <a:solidFill>
                  <a:srgbClr val="006699"/>
                </a:solidFill>
                <a:latin typeface="Times New Roman" charset="0"/>
              </a:rPr>
              <a:t>Ici, la relation botanique ne permet pas d’expliquer les RC !</a:t>
            </a:r>
          </a:p>
          <a:p>
            <a:pPr lvl="1" algn="just"/>
            <a:endParaRPr lang="fr-BE" sz="2000">
              <a:solidFill>
                <a:srgbClr val="006699"/>
              </a:solidFill>
              <a:latin typeface="Times New Roman" charset="0"/>
            </a:endParaRPr>
          </a:p>
          <a:p>
            <a:pPr lvl="1" algn="just">
              <a:buFont typeface="Wingdings" charset="0"/>
              <a:buChar char="Ø"/>
            </a:pPr>
            <a:r>
              <a:rPr lang="fr-BE" sz="2000" b="1">
                <a:solidFill>
                  <a:srgbClr val="006699"/>
                </a:solidFill>
                <a:latin typeface="Times New Roman" charset="0"/>
              </a:rPr>
              <a:t>Explication par la structure des allergènes et leur fonction avec notion de famille moléculaire (rassemble des protéines provenant de divers allergènes et ayant la même fonction physiologique)</a:t>
            </a:r>
          </a:p>
        </p:txBody>
      </p:sp>
    </p:spTree>
    <p:extLst>
      <p:ext uri="{BB962C8B-B14F-4D97-AF65-F5344CB8AC3E}">
        <p14:creationId xmlns:p14="http://schemas.microsoft.com/office/powerpoint/2010/main" val="2592579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BE" sz="3200" b="1">
                <a:solidFill>
                  <a:srgbClr val="006699"/>
                </a:solidFill>
                <a:latin typeface="Times New Roman" charset="0"/>
                <a:cs typeface="Times New Roman" charset="0"/>
              </a:rPr>
              <a:t>Syndrome d’ allergie orale</a:t>
            </a:r>
            <a:endParaRPr lang="fr-FR" sz="3200" b="1">
              <a:solidFill>
                <a:srgbClr val="006699"/>
              </a:solidFill>
              <a:latin typeface="Times New Roman" charset="0"/>
              <a:cs typeface="Times New Roman" charset="0"/>
            </a:endParaRPr>
          </a:p>
        </p:txBody>
      </p:sp>
      <p:sp>
        <p:nvSpPr>
          <p:cNvPr id="35842" name="Rectangle 3"/>
          <p:cNvSpPr txBox="1">
            <a:spLocks noChangeArrowheads="1"/>
          </p:cNvSpPr>
          <p:nvPr/>
        </p:nvSpPr>
        <p:spPr bwMode="auto">
          <a:xfrm>
            <a:off x="457200" y="1600200"/>
            <a:ext cx="8507413"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1200150" indent="-4572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Arial" charset="0"/>
              <a:buChar char="•"/>
            </a:pPr>
            <a:r>
              <a:rPr lang="fr-BE" sz="2800">
                <a:solidFill>
                  <a:srgbClr val="006699"/>
                </a:solidFill>
                <a:latin typeface="Times New Roman" charset="0"/>
                <a:cs typeface="Times New Roman" charset="0"/>
              </a:rPr>
              <a:t>Par exemple associé à l’allergie à la bouleau</a:t>
            </a:r>
          </a:p>
          <a:p>
            <a:pPr lvl="1" eaLnBrk="1" hangingPunct="1">
              <a:lnSpc>
                <a:spcPct val="90000"/>
              </a:lnSpc>
              <a:spcBef>
                <a:spcPct val="20000"/>
              </a:spcBef>
              <a:buFont typeface="Arial" charset="0"/>
              <a:buChar char="•"/>
            </a:pPr>
            <a:r>
              <a:rPr lang="fr-BE">
                <a:solidFill>
                  <a:srgbClr val="006699"/>
                </a:solidFill>
                <a:latin typeface="Times New Roman" charset="0"/>
                <a:cs typeface="Times New Roman" charset="0"/>
              </a:rPr>
              <a:t>pommes (Mal d 1)</a:t>
            </a:r>
          </a:p>
          <a:p>
            <a:pPr lvl="1" eaLnBrk="1" hangingPunct="1">
              <a:lnSpc>
                <a:spcPct val="90000"/>
              </a:lnSpc>
              <a:spcBef>
                <a:spcPct val="20000"/>
              </a:spcBef>
              <a:buFont typeface="Arial" charset="0"/>
              <a:buChar char="•"/>
            </a:pPr>
            <a:r>
              <a:rPr lang="fr-BE">
                <a:solidFill>
                  <a:srgbClr val="006699"/>
                </a:solidFill>
                <a:latin typeface="Times New Roman" charset="0"/>
                <a:cs typeface="Times New Roman" charset="0"/>
              </a:rPr>
              <a:t>noisette (Cor a 1)</a:t>
            </a:r>
          </a:p>
          <a:p>
            <a:pPr eaLnBrk="1" hangingPunct="1">
              <a:lnSpc>
                <a:spcPct val="90000"/>
              </a:lnSpc>
              <a:spcBef>
                <a:spcPct val="20000"/>
              </a:spcBef>
              <a:buFont typeface="Arial" charset="0"/>
              <a:buChar char="•"/>
            </a:pPr>
            <a:endParaRPr lang="fr-BE" sz="2800">
              <a:solidFill>
                <a:srgbClr val="006699"/>
              </a:solidFill>
              <a:latin typeface="Times New Roman" charset="0"/>
              <a:cs typeface="Times New Roman" charset="0"/>
            </a:endParaRPr>
          </a:p>
          <a:p>
            <a:pPr eaLnBrk="1" hangingPunct="1">
              <a:lnSpc>
                <a:spcPct val="90000"/>
              </a:lnSpc>
              <a:spcBef>
                <a:spcPct val="20000"/>
              </a:spcBef>
              <a:buFont typeface="Arial" charset="0"/>
              <a:buChar char="•"/>
            </a:pPr>
            <a:endParaRPr lang="fr-BE" sz="2800">
              <a:solidFill>
                <a:srgbClr val="006699"/>
              </a:solidFill>
              <a:latin typeface="Times New Roman" charset="0"/>
              <a:cs typeface="Times New Roman" charset="0"/>
            </a:endParaRPr>
          </a:p>
          <a:p>
            <a:pPr eaLnBrk="1" hangingPunct="1">
              <a:lnSpc>
                <a:spcPct val="90000"/>
              </a:lnSpc>
              <a:spcBef>
                <a:spcPct val="20000"/>
              </a:spcBef>
              <a:buFont typeface="Arial" charset="0"/>
              <a:buChar char="•"/>
            </a:pPr>
            <a:r>
              <a:rPr lang="fr-BE" sz="2800">
                <a:solidFill>
                  <a:srgbClr val="006699"/>
                </a:solidFill>
                <a:latin typeface="Times New Roman" charset="0"/>
                <a:cs typeface="Times New Roman" charset="0"/>
              </a:rPr>
              <a:t>À éviter selon tolérance</a:t>
            </a:r>
          </a:p>
          <a:p>
            <a:pPr lvl="1" eaLnBrk="1" hangingPunct="1">
              <a:lnSpc>
                <a:spcPct val="90000"/>
              </a:lnSpc>
              <a:spcBef>
                <a:spcPct val="20000"/>
              </a:spcBef>
              <a:buFont typeface="Arial" charset="0"/>
              <a:buChar char="•"/>
            </a:pPr>
            <a:r>
              <a:rPr lang="fr-BE">
                <a:solidFill>
                  <a:srgbClr val="006699"/>
                </a:solidFill>
                <a:latin typeface="Times New Roman" charset="0"/>
                <a:cs typeface="Times New Roman" charset="0"/>
              </a:rPr>
              <a:t>Complètement</a:t>
            </a:r>
          </a:p>
          <a:p>
            <a:pPr lvl="1" eaLnBrk="1" hangingPunct="1">
              <a:lnSpc>
                <a:spcPct val="90000"/>
              </a:lnSpc>
              <a:spcBef>
                <a:spcPct val="20000"/>
              </a:spcBef>
              <a:buFont typeface="Arial" charset="0"/>
              <a:buChar char="•"/>
            </a:pPr>
            <a:r>
              <a:rPr lang="fr-BE">
                <a:solidFill>
                  <a:srgbClr val="006699"/>
                </a:solidFill>
                <a:latin typeface="Times New Roman" charset="0"/>
                <a:cs typeface="Times New Roman" charset="0"/>
              </a:rPr>
              <a:t>Que épluché ou cuit</a:t>
            </a:r>
          </a:p>
          <a:p>
            <a:pPr lvl="1" eaLnBrk="1" hangingPunct="1">
              <a:lnSpc>
                <a:spcPct val="90000"/>
              </a:lnSpc>
              <a:spcBef>
                <a:spcPct val="20000"/>
              </a:spcBef>
              <a:buFont typeface="Arial" charset="0"/>
              <a:buChar char="•"/>
            </a:pPr>
            <a:r>
              <a:rPr lang="fr-BE">
                <a:solidFill>
                  <a:srgbClr val="006699"/>
                </a:solidFill>
                <a:latin typeface="Times New Roman" charset="0"/>
                <a:cs typeface="Times New Roman" charset="0"/>
              </a:rPr>
              <a:t>Saison</a:t>
            </a:r>
          </a:p>
        </p:txBody>
      </p:sp>
      <p:pic>
        <p:nvPicPr>
          <p:cNvPr id="3584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2489200"/>
            <a:ext cx="2563813"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813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r>
              <a:rPr lang="en-US" sz="2800" dirty="0" err="1" smtClean="0">
                <a:latin typeface="Times New Roman" charset="0"/>
                <a:ea typeface="ＭＳ Ｐゴシック" charset="0"/>
                <a:cs typeface="Arial" charset="0"/>
              </a:rPr>
              <a:t>Allergie</a:t>
            </a:r>
            <a:r>
              <a:rPr lang="en-US" sz="2800" dirty="0" smtClean="0">
                <a:latin typeface="Times New Roman" charset="0"/>
                <a:ea typeface="ＭＳ Ｐゴシック" charset="0"/>
                <a:cs typeface="Arial" charset="0"/>
              </a:rPr>
              <a:t> </a:t>
            </a:r>
            <a:r>
              <a:rPr lang="en-US" sz="2800" dirty="0" err="1" smtClean="0">
                <a:latin typeface="Times New Roman" charset="0"/>
                <a:ea typeface="ＭＳ Ｐゴシック" charset="0"/>
                <a:cs typeface="Arial" charset="0"/>
              </a:rPr>
              <a:t>moléculaire</a:t>
            </a:r>
            <a:r>
              <a:rPr lang="en-US" sz="2800" dirty="0" smtClean="0">
                <a:latin typeface="Times New Roman" charset="0"/>
                <a:ea typeface="ＭＳ Ｐゴシック" charset="0"/>
                <a:cs typeface="Arial" charset="0"/>
              </a:rPr>
              <a:t/>
            </a:r>
            <a:br>
              <a:rPr lang="en-US" sz="2800" dirty="0" smtClean="0">
                <a:latin typeface="Times New Roman" charset="0"/>
                <a:ea typeface="ＭＳ Ｐゴシック" charset="0"/>
                <a:cs typeface="Arial" charset="0"/>
              </a:rPr>
            </a:br>
            <a:r>
              <a:rPr lang="en-US" sz="2000" dirty="0" err="1" smtClean="0">
                <a:latin typeface="Times New Roman" charset="0"/>
                <a:ea typeface="ＭＳ Ｐゴシック" charset="0"/>
                <a:cs typeface="Arial" charset="0"/>
              </a:rPr>
              <a:t>Composants</a:t>
            </a:r>
            <a:r>
              <a:rPr lang="en-US" sz="2000" dirty="0" smtClean="0">
                <a:latin typeface="Times New Roman" charset="0"/>
                <a:ea typeface="ＭＳ Ｐゴシック" charset="0"/>
                <a:cs typeface="Arial" charset="0"/>
              </a:rPr>
              <a:t> </a:t>
            </a:r>
            <a:r>
              <a:rPr lang="en-US" sz="2000" dirty="0" err="1" smtClean="0">
                <a:latin typeface="Times New Roman" charset="0"/>
                <a:ea typeface="ＭＳ Ｐゴシック" charset="0"/>
                <a:cs typeface="Arial" charset="0"/>
              </a:rPr>
              <a:t>disponibles</a:t>
            </a:r>
            <a:endParaRPr lang="en-US" sz="2000" dirty="0">
              <a:latin typeface="Times New Roman" charset="0"/>
              <a:ea typeface="ＭＳ Ｐゴシック" charset="0"/>
              <a:cs typeface="Arial" charset="0"/>
            </a:endParaRPr>
          </a:p>
        </p:txBody>
      </p:sp>
      <p:sp>
        <p:nvSpPr>
          <p:cNvPr id="316419" name="Rectangle 3"/>
          <p:cNvSpPr>
            <a:spLocks noGrp="1" noChangeArrowheads="1"/>
          </p:cNvSpPr>
          <p:nvPr>
            <p:ph type="body" idx="4294967295"/>
          </p:nvPr>
        </p:nvSpPr>
        <p:spPr>
          <a:xfrm>
            <a:off x="250825" y="1557338"/>
            <a:ext cx="86106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2400" b="1" i="1" dirty="0" err="1">
                <a:solidFill>
                  <a:srgbClr val="006699"/>
                </a:solidFill>
                <a:latin typeface="Times New Roman" charset="0"/>
                <a:cs typeface="Arial" charset="0"/>
              </a:rPr>
              <a:t>Protéines</a:t>
            </a:r>
            <a:r>
              <a:rPr lang="en-US" sz="2400" b="1" i="1" dirty="0">
                <a:solidFill>
                  <a:srgbClr val="006699"/>
                </a:solidFill>
                <a:latin typeface="Times New Roman" charset="0"/>
                <a:cs typeface="Arial" charset="0"/>
              </a:rPr>
              <a:t> PR-10, Bet v 1 homologue</a:t>
            </a:r>
          </a:p>
          <a:p>
            <a:pPr lvl="1">
              <a:defRPr/>
            </a:pPr>
            <a:r>
              <a:rPr lang="fr-FR" sz="1800" u="sng" dirty="0">
                <a:solidFill>
                  <a:srgbClr val="006699"/>
                </a:solidFill>
                <a:latin typeface="Times New Roman" charset="0"/>
                <a:ea typeface="Arial" charset="0"/>
              </a:rPr>
              <a:t>Instable à la chaleur</a:t>
            </a:r>
            <a:r>
              <a:rPr lang="fr-FR" sz="1800" dirty="0">
                <a:solidFill>
                  <a:srgbClr val="006699"/>
                </a:solidFill>
                <a:latin typeface="Times New Roman" charset="0"/>
                <a:ea typeface="Arial" charset="0"/>
              </a:rPr>
              <a:t>, aliment cuit toléré en général.</a:t>
            </a:r>
          </a:p>
          <a:p>
            <a:pPr lvl="4" algn="just">
              <a:defRPr/>
            </a:pPr>
            <a:r>
              <a:rPr lang="en-US" sz="1200" b="1" i="1" dirty="0" err="1" smtClean="0">
                <a:solidFill>
                  <a:srgbClr val="006699"/>
                </a:solidFill>
                <a:latin typeface="Times New Roman" charset="0"/>
              </a:rPr>
              <a:t>Breiteneder</a:t>
            </a:r>
            <a:r>
              <a:rPr lang="en-US" sz="1200" b="1" i="1" dirty="0" smtClean="0">
                <a:solidFill>
                  <a:srgbClr val="006699"/>
                </a:solidFill>
                <a:latin typeface="Times New Roman" charset="0"/>
              </a:rPr>
              <a:t> H, </a:t>
            </a:r>
            <a:r>
              <a:rPr lang="en-US" sz="1200" b="1" i="1" dirty="0" err="1" smtClean="0">
                <a:solidFill>
                  <a:srgbClr val="006699"/>
                </a:solidFill>
                <a:latin typeface="Times New Roman" charset="0"/>
              </a:rPr>
              <a:t>Biotechnol</a:t>
            </a:r>
            <a:r>
              <a:rPr lang="en-US" sz="1200" b="1" i="1" dirty="0" smtClean="0">
                <a:solidFill>
                  <a:srgbClr val="006699"/>
                </a:solidFill>
                <a:latin typeface="Times New Roman" charset="0"/>
              </a:rPr>
              <a:t> </a:t>
            </a:r>
            <a:r>
              <a:rPr lang="en-US" sz="1200" b="1" i="1" dirty="0" err="1" smtClean="0">
                <a:solidFill>
                  <a:srgbClr val="006699"/>
                </a:solidFill>
                <a:latin typeface="Times New Roman" charset="0"/>
              </a:rPr>
              <a:t>Adv</a:t>
            </a:r>
            <a:r>
              <a:rPr lang="en-US" sz="1200" b="1" i="1" dirty="0" smtClean="0">
                <a:solidFill>
                  <a:srgbClr val="006699"/>
                </a:solidFill>
                <a:latin typeface="Times New Roman" charset="0"/>
              </a:rPr>
              <a:t>, 2005</a:t>
            </a:r>
            <a:endParaRPr lang="en-US" sz="1200" b="1" dirty="0" smtClean="0">
              <a:solidFill>
                <a:srgbClr val="006699"/>
              </a:solidFill>
              <a:latin typeface="Times New Roman" charset="0"/>
            </a:endParaRPr>
          </a:p>
          <a:p>
            <a:pPr lvl="1" algn="just">
              <a:defRPr/>
            </a:pPr>
            <a:r>
              <a:rPr lang="fr-FR" sz="1800" dirty="0" smtClean="0">
                <a:solidFill>
                  <a:srgbClr val="006699"/>
                </a:solidFill>
                <a:latin typeface="Times New Roman" charset="0"/>
                <a:ea typeface="Arial" charset="0"/>
              </a:rPr>
              <a:t>Associé </a:t>
            </a:r>
            <a:r>
              <a:rPr lang="fr-FR" sz="1800" dirty="0">
                <a:solidFill>
                  <a:srgbClr val="006699"/>
                </a:solidFill>
                <a:latin typeface="Times New Roman" charset="0"/>
                <a:ea typeface="Arial" charset="0"/>
              </a:rPr>
              <a:t>à des symptômes locaux comme </a:t>
            </a:r>
            <a:r>
              <a:rPr lang="nl-BE" sz="1800" dirty="0" smtClean="0">
                <a:solidFill>
                  <a:srgbClr val="006699"/>
                </a:solidFill>
                <a:latin typeface="Times New Roman" charset="0"/>
                <a:ea typeface="Arial" charset="0"/>
              </a:rPr>
              <a:t>le Syndrome Oral Allergique</a:t>
            </a:r>
            <a:r>
              <a:rPr lang="fr-FR" sz="1800" dirty="0" smtClean="0">
                <a:solidFill>
                  <a:srgbClr val="006699"/>
                </a:solidFill>
                <a:latin typeface="Times New Roman" charset="0"/>
                <a:ea typeface="Arial" charset="0"/>
              </a:rPr>
              <a:t>(</a:t>
            </a:r>
            <a:r>
              <a:rPr lang="fr-FR" sz="1800" u="sng" dirty="0" smtClean="0">
                <a:solidFill>
                  <a:srgbClr val="006699"/>
                </a:solidFill>
                <a:latin typeface="Times New Roman" charset="0"/>
                <a:ea typeface="Arial" charset="0"/>
              </a:rPr>
              <a:t>OAS</a:t>
            </a:r>
            <a:r>
              <a:rPr lang="fr-FR" sz="1800" dirty="0" smtClean="0">
                <a:solidFill>
                  <a:srgbClr val="006699"/>
                </a:solidFill>
                <a:latin typeface="Times New Roman" charset="0"/>
                <a:ea typeface="Arial" charset="0"/>
              </a:rPr>
              <a:t>).</a:t>
            </a:r>
          </a:p>
          <a:p>
            <a:pPr lvl="1" algn="just">
              <a:defRPr/>
            </a:pPr>
            <a:r>
              <a:rPr lang="fr-FR" sz="1800" dirty="0" smtClean="0">
                <a:solidFill>
                  <a:srgbClr val="006699"/>
                </a:solidFill>
                <a:latin typeface="Times New Roman" charset="0"/>
                <a:ea typeface="Arial" charset="0"/>
              </a:rPr>
              <a:t>Associé aux réactions allergiques aux fruits et légumes au </a:t>
            </a:r>
            <a:r>
              <a:rPr lang="fr-FR" sz="1800" u="sng" dirty="0" smtClean="0">
                <a:solidFill>
                  <a:srgbClr val="006699"/>
                </a:solidFill>
                <a:latin typeface="Times New Roman" charset="0"/>
                <a:ea typeface="Arial" charset="0"/>
              </a:rPr>
              <a:t>Nord de l</a:t>
            </a:r>
            <a:r>
              <a:rPr lang="ja-JP" altLang="fr-FR" sz="1800" u="sng" dirty="0" smtClean="0">
                <a:solidFill>
                  <a:srgbClr val="006699"/>
                </a:solidFill>
                <a:latin typeface="Times New Roman" charset="0"/>
                <a:ea typeface="Arial" charset="0"/>
              </a:rPr>
              <a:t>’</a:t>
            </a:r>
            <a:r>
              <a:rPr lang="fr-FR" sz="1800" u="sng" dirty="0" smtClean="0">
                <a:solidFill>
                  <a:srgbClr val="006699"/>
                </a:solidFill>
                <a:latin typeface="Times New Roman" charset="0"/>
                <a:ea typeface="Arial" charset="0"/>
              </a:rPr>
              <a:t>Europe.</a:t>
            </a:r>
          </a:p>
          <a:p>
            <a:pPr lvl="1" algn="just">
              <a:defRPr/>
            </a:pPr>
            <a:endParaRPr lang="en-US" sz="2000" b="1" dirty="0">
              <a:solidFill>
                <a:schemeClr val="accent2"/>
              </a:solidFill>
              <a:latin typeface="Times New Roman" charset="0"/>
              <a:ea typeface="Arial" charset="0"/>
            </a:endParaRPr>
          </a:p>
        </p:txBody>
      </p:sp>
      <p:pic>
        <p:nvPicPr>
          <p:cNvPr id="316422" name="Picture 6" descr="pomm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513" y="5105579"/>
            <a:ext cx="16541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3" name="Picture 7" descr="ceris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787" r="31396"/>
          <a:stretch>
            <a:fillRect/>
          </a:stretch>
        </p:blipFill>
        <p:spPr bwMode="auto">
          <a:xfrm>
            <a:off x="7850618" y="5215338"/>
            <a:ext cx="50641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4" name="Picture 8" descr="noisette_nu-1"/>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6156325" y="4168954"/>
            <a:ext cx="10810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5" name="Picture 9" descr="carotte"/>
          <p:cNvPicPr>
            <a:picLocks noChangeAspect="1" noChangeArrowheads="1"/>
          </p:cNvPicPr>
          <p:nvPr/>
        </p:nvPicPr>
        <p:blipFill>
          <a:blip r:embed="rId5">
            <a:clrChange>
              <a:clrFrom>
                <a:srgbClr val="FDFBEC"/>
              </a:clrFrom>
              <a:clrTo>
                <a:srgbClr val="FDFBEC">
                  <a:alpha val="0"/>
                </a:srgbClr>
              </a:clrTo>
            </a:clrChange>
            <a:extLst>
              <a:ext uri="{28A0092B-C50C-407E-A947-70E740481C1C}">
                <a14:useLocalDpi xmlns:a14="http://schemas.microsoft.com/office/drawing/2010/main" val="0"/>
              </a:ext>
            </a:extLst>
          </a:blip>
          <a:srcRect l="20694" r="33749"/>
          <a:stretch>
            <a:fillRect/>
          </a:stretch>
        </p:blipFill>
        <p:spPr bwMode="auto">
          <a:xfrm rot="3639629">
            <a:off x="609811" y="3349010"/>
            <a:ext cx="693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6" name="Picture 10" descr="celeribranch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17943" y="4093091"/>
            <a:ext cx="17287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7" name="Picture 11" descr="poir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796501"/>
            <a:ext cx="978034" cy="9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8" name="Picture 12" descr="sweet_almond0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2140" y="5842259"/>
            <a:ext cx="7905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9" name="Picture 13" descr="fruta_abrico335x35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838" y="5753279"/>
            <a:ext cx="57626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0" name="Picture 14" descr="potato"/>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1500" y="5824716"/>
            <a:ext cx="7921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1" name="Picture 15" descr="peanuts"/>
          <p:cNvPicPr>
            <a:picLocks noChangeAspect="1" noChangeArrowheads="1"/>
          </p:cNvPicPr>
          <p:nvPr/>
        </p:nvPicPr>
        <p:blipFill>
          <a:blip r:embed="rId11">
            <a:clrChange>
              <a:clrFrom>
                <a:srgbClr val="FEFFFD"/>
              </a:clrFrom>
              <a:clrTo>
                <a:srgbClr val="FEFFFD">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1476375" y="4384854"/>
            <a:ext cx="11509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2" name="Picture 16" descr="the-peach"/>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5948" y="4995514"/>
            <a:ext cx="6985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33" name="Text Box 17"/>
          <p:cNvSpPr txBox="1">
            <a:spLocks noChangeArrowheads="1"/>
          </p:cNvSpPr>
          <p:nvPr/>
        </p:nvSpPr>
        <p:spPr bwMode="auto">
          <a:xfrm>
            <a:off x="2889215" y="6135705"/>
            <a:ext cx="9350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Mal d 1</a:t>
            </a:r>
            <a:endParaRPr lang="fr-FR" sz="1600" b="1" dirty="0">
              <a:solidFill>
                <a:srgbClr val="008000"/>
              </a:solidFill>
              <a:latin typeface="Times New Roman" charset="0"/>
              <a:cs typeface="Arial" charset="0"/>
            </a:endParaRPr>
          </a:p>
        </p:txBody>
      </p:sp>
      <p:sp>
        <p:nvSpPr>
          <p:cNvPr id="316435" name="Text Box 19"/>
          <p:cNvSpPr txBox="1">
            <a:spLocks noChangeArrowheads="1"/>
          </p:cNvSpPr>
          <p:nvPr/>
        </p:nvSpPr>
        <p:spPr bwMode="auto">
          <a:xfrm>
            <a:off x="865618" y="4777781"/>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Pru p 1</a:t>
            </a:r>
            <a:endParaRPr lang="fr-FR" sz="1600" b="1" dirty="0">
              <a:solidFill>
                <a:srgbClr val="008000"/>
              </a:solidFill>
              <a:latin typeface="Times New Roman" charset="0"/>
              <a:cs typeface="Arial" charset="0"/>
            </a:endParaRPr>
          </a:p>
        </p:txBody>
      </p:sp>
      <p:sp>
        <p:nvSpPr>
          <p:cNvPr id="316436" name="Text Box 20"/>
          <p:cNvSpPr txBox="1">
            <a:spLocks noChangeArrowheads="1"/>
          </p:cNvSpPr>
          <p:nvPr/>
        </p:nvSpPr>
        <p:spPr bwMode="auto">
          <a:xfrm>
            <a:off x="1619250" y="4168954"/>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rgbClr val="008000"/>
                </a:solidFill>
                <a:latin typeface="Times New Roman" charset="0"/>
                <a:cs typeface="Arial" charset="0"/>
              </a:rPr>
              <a:t>Ara h 8</a:t>
            </a:r>
            <a:endParaRPr lang="fr-FR" sz="1600" b="1">
              <a:solidFill>
                <a:srgbClr val="008000"/>
              </a:solidFill>
              <a:latin typeface="Times New Roman" charset="0"/>
              <a:cs typeface="Arial" charset="0"/>
            </a:endParaRPr>
          </a:p>
        </p:txBody>
      </p:sp>
      <p:sp>
        <p:nvSpPr>
          <p:cNvPr id="316437" name="Text Box 21"/>
          <p:cNvSpPr txBox="1">
            <a:spLocks noChangeArrowheads="1"/>
          </p:cNvSpPr>
          <p:nvPr/>
        </p:nvSpPr>
        <p:spPr bwMode="auto">
          <a:xfrm>
            <a:off x="5867400" y="3665716"/>
            <a:ext cx="151288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Cor a </a:t>
            </a:r>
            <a:r>
              <a:rPr lang="fr-BE" sz="1600" b="1" dirty="0" smtClean="0">
                <a:solidFill>
                  <a:srgbClr val="008000"/>
                </a:solidFill>
                <a:latin typeface="Times New Roman" charset="0"/>
                <a:cs typeface="Arial" charset="0"/>
              </a:rPr>
              <a:t>1.01    Cor </a:t>
            </a:r>
            <a:r>
              <a:rPr lang="fr-BE" sz="1600" b="1" dirty="0">
                <a:solidFill>
                  <a:srgbClr val="008000"/>
                </a:solidFill>
                <a:latin typeface="Times New Roman" charset="0"/>
                <a:cs typeface="Arial" charset="0"/>
              </a:rPr>
              <a:t>a 1.04</a:t>
            </a:r>
            <a:endParaRPr lang="fr-FR" sz="1600" b="1" dirty="0">
              <a:solidFill>
                <a:srgbClr val="008000"/>
              </a:solidFill>
              <a:latin typeface="Times New Roman" charset="0"/>
              <a:cs typeface="Arial" charset="0"/>
            </a:endParaRPr>
          </a:p>
        </p:txBody>
      </p:sp>
      <p:sp>
        <p:nvSpPr>
          <p:cNvPr id="316438" name="Text Box 22"/>
          <p:cNvSpPr txBox="1">
            <a:spLocks noChangeArrowheads="1"/>
          </p:cNvSpPr>
          <p:nvPr/>
        </p:nvSpPr>
        <p:spPr bwMode="auto">
          <a:xfrm>
            <a:off x="7926388" y="3813105"/>
            <a:ext cx="865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Api g 1</a:t>
            </a:r>
            <a:endParaRPr lang="fr-FR" sz="1600" b="1" dirty="0">
              <a:solidFill>
                <a:srgbClr val="008000"/>
              </a:solidFill>
              <a:latin typeface="Times New Roman" charset="0"/>
              <a:cs typeface="Arial" charset="0"/>
            </a:endParaRPr>
          </a:p>
        </p:txBody>
      </p:sp>
      <p:sp>
        <p:nvSpPr>
          <p:cNvPr id="316440" name="Text Box 24"/>
          <p:cNvSpPr txBox="1">
            <a:spLocks noChangeArrowheads="1"/>
          </p:cNvSpPr>
          <p:nvPr/>
        </p:nvSpPr>
        <p:spPr bwMode="auto">
          <a:xfrm>
            <a:off x="2797334" y="3677778"/>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Gly m 4</a:t>
            </a:r>
            <a:endParaRPr lang="fr-FR" sz="1600" b="1" dirty="0">
              <a:solidFill>
                <a:srgbClr val="008000"/>
              </a:solidFill>
              <a:latin typeface="Times New Roman" charset="0"/>
              <a:cs typeface="Arial" charset="0"/>
            </a:endParaRPr>
          </a:p>
        </p:txBody>
      </p:sp>
      <p:sp>
        <p:nvSpPr>
          <p:cNvPr id="316442" name="Text Box 26"/>
          <p:cNvSpPr txBox="1">
            <a:spLocks noChangeArrowheads="1"/>
          </p:cNvSpPr>
          <p:nvPr/>
        </p:nvSpPr>
        <p:spPr bwMode="auto">
          <a:xfrm>
            <a:off x="4264325" y="3973283"/>
            <a:ext cx="10998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2400" b="1" dirty="0">
                <a:solidFill>
                  <a:srgbClr val="008000"/>
                </a:solidFill>
                <a:latin typeface="Times New Roman" charset="0"/>
                <a:cs typeface="Arial" charset="0"/>
              </a:rPr>
              <a:t>Bet v 1</a:t>
            </a:r>
            <a:endParaRPr lang="fr-FR" sz="2400" b="1" dirty="0">
              <a:solidFill>
                <a:srgbClr val="008000"/>
              </a:solidFill>
              <a:latin typeface="Times New Roman" charset="0"/>
              <a:cs typeface="Arial" charset="0"/>
            </a:endParaRPr>
          </a:p>
        </p:txBody>
      </p:sp>
      <p:sp>
        <p:nvSpPr>
          <p:cNvPr id="316446" name="Text Box 30"/>
          <p:cNvSpPr txBox="1">
            <a:spLocks noChangeArrowheads="1"/>
          </p:cNvSpPr>
          <p:nvPr/>
        </p:nvSpPr>
        <p:spPr bwMode="auto">
          <a:xfrm>
            <a:off x="7596188" y="6113641"/>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fr-FR" sz="1600" b="1" dirty="0">
              <a:solidFill>
                <a:srgbClr val="006699"/>
              </a:solidFill>
              <a:latin typeface="Times New Roman" charset="0"/>
              <a:cs typeface="Arial" charset="0"/>
            </a:endParaRPr>
          </a:p>
        </p:txBody>
      </p:sp>
      <p:pic>
        <p:nvPicPr>
          <p:cNvPr id="2" name="Image 1"/>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584619" y="5605324"/>
            <a:ext cx="1164067" cy="776045"/>
          </a:xfrm>
          <a:prstGeom prst="rect">
            <a:avLst/>
          </a:prstGeom>
        </p:spPr>
      </p:pic>
      <p:sp>
        <p:nvSpPr>
          <p:cNvPr id="30" name="Text Box 22"/>
          <p:cNvSpPr txBox="1">
            <a:spLocks noChangeArrowheads="1"/>
          </p:cNvSpPr>
          <p:nvPr/>
        </p:nvSpPr>
        <p:spPr bwMode="auto">
          <a:xfrm>
            <a:off x="6542376" y="5455097"/>
            <a:ext cx="865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008000"/>
                </a:solidFill>
                <a:latin typeface="Times New Roman" charset="0"/>
                <a:cs typeface="Arial" charset="0"/>
              </a:rPr>
              <a:t>Act d 8</a:t>
            </a:r>
            <a:endParaRPr lang="fr-FR" sz="1600" b="1" dirty="0">
              <a:solidFill>
                <a:srgbClr val="008000"/>
              </a:solidFill>
              <a:latin typeface="Times New Roman" charset="0"/>
              <a:cs typeface="Arial" charset="0"/>
            </a:endParaRPr>
          </a:p>
        </p:txBody>
      </p:sp>
      <p:pic>
        <p:nvPicPr>
          <p:cNvPr id="5" name="Image 4"/>
          <p:cNvPicPr>
            <a:picLocks noChangeAspect="1"/>
          </p:cNvPicPr>
          <p:nvPr/>
        </p:nvPicPr>
        <p:blipFill>
          <a:blip r:embed="rId15"/>
          <a:stretch>
            <a:fillRect/>
          </a:stretch>
        </p:blipFill>
        <p:spPr>
          <a:xfrm>
            <a:off x="329231" y="5555963"/>
            <a:ext cx="905222" cy="801768"/>
          </a:xfrm>
          <a:prstGeom prst="rect">
            <a:avLst/>
          </a:prstGeom>
        </p:spPr>
      </p:pic>
      <p:sp>
        <p:nvSpPr>
          <p:cNvPr id="34" name="Text Box 19"/>
          <p:cNvSpPr txBox="1">
            <a:spLocks noChangeArrowheads="1"/>
          </p:cNvSpPr>
          <p:nvPr/>
        </p:nvSpPr>
        <p:spPr bwMode="auto">
          <a:xfrm>
            <a:off x="1049373" y="5918015"/>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008000"/>
                </a:solidFill>
                <a:latin typeface="Times New Roman" charset="0"/>
                <a:cs typeface="Arial" charset="0"/>
              </a:rPr>
              <a:t>Aln g 1</a:t>
            </a:r>
            <a:endParaRPr lang="fr-FR" sz="1600" b="1" dirty="0">
              <a:solidFill>
                <a:srgbClr val="008000"/>
              </a:solidFill>
              <a:latin typeface="Times New Roman" charset="0"/>
              <a:cs typeface="Arial" charset="0"/>
            </a:endParaRPr>
          </a:p>
        </p:txBody>
      </p:sp>
      <p:pic>
        <p:nvPicPr>
          <p:cNvPr id="35" name="Image 3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2610296" y="3871387"/>
            <a:ext cx="1371831" cy="1354198"/>
          </a:xfrm>
          <a:prstGeom prst="rect">
            <a:avLst/>
          </a:prstGeom>
        </p:spPr>
      </p:pic>
      <p:pic>
        <p:nvPicPr>
          <p:cNvPr id="36" name="Image 35"/>
          <p:cNvPicPr>
            <a:picLocks noChangeAspect="1"/>
          </p:cNvPicPr>
          <p:nvPr/>
        </p:nvPicPr>
        <p:blipFill>
          <a:blip r:embed="rId18">
            <a:extLst>
              <a:ext uri="{BEBA8EAE-BF5A-486C-A8C5-ECC9F3942E4B}">
                <a14:imgProps xmlns:a14="http://schemas.microsoft.com/office/drawing/2010/main">
                  <a14:imgLayer r:embed="rId19">
                    <a14:imgEffect>
                      <a14:backgroundRemoval t="2444" b="100000" l="2281" r="99620"/>
                    </a14:imgEffect>
                  </a14:imgLayer>
                </a14:imgProps>
              </a:ext>
            </a:extLst>
          </a:blip>
          <a:stretch>
            <a:fillRect/>
          </a:stretch>
        </p:blipFill>
        <p:spPr>
          <a:xfrm>
            <a:off x="4141861" y="4290406"/>
            <a:ext cx="1596620" cy="1490381"/>
          </a:xfrm>
          <a:prstGeom prst="rect">
            <a:avLst/>
          </a:prstGeom>
        </p:spPr>
      </p:pic>
      <p:sp>
        <p:nvSpPr>
          <p:cNvPr id="37" name="AutoShape 27"/>
          <p:cNvSpPr>
            <a:spLocks noChangeArrowheads="1"/>
          </p:cNvSpPr>
          <p:nvPr/>
        </p:nvSpPr>
        <p:spPr bwMode="auto">
          <a:xfrm>
            <a:off x="3851275" y="4097516"/>
            <a:ext cx="2592388" cy="2087563"/>
          </a:xfrm>
          <a:prstGeom prst="irregularSeal1">
            <a:avLst/>
          </a:prstGeom>
          <a:noFill/>
          <a:ln w="381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Tree>
    <p:extLst>
      <p:ext uri="{BB962C8B-B14F-4D97-AF65-F5344CB8AC3E}">
        <p14:creationId xmlns:p14="http://schemas.microsoft.com/office/powerpoint/2010/main" val="379266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16442"/>
                                        </p:tgtEl>
                                        <p:attrNameLst>
                                          <p:attrName>style.visibility</p:attrName>
                                        </p:attrNameLst>
                                      </p:cBhvr>
                                      <p:to>
                                        <p:strVal val="visible"/>
                                      </p:to>
                                    </p:set>
                                    <p:animEffect transition="in" filter="wedge">
                                      <p:cBhvr>
                                        <p:cTn id="7" dur="2000"/>
                                        <p:tgtEl>
                                          <p:spTgt spid="31644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par>
                                <p:cTn id="11" presetID="2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edge">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16422"/>
                                        </p:tgtEl>
                                        <p:attrNameLst>
                                          <p:attrName>style.visibility</p:attrName>
                                        </p:attrNameLst>
                                      </p:cBhvr>
                                      <p:to>
                                        <p:strVal val="visible"/>
                                      </p:to>
                                    </p:set>
                                    <p:animEffect transition="in" filter="strips(downLeft)">
                                      <p:cBhvr>
                                        <p:cTn id="18" dur="500"/>
                                        <p:tgtEl>
                                          <p:spTgt spid="316422"/>
                                        </p:tgtEl>
                                      </p:cBhvr>
                                    </p:animEffect>
                                  </p:childTnLst>
                                </p:cTn>
                              </p:par>
                              <p:par>
                                <p:cTn id="19" presetID="18" presetClass="entr" presetSubtype="12" fill="hold" nodeType="withEffect">
                                  <p:stCondLst>
                                    <p:cond delay="0"/>
                                  </p:stCondLst>
                                  <p:childTnLst>
                                    <p:set>
                                      <p:cBhvr>
                                        <p:cTn id="20" dur="1" fill="hold">
                                          <p:stCondLst>
                                            <p:cond delay="0"/>
                                          </p:stCondLst>
                                        </p:cTn>
                                        <p:tgtEl>
                                          <p:spTgt spid="316425"/>
                                        </p:tgtEl>
                                        <p:attrNameLst>
                                          <p:attrName>style.visibility</p:attrName>
                                        </p:attrNameLst>
                                      </p:cBhvr>
                                      <p:to>
                                        <p:strVal val="visible"/>
                                      </p:to>
                                    </p:set>
                                    <p:animEffect transition="in" filter="strips(downLeft)">
                                      <p:cBhvr>
                                        <p:cTn id="21" dur="500"/>
                                        <p:tgtEl>
                                          <p:spTgt spid="316425"/>
                                        </p:tgtEl>
                                      </p:cBhvr>
                                    </p:animEffect>
                                  </p:childTnLst>
                                </p:cTn>
                              </p:par>
                              <p:par>
                                <p:cTn id="22" presetID="18" presetClass="entr" presetSubtype="12" fill="hold" nodeType="withEffect">
                                  <p:stCondLst>
                                    <p:cond delay="0"/>
                                  </p:stCondLst>
                                  <p:childTnLst>
                                    <p:set>
                                      <p:cBhvr>
                                        <p:cTn id="23" dur="1" fill="hold">
                                          <p:stCondLst>
                                            <p:cond delay="0"/>
                                          </p:stCondLst>
                                        </p:cTn>
                                        <p:tgtEl>
                                          <p:spTgt spid="316427"/>
                                        </p:tgtEl>
                                        <p:attrNameLst>
                                          <p:attrName>style.visibility</p:attrName>
                                        </p:attrNameLst>
                                      </p:cBhvr>
                                      <p:to>
                                        <p:strVal val="visible"/>
                                      </p:to>
                                    </p:set>
                                    <p:animEffect transition="in" filter="strips(downLeft)">
                                      <p:cBhvr>
                                        <p:cTn id="24" dur="500"/>
                                        <p:tgtEl>
                                          <p:spTgt spid="316427"/>
                                        </p:tgtEl>
                                      </p:cBhvr>
                                    </p:animEffect>
                                  </p:childTnLst>
                                </p:cTn>
                              </p:par>
                              <p:par>
                                <p:cTn id="25" presetID="18" presetClass="entr" presetSubtype="12" fill="hold" nodeType="withEffect">
                                  <p:stCondLst>
                                    <p:cond delay="0"/>
                                  </p:stCondLst>
                                  <p:childTnLst>
                                    <p:set>
                                      <p:cBhvr>
                                        <p:cTn id="26" dur="1" fill="hold">
                                          <p:stCondLst>
                                            <p:cond delay="0"/>
                                          </p:stCondLst>
                                        </p:cTn>
                                        <p:tgtEl>
                                          <p:spTgt spid="316428"/>
                                        </p:tgtEl>
                                        <p:attrNameLst>
                                          <p:attrName>style.visibility</p:attrName>
                                        </p:attrNameLst>
                                      </p:cBhvr>
                                      <p:to>
                                        <p:strVal val="visible"/>
                                      </p:to>
                                    </p:set>
                                    <p:animEffect transition="in" filter="strips(downLeft)">
                                      <p:cBhvr>
                                        <p:cTn id="27" dur="500"/>
                                        <p:tgtEl>
                                          <p:spTgt spid="316428"/>
                                        </p:tgtEl>
                                      </p:cBhvr>
                                    </p:animEffect>
                                  </p:childTnLst>
                                </p:cTn>
                              </p:par>
                              <p:par>
                                <p:cTn id="28" presetID="18" presetClass="entr" presetSubtype="12" fill="hold" nodeType="withEffect">
                                  <p:stCondLst>
                                    <p:cond delay="0"/>
                                  </p:stCondLst>
                                  <p:childTnLst>
                                    <p:set>
                                      <p:cBhvr>
                                        <p:cTn id="29" dur="1" fill="hold">
                                          <p:stCondLst>
                                            <p:cond delay="0"/>
                                          </p:stCondLst>
                                        </p:cTn>
                                        <p:tgtEl>
                                          <p:spTgt spid="316429"/>
                                        </p:tgtEl>
                                        <p:attrNameLst>
                                          <p:attrName>style.visibility</p:attrName>
                                        </p:attrNameLst>
                                      </p:cBhvr>
                                      <p:to>
                                        <p:strVal val="visible"/>
                                      </p:to>
                                    </p:set>
                                    <p:animEffect transition="in" filter="strips(downLeft)">
                                      <p:cBhvr>
                                        <p:cTn id="30" dur="500"/>
                                        <p:tgtEl>
                                          <p:spTgt spid="316429"/>
                                        </p:tgtEl>
                                      </p:cBhvr>
                                    </p:animEffect>
                                  </p:childTnLst>
                                </p:cTn>
                              </p:par>
                              <p:par>
                                <p:cTn id="31" presetID="18" presetClass="entr" presetSubtype="12" fill="hold" nodeType="withEffect">
                                  <p:stCondLst>
                                    <p:cond delay="0"/>
                                  </p:stCondLst>
                                  <p:childTnLst>
                                    <p:set>
                                      <p:cBhvr>
                                        <p:cTn id="32" dur="1" fill="hold">
                                          <p:stCondLst>
                                            <p:cond delay="0"/>
                                          </p:stCondLst>
                                        </p:cTn>
                                        <p:tgtEl>
                                          <p:spTgt spid="316431"/>
                                        </p:tgtEl>
                                        <p:attrNameLst>
                                          <p:attrName>style.visibility</p:attrName>
                                        </p:attrNameLst>
                                      </p:cBhvr>
                                      <p:to>
                                        <p:strVal val="visible"/>
                                      </p:to>
                                    </p:set>
                                    <p:animEffect transition="in" filter="strips(downLeft)">
                                      <p:cBhvr>
                                        <p:cTn id="33" dur="500"/>
                                        <p:tgtEl>
                                          <p:spTgt spid="316431"/>
                                        </p:tgtEl>
                                      </p:cBhvr>
                                    </p:animEffect>
                                  </p:childTnLst>
                                </p:cTn>
                              </p:par>
                              <p:par>
                                <p:cTn id="34" presetID="18" presetClass="entr" presetSubtype="12" fill="hold" nodeType="withEffect">
                                  <p:stCondLst>
                                    <p:cond delay="0"/>
                                  </p:stCondLst>
                                  <p:childTnLst>
                                    <p:set>
                                      <p:cBhvr>
                                        <p:cTn id="35" dur="1" fill="hold">
                                          <p:stCondLst>
                                            <p:cond delay="0"/>
                                          </p:stCondLst>
                                        </p:cTn>
                                        <p:tgtEl>
                                          <p:spTgt spid="316432"/>
                                        </p:tgtEl>
                                        <p:attrNameLst>
                                          <p:attrName>style.visibility</p:attrName>
                                        </p:attrNameLst>
                                      </p:cBhvr>
                                      <p:to>
                                        <p:strVal val="visible"/>
                                      </p:to>
                                    </p:set>
                                    <p:animEffect transition="in" filter="strips(downLeft)">
                                      <p:cBhvr>
                                        <p:cTn id="36" dur="500"/>
                                        <p:tgtEl>
                                          <p:spTgt spid="316432"/>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316433"/>
                                        </p:tgtEl>
                                        <p:attrNameLst>
                                          <p:attrName>style.visibility</p:attrName>
                                        </p:attrNameLst>
                                      </p:cBhvr>
                                      <p:to>
                                        <p:strVal val="visible"/>
                                      </p:to>
                                    </p:set>
                                    <p:animEffect transition="in" filter="strips(downLeft)">
                                      <p:cBhvr>
                                        <p:cTn id="39" dur="500"/>
                                        <p:tgtEl>
                                          <p:spTgt spid="316433"/>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16435"/>
                                        </p:tgtEl>
                                        <p:attrNameLst>
                                          <p:attrName>style.visibility</p:attrName>
                                        </p:attrNameLst>
                                      </p:cBhvr>
                                      <p:to>
                                        <p:strVal val="visible"/>
                                      </p:to>
                                    </p:set>
                                    <p:animEffect transition="in" filter="strips(downLeft)">
                                      <p:cBhvr>
                                        <p:cTn id="42" dur="500"/>
                                        <p:tgtEl>
                                          <p:spTgt spid="316435"/>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316436"/>
                                        </p:tgtEl>
                                        <p:attrNameLst>
                                          <p:attrName>style.visibility</p:attrName>
                                        </p:attrNameLst>
                                      </p:cBhvr>
                                      <p:to>
                                        <p:strVal val="visible"/>
                                      </p:to>
                                    </p:set>
                                    <p:animEffect transition="in" filter="strips(downLeft)">
                                      <p:cBhvr>
                                        <p:cTn id="45" dur="500"/>
                                        <p:tgtEl>
                                          <p:spTgt spid="316436"/>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316440"/>
                                        </p:tgtEl>
                                        <p:attrNameLst>
                                          <p:attrName>style.visibility</p:attrName>
                                        </p:attrNameLst>
                                      </p:cBhvr>
                                      <p:to>
                                        <p:strVal val="visible"/>
                                      </p:to>
                                    </p:set>
                                    <p:animEffect transition="in" filter="strips(downLeft)">
                                      <p:cBhvr>
                                        <p:cTn id="48" dur="500"/>
                                        <p:tgtEl>
                                          <p:spTgt spid="316440"/>
                                        </p:tgtEl>
                                      </p:cBhvr>
                                    </p:animEffect>
                                  </p:childTnLst>
                                </p:cTn>
                              </p:par>
                              <p:par>
                                <p:cTn id="49" presetID="18" presetClass="entr" presetSubtype="12"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strips(downLeft)">
                                      <p:cBhvr>
                                        <p:cTn id="51" dur="500"/>
                                        <p:tgtEl>
                                          <p:spTgt spid="5"/>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strips(downLeft)">
                                      <p:cBhvr>
                                        <p:cTn id="54" dur="500"/>
                                        <p:tgtEl>
                                          <p:spTgt spid="34"/>
                                        </p:tgtEl>
                                      </p:cBhvr>
                                    </p:animEffect>
                                  </p:childTnLst>
                                </p:cTn>
                              </p:par>
                              <p:par>
                                <p:cTn id="55" presetID="18" presetClass="entr" presetSubtype="12"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strips(downLeft)">
                                      <p:cBhvr>
                                        <p:cTn id="57" dur="500"/>
                                        <p:tgtEl>
                                          <p:spTgt spid="35"/>
                                        </p:tgtEl>
                                      </p:cBhvr>
                                    </p:animEffect>
                                  </p:childTnLst>
                                </p:cTn>
                              </p:par>
                              <p:par>
                                <p:cTn id="58" presetID="16" presetClass="entr" presetSubtype="21" fill="hold" nodeType="withEffect">
                                  <p:stCondLst>
                                    <p:cond delay="0"/>
                                  </p:stCondLst>
                                  <p:childTnLst>
                                    <p:set>
                                      <p:cBhvr>
                                        <p:cTn id="59" dur="1" fill="hold">
                                          <p:stCondLst>
                                            <p:cond delay="0"/>
                                          </p:stCondLst>
                                        </p:cTn>
                                        <p:tgtEl>
                                          <p:spTgt spid="316423"/>
                                        </p:tgtEl>
                                        <p:attrNameLst>
                                          <p:attrName>style.visibility</p:attrName>
                                        </p:attrNameLst>
                                      </p:cBhvr>
                                      <p:to>
                                        <p:strVal val="visible"/>
                                      </p:to>
                                    </p:set>
                                    <p:animEffect transition="in" filter="barn(inVertical)">
                                      <p:cBhvr>
                                        <p:cTn id="60" dur="500"/>
                                        <p:tgtEl>
                                          <p:spTgt spid="316423"/>
                                        </p:tgtEl>
                                      </p:cBhvr>
                                    </p:animEffect>
                                  </p:childTnLst>
                                </p:cTn>
                              </p:par>
                              <p:par>
                                <p:cTn id="61" presetID="16" presetClass="entr" presetSubtype="21" fill="hold" nodeType="withEffect">
                                  <p:stCondLst>
                                    <p:cond delay="0"/>
                                  </p:stCondLst>
                                  <p:childTnLst>
                                    <p:set>
                                      <p:cBhvr>
                                        <p:cTn id="62" dur="1" fill="hold">
                                          <p:stCondLst>
                                            <p:cond delay="0"/>
                                          </p:stCondLst>
                                        </p:cTn>
                                        <p:tgtEl>
                                          <p:spTgt spid="316424"/>
                                        </p:tgtEl>
                                        <p:attrNameLst>
                                          <p:attrName>style.visibility</p:attrName>
                                        </p:attrNameLst>
                                      </p:cBhvr>
                                      <p:to>
                                        <p:strVal val="visible"/>
                                      </p:to>
                                    </p:set>
                                    <p:animEffect transition="in" filter="barn(inVertical)">
                                      <p:cBhvr>
                                        <p:cTn id="63" dur="500"/>
                                        <p:tgtEl>
                                          <p:spTgt spid="316424"/>
                                        </p:tgtEl>
                                      </p:cBhvr>
                                    </p:animEffect>
                                  </p:childTnLst>
                                </p:cTn>
                              </p:par>
                              <p:par>
                                <p:cTn id="64" presetID="16" presetClass="entr" presetSubtype="21" fill="hold" nodeType="withEffect">
                                  <p:stCondLst>
                                    <p:cond delay="0"/>
                                  </p:stCondLst>
                                  <p:childTnLst>
                                    <p:set>
                                      <p:cBhvr>
                                        <p:cTn id="65" dur="1" fill="hold">
                                          <p:stCondLst>
                                            <p:cond delay="0"/>
                                          </p:stCondLst>
                                        </p:cTn>
                                        <p:tgtEl>
                                          <p:spTgt spid="316426"/>
                                        </p:tgtEl>
                                        <p:attrNameLst>
                                          <p:attrName>style.visibility</p:attrName>
                                        </p:attrNameLst>
                                      </p:cBhvr>
                                      <p:to>
                                        <p:strVal val="visible"/>
                                      </p:to>
                                    </p:set>
                                    <p:animEffect transition="in" filter="barn(inVertical)">
                                      <p:cBhvr>
                                        <p:cTn id="66" dur="500"/>
                                        <p:tgtEl>
                                          <p:spTgt spid="316426"/>
                                        </p:tgtEl>
                                      </p:cBhvr>
                                    </p:animEffect>
                                  </p:childTnLst>
                                </p:cTn>
                              </p:par>
                              <p:par>
                                <p:cTn id="67" presetID="16" presetClass="entr" presetSubtype="21" fill="hold" nodeType="withEffect">
                                  <p:stCondLst>
                                    <p:cond delay="0"/>
                                  </p:stCondLst>
                                  <p:childTnLst>
                                    <p:set>
                                      <p:cBhvr>
                                        <p:cTn id="68" dur="1" fill="hold">
                                          <p:stCondLst>
                                            <p:cond delay="0"/>
                                          </p:stCondLst>
                                        </p:cTn>
                                        <p:tgtEl>
                                          <p:spTgt spid="316430"/>
                                        </p:tgtEl>
                                        <p:attrNameLst>
                                          <p:attrName>style.visibility</p:attrName>
                                        </p:attrNameLst>
                                      </p:cBhvr>
                                      <p:to>
                                        <p:strVal val="visible"/>
                                      </p:to>
                                    </p:set>
                                    <p:animEffect transition="in" filter="barn(inVertical)">
                                      <p:cBhvr>
                                        <p:cTn id="69" dur="500"/>
                                        <p:tgtEl>
                                          <p:spTgt spid="316430"/>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16437"/>
                                        </p:tgtEl>
                                        <p:attrNameLst>
                                          <p:attrName>style.visibility</p:attrName>
                                        </p:attrNameLst>
                                      </p:cBhvr>
                                      <p:to>
                                        <p:strVal val="visible"/>
                                      </p:to>
                                    </p:set>
                                    <p:animEffect transition="in" filter="barn(inVertical)">
                                      <p:cBhvr>
                                        <p:cTn id="72" dur="500"/>
                                        <p:tgtEl>
                                          <p:spTgt spid="31643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16438"/>
                                        </p:tgtEl>
                                        <p:attrNameLst>
                                          <p:attrName>style.visibility</p:attrName>
                                        </p:attrNameLst>
                                      </p:cBhvr>
                                      <p:to>
                                        <p:strVal val="visible"/>
                                      </p:to>
                                    </p:set>
                                    <p:animEffect transition="in" filter="barn(inVertical)">
                                      <p:cBhvr>
                                        <p:cTn id="75" dur="500"/>
                                        <p:tgtEl>
                                          <p:spTgt spid="316438"/>
                                        </p:tgtEl>
                                      </p:cBhvr>
                                    </p:animEffect>
                                  </p:childTnLst>
                                </p:cTn>
                              </p:par>
                              <p:par>
                                <p:cTn id="76" presetID="16" presetClass="entr" presetSubtype="21" fill="hold" grpId="0" nodeType="withEffect" nodePh="1">
                                  <p:stCondLst>
                                    <p:cond delay="0"/>
                                  </p:stCondLst>
                                  <p:endCondLst>
                                    <p:cond evt="begin" delay="0">
                                      <p:tn val="76"/>
                                    </p:cond>
                                  </p:endCondLst>
                                  <p:childTnLst>
                                    <p:set>
                                      <p:cBhvr>
                                        <p:cTn id="77" dur="1" fill="hold">
                                          <p:stCondLst>
                                            <p:cond delay="0"/>
                                          </p:stCondLst>
                                        </p:cTn>
                                        <p:tgtEl>
                                          <p:spTgt spid="316446"/>
                                        </p:tgtEl>
                                        <p:attrNameLst>
                                          <p:attrName>style.visibility</p:attrName>
                                        </p:attrNameLst>
                                      </p:cBhvr>
                                      <p:to>
                                        <p:strVal val="visible"/>
                                      </p:to>
                                    </p:set>
                                    <p:animEffect transition="in" filter="barn(inVertical)">
                                      <p:cBhvr>
                                        <p:cTn id="78" dur="500"/>
                                        <p:tgtEl>
                                          <p:spTgt spid="316446"/>
                                        </p:tgtEl>
                                      </p:cBhvr>
                                    </p:animEffect>
                                  </p:childTnLst>
                                </p:cTn>
                              </p:par>
                              <p:par>
                                <p:cTn id="79" presetID="16" presetClass="entr" presetSubtype="21"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barn(inVertical)">
                                      <p:cBhvr>
                                        <p:cTn id="81" dur="500"/>
                                        <p:tgtEl>
                                          <p:spTgt spid="2"/>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33" grpId="0"/>
      <p:bldP spid="316435" grpId="0"/>
      <p:bldP spid="316436" grpId="0"/>
      <p:bldP spid="316437" grpId="0"/>
      <p:bldP spid="316438" grpId="0"/>
      <p:bldP spid="316440" grpId="0"/>
      <p:bldP spid="316442" grpId="0"/>
      <p:bldP spid="316446" grpId="0"/>
      <p:bldP spid="30" grpId="0"/>
      <p:bldP spid="34" grpId="0"/>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p:txBody>
          <a:bodyPr/>
          <a:lstStyle/>
          <a:p>
            <a:r>
              <a:rPr lang="en-US" sz="2800">
                <a:solidFill>
                  <a:srgbClr val="006699"/>
                </a:solidFill>
                <a:latin typeface="Times New Roman" charset="0"/>
                <a:ea typeface="ＭＳ Ｐゴシック" charset="0"/>
              </a:rPr>
              <a:t>Oral Allergy Syndrome </a:t>
            </a:r>
            <a:br>
              <a:rPr lang="en-US" sz="2800">
                <a:solidFill>
                  <a:srgbClr val="006699"/>
                </a:solidFill>
                <a:latin typeface="Times New Roman" charset="0"/>
                <a:ea typeface="ＭＳ Ｐゴシック" charset="0"/>
              </a:rPr>
            </a:br>
            <a:r>
              <a:rPr lang="en-US" sz="2800">
                <a:solidFill>
                  <a:srgbClr val="006699"/>
                </a:solidFill>
                <a:latin typeface="Times New Roman" charset="0"/>
                <a:ea typeface="ＭＳ Ｐゴシック" charset="0"/>
              </a:rPr>
              <a:t>(OAS)</a:t>
            </a:r>
          </a:p>
        </p:txBody>
      </p:sp>
      <p:sp>
        <p:nvSpPr>
          <p:cNvPr id="73731" name="Rectangle 3"/>
          <p:cNvSpPr>
            <a:spLocks noGrp="1" noChangeArrowheads="1"/>
          </p:cNvSpPr>
          <p:nvPr>
            <p:ph type="body" sz="half" idx="4294967295"/>
          </p:nvPr>
        </p:nvSpPr>
        <p:spPr>
          <a:xfrm>
            <a:off x="255588" y="1344613"/>
            <a:ext cx="4495800" cy="4813300"/>
          </a:xfrm>
        </p:spPr>
        <p:txBody>
          <a:bodyPr/>
          <a:lstStyle/>
          <a:p>
            <a:pPr algn="just"/>
            <a:r>
              <a:rPr lang="fr-BE" sz="1600" b="1">
                <a:solidFill>
                  <a:srgbClr val="006699"/>
                </a:solidFill>
                <a:latin typeface="Times New Roman" charset="0"/>
                <a:ea typeface="ＭＳ Ｐゴシック" charset="0"/>
              </a:rPr>
              <a:t>Syndrome d’Allergie Orale : </a:t>
            </a:r>
            <a:r>
              <a:rPr lang="fr-BE" sz="1600">
                <a:solidFill>
                  <a:srgbClr val="006699"/>
                </a:solidFill>
                <a:latin typeface="Times New Roman" charset="0"/>
                <a:ea typeface="ＭＳ Ｐゴシック" charset="0"/>
              </a:rPr>
              <a:t>Réaction allergique, gêne au niveau de la bouche qui apparaît instantanément ou peu de temps après l’ingestion de l’aliment. </a:t>
            </a:r>
          </a:p>
          <a:p>
            <a:pPr lvl="1" algn="just"/>
            <a:r>
              <a:rPr lang="fr-FR" sz="1400">
                <a:solidFill>
                  <a:srgbClr val="006699"/>
                </a:solidFill>
                <a:latin typeface="Times New Roman" charset="0"/>
              </a:rPr>
              <a:t>Un chatouillement ou sensation de brûlure au niveau des lèvres, de la bouche et/ou du pharynx.</a:t>
            </a:r>
          </a:p>
          <a:p>
            <a:pPr algn="just"/>
            <a:r>
              <a:rPr lang="fr-FR" sz="1600">
                <a:solidFill>
                  <a:srgbClr val="006699"/>
                </a:solidFill>
                <a:latin typeface="Times New Roman" charset="0"/>
                <a:ea typeface="ＭＳ Ｐゴシック" charset="0"/>
              </a:rPr>
              <a:t>Associé à la sensibilisation à une ou plusieurs protéine de type </a:t>
            </a:r>
            <a:r>
              <a:rPr lang="fr-FR" sz="1600" b="1">
                <a:solidFill>
                  <a:srgbClr val="006699"/>
                </a:solidFill>
                <a:latin typeface="Times New Roman" charset="0"/>
                <a:ea typeface="ＭＳ Ｐゴシック" charset="0"/>
              </a:rPr>
              <a:t>PR-10</a:t>
            </a:r>
            <a:r>
              <a:rPr lang="fr-FR" sz="1600">
                <a:solidFill>
                  <a:srgbClr val="006699"/>
                </a:solidFill>
                <a:latin typeface="Times New Roman" charset="0"/>
                <a:ea typeface="ＭＳ Ｐゴシック" charset="0"/>
              </a:rPr>
              <a:t> càd </a:t>
            </a:r>
            <a:r>
              <a:rPr lang="fr-FR" sz="1600" b="1">
                <a:solidFill>
                  <a:srgbClr val="006699"/>
                </a:solidFill>
                <a:latin typeface="Times New Roman" charset="0"/>
                <a:ea typeface="ＭＳ Ｐゴシック" charset="0"/>
              </a:rPr>
              <a:t>homologue de Bet v 1</a:t>
            </a:r>
            <a:r>
              <a:rPr lang="fr-FR" sz="1600">
                <a:solidFill>
                  <a:srgbClr val="006699"/>
                </a:solidFill>
                <a:latin typeface="Times New Roman" charset="0"/>
                <a:ea typeface="ＭＳ Ｐゴシック" charset="0"/>
              </a:rPr>
              <a:t> (bouleau).</a:t>
            </a:r>
          </a:p>
          <a:p>
            <a:pPr algn="just"/>
            <a:endParaRPr lang="en-US" sz="1600">
              <a:solidFill>
                <a:srgbClr val="006699"/>
              </a:solidFill>
              <a:latin typeface="Times New Roman" charset="0"/>
              <a:ea typeface="ＭＳ Ｐゴシック" charset="0"/>
            </a:endParaRPr>
          </a:p>
          <a:p>
            <a:pPr algn="just"/>
            <a:endParaRPr lang="en-US" sz="1800">
              <a:solidFill>
                <a:schemeClr val="accent2"/>
              </a:solidFill>
              <a:latin typeface="Times New Roman" charset="0"/>
              <a:ea typeface="ＭＳ Ｐゴシック" charset="0"/>
            </a:endParaRPr>
          </a:p>
          <a:p>
            <a:endParaRPr lang="en-US" sz="2400">
              <a:ea typeface="ＭＳ Ｐゴシック" charset="0"/>
            </a:endParaRPr>
          </a:p>
        </p:txBody>
      </p:sp>
      <p:graphicFrame>
        <p:nvGraphicFramePr>
          <p:cNvPr id="73732" name="Object 4"/>
          <p:cNvGraphicFramePr>
            <a:graphicFrameLocks noGrp="1" noChangeAspect="1"/>
          </p:cNvGraphicFramePr>
          <p:nvPr>
            <p:ph sz="half" idx="4294967295"/>
          </p:nvPr>
        </p:nvGraphicFramePr>
        <p:xfrm>
          <a:off x="5033963" y="1557338"/>
          <a:ext cx="4110037" cy="4897437"/>
        </p:xfrm>
        <a:graphic>
          <a:graphicData uri="http://schemas.openxmlformats.org/presentationml/2006/ole">
            <mc:AlternateContent xmlns:mc="http://schemas.openxmlformats.org/markup-compatibility/2006">
              <mc:Choice xmlns:v="urn:schemas-microsoft-com:vml" Requires="v">
                <p:oleObj spid="_x0000_s14347" name="Document" r:id="rId4" imgW="6300216" imgH="7769352" progId="Word.Document.8">
                  <p:embed/>
                </p:oleObj>
              </mc:Choice>
              <mc:Fallback>
                <p:oleObj name="Document" r:id="rId4" imgW="6300216" imgH="77693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1557338"/>
                        <a:ext cx="4110037"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3733" name="Rectangle 5"/>
          <p:cNvSpPr>
            <a:spLocks noChangeArrowheads="1"/>
          </p:cNvSpPr>
          <p:nvPr/>
        </p:nvSpPr>
        <p:spPr bwMode="auto">
          <a:xfrm>
            <a:off x="539750" y="4005263"/>
            <a:ext cx="1800225" cy="20161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
                <a:schemeClr val="accent2"/>
              </a:buClr>
              <a:buFontTx/>
              <a:buChar char="o"/>
              <a:defRPr/>
            </a:pPr>
            <a:r>
              <a:rPr lang="fr-FR" sz="1400" b="1" u="sng">
                <a:solidFill>
                  <a:srgbClr val="006699"/>
                </a:solidFill>
                <a:latin typeface="Times New Roman" charset="0"/>
              </a:rPr>
              <a:t>Noisette, 46%</a:t>
            </a:r>
          </a:p>
          <a:p>
            <a:pPr marL="342900" indent="-342900" eaLnBrk="0" hangingPunct="0">
              <a:spcBef>
                <a:spcPct val="20000"/>
              </a:spcBef>
              <a:buClr>
                <a:schemeClr val="accent2"/>
              </a:buClr>
              <a:buFontTx/>
              <a:buChar char="o"/>
              <a:defRPr/>
            </a:pPr>
            <a:r>
              <a:rPr lang="fr-FR" sz="1400" b="1" u="sng">
                <a:solidFill>
                  <a:srgbClr val="006699"/>
                </a:solidFill>
                <a:latin typeface="Times New Roman" charset="0"/>
              </a:rPr>
              <a:t>Pomme, 39%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Pêche, 24%</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Cerise, 22%</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Noix, 21%</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Poire, 20%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Amande, 19%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Prune, 17%</a:t>
            </a:r>
          </a:p>
          <a:p>
            <a:pPr marL="342900" indent="-342900" eaLnBrk="0" hangingPunct="0">
              <a:spcBef>
                <a:spcPct val="20000"/>
              </a:spcBef>
              <a:defRPr/>
            </a:pPr>
            <a:endParaRPr lang="fr-FR" sz="1400" b="1">
              <a:solidFill>
                <a:srgbClr val="006699"/>
              </a:solidFill>
              <a:latin typeface="Times New Roman" charset="0"/>
            </a:endParaRPr>
          </a:p>
          <a:p>
            <a:pPr marL="342900" indent="-342900" eaLnBrk="0" hangingPunct="0">
              <a:spcBef>
                <a:spcPct val="20000"/>
              </a:spcBef>
              <a:buFontTx/>
              <a:buChar char="•"/>
              <a:defRPr/>
            </a:pPr>
            <a:endParaRPr lang="en-US" sz="3200"/>
          </a:p>
        </p:txBody>
      </p:sp>
      <p:sp>
        <p:nvSpPr>
          <p:cNvPr id="73734" name="Rectangle 6"/>
          <p:cNvSpPr>
            <a:spLocks noChangeArrowheads="1"/>
          </p:cNvSpPr>
          <p:nvPr/>
        </p:nvSpPr>
        <p:spPr bwMode="auto">
          <a:xfrm>
            <a:off x="2411413" y="4005263"/>
            <a:ext cx="23764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
                <a:schemeClr val="accent2"/>
              </a:buClr>
              <a:buFontTx/>
              <a:buChar char="o"/>
              <a:defRPr/>
            </a:pPr>
            <a:r>
              <a:rPr lang="fr-FR" sz="1400" b="1">
                <a:solidFill>
                  <a:srgbClr val="006699"/>
                </a:solidFill>
                <a:latin typeface="Times New Roman" charset="0"/>
              </a:rPr>
              <a:t>Noix du Brésil, 16%</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Pomme de terre, 15%</a:t>
            </a:r>
          </a:p>
          <a:p>
            <a:pPr marL="342900" indent="-342900" eaLnBrk="0" hangingPunct="0">
              <a:spcBef>
                <a:spcPct val="20000"/>
              </a:spcBef>
              <a:buClr>
                <a:schemeClr val="accent2"/>
              </a:buClr>
              <a:buFontTx/>
              <a:buChar char="o"/>
              <a:defRPr/>
            </a:pPr>
            <a:r>
              <a:rPr lang="fr-FR" sz="1400" b="1" u="sng">
                <a:solidFill>
                  <a:srgbClr val="006699"/>
                </a:solidFill>
                <a:latin typeface="Times New Roman" charset="0"/>
              </a:rPr>
              <a:t>Carotte, 13%</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Arachide, 10%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Fraise, 10%</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Orange, 9%</a:t>
            </a:r>
          </a:p>
          <a:p>
            <a:pPr marL="342900" indent="-342900" eaLnBrk="0" hangingPunct="0">
              <a:spcBef>
                <a:spcPct val="20000"/>
              </a:spcBef>
              <a:buClr>
                <a:schemeClr val="accent2"/>
              </a:buClr>
              <a:buFontTx/>
              <a:buChar char="o"/>
              <a:defRPr/>
            </a:pPr>
            <a:r>
              <a:rPr lang="fr-FR" sz="1400" b="1">
                <a:solidFill>
                  <a:srgbClr val="006699"/>
                </a:solidFill>
                <a:latin typeface="Times New Roman" charset="0"/>
              </a:rPr>
              <a:t>Abricot, 7%</a:t>
            </a:r>
          </a:p>
          <a:p>
            <a:pPr marL="342900" indent="-342900" eaLnBrk="0" hangingPunct="0">
              <a:spcBef>
                <a:spcPct val="20000"/>
              </a:spcBef>
              <a:buFontTx/>
              <a:buChar char="•"/>
              <a:defRPr/>
            </a:pPr>
            <a:endParaRPr lang="fr-FR" sz="1400">
              <a:solidFill>
                <a:srgbClr val="006699"/>
              </a:solidFill>
              <a:latin typeface="Times New Roman" charset="0"/>
            </a:endParaRPr>
          </a:p>
        </p:txBody>
      </p:sp>
      <p:sp>
        <p:nvSpPr>
          <p:cNvPr id="73735" name="Rectangle 7"/>
          <p:cNvSpPr>
            <a:spLocks noChangeArrowheads="1"/>
          </p:cNvSpPr>
          <p:nvPr/>
        </p:nvSpPr>
        <p:spPr bwMode="auto">
          <a:xfrm>
            <a:off x="5580063" y="2924175"/>
            <a:ext cx="3313112" cy="142875"/>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73736" name="Rectangle 8"/>
          <p:cNvSpPr>
            <a:spLocks noChangeArrowheads="1"/>
          </p:cNvSpPr>
          <p:nvPr/>
        </p:nvSpPr>
        <p:spPr bwMode="auto">
          <a:xfrm>
            <a:off x="5580063" y="2060575"/>
            <a:ext cx="3313112" cy="144463"/>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73737" name="Rectangle 9"/>
          <p:cNvSpPr>
            <a:spLocks noChangeArrowheads="1"/>
          </p:cNvSpPr>
          <p:nvPr/>
        </p:nvSpPr>
        <p:spPr bwMode="auto">
          <a:xfrm>
            <a:off x="5580063" y="1628775"/>
            <a:ext cx="3313112" cy="144463"/>
          </a:xfrm>
          <a:prstGeom prst="rect">
            <a:avLst/>
          </a:prstGeom>
          <a:noFill/>
          <a:ln w="25400"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73738" name="Line 10"/>
          <p:cNvSpPr>
            <a:spLocks noChangeShapeType="1"/>
          </p:cNvSpPr>
          <p:nvPr/>
        </p:nvSpPr>
        <p:spPr bwMode="auto">
          <a:xfrm flipV="1">
            <a:off x="2124075" y="1700213"/>
            <a:ext cx="3455988" cy="2449512"/>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73739" name="Line 11"/>
          <p:cNvSpPr>
            <a:spLocks noChangeShapeType="1"/>
          </p:cNvSpPr>
          <p:nvPr/>
        </p:nvSpPr>
        <p:spPr bwMode="auto">
          <a:xfrm flipV="1">
            <a:off x="2124075" y="2205038"/>
            <a:ext cx="3455988" cy="2232025"/>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73740" name="Line 12"/>
          <p:cNvSpPr>
            <a:spLocks noChangeShapeType="1"/>
          </p:cNvSpPr>
          <p:nvPr/>
        </p:nvSpPr>
        <p:spPr bwMode="auto">
          <a:xfrm flipV="1">
            <a:off x="3924300" y="2997200"/>
            <a:ext cx="1584325" cy="1655763"/>
          </a:xfrm>
          <a:prstGeom prst="line">
            <a:avLst/>
          </a:prstGeom>
          <a:noFill/>
          <a:ln w="2222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73741" name="Text Box 13"/>
          <p:cNvSpPr txBox="1">
            <a:spLocks noChangeArrowheads="1"/>
          </p:cNvSpPr>
          <p:nvPr/>
        </p:nvSpPr>
        <p:spPr bwMode="auto">
          <a:xfrm>
            <a:off x="3924300" y="4508500"/>
            <a:ext cx="1223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a:solidFill>
                  <a:srgbClr val="FF3399"/>
                </a:solidFill>
                <a:latin typeface="Times New Roman" charset="0"/>
                <a:cs typeface="Arial" charset="0"/>
              </a:rPr>
              <a:t>PR-10</a:t>
            </a:r>
            <a:endParaRPr lang="fr-FR" sz="1400" b="1">
              <a:solidFill>
                <a:srgbClr val="FF3399"/>
              </a:solidFill>
              <a:latin typeface="Times New Roman" charset="0"/>
              <a:cs typeface="Arial" charset="0"/>
            </a:endParaRPr>
          </a:p>
        </p:txBody>
      </p:sp>
      <p:sp>
        <p:nvSpPr>
          <p:cNvPr id="73742" name="Line 14"/>
          <p:cNvSpPr>
            <a:spLocks noChangeShapeType="1"/>
          </p:cNvSpPr>
          <p:nvPr/>
        </p:nvSpPr>
        <p:spPr bwMode="auto">
          <a:xfrm>
            <a:off x="4248150" y="4797425"/>
            <a:ext cx="576263"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p>
        </p:txBody>
      </p:sp>
      <p:sp>
        <p:nvSpPr>
          <p:cNvPr id="73743" name="Text Box 15"/>
          <p:cNvSpPr txBox="1">
            <a:spLocks noChangeArrowheads="1"/>
          </p:cNvSpPr>
          <p:nvPr/>
        </p:nvSpPr>
        <p:spPr bwMode="auto">
          <a:xfrm>
            <a:off x="3852863" y="4725988"/>
            <a:ext cx="1295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b="1">
                <a:solidFill>
                  <a:schemeClr val="hlink"/>
                </a:solidFill>
                <a:latin typeface="Times New Roman" charset="0"/>
                <a:cs typeface="Arial" charset="0"/>
              </a:rPr>
              <a:t> </a:t>
            </a:r>
            <a:r>
              <a:rPr kumimoji="1" lang="fr-FR" sz="1000" b="1">
                <a:solidFill>
                  <a:schemeClr val="hlink"/>
                </a:solidFill>
                <a:latin typeface="Times New Roman" charset="0"/>
                <a:cs typeface="Arial" charset="0"/>
              </a:rPr>
              <a:t>rBet v 1</a:t>
            </a:r>
          </a:p>
          <a:p>
            <a:pPr algn="ctr">
              <a:defRPr/>
            </a:pPr>
            <a:r>
              <a:rPr kumimoji="1" lang="fr-BE" sz="1000" b="1">
                <a:solidFill>
                  <a:schemeClr val="hlink"/>
                </a:solidFill>
                <a:latin typeface="Times New Roman" charset="0"/>
                <a:cs typeface="Arial" charset="0"/>
              </a:rPr>
              <a:t>rPru p 1</a:t>
            </a:r>
          </a:p>
          <a:p>
            <a:pPr algn="ctr">
              <a:defRPr/>
            </a:pPr>
            <a:r>
              <a:rPr kumimoji="1" lang="fr-BE" sz="1000" b="1">
                <a:solidFill>
                  <a:schemeClr val="hlink"/>
                </a:solidFill>
                <a:latin typeface="Times New Roman" charset="0"/>
                <a:cs typeface="Arial" charset="0"/>
              </a:rPr>
              <a:t>rGly m 4</a:t>
            </a:r>
          </a:p>
          <a:p>
            <a:pPr algn="ctr">
              <a:defRPr/>
            </a:pPr>
            <a:r>
              <a:rPr kumimoji="1" lang="fr-BE" sz="1000" b="1">
                <a:solidFill>
                  <a:schemeClr val="hlink"/>
                </a:solidFill>
                <a:latin typeface="Times New Roman" charset="0"/>
                <a:cs typeface="Arial" charset="0"/>
              </a:rPr>
              <a:t>rAra h 8</a:t>
            </a:r>
          </a:p>
          <a:p>
            <a:pPr algn="ctr">
              <a:defRPr/>
            </a:pPr>
            <a:r>
              <a:rPr kumimoji="1" lang="fr-BE" sz="1000" b="1">
                <a:solidFill>
                  <a:schemeClr val="hlink"/>
                </a:solidFill>
                <a:latin typeface="Times New Roman" charset="0"/>
                <a:cs typeface="Arial" charset="0"/>
              </a:rPr>
              <a:t>rApi g 1.01</a:t>
            </a:r>
          </a:p>
          <a:p>
            <a:pPr algn="ctr">
              <a:defRPr/>
            </a:pPr>
            <a:r>
              <a:rPr kumimoji="1" lang="fr-BE" sz="1000" b="1">
                <a:solidFill>
                  <a:schemeClr val="hlink"/>
                </a:solidFill>
                <a:latin typeface="Times New Roman" charset="0"/>
                <a:cs typeface="Arial" charset="0"/>
              </a:rPr>
              <a:t>rAln g 1</a:t>
            </a:r>
          </a:p>
          <a:p>
            <a:pPr algn="ctr">
              <a:defRPr/>
            </a:pPr>
            <a:r>
              <a:rPr kumimoji="1" lang="fr-BE" sz="1000" b="1">
                <a:solidFill>
                  <a:schemeClr val="hlink"/>
                </a:solidFill>
                <a:latin typeface="Times New Roman" charset="0"/>
                <a:cs typeface="Arial" charset="0"/>
              </a:rPr>
              <a:t>rCor a 1</a:t>
            </a:r>
          </a:p>
          <a:p>
            <a:pPr algn="ctr">
              <a:defRPr/>
            </a:pPr>
            <a:r>
              <a:rPr kumimoji="1" lang="fr-BE" sz="1000" b="1">
                <a:solidFill>
                  <a:schemeClr val="hlink"/>
                </a:solidFill>
                <a:latin typeface="Times New Roman" charset="0"/>
                <a:cs typeface="Arial" charset="0"/>
              </a:rPr>
              <a:t>nAct d 8</a:t>
            </a:r>
          </a:p>
          <a:p>
            <a:pPr algn="ctr">
              <a:defRPr/>
            </a:pPr>
            <a:r>
              <a:rPr kumimoji="1" lang="fr-BE" sz="1000" b="1">
                <a:solidFill>
                  <a:schemeClr val="hlink"/>
                </a:solidFill>
                <a:latin typeface="Times New Roman" charset="0"/>
                <a:cs typeface="Arial" charset="0"/>
              </a:rPr>
              <a:t>rMal d 1</a:t>
            </a:r>
          </a:p>
          <a:p>
            <a:pPr algn="ctr">
              <a:defRPr/>
            </a:pPr>
            <a:r>
              <a:rPr kumimoji="1" lang="fr-BE" sz="1000" b="1">
                <a:solidFill>
                  <a:schemeClr val="hlink"/>
                </a:solidFill>
                <a:latin typeface="Times New Roman" charset="0"/>
                <a:cs typeface="Arial" charset="0"/>
              </a:rPr>
              <a:t>rDau c 1</a:t>
            </a:r>
            <a:endParaRPr kumimoji="1" lang="fr-FR" sz="1000">
              <a:latin typeface="Times New Roman" charset="0"/>
              <a:cs typeface="Arial" charset="0"/>
            </a:endParaRPr>
          </a:p>
        </p:txBody>
      </p:sp>
    </p:spTree>
    <p:extLst>
      <p:ext uri="{BB962C8B-B14F-4D97-AF65-F5344CB8AC3E}">
        <p14:creationId xmlns:p14="http://schemas.microsoft.com/office/powerpoint/2010/main" val="2953610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additive="base">
                                        <p:cTn id="7" dur="500" fill="hold"/>
                                        <p:tgtEl>
                                          <p:spTgt spid="73732"/>
                                        </p:tgtEl>
                                        <p:attrNameLst>
                                          <p:attrName>ppt_x</p:attrName>
                                        </p:attrNameLst>
                                      </p:cBhvr>
                                      <p:tavLst>
                                        <p:tav tm="0">
                                          <p:val>
                                            <p:strVal val="#ppt_x"/>
                                          </p:val>
                                        </p:tav>
                                        <p:tav tm="100000">
                                          <p:val>
                                            <p:strVal val="#ppt_x"/>
                                          </p:val>
                                        </p:tav>
                                      </p:tavLst>
                                    </p:anim>
                                    <p:anim calcmode="lin" valueType="num">
                                      <p:cBhvr additive="base">
                                        <p:cTn id="8" dur="500" fill="hold"/>
                                        <p:tgtEl>
                                          <p:spTgt spid="737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4"/>
                                        </p:tgtEl>
                                        <p:attrNameLst>
                                          <p:attrName>style.visibility</p:attrName>
                                        </p:attrNameLst>
                                      </p:cBhvr>
                                      <p:to>
                                        <p:strVal val="visible"/>
                                      </p:to>
                                    </p:set>
                                    <p:anim calcmode="lin" valueType="num">
                                      <p:cBhvr additive="base">
                                        <p:cTn id="11" dur="500" fill="hold"/>
                                        <p:tgtEl>
                                          <p:spTgt spid="73734"/>
                                        </p:tgtEl>
                                        <p:attrNameLst>
                                          <p:attrName>ppt_x</p:attrName>
                                        </p:attrNameLst>
                                      </p:cBhvr>
                                      <p:tavLst>
                                        <p:tav tm="0">
                                          <p:val>
                                            <p:strVal val="#ppt_x"/>
                                          </p:val>
                                        </p:tav>
                                        <p:tav tm="100000">
                                          <p:val>
                                            <p:strVal val="#ppt_x"/>
                                          </p:val>
                                        </p:tav>
                                      </p:tavLst>
                                    </p:anim>
                                    <p:anim calcmode="lin" valueType="num">
                                      <p:cBhvr additive="base">
                                        <p:cTn id="12" dur="500" fill="hold"/>
                                        <p:tgtEl>
                                          <p:spTgt spid="737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3"/>
                                        </p:tgtEl>
                                        <p:attrNameLst>
                                          <p:attrName>style.visibility</p:attrName>
                                        </p:attrNameLst>
                                      </p:cBhvr>
                                      <p:to>
                                        <p:strVal val="visible"/>
                                      </p:to>
                                    </p:set>
                                    <p:anim calcmode="lin" valueType="num">
                                      <p:cBhvr additive="base">
                                        <p:cTn id="15" dur="500" fill="hold"/>
                                        <p:tgtEl>
                                          <p:spTgt spid="73733"/>
                                        </p:tgtEl>
                                        <p:attrNameLst>
                                          <p:attrName>ppt_x</p:attrName>
                                        </p:attrNameLst>
                                      </p:cBhvr>
                                      <p:tavLst>
                                        <p:tav tm="0">
                                          <p:val>
                                            <p:strVal val="#ppt_x"/>
                                          </p:val>
                                        </p:tav>
                                        <p:tav tm="100000">
                                          <p:val>
                                            <p:strVal val="#ppt_x"/>
                                          </p:val>
                                        </p:tav>
                                      </p:tavLst>
                                    </p:anim>
                                    <p:anim calcmode="lin" valueType="num">
                                      <p:cBhvr additive="base">
                                        <p:cTn id="16" dur="500" fill="hold"/>
                                        <p:tgtEl>
                                          <p:spTgt spid="737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1">
                                            <p:txEl>
                                              <p:pRg st="0" end="0"/>
                                            </p:txEl>
                                          </p:spTgt>
                                        </p:tgtEl>
                                        <p:attrNameLst>
                                          <p:attrName>style.visibility</p:attrName>
                                        </p:attrNameLst>
                                      </p:cBhvr>
                                      <p:to>
                                        <p:strVal val="visible"/>
                                      </p:to>
                                    </p:set>
                                    <p:anim calcmode="lin" valueType="num">
                                      <p:cBhvr additive="base">
                                        <p:cTn id="19"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1">
                                            <p:txEl>
                                              <p:pRg st="1" end="1"/>
                                            </p:txEl>
                                          </p:spTgt>
                                        </p:tgtEl>
                                        <p:attrNameLst>
                                          <p:attrName>style.visibility</p:attrName>
                                        </p:attrNameLst>
                                      </p:cBhvr>
                                      <p:to>
                                        <p:strVal val="visible"/>
                                      </p:to>
                                    </p:set>
                                    <p:anim calcmode="lin" valueType="num">
                                      <p:cBhvr additive="base">
                                        <p:cTn id="2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1">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1">
                                            <p:txEl>
                                              <p:pRg st="2" end="2"/>
                                            </p:txEl>
                                          </p:spTgt>
                                        </p:tgtEl>
                                        <p:attrNameLst>
                                          <p:attrName>style.visibility</p:attrName>
                                        </p:attrNameLst>
                                      </p:cBhvr>
                                      <p:to>
                                        <p:strVal val="visible"/>
                                      </p:to>
                                    </p:set>
                                    <p:anim calcmode="lin" valueType="num">
                                      <p:cBhvr additive="base">
                                        <p:cTn id="27"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1">
                                            <p:txEl>
                                              <p:pRg st="2" end="2"/>
                                            </p:txEl>
                                          </p:spTgt>
                                        </p:tgtEl>
                                        <p:attrNameLst>
                                          <p:attrName>ppt_y</p:attrName>
                                        </p:attrNameLst>
                                      </p:cBhvr>
                                      <p:tavLst>
                                        <p:tav tm="0">
                                          <p:val>
                                            <p:strVal val="1+#ppt_h/2"/>
                                          </p:val>
                                        </p:tav>
                                        <p:tav tm="100000">
                                          <p:val>
                                            <p:strVal val="#ppt_y"/>
                                          </p:val>
                                        </p:tav>
                                      </p:tavLst>
                                    </p:anim>
                                  </p:childTnLst>
                                </p:cTn>
                              </p:par>
                              <p:par>
                                <p:cTn id="29" presetID="8" presetClass="entr" presetSubtype="16" fill="hold" grpId="0" nodeType="withEffect">
                                  <p:stCondLst>
                                    <p:cond delay="0"/>
                                  </p:stCondLst>
                                  <p:childTnLst>
                                    <p:set>
                                      <p:cBhvr>
                                        <p:cTn id="30" dur="1" fill="hold">
                                          <p:stCondLst>
                                            <p:cond delay="0"/>
                                          </p:stCondLst>
                                        </p:cTn>
                                        <p:tgtEl>
                                          <p:spTgt spid="73741"/>
                                        </p:tgtEl>
                                        <p:attrNameLst>
                                          <p:attrName>style.visibility</p:attrName>
                                        </p:attrNameLst>
                                      </p:cBhvr>
                                      <p:to>
                                        <p:strVal val="visible"/>
                                      </p:to>
                                    </p:set>
                                    <p:animEffect transition="in" filter="diamond(in)">
                                      <p:cBhvr>
                                        <p:cTn id="31" dur="500"/>
                                        <p:tgtEl>
                                          <p:spTgt spid="73741"/>
                                        </p:tgtEl>
                                      </p:cBhvr>
                                    </p:animEffect>
                                  </p:childTnLst>
                                </p:cTn>
                              </p:par>
                              <p:par>
                                <p:cTn id="32" presetID="8" presetClass="entr" presetSubtype="16" fill="hold" nodeType="withEffect">
                                  <p:stCondLst>
                                    <p:cond delay="0"/>
                                  </p:stCondLst>
                                  <p:childTnLst>
                                    <p:set>
                                      <p:cBhvr>
                                        <p:cTn id="33" dur="1" fill="hold">
                                          <p:stCondLst>
                                            <p:cond delay="0"/>
                                          </p:stCondLst>
                                        </p:cTn>
                                        <p:tgtEl>
                                          <p:spTgt spid="73742"/>
                                        </p:tgtEl>
                                        <p:attrNameLst>
                                          <p:attrName>style.visibility</p:attrName>
                                        </p:attrNameLst>
                                      </p:cBhvr>
                                      <p:to>
                                        <p:strVal val="visible"/>
                                      </p:to>
                                    </p:set>
                                    <p:animEffect transition="in" filter="diamond(in)">
                                      <p:cBhvr>
                                        <p:cTn id="34" dur="500"/>
                                        <p:tgtEl>
                                          <p:spTgt spid="73742"/>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73743"/>
                                        </p:tgtEl>
                                        <p:attrNameLst>
                                          <p:attrName>style.visibility</p:attrName>
                                        </p:attrNameLst>
                                      </p:cBhvr>
                                      <p:to>
                                        <p:strVal val="visible"/>
                                      </p:to>
                                    </p:set>
                                    <p:animEffect transition="in" filter="diamond(in)">
                                      <p:cBhvr>
                                        <p:cTn id="37" dur="500"/>
                                        <p:tgtEl>
                                          <p:spTgt spid="7374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3737"/>
                                        </p:tgtEl>
                                        <p:attrNameLst>
                                          <p:attrName>style.visibility</p:attrName>
                                        </p:attrNameLst>
                                      </p:cBhvr>
                                      <p:to>
                                        <p:strVal val="visible"/>
                                      </p:to>
                                    </p:set>
                                    <p:anim calcmode="lin" valueType="num">
                                      <p:cBhvr additive="base">
                                        <p:cTn id="42" dur="500" fill="hold"/>
                                        <p:tgtEl>
                                          <p:spTgt spid="73737"/>
                                        </p:tgtEl>
                                        <p:attrNameLst>
                                          <p:attrName>ppt_x</p:attrName>
                                        </p:attrNameLst>
                                      </p:cBhvr>
                                      <p:tavLst>
                                        <p:tav tm="0">
                                          <p:val>
                                            <p:strVal val="#ppt_x"/>
                                          </p:val>
                                        </p:tav>
                                        <p:tav tm="100000">
                                          <p:val>
                                            <p:strVal val="#ppt_x"/>
                                          </p:val>
                                        </p:tav>
                                      </p:tavLst>
                                    </p:anim>
                                    <p:anim calcmode="lin" valueType="num">
                                      <p:cBhvr additive="base">
                                        <p:cTn id="43" dur="500" fill="hold"/>
                                        <p:tgtEl>
                                          <p:spTgt spid="73737"/>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00"/>
                            </p:stCondLst>
                            <p:childTnLst>
                              <p:par>
                                <p:cTn id="45" presetID="2" presetClass="entr" presetSubtype="4" fill="hold" nodeType="afterEffect">
                                  <p:stCondLst>
                                    <p:cond delay="0"/>
                                  </p:stCondLst>
                                  <p:childTnLst>
                                    <p:set>
                                      <p:cBhvr>
                                        <p:cTn id="46" dur="1" fill="hold">
                                          <p:stCondLst>
                                            <p:cond delay="0"/>
                                          </p:stCondLst>
                                        </p:cTn>
                                        <p:tgtEl>
                                          <p:spTgt spid="73738"/>
                                        </p:tgtEl>
                                        <p:attrNameLst>
                                          <p:attrName>style.visibility</p:attrName>
                                        </p:attrNameLst>
                                      </p:cBhvr>
                                      <p:to>
                                        <p:strVal val="visible"/>
                                      </p:to>
                                    </p:set>
                                    <p:anim calcmode="lin" valueType="num">
                                      <p:cBhvr additive="base">
                                        <p:cTn id="47" dur="500" fill="hold"/>
                                        <p:tgtEl>
                                          <p:spTgt spid="73738"/>
                                        </p:tgtEl>
                                        <p:attrNameLst>
                                          <p:attrName>ppt_x</p:attrName>
                                        </p:attrNameLst>
                                      </p:cBhvr>
                                      <p:tavLst>
                                        <p:tav tm="0">
                                          <p:val>
                                            <p:strVal val="#ppt_x"/>
                                          </p:val>
                                        </p:tav>
                                        <p:tav tm="100000">
                                          <p:val>
                                            <p:strVal val="#ppt_x"/>
                                          </p:val>
                                        </p:tav>
                                      </p:tavLst>
                                    </p:anim>
                                    <p:anim calcmode="lin" valueType="num">
                                      <p:cBhvr additive="base">
                                        <p:cTn id="48" dur="500" fill="hold"/>
                                        <p:tgtEl>
                                          <p:spTgt spid="73738"/>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1000"/>
                            </p:stCondLst>
                            <p:childTnLst>
                              <p:par>
                                <p:cTn id="50" presetID="2" presetClass="entr" presetSubtype="4" fill="hold" grpId="0" nodeType="afterEffect">
                                  <p:stCondLst>
                                    <p:cond delay="3000"/>
                                  </p:stCondLst>
                                  <p:childTnLst>
                                    <p:set>
                                      <p:cBhvr>
                                        <p:cTn id="51" dur="1" fill="hold">
                                          <p:stCondLst>
                                            <p:cond delay="0"/>
                                          </p:stCondLst>
                                        </p:cTn>
                                        <p:tgtEl>
                                          <p:spTgt spid="73736"/>
                                        </p:tgtEl>
                                        <p:attrNameLst>
                                          <p:attrName>style.visibility</p:attrName>
                                        </p:attrNameLst>
                                      </p:cBhvr>
                                      <p:to>
                                        <p:strVal val="visible"/>
                                      </p:to>
                                    </p:set>
                                    <p:anim calcmode="lin" valueType="num">
                                      <p:cBhvr additive="base">
                                        <p:cTn id="52" dur="500" fill="hold"/>
                                        <p:tgtEl>
                                          <p:spTgt spid="73736"/>
                                        </p:tgtEl>
                                        <p:attrNameLst>
                                          <p:attrName>ppt_x</p:attrName>
                                        </p:attrNameLst>
                                      </p:cBhvr>
                                      <p:tavLst>
                                        <p:tav tm="0">
                                          <p:val>
                                            <p:strVal val="#ppt_x"/>
                                          </p:val>
                                        </p:tav>
                                        <p:tav tm="100000">
                                          <p:val>
                                            <p:strVal val="#ppt_x"/>
                                          </p:val>
                                        </p:tav>
                                      </p:tavLst>
                                    </p:anim>
                                    <p:anim calcmode="lin" valueType="num">
                                      <p:cBhvr additive="base">
                                        <p:cTn id="53" dur="500" fill="hold"/>
                                        <p:tgtEl>
                                          <p:spTgt spid="7373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4500"/>
                            </p:stCondLst>
                            <p:childTnLst>
                              <p:par>
                                <p:cTn id="55" presetID="2" presetClass="entr" presetSubtype="4" fill="hold" nodeType="afterEffect">
                                  <p:stCondLst>
                                    <p:cond delay="0"/>
                                  </p:stCondLst>
                                  <p:childTnLst>
                                    <p:set>
                                      <p:cBhvr>
                                        <p:cTn id="56" dur="1" fill="hold">
                                          <p:stCondLst>
                                            <p:cond delay="0"/>
                                          </p:stCondLst>
                                        </p:cTn>
                                        <p:tgtEl>
                                          <p:spTgt spid="73739"/>
                                        </p:tgtEl>
                                        <p:attrNameLst>
                                          <p:attrName>style.visibility</p:attrName>
                                        </p:attrNameLst>
                                      </p:cBhvr>
                                      <p:to>
                                        <p:strVal val="visible"/>
                                      </p:to>
                                    </p:set>
                                    <p:anim calcmode="lin" valueType="num">
                                      <p:cBhvr additive="base">
                                        <p:cTn id="57" dur="500" fill="hold"/>
                                        <p:tgtEl>
                                          <p:spTgt spid="73739"/>
                                        </p:tgtEl>
                                        <p:attrNameLst>
                                          <p:attrName>ppt_x</p:attrName>
                                        </p:attrNameLst>
                                      </p:cBhvr>
                                      <p:tavLst>
                                        <p:tav tm="0">
                                          <p:val>
                                            <p:strVal val="#ppt_x"/>
                                          </p:val>
                                        </p:tav>
                                        <p:tav tm="100000">
                                          <p:val>
                                            <p:strVal val="#ppt_x"/>
                                          </p:val>
                                        </p:tav>
                                      </p:tavLst>
                                    </p:anim>
                                    <p:anim calcmode="lin" valueType="num">
                                      <p:cBhvr additive="base">
                                        <p:cTn id="58" dur="500" fill="hold"/>
                                        <p:tgtEl>
                                          <p:spTgt spid="73739"/>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000"/>
                            </p:stCondLst>
                            <p:childTnLst>
                              <p:par>
                                <p:cTn id="60" presetID="2" presetClass="entr" presetSubtype="4" fill="hold" grpId="0" nodeType="afterEffect">
                                  <p:stCondLst>
                                    <p:cond delay="3000"/>
                                  </p:stCondLst>
                                  <p:childTnLst>
                                    <p:set>
                                      <p:cBhvr>
                                        <p:cTn id="61" dur="1" fill="hold">
                                          <p:stCondLst>
                                            <p:cond delay="0"/>
                                          </p:stCondLst>
                                        </p:cTn>
                                        <p:tgtEl>
                                          <p:spTgt spid="73735"/>
                                        </p:tgtEl>
                                        <p:attrNameLst>
                                          <p:attrName>style.visibility</p:attrName>
                                        </p:attrNameLst>
                                      </p:cBhvr>
                                      <p:to>
                                        <p:strVal val="visible"/>
                                      </p:to>
                                    </p:set>
                                    <p:anim calcmode="lin" valueType="num">
                                      <p:cBhvr additive="base">
                                        <p:cTn id="62" dur="500" fill="hold"/>
                                        <p:tgtEl>
                                          <p:spTgt spid="73735"/>
                                        </p:tgtEl>
                                        <p:attrNameLst>
                                          <p:attrName>ppt_x</p:attrName>
                                        </p:attrNameLst>
                                      </p:cBhvr>
                                      <p:tavLst>
                                        <p:tav tm="0">
                                          <p:val>
                                            <p:strVal val="#ppt_x"/>
                                          </p:val>
                                        </p:tav>
                                        <p:tav tm="100000">
                                          <p:val>
                                            <p:strVal val="#ppt_x"/>
                                          </p:val>
                                        </p:tav>
                                      </p:tavLst>
                                    </p:anim>
                                    <p:anim calcmode="lin" valueType="num">
                                      <p:cBhvr additive="base">
                                        <p:cTn id="63" dur="500" fill="hold"/>
                                        <p:tgtEl>
                                          <p:spTgt spid="73735"/>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8500"/>
                            </p:stCondLst>
                            <p:childTnLst>
                              <p:par>
                                <p:cTn id="65" presetID="2" presetClass="entr" presetSubtype="4" fill="hold" nodeType="afterEffect">
                                  <p:stCondLst>
                                    <p:cond delay="0"/>
                                  </p:stCondLst>
                                  <p:childTnLst>
                                    <p:set>
                                      <p:cBhvr>
                                        <p:cTn id="66" dur="1" fill="hold">
                                          <p:stCondLst>
                                            <p:cond delay="0"/>
                                          </p:stCondLst>
                                        </p:cTn>
                                        <p:tgtEl>
                                          <p:spTgt spid="73740"/>
                                        </p:tgtEl>
                                        <p:attrNameLst>
                                          <p:attrName>style.visibility</p:attrName>
                                        </p:attrNameLst>
                                      </p:cBhvr>
                                      <p:to>
                                        <p:strVal val="visible"/>
                                      </p:to>
                                    </p:set>
                                    <p:anim calcmode="lin" valueType="num">
                                      <p:cBhvr additive="base">
                                        <p:cTn id="67" dur="500" fill="hold"/>
                                        <p:tgtEl>
                                          <p:spTgt spid="73740"/>
                                        </p:tgtEl>
                                        <p:attrNameLst>
                                          <p:attrName>ppt_x</p:attrName>
                                        </p:attrNameLst>
                                      </p:cBhvr>
                                      <p:tavLst>
                                        <p:tav tm="0">
                                          <p:val>
                                            <p:strVal val="#ppt_x"/>
                                          </p:val>
                                        </p:tav>
                                        <p:tav tm="100000">
                                          <p:val>
                                            <p:strVal val="#ppt_x"/>
                                          </p:val>
                                        </p:tav>
                                      </p:tavLst>
                                    </p:anim>
                                    <p:anim calcmode="lin" valueType="num">
                                      <p:cBhvr additive="base">
                                        <p:cTn id="68" dur="500" fill="hold"/>
                                        <p:tgtEl>
                                          <p:spTgt spid="73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P spid="73736" grpId="0" animBg="1"/>
      <p:bldP spid="73737" grpId="0" animBg="1"/>
      <p:bldP spid="73741" grpId="0"/>
      <p:bldP spid="737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4294967295"/>
          </p:nvPr>
        </p:nvSpPr>
        <p:spPr>
          <a:xfrm>
            <a:off x="238125" y="1314450"/>
            <a:ext cx="8667750" cy="4813300"/>
          </a:xfrm>
        </p:spPr>
        <p:txBody>
          <a:bodyPr/>
          <a:lstStyle/>
          <a:p>
            <a:r>
              <a:rPr lang="en-US" sz="2000" b="1" i="1" dirty="0" err="1">
                <a:solidFill>
                  <a:srgbClr val="006699"/>
                </a:solidFill>
                <a:latin typeface="Times New Roman" charset="0"/>
                <a:ea typeface="ＭＳ Ｐゴシック" charset="0"/>
                <a:cs typeface="Arial" charset="0"/>
              </a:rPr>
              <a:t>nsLTP</a:t>
            </a:r>
            <a:r>
              <a:rPr lang="en-US" sz="2000" b="1" i="1" dirty="0">
                <a:solidFill>
                  <a:srgbClr val="006699"/>
                </a:solidFill>
                <a:latin typeface="Times New Roman" charset="0"/>
                <a:ea typeface="ＭＳ Ｐゴシック" charset="0"/>
                <a:cs typeface="Arial" charset="0"/>
              </a:rPr>
              <a:t> (</a:t>
            </a:r>
            <a:r>
              <a:rPr lang="en-US" sz="2000" b="1" i="1" dirty="0" err="1">
                <a:solidFill>
                  <a:srgbClr val="006699"/>
                </a:solidFill>
                <a:latin typeface="Times New Roman" charset="0"/>
                <a:ea typeface="ＭＳ Ｐゴシック" charset="0"/>
                <a:cs typeface="Arial" charset="0"/>
              </a:rPr>
              <a:t>Protéines</a:t>
            </a:r>
            <a:r>
              <a:rPr lang="en-US" sz="2000" b="1" i="1" dirty="0">
                <a:solidFill>
                  <a:srgbClr val="006699"/>
                </a:solidFill>
                <a:latin typeface="Times New Roman" charset="0"/>
                <a:ea typeface="ＭＳ Ｐゴシック" charset="0"/>
                <a:cs typeface="Arial" charset="0"/>
              </a:rPr>
              <a:t> de </a:t>
            </a:r>
            <a:r>
              <a:rPr lang="en-US" sz="2000" b="1" i="1" dirty="0" err="1">
                <a:solidFill>
                  <a:srgbClr val="006699"/>
                </a:solidFill>
                <a:latin typeface="Times New Roman" charset="0"/>
                <a:ea typeface="ＭＳ Ｐゴシック" charset="0"/>
                <a:cs typeface="Arial" charset="0"/>
              </a:rPr>
              <a:t>transfert</a:t>
            </a:r>
            <a:r>
              <a:rPr lang="en-US" sz="2000" b="1" i="1" dirty="0">
                <a:solidFill>
                  <a:srgbClr val="006699"/>
                </a:solidFill>
                <a:latin typeface="Times New Roman" charset="0"/>
                <a:ea typeface="ＭＳ Ｐゴシック" charset="0"/>
                <a:cs typeface="Arial" charset="0"/>
              </a:rPr>
              <a:t> </a:t>
            </a:r>
            <a:r>
              <a:rPr lang="en-US" sz="2000" b="1" i="1" dirty="0" err="1">
                <a:solidFill>
                  <a:srgbClr val="006699"/>
                </a:solidFill>
                <a:latin typeface="Times New Roman" charset="0"/>
                <a:ea typeface="ＭＳ Ｐゴシック" charset="0"/>
                <a:cs typeface="Arial" charset="0"/>
              </a:rPr>
              <a:t>lipidique</a:t>
            </a:r>
            <a:r>
              <a:rPr lang="en-US" sz="2000" b="1" i="1" dirty="0">
                <a:solidFill>
                  <a:srgbClr val="006699"/>
                </a:solidFill>
                <a:latin typeface="Times New Roman" charset="0"/>
                <a:ea typeface="ＭＳ Ｐゴシック" charset="0"/>
                <a:cs typeface="Arial" charset="0"/>
              </a:rPr>
              <a:t> non </a:t>
            </a:r>
            <a:r>
              <a:rPr lang="en-US" sz="2000" b="1" i="1" dirty="0" err="1">
                <a:solidFill>
                  <a:srgbClr val="006699"/>
                </a:solidFill>
                <a:latin typeface="Times New Roman" charset="0"/>
                <a:ea typeface="ＭＳ Ｐゴシック" charset="0"/>
                <a:cs typeface="Arial" charset="0"/>
              </a:rPr>
              <a:t>spécifique</a:t>
            </a:r>
            <a:r>
              <a:rPr lang="en-US" sz="2000" b="1" i="1" dirty="0">
                <a:solidFill>
                  <a:srgbClr val="006699"/>
                </a:solidFill>
                <a:latin typeface="Times New Roman" charset="0"/>
                <a:ea typeface="ＭＳ Ｐゴシック" charset="0"/>
                <a:cs typeface="Arial" charset="0"/>
              </a:rPr>
              <a:t>)</a:t>
            </a:r>
          </a:p>
          <a:p>
            <a:pPr lvl="1"/>
            <a:r>
              <a:rPr lang="fr-FR" sz="1800" dirty="0" smtClean="0">
                <a:solidFill>
                  <a:srgbClr val="006699"/>
                </a:solidFill>
                <a:latin typeface="Times New Roman" charset="0"/>
              </a:rPr>
              <a:t>Stables </a:t>
            </a:r>
            <a:r>
              <a:rPr lang="fr-FR" sz="1800" u="sng" dirty="0" smtClean="0">
                <a:solidFill>
                  <a:srgbClr val="006699"/>
                </a:solidFill>
                <a:latin typeface="Times New Roman" charset="0"/>
              </a:rPr>
              <a:t>à </a:t>
            </a:r>
            <a:r>
              <a:rPr lang="fr-FR" sz="1800" u="sng" dirty="0">
                <a:solidFill>
                  <a:srgbClr val="006699"/>
                </a:solidFill>
                <a:latin typeface="Times New Roman" charset="0"/>
              </a:rPr>
              <a:t>la chaleur et à la </a:t>
            </a:r>
            <a:r>
              <a:rPr lang="fr-FR" sz="1800" u="sng" dirty="0" smtClean="0">
                <a:solidFill>
                  <a:srgbClr val="006699"/>
                </a:solidFill>
                <a:latin typeface="Times New Roman" charset="0"/>
              </a:rPr>
              <a:t>digestion</a:t>
            </a:r>
            <a:r>
              <a:rPr lang="fr-FR" sz="1800" dirty="0">
                <a:solidFill>
                  <a:srgbClr val="006699"/>
                </a:solidFill>
                <a:latin typeface="Times New Roman" charset="0"/>
              </a:rPr>
              <a:t> </a:t>
            </a:r>
            <a:r>
              <a:rPr lang="fr-FR" sz="1800" dirty="0" smtClean="0">
                <a:solidFill>
                  <a:srgbClr val="006699"/>
                </a:solidFill>
                <a:latin typeface="Times New Roman" charset="0"/>
              </a:rPr>
              <a:t>=&gt; allergies </a:t>
            </a:r>
            <a:r>
              <a:rPr lang="fr-FR" sz="1800" dirty="0">
                <a:solidFill>
                  <a:srgbClr val="006699"/>
                </a:solidFill>
                <a:latin typeface="Times New Roman" charset="0"/>
              </a:rPr>
              <a:t>aux aliments cuits.</a:t>
            </a:r>
          </a:p>
          <a:p>
            <a:pPr lvl="1" algn="just"/>
            <a:r>
              <a:rPr lang="fr-FR" sz="1800" dirty="0">
                <a:solidFill>
                  <a:srgbClr val="006699"/>
                </a:solidFill>
                <a:latin typeface="Times New Roman" charset="0"/>
              </a:rPr>
              <a:t>Souvent associées à des réactions systémiques, </a:t>
            </a:r>
            <a:r>
              <a:rPr lang="fr-FR" sz="1800" dirty="0" smtClean="0">
                <a:solidFill>
                  <a:srgbClr val="006699"/>
                </a:solidFill>
                <a:latin typeface="Times New Roman" charset="0"/>
              </a:rPr>
              <a:t>OAS =&gt; </a:t>
            </a:r>
            <a:r>
              <a:rPr lang="fr-FR" sz="1800" u="sng" dirty="0" smtClean="0">
                <a:solidFill>
                  <a:srgbClr val="006699"/>
                </a:solidFill>
                <a:latin typeface="Times New Roman" charset="0"/>
              </a:rPr>
              <a:t>réactions + sévères.</a:t>
            </a:r>
            <a:endParaRPr lang="fr-FR" altLang="ja-JP" sz="1800" dirty="0">
              <a:solidFill>
                <a:srgbClr val="006699"/>
              </a:solidFill>
              <a:latin typeface="Times New Roman" charset="0"/>
            </a:endParaRPr>
          </a:p>
          <a:p>
            <a:pPr lvl="1"/>
            <a:r>
              <a:rPr lang="en-US" sz="1800" dirty="0" err="1" smtClean="0">
                <a:solidFill>
                  <a:srgbClr val="006699"/>
                </a:solidFill>
                <a:latin typeface="Times New Roman" charset="0"/>
              </a:rPr>
              <a:t>Causent</a:t>
            </a:r>
            <a:r>
              <a:rPr lang="en-US" sz="1800" dirty="0" smtClean="0">
                <a:solidFill>
                  <a:srgbClr val="006699"/>
                </a:solidFill>
                <a:latin typeface="Times New Roman" charset="0"/>
              </a:rPr>
              <a:t> </a:t>
            </a:r>
            <a:r>
              <a:rPr lang="en-US" sz="1800" dirty="0" err="1">
                <a:solidFill>
                  <a:srgbClr val="006699"/>
                </a:solidFill>
                <a:latin typeface="Times New Roman" charset="0"/>
              </a:rPr>
              <a:t>souvent</a:t>
            </a:r>
            <a:r>
              <a:rPr lang="en-US" sz="1800" dirty="0">
                <a:solidFill>
                  <a:srgbClr val="006699"/>
                </a:solidFill>
                <a:latin typeface="Times New Roman" charset="0"/>
              </a:rPr>
              <a:t> des allergies </a:t>
            </a:r>
            <a:r>
              <a:rPr lang="en-US" sz="1800" dirty="0" err="1">
                <a:solidFill>
                  <a:srgbClr val="006699"/>
                </a:solidFill>
                <a:latin typeface="Times New Roman" charset="0"/>
              </a:rPr>
              <a:t>alimentaires</a:t>
            </a:r>
            <a:r>
              <a:rPr lang="en-US" sz="1800" dirty="0">
                <a:solidFill>
                  <a:srgbClr val="006699"/>
                </a:solidFill>
                <a:latin typeface="Times New Roman" charset="0"/>
              </a:rPr>
              <a:t> aux fruits </a:t>
            </a:r>
            <a:r>
              <a:rPr lang="en-US" sz="1800" dirty="0" smtClean="0">
                <a:solidFill>
                  <a:srgbClr val="006699"/>
                </a:solidFill>
                <a:latin typeface="Times New Roman" charset="0"/>
              </a:rPr>
              <a:t>sans </a:t>
            </a:r>
            <a:r>
              <a:rPr lang="en-US" sz="1800" dirty="0" err="1">
                <a:solidFill>
                  <a:srgbClr val="006699"/>
                </a:solidFill>
                <a:latin typeface="Times New Roman" charset="0"/>
              </a:rPr>
              <a:t>a</a:t>
            </a:r>
            <a:r>
              <a:rPr lang="en-US" sz="1800" dirty="0" err="1" smtClean="0">
                <a:solidFill>
                  <a:srgbClr val="006699"/>
                </a:solidFill>
                <a:latin typeface="Times New Roman" charset="0"/>
              </a:rPr>
              <a:t>llergie</a:t>
            </a:r>
            <a:r>
              <a:rPr lang="en-US" sz="1800" dirty="0" smtClean="0">
                <a:solidFill>
                  <a:srgbClr val="006699"/>
                </a:solidFill>
                <a:latin typeface="Times New Roman" charset="0"/>
              </a:rPr>
              <a:t> </a:t>
            </a:r>
            <a:r>
              <a:rPr lang="en-US" sz="1800" dirty="0" err="1">
                <a:solidFill>
                  <a:srgbClr val="006699"/>
                </a:solidFill>
                <a:latin typeface="Times New Roman" charset="0"/>
              </a:rPr>
              <a:t>pollinique</a:t>
            </a:r>
            <a:r>
              <a:rPr lang="en-US" sz="1800" dirty="0">
                <a:solidFill>
                  <a:srgbClr val="006699"/>
                </a:solidFill>
                <a:latin typeface="Times New Roman" charset="0"/>
              </a:rPr>
              <a:t>.</a:t>
            </a:r>
          </a:p>
          <a:p>
            <a:pPr lvl="1" algn="just"/>
            <a:r>
              <a:rPr lang="fr-FR" sz="1800" dirty="0">
                <a:solidFill>
                  <a:srgbClr val="006699"/>
                </a:solidFill>
                <a:latin typeface="Times New Roman" charset="0"/>
              </a:rPr>
              <a:t>Souvent, associées aux réactions allergiques aux fruits et légumes au Sud de l</a:t>
            </a:r>
            <a:r>
              <a:rPr lang="ja-JP" altLang="fr-FR" sz="1800" dirty="0">
                <a:solidFill>
                  <a:srgbClr val="006699"/>
                </a:solidFill>
                <a:latin typeface="Times New Roman" charset="0"/>
              </a:rPr>
              <a:t>’</a:t>
            </a:r>
            <a:r>
              <a:rPr lang="fr-FR" altLang="ja-JP" sz="1800" dirty="0">
                <a:solidFill>
                  <a:srgbClr val="006699"/>
                </a:solidFill>
                <a:latin typeface="Times New Roman" charset="0"/>
              </a:rPr>
              <a:t>Europe.</a:t>
            </a:r>
          </a:p>
          <a:p>
            <a:pPr lvl="1" algn="just"/>
            <a:endParaRPr lang="en-US" sz="2000" dirty="0">
              <a:solidFill>
                <a:srgbClr val="006699"/>
              </a:solidFill>
              <a:latin typeface="Times New Roman" charset="0"/>
            </a:endParaRPr>
          </a:p>
        </p:txBody>
      </p:sp>
      <p:pic>
        <p:nvPicPr>
          <p:cNvPr id="319493" name="Picture 5" descr="noisette_nu-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0" y="4600225"/>
            <a:ext cx="1512735" cy="137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4" name="Text Box 6"/>
          <p:cNvSpPr txBox="1">
            <a:spLocks noChangeArrowheads="1"/>
          </p:cNvSpPr>
          <p:nvPr/>
        </p:nvSpPr>
        <p:spPr bwMode="auto">
          <a:xfrm>
            <a:off x="395288" y="4501977"/>
            <a:ext cx="1655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Cor a 8</a:t>
            </a:r>
            <a:endParaRPr lang="fr-FR" sz="1600" b="1" dirty="0">
              <a:solidFill>
                <a:srgbClr val="008000"/>
              </a:solidFill>
              <a:latin typeface="Times New Roman" charset="0"/>
              <a:cs typeface="Arial" charset="0"/>
            </a:endParaRPr>
          </a:p>
        </p:txBody>
      </p:sp>
      <p:sp>
        <p:nvSpPr>
          <p:cNvPr id="319495" name="Text Box 7"/>
          <p:cNvSpPr txBox="1">
            <a:spLocks noChangeArrowheads="1"/>
          </p:cNvSpPr>
          <p:nvPr/>
        </p:nvSpPr>
        <p:spPr bwMode="auto">
          <a:xfrm>
            <a:off x="1979613" y="5019414"/>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Pru p 3</a:t>
            </a:r>
            <a:endParaRPr lang="fr-FR" sz="1600" b="1" dirty="0">
              <a:solidFill>
                <a:srgbClr val="008000"/>
              </a:solidFill>
              <a:latin typeface="Times New Roman" charset="0"/>
              <a:cs typeface="Arial" charset="0"/>
            </a:endParaRPr>
          </a:p>
        </p:txBody>
      </p:sp>
      <p:pic>
        <p:nvPicPr>
          <p:cNvPr id="319496" name="Picture 8" descr="peanuts"/>
          <p:cNvPicPr>
            <a:picLocks noChangeAspect="1" noChangeArrowheads="1"/>
          </p:cNvPicPr>
          <p:nvPr/>
        </p:nvPicPr>
        <p:blipFill>
          <a:blip r:embed="rId3">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3443111" y="4261261"/>
            <a:ext cx="1120576" cy="7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7" name="Text Box 9"/>
          <p:cNvSpPr txBox="1">
            <a:spLocks noChangeArrowheads="1"/>
          </p:cNvSpPr>
          <p:nvPr/>
        </p:nvSpPr>
        <p:spPr bwMode="auto">
          <a:xfrm>
            <a:off x="3325634" y="3988813"/>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Ara h 9</a:t>
            </a:r>
            <a:endParaRPr lang="fr-FR" sz="1600" b="1" dirty="0">
              <a:solidFill>
                <a:srgbClr val="008000"/>
              </a:solidFill>
              <a:latin typeface="Times New Roman" charset="0"/>
              <a:cs typeface="Arial" charset="0"/>
            </a:endParaRPr>
          </a:p>
        </p:txBody>
      </p:sp>
      <p:pic>
        <p:nvPicPr>
          <p:cNvPr id="319500" name="Picture 12" descr="mais_ogm_1"/>
          <p:cNvPicPr>
            <a:picLocks noChangeAspect="1" noChangeArrowheads="1"/>
          </p:cNvPicPr>
          <p:nvPr/>
        </p:nvPicPr>
        <p:blipFill>
          <a:blip r:embed="rId4">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1142999" y="5700209"/>
            <a:ext cx="994125" cy="67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507" name="Picture 19" descr="fruta_abrico335x354"/>
          <p:cNvPicPr>
            <a:picLocks noChangeAspect="1" noChangeArrowheads="1"/>
          </p:cNvPicPr>
          <p:nvPr/>
        </p:nvPicPr>
        <p:blipFill>
          <a:blip r:embed="rId5">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437444" y="5798633"/>
            <a:ext cx="608648" cy="69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extLst>
              <a:ext uri="{BEBA8EAE-BF5A-486C-A8C5-ECC9F3942E4B}">
                <a14:imgProps xmlns:a14="http://schemas.microsoft.com/office/drawing/2010/main">
                  <a14:imgLayer r:embed="rId7">
                    <a14:imgEffect>
                      <a14:backgroundRemoval t="897" b="97309" l="0" r="97788">
                        <a14:foregroundMark x1="86283" y1="38565" x2="86283" y2="38565"/>
                        <a14:foregroundMark x1="88938" y1="34529" x2="88938" y2="34529"/>
                        <a14:foregroundMark x1="86726" y1="78475" x2="86726" y2="78475"/>
                        <a14:foregroundMark x1="92478" y1="80717" x2="92478" y2="80717"/>
                        <a14:foregroundMark x1="14602" y1="79372" x2="14602" y2="79372"/>
                        <a14:backgroundMark x1="54425" y1="72197" x2="54425" y2="72197"/>
                        <a14:backgroundMark x1="35398" y1="68161" x2="35398" y2="68161"/>
                      </a14:backgroundRemoval>
                    </a14:imgEffect>
                  </a14:imgLayer>
                </a14:imgProps>
              </a:ext>
            </a:extLst>
          </a:blip>
          <a:stretch>
            <a:fillRect/>
          </a:stretch>
        </p:blipFill>
        <p:spPr>
          <a:xfrm flipH="1">
            <a:off x="6524460" y="3810078"/>
            <a:ext cx="1910125" cy="1884768"/>
          </a:xfrm>
          <a:prstGeom prst="rect">
            <a:avLst/>
          </a:prstGeom>
        </p:spPr>
      </p:pic>
      <p:sp>
        <p:nvSpPr>
          <p:cNvPr id="25" name="Text Box 11"/>
          <p:cNvSpPr txBox="1">
            <a:spLocks noChangeArrowheads="1"/>
          </p:cNvSpPr>
          <p:nvPr/>
        </p:nvSpPr>
        <p:spPr bwMode="auto">
          <a:xfrm>
            <a:off x="5551847" y="5987399"/>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a:solidFill>
                  <a:srgbClr val="FF33CC"/>
                </a:solidFill>
                <a:latin typeface="Times New Roman" charset="0"/>
                <a:cs typeface="Arial" charset="0"/>
              </a:rPr>
              <a:t>Mal d 3</a:t>
            </a:r>
            <a:endParaRPr lang="fr-FR" sz="1400" b="1" dirty="0">
              <a:solidFill>
                <a:srgbClr val="FF33CC"/>
              </a:solidFill>
              <a:latin typeface="Times New Roman" charset="0"/>
              <a:cs typeface="Arial" charset="0"/>
            </a:endParaRPr>
          </a:p>
        </p:txBody>
      </p:sp>
      <p:sp>
        <p:nvSpPr>
          <p:cNvPr id="27" name="Text Box 11"/>
          <p:cNvSpPr txBox="1">
            <a:spLocks noChangeArrowheads="1"/>
          </p:cNvSpPr>
          <p:nvPr/>
        </p:nvSpPr>
        <p:spPr bwMode="auto">
          <a:xfrm>
            <a:off x="6002122" y="4618322"/>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FF33CC"/>
                </a:solidFill>
                <a:latin typeface="Times New Roman" charset="0"/>
                <a:cs typeface="Arial" charset="0"/>
              </a:rPr>
              <a:t>Jug r 3</a:t>
            </a:r>
            <a:endParaRPr lang="fr-FR" sz="1400" b="1" dirty="0">
              <a:solidFill>
                <a:srgbClr val="FF33CC"/>
              </a:solidFill>
              <a:latin typeface="Times New Roman" charset="0"/>
              <a:cs typeface="Arial" charset="0"/>
            </a:endParaRPr>
          </a:p>
        </p:txBody>
      </p:sp>
      <p:sp>
        <p:nvSpPr>
          <p:cNvPr id="28" name="Text Box 11"/>
          <p:cNvSpPr txBox="1">
            <a:spLocks noChangeArrowheads="1"/>
          </p:cNvSpPr>
          <p:nvPr/>
        </p:nvSpPr>
        <p:spPr bwMode="auto">
          <a:xfrm>
            <a:off x="8020165" y="4190565"/>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FF33CC"/>
                </a:solidFill>
                <a:latin typeface="Times New Roman" charset="0"/>
                <a:cs typeface="Arial" charset="0"/>
              </a:rPr>
              <a:t>Tri a 14</a:t>
            </a:r>
            <a:endParaRPr lang="fr-FR" sz="1400" b="1" dirty="0">
              <a:solidFill>
                <a:srgbClr val="FF33CC"/>
              </a:solidFill>
              <a:latin typeface="Times New Roman" charset="0"/>
              <a:cs typeface="Arial" charset="0"/>
            </a:endParaRPr>
          </a:p>
        </p:txBody>
      </p:sp>
      <p:pic>
        <p:nvPicPr>
          <p:cNvPr id="4" name="Image 3"/>
          <p:cNvPicPr>
            <a:picLocks noChangeAspect="1"/>
          </p:cNvPicPr>
          <p:nvPr/>
        </p:nvPicPr>
        <p:blipFill>
          <a:blip r:embed="rId8">
            <a:extLst>
              <a:ext uri="{BEBA8EAE-BF5A-486C-A8C5-ECC9F3942E4B}">
                <a14:imgProps xmlns:a14="http://schemas.microsoft.com/office/drawing/2010/main">
                  <a14:imgLayer r:embed="rId9">
                    <a14:imgEffect>
                      <a14:backgroundRemoval t="9730" b="94054" l="733" r="89744">
                        <a14:backgroundMark x1="57509" y1="35135" x2="57509" y2="35135"/>
                      </a14:backgroundRemoval>
                    </a14:imgEffect>
                  </a14:imgLayer>
                </a14:imgProps>
              </a:ext>
            </a:extLst>
          </a:blip>
          <a:stretch>
            <a:fillRect/>
          </a:stretch>
        </p:blipFill>
        <p:spPr>
          <a:xfrm flipH="1">
            <a:off x="4811888" y="4542436"/>
            <a:ext cx="1208335" cy="973829"/>
          </a:xfrm>
          <a:prstGeom prst="rect">
            <a:avLst/>
          </a:prstGeom>
        </p:spPr>
      </p:pic>
      <p:pic>
        <p:nvPicPr>
          <p:cNvPr id="30" name="Picture 14" descr="ceris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787" r="31396"/>
          <a:stretch>
            <a:fillRect/>
          </a:stretch>
        </p:blipFill>
        <p:spPr bwMode="auto">
          <a:xfrm>
            <a:off x="4543778" y="4829306"/>
            <a:ext cx="515557" cy="123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 descr="pomm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1259" y="5334002"/>
            <a:ext cx="1351677" cy="90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p:cNvSpPr txBox="1">
            <a:spLocks noChangeArrowheads="1"/>
          </p:cNvSpPr>
          <p:nvPr/>
        </p:nvSpPr>
        <p:spPr bwMode="auto">
          <a:xfrm>
            <a:off x="4904701" y="4156893"/>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FF33CC"/>
                </a:solidFill>
                <a:latin typeface="Times New Roman" charset="0"/>
                <a:cs typeface="Arial" charset="0"/>
              </a:rPr>
              <a:t>Ole e 7</a:t>
            </a:r>
            <a:endParaRPr lang="fr-FR" sz="1600" b="1" dirty="0">
              <a:solidFill>
                <a:srgbClr val="FF33CC"/>
              </a:solidFill>
              <a:latin typeface="Times New Roman" charset="0"/>
              <a:cs typeface="Arial" charset="0"/>
            </a:endParaRPr>
          </a:p>
        </p:txBody>
      </p:sp>
      <p:pic>
        <p:nvPicPr>
          <p:cNvPr id="5" name="Image 4"/>
          <p:cNvPicPr>
            <a:picLocks noChangeAspect="1"/>
          </p:cNvPicPr>
          <p:nvPr/>
        </p:nvPicPr>
        <p:blipFill>
          <a:blip r:embed="rId12">
            <a:extLst>
              <a:ext uri="{BEBA8EAE-BF5A-486C-A8C5-ECC9F3942E4B}">
                <a14:imgProps xmlns:a14="http://schemas.microsoft.com/office/drawing/2010/main">
                  <a14:imgLayer r:embed="rId13">
                    <a14:imgEffect>
                      <a14:backgroundRemoval t="16667" b="100000" l="0" r="93388"/>
                    </a14:imgEffect>
                  </a14:imgLayer>
                </a14:imgProps>
              </a:ext>
            </a:extLst>
          </a:blip>
          <a:stretch>
            <a:fillRect/>
          </a:stretch>
        </p:blipFill>
        <p:spPr>
          <a:xfrm>
            <a:off x="2283588" y="3772609"/>
            <a:ext cx="1059347" cy="1523358"/>
          </a:xfrm>
          <a:prstGeom prst="rect">
            <a:avLst/>
          </a:prstGeom>
        </p:spPr>
      </p:pic>
      <p:sp>
        <p:nvSpPr>
          <p:cNvPr id="34" name="Text Box 7"/>
          <p:cNvSpPr txBox="1">
            <a:spLocks noChangeArrowheads="1"/>
          </p:cNvSpPr>
          <p:nvPr/>
        </p:nvSpPr>
        <p:spPr bwMode="auto">
          <a:xfrm>
            <a:off x="1488711" y="4135960"/>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FF33CC"/>
                </a:solidFill>
                <a:latin typeface="Times New Roman" charset="0"/>
                <a:cs typeface="Arial" charset="0"/>
              </a:rPr>
              <a:t>Pla a 3</a:t>
            </a:r>
            <a:endParaRPr lang="fr-FR" sz="1600" b="1" dirty="0">
              <a:solidFill>
                <a:srgbClr val="FF33CC"/>
              </a:solidFill>
              <a:latin typeface="Times New Roman" charset="0"/>
              <a:cs typeface="Arial" charset="0"/>
            </a:endParaRPr>
          </a:p>
        </p:txBody>
      </p:sp>
      <p:pic>
        <p:nvPicPr>
          <p:cNvPr id="6" name="Image 5"/>
          <p:cNvPicPr>
            <a:picLocks noChangeAspect="1"/>
          </p:cNvPicPr>
          <p:nvPr/>
        </p:nvPicPr>
        <p:blipFill>
          <a:blip r:embed="rId14">
            <a:extLst>
              <a:ext uri="{BEBA8EAE-BF5A-486C-A8C5-ECC9F3942E4B}">
                <a14:imgProps xmlns:a14="http://schemas.microsoft.com/office/drawing/2010/main">
                  <a14:imgLayer r:embed="rId15">
                    <a14:imgEffect>
                      <a14:backgroundRemoval t="0" b="94953" l="9783" r="97283">
                        <a14:foregroundMark x1="60326" y1="9148" x2="60326" y2="9148"/>
                        <a14:foregroundMark x1="66304" y1="14196" x2="66304" y2="14196"/>
                        <a14:foregroundMark x1="42391" y1="9779" x2="42391" y2="9779"/>
                        <a14:foregroundMark x1="19565" y1="26183" x2="19565" y2="26183"/>
                        <a14:foregroundMark x1="36957" y1="49842" x2="36957" y2="49842"/>
                        <a14:foregroundMark x1="80435" y1="18297" x2="80435" y2="18297"/>
                        <a14:foregroundMark x1="69565" y1="10410" x2="69565" y2="10410"/>
                        <a14:foregroundMark x1="65217" y1="4416" x2="65217" y2="4416"/>
                        <a14:foregroundMark x1="65217" y1="4416" x2="65217" y2="4416"/>
                        <a14:backgroundMark x1="40761" y1="25868" x2="40761" y2="25868"/>
                        <a14:backgroundMark x1="46739" y1="49211" x2="46739" y2="49211"/>
                        <a14:backgroundMark x1="38043" y1="45741" x2="38043" y2="45741"/>
                        <a14:backgroundMark x1="60870" y1="61830" x2="60870" y2="61830"/>
                        <a14:backgroundMark x1="53804" y1="67823" x2="53804" y2="67823"/>
                        <a14:backgroundMark x1="48370" y1="75079" x2="48370" y2="75079"/>
                        <a14:backgroundMark x1="39674" y1="69085" x2="39674" y2="69085"/>
                        <a14:backgroundMark x1="46739" y1="29338" x2="46739" y2="29338"/>
                        <a14:backgroundMark x1="56522" y1="18297" x2="56522" y2="18297"/>
                      </a14:backgroundRemoval>
                    </a14:imgEffect>
                  </a14:imgLayer>
                </a14:imgProps>
              </a:ext>
            </a:extLst>
          </a:blip>
          <a:stretch>
            <a:fillRect/>
          </a:stretch>
        </p:blipFill>
        <p:spPr>
          <a:xfrm rot="20457947">
            <a:off x="3511009" y="5264775"/>
            <a:ext cx="785742" cy="1353696"/>
          </a:xfrm>
          <a:prstGeom prst="rect">
            <a:avLst/>
          </a:prstGeom>
        </p:spPr>
      </p:pic>
      <p:sp>
        <p:nvSpPr>
          <p:cNvPr id="36" name="Text Box 9"/>
          <p:cNvSpPr txBox="1">
            <a:spLocks noChangeArrowheads="1"/>
          </p:cNvSpPr>
          <p:nvPr/>
        </p:nvSpPr>
        <p:spPr bwMode="auto">
          <a:xfrm>
            <a:off x="4058107" y="6038482"/>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008000"/>
                </a:solidFill>
                <a:latin typeface="Times New Roman" charset="0"/>
                <a:cs typeface="Arial" charset="0"/>
              </a:rPr>
              <a:t>Art v 3</a:t>
            </a:r>
            <a:endParaRPr lang="fr-FR" sz="1600" b="1" dirty="0">
              <a:solidFill>
                <a:srgbClr val="008000"/>
              </a:solidFill>
              <a:latin typeface="Times New Roman" charset="0"/>
              <a:cs typeface="Arial" charset="0"/>
            </a:endParaRPr>
          </a:p>
        </p:txBody>
      </p:sp>
      <p:pic>
        <p:nvPicPr>
          <p:cNvPr id="7" name="Image 6"/>
          <p:cNvPicPr>
            <a:picLocks noChangeAspect="1"/>
          </p:cNvPicPr>
          <p:nvPr/>
        </p:nvPicPr>
        <p:blipFill>
          <a:blip r:embed="rId16">
            <a:extLst>
              <a:ext uri="{BEBA8EAE-BF5A-486C-A8C5-ECC9F3942E4B}">
                <a14:imgProps xmlns:a14="http://schemas.microsoft.com/office/drawing/2010/main">
                  <a14:imgLayer r:embed="rId17">
                    <a14:imgEffect>
                      <a14:backgroundRemoval t="7071" b="89899" l="10000" r="90000">
                        <a14:foregroundMark x1="51379" y1="7071" x2="51379" y2="7071"/>
                      </a14:backgroundRemoval>
                    </a14:imgEffect>
                  </a14:imgLayer>
                </a14:imgProps>
              </a:ext>
            </a:extLst>
          </a:blip>
          <a:stretch>
            <a:fillRect/>
          </a:stretch>
        </p:blipFill>
        <p:spPr>
          <a:xfrm>
            <a:off x="8023597" y="4811888"/>
            <a:ext cx="1120403" cy="1912412"/>
          </a:xfrm>
          <a:prstGeom prst="rect">
            <a:avLst/>
          </a:prstGeom>
        </p:spPr>
      </p:pic>
      <p:pic>
        <p:nvPicPr>
          <p:cNvPr id="38" name="Image 37"/>
          <p:cNvPicPr>
            <a:picLocks noChangeAspect="1"/>
          </p:cNvPicPr>
          <p:nvPr/>
        </p:nvPicPr>
        <p:blipFill>
          <a:blip r:embed="rId18">
            <a:extLst>
              <a:ext uri="{BEBA8EAE-BF5A-486C-A8C5-ECC9F3942E4B}">
                <a14:imgProps xmlns:a14="http://schemas.microsoft.com/office/drawing/2010/main">
                  <a14:imgLayer r:embed="rId19">
                    <a14:imgEffect>
                      <a14:backgroundRemoval t="9548" b="89950" l="2667" r="95000">
                        <a14:backgroundMark x1="50000" y1="76884" x2="50000" y2="76884"/>
                        <a14:backgroundMark x1="42667" y1="78894" x2="42667" y2="78894"/>
                      </a14:backgroundRemoval>
                    </a14:imgEffect>
                  </a14:imgLayer>
                </a14:imgProps>
              </a:ext>
            </a:extLst>
          </a:blip>
          <a:stretch>
            <a:fillRect/>
          </a:stretch>
        </p:blipFill>
        <p:spPr>
          <a:xfrm>
            <a:off x="5898445" y="4028361"/>
            <a:ext cx="1240102" cy="822601"/>
          </a:xfrm>
          <a:prstGeom prst="rect">
            <a:avLst/>
          </a:prstGeom>
        </p:spPr>
      </p:pic>
      <p:sp>
        <p:nvSpPr>
          <p:cNvPr id="39" name="Text Box 11"/>
          <p:cNvSpPr txBox="1">
            <a:spLocks noChangeArrowheads="1"/>
          </p:cNvSpPr>
          <p:nvPr/>
        </p:nvSpPr>
        <p:spPr bwMode="auto">
          <a:xfrm>
            <a:off x="7487123" y="5962395"/>
            <a:ext cx="7921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FF33CC"/>
                </a:solidFill>
                <a:latin typeface="Times New Roman" charset="0"/>
                <a:cs typeface="Arial" charset="0"/>
              </a:rPr>
              <a:t>Par j 2</a:t>
            </a:r>
            <a:endParaRPr lang="fr-FR" sz="1400" b="1" dirty="0">
              <a:solidFill>
                <a:srgbClr val="FF33CC"/>
              </a:solidFill>
              <a:latin typeface="Times New Roman" charset="0"/>
              <a:cs typeface="Arial" charset="0"/>
            </a:endParaRPr>
          </a:p>
        </p:txBody>
      </p:sp>
      <p:pic>
        <p:nvPicPr>
          <p:cNvPr id="40" name="Picture 4" descr="the-peach"/>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4221" y="5543699"/>
            <a:ext cx="825055" cy="8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800" smtClean="0">
                <a:latin typeface="Times New Roman" charset="0"/>
                <a:ea typeface="ＭＳ Ｐゴシック" charset="0"/>
                <a:cs typeface="Arial" charset="0"/>
              </a:rPr>
              <a:t>Allergie moléculaire</a:t>
            </a:r>
            <a:br>
              <a:rPr lang="en-US" sz="2800" smtClean="0">
                <a:latin typeface="Times New Roman" charset="0"/>
                <a:ea typeface="ＭＳ Ｐゴシック" charset="0"/>
                <a:cs typeface="Arial" charset="0"/>
              </a:rPr>
            </a:br>
            <a:r>
              <a:rPr lang="en-US" sz="2000" smtClean="0">
                <a:latin typeface="Times New Roman" charset="0"/>
                <a:ea typeface="ＭＳ Ｐゴシック" charset="0"/>
                <a:cs typeface="Arial" charset="0"/>
              </a:rPr>
              <a:t>Composants disponibles</a:t>
            </a:r>
            <a:endParaRPr lang="en-US" sz="2000" dirty="0">
              <a:latin typeface="Times New Roman" charset="0"/>
              <a:ea typeface="ＭＳ Ｐゴシック" charset="0"/>
              <a:cs typeface="Arial" charset="0"/>
            </a:endParaRPr>
          </a:p>
        </p:txBody>
      </p:sp>
      <p:sp>
        <p:nvSpPr>
          <p:cNvPr id="33" name="Rectangle 32"/>
          <p:cNvSpPr/>
          <p:nvPr/>
        </p:nvSpPr>
        <p:spPr>
          <a:xfrm>
            <a:off x="4044627" y="3388546"/>
            <a:ext cx="2775372" cy="584776"/>
          </a:xfrm>
          <a:prstGeom prst="rect">
            <a:avLst/>
          </a:prstGeom>
          <a:noFill/>
        </p:spPr>
        <p:txBody>
          <a:bodyPr wrap="square" lIns="91440" tIns="45720" rIns="91440" bIns="45720">
            <a:spAutoFit/>
          </a:bodyPr>
          <a:lstStyle/>
          <a:p>
            <a:pPr algn="ctr"/>
            <a:r>
              <a:rPr lang="fr-FR" sz="3200" b="1" cap="none" spc="0" dirty="0" smtClean="0">
                <a:ln w="12700">
                  <a:solidFill>
                    <a:srgbClr val="FF33CC"/>
                  </a:solidFill>
                  <a:prstDash val="solid"/>
                </a:ln>
                <a:solidFill>
                  <a:srgbClr val="DC4E65"/>
                </a:solidFill>
                <a:effectLst>
                  <a:outerShdw blurRad="41275" dist="20320" dir="1800000" algn="tl" rotWithShape="0">
                    <a:srgbClr val="000000">
                      <a:alpha val="40000"/>
                    </a:srgbClr>
                  </a:outerShdw>
                </a:effectLst>
              </a:rPr>
              <a:t>! Nouveaux ! </a:t>
            </a:r>
          </a:p>
        </p:txBody>
      </p:sp>
    </p:spTree>
    <p:extLst>
      <p:ext uri="{BB962C8B-B14F-4D97-AF65-F5344CB8AC3E}">
        <p14:creationId xmlns:p14="http://schemas.microsoft.com/office/powerpoint/2010/main" val="64836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94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4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94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4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4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95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95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7" grpId="0"/>
      <p:bldP spid="25" grpId="0"/>
      <p:bldP spid="27" grpId="0"/>
      <p:bldP spid="28" grpId="0"/>
      <p:bldP spid="32" grpId="0"/>
      <p:bldP spid="34" grpId="0"/>
      <p:bldP spid="36"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4294967295"/>
          </p:nvPr>
        </p:nvSpPr>
        <p:spPr/>
        <p:txBody>
          <a:bodyPr/>
          <a:lstStyle/>
          <a:p>
            <a:r>
              <a:rPr lang="en-US" sz="2800" b="1" i="1" dirty="0" err="1">
                <a:solidFill>
                  <a:srgbClr val="006699"/>
                </a:solidFill>
                <a:latin typeface="Times New Roman" charset="0"/>
                <a:ea typeface="ＭＳ Ｐゴシック" charset="0"/>
                <a:cs typeface="Arial" charset="0"/>
              </a:rPr>
              <a:t>Protéines</a:t>
            </a:r>
            <a:r>
              <a:rPr lang="en-US" sz="2800" b="1" i="1" dirty="0">
                <a:solidFill>
                  <a:srgbClr val="006699"/>
                </a:solidFill>
                <a:latin typeface="Times New Roman" charset="0"/>
                <a:ea typeface="ＭＳ Ｐゴシック" charset="0"/>
                <a:cs typeface="Arial" charset="0"/>
              </a:rPr>
              <a:t> de </a:t>
            </a:r>
            <a:r>
              <a:rPr lang="en-US" sz="2800" b="1" i="1" dirty="0" err="1">
                <a:solidFill>
                  <a:srgbClr val="006699"/>
                </a:solidFill>
                <a:latin typeface="Times New Roman" charset="0"/>
                <a:ea typeface="ＭＳ Ｐゴシック" charset="0"/>
                <a:cs typeface="Arial" charset="0"/>
              </a:rPr>
              <a:t>stockage</a:t>
            </a:r>
            <a:endParaRPr lang="en-US" sz="2800" b="1" i="1" dirty="0">
              <a:solidFill>
                <a:srgbClr val="006699"/>
              </a:solidFill>
              <a:latin typeface="Times New Roman" charset="0"/>
              <a:ea typeface="ＭＳ Ｐゴシック" charset="0"/>
              <a:cs typeface="Arial" charset="0"/>
            </a:endParaRPr>
          </a:p>
          <a:p>
            <a:pPr lvl="1"/>
            <a:r>
              <a:rPr lang="fr-FR" sz="2000" dirty="0" smtClean="0">
                <a:solidFill>
                  <a:srgbClr val="006699"/>
                </a:solidFill>
                <a:latin typeface="Times New Roman" charset="0"/>
              </a:rPr>
              <a:t>Présentes </a:t>
            </a:r>
            <a:r>
              <a:rPr lang="fr-FR" sz="2000" dirty="0">
                <a:solidFill>
                  <a:srgbClr val="006699"/>
                </a:solidFill>
                <a:latin typeface="Times New Roman" charset="0"/>
              </a:rPr>
              <a:t>dans les </a:t>
            </a:r>
            <a:r>
              <a:rPr lang="fr-FR" sz="2000" dirty="0" smtClean="0">
                <a:solidFill>
                  <a:srgbClr val="006699"/>
                </a:solidFill>
                <a:latin typeface="Times New Roman" charset="0"/>
              </a:rPr>
              <a:t>graines</a:t>
            </a:r>
            <a:r>
              <a:rPr lang="fr-FR" sz="2000" dirty="0">
                <a:solidFill>
                  <a:srgbClr val="006699"/>
                </a:solidFill>
                <a:latin typeface="Times New Roman" charset="0"/>
              </a:rPr>
              <a:t>.</a:t>
            </a:r>
          </a:p>
          <a:p>
            <a:pPr lvl="1" algn="just">
              <a:buSzPct val="55000"/>
            </a:pPr>
            <a:r>
              <a:rPr lang="fr-FR" sz="2000" dirty="0">
                <a:solidFill>
                  <a:srgbClr val="006699"/>
                </a:solidFill>
                <a:latin typeface="Times New Roman" charset="0"/>
              </a:rPr>
              <a:t>Parfois, stable et résistante à la chaleur causant des réactions aux aliments cuits.</a:t>
            </a:r>
          </a:p>
          <a:p>
            <a:pPr lvl="1"/>
            <a:endParaRPr lang="en-US" sz="2400" dirty="0">
              <a:solidFill>
                <a:schemeClr val="accent2"/>
              </a:solidFill>
              <a:latin typeface="Times New Roman" charset="0"/>
            </a:endParaRPr>
          </a:p>
          <a:p>
            <a:endParaRPr lang="en-US" sz="2800" dirty="0">
              <a:ea typeface="ＭＳ Ｐゴシック" charset="0"/>
              <a:cs typeface="Arial" charset="0"/>
            </a:endParaRPr>
          </a:p>
        </p:txBody>
      </p:sp>
      <p:pic>
        <p:nvPicPr>
          <p:cNvPr id="322564" name="Picture 4" descr="02002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9934" y="3579070"/>
            <a:ext cx="18716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Text Box 5"/>
          <p:cNvSpPr txBox="1">
            <a:spLocks noChangeArrowheads="1"/>
          </p:cNvSpPr>
          <p:nvPr/>
        </p:nvSpPr>
        <p:spPr bwMode="auto">
          <a:xfrm>
            <a:off x="6784771" y="3497052"/>
            <a:ext cx="1150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dirty="0">
                <a:solidFill>
                  <a:srgbClr val="008000"/>
                </a:solidFill>
                <a:latin typeface="Times New Roman" charset="0"/>
                <a:cs typeface="Arial" charset="0"/>
              </a:rPr>
              <a:t> </a:t>
            </a:r>
            <a:r>
              <a:rPr kumimoji="1" lang="fr-FR" sz="1600" b="1" dirty="0" smtClean="0">
                <a:solidFill>
                  <a:srgbClr val="008000"/>
                </a:solidFill>
                <a:latin typeface="Times New Roman" charset="0"/>
                <a:cs typeface="Arial" charset="0"/>
              </a:rPr>
              <a:t>Ber  </a:t>
            </a:r>
            <a:r>
              <a:rPr kumimoji="1" lang="fr-FR" sz="1600" b="1" dirty="0">
                <a:solidFill>
                  <a:srgbClr val="008000"/>
                </a:solidFill>
                <a:latin typeface="Times New Roman" charset="0"/>
                <a:cs typeface="Arial" charset="0"/>
              </a:rPr>
              <a:t>e 1</a:t>
            </a:r>
          </a:p>
        </p:txBody>
      </p:sp>
      <p:pic>
        <p:nvPicPr>
          <p:cNvPr id="322566" name="Picture 6" descr="peanuts"/>
          <p:cNvPicPr>
            <a:picLocks noChangeAspect="1" noChangeArrowheads="1"/>
          </p:cNvPicPr>
          <p:nvPr/>
        </p:nvPicPr>
        <p:blipFill>
          <a:blip r:embed="rId3">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3670106" y="5359580"/>
            <a:ext cx="165576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7" name="Text Box 7"/>
          <p:cNvSpPr txBox="1">
            <a:spLocks noChangeArrowheads="1"/>
          </p:cNvSpPr>
          <p:nvPr/>
        </p:nvSpPr>
        <p:spPr bwMode="auto">
          <a:xfrm>
            <a:off x="5026664" y="4728252"/>
            <a:ext cx="1152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Ara h 1 Ara h 2 Ara h </a:t>
            </a:r>
            <a:r>
              <a:rPr lang="fr-BE" sz="1600" b="1" dirty="0" smtClean="0">
                <a:solidFill>
                  <a:srgbClr val="008000"/>
                </a:solidFill>
                <a:latin typeface="Times New Roman" charset="0"/>
                <a:cs typeface="Arial" charset="0"/>
              </a:rPr>
              <a:t>3</a:t>
            </a:r>
            <a:r>
              <a:rPr lang="fr-FR" sz="1600" b="1" dirty="0">
                <a:solidFill>
                  <a:srgbClr val="008000"/>
                </a:solidFill>
                <a:latin typeface="Times New Roman" charset="0"/>
                <a:cs typeface="Arial" charset="0"/>
              </a:rPr>
              <a:t> </a:t>
            </a:r>
            <a:r>
              <a:rPr lang="fr-FR" sz="1600" b="1" dirty="0" smtClean="0">
                <a:solidFill>
                  <a:srgbClr val="008000"/>
                </a:solidFill>
                <a:latin typeface="Times New Roman" charset="0"/>
                <a:cs typeface="Arial" charset="0"/>
              </a:rPr>
              <a:t>      </a:t>
            </a:r>
            <a:r>
              <a:rPr lang="fr-FR" sz="1600" b="1" dirty="0" smtClean="0">
                <a:solidFill>
                  <a:srgbClr val="FF33CC"/>
                </a:solidFill>
                <a:latin typeface="Times New Roman" charset="0"/>
                <a:cs typeface="Arial" charset="0"/>
              </a:rPr>
              <a:t>Ara h 6</a:t>
            </a:r>
            <a:endParaRPr lang="fr-BE" sz="1600" b="1" dirty="0" smtClean="0">
              <a:solidFill>
                <a:srgbClr val="FF33CC"/>
              </a:solidFill>
              <a:latin typeface="Times New Roman" charset="0"/>
              <a:cs typeface="Arial" charset="0"/>
            </a:endParaRPr>
          </a:p>
        </p:txBody>
      </p:sp>
      <p:pic>
        <p:nvPicPr>
          <p:cNvPr id="322568" name="Picture 8" descr="noisette_nu-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141110" y="4896029"/>
            <a:ext cx="17272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9" name="Rectangle 9"/>
          <p:cNvSpPr>
            <a:spLocks noChangeArrowheads="1"/>
          </p:cNvSpPr>
          <p:nvPr/>
        </p:nvSpPr>
        <p:spPr bwMode="auto">
          <a:xfrm>
            <a:off x="1313604" y="4939051"/>
            <a:ext cx="93316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BE" sz="1600" b="1" dirty="0">
                <a:solidFill>
                  <a:srgbClr val="FF33CC"/>
                </a:solidFill>
                <a:latin typeface="Times New Roman" charset="0"/>
                <a:cs typeface="Arial" charset="0"/>
              </a:rPr>
              <a:t>Cor a </a:t>
            </a:r>
            <a:r>
              <a:rPr lang="fr-BE" sz="1600" b="1" dirty="0" smtClean="0">
                <a:solidFill>
                  <a:srgbClr val="FF33CC"/>
                </a:solidFill>
                <a:latin typeface="Times New Roman" charset="0"/>
                <a:cs typeface="Arial" charset="0"/>
              </a:rPr>
              <a:t>9</a:t>
            </a:r>
          </a:p>
          <a:p>
            <a:pPr algn="ctr">
              <a:defRPr/>
            </a:pPr>
            <a:r>
              <a:rPr lang="fr-BE" sz="1600" b="1" dirty="0" smtClean="0">
                <a:solidFill>
                  <a:srgbClr val="FF33CC"/>
                </a:solidFill>
                <a:latin typeface="Times New Roman" charset="0"/>
                <a:cs typeface="Arial" charset="0"/>
              </a:rPr>
              <a:t>Cor a 14</a:t>
            </a:r>
            <a:endParaRPr lang="fr-FR" sz="1600" b="1" dirty="0">
              <a:solidFill>
                <a:srgbClr val="FF33CC"/>
              </a:solidFill>
              <a:latin typeface="Times New Roman" charset="0"/>
              <a:cs typeface="Arial" charset="0"/>
            </a:endParaRPr>
          </a:p>
        </p:txBody>
      </p:sp>
      <p:pic>
        <p:nvPicPr>
          <p:cNvPr id="322570" name="Picture 10" descr="cg_seseame_seed"/>
          <p:cNvPicPr>
            <a:picLocks noChangeAspect="1" noChangeArrowheads="1"/>
          </p:cNvPicPr>
          <p:nvPr/>
        </p:nvPicPr>
        <p:blipFill>
          <a:blip r:embed="rId5">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3759256" y="4052811"/>
            <a:ext cx="15573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1" name="Text Box 11"/>
          <p:cNvSpPr txBox="1">
            <a:spLocks noChangeArrowheads="1"/>
          </p:cNvSpPr>
          <p:nvPr/>
        </p:nvSpPr>
        <p:spPr bwMode="auto">
          <a:xfrm>
            <a:off x="3536181" y="3979786"/>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b="1" dirty="0" smtClean="0">
                <a:solidFill>
                  <a:srgbClr val="008000"/>
                </a:solidFill>
                <a:latin typeface="Times New Roman" charset="0"/>
                <a:cs typeface="Arial" charset="0"/>
              </a:rPr>
              <a:t>Ses </a:t>
            </a:r>
            <a:r>
              <a:rPr kumimoji="1" lang="fr-FR" b="1" dirty="0">
                <a:solidFill>
                  <a:srgbClr val="008000"/>
                </a:solidFill>
                <a:latin typeface="Times New Roman" charset="0"/>
                <a:cs typeface="Arial" charset="0"/>
              </a:rPr>
              <a:t>i 3</a:t>
            </a:r>
          </a:p>
        </p:txBody>
      </p:sp>
      <p:sp>
        <p:nvSpPr>
          <p:cNvPr id="322573" name="Text Box 13"/>
          <p:cNvSpPr txBox="1">
            <a:spLocks noChangeArrowheads="1"/>
          </p:cNvSpPr>
          <p:nvPr/>
        </p:nvSpPr>
        <p:spPr bwMode="auto">
          <a:xfrm>
            <a:off x="7368515" y="4508733"/>
            <a:ext cx="135421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kumimoji="1" lang="fr-FR" sz="1600" b="1" dirty="0" err="1" smtClean="0">
                <a:solidFill>
                  <a:srgbClr val="008000"/>
                </a:solidFill>
                <a:latin typeface="Times New Roman" charset="0"/>
                <a:cs typeface="Arial" charset="0"/>
              </a:rPr>
              <a:t>Gly</a:t>
            </a:r>
            <a:r>
              <a:rPr kumimoji="1" lang="fr-FR" sz="1600" b="1" dirty="0" smtClean="0">
                <a:solidFill>
                  <a:srgbClr val="008000"/>
                </a:solidFill>
                <a:latin typeface="Times New Roman" charset="0"/>
                <a:cs typeface="Arial" charset="0"/>
              </a:rPr>
              <a:t> m 5                          </a:t>
            </a:r>
            <a:r>
              <a:rPr kumimoji="1" lang="fr-FR" sz="1600" b="1" dirty="0" err="1" smtClean="0">
                <a:solidFill>
                  <a:srgbClr val="008000"/>
                </a:solidFill>
                <a:latin typeface="Times New Roman" charset="0"/>
                <a:cs typeface="Arial" charset="0"/>
              </a:rPr>
              <a:t>Gly</a:t>
            </a:r>
            <a:r>
              <a:rPr kumimoji="1" lang="fr-FR" sz="1600" b="1" dirty="0" smtClean="0">
                <a:solidFill>
                  <a:srgbClr val="008000"/>
                </a:solidFill>
                <a:latin typeface="Times New Roman" charset="0"/>
                <a:cs typeface="Arial" charset="0"/>
              </a:rPr>
              <a:t> m 6</a:t>
            </a:r>
            <a:endParaRPr kumimoji="1" lang="el-GR" sz="1600" b="1" dirty="0">
              <a:solidFill>
                <a:srgbClr val="008000"/>
              </a:solidFill>
              <a:latin typeface="Times New Roman" charset="0"/>
              <a:cs typeface="Times New Roman" charset="0"/>
            </a:endParaRPr>
          </a:p>
        </p:txBody>
      </p:sp>
      <p:sp>
        <p:nvSpPr>
          <p:cNvPr id="14" name="Text Box 11"/>
          <p:cNvSpPr txBox="1">
            <a:spLocks noChangeArrowheads="1"/>
          </p:cNvSpPr>
          <p:nvPr/>
        </p:nvSpPr>
        <p:spPr bwMode="auto">
          <a:xfrm>
            <a:off x="358173" y="4229462"/>
            <a:ext cx="792162"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FF33CC"/>
                </a:solidFill>
                <a:latin typeface="Times New Roman" charset="0"/>
                <a:cs typeface="Arial" charset="0"/>
              </a:rPr>
              <a:t>Jug r 1</a:t>
            </a:r>
          </a:p>
          <a:p>
            <a:pPr algn="ctr">
              <a:spcBef>
                <a:spcPct val="50000"/>
              </a:spcBef>
              <a:defRPr/>
            </a:pPr>
            <a:r>
              <a:rPr lang="fr-BE" sz="1400" b="1" dirty="0" smtClean="0">
                <a:solidFill>
                  <a:srgbClr val="FF33CC"/>
                </a:solidFill>
                <a:latin typeface="Times New Roman" charset="0"/>
                <a:cs typeface="Arial" charset="0"/>
              </a:rPr>
              <a:t>Jug r 2</a:t>
            </a:r>
            <a:endParaRPr lang="fr-FR" sz="1400" b="1" dirty="0">
              <a:solidFill>
                <a:srgbClr val="FF33CC"/>
              </a:solidFill>
              <a:latin typeface="Times New Roman" charset="0"/>
              <a:cs typeface="Arial" charset="0"/>
            </a:endParaRPr>
          </a:p>
        </p:txBody>
      </p:sp>
      <p:pic>
        <p:nvPicPr>
          <p:cNvPr id="15" name="Image 14"/>
          <p:cNvPicPr>
            <a:picLocks noChangeAspect="1"/>
          </p:cNvPicPr>
          <p:nvPr/>
        </p:nvPicPr>
        <p:blipFill>
          <a:blip r:embed="rId6">
            <a:extLst>
              <a:ext uri="{BEBA8EAE-BF5A-486C-A8C5-ECC9F3942E4B}">
                <a14:imgProps xmlns:a14="http://schemas.microsoft.com/office/drawing/2010/main">
                  <a14:imgLayer r:embed="rId7">
                    <a14:imgEffect>
                      <a14:backgroundRemoval t="9548" b="89950" l="2667" r="95000">
                        <a14:backgroundMark x1="50000" y1="76884" x2="50000" y2="76884"/>
                        <a14:backgroundMark x1="42667" y1="78894" x2="42667" y2="78894"/>
                      </a14:backgroundRemoval>
                    </a14:imgEffect>
                  </a14:imgLayer>
                </a14:imgProps>
              </a:ext>
            </a:extLst>
          </a:blip>
          <a:stretch>
            <a:fillRect/>
          </a:stretch>
        </p:blipFill>
        <p:spPr>
          <a:xfrm>
            <a:off x="1094067" y="3775747"/>
            <a:ext cx="1651660" cy="1095601"/>
          </a:xfrm>
          <a:prstGeom prst="rect">
            <a:avLst/>
          </a:prstGeom>
        </p:spPr>
      </p:pic>
      <p:pic>
        <p:nvPicPr>
          <p:cNvPr id="3" name="Image 2"/>
          <p:cNvPicPr>
            <a:picLocks noChangeAspect="1"/>
          </p:cNvPicPr>
          <p:nvPr/>
        </p:nvPicPr>
        <p:blipFill>
          <a:blip r:embed="rId8">
            <a:extLst>
              <a:ext uri="{BEBA8EAE-BF5A-486C-A8C5-ECC9F3942E4B}">
                <a14:imgProps xmlns:a14="http://schemas.microsoft.com/office/drawing/2010/main">
                  <a14:imgLayer r:embed="rId9">
                    <a14:imgEffect>
                      <a14:backgroundRemoval t="9626" b="96257" l="1713" r="89936"/>
                    </a14:imgEffect>
                  </a14:imgLayer>
                </a14:imgProps>
              </a:ext>
            </a:extLst>
          </a:blip>
          <a:stretch>
            <a:fillRect/>
          </a:stretch>
        </p:blipFill>
        <p:spPr>
          <a:xfrm>
            <a:off x="1956576" y="4968654"/>
            <a:ext cx="2090949" cy="1674550"/>
          </a:xfrm>
          <a:prstGeom prst="rect">
            <a:avLst/>
          </a:prstGeom>
        </p:spPr>
      </p:pic>
      <p:sp>
        <p:nvSpPr>
          <p:cNvPr id="18" name="Rectangle 9"/>
          <p:cNvSpPr>
            <a:spLocks noChangeArrowheads="1"/>
          </p:cNvSpPr>
          <p:nvPr/>
        </p:nvSpPr>
        <p:spPr bwMode="auto">
          <a:xfrm>
            <a:off x="2359784" y="4856253"/>
            <a:ext cx="8701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BE" sz="1600" b="1" dirty="0" smtClean="0">
                <a:solidFill>
                  <a:srgbClr val="008000"/>
                </a:solidFill>
                <a:latin typeface="Times New Roman" charset="0"/>
                <a:cs typeface="Arial" charset="0"/>
              </a:rPr>
              <a:t>Ana o 2</a:t>
            </a:r>
            <a:endParaRPr lang="fr-FR" sz="1600" b="1" dirty="0">
              <a:solidFill>
                <a:srgbClr val="008000"/>
              </a:solidFill>
              <a:latin typeface="Times New Roman" charset="0"/>
              <a:cs typeface="Arial" charset="0"/>
            </a:endParaRPr>
          </a:p>
        </p:txBody>
      </p:sp>
      <p:pic>
        <p:nvPicPr>
          <p:cNvPr id="4" name="Image 3"/>
          <p:cNvPicPr>
            <a:picLocks noChangeAspect="1"/>
          </p:cNvPicPr>
          <p:nvPr/>
        </p:nvPicPr>
        <p:blipFill>
          <a:blip r:embed="rId10">
            <a:extLst>
              <a:ext uri="{BEBA8EAE-BF5A-486C-A8C5-ECC9F3942E4B}">
                <a14:imgProps xmlns:a14="http://schemas.microsoft.com/office/drawing/2010/main">
                  <a14:imgLayer r:embed="rId11">
                    <a14:imgEffect>
                      <a14:backgroundRemoval t="6641" b="94661" l="1266" r="94093">
                        <a14:foregroundMark x1="84669" y1="54688" x2="84669" y2="54688"/>
                        <a14:foregroundMark x1="82138" y1="50130" x2="82138" y2="50130"/>
                        <a14:foregroundMark x1="81013" y1="63281" x2="81013" y2="63281"/>
                        <a14:foregroundMark x1="72996" y1="75911" x2="72996" y2="75911"/>
                        <a14:foregroundMark x1="66667" y1="15365" x2="66667" y2="15365"/>
                        <a14:foregroundMark x1="65120" y1="12370" x2="65120" y2="12370"/>
                        <a14:foregroundMark x1="59212" y1="11458" x2="59212" y2="11458"/>
                        <a14:foregroundMark x1="7876" y1="35677" x2="7876" y2="35677"/>
                        <a14:foregroundMark x1="4360" y1="44401" x2="4360" y2="44401"/>
                        <a14:foregroundMark x1="33052" y1="93099" x2="33052" y2="93099"/>
                        <a14:foregroundMark x1="27145" y1="94661" x2="27145" y2="94661"/>
                        <a14:foregroundMark x1="42475" y1="90104" x2="42475" y2="90104"/>
                        <a14:foregroundMark x1="37271" y1="92318" x2="37271" y2="92318"/>
                      </a14:backgroundRemoval>
                    </a14:imgEffect>
                  </a14:imgLayer>
                </a14:imgProps>
              </a:ext>
            </a:extLst>
          </a:blip>
          <a:stretch>
            <a:fillRect/>
          </a:stretch>
        </p:blipFill>
        <p:spPr>
          <a:xfrm>
            <a:off x="5946372" y="4857661"/>
            <a:ext cx="1486093" cy="1605231"/>
          </a:xfrm>
          <a:prstGeom prst="rect">
            <a:avLst/>
          </a:prstGeom>
        </p:spPr>
      </p:pic>
      <p:sp>
        <p:nvSpPr>
          <p:cNvPr id="20" name="Text Box 5"/>
          <p:cNvSpPr txBox="1">
            <a:spLocks noChangeArrowheads="1"/>
          </p:cNvSpPr>
          <p:nvPr/>
        </p:nvSpPr>
        <p:spPr bwMode="auto">
          <a:xfrm>
            <a:off x="6184643" y="4652966"/>
            <a:ext cx="1150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b="1" dirty="0" err="1" smtClean="0">
                <a:solidFill>
                  <a:srgbClr val="FF33CC"/>
                </a:solidFill>
                <a:latin typeface="Times New Roman" charset="0"/>
                <a:cs typeface="Arial" charset="0"/>
              </a:rPr>
              <a:t>Fag</a:t>
            </a:r>
            <a:r>
              <a:rPr kumimoji="1" lang="fr-FR" sz="1600" b="1" dirty="0" smtClean="0">
                <a:solidFill>
                  <a:srgbClr val="FF33CC"/>
                </a:solidFill>
                <a:latin typeface="Times New Roman" charset="0"/>
                <a:cs typeface="Arial" charset="0"/>
              </a:rPr>
              <a:t> e 2</a:t>
            </a:r>
            <a:endParaRPr kumimoji="1" lang="fr-FR" sz="1600" b="1" dirty="0">
              <a:solidFill>
                <a:srgbClr val="FF33CC"/>
              </a:solidFill>
              <a:latin typeface="Times New Roman" charset="0"/>
              <a:cs typeface="Arial" charset="0"/>
            </a:endParaRPr>
          </a:p>
        </p:txBody>
      </p:sp>
      <p:pic>
        <p:nvPicPr>
          <p:cNvPr id="6" name="Image 5"/>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291738" y="4889022"/>
            <a:ext cx="1594363" cy="1573870"/>
          </a:xfrm>
          <a:prstGeom prst="rect">
            <a:avLst/>
          </a:prstGeom>
        </p:spPr>
      </p:pic>
      <p:sp>
        <p:nvSpPr>
          <p:cNvPr id="2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800" smtClean="0">
                <a:latin typeface="Times New Roman" charset="0"/>
                <a:ea typeface="ＭＳ Ｐゴシック" charset="0"/>
                <a:cs typeface="Arial" charset="0"/>
              </a:rPr>
              <a:t>Allergie moléculaire</a:t>
            </a:r>
            <a:br>
              <a:rPr lang="en-US" sz="2800" smtClean="0">
                <a:latin typeface="Times New Roman" charset="0"/>
                <a:ea typeface="ＭＳ Ｐゴシック" charset="0"/>
                <a:cs typeface="Arial" charset="0"/>
              </a:rPr>
            </a:br>
            <a:r>
              <a:rPr lang="en-US" sz="2000" smtClean="0">
                <a:latin typeface="Times New Roman" charset="0"/>
                <a:ea typeface="ＭＳ Ｐゴシック" charset="0"/>
                <a:cs typeface="Arial" charset="0"/>
              </a:rPr>
              <a:t>Composants disponibles</a:t>
            </a:r>
            <a:endParaRPr lang="en-US" sz="2000" dirty="0">
              <a:latin typeface="Times New Roman" charset="0"/>
              <a:ea typeface="ＭＳ Ｐゴシック" charset="0"/>
              <a:cs typeface="Arial" charset="0"/>
            </a:endParaRPr>
          </a:p>
        </p:txBody>
      </p:sp>
      <p:sp>
        <p:nvSpPr>
          <p:cNvPr id="22" name="Rectangle 21"/>
          <p:cNvSpPr/>
          <p:nvPr/>
        </p:nvSpPr>
        <p:spPr>
          <a:xfrm>
            <a:off x="3247441" y="3037287"/>
            <a:ext cx="2775372" cy="584776"/>
          </a:xfrm>
          <a:prstGeom prst="rect">
            <a:avLst/>
          </a:prstGeom>
          <a:noFill/>
        </p:spPr>
        <p:txBody>
          <a:bodyPr wrap="square" lIns="91440" tIns="45720" rIns="91440" bIns="45720">
            <a:spAutoFit/>
          </a:bodyPr>
          <a:lstStyle/>
          <a:p>
            <a:pPr algn="ctr"/>
            <a:r>
              <a:rPr lang="fr-FR" sz="3200" b="1" cap="none" spc="0" dirty="0" smtClean="0">
                <a:ln w="12700">
                  <a:solidFill>
                    <a:srgbClr val="FF33CC"/>
                  </a:solidFill>
                  <a:prstDash val="solid"/>
                </a:ln>
                <a:solidFill>
                  <a:srgbClr val="DC4E65"/>
                </a:solidFill>
                <a:effectLst>
                  <a:outerShdw blurRad="41275" dist="20320" dir="1800000" algn="tl" rotWithShape="0">
                    <a:srgbClr val="000000">
                      <a:alpha val="40000"/>
                    </a:srgbClr>
                  </a:outerShdw>
                </a:effectLst>
              </a:rPr>
              <a:t>! Nouveaux ! </a:t>
            </a:r>
          </a:p>
        </p:txBody>
      </p:sp>
    </p:spTree>
    <p:extLst>
      <p:ext uri="{BB962C8B-B14F-4D97-AF65-F5344CB8AC3E}">
        <p14:creationId xmlns:p14="http://schemas.microsoft.com/office/powerpoint/2010/main" val="1189546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22564"/>
                                        </p:tgtEl>
                                        <p:attrNameLst>
                                          <p:attrName>style.visibility</p:attrName>
                                        </p:attrNameLst>
                                      </p:cBhvr>
                                      <p:to>
                                        <p:strVal val="visible"/>
                                      </p:to>
                                    </p:set>
                                    <p:anim calcmode="lin" valueType="num">
                                      <p:cBhvr>
                                        <p:cTn id="7" dur="250" decel="50000" fill="hold">
                                          <p:stCondLst>
                                            <p:cond delay="0"/>
                                          </p:stCondLst>
                                        </p:cTn>
                                        <p:tgtEl>
                                          <p:spTgt spid="32256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2256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22564"/>
                                        </p:tgtEl>
                                        <p:attrNameLst>
                                          <p:attrName>ppt_w</p:attrName>
                                        </p:attrNameLst>
                                      </p:cBhvr>
                                      <p:tavLst>
                                        <p:tav tm="0">
                                          <p:val>
                                            <p:strVal val="#ppt_w*.05"/>
                                          </p:val>
                                        </p:tav>
                                        <p:tav tm="100000">
                                          <p:val>
                                            <p:strVal val="#ppt_w"/>
                                          </p:val>
                                        </p:tav>
                                      </p:tavLst>
                                    </p:anim>
                                    <p:anim calcmode="lin" valueType="num">
                                      <p:cBhvr>
                                        <p:cTn id="10" dur="500" fill="hold"/>
                                        <p:tgtEl>
                                          <p:spTgt spid="32256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2256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2256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2256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2256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2565"/>
                                        </p:tgtEl>
                                        <p:attrNameLst>
                                          <p:attrName>style.visibility</p:attrName>
                                        </p:attrNameLst>
                                      </p:cBhvr>
                                      <p:to>
                                        <p:strVal val="visible"/>
                                      </p:to>
                                    </p:set>
                                    <p:anim calcmode="lin" valueType="num">
                                      <p:cBhvr>
                                        <p:cTn id="17" dur="250" decel="50000" fill="hold">
                                          <p:stCondLst>
                                            <p:cond delay="0"/>
                                          </p:stCondLst>
                                        </p:cTn>
                                        <p:tgtEl>
                                          <p:spTgt spid="322565"/>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322565"/>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322565"/>
                                        </p:tgtEl>
                                        <p:attrNameLst>
                                          <p:attrName>ppt_w</p:attrName>
                                        </p:attrNameLst>
                                      </p:cBhvr>
                                      <p:tavLst>
                                        <p:tav tm="0">
                                          <p:val>
                                            <p:strVal val="#ppt_w*.05"/>
                                          </p:val>
                                        </p:tav>
                                        <p:tav tm="100000">
                                          <p:val>
                                            <p:strVal val="#ppt_w"/>
                                          </p:val>
                                        </p:tav>
                                      </p:tavLst>
                                    </p:anim>
                                    <p:anim calcmode="lin" valueType="num">
                                      <p:cBhvr>
                                        <p:cTn id="20" dur="500" fill="hold"/>
                                        <p:tgtEl>
                                          <p:spTgt spid="322565"/>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322565"/>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322565"/>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322565"/>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322565"/>
                                        </p:tgtEl>
                                      </p:cBhvr>
                                    </p:animEffect>
                                  </p:childTnLst>
                                </p:cTn>
                              </p:par>
                              <p:par>
                                <p:cTn id="25" presetID="25" presetClass="entr" presetSubtype="0" fill="hold" nodeType="withEffect">
                                  <p:stCondLst>
                                    <p:cond delay="0"/>
                                  </p:stCondLst>
                                  <p:childTnLst>
                                    <p:set>
                                      <p:cBhvr>
                                        <p:cTn id="26" dur="1" fill="hold">
                                          <p:stCondLst>
                                            <p:cond delay="0"/>
                                          </p:stCondLst>
                                        </p:cTn>
                                        <p:tgtEl>
                                          <p:spTgt spid="322566"/>
                                        </p:tgtEl>
                                        <p:attrNameLst>
                                          <p:attrName>style.visibility</p:attrName>
                                        </p:attrNameLst>
                                      </p:cBhvr>
                                      <p:to>
                                        <p:strVal val="visible"/>
                                      </p:to>
                                    </p:set>
                                    <p:anim calcmode="lin" valueType="num">
                                      <p:cBhvr>
                                        <p:cTn id="27" dur="500" decel="50000" fill="hold">
                                          <p:stCondLst>
                                            <p:cond delay="0"/>
                                          </p:stCondLst>
                                        </p:cTn>
                                        <p:tgtEl>
                                          <p:spTgt spid="32256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2256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22566"/>
                                        </p:tgtEl>
                                        <p:attrNameLst>
                                          <p:attrName>ppt_w</p:attrName>
                                        </p:attrNameLst>
                                      </p:cBhvr>
                                      <p:tavLst>
                                        <p:tav tm="0">
                                          <p:val>
                                            <p:strVal val="#ppt_w*.05"/>
                                          </p:val>
                                        </p:tav>
                                        <p:tav tm="100000">
                                          <p:val>
                                            <p:strVal val="#ppt_w"/>
                                          </p:val>
                                        </p:tav>
                                      </p:tavLst>
                                    </p:anim>
                                    <p:anim calcmode="lin" valueType="num">
                                      <p:cBhvr>
                                        <p:cTn id="30" dur="1000" fill="hold"/>
                                        <p:tgtEl>
                                          <p:spTgt spid="32256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2256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2256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2256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22566"/>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22567"/>
                                        </p:tgtEl>
                                        <p:attrNameLst>
                                          <p:attrName>style.visibility</p:attrName>
                                        </p:attrNameLst>
                                      </p:cBhvr>
                                      <p:to>
                                        <p:strVal val="visible"/>
                                      </p:to>
                                    </p:set>
                                    <p:anim calcmode="lin" valueType="num">
                                      <p:cBhvr>
                                        <p:cTn id="37" dur="500" decel="50000" fill="hold">
                                          <p:stCondLst>
                                            <p:cond delay="0"/>
                                          </p:stCondLst>
                                        </p:cTn>
                                        <p:tgtEl>
                                          <p:spTgt spid="32256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2256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22567"/>
                                        </p:tgtEl>
                                        <p:attrNameLst>
                                          <p:attrName>ppt_w</p:attrName>
                                        </p:attrNameLst>
                                      </p:cBhvr>
                                      <p:tavLst>
                                        <p:tav tm="0">
                                          <p:val>
                                            <p:strVal val="#ppt_w*.05"/>
                                          </p:val>
                                        </p:tav>
                                        <p:tav tm="100000">
                                          <p:val>
                                            <p:strVal val="#ppt_w"/>
                                          </p:val>
                                        </p:tav>
                                      </p:tavLst>
                                    </p:anim>
                                    <p:anim calcmode="lin" valueType="num">
                                      <p:cBhvr>
                                        <p:cTn id="40" dur="1000" fill="hold"/>
                                        <p:tgtEl>
                                          <p:spTgt spid="32256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2256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2256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2256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22567"/>
                                        </p:tgtEl>
                                      </p:cBhvr>
                                    </p:animEffect>
                                  </p:childTnLst>
                                </p:cTn>
                              </p:par>
                              <p:par>
                                <p:cTn id="45" presetID="25" presetClass="entr" presetSubtype="0" fill="hold" nodeType="withEffect">
                                  <p:stCondLst>
                                    <p:cond delay="0"/>
                                  </p:stCondLst>
                                  <p:childTnLst>
                                    <p:set>
                                      <p:cBhvr>
                                        <p:cTn id="46" dur="1" fill="hold">
                                          <p:stCondLst>
                                            <p:cond delay="0"/>
                                          </p:stCondLst>
                                        </p:cTn>
                                        <p:tgtEl>
                                          <p:spTgt spid="322568"/>
                                        </p:tgtEl>
                                        <p:attrNameLst>
                                          <p:attrName>style.visibility</p:attrName>
                                        </p:attrNameLst>
                                      </p:cBhvr>
                                      <p:to>
                                        <p:strVal val="visible"/>
                                      </p:to>
                                    </p:set>
                                    <p:anim calcmode="lin" valueType="num">
                                      <p:cBhvr>
                                        <p:cTn id="47" dur="500" decel="50000" fill="hold">
                                          <p:stCondLst>
                                            <p:cond delay="0"/>
                                          </p:stCondLst>
                                        </p:cTn>
                                        <p:tgtEl>
                                          <p:spTgt spid="32256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2256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22568"/>
                                        </p:tgtEl>
                                        <p:attrNameLst>
                                          <p:attrName>ppt_w</p:attrName>
                                        </p:attrNameLst>
                                      </p:cBhvr>
                                      <p:tavLst>
                                        <p:tav tm="0">
                                          <p:val>
                                            <p:strVal val="#ppt_w*.05"/>
                                          </p:val>
                                        </p:tav>
                                        <p:tav tm="100000">
                                          <p:val>
                                            <p:strVal val="#ppt_w"/>
                                          </p:val>
                                        </p:tav>
                                      </p:tavLst>
                                    </p:anim>
                                    <p:anim calcmode="lin" valueType="num">
                                      <p:cBhvr>
                                        <p:cTn id="50" dur="1000" fill="hold"/>
                                        <p:tgtEl>
                                          <p:spTgt spid="32256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2256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2256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2256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22568"/>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322569"/>
                                        </p:tgtEl>
                                        <p:attrNameLst>
                                          <p:attrName>style.visibility</p:attrName>
                                        </p:attrNameLst>
                                      </p:cBhvr>
                                      <p:to>
                                        <p:strVal val="visible"/>
                                      </p:to>
                                    </p:set>
                                    <p:anim calcmode="lin" valueType="num">
                                      <p:cBhvr>
                                        <p:cTn id="57" dur="500" decel="50000" fill="hold">
                                          <p:stCondLst>
                                            <p:cond delay="0"/>
                                          </p:stCondLst>
                                        </p:cTn>
                                        <p:tgtEl>
                                          <p:spTgt spid="32256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2256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22569"/>
                                        </p:tgtEl>
                                        <p:attrNameLst>
                                          <p:attrName>ppt_w</p:attrName>
                                        </p:attrNameLst>
                                      </p:cBhvr>
                                      <p:tavLst>
                                        <p:tav tm="0">
                                          <p:val>
                                            <p:strVal val="#ppt_w*.05"/>
                                          </p:val>
                                        </p:tav>
                                        <p:tav tm="100000">
                                          <p:val>
                                            <p:strVal val="#ppt_w"/>
                                          </p:val>
                                        </p:tav>
                                      </p:tavLst>
                                    </p:anim>
                                    <p:anim calcmode="lin" valueType="num">
                                      <p:cBhvr>
                                        <p:cTn id="60" dur="1000" fill="hold"/>
                                        <p:tgtEl>
                                          <p:spTgt spid="32256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2256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2256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2256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22569"/>
                                        </p:tgtEl>
                                      </p:cBhvr>
                                    </p:animEffect>
                                  </p:childTnLst>
                                </p:cTn>
                              </p:par>
                              <p:par>
                                <p:cTn id="65" presetID="25" presetClass="entr" presetSubtype="0" fill="hold" nodeType="withEffect">
                                  <p:stCondLst>
                                    <p:cond delay="0"/>
                                  </p:stCondLst>
                                  <p:childTnLst>
                                    <p:set>
                                      <p:cBhvr>
                                        <p:cTn id="66" dur="1" fill="hold">
                                          <p:stCondLst>
                                            <p:cond delay="0"/>
                                          </p:stCondLst>
                                        </p:cTn>
                                        <p:tgtEl>
                                          <p:spTgt spid="322570"/>
                                        </p:tgtEl>
                                        <p:attrNameLst>
                                          <p:attrName>style.visibility</p:attrName>
                                        </p:attrNameLst>
                                      </p:cBhvr>
                                      <p:to>
                                        <p:strVal val="visible"/>
                                      </p:to>
                                    </p:set>
                                    <p:anim calcmode="lin" valueType="num">
                                      <p:cBhvr>
                                        <p:cTn id="67" dur="250" decel="50000" fill="hold">
                                          <p:stCondLst>
                                            <p:cond delay="0"/>
                                          </p:stCondLst>
                                        </p:cTn>
                                        <p:tgtEl>
                                          <p:spTgt spid="322570"/>
                                        </p:tgtEl>
                                        <p:attrNameLst>
                                          <p:attrName>style.rotation</p:attrName>
                                        </p:attrNameLst>
                                      </p:cBhvr>
                                      <p:tavLst>
                                        <p:tav tm="0">
                                          <p:val>
                                            <p:fltVal val="-90"/>
                                          </p:val>
                                        </p:tav>
                                        <p:tav tm="100000">
                                          <p:val>
                                            <p:fltVal val="0"/>
                                          </p:val>
                                        </p:tav>
                                      </p:tavLst>
                                    </p:anim>
                                    <p:anim calcmode="lin" valueType="num">
                                      <p:cBhvr>
                                        <p:cTn id="68" dur="250" decel="50000" fill="hold">
                                          <p:stCondLst>
                                            <p:cond delay="0"/>
                                          </p:stCondLst>
                                        </p:cTn>
                                        <p:tgtEl>
                                          <p:spTgt spid="322570"/>
                                        </p:tgtEl>
                                        <p:attrNameLst>
                                          <p:attrName>ppt_w</p:attrName>
                                        </p:attrNameLst>
                                      </p:cBhvr>
                                      <p:tavLst>
                                        <p:tav tm="0">
                                          <p:val>
                                            <p:strVal val="#ppt_w"/>
                                          </p:val>
                                        </p:tav>
                                        <p:tav tm="100000">
                                          <p:val>
                                            <p:strVal val="#ppt_w*.05"/>
                                          </p:val>
                                        </p:tav>
                                      </p:tavLst>
                                    </p:anim>
                                    <p:anim calcmode="lin" valueType="num">
                                      <p:cBhvr>
                                        <p:cTn id="69" dur="250" accel="50000" fill="hold">
                                          <p:stCondLst>
                                            <p:cond delay="250"/>
                                          </p:stCondLst>
                                        </p:cTn>
                                        <p:tgtEl>
                                          <p:spTgt spid="322570"/>
                                        </p:tgtEl>
                                        <p:attrNameLst>
                                          <p:attrName>ppt_w</p:attrName>
                                        </p:attrNameLst>
                                      </p:cBhvr>
                                      <p:tavLst>
                                        <p:tav tm="0">
                                          <p:val>
                                            <p:strVal val="#ppt_w*.05"/>
                                          </p:val>
                                        </p:tav>
                                        <p:tav tm="100000">
                                          <p:val>
                                            <p:strVal val="#ppt_w"/>
                                          </p:val>
                                        </p:tav>
                                      </p:tavLst>
                                    </p:anim>
                                    <p:anim calcmode="lin" valueType="num">
                                      <p:cBhvr>
                                        <p:cTn id="70" dur="500" fill="hold"/>
                                        <p:tgtEl>
                                          <p:spTgt spid="322570"/>
                                        </p:tgtEl>
                                        <p:attrNameLst>
                                          <p:attrName>ppt_h</p:attrName>
                                        </p:attrNameLst>
                                      </p:cBhvr>
                                      <p:tavLst>
                                        <p:tav tm="0">
                                          <p:val>
                                            <p:strVal val="#ppt_h"/>
                                          </p:val>
                                        </p:tav>
                                        <p:tav tm="100000">
                                          <p:val>
                                            <p:strVal val="#ppt_h"/>
                                          </p:val>
                                        </p:tav>
                                      </p:tavLst>
                                    </p:anim>
                                    <p:anim calcmode="lin" valueType="num">
                                      <p:cBhvr>
                                        <p:cTn id="71" dur="250" decel="50000" fill="hold">
                                          <p:stCondLst>
                                            <p:cond delay="0"/>
                                          </p:stCondLst>
                                        </p:cTn>
                                        <p:tgtEl>
                                          <p:spTgt spid="322570"/>
                                        </p:tgtEl>
                                        <p:attrNameLst>
                                          <p:attrName>ppt_x</p:attrName>
                                        </p:attrNameLst>
                                      </p:cBhvr>
                                      <p:tavLst>
                                        <p:tav tm="0">
                                          <p:val>
                                            <p:strVal val="#ppt_x+.4"/>
                                          </p:val>
                                        </p:tav>
                                        <p:tav tm="100000">
                                          <p:val>
                                            <p:strVal val="#ppt_x"/>
                                          </p:val>
                                        </p:tav>
                                      </p:tavLst>
                                    </p:anim>
                                    <p:anim calcmode="lin" valueType="num">
                                      <p:cBhvr>
                                        <p:cTn id="72" dur="250" decel="50000" fill="hold">
                                          <p:stCondLst>
                                            <p:cond delay="0"/>
                                          </p:stCondLst>
                                        </p:cTn>
                                        <p:tgtEl>
                                          <p:spTgt spid="322570"/>
                                        </p:tgtEl>
                                        <p:attrNameLst>
                                          <p:attrName>ppt_y</p:attrName>
                                        </p:attrNameLst>
                                      </p:cBhvr>
                                      <p:tavLst>
                                        <p:tav tm="0">
                                          <p:val>
                                            <p:strVal val="#ppt_y-.2"/>
                                          </p:val>
                                        </p:tav>
                                        <p:tav tm="100000">
                                          <p:val>
                                            <p:strVal val="#ppt_y+.1"/>
                                          </p:val>
                                        </p:tav>
                                      </p:tavLst>
                                    </p:anim>
                                    <p:anim calcmode="lin" valueType="num">
                                      <p:cBhvr>
                                        <p:cTn id="73" dur="250" accel="50000" fill="hold">
                                          <p:stCondLst>
                                            <p:cond delay="250"/>
                                          </p:stCondLst>
                                        </p:cTn>
                                        <p:tgtEl>
                                          <p:spTgt spid="322570"/>
                                        </p:tgtEl>
                                        <p:attrNameLst>
                                          <p:attrName>ppt_y</p:attrName>
                                        </p:attrNameLst>
                                      </p:cBhvr>
                                      <p:tavLst>
                                        <p:tav tm="0">
                                          <p:val>
                                            <p:strVal val="#ppt_y+.1"/>
                                          </p:val>
                                        </p:tav>
                                        <p:tav tm="100000">
                                          <p:val>
                                            <p:strVal val="#ppt_y"/>
                                          </p:val>
                                        </p:tav>
                                      </p:tavLst>
                                    </p:anim>
                                    <p:animEffect transition="in" filter="fade">
                                      <p:cBhvr>
                                        <p:cTn id="74" dur="500" decel="50000">
                                          <p:stCondLst>
                                            <p:cond delay="0"/>
                                          </p:stCondLst>
                                        </p:cTn>
                                        <p:tgtEl>
                                          <p:spTgt spid="322570"/>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322571"/>
                                        </p:tgtEl>
                                        <p:attrNameLst>
                                          <p:attrName>style.visibility</p:attrName>
                                        </p:attrNameLst>
                                      </p:cBhvr>
                                      <p:to>
                                        <p:strVal val="visible"/>
                                      </p:to>
                                    </p:set>
                                    <p:anim calcmode="lin" valueType="num">
                                      <p:cBhvr>
                                        <p:cTn id="77" dur="250" decel="50000" fill="hold">
                                          <p:stCondLst>
                                            <p:cond delay="0"/>
                                          </p:stCondLst>
                                        </p:cTn>
                                        <p:tgtEl>
                                          <p:spTgt spid="322571"/>
                                        </p:tgtEl>
                                        <p:attrNameLst>
                                          <p:attrName>style.rotation</p:attrName>
                                        </p:attrNameLst>
                                      </p:cBhvr>
                                      <p:tavLst>
                                        <p:tav tm="0">
                                          <p:val>
                                            <p:fltVal val="-90"/>
                                          </p:val>
                                        </p:tav>
                                        <p:tav tm="100000">
                                          <p:val>
                                            <p:fltVal val="0"/>
                                          </p:val>
                                        </p:tav>
                                      </p:tavLst>
                                    </p:anim>
                                    <p:anim calcmode="lin" valueType="num">
                                      <p:cBhvr>
                                        <p:cTn id="78" dur="250" decel="50000" fill="hold">
                                          <p:stCondLst>
                                            <p:cond delay="0"/>
                                          </p:stCondLst>
                                        </p:cTn>
                                        <p:tgtEl>
                                          <p:spTgt spid="322571"/>
                                        </p:tgtEl>
                                        <p:attrNameLst>
                                          <p:attrName>ppt_w</p:attrName>
                                        </p:attrNameLst>
                                      </p:cBhvr>
                                      <p:tavLst>
                                        <p:tav tm="0">
                                          <p:val>
                                            <p:strVal val="#ppt_w"/>
                                          </p:val>
                                        </p:tav>
                                        <p:tav tm="100000">
                                          <p:val>
                                            <p:strVal val="#ppt_w*.05"/>
                                          </p:val>
                                        </p:tav>
                                      </p:tavLst>
                                    </p:anim>
                                    <p:anim calcmode="lin" valueType="num">
                                      <p:cBhvr>
                                        <p:cTn id="79" dur="250" accel="50000" fill="hold">
                                          <p:stCondLst>
                                            <p:cond delay="250"/>
                                          </p:stCondLst>
                                        </p:cTn>
                                        <p:tgtEl>
                                          <p:spTgt spid="322571"/>
                                        </p:tgtEl>
                                        <p:attrNameLst>
                                          <p:attrName>ppt_w</p:attrName>
                                        </p:attrNameLst>
                                      </p:cBhvr>
                                      <p:tavLst>
                                        <p:tav tm="0">
                                          <p:val>
                                            <p:strVal val="#ppt_w*.05"/>
                                          </p:val>
                                        </p:tav>
                                        <p:tav tm="100000">
                                          <p:val>
                                            <p:strVal val="#ppt_w"/>
                                          </p:val>
                                        </p:tav>
                                      </p:tavLst>
                                    </p:anim>
                                    <p:anim calcmode="lin" valueType="num">
                                      <p:cBhvr>
                                        <p:cTn id="80" dur="500" fill="hold"/>
                                        <p:tgtEl>
                                          <p:spTgt spid="322571"/>
                                        </p:tgtEl>
                                        <p:attrNameLst>
                                          <p:attrName>ppt_h</p:attrName>
                                        </p:attrNameLst>
                                      </p:cBhvr>
                                      <p:tavLst>
                                        <p:tav tm="0">
                                          <p:val>
                                            <p:strVal val="#ppt_h"/>
                                          </p:val>
                                        </p:tav>
                                        <p:tav tm="100000">
                                          <p:val>
                                            <p:strVal val="#ppt_h"/>
                                          </p:val>
                                        </p:tav>
                                      </p:tavLst>
                                    </p:anim>
                                    <p:anim calcmode="lin" valueType="num">
                                      <p:cBhvr>
                                        <p:cTn id="81" dur="250" decel="50000" fill="hold">
                                          <p:stCondLst>
                                            <p:cond delay="0"/>
                                          </p:stCondLst>
                                        </p:cTn>
                                        <p:tgtEl>
                                          <p:spTgt spid="322571"/>
                                        </p:tgtEl>
                                        <p:attrNameLst>
                                          <p:attrName>ppt_x</p:attrName>
                                        </p:attrNameLst>
                                      </p:cBhvr>
                                      <p:tavLst>
                                        <p:tav tm="0">
                                          <p:val>
                                            <p:strVal val="#ppt_x+.4"/>
                                          </p:val>
                                        </p:tav>
                                        <p:tav tm="100000">
                                          <p:val>
                                            <p:strVal val="#ppt_x"/>
                                          </p:val>
                                        </p:tav>
                                      </p:tavLst>
                                    </p:anim>
                                    <p:anim calcmode="lin" valueType="num">
                                      <p:cBhvr>
                                        <p:cTn id="82" dur="250" decel="50000" fill="hold">
                                          <p:stCondLst>
                                            <p:cond delay="0"/>
                                          </p:stCondLst>
                                        </p:cTn>
                                        <p:tgtEl>
                                          <p:spTgt spid="322571"/>
                                        </p:tgtEl>
                                        <p:attrNameLst>
                                          <p:attrName>ppt_y</p:attrName>
                                        </p:attrNameLst>
                                      </p:cBhvr>
                                      <p:tavLst>
                                        <p:tav tm="0">
                                          <p:val>
                                            <p:strVal val="#ppt_y-.2"/>
                                          </p:val>
                                        </p:tav>
                                        <p:tav tm="100000">
                                          <p:val>
                                            <p:strVal val="#ppt_y+.1"/>
                                          </p:val>
                                        </p:tav>
                                      </p:tavLst>
                                    </p:anim>
                                    <p:anim calcmode="lin" valueType="num">
                                      <p:cBhvr>
                                        <p:cTn id="83" dur="250" accel="50000" fill="hold">
                                          <p:stCondLst>
                                            <p:cond delay="250"/>
                                          </p:stCondLst>
                                        </p:cTn>
                                        <p:tgtEl>
                                          <p:spTgt spid="322571"/>
                                        </p:tgtEl>
                                        <p:attrNameLst>
                                          <p:attrName>ppt_y</p:attrName>
                                        </p:attrNameLst>
                                      </p:cBhvr>
                                      <p:tavLst>
                                        <p:tav tm="0">
                                          <p:val>
                                            <p:strVal val="#ppt_y+.1"/>
                                          </p:val>
                                        </p:tav>
                                        <p:tav tm="100000">
                                          <p:val>
                                            <p:strVal val="#ppt_y"/>
                                          </p:val>
                                        </p:tav>
                                      </p:tavLst>
                                    </p:anim>
                                    <p:animEffect transition="in" filter="fade">
                                      <p:cBhvr>
                                        <p:cTn id="84" dur="500" decel="50000">
                                          <p:stCondLst>
                                            <p:cond delay="0"/>
                                          </p:stCondLst>
                                        </p:cTn>
                                        <p:tgtEl>
                                          <p:spTgt spid="322571"/>
                                        </p:tgtEl>
                                      </p:cBhvr>
                                    </p:animEffect>
                                  </p:childTnLst>
                                </p:cTn>
                              </p:par>
                              <p:par>
                                <p:cTn id="85" presetID="25" presetClass="entr" presetSubtype="0" fill="hold" grpId="0" nodeType="withEffect">
                                  <p:stCondLst>
                                    <p:cond delay="0"/>
                                  </p:stCondLst>
                                  <p:childTnLst>
                                    <p:set>
                                      <p:cBhvr>
                                        <p:cTn id="86" dur="1" fill="hold">
                                          <p:stCondLst>
                                            <p:cond delay="0"/>
                                          </p:stCondLst>
                                        </p:cTn>
                                        <p:tgtEl>
                                          <p:spTgt spid="322573"/>
                                        </p:tgtEl>
                                        <p:attrNameLst>
                                          <p:attrName>style.visibility</p:attrName>
                                        </p:attrNameLst>
                                      </p:cBhvr>
                                      <p:to>
                                        <p:strVal val="visible"/>
                                      </p:to>
                                    </p:set>
                                    <p:anim calcmode="lin" valueType="num">
                                      <p:cBhvr>
                                        <p:cTn id="87" dur="250" decel="50000" fill="hold">
                                          <p:stCondLst>
                                            <p:cond delay="0"/>
                                          </p:stCondLst>
                                        </p:cTn>
                                        <p:tgtEl>
                                          <p:spTgt spid="322573"/>
                                        </p:tgtEl>
                                        <p:attrNameLst>
                                          <p:attrName>style.rotation</p:attrName>
                                        </p:attrNameLst>
                                      </p:cBhvr>
                                      <p:tavLst>
                                        <p:tav tm="0">
                                          <p:val>
                                            <p:fltVal val="-90"/>
                                          </p:val>
                                        </p:tav>
                                        <p:tav tm="100000">
                                          <p:val>
                                            <p:fltVal val="0"/>
                                          </p:val>
                                        </p:tav>
                                      </p:tavLst>
                                    </p:anim>
                                    <p:anim calcmode="lin" valueType="num">
                                      <p:cBhvr>
                                        <p:cTn id="88" dur="250" decel="50000" fill="hold">
                                          <p:stCondLst>
                                            <p:cond delay="0"/>
                                          </p:stCondLst>
                                        </p:cTn>
                                        <p:tgtEl>
                                          <p:spTgt spid="322573"/>
                                        </p:tgtEl>
                                        <p:attrNameLst>
                                          <p:attrName>ppt_w</p:attrName>
                                        </p:attrNameLst>
                                      </p:cBhvr>
                                      <p:tavLst>
                                        <p:tav tm="0">
                                          <p:val>
                                            <p:strVal val="#ppt_w"/>
                                          </p:val>
                                        </p:tav>
                                        <p:tav tm="100000">
                                          <p:val>
                                            <p:strVal val="#ppt_w*.05"/>
                                          </p:val>
                                        </p:tav>
                                      </p:tavLst>
                                    </p:anim>
                                    <p:anim calcmode="lin" valueType="num">
                                      <p:cBhvr>
                                        <p:cTn id="89" dur="250" accel="50000" fill="hold">
                                          <p:stCondLst>
                                            <p:cond delay="250"/>
                                          </p:stCondLst>
                                        </p:cTn>
                                        <p:tgtEl>
                                          <p:spTgt spid="322573"/>
                                        </p:tgtEl>
                                        <p:attrNameLst>
                                          <p:attrName>ppt_w</p:attrName>
                                        </p:attrNameLst>
                                      </p:cBhvr>
                                      <p:tavLst>
                                        <p:tav tm="0">
                                          <p:val>
                                            <p:strVal val="#ppt_w*.05"/>
                                          </p:val>
                                        </p:tav>
                                        <p:tav tm="100000">
                                          <p:val>
                                            <p:strVal val="#ppt_w"/>
                                          </p:val>
                                        </p:tav>
                                      </p:tavLst>
                                    </p:anim>
                                    <p:anim calcmode="lin" valueType="num">
                                      <p:cBhvr>
                                        <p:cTn id="90" dur="500" fill="hold"/>
                                        <p:tgtEl>
                                          <p:spTgt spid="322573"/>
                                        </p:tgtEl>
                                        <p:attrNameLst>
                                          <p:attrName>ppt_h</p:attrName>
                                        </p:attrNameLst>
                                      </p:cBhvr>
                                      <p:tavLst>
                                        <p:tav tm="0">
                                          <p:val>
                                            <p:strVal val="#ppt_h"/>
                                          </p:val>
                                        </p:tav>
                                        <p:tav tm="100000">
                                          <p:val>
                                            <p:strVal val="#ppt_h"/>
                                          </p:val>
                                        </p:tav>
                                      </p:tavLst>
                                    </p:anim>
                                    <p:anim calcmode="lin" valueType="num">
                                      <p:cBhvr>
                                        <p:cTn id="91" dur="250" decel="50000" fill="hold">
                                          <p:stCondLst>
                                            <p:cond delay="0"/>
                                          </p:stCondLst>
                                        </p:cTn>
                                        <p:tgtEl>
                                          <p:spTgt spid="322573"/>
                                        </p:tgtEl>
                                        <p:attrNameLst>
                                          <p:attrName>ppt_x</p:attrName>
                                        </p:attrNameLst>
                                      </p:cBhvr>
                                      <p:tavLst>
                                        <p:tav tm="0">
                                          <p:val>
                                            <p:strVal val="#ppt_x+.4"/>
                                          </p:val>
                                        </p:tav>
                                        <p:tav tm="100000">
                                          <p:val>
                                            <p:strVal val="#ppt_x"/>
                                          </p:val>
                                        </p:tav>
                                      </p:tavLst>
                                    </p:anim>
                                    <p:anim calcmode="lin" valueType="num">
                                      <p:cBhvr>
                                        <p:cTn id="92" dur="250" decel="50000" fill="hold">
                                          <p:stCondLst>
                                            <p:cond delay="0"/>
                                          </p:stCondLst>
                                        </p:cTn>
                                        <p:tgtEl>
                                          <p:spTgt spid="322573"/>
                                        </p:tgtEl>
                                        <p:attrNameLst>
                                          <p:attrName>ppt_y</p:attrName>
                                        </p:attrNameLst>
                                      </p:cBhvr>
                                      <p:tavLst>
                                        <p:tav tm="0">
                                          <p:val>
                                            <p:strVal val="#ppt_y-.2"/>
                                          </p:val>
                                        </p:tav>
                                        <p:tav tm="100000">
                                          <p:val>
                                            <p:strVal val="#ppt_y+.1"/>
                                          </p:val>
                                        </p:tav>
                                      </p:tavLst>
                                    </p:anim>
                                    <p:anim calcmode="lin" valueType="num">
                                      <p:cBhvr>
                                        <p:cTn id="93" dur="250" accel="50000" fill="hold">
                                          <p:stCondLst>
                                            <p:cond delay="250"/>
                                          </p:stCondLst>
                                        </p:cTn>
                                        <p:tgtEl>
                                          <p:spTgt spid="322573"/>
                                        </p:tgtEl>
                                        <p:attrNameLst>
                                          <p:attrName>ppt_y</p:attrName>
                                        </p:attrNameLst>
                                      </p:cBhvr>
                                      <p:tavLst>
                                        <p:tav tm="0">
                                          <p:val>
                                            <p:strVal val="#ppt_y+.1"/>
                                          </p:val>
                                        </p:tav>
                                        <p:tav tm="100000">
                                          <p:val>
                                            <p:strVal val="#ppt_y"/>
                                          </p:val>
                                        </p:tav>
                                      </p:tavLst>
                                    </p:anim>
                                    <p:animEffect transition="in" filter="fade">
                                      <p:cBhvr>
                                        <p:cTn id="94" dur="500" decel="50000">
                                          <p:stCondLst>
                                            <p:cond delay="0"/>
                                          </p:stCondLst>
                                        </p:cTn>
                                        <p:tgtEl>
                                          <p:spTgt spid="322573"/>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slide(fromBottom)">
                                      <p:cBhvr>
                                        <p:cTn id="97" dur="500"/>
                                        <p:tgtEl>
                                          <p:spTgt spid="14"/>
                                        </p:tgtEl>
                                      </p:cBhvr>
                                    </p:animEffect>
                                  </p:childTnLst>
                                </p:cTn>
                              </p:par>
                              <p:par>
                                <p:cTn id="98" presetID="25"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3" dur="1000" fill="hold"/>
                                        <p:tgtEl>
                                          <p:spTgt spid="18"/>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18"/>
                                        </p:tgtEl>
                                      </p:cBhvr>
                                    </p:animEffect>
                                  </p:childTnLst>
                                </p:cTn>
                              </p:par>
                              <p:par>
                                <p:cTn id="108" presetID="25"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11"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12"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113" dur="500" fill="hold"/>
                                        <p:tgtEl>
                                          <p:spTgt spid="20"/>
                                        </p:tgtEl>
                                        <p:attrNameLst>
                                          <p:attrName>ppt_h</p:attrName>
                                        </p:attrNameLst>
                                      </p:cBhvr>
                                      <p:tavLst>
                                        <p:tav tm="0">
                                          <p:val>
                                            <p:strVal val="#ppt_h"/>
                                          </p:val>
                                        </p:tav>
                                        <p:tav tm="100000">
                                          <p:val>
                                            <p:strVal val="#ppt_h"/>
                                          </p:val>
                                        </p:tav>
                                      </p:tavLst>
                                    </p:anim>
                                    <p:anim calcmode="lin" valueType="num">
                                      <p:cBhvr>
                                        <p:cTn id="114"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15"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16"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117" dur="500" decel="50000">
                                          <p:stCondLst>
                                            <p:cond delay="0"/>
                                          </p:stCondLst>
                                        </p:cTn>
                                        <p:tgtEl>
                                          <p:spTgt spid="20"/>
                                        </p:tgtEl>
                                      </p:cBhvr>
                                    </p:animEffect>
                                  </p:childTnLst>
                                </p:cTn>
                              </p:par>
                              <p:par>
                                <p:cTn id="118" presetID="1"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5" grpId="0"/>
      <p:bldP spid="322567" grpId="0"/>
      <p:bldP spid="322569" grpId="0"/>
      <p:bldP spid="322571" grpId="0"/>
      <p:bldP spid="322573" grpId="0"/>
      <p:bldP spid="14"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FR" sz="2400">
                <a:latin typeface="Times New Roman" charset="0"/>
                <a:ea typeface="ＭＳ Ｐゴシック" charset="0"/>
                <a:cs typeface="Arial" charset="0"/>
              </a:rPr>
              <a:t>Épidémiologie</a:t>
            </a:r>
            <a:r>
              <a:rPr lang="en-US" sz="2400">
                <a:latin typeface="Times New Roman" charset="0"/>
                <a:ea typeface="ＭＳ Ｐゴシック" charset="0"/>
                <a:cs typeface="Arial" charset="0"/>
              </a:rPr>
              <a:t> de l’allergie</a:t>
            </a:r>
          </a:p>
        </p:txBody>
      </p:sp>
      <p:sp>
        <p:nvSpPr>
          <p:cNvPr id="8194" name="Rectangle 3"/>
          <p:cNvSpPr>
            <a:spLocks noGrp="1" noChangeArrowheads="1"/>
          </p:cNvSpPr>
          <p:nvPr>
            <p:ph type="body" sz="half" idx="4294967295"/>
          </p:nvPr>
        </p:nvSpPr>
        <p:spPr>
          <a:xfrm>
            <a:off x="357188" y="1384300"/>
            <a:ext cx="4103687" cy="1646238"/>
          </a:xfrm>
        </p:spPr>
        <p:txBody>
          <a:bodyPr/>
          <a:lstStyle/>
          <a:p>
            <a:pPr algn="just">
              <a:lnSpc>
                <a:spcPct val="80000"/>
              </a:lnSpc>
            </a:pPr>
            <a:r>
              <a:rPr lang="fr-FR" sz="1600" b="1">
                <a:solidFill>
                  <a:srgbClr val="006699"/>
                </a:solidFill>
                <a:latin typeface="Times New Roman" charset="0"/>
                <a:ea typeface="ＭＳ Ｐゴシック" charset="0"/>
                <a:cs typeface="Arial" charset="0"/>
              </a:rPr>
              <a:t>Allergie alimentaire = 2-6 % des enfants. </a:t>
            </a:r>
          </a:p>
          <a:p>
            <a:pPr algn="just">
              <a:lnSpc>
                <a:spcPct val="80000"/>
              </a:lnSpc>
            </a:pPr>
            <a:endParaRPr lang="fr-FR" sz="1600">
              <a:solidFill>
                <a:srgbClr val="006699"/>
              </a:solidFill>
              <a:latin typeface="Times New Roman" charset="0"/>
              <a:ea typeface="ＭＳ Ｐゴシック" charset="0"/>
              <a:cs typeface="Arial" charset="0"/>
            </a:endParaRPr>
          </a:p>
          <a:p>
            <a:pPr algn="just">
              <a:lnSpc>
                <a:spcPct val="80000"/>
              </a:lnSpc>
            </a:pPr>
            <a:r>
              <a:rPr lang="fr-FR" sz="1600" b="1">
                <a:solidFill>
                  <a:srgbClr val="006699"/>
                </a:solidFill>
                <a:latin typeface="Times New Roman" charset="0"/>
                <a:ea typeface="ＭＳ Ｐゴシック" charset="0"/>
                <a:cs typeface="Arial" charset="0"/>
              </a:rPr>
              <a:t>Asthme allergique = </a:t>
            </a:r>
          </a:p>
          <a:p>
            <a:pPr algn="just">
              <a:lnSpc>
                <a:spcPct val="80000"/>
              </a:lnSpc>
              <a:buFontTx/>
              <a:buNone/>
            </a:pPr>
            <a:r>
              <a:rPr lang="fr-FR" sz="1600">
                <a:solidFill>
                  <a:srgbClr val="006699"/>
                </a:solidFill>
                <a:latin typeface="Times New Roman" charset="0"/>
                <a:ea typeface="ＭＳ Ｐゴシック" charset="0"/>
                <a:cs typeface="Arial" charset="0"/>
              </a:rPr>
              <a:t>      </a:t>
            </a:r>
            <a:r>
              <a:rPr lang="fr-FR" sz="1600" b="1">
                <a:solidFill>
                  <a:srgbClr val="006699"/>
                </a:solidFill>
                <a:latin typeface="Times New Roman" charset="0"/>
                <a:ea typeface="ＭＳ Ｐゴシック" charset="0"/>
                <a:cs typeface="Arial" charset="0"/>
              </a:rPr>
              <a:t>1</a:t>
            </a:r>
            <a:r>
              <a:rPr lang="fr-FR" sz="1600" b="1" baseline="30000">
                <a:solidFill>
                  <a:srgbClr val="006699"/>
                </a:solidFill>
                <a:latin typeface="Times New Roman" charset="0"/>
                <a:ea typeface="ＭＳ Ｐゴシック" charset="0"/>
                <a:cs typeface="Arial" charset="0"/>
              </a:rPr>
              <a:t>ère</a:t>
            </a:r>
            <a:r>
              <a:rPr lang="fr-FR" sz="1600" b="1">
                <a:solidFill>
                  <a:srgbClr val="006699"/>
                </a:solidFill>
                <a:latin typeface="Times New Roman" charset="0"/>
                <a:ea typeface="ＭＳ Ｐゴシック" charset="0"/>
                <a:cs typeface="Arial" charset="0"/>
              </a:rPr>
              <a:t> maladie chronique chez l’enfant.</a:t>
            </a:r>
          </a:p>
          <a:p>
            <a:pPr algn="just">
              <a:lnSpc>
                <a:spcPct val="80000"/>
              </a:lnSpc>
            </a:pPr>
            <a:r>
              <a:rPr lang="fr-FR" sz="1600" b="1">
                <a:solidFill>
                  <a:srgbClr val="006699"/>
                </a:solidFill>
                <a:latin typeface="Times New Roman" charset="0"/>
                <a:ea typeface="ＭＳ Ｐゴシック" charset="0"/>
                <a:cs typeface="Arial" charset="0"/>
              </a:rPr>
              <a:t>50% des eczémas de l’enfant = origine allergique à un aliment</a:t>
            </a:r>
            <a:endParaRPr lang="fr-FR" sz="1600">
              <a:solidFill>
                <a:srgbClr val="006699"/>
              </a:solidFill>
              <a:latin typeface="Times New Roman" charset="0"/>
              <a:ea typeface="ＭＳ Ｐゴシック" charset="0"/>
              <a:cs typeface="Arial" charset="0"/>
            </a:endParaRPr>
          </a:p>
        </p:txBody>
      </p:sp>
      <p:sp>
        <p:nvSpPr>
          <p:cNvPr id="377860" name="Text Box 4"/>
          <p:cNvSpPr txBox="1">
            <a:spLocks noChangeArrowheads="1"/>
          </p:cNvSpPr>
          <p:nvPr/>
        </p:nvSpPr>
        <p:spPr bwMode="auto">
          <a:xfrm>
            <a:off x="250825" y="4652963"/>
            <a:ext cx="8424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fr-FR" sz="2400">
              <a:latin typeface="Times New Roman" charset="0"/>
            </a:endParaRPr>
          </a:p>
        </p:txBody>
      </p:sp>
      <p:sp>
        <p:nvSpPr>
          <p:cNvPr id="8196" name="Rectangle 5"/>
          <p:cNvSpPr>
            <a:spLocks noChangeArrowheads="1"/>
          </p:cNvSpPr>
          <p:nvPr/>
        </p:nvSpPr>
        <p:spPr bwMode="auto">
          <a:xfrm>
            <a:off x="539750" y="3978275"/>
            <a:ext cx="8280400"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0" hangingPunct="0">
              <a:lnSpc>
                <a:spcPct val="90000"/>
              </a:lnSpc>
              <a:spcBef>
                <a:spcPct val="20000"/>
              </a:spcBef>
              <a:buFontTx/>
              <a:buChar char="•"/>
            </a:pPr>
            <a:endParaRPr lang="fr-FR" sz="2800"/>
          </a:p>
        </p:txBody>
      </p:sp>
      <p:sp>
        <p:nvSpPr>
          <p:cNvPr id="8197" name="Rectangle 6"/>
          <p:cNvSpPr>
            <a:spLocks noChangeArrowheads="1"/>
          </p:cNvSpPr>
          <p:nvPr/>
        </p:nvSpPr>
        <p:spPr bwMode="auto">
          <a:xfrm>
            <a:off x="339725" y="2976563"/>
            <a:ext cx="7567613"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just" eaLnBrk="0" hangingPunct="0">
              <a:lnSpc>
                <a:spcPct val="90000"/>
              </a:lnSpc>
              <a:spcBef>
                <a:spcPct val="20000"/>
              </a:spcBef>
              <a:buFontTx/>
              <a:buChar char="•"/>
            </a:pPr>
            <a:r>
              <a:rPr lang="fr-FR" sz="1600" b="1">
                <a:solidFill>
                  <a:srgbClr val="006699"/>
                </a:solidFill>
                <a:latin typeface="Times New Roman" charset="0"/>
              </a:rPr>
              <a:t>Train de vie occidentalisé.</a:t>
            </a:r>
          </a:p>
          <a:p>
            <a:pPr marL="742950" lvl="1" indent="-285750" algn="just" eaLnBrk="0" hangingPunct="0">
              <a:lnSpc>
                <a:spcPct val="90000"/>
              </a:lnSpc>
              <a:spcBef>
                <a:spcPct val="20000"/>
              </a:spcBef>
              <a:buFontTx/>
              <a:buChar char="–"/>
            </a:pPr>
            <a:r>
              <a:rPr lang="fr-FR" sz="1600" b="1">
                <a:solidFill>
                  <a:srgbClr val="006699"/>
                </a:solidFill>
                <a:latin typeface="Times New Roman" charset="0"/>
                <a:cs typeface="Arial" charset="0"/>
              </a:rPr>
              <a:t>Théorie hygiéniste, aseptisation</a:t>
            </a:r>
            <a:endParaRPr lang="fr-FR" sz="1600">
              <a:solidFill>
                <a:srgbClr val="006699"/>
              </a:solidFill>
              <a:latin typeface="Times New Roman" charset="0"/>
              <a:cs typeface="Arial" charset="0"/>
            </a:endParaRPr>
          </a:p>
          <a:p>
            <a:pPr marL="1200150" lvl="2" indent="-285750" algn="just" eaLnBrk="0" hangingPunct="0">
              <a:lnSpc>
                <a:spcPct val="90000"/>
              </a:lnSpc>
              <a:spcBef>
                <a:spcPct val="20000"/>
              </a:spcBef>
              <a:buFontTx/>
              <a:buChar char="–"/>
            </a:pPr>
            <a:r>
              <a:rPr lang="fr-FR" sz="1600" i="1">
                <a:solidFill>
                  <a:srgbClr val="006699"/>
                </a:solidFill>
                <a:latin typeface="Times New Roman" charset="0"/>
                <a:cs typeface="Arial" charset="0"/>
              </a:rPr>
              <a:t>Strachan, 1989</a:t>
            </a:r>
            <a:r>
              <a:rPr lang="fr-FR" sz="1600">
                <a:solidFill>
                  <a:srgbClr val="006699"/>
                </a:solidFill>
                <a:latin typeface="Times New Roman" charset="0"/>
                <a:cs typeface="Arial" charset="0"/>
              </a:rPr>
              <a:t> : Changement de « style de vie » </a:t>
            </a:r>
          </a:p>
          <a:p>
            <a:pPr marL="1657350" lvl="3" indent="-285750" algn="just" eaLnBrk="0" hangingPunct="0">
              <a:lnSpc>
                <a:spcPct val="90000"/>
              </a:lnSpc>
              <a:spcBef>
                <a:spcPct val="20000"/>
              </a:spcBef>
              <a:buFontTx/>
              <a:buChar char="–"/>
            </a:pPr>
            <a:r>
              <a:rPr lang="fr-FR" sz="1600">
                <a:solidFill>
                  <a:srgbClr val="006699"/>
                </a:solidFill>
                <a:latin typeface="Times New Roman" charset="0"/>
                <a:cs typeface="Arial" charset="0"/>
              </a:rPr>
              <a:t>Vie sédentaire &amp; Exposition aux allergènes domestiques.</a:t>
            </a:r>
          </a:p>
          <a:p>
            <a:pPr marL="1657350" lvl="3" indent="-285750" algn="just" eaLnBrk="0" hangingPunct="0">
              <a:lnSpc>
                <a:spcPct val="90000"/>
              </a:lnSpc>
              <a:spcBef>
                <a:spcPct val="20000"/>
              </a:spcBef>
              <a:buFontTx/>
              <a:buChar char="–"/>
            </a:pPr>
            <a:r>
              <a:rPr lang="fr-FR" sz="1600">
                <a:solidFill>
                  <a:srgbClr val="006699"/>
                </a:solidFill>
                <a:latin typeface="Times New Roman" charset="0"/>
                <a:cs typeface="Arial" charset="0"/>
              </a:rPr>
              <a:t>Utilisation d’antibiotiques.</a:t>
            </a:r>
          </a:p>
          <a:p>
            <a:pPr marL="1657350" lvl="3" indent="-285750" algn="just" eaLnBrk="0" hangingPunct="0">
              <a:lnSpc>
                <a:spcPct val="90000"/>
              </a:lnSpc>
              <a:spcBef>
                <a:spcPct val="20000"/>
              </a:spcBef>
              <a:buFontTx/>
              <a:buChar char="–"/>
            </a:pPr>
            <a:r>
              <a:rPr lang="fr-FR" sz="1600" b="1">
                <a:solidFill>
                  <a:srgbClr val="006699"/>
                </a:solidFill>
                <a:latin typeface="Times New Roman" charset="0"/>
                <a:cs typeface="Arial" charset="0"/>
              </a:rPr>
              <a:t>Gamme de denrées alimentaires et introduction inappropriée</a:t>
            </a:r>
          </a:p>
          <a:p>
            <a:pPr marL="1657350" lvl="3" indent="-285750" algn="just" eaLnBrk="0" hangingPunct="0">
              <a:lnSpc>
                <a:spcPct val="90000"/>
              </a:lnSpc>
              <a:spcBef>
                <a:spcPct val="20000"/>
              </a:spcBef>
              <a:buFontTx/>
              <a:buChar char="–"/>
            </a:pPr>
            <a:r>
              <a:rPr lang="fr-FR" sz="1600">
                <a:solidFill>
                  <a:srgbClr val="006699"/>
                </a:solidFill>
                <a:latin typeface="Times New Roman" charset="0"/>
                <a:cs typeface="Arial" charset="0"/>
              </a:rPr>
              <a:t>Denrées issues de l’industrie agroalimentaire (aliments masqués, modifiés).</a:t>
            </a:r>
          </a:p>
        </p:txBody>
      </p:sp>
      <p:sp>
        <p:nvSpPr>
          <p:cNvPr id="377863" name="AutoShape 7"/>
          <p:cNvSpPr>
            <a:spLocks/>
          </p:cNvSpPr>
          <p:nvPr/>
        </p:nvSpPr>
        <p:spPr bwMode="auto">
          <a:xfrm>
            <a:off x="4473575" y="1358900"/>
            <a:ext cx="360363" cy="1655763"/>
          </a:xfrm>
          <a:prstGeom prst="rightBrace">
            <a:avLst>
              <a:gd name="adj1" fmla="val 38289"/>
              <a:gd name="adj2" fmla="val 50079"/>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377864" name="Text Box 8"/>
          <p:cNvSpPr txBox="1">
            <a:spLocks noChangeArrowheads="1"/>
          </p:cNvSpPr>
          <p:nvPr/>
        </p:nvSpPr>
        <p:spPr bwMode="auto">
          <a:xfrm>
            <a:off x="4897438" y="1998663"/>
            <a:ext cx="3529012"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eaLnBrk="0" hangingPunct="0">
              <a:lnSpc>
                <a:spcPct val="80000"/>
              </a:lnSpc>
              <a:spcBef>
                <a:spcPct val="20000"/>
              </a:spcBef>
              <a:buClr>
                <a:srgbClr val="0000D4"/>
              </a:buClr>
              <a:buSzPct val="75000"/>
              <a:buFont typeface="Wingdings" charset="0"/>
              <a:buNone/>
              <a:defRPr/>
            </a:pPr>
            <a:r>
              <a:rPr kumimoji="1" lang="fr-FR" dirty="0">
                <a:solidFill>
                  <a:srgbClr val="006699"/>
                </a:solidFill>
                <a:latin typeface="Times New Roman" charset="0"/>
              </a:rPr>
              <a:t>Allergies x 2 ces 15 dernières années dans les pays développés !!</a:t>
            </a:r>
            <a:endParaRPr lang="fr-FR" dirty="0">
              <a:solidFill>
                <a:srgbClr val="006699"/>
              </a:solidFill>
              <a:latin typeface="Times New Roman" charset="0"/>
            </a:endParaRPr>
          </a:p>
        </p:txBody>
      </p:sp>
      <p:pic>
        <p:nvPicPr>
          <p:cNvPr id="377867" name="Picture 11"/>
          <p:cNvPicPr>
            <a:picLocks noChangeAspect="1" noChangeArrowheads="1"/>
          </p:cNvPicPr>
          <p:nvPr/>
        </p:nvPicPr>
        <p:blipFill>
          <a:blip r:embed="rId3">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0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9200" y="131763"/>
            <a:ext cx="11128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hteck 9"/>
          <p:cNvSpPr>
            <a:spLocks noChangeArrowheads="1"/>
          </p:cNvSpPr>
          <p:nvPr/>
        </p:nvSpPr>
        <p:spPr bwMode="auto">
          <a:xfrm>
            <a:off x="5765800" y="6211888"/>
            <a:ext cx="337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200" i="1">
                <a:solidFill>
                  <a:srgbClr val="006699"/>
                </a:solidFill>
                <a:latin typeface="Times New Roman" charset="0"/>
                <a:cs typeface="Times New Roman" charset="0"/>
              </a:rPr>
              <a:t>Hautarzt. 2012 Apr;63(4):288-93.</a:t>
            </a:r>
          </a:p>
          <a:p>
            <a:r>
              <a:rPr lang="de-DE" sz="1200" i="1">
                <a:solidFill>
                  <a:srgbClr val="006699"/>
                </a:solidFill>
                <a:latin typeface="Times New Roman" charset="0"/>
                <a:cs typeface="Times New Roman" charset="0"/>
              </a:rPr>
              <a:t>Special aspects of food allergy in children</a:t>
            </a:r>
          </a:p>
          <a:p>
            <a:r>
              <a:rPr lang="de-DE" sz="1200" i="1">
                <a:solidFill>
                  <a:srgbClr val="006699"/>
                </a:solidFill>
                <a:latin typeface="Times New Roman" charset="0"/>
                <a:cs typeface="Times New Roman" charset="0"/>
              </a:rPr>
              <a:t>Niggemann B.</a:t>
            </a:r>
            <a:endParaRPr lang="fr-FR" sz="1200" i="1">
              <a:solidFill>
                <a:srgbClr val="006699"/>
              </a:solidFill>
              <a:latin typeface="Times New Roman" charset="0"/>
              <a:cs typeface="Times New Roman" charset="0"/>
            </a:endParaRPr>
          </a:p>
        </p:txBody>
      </p:sp>
      <p:pic>
        <p:nvPicPr>
          <p:cNvPr id="8203" name="Inhaltsplatzhalter 3" descr="images-4.jpg"/>
          <p:cNvPicPr>
            <a:picLocks noGrp="1" noChangeAspect="1"/>
          </p:cNvPicPr>
          <p:nvPr/>
        </p:nvPicPr>
        <p:blipFill>
          <a:blip r:embed="rId5">
            <a:extLst>
              <a:ext uri="{28A0092B-C50C-407E-A947-70E740481C1C}">
                <a14:useLocalDpi xmlns:a14="http://schemas.microsoft.com/office/drawing/2010/main" val="0"/>
              </a:ext>
            </a:extLst>
          </a:blip>
          <a:srcRect l="-23177" r="-23177"/>
          <a:stretch>
            <a:fillRect/>
          </a:stretch>
        </p:blipFill>
        <p:spPr bwMode="auto">
          <a:xfrm>
            <a:off x="7658100" y="3597275"/>
            <a:ext cx="16557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Bild 5" descr="images-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6713" y="4757738"/>
            <a:ext cx="8763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Bild 3" descr="images-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06500" y="5602288"/>
            <a:ext cx="1654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Bild 8" descr="imag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2450" y="5588000"/>
            <a:ext cx="13811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185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nach rechts 11"/>
          <p:cNvSpPr>
            <a:spLocks noChangeArrowheads="1"/>
          </p:cNvSpPr>
          <p:nvPr/>
        </p:nvSpPr>
        <p:spPr bwMode="auto">
          <a:xfrm>
            <a:off x="6557963" y="3917950"/>
            <a:ext cx="2586037" cy="1643063"/>
          </a:xfrm>
          <a:prstGeom prst="rightArrow">
            <a:avLst>
              <a:gd name="adj1" fmla="val 50000"/>
              <a:gd name="adj2" fmla="val 50030"/>
            </a:avLst>
          </a:prstGeom>
          <a:solidFill>
            <a:srgbClr val="FF0000"/>
          </a:solidFill>
          <a:ln w="9525">
            <a:solidFill>
              <a:srgbClr val="4A7EBB"/>
            </a:solidFill>
            <a:miter lim="800000"/>
            <a:headEnd/>
            <a:tailEnd/>
          </a:ln>
          <a:effectLst>
            <a:outerShdw blurRad="63500" dist="23000" dir="5400000" rotWithShape="0">
              <a:srgbClr val="000000">
                <a:alpha val="34999"/>
              </a:srgbClr>
            </a:outerShdw>
          </a:effectLst>
        </p:spPr>
        <p:txBody>
          <a:bodyPr/>
          <a:lstStyle/>
          <a:p>
            <a:pPr defTabSz="457200" fontAlgn="auto">
              <a:spcBef>
                <a:spcPts val="0"/>
              </a:spcBef>
              <a:spcAft>
                <a:spcPts val="0"/>
              </a:spcAft>
              <a:defRPr/>
            </a:pPr>
            <a:endParaRPr lang="fr-FR" dirty="0">
              <a:solidFill>
                <a:schemeClr val="lt1"/>
              </a:solidFill>
              <a:latin typeface="+mn-lt"/>
              <a:ea typeface="+mn-ea"/>
              <a:cs typeface="+mn-cs"/>
            </a:endParaRPr>
          </a:p>
        </p:txBody>
      </p:sp>
      <p:sp>
        <p:nvSpPr>
          <p:cNvPr id="3" name="Pfeil nach rechts 13"/>
          <p:cNvSpPr>
            <a:spLocks noChangeArrowheads="1"/>
          </p:cNvSpPr>
          <p:nvPr/>
        </p:nvSpPr>
        <p:spPr bwMode="auto">
          <a:xfrm>
            <a:off x="4481513" y="4092575"/>
            <a:ext cx="2195512" cy="1196975"/>
          </a:xfrm>
          <a:prstGeom prst="rightArrow">
            <a:avLst>
              <a:gd name="adj1" fmla="val 50000"/>
              <a:gd name="adj2" fmla="val 49991"/>
            </a:avLst>
          </a:prstGeom>
          <a:solidFill>
            <a:srgbClr val="FF6600"/>
          </a:solidFill>
          <a:ln w="9525">
            <a:solidFill>
              <a:srgbClr val="4A7EBB"/>
            </a:solidFill>
            <a:miter lim="800000"/>
            <a:headEnd/>
            <a:tailEnd/>
          </a:ln>
          <a:effectLst>
            <a:outerShdw blurRad="63500" dist="23000" dir="5400000" rotWithShape="0">
              <a:srgbClr val="000000">
                <a:alpha val="34999"/>
              </a:srgbClr>
            </a:outerShdw>
          </a:effectLst>
        </p:spPr>
        <p:txBody>
          <a:bodyPr/>
          <a:lstStyle/>
          <a:p>
            <a:pPr defTabSz="457200" fontAlgn="auto">
              <a:spcBef>
                <a:spcPts val="0"/>
              </a:spcBef>
              <a:spcAft>
                <a:spcPts val="0"/>
              </a:spcAft>
              <a:defRPr/>
            </a:pPr>
            <a:endParaRPr lang="fr-FR" dirty="0">
              <a:solidFill>
                <a:schemeClr val="lt1"/>
              </a:solidFill>
              <a:latin typeface="+mn-lt"/>
              <a:ea typeface="+mn-ea"/>
              <a:cs typeface="+mn-cs"/>
            </a:endParaRPr>
          </a:p>
        </p:txBody>
      </p:sp>
      <p:sp>
        <p:nvSpPr>
          <p:cNvPr id="4" name="Pfeil nach rechts 14"/>
          <p:cNvSpPr>
            <a:spLocks noChangeArrowheads="1"/>
          </p:cNvSpPr>
          <p:nvPr/>
        </p:nvSpPr>
        <p:spPr bwMode="auto">
          <a:xfrm>
            <a:off x="2444750" y="4092575"/>
            <a:ext cx="2195513" cy="1196975"/>
          </a:xfrm>
          <a:prstGeom prst="rightArrow">
            <a:avLst>
              <a:gd name="adj1" fmla="val 50000"/>
              <a:gd name="adj2" fmla="val 49991"/>
            </a:avLst>
          </a:prstGeom>
          <a:solidFill>
            <a:srgbClr val="FFFF00"/>
          </a:solidFill>
          <a:ln w="9525">
            <a:solidFill>
              <a:srgbClr val="4A7EBB"/>
            </a:solidFill>
            <a:miter lim="800000"/>
            <a:headEnd/>
            <a:tailEnd/>
          </a:ln>
          <a:effectLst>
            <a:outerShdw blurRad="63500" dist="23000" dir="5400000" rotWithShape="0">
              <a:srgbClr val="000000">
                <a:alpha val="34999"/>
              </a:srgbClr>
            </a:outerShdw>
          </a:effectLst>
        </p:spPr>
        <p:txBody>
          <a:bodyPr/>
          <a:lstStyle/>
          <a:p>
            <a:pPr>
              <a:defRPr/>
            </a:pPr>
            <a:endParaRPr lang="fr-FR" dirty="0">
              <a:latin typeface="Arial" pitchFamily="-106" charset="0"/>
              <a:ea typeface="ＭＳ Ｐゴシック" pitchFamily="-106" charset="-128"/>
              <a:cs typeface="ＭＳ Ｐゴシック" pitchFamily="-106" charset="-128"/>
            </a:endParaRPr>
          </a:p>
        </p:txBody>
      </p:sp>
      <p:sp>
        <p:nvSpPr>
          <p:cNvPr id="5" name="Pfeil nach rechts 15"/>
          <p:cNvSpPr>
            <a:spLocks noChangeArrowheads="1"/>
          </p:cNvSpPr>
          <p:nvPr/>
        </p:nvSpPr>
        <p:spPr bwMode="auto">
          <a:xfrm>
            <a:off x="1038225" y="4092575"/>
            <a:ext cx="1555750" cy="1196975"/>
          </a:xfrm>
          <a:prstGeom prst="rightArrow">
            <a:avLst>
              <a:gd name="adj1" fmla="val 50000"/>
              <a:gd name="adj2" fmla="val 50022"/>
            </a:avLst>
          </a:prstGeom>
          <a:solidFill>
            <a:srgbClr val="C6D9F1"/>
          </a:solidFill>
          <a:ln w="9525">
            <a:solidFill>
              <a:srgbClr val="4A7EBB"/>
            </a:solidFill>
            <a:miter lim="800000"/>
            <a:headEnd/>
            <a:tailEnd/>
          </a:ln>
          <a:effectLst>
            <a:outerShdw blurRad="63500" dist="23000" dir="5400000" rotWithShape="0">
              <a:srgbClr val="000000">
                <a:alpha val="34999"/>
              </a:srgbClr>
            </a:outerShdw>
          </a:effectLst>
        </p:spPr>
        <p:txBody>
          <a:bodyPr/>
          <a:lstStyle/>
          <a:p>
            <a:pPr>
              <a:defRPr/>
            </a:pPr>
            <a:endParaRPr lang="fr-FR" dirty="0">
              <a:latin typeface="Arial" pitchFamily="-106" charset="0"/>
              <a:ea typeface="ＭＳ Ｐゴシック" pitchFamily="-106" charset="-128"/>
              <a:cs typeface="ＭＳ Ｐゴシック" pitchFamily="-106" charset="-128"/>
            </a:endParaRPr>
          </a:p>
        </p:txBody>
      </p:sp>
      <p:sp>
        <p:nvSpPr>
          <p:cNvPr id="44037" name="Textfeld 16"/>
          <p:cNvSpPr txBox="1">
            <a:spLocks noChangeArrowheads="1"/>
          </p:cNvSpPr>
          <p:nvPr/>
        </p:nvSpPr>
        <p:spPr bwMode="auto">
          <a:xfrm>
            <a:off x="1258888" y="4506913"/>
            <a:ext cx="96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rPr>
              <a:t>Profiline</a:t>
            </a:r>
          </a:p>
        </p:txBody>
      </p:sp>
      <p:sp>
        <p:nvSpPr>
          <p:cNvPr id="44038" name="Textfeld 17"/>
          <p:cNvSpPr txBox="1">
            <a:spLocks noChangeArrowheads="1"/>
          </p:cNvSpPr>
          <p:nvPr/>
        </p:nvSpPr>
        <p:spPr bwMode="auto">
          <a:xfrm>
            <a:off x="2765425" y="4516438"/>
            <a:ext cx="1357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rPr>
              <a:t>Bet v1/Pr-10</a:t>
            </a:r>
          </a:p>
        </p:txBody>
      </p:sp>
      <p:sp>
        <p:nvSpPr>
          <p:cNvPr id="44039" name="Textfeld 18"/>
          <p:cNvSpPr txBox="1">
            <a:spLocks noChangeArrowheads="1"/>
          </p:cNvSpPr>
          <p:nvPr/>
        </p:nvSpPr>
        <p:spPr bwMode="auto">
          <a:xfrm>
            <a:off x="4889500" y="4506913"/>
            <a:ext cx="496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rPr>
              <a:t>LTP</a:t>
            </a:r>
          </a:p>
        </p:txBody>
      </p:sp>
      <p:sp>
        <p:nvSpPr>
          <p:cNvPr id="44040" name="Textfeld 19"/>
          <p:cNvSpPr txBox="1">
            <a:spLocks noChangeArrowheads="1"/>
          </p:cNvSpPr>
          <p:nvPr/>
        </p:nvSpPr>
        <p:spPr bwMode="auto">
          <a:xfrm>
            <a:off x="6632575" y="4516438"/>
            <a:ext cx="2227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rPr>
              <a:t>Protéines de stockage</a:t>
            </a:r>
          </a:p>
        </p:txBody>
      </p:sp>
      <p:sp>
        <p:nvSpPr>
          <p:cNvPr id="44041" name="Textfeld 20"/>
          <p:cNvSpPr txBox="1">
            <a:spLocks noChangeArrowheads="1"/>
          </p:cNvSpPr>
          <p:nvPr/>
        </p:nvSpPr>
        <p:spPr bwMode="auto">
          <a:xfrm>
            <a:off x="511175" y="5851525"/>
            <a:ext cx="818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latin typeface="Calibri" charset="0"/>
              </a:rPr>
              <a:t>Non spécifique		   								Spécifique</a:t>
            </a:r>
          </a:p>
        </p:txBody>
      </p:sp>
      <p:sp>
        <p:nvSpPr>
          <p:cNvPr id="11" name="Rechtwinkliges Dreieck 23"/>
          <p:cNvSpPr>
            <a:spLocks noChangeArrowheads="1"/>
          </p:cNvSpPr>
          <p:nvPr/>
        </p:nvSpPr>
        <p:spPr bwMode="auto">
          <a:xfrm rot="10274955">
            <a:off x="403225" y="2532063"/>
            <a:ext cx="8410575" cy="1254125"/>
          </a:xfrm>
          <a:prstGeom prst="rtTriangle">
            <a:avLst/>
          </a:prstGeom>
          <a:gradFill rotWithShape="1">
            <a:gsLst>
              <a:gs pos="0">
                <a:srgbClr val="3F80CD"/>
              </a:gs>
              <a:gs pos="99001">
                <a:srgbClr val="FF0000"/>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lstStyle/>
          <a:p>
            <a:pPr>
              <a:defRPr/>
            </a:pPr>
            <a:endParaRPr lang="fr-FR">
              <a:latin typeface="Arial" pitchFamily="-106" charset="0"/>
              <a:ea typeface="ＭＳ Ｐゴシック" pitchFamily="-106" charset="-128"/>
              <a:cs typeface="ＭＳ Ｐゴシック" pitchFamily="-106" charset="-128"/>
            </a:endParaRPr>
          </a:p>
        </p:txBody>
      </p:sp>
      <p:sp>
        <p:nvSpPr>
          <p:cNvPr id="44043" name="Textfeld 25"/>
          <p:cNvSpPr txBox="1">
            <a:spLocks noChangeArrowheads="1"/>
          </p:cNvSpPr>
          <p:nvPr/>
        </p:nvSpPr>
        <p:spPr bwMode="auto">
          <a:xfrm>
            <a:off x="4189413" y="2611438"/>
            <a:ext cx="4360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600">
                <a:solidFill>
                  <a:srgbClr val="FFFF00"/>
                </a:solidFill>
                <a:latin typeface="Calibri" charset="0"/>
              </a:rPr>
              <a:t>Sévérité de la réaction</a:t>
            </a:r>
          </a:p>
        </p:txBody>
      </p:sp>
      <p:sp>
        <p:nvSpPr>
          <p:cNvPr id="13" name="Pfeil nach rechts 26"/>
          <p:cNvSpPr>
            <a:spLocks noChangeArrowheads="1"/>
          </p:cNvSpPr>
          <p:nvPr/>
        </p:nvSpPr>
        <p:spPr bwMode="auto">
          <a:xfrm>
            <a:off x="201613" y="4260850"/>
            <a:ext cx="836612" cy="873125"/>
          </a:xfrm>
          <a:prstGeom prst="rightArrow">
            <a:avLst>
              <a:gd name="adj1" fmla="val 50000"/>
              <a:gd name="adj2" fmla="val 50000"/>
            </a:avLst>
          </a:prstGeom>
          <a:solidFill>
            <a:srgbClr val="C6D9F1"/>
          </a:solidFill>
          <a:ln w="9525">
            <a:solidFill>
              <a:srgbClr val="4A7EBB"/>
            </a:solidFill>
            <a:miter lim="800000"/>
            <a:headEnd/>
            <a:tailEnd/>
          </a:ln>
          <a:effectLst>
            <a:outerShdw blurRad="63500" dist="23000" dir="5400000" rotWithShape="0">
              <a:srgbClr val="000000">
                <a:alpha val="34999"/>
              </a:srgbClr>
            </a:outerShdw>
          </a:effectLst>
        </p:spPr>
        <p:txBody>
          <a:bodyPr/>
          <a:lstStyle/>
          <a:p>
            <a:pPr>
              <a:defRPr/>
            </a:pPr>
            <a:endParaRPr lang="fr-FR">
              <a:latin typeface="Arial" pitchFamily="-106" charset="0"/>
              <a:ea typeface="ＭＳ Ｐゴシック" pitchFamily="-106" charset="-128"/>
              <a:cs typeface="ＭＳ Ｐゴシック" pitchFamily="-106" charset="-128"/>
            </a:endParaRPr>
          </a:p>
        </p:txBody>
      </p:sp>
      <p:sp>
        <p:nvSpPr>
          <p:cNvPr id="44045" name="Textfeld 27"/>
          <p:cNvSpPr txBox="1">
            <a:spLocks noChangeArrowheads="1"/>
          </p:cNvSpPr>
          <p:nvPr/>
        </p:nvSpPr>
        <p:spPr bwMode="auto">
          <a:xfrm>
            <a:off x="355600" y="4516438"/>
            <a:ext cx="573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Calibri" charset="0"/>
              </a:rPr>
              <a:t>CCD</a:t>
            </a:r>
          </a:p>
        </p:txBody>
      </p:sp>
    </p:spTree>
    <p:extLst>
      <p:ext uri="{BB962C8B-B14F-4D97-AF65-F5344CB8AC3E}">
        <p14:creationId xmlns:p14="http://schemas.microsoft.com/office/powerpoint/2010/main" val="25861387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1585913" y="177800"/>
            <a:ext cx="7315200" cy="911225"/>
          </a:xfrm>
        </p:spPr>
        <p:txBody>
          <a:bodyPr/>
          <a:lstStyle/>
          <a:p>
            <a:r>
              <a:rPr lang="en-US" sz="2400">
                <a:solidFill>
                  <a:srgbClr val="006699"/>
                </a:solidFill>
                <a:latin typeface="Times New Roman" charset="0"/>
                <a:ea typeface="ＭＳ Ｐゴシック" charset="0"/>
              </a:rPr>
              <a:t>Prédire les réactions croisées</a:t>
            </a:r>
          </a:p>
        </p:txBody>
      </p:sp>
      <p:sp>
        <p:nvSpPr>
          <p:cNvPr id="81923" name="Text Box 3"/>
          <p:cNvSpPr txBox="1">
            <a:spLocks noChangeArrowheads="1"/>
          </p:cNvSpPr>
          <p:nvPr/>
        </p:nvSpPr>
        <p:spPr bwMode="auto">
          <a:xfrm>
            <a:off x="1104900" y="1720850"/>
            <a:ext cx="6735763" cy="369888"/>
          </a:xfrm>
          <a:prstGeom prst="rect">
            <a:avLst/>
          </a:prstGeom>
          <a:solidFill>
            <a:srgbClr val="FFCC00"/>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b="1" dirty="0">
                <a:solidFill>
                  <a:srgbClr val="336699"/>
                </a:solidFill>
                <a:latin typeface="Times New Roman" charset="0"/>
                <a:cs typeface="Arial" charset="0"/>
              </a:rPr>
              <a:t>Arachide (f13)</a:t>
            </a:r>
          </a:p>
        </p:txBody>
      </p:sp>
      <p:sp>
        <p:nvSpPr>
          <p:cNvPr id="81924" name="Text Box 4"/>
          <p:cNvSpPr txBox="1">
            <a:spLocks noChangeArrowheads="1"/>
          </p:cNvSpPr>
          <p:nvPr/>
        </p:nvSpPr>
        <p:spPr bwMode="auto">
          <a:xfrm>
            <a:off x="1104900" y="2286000"/>
            <a:ext cx="1924050" cy="630238"/>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dirty="0">
                <a:solidFill>
                  <a:srgbClr val="336699"/>
                </a:solidFill>
                <a:latin typeface="Times New Roman" charset="0"/>
                <a:cs typeface="Arial" charset="0"/>
              </a:rPr>
              <a:t>Arachide (f13) : Nég</a:t>
            </a:r>
          </a:p>
          <a:p>
            <a:pPr algn="ctr">
              <a:spcBef>
                <a:spcPct val="50000"/>
              </a:spcBef>
              <a:defRPr/>
            </a:pPr>
            <a:endParaRPr lang="fr-FR" sz="1400" b="1" dirty="0">
              <a:solidFill>
                <a:srgbClr val="336699"/>
              </a:solidFill>
              <a:latin typeface="Times New Roman" charset="0"/>
              <a:cs typeface="Arial" charset="0"/>
            </a:endParaRPr>
          </a:p>
        </p:txBody>
      </p:sp>
      <p:sp>
        <p:nvSpPr>
          <p:cNvPr id="81925" name="Text Box 5"/>
          <p:cNvSpPr txBox="1">
            <a:spLocks noChangeArrowheads="1"/>
          </p:cNvSpPr>
          <p:nvPr/>
        </p:nvSpPr>
        <p:spPr bwMode="auto">
          <a:xfrm>
            <a:off x="1106488" y="3135313"/>
            <a:ext cx="1911350" cy="542925"/>
          </a:xfrm>
          <a:prstGeom prst="rect">
            <a:avLst/>
          </a:prstGeom>
          <a:solidFill>
            <a:srgbClr val="FFFF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Peu de risque de réactions sévères</a:t>
            </a:r>
          </a:p>
        </p:txBody>
      </p:sp>
      <p:sp>
        <p:nvSpPr>
          <p:cNvPr id="81928" name="Text Box 8"/>
          <p:cNvSpPr txBox="1">
            <a:spLocks noChangeArrowheads="1"/>
          </p:cNvSpPr>
          <p:nvPr/>
        </p:nvSpPr>
        <p:spPr bwMode="auto">
          <a:xfrm>
            <a:off x="3243263" y="2287588"/>
            <a:ext cx="2381250" cy="649287"/>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dirty="0">
                <a:solidFill>
                  <a:srgbClr val="336699"/>
                </a:solidFill>
                <a:latin typeface="Times New Roman" charset="0"/>
                <a:cs typeface="Arial" charset="0"/>
              </a:rPr>
              <a:t>Arachide (f13) : Pos</a:t>
            </a:r>
          </a:p>
          <a:p>
            <a:pPr algn="ctr">
              <a:spcBef>
                <a:spcPct val="50000"/>
              </a:spcBef>
              <a:defRPr/>
            </a:pPr>
            <a:r>
              <a:rPr lang="fr-FR" sz="1400" b="1" dirty="0">
                <a:solidFill>
                  <a:srgbClr val="336699"/>
                </a:solidFill>
                <a:latin typeface="Times New Roman" charset="0"/>
                <a:cs typeface="Arial" charset="0"/>
              </a:rPr>
              <a:t>Ara h 2 : Nég</a:t>
            </a:r>
          </a:p>
        </p:txBody>
      </p:sp>
      <p:sp>
        <p:nvSpPr>
          <p:cNvPr id="81929" name="Text Box 9"/>
          <p:cNvSpPr txBox="1">
            <a:spLocks noChangeArrowheads="1"/>
          </p:cNvSpPr>
          <p:nvPr/>
        </p:nvSpPr>
        <p:spPr bwMode="auto">
          <a:xfrm>
            <a:off x="3244850" y="3124200"/>
            <a:ext cx="2395538" cy="330200"/>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Risques de réaction sévère?</a:t>
            </a:r>
          </a:p>
        </p:txBody>
      </p:sp>
      <p:sp>
        <p:nvSpPr>
          <p:cNvPr id="81930" name="Text Box 10"/>
          <p:cNvSpPr txBox="1">
            <a:spLocks noChangeArrowheads="1"/>
          </p:cNvSpPr>
          <p:nvPr/>
        </p:nvSpPr>
        <p:spPr bwMode="auto">
          <a:xfrm>
            <a:off x="3248025" y="3633788"/>
            <a:ext cx="2420938" cy="542925"/>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Comment explorer? Recommendations</a:t>
            </a:r>
          </a:p>
        </p:txBody>
      </p:sp>
      <p:sp>
        <p:nvSpPr>
          <p:cNvPr id="81931" name="Text Box 11"/>
          <p:cNvSpPr txBox="1">
            <a:spLocks noChangeArrowheads="1"/>
          </p:cNvSpPr>
          <p:nvPr/>
        </p:nvSpPr>
        <p:spPr bwMode="auto">
          <a:xfrm>
            <a:off x="3244850" y="4306887"/>
            <a:ext cx="2375991" cy="1831270"/>
          </a:xfrm>
          <a:prstGeom prst="rect">
            <a:avLst/>
          </a:prstGeom>
          <a:solidFill>
            <a:srgbClr val="FFCC99"/>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sz="1400" b="1" dirty="0">
                <a:solidFill>
                  <a:srgbClr val="336699"/>
                </a:solidFill>
                <a:latin typeface="Times New Roman" charset="0"/>
                <a:cs typeface="Arial" charset="0"/>
              </a:rPr>
              <a:t>Test :                     Risque</a:t>
            </a:r>
          </a:p>
          <a:p>
            <a:pPr>
              <a:spcBef>
                <a:spcPct val="50000"/>
              </a:spcBef>
              <a:buFontTx/>
              <a:buChar char="•"/>
              <a:defRPr/>
            </a:pPr>
            <a:r>
              <a:rPr lang="fr-FR" sz="1100" b="1" dirty="0">
                <a:solidFill>
                  <a:srgbClr val="336699"/>
                </a:solidFill>
                <a:latin typeface="Times New Roman" charset="0"/>
                <a:cs typeface="Arial" charset="0"/>
              </a:rPr>
              <a:t> Ara h 1 (f422)</a:t>
            </a:r>
          </a:p>
          <a:p>
            <a:pPr>
              <a:spcBef>
                <a:spcPct val="50000"/>
              </a:spcBef>
              <a:buFontTx/>
              <a:buChar char="•"/>
              <a:defRPr/>
            </a:pPr>
            <a:r>
              <a:rPr lang="fr-FR" sz="1100" b="1" dirty="0">
                <a:solidFill>
                  <a:srgbClr val="336699"/>
                </a:solidFill>
                <a:latin typeface="Times New Roman" charset="0"/>
                <a:cs typeface="Arial" charset="0"/>
              </a:rPr>
              <a:t>Ara h 3 (f424</a:t>
            </a:r>
            <a:r>
              <a:rPr lang="fr-FR" sz="1100" b="1" dirty="0" smtClean="0">
                <a:solidFill>
                  <a:srgbClr val="336699"/>
                </a:solidFill>
                <a:latin typeface="Times New Roman" charset="0"/>
                <a:cs typeface="Arial" charset="0"/>
              </a:rPr>
              <a:t>)</a:t>
            </a:r>
          </a:p>
          <a:p>
            <a:pPr>
              <a:spcBef>
                <a:spcPct val="50000"/>
              </a:spcBef>
              <a:buFontTx/>
              <a:buChar char="•"/>
              <a:defRPr/>
            </a:pPr>
            <a:r>
              <a:rPr lang="fr-FR" sz="1100" b="1" dirty="0" smtClean="0">
                <a:solidFill>
                  <a:srgbClr val="336699"/>
                </a:solidFill>
                <a:latin typeface="Times New Roman" charset="0"/>
                <a:cs typeface="Arial" charset="0"/>
              </a:rPr>
              <a:t>Ara h 6 (ISAC)</a:t>
            </a:r>
            <a:endParaRPr lang="fr-FR" sz="1100" b="1" dirty="0">
              <a:solidFill>
                <a:srgbClr val="336699"/>
              </a:solidFill>
              <a:latin typeface="Times New Roman" charset="0"/>
              <a:cs typeface="Arial" charset="0"/>
            </a:endParaRPr>
          </a:p>
          <a:p>
            <a:pPr>
              <a:spcBef>
                <a:spcPct val="50000"/>
              </a:spcBef>
              <a:buFontTx/>
              <a:buChar char="•"/>
              <a:defRPr/>
            </a:pPr>
            <a:r>
              <a:rPr lang="fr-FR" sz="1100" b="1" dirty="0">
                <a:solidFill>
                  <a:srgbClr val="336699"/>
                </a:solidFill>
                <a:latin typeface="Times New Roman" charset="0"/>
                <a:cs typeface="Arial" charset="0"/>
              </a:rPr>
              <a:t>Ara h 9 (f427)</a:t>
            </a:r>
          </a:p>
          <a:p>
            <a:pPr>
              <a:spcBef>
                <a:spcPct val="50000"/>
              </a:spcBef>
              <a:buFontTx/>
              <a:buChar char="•"/>
              <a:defRPr/>
            </a:pPr>
            <a:r>
              <a:rPr lang="fr-FR" sz="1100" b="1" dirty="0">
                <a:solidFill>
                  <a:srgbClr val="336699"/>
                </a:solidFill>
                <a:latin typeface="Times New Roman" charset="0"/>
                <a:cs typeface="Arial" charset="0"/>
              </a:rPr>
              <a:t>Ara h 8 (f352)</a:t>
            </a:r>
          </a:p>
          <a:p>
            <a:pPr>
              <a:spcBef>
                <a:spcPct val="50000"/>
              </a:spcBef>
              <a:buFontTx/>
              <a:buChar char="•"/>
              <a:defRPr/>
            </a:pPr>
            <a:r>
              <a:rPr lang="fr-FR" sz="1100" b="1" dirty="0">
                <a:solidFill>
                  <a:srgbClr val="336699"/>
                </a:solidFill>
                <a:latin typeface="Times New Roman" charset="0"/>
                <a:cs typeface="Arial" charset="0"/>
              </a:rPr>
              <a:t>Ara h 5 </a:t>
            </a:r>
          </a:p>
        </p:txBody>
      </p:sp>
      <p:sp>
        <p:nvSpPr>
          <p:cNvPr id="81932" name="AutoShape 12"/>
          <p:cNvSpPr>
            <a:spLocks noChangeArrowheads="1"/>
          </p:cNvSpPr>
          <p:nvPr/>
        </p:nvSpPr>
        <p:spPr bwMode="auto">
          <a:xfrm>
            <a:off x="4799013" y="46529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3" name="AutoShape 13"/>
          <p:cNvSpPr>
            <a:spLocks noChangeArrowheads="1"/>
          </p:cNvSpPr>
          <p:nvPr/>
        </p:nvSpPr>
        <p:spPr bwMode="auto">
          <a:xfrm>
            <a:off x="4814888" y="491013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4" name="AutoShape 14"/>
          <p:cNvSpPr>
            <a:spLocks noChangeArrowheads="1"/>
          </p:cNvSpPr>
          <p:nvPr/>
        </p:nvSpPr>
        <p:spPr bwMode="auto">
          <a:xfrm>
            <a:off x="4787900" y="519271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5" name="AutoShape 15"/>
          <p:cNvSpPr>
            <a:spLocks noChangeArrowheads="1"/>
          </p:cNvSpPr>
          <p:nvPr/>
        </p:nvSpPr>
        <p:spPr bwMode="auto">
          <a:xfrm>
            <a:off x="4856163" y="544988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7" name="AutoShape 17"/>
          <p:cNvSpPr>
            <a:spLocks noChangeArrowheads="1"/>
          </p:cNvSpPr>
          <p:nvPr/>
        </p:nvSpPr>
        <p:spPr bwMode="auto">
          <a:xfrm>
            <a:off x="5006975" y="4630738"/>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8" name="AutoShape 18"/>
          <p:cNvSpPr>
            <a:spLocks noChangeArrowheads="1"/>
          </p:cNvSpPr>
          <p:nvPr/>
        </p:nvSpPr>
        <p:spPr bwMode="auto">
          <a:xfrm>
            <a:off x="5216525" y="46529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39" name="AutoShape 19"/>
          <p:cNvSpPr>
            <a:spLocks noChangeArrowheads="1"/>
          </p:cNvSpPr>
          <p:nvPr/>
        </p:nvSpPr>
        <p:spPr bwMode="auto">
          <a:xfrm>
            <a:off x="5014913" y="4908550"/>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40" name="AutoShape 20"/>
          <p:cNvSpPr>
            <a:spLocks noChangeArrowheads="1"/>
          </p:cNvSpPr>
          <p:nvPr/>
        </p:nvSpPr>
        <p:spPr bwMode="auto">
          <a:xfrm>
            <a:off x="5245100" y="488156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41" name="AutoShape 21"/>
          <p:cNvSpPr>
            <a:spLocks noChangeArrowheads="1"/>
          </p:cNvSpPr>
          <p:nvPr/>
        </p:nvSpPr>
        <p:spPr bwMode="auto">
          <a:xfrm>
            <a:off x="4989513" y="5178425"/>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42" name="AutoShape 22"/>
          <p:cNvSpPr>
            <a:spLocks noChangeArrowheads="1"/>
          </p:cNvSpPr>
          <p:nvPr/>
        </p:nvSpPr>
        <p:spPr bwMode="auto">
          <a:xfrm>
            <a:off x="5191125" y="5165725"/>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43" name="AutoShape 23"/>
          <p:cNvSpPr>
            <a:spLocks noChangeArrowheads="1"/>
          </p:cNvSpPr>
          <p:nvPr/>
        </p:nvSpPr>
        <p:spPr bwMode="auto">
          <a:xfrm>
            <a:off x="5029200" y="5434013"/>
            <a:ext cx="174625" cy="188912"/>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81944" name="Text Box 24"/>
          <p:cNvSpPr txBox="1">
            <a:spLocks noChangeArrowheads="1"/>
          </p:cNvSpPr>
          <p:nvPr/>
        </p:nvSpPr>
        <p:spPr bwMode="auto">
          <a:xfrm>
            <a:off x="5946775" y="2300288"/>
            <a:ext cx="1924050" cy="649287"/>
          </a:xfrm>
          <a:prstGeom prst="rect">
            <a:avLst/>
          </a:prstGeom>
          <a:solidFill>
            <a:srgbClr val="FFFFCC"/>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Arachide (f13) : Pos</a:t>
            </a:r>
          </a:p>
          <a:p>
            <a:pPr algn="ctr">
              <a:spcBef>
                <a:spcPct val="50000"/>
              </a:spcBef>
              <a:defRPr/>
            </a:pPr>
            <a:r>
              <a:rPr lang="fr-FR" sz="1400" b="1">
                <a:solidFill>
                  <a:srgbClr val="336699"/>
                </a:solidFill>
                <a:latin typeface="Times New Roman" charset="0"/>
                <a:cs typeface="Arial" charset="0"/>
              </a:rPr>
              <a:t>Ara h 2 : Pos</a:t>
            </a:r>
          </a:p>
        </p:txBody>
      </p:sp>
      <p:sp>
        <p:nvSpPr>
          <p:cNvPr id="81945" name="Text Box 25"/>
          <p:cNvSpPr txBox="1">
            <a:spLocks noChangeArrowheads="1"/>
          </p:cNvSpPr>
          <p:nvPr/>
        </p:nvSpPr>
        <p:spPr bwMode="auto">
          <a:xfrm>
            <a:off x="5959475" y="3121025"/>
            <a:ext cx="1924050" cy="542925"/>
          </a:xfrm>
          <a:prstGeom prst="rect">
            <a:avLst/>
          </a:prstGeom>
          <a:solidFill>
            <a:srgbClr val="FFFFCC"/>
          </a:solidFill>
          <a:ln w="25400">
            <a:solidFill>
              <a:srgbClr val="99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a:solidFill>
                  <a:srgbClr val="336699"/>
                </a:solidFill>
                <a:latin typeface="Times New Roman" charset="0"/>
                <a:cs typeface="Arial" charset="0"/>
              </a:rPr>
              <a:t>Très haut risque de réaction sévère</a:t>
            </a:r>
          </a:p>
        </p:txBody>
      </p:sp>
      <p:sp>
        <p:nvSpPr>
          <p:cNvPr id="81946" name="Line 26"/>
          <p:cNvSpPr>
            <a:spLocks noChangeShapeType="1"/>
          </p:cNvSpPr>
          <p:nvPr/>
        </p:nvSpPr>
        <p:spPr bwMode="auto">
          <a:xfrm>
            <a:off x="2084388" y="2944813"/>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48" name="Line 28"/>
          <p:cNvSpPr>
            <a:spLocks noChangeShapeType="1"/>
          </p:cNvSpPr>
          <p:nvPr/>
        </p:nvSpPr>
        <p:spPr bwMode="auto">
          <a:xfrm>
            <a:off x="4438650" y="2973388"/>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0" name="Line 30"/>
          <p:cNvSpPr>
            <a:spLocks noChangeShapeType="1"/>
          </p:cNvSpPr>
          <p:nvPr/>
        </p:nvSpPr>
        <p:spPr bwMode="auto">
          <a:xfrm>
            <a:off x="2087563" y="2073275"/>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1" name="Line 31"/>
          <p:cNvSpPr>
            <a:spLocks noChangeShapeType="1"/>
          </p:cNvSpPr>
          <p:nvPr/>
        </p:nvSpPr>
        <p:spPr bwMode="auto">
          <a:xfrm>
            <a:off x="4427538" y="4186238"/>
            <a:ext cx="0" cy="147637"/>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2" name="Line 32"/>
          <p:cNvSpPr>
            <a:spLocks noChangeShapeType="1"/>
          </p:cNvSpPr>
          <p:nvPr/>
        </p:nvSpPr>
        <p:spPr bwMode="auto">
          <a:xfrm>
            <a:off x="4441825" y="3446463"/>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3" name="Line 33"/>
          <p:cNvSpPr>
            <a:spLocks noChangeShapeType="1"/>
          </p:cNvSpPr>
          <p:nvPr/>
        </p:nvSpPr>
        <p:spPr bwMode="auto">
          <a:xfrm>
            <a:off x="4429125" y="2089150"/>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4" name="Line 34"/>
          <p:cNvSpPr>
            <a:spLocks noChangeShapeType="1"/>
          </p:cNvSpPr>
          <p:nvPr/>
        </p:nvSpPr>
        <p:spPr bwMode="auto">
          <a:xfrm>
            <a:off x="6945313" y="2978150"/>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1955" name="Line 35"/>
          <p:cNvSpPr>
            <a:spLocks noChangeShapeType="1"/>
          </p:cNvSpPr>
          <p:nvPr/>
        </p:nvSpPr>
        <p:spPr bwMode="auto">
          <a:xfrm>
            <a:off x="6932613" y="2117725"/>
            <a:ext cx="0" cy="161925"/>
          </a:xfrm>
          <a:prstGeom prst="line">
            <a:avLst/>
          </a:prstGeom>
          <a:noFill/>
          <a:ln w="15875">
            <a:solidFill>
              <a:srgbClr val="8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pic>
        <p:nvPicPr>
          <p:cNvPr id="46110" name="Picture 36"/>
          <p:cNvPicPr>
            <a:picLocks noGrp="1" noChangeAspect="1" noChangeArrowheads="1"/>
          </p:cNvPicPr>
          <p:nvPr>
            <p:ph type="body"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190" t="63573"/>
          <a:stretch>
            <a:fillRect/>
          </a:stretch>
        </p:blipFill>
        <p:spPr>
          <a:xfrm>
            <a:off x="6043613" y="4341813"/>
            <a:ext cx="1935162" cy="1293812"/>
          </a:xfrm>
          <a:noFill/>
        </p:spPr>
      </p:pic>
      <p:pic>
        <p:nvPicPr>
          <p:cNvPr id="81957" name="Picture 3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 name="Rectangle à coins arrondis 33"/>
          <p:cNvSpPr/>
          <p:nvPr/>
        </p:nvSpPr>
        <p:spPr>
          <a:xfrm>
            <a:off x="3149600" y="1490663"/>
            <a:ext cx="4995863" cy="4791075"/>
          </a:xfrm>
          <a:prstGeom prst="roundRect">
            <a:avLst/>
          </a:prstGeom>
          <a:noFill/>
          <a:ln w="34925">
            <a:solidFill>
              <a:srgbClr val="12CC0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5" name="AutoShape 15"/>
          <p:cNvSpPr>
            <a:spLocks noChangeArrowheads="1"/>
          </p:cNvSpPr>
          <p:nvPr/>
        </p:nvSpPr>
        <p:spPr bwMode="auto">
          <a:xfrm>
            <a:off x="4873625" y="5721350"/>
            <a:ext cx="174625" cy="188913"/>
          </a:xfrm>
          <a:prstGeom prst="lightningBolt">
            <a:avLst/>
          </a:prstGeom>
          <a:solidFill>
            <a:srgbClr val="80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46114" name="Text Box 5"/>
          <p:cNvSpPr txBox="1">
            <a:spLocks noChangeArrowheads="1"/>
          </p:cNvSpPr>
          <p:nvPr/>
        </p:nvSpPr>
        <p:spPr bwMode="auto">
          <a:xfrm>
            <a:off x="454025" y="6275388"/>
            <a:ext cx="421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1800">
                <a:solidFill>
                  <a:srgbClr val="006699"/>
                </a:solidFill>
                <a:latin typeface="Times New Roman" charset="0"/>
                <a:cs typeface="Times New Roman" charset="0"/>
              </a:rPr>
              <a:t>10% d’enfants sont sensibilisés à l’arachide</a:t>
            </a:r>
            <a:endParaRPr lang="fr-FR" sz="1800">
              <a:solidFill>
                <a:srgbClr val="006699"/>
              </a:solidFill>
              <a:latin typeface="Times New Roman" charset="0"/>
              <a:cs typeface="Times New Roman" charset="0"/>
            </a:endParaRPr>
          </a:p>
        </p:txBody>
      </p:sp>
    </p:spTree>
    <p:extLst>
      <p:ext uri="{BB962C8B-B14F-4D97-AF65-F5344CB8AC3E}">
        <p14:creationId xmlns:p14="http://schemas.microsoft.com/office/powerpoint/2010/main" val="1399047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1923"/>
                                        </p:tgtEl>
                                        <p:attrNameLst>
                                          <p:attrName>style.visibility</p:attrName>
                                        </p:attrNameLst>
                                      </p:cBhvr>
                                      <p:to>
                                        <p:strVal val="visible"/>
                                      </p:to>
                                    </p:set>
                                    <p:anim calcmode="lin" valueType="num">
                                      <p:cBhvr>
                                        <p:cTn id="7" dur="1000" fill="hold"/>
                                        <p:tgtEl>
                                          <p:spTgt spid="81923"/>
                                        </p:tgtEl>
                                        <p:attrNameLst>
                                          <p:attrName>ppt_w</p:attrName>
                                        </p:attrNameLst>
                                      </p:cBhvr>
                                      <p:tavLst>
                                        <p:tav tm="0">
                                          <p:val>
                                            <p:strVal val="#ppt_w*0.70"/>
                                          </p:val>
                                        </p:tav>
                                        <p:tav tm="100000">
                                          <p:val>
                                            <p:strVal val="#ppt_w"/>
                                          </p:val>
                                        </p:tav>
                                      </p:tavLst>
                                    </p:anim>
                                    <p:anim calcmode="lin" valueType="num">
                                      <p:cBhvr>
                                        <p:cTn id="8" dur="1000" fill="hold"/>
                                        <p:tgtEl>
                                          <p:spTgt spid="81923"/>
                                        </p:tgtEl>
                                        <p:attrNameLst>
                                          <p:attrName>ppt_h</p:attrName>
                                        </p:attrNameLst>
                                      </p:cBhvr>
                                      <p:tavLst>
                                        <p:tav tm="0">
                                          <p:val>
                                            <p:strVal val="#ppt_h"/>
                                          </p:val>
                                        </p:tav>
                                        <p:tav tm="100000">
                                          <p:val>
                                            <p:strVal val="#ppt_h"/>
                                          </p:val>
                                        </p:tav>
                                      </p:tavLst>
                                    </p:anim>
                                    <p:animEffect transition="in" filter="fade">
                                      <p:cBhvr>
                                        <p:cTn id="9" dur="1000"/>
                                        <p:tgtEl>
                                          <p:spTgt spid="81923"/>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81950"/>
                                        </p:tgtEl>
                                        <p:attrNameLst>
                                          <p:attrName>style.visibility</p:attrName>
                                        </p:attrNameLst>
                                      </p:cBhvr>
                                      <p:to>
                                        <p:strVal val="visible"/>
                                      </p:to>
                                    </p:set>
                                    <p:anim calcmode="lin" valueType="num">
                                      <p:cBhvr>
                                        <p:cTn id="13" dur="500" fill="hold"/>
                                        <p:tgtEl>
                                          <p:spTgt spid="81950"/>
                                        </p:tgtEl>
                                        <p:attrNameLst>
                                          <p:attrName>ppt_w</p:attrName>
                                        </p:attrNameLst>
                                      </p:cBhvr>
                                      <p:tavLst>
                                        <p:tav tm="0">
                                          <p:val>
                                            <p:strVal val="#ppt_w*0.70"/>
                                          </p:val>
                                        </p:tav>
                                        <p:tav tm="100000">
                                          <p:val>
                                            <p:strVal val="#ppt_w"/>
                                          </p:val>
                                        </p:tav>
                                      </p:tavLst>
                                    </p:anim>
                                    <p:anim calcmode="lin" valueType="num">
                                      <p:cBhvr>
                                        <p:cTn id="14" dur="500" fill="hold"/>
                                        <p:tgtEl>
                                          <p:spTgt spid="81950"/>
                                        </p:tgtEl>
                                        <p:attrNameLst>
                                          <p:attrName>ppt_h</p:attrName>
                                        </p:attrNameLst>
                                      </p:cBhvr>
                                      <p:tavLst>
                                        <p:tav tm="0">
                                          <p:val>
                                            <p:strVal val="#ppt_h"/>
                                          </p:val>
                                        </p:tav>
                                        <p:tav tm="100000">
                                          <p:val>
                                            <p:strVal val="#ppt_h"/>
                                          </p:val>
                                        </p:tav>
                                      </p:tavLst>
                                    </p:anim>
                                    <p:animEffect transition="in" filter="fade">
                                      <p:cBhvr>
                                        <p:cTn id="15" dur="500"/>
                                        <p:tgtEl>
                                          <p:spTgt spid="81950"/>
                                        </p:tgtEl>
                                      </p:cBhvr>
                                    </p:animEffect>
                                  </p:childTnLst>
                                </p:cTn>
                              </p:par>
                              <p:par>
                                <p:cTn id="16" presetID="55" presetClass="entr" presetSubtype="0" fill="hold" nodeType="withEffect">
                                  <p:stCondLst>
                                    <p:cond delay="0"/>
                                  </p:stCondLst>
                                  <p:childTnLst>
                                    <p:set>
                                      <p:cBhvr>
                                        <p:cTn id="17" dur="1" fill="hold">
                                          <p:stCondLst>
                                            <p:cond delay="0"/>
                                          </p:stCondLst>
                                        </p:cTn>
                                        <p:tgtEl>
                                          <p:spTgt spid="81946"/>
                                        </p:tgtEl>
                                        <p:attrNameLst>
                                          <p:attrName>style.visibility</p:attrName>
                                        </p:attrNameLst>
                                      </p:cBhvr>
                                      <p:to>
                                        <p:strVal val="visible"/>
                                      </p:to>
                                    </p:set>
                                    <p:anim calcmode="lin" valueType="num">
                                      <p:cBhvr>
                                        <p:cTn id="18" dur="500" fill="hold"/>
                                        <p:tgtEl>
                                          <p:spTgt spid="81946"/>
                                        </p:tgtEl>
                                        <p:attrNameLst>
                                          <p:attrName>ppt_w</p:attrName>
                                        </p:attrNameLst>
                                      </p:cBhvr>
                                      <p:tavLst>
                                        <p:tav tm="0">
                                          <p:val>
                                            <p:strVal val="#ppt_w*0.70"/>
                                          </p:val>
                                        </p:tav>
                                        <p:tav tm="100000">
                                          <p:val>
                                            <p:strVal val="#ppt_w"/>
                                          </p:val>
                                        </p:tav>
                                      </p:tavLst>
                                    </p:anim>
                                    <p:anim calcmode="lin" valueType="num">
                                      <p:cBhvr>
                                        <p:cTn id="19" dur="500" fill="hold"/>
                                        <p:tgtEl>
                                          <p:spTgt spid="81946"/>
                                        </p:tgtEl>
                                        <p:attrNameLst>
                                          <p:attrName>ppt_h</p:attrName>
                                        </p:attrNameLst>
                                      </p:cBhvr>
                                      <p:tavLst>
                                        <p:tav tm="0">
                                          <p:val>
                                            <p:strVal val="#ppt_h"/>
                                          </p:val>
                                        </p:tav>
                                        <p:tav tm="100000">
                                          <p:val>
                                            <p:strVal val="#ppt_h"/>
                                          </p:val>
                                        </p:tav>
                                      </p:tavLst>
                                    </p:anim>
                                    <p:animEffect transition="in" filter="fade">
                                      <p:cBhvr>
                                        <p:cTn id="20" dur="500"/>
                                        <p:tgtEl>
                                          <p:spTgt spid="81946"/>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81924"/>
                                        </p:tgtEl>
                                        <p:attrNameLst>
                                          <p:attrName>style.visibility</p:attrName>
                                        </p:attrNameLst>
                                      </p:cBhvr>
                                      <p:to>
                                        <p:strVal val="visible"/>
                                      </p:to>
                                    </p:set>
                                    <p:anim calcmode="lin" valueType="num">
                                      <p:cBhvr>
                                        <p:cTn id="23" dur="500" fill="hold"/>
                                        <p:tgtEl>
                                          <p:spTgt spid="81924"/>
                                        </p:tgtEl>
                                        <p:attrNameLst>
                                          <p:attrName>ppt_w</p:attrName>
                                        </p:attrNameLst>
                                      </p:cBhvr>
                                      <p:tavLst>
                                        <p:tav tm="0">
                                          <p:val>
                                            <p:strVal val="#ppt_w*0.70"/>
                                          </p:val>
                                        </p:tav>
                                        <p:tav tm="100000">
                                          <p:val>
                                            <p:strVal val="#ppt_w"/>
                                          </p:val>
                                        </p:tav>
                                      </p:tavLst>
                                    </p:anim>
                                    <p:anim calcmode="lin" valueType="num">
                                      <p:cBhvr>
                                        <p:cTn id="24" dur="500" fill="hold"/>
                                        <p:tgtEl>
                                          <p:spTgt spid="81924"/>
                                        </p:tgtEl>
                                        <p:attrNameLst>
                                          <p:attrName>ppt_h</p:attrName>
                                        </p:attrNameLst>
                                      </p:cBhvr>
                                      <p:tavLst>
                                        <p:tav tm="0">
                                          <p:val>
                                            <p:strVal val="#ppt_h"/>
                                          </p:val>
                                        </p:tav>
                                        <p:tav tm="100000">
                                          <p:val>
                                            <p:strVal val="#ppt_h"/>
                                          </p:val>
                                        </p:tav>
                                      </p:tavLst>
                                    </p:anim>
                                    <p:animEffect transition="in" filter="fade">
                                      <p:cBhvr>
                                        <p:cTn id="25" dur="500"/>
                                        <p:tgtEl>
                                          <p:spTgt spid="81924"/>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81925"/>
                                        </p:tgtEl>
                                        <p:attrNameLst>
                                          <p:attrName>style.visibility</p:attrName>
                                        </p:attrNameLst>
                                      </p:cBhvr>
                                      <p:to>
                                        <p:strVal val="visible"/>
                                      </p:to>
                                    </p:set>
                                    <p:anim calcmode="lin" valueType="num">
                                      <p:cBhvr>
                                        <p:cTn id="28" dur="500" fill="hold"/>
                                        <p:tgtEl>
                                          <p:spTgt spid="81925"/>
                                        </p:tgtEl>
                                        <p:attrNameLst>
                                          <p:attrName>ppt_w</p:attrName>
                                        </p:attrNameLst>
                                      </p:cBhvr>
                                      <p:tavLst>
                                        <p:tav tm="0">
                                          <p:val>
                                            <p:strVal val="#ppt_w*0.70"/>
                                          </p:val>
                                        </p:tav>
                                        <p:tav tm="100000">
                                          <p:val>
                                            <p:strVal val="#ppt_w"/>
                                          </p:val>
                                        </p:tav>
                                      </p:tavLst>
                                    </p:anim>
                                    <p:anim calcmode="lin" valueType="num">
                                      <p:cBhvr>
                                        <p:cTn id="29" dur="500" fill="hold"/>
                                        <p:tgtEl>
                                          <p:spTgt spid="81925"/>
                                        </p:tgtEl>
                                        <p:attrNameLst>
                                          <p:attrName>ppt_h</p:attrName>
                                        </p:attrNameLst>
                                      </p:cBhvr>
                                      <p:tavLst>
                                        <p:tav tm="0">
                                          <p:val>
                                            <p:strVal val="#ppt_h"/>
                                          </p:val>
                                        </p:tav>
                                        <p:tav tm="100000">
                                          <p:val>
                                            <p:strVal val="#ppt_h"/>
                                          </p:val>
                                        </p:tav>
                                      </p:tavLst>
                                    </p:anim>
                                    <p:animEffect transition="in" filter="fade">
                                      <p:cBhvr>
                                        <p:cTn id="30" dur="500"/>
                                        <p:tgtEl>
                                          <p:spTgt spid="819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par>
                          <p:cTn id="35" fill="hold" nodeType="afterGroup">
                            <p:stCondLst>
                              <p:cond delay="0"/>
                            </p:stCondLst>
                            <p:childTnLst>
                              <p:par>
                                <p:cTn id="36" presetID="55" presetClass="entr" presetSubtype="0" fill="hold" nodeType="afterEffect">
                                  <p:stCondLst>
                                    <p:cond delay="0"/>
                                  </p:stCondLst>
                                  <p:childTnLst>
                                    <p:set>
                                      <p:cBhvr>
                                        <p:cTn id="37" dur="1" fill="hold">
                                          <p:stCondLst>
                                            <p:cond delay="0"/>
                                          </p:stCondLst>
                                        </p:cTn>
                                        <p:tgtEl>
                                          <p:spTgt spid="81953"/>
                                        </p:tgtEl>
                                        <p:attrNameLst>
                                          <p:attrName>style.visibility</p:attrName>
                                        </p:attrNameLst>
                                      </p:cBhvr>
                                      <p:to>
                                        <p:strVal val="visible"/>
                                      </p:to>
                                    </p:set>
                                    <p:anim calcmode="lin" valueType="num">
                                      <p:cBhvr>
                                        <p:cTn id="38" dur="500" fill="hold"/>
                                        <p:tgtEl>
                                          <p:spTgt spid="81953"/>
                                        </p:tgtEl>
                                        <p:attrNameLst>
                                          <p:attrName>ppt_w</p:attrName>
                                        </p:attrNameLst>
                                      </p:cBhvr>
                                      <p:tavLst>
                                        <p:tav tm="0">
                                          <p:val>
                                            <p:strVal val="#ppt_w*0.70"/>
                                          </p:val>
                                        </p:tav>
                                        <p:tav tm="100000">
                                          <p:val>
                                            <p:strVal val="#ppt_w"/>
                                          </p:val>
                                        </p:tav>
                                      </p:tavLst>
                                    </p:anim>
                                    <p:anim calcmode="lin" valueType="num">
                                      <p:cBhvr>
                                        <p:cTn id="39" dur="500" fill="hold"/>
                                        <p:tgtEl>
                                          <p:spTgt spid="81953"/>
                                        </p:tgtEl>
                                        <p:attrNameLst>
                                          <p:attrName>ppt_h</p:attrName>
                                        </p:attrNameLst>
                                      </p:cBhvr>
                                      <p:tavLst>
                                        <p:tav tm="0">
                                          <p:val>
                                            <p:strVal val="#ppt_h"/>
                                          </p:val>
                                        </p:tav>
                                        <p:tav tm="100000">
                                          <p:val>
                                            <p:strVal val="#ppt_h"/>
                                          </p:val>
                                        </p:tav>
                                      </p:tavLst>
                                    </p:anim>
                                    <p:animEffect transition="in" filter="fade">
                                      <p:cBhvr>
                                        <p:cTn id="40" dur="500"/>
                                        <p:tgtEl>
                                          <p:spTgt spid="81953"/>
                                        </p:tgtEl>
                                      </p:cBhvr>
                                    </p:animEffect>
                                  </p:childTnLst>
                                </p:cTn>
                              </p:par>
                              <p:par>
                                <p:cTn id="41" presetID="55" presetClass="entr" presetSubtype="0" fill="hold" nodeType="withEffect">
                                  <p:stCondLst>
                                    <p:cond delay="0"/>
                                  </p:stCondLst>
                                  <p:childTnLst>
                                    <p:set>
                                      <p:cBhvr>
                                        <p:cTn id="42" dur="1" fill="hold">
                                          <p:stCondLst>
                                            <p:cond delay="0"/>
                                          </p:stCondLst>
                                        </p:cTn>
                                        <p:tgtEl>
                                          <p:spTgt spid="81948"/>
                                        </p:tgtEl>
                                        <p:attrNameLst>
                                          <p:attrName>style.visibility</p:attrName>
                                        </p:attrNameLst>
                                      </p:cBhvr>
                                      <p:to>
                                        <p:strVal val="visible"/>
                                      </p:to>
                                    </p:set>
                                    <p:anim calcmode="lin" valueType="num">
                                      <p:cBhvr>
                                        <p:cTn id="43" dur="500" fill="hold"/>
                                        <p:tgtEl>
                                          <p:spTgt spid="81948"/>
                                        </p:tgtEl>
                                        <p:attrNameLst>
                                          <p:attrName>ppt_w</p:attrName>
                                        </p:attrNameLst>
                                      </p:cBhvr>
                                      <p:tavLst>
                                        <p:tav tm="0">
                                          <p:val>
                                            <p:strVal val="#ppt_w*0.70"/>
                                          </p:val>
                                        </p:tav>
                                        <p:tav tm="100000">
                                          <p:val>
                                            <p:strVal val="#ppt_w"/>
                                          </p:val>
                                        </p:tav>
                                      </p:tavLst>
                                    </p:anim>
                                    <p:anim calcmode="lin" valueType="num">
                                      <p:cBhvr>
                                        <p:cTn id="44" dur="500" fill="hold"/>
                                        <p:tgtEl>
                                          <p:spTgt spid="81948"/>
                                        </p:tgtEl>
                                        <p:attrNameLst>
                                          <p:attrName>ppt_h</p:attrName>
                                        </p:attrNameLst>
                                      </p:cBhvr>
                                      <p:tavLst>
                                        <p:tav tm="0">
                                          <p:val>
                                            <p:strVal val="#ppt_h"/>
                                          </p:val>
                                        </p:tav>
                                        <p:tav tm="100000">
                                          <p:val>
                                            <p:strVal val="#ppt_h"/>
                                          </p:val>
                                        </p:tav>
                                      </p:tavLst>
                                    </p:anim>
                                    <p:animEffect transition="in" filter="fade">
                                      <p:cBhvr>
                                        <p:cTn id="45" dur="500"/>
                                        <p:tgtEl>
                                          <p:spTgt spid="81948"/>
                                        </p:tgtEl>
                                      </p:cBhvr>
                                    </p:animEffect>
                                  </p:childTnLst>
                                </p:cTn>
                              </p:par>
                              <p:par>
                                <p:cTn id="46" presetID="55" presetClass="entr" presetSubtype="0" fill="hold" nodeType="withEffect">
                                  <p:stCondLst>
                                    <p:cond delay="0"/>
                                  </p:stCondLst>
                                  <p:childTnLst>
                                    <p:set>
                                      <p:cBhvr>
                                        <p:cTn id="47" dur="1" fill="hold">
                                          <p:stCondLst>
                                            <p:cond delay="0"/>
                                          </p:stCondLst>
                                        </p:cTn>
                                        <p:tgtEl>
                                          <p:spTgt spid="81952"/>
                                        </p:tgtEl>
                                        <p:attrNameLst>
                                          <p:attrName>style.visibility</p:attrName>
                                        </p:attrNameLst>
                                      </p:cBhvr>
                                      <p:to>
                                        <p:strVal val="visible"/>
                                      </p:to>
                                    </p:set>
                                    <p:anim calcmode="lin" valueType="num">
                                      <p:cBhvr>
                                        <p:cTn id="48" dur="500" fill="hold"/>
                                        <p:tgtEl>
                                          <p:spTgt spid="81952"/>
                                        </p:tgtEl>
                                        <p:attrNameLst>
                                          <p:attrName>ppt_w</p:attrName>
                                        </p:attrNameLst>
                                      </p:cBhvr>
                                      <p:tavLst>
                                        <p:tav tm="0">
                                          <p:val>
                                            <p:strVal val="#ppt_w*0.70"/>
                                          </p:val>
                                        </p:tav>
                                        <p:tav tm="100000">
                                          <p:val>
                                            <p:strVal val="#ppt_w"/>
                                          </p:val>
                                        </p:tav>
                                      </p:tavLst>
                                    </p:anim>
                                    <p:anim calcmode="lin" valueType="num">
                                      <p:cBhvr>
                                        <p:cTn id="49" dur="500" fill="hold"/>
                                        <p:tgtEl>
                                          <p:spTgt spid="81952"/>
                                        </p:tgtEl>
                                        <p:attrNameLst>
                                          <p:attrName>ppt_h</p:attrName>
                                        </p:attrNameLst>
                                      </p:cBhvr>
                                      <p:tavLst>
                                        <p:tav tm="0">
                                          <p:val>
                                            <p:strVal val="#ppt_h"/>
                                          </p:val>
                                        </p:tav>
                                        <p:tav tm="100000">
                                          <p:val>
                                            <p:strVal val="#ppt_h"/>
                                          </p:val>
                                        </p:tav>
                                      </p:tavLst>
                                    </p:anim>
                                    <p:animEffect transition="in" filter="fade">
                                      <p:cBhvr>
                                        <p:cTn id="50" dur="500"/>
                                        <p:tgtEl>
                                          <p:spTgt spid="81952"/>
                                        </p:tgtEl>
                                      </p:cBhvr>
                                    </p:animEffect>
                                  </p:childTnLst>
                                </p:cTn>
                              </p:par>
                              <p:par>
                                <p:cTn id="51" presetID="55" presetClass="entr" presetSubtype="0" fill="hold" nodeType="withEffect">
                                  <p:stCondLst>
                                    <p:cond delay="0"/>
                                  </p:stCondLst>
                                  <p:childTnLst>
                                    <p:set>
                                      <p:cBhvr>
                                        <p:cTn id="52" dur="1" fill="hold">
                                          <p:stCondLst>
                                            <p:cond delay="0"/>
                                          </p:stCondLst>
                                        </p:cTn>
                                        <p:tgtEl>
                                          <p:spTgt spid="81951"/>
                                        </p:tgtEl>
                                        <p:attrNameLst>
                                          <p:attrName>style.visibility</p:attrName>
                                        </p:attrNameLst>
                                      </p:cBhvr>
                                      <p:to>
                                        <p:strVal val="visible"/>
                                      </p:to>
                                    </p:set>
                                    <p:anim calcmode="lin" valueType="num">
                                      <p:cBhvr>
                                        <p:cTn id="53" dur="500" fill="hold"/>
                                        <p:tgtEl>
                                          <p:spTgt spid="81951"/>
                                        </p:tgtEl>
                                        <p:attrNameLst>
                                          <p:attrName>ppt_w</p:attrName>
                                        </p:attrNameLst>
                                      </p:cBhvr>
                                      <p:tavLst>
                                        <p:tav tm="0">
                                          <p:val>
                                            <p:strVal val="#ppt_w*0.70"/>
                                          </p:val>
                                        </p:tav>
                                        <p:tav tm="100000">
                                          <p:val>
                                            <p:strVal val="#ppt_w"/>
                                          </p:val>
                                        </p:tav>
                                      </p:tavLst>
                                    </p:anim>
                                    <p:anim calcmode="lin" valueType="num">
                                      <p:cBhvr>
                                        <p:cTn id="54" dur="500" fill="hold"/>
                                        <p:tgtEl>
                                          <p:spTgt spid="81951"/>
                                        </p:tgtEl>
                                        <p:attrNameLst>
                                          <p:attrName>ppt_h</p:attrName>
                                        </p:attrNameLst>
                                      </p:cBhvr>
                                      <p:tavLst>
                                        <p:tav tm="0">
                                          <p:val>
                                            <p:strVal val="#ppt_h"/>
                                          </p:val>
                                        </p:tav>
                                        <p:tav tm="100000">
                                          <p:val>
                                            <p:strVal val="#ppt_h"/>
                                          </p:val>
                                        </p:tav>
                                      </p:tavLst>
                                    </p:anim>
                                    <p:animEffect transition="in" filter="fade">
                                      <p:cBhvr>
                                        <p:cTn id="55" dur="500"/>
                                        <p:tgtEl>
                                          <p:spTgt spid="81951"/>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81931"/>
                                        </p:tgtEl>
                                        <p:attrNameLst>
                                          <p:attrName>style.visibility</p:attrName>
                                        </p:attrNameLst>
                                      </p:cBhvr>
                                      <p:to>
                                        <p:strVal val="visible"/>
                                      </p:to>
                                    </p:set>
                                    <p:anim calcmode="lin" valueType="num">
                                      <p:cBhvr>
                                        <p:cTn id="58" dur="500" fill="hold"/>
                                        <p:tgtEl>
                                          <p:spTgt spid="81931"/>
                                        </p:tgtEl>
                                        <p:attrNameLst>
                                          <p:attrName>ppt_w</p:attrName>
                                        </p:attrNameLst>
                                      </p:cBhvr>
                                      <p:tavLst>
                                        <p:tav tm="0">
                                          <p:val>
                                            <p:strVal val="#ppt_w*0.70"/>
                                          </p:val>
                                        </p:tav>
                                        <p:tav tm="100000">
                                          <p:val>
                                            <p:strVal val="#ppt_w"/>
                                          </p:val>
                                        </p:tav>
                                      </p:tavLst>
                                    </p:anim>
                                    <p:anim calcmode="lin" valueType="num">
                                      <p:cBhvr>
                                        <p:cTn id="59" dur="500" fill="hold"/>
                                        <p:tgtEl>
                                          <p:spTgt spid="81931"/>
                                        </p:tgtEl>
                                        <p:attrNameLst>
                                          <p:attrName>ppt_h</p:attrName>
                                        </p:attrNameLst>
                                      </p:cBhvr>
                                      <p:tavLst>
                                        <p:tav tm="0">
                                          <p:val>
                                            <p:strVal val="#ppt_h"/>
                                          </p:val>
                                        </p:tav>
                                        <p:tav tm="100000">
                                          <p:val>
                                            <p:strVal val="#ppt_h"/>
                                          </p:val>
                                        </p:tav>
                                      </p:tavLst>
                                    </p:anim>
                                    <p:animEffect transition="in" filter="fade">
                                      <p:cBhvr>
                                        <p:cTn id="60" dur="500"/>
                                        <p:tgtEl>
                                          <p:spTgt spid="81931"/>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81930"/>
                                        </p:tgtEl>
                                        <p:attrNameLst>
                                          <p:attrName>style.visibility</p:attrName>
                                        </p:attrNameLst>
                                      </p:cBhvr>
                                      <p:to>
                                        <p:strVal val="visible"/>
                                      </p:to>
                                    </p:set>
                                    <p:anim calcmode="lin" valueType="num">
                                      <p:cBhvr>
                                        <p:cTn id="63" dur="500" fill="hold"/>
                                        <p:tgtEl>
                                          <p:spTgt spid="81930"/>
                                        </p:tgtEl>
                                        <p:attrNameLst>
                                          <p:attrName>ppt_w</p:attrName>
                                        </p:attrNameLst>
                                      </p:cBhvr>
                                      <p:tavLst>
                                        <p:tav tm="0">
                                          <p:val>
                                            <p:strVal val="#ppt_w*0.70"/>
                                          </p:val>
                                        </p:tav>
                                        <p:tav tm="100000">
                                          <p:val>
                                            <p:strVal val="#ppt_w"/>
                                          </p:val>
                                        </p:tav>
                                      </p:tavLst>
                                    </p:anim>
                                    <p:anim calcmode="lin" valueType="num">
                                      <p:cBhvr>
                                        <p:cTn id="64" dur="500" fill="hold"/>
                                        <p:tgtEl>
                                          <p:spTgt spid="81930"/>
                                        </p:tgtEl>
                                        <p:attrNameLst>
                                          <p:attrName>ppt_h</p:attrName>
                                        </p:attrNameLst>
                                      </p:cBhvr>
                                      <p:tavLst>
                                        <p:tav tm="0">
                                          <p:val>
                                            <p:strVal val="#ppt_h"/>
                                          </p:val>
                                        </p:tav>
                                        <p:tav tm="100000">
                                          <p:val>
                                            <p:strVal val="#ppt_h"/>
                                          </p:val>
                                        </p:tav>
                                      </p:tavLst>
                                    </p:anim>
                                    <p:animEffect transition="in" filter="fade">
                                      <p:cBhvr>
                                        <p:cTn id="65" dur="500"/>
                                        <p:tgtEl>
                                          <p:spTgt spid="81930"/>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81929"/>
                                        </p:tgtEl>
                                        <p:attrNameLst>
                                          <p:attrName>style.visibility</p:attrName>
                                        </p:attrNameLst>
                                      </p:cBhvr>
                                      <p:to>
                                        <p:strVal val="visible"/>
                                      </p:to>
                                    </p:set>
                                    <p:anim calcmode="lin" valueType="num">
                                      <p:cBhvr>
                                        <p:cTn id="68" dur="500" fill="hold"/>
                                        <p:tgtEl>
                                          <p:spTgt spid="81929"/>
                                        </p:tgtEl>
                                        <p:attrNameLst>
                                          <p:attrName>ppt_w</p:attrName>
                                        </p:attrNameLst>
                                      </p:cBhvr>
                                      <p:tavLst>
                                        <p:tav tm="0">
                                          <p:val>
                                            <p:strVal val="#ppt_w*0.70"/>
                                          </p:val>
                                        </p:tav>
                                        <p:tav tm="100000">
                                          <p:val>
                                            <p:strVal val="#ppt_w"/>
                                          </p:val>
                                        </p:tav>
                                      </p:tavLst>
                                    </p:anim>
                                    <p:anim calcmode="lin" valueType="num">
                                      <p:cBhvr>
                                        <p:cTn id="69" dur="500" fill="hold"/>
                                        <p:tgtEl>
                                          <p:spTgt spid="81929"/>
                                        </p:tgtEl>
                                        <p:attrNameLst>
                                          <p:attrName>ppt_h</p:attrName>
                                        </p:attrNameLst>
                                      </p:cBhvr>
                                      <p:tavLst>
                                        <p:tav tm="0">
                                          <p:val>
                                            <p:strVal val="#ppt_h"/>
                                          </p:val>
                                        </p:tav>
                                        <p:tav tm="100000">
                                          <p:val>
                                            <p:strVal val="#ppt_h"/>
                                          </p:val>
                                        </p:tav>
                                      </p:tavLst>
                                    </p:anim>
                                    <p:animEffect transition="in" filter="fade">
                                      <p:cBhvr>
                                        <p:cTn id="70" dur="500"/>
                                        <p:tgtEl>
                                          <p:spTgt spid="81929"/>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81928"/>
                                        </p:tgtEl>
                                        <p:attrNameLst>
                                          <p:attrName>style.visibility</p:attrName>
                                        </p:attrNameLst>
                                      </p:cBhvr>
                                      <p:to>
                                        <p:strVal val="visible"/>
                                      </p:to>
                                    </p:set>
                                    <p:anim calcmode="lin" valueType="num">
                                      <p:cBhvr>
                                        <p:cTn id="73" dur="500" fill="hold"/>
                                        <p:tgtEl>
                                          <p:spTgt spid="81928"/>
                                        </p:tgtEl>
                                        <p:attrNameLst>
                                          <p:attrName>ppt_w</p:attrName>
                                        </p:attrNameLst>
                                      </p:cBhvr>
                                      <p:tavLst>
                                        <p:tav tm="0">
                                          <p:val>
                                            <p:strVal val="#ppt_w*0.70"/>
                                          </p:val>
                                        </p:tav>
                                        <p:tav tm="100000">
                                          <p:val>
                                            <p:strVal val="#ppt_w"/>
                                          </p:val>
                                        </p:tav>
                                      </p:tavLst>
                                    </p:anim>
                                    <p:anim calcmode="lin" valueType="num">
                                      <p:cBhvr>
                                        <p:cTn id="74" dur="500" fill="hold"/>
                                        <p:tgtEl>
                                          <p:spTgt spid="81928"/>
                                        </p:tgtEl>
                                        <p:attrNameLst>
                                          <p:attrName>ppt_h</p:attrName>
                                        </p:attrNameLst>
                                      </p:cBhvr>
                                      <p:tavLst>
                                        <p:tav tm="0">
                                          <p:val>
                                            <p:strVal val="#ppt_h"/>
                                          </p:val>
                                        </p:tav>
                                        <p:tav tm="100000">
                                          <p:val>
                                            <p:strVal val="#ppt_h"/>
                                          </p:val>
                                        </p:tav>
                                      </p:tavLst>
                                    </p:anim>
                                    <p:animEffect transition="in" filter="fade">
                                      <p:cBhvr>
                                        <p:cTn id="75" dur="500"/>
                                        <p:tgtEl>
                                          <p:spTgt spid="81928"/>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81938"/>
                                        </p:tgtEl>
                                        <p:attrNameLst>
                                          <p:attrName>style.visibility</p:attrName>
                                        </p:attrNameLst>
                                      </p:cBhvr>
                                      <p:to>
                                        <p:strVal val="visible"/>
                                      </p:to>
                                    </p:set>
                                    <p:anim calcmode="lin" valueType="num">
                                      <p:cBhvr>
                                        <p:cTn id="78" dur="500" fill="hold"/>
                                        <p:tgtEl>
                                          <p:spTgt spid="81938"/>
                                        </p:tgtEl>
                                        <p:attrNameLst>
                                          <p:attrName>ppt_w</p:attrName>
                                        </p:attrNameLst>
                                      </p:cBhvr>
                                      <p:tavLst>
                                        <p:tav tm="0">
                                          <p:val>
                                            <p:strVal val="#ppt_w*0.70"/>
                                          </p:val>
                                        </p:tav>
                                        <p:tav tm="100000">
                                          <p:val>
                                            <p:strVal val="#ppt_w"/>
                                          </p:val>
                                        </p:tav>
                                      </p:tavLst>
                                    </p:anim>
                                    <p:anim calcmode="lin" valueType="num">
                                      <p:cBhvr>
                                        <p:cTn id="79" dur="500" fill="hold"/>
                                        <p:tgtEl>
                                          <p:spTgt spid="81938"/>
                                        </p:tgtEl>
                                        <p:attrNameLst>
                                          <p:attrName>ppt_h</p:attrName>
                                        </p:attrNameLst>
                                      </p:cBhvr>
                                      <p:tavLst>
                                        <p:tav tm="0">
                                          <p:val>
                                            <p:strVal val="#ppt_h"/>
                                          </p:val>
                                        </p:tav>
                                        <p:tav tm="100000">
                                          <p:val>
                                            <p:strVal val="#ppt_h"/>
                                          </p:val>
                                        </p:tav>
                                      </p:tavLst>
                                    </p:anim>
                                    <p:animEffect transition="in" filter="fade">
                                      <p:cBhvr>
                                        <p:cTn id="80" dur="500"/>
                                        <p:tgtEl>
                                          <p:spTgt spid="81938"/>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81937"/>
                                        </p:tgtEl>
                                        <p:attrNameLst>
                                          <p:attrName>style.visibility</p:attrName>
                                        </p:attrNameLst>
                                      </p:cBhvr>
                                      <p:to>
                                        <p:strVal val="visible"/>
                                      </p:to>
                                    </p:set>
                                    <p:anim calcmode="lin" valueType="num">
                                      <p:cBhvr>
                                        <p:cTn id="83" dur="500" fill="hold"/>
                                        <p:tgtEl>
                                          <p:spTgt spid="81937"/>
                                        </p:tgtEl>
                                        <p:attrNameLst>
                                          <p:attrName>ppt_w</p:attrName>
                                        </p:attrNameLst>
                                      </p:cBhvr>
                                      <p:tavLst>
                                        <p:tav tm="0">
                                          <p:val>
                                            <p:strVal val="#ppt_w*0.70"/>
                                          </p:val>
                                        </p:tav>
                                        <p:tav tm="100000">
                                          <p:val>
                                            <p:strVal val="#ppt_w"/>
                                          </p:val>
                                        </p:tav>
                                      </p:tavLst>
                                    </p:anim>
                                    <p:anim calcmode="lin" valueType="num">
                                      <p:cBhvr>
                                        <p:cTn id="84" dur="500" fill="hold"/>
                                        <p:tgtEl>
                                          <p:spTgt spid="81937"/>
                                        </p:tgtEl>
                                        <p:attrNameLst>
                                          <p:attrName>ppt_h</p:attrName>
                                        </p:attrNameLst>
                                      </p:cBhvr>
                                      <p:tavLst>
                                        <p:tav tm="0">
                                          <p:val>
                                            <p:strVal val="#ppt_h"/>
                                          </p:val>
                                        </p:tav>
                                        <p:tav tm="100000">
                                          <p:val>
                                            <p:strVal val="#ppt_h"/>
                                          </p:val>
                                        </p:tav>
                                      </p:tavLst>
                                    </p:anim>
                                    <p:animEffect transition="in" filter="fade">
                                      <p:cBhvr>
                                        <p:cTn id="85" dur="500"/>
                                        <p:tgtEl>
                                          <p:spTgt spid="81937"/>
                                        </p:tgtEl>
                                      </p:cBhvr>
                                    </p:animEffect>
                                  </p:childTnLst>
                                </p:cTn>
                              </p:par>
                              <p:par>
                                <p:cTn id="86" presetID="55" presetClass="entr" presetSubtype="0" fill="hold" grpId="0" nodeType="withEffect">
                                  <p:stCondLst>
                                    <p:cond delay="0"/>
                                  </p:stCondLst>
                                  <p:childTnLst>
                                    <p:set>
                                      <p:cBhvr>
                                        <p:cTn id="87" dur="1" fill="hold">
                                          <p:stCondLst>
                                            <p:cond delay="0"/>
                                          </p:stCondLst>
                                        </p:cTn>
                                        <p:tgtEl>
                                          <p:spTgt spid="81932"/>
                                        </p:tgtEl>
                                        <p:attrNameLst>
                                          <p:attrName>style.visibility</p:attrName>
                                        </p:attrNameLst>
                                      </p:cBhvr>
                                      <p:to>
                                        <p:strVal val="visible"/>
                                      </p:to>
                                    </p:set>
                                    <p:anim calcmode="lin" valueType="num">
                                      <p:cBhvr>
                                        <p:cTn id="88" dur="500" fill="hold"/>
                                        <p:tgtEl>
                                          <p:spTgt spid="81932"/>
                                        </p:tgtEl>
                                        <p:attrNameLst>
                                          <p:attrName>ppt_w</p:attrName>
                                        </p:attrNameLst>
                                      </p:cBhvr>
                                      <p:tavLst>
                                        <p:tav tm="0">
                                          <p:val>
                                            <p:strVal val="#ppt_w*0.70"/>
                                          </p:val>
                                        </p:tav>
                                        <p:tav tm="100000">
                                          <p:val>
                                            <p:strVal val="#ppt_w"/>
                                          </p:val>
                                        </p:tav>
                                      </p:tavLst>
                                    </p:anim>
                                    <p:anim calcmode="lin" valueType="num">
                                      <p:cBhvr>
                                        <p:cTn id="89" dur="500" fill="hold"/>
                                        <p:tgtEl>
                                          <p:spTgt spid="81932"/>
                                        </p:tgtEl>
                                        <p:attrNameLst>
                                          <p:attrName>ppt_h</p:attrName>
                                        </p:attrNameLst>
                                      </p:cBhvr>
                                      <p:tavLst>
                                        <p:tav tm="0">
                                          <p:val>
                                            <p:strVal val="#ppt_h"/>
                                          </p:val>
                                        </p:tav>
                                        <p:tav tm="100000">
                                          <p:val>
                                            <p:strVal val="#ppt_h"/>
                                          </p:val>
                                        </p:tav>
                                      </p:tavLst>
                                    </p:anim>
                                    <p:animEffect transition="in" filter="fade">
                                      <p:cBhvr>
                                        <p:cTn id="90" dur="500"/>
                                        <p:tgtEl>
                                          <p:spTgt spid="81932"/>
                                        </p:tgtEl>
                                      </p:cBhvr>
                                    </p:animEffect>
                                  </p:childTnLst>
                                </p:cTn>
                              </p:par>
                              <p:par>
                                <p:cTn id="91" presetID="55" presetClass="entr" presetSubtype="0" fill="hold" grpId="0" nodeType="withEffect">
                                  <p:stCondLst>
                                    <p:cond delay="0"/>
                                  </p:stCondLst>
                                  <p:childTnLst>
                                    <p:set>
                                      <p:cBhvr>
                                        <p:cTn id="92" dur="1" fill="hold">
                                          <p:stCondLst>
                                            <p:cond delay="0"/>
                                          </p:stCondLst>
                                        </p:cTn>
                                        <p:tgtEl>
                                          <p:spTgt spid="81933"/>
                                        </p:tgtEl>
                                        <p:attrNameLst>
                                          <p:attrName>style.visibility</p:attrName>
                                        </p:attrNameLst>
                                      </p:cBhvr>
                                      <p:to>
                                        <p:strVal val="visible"/>
                                      </p:to>
                                    </p:set>
                                    <p:anim calcmode="lin" valueType="num">
                                      <p:cBhvr>
                                        <p:cTn id="93" dur="500" fill="hold"/>
                                        <p:tgtEl>
                                          <p:spTgt spid="81933"/>
                                        </p:tgtEl>
                                        <p:attrNameLst>
                                          <p:attrName>ppt_w</p:attrName>
                                        </p:attrNameLst>
                                      </p:cBhvr>
                                      <p:tavLst>
                                        <p:tav tm="0">
                                          <p:val>
                                            <p:strVal val="#ppt_w*0.70"/>
                                          </p:val>
                                        </p:tav>
                                        <p:tav tm="100000">
                                          <p:val>
                                            <p:strVal val="#ppt_w"/>
                                          </p:val>
                                        </p:tav>
                                      </p:tavLst>
                                    </p:anim>
                                    <p:anim calcmode="lin" valueType="num">
                                      <p:cBhvr>
                                        <p:cTn id="94" dur="500" fill="hold"/>
                                        <p:tgtEl>
                                          <p:spTgt spid="81933"/>
                                        </p:tgtEl>
                                        <p:attrNameLst>
                                          <p:attrName>ppt_h</p:attrName>
                                        </p:attrNameLst>
                                      </p:cBhvr>
                                      <p:tavLst>
                                        <p:tav tm="0">
                                          <p:val>
                                            <p:strVal val="#ppt_h"/>
                                          </p:val>
                                        </p:tav>
                                        <p:tav tm="100000">
                                          <p:val>
                                            <p:strVal val="#ppt_h"/>
                                          </p:val>
                                        </p:tav>
                                      </p:tavLst>
                                    </p:anim>
                                    <p:animEffect transition="in" filter="fade">
                                      <p:cBhvr>
                                        <p:cTn id="95" dur="500"/>
                                        <p:tgtEl>
                                          <p:spTgt spid="81933"/>
                                        </p:tgtEl>
                                      </p:cBhvr>
                                    </p:animEffect>
                                  </p:childTnLst>
                                </p:cTn>
                              </p:par>
                              <p:par>
                                <p:cTn id="96" presetID="55" presetClass="entr" presetSubtype="0" fill="hold" grpId="0" nodeType="withEffect">
                                  <p:stCondLst>
                                    <p:cond delay="0"/>
                                  </p:stCondLst>
                                  <p:childTnLst>
                                    <p:set>
                                      <p:cBhvr>
                                        <p:cTn id="97" dur="1" fill="hold">
                                          <p:stCondLst>
                                            <p:cond delay="0"/>
                                          </p:stCondLst>
                                        </p:cTn>
                                        <p:tgtEl>
                                          <p:spTgt spid="81939"/>
                                        </p:tgtEl>
                                        <p:attrNameLst>
                                          <p:attrName>style.visibility</p:attrName>
                                        </p:attrNameLst>
                                      </p:cBhvr>
                                      <p:to>
                                        <p:strVal val="visible"/>
                                      </p:to>
                                    </p:set>
                                    <p:anim calcmode="lin" valueType="num">
                                      <p:cBhvr>
                                        <p:cTn id="98" dur="500" fill="hold"/>
                                        <p:tgtEl>
                                          <p:spTgt spid="81939"/>
                                        </p:tgtEl>
                                        <p:attrNameLst>
                                          <p:attrName>ppt_w</p:attrName>
                                        </p:attrNameLst>
                                      </p:cBhvr>
                                      <p:tavLst>
                                        <p:tav tm="0">
                                          <p:val>
                                            <p:strVal val="#ppt_w*0.70"/>
                                          </p:val>
                                        </p:tav>
                                        <p:tav tm="100000">
                                          <p:val>
                                            <p:strVal val="#ppt_w"/>
                                          </p:val>
                                        </p:tav>
                                      </p:tavLst>
                                    </p:anim>
                                    <p:anim calcmode="lin" valueType="num">
                                      <p:cBhvr>
                                        <p:cTn id="99" dur="500" fill="hold"/>
                                        <p:tgtEl>
                                          <p:spTgt spid="81939"/>
                                        </p:tgtEl>
                                        <p:attrNameLst>
                                          <p:attrName>ppt_h</p:attrName>
                                        </p:attrNameLst>
                                      </p:cBhvr>
                                      <p:tavLst>
                                        <p:tav tm="0">
                                          <p:val>
                                            <p:strVal val="#ppt_h"/>
                                          </p:val>
                                        </p:tav>
                                        <p:tav tm="100000">
                                          <p:val>
                                            <p:strVal val="#ppt_h"/>
                                          </p:val>
                                        </p:tav>
                                      </p:tavLst>
                                    </p:anim>
                                    <p:animEffect transition="in" filter="fade">
                                      <p:cBhvr>
                                        <p:cTn id="100" dur="500"/>
                                        <p:tgtEl>
                                          <p:spTgt spid="81939"/>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81940"/>
                                        </p:tgtEl>
                                        <p:attrNameLst>
                                          <p:attrName>style.visibility</p:attrName>
                                        </p:attrNameLst>
                                      </p:cBhvr>
                                      <p:to>
                                        <p:strVal val="visible"/>
                                      </p:to>
                                    </p:set>
                                    <p:anim calcmode="lin" valueType="num">
                                      <p:cBhvr>
                                        <p:cTn id="103" dur="500" fill="hold"/>
                                        <p:tgtEl>
                                          <p:spTgt spid="81940"/>
                                        </p:tgtEl>
                                        <p:attrNameLst>
                                          <p:attrName>ppt_w</p:attrName>
                                        </p:attrNameLst>
                                      </p:cBhvr>
                                      <p:tavLst>
                                        <p:tav tm="0">
                                          <p:val>
                                            <p:strVal val="#ppt_w*0.70"/>
                                          </p:val>
                                        </p:tav>
                                        <p:tav tm="100000">
                                          <p:val>
                                            <p:strVal val="#ppt_w"/>
                                          </p:val>
                                        </p:tav>
                                      </p:tavLst>
                                    </p:anim>
                                    <p:anim calcmode="lin" valueType="num">
                                      <p:cBhvr>
                                        <p:cTn id="104" dur="500" fill="hold"/>
                                        <p:tgtEl>
                                          <p:spTgt spid="81940"/>
                                        </p:tgtEl>
                                        <p:attrNameLst>
                                          <p:attrName>ppt_h</p:attrName>
                                        </p:attrNameLst>
                                      </p:cBhvr>
                                      <p:tavLst>
                                        <p:tav tm="0">
                                          <p:val>
                                            <p:strVal val="#ppt_h"/>
                                          </p:val>
                                        </p:tav>
                                        <p:tav tm="100000">
                                          <p:val>
                                            <p:strVal val="#ppt_h"/>
                                          </p:val>
                                        </p:tav>
                                      </p:tavLst>
                                    </p:anim>
                                    <p:animEffect transition="in" filter="fade">
                                      <p:cBhvr>
                                        <p:cTn id="105" dur="500"/>
                                        <p:tgtEl>
                                          <p:spTgt spid="81940"/>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81942"/>
                                        </p:tgtEl>
                                        <p:attrNameLst>
                                          <p:attrName>style.visibility</p:attrName>
                                        </p:attrNameLst>
                                      </p:cBhvr>
                                      <p:to>
                                        <p:strVal val="visible"/>
                                      </p:to>
                                    </p:set>
                                    <p:anim calcmode="lin" valueType="num">
                                      <p:cBhvr>
                                        <p:cTn id="108" dur="500" fill="hold"/>
                                        <p:tgtEl>
                                          <p:spTgt spid="81942"/>
                                        </p:tgtEl>
                                        <p:attrNameLst>
                                          <p:attrName>ppt_w</p:attrName>
                                        </p:attrNameLst>
                                      </p:cBhvr>
                                      <p:tavLst>
                                        <p:tav tm="0">
                                          <p:val>
                                            <p:strVal val="#ppt_w*0.70"/>
                                          </p:val>
                                        </p:tav>
                                        <p:tav tm="100000">
                                          <p:val>
                                            <p:strVal val="#ppt_w"/>
                                          </p:val>
                                        </p:tav>
                                      </p:tavLst>
                                    </p:anim>
                                    <p:anim calcmode="lin" valueType="num">
                                      <p:cBhvr>
                                        <p:cTn id="109" dur="500" fill="hold"/>
                                        <p:tgtEl>
                                          <p:spTgt spid="81942"/>
                                        </p:tgtEl>
                                        <p:attrNameLst>
                                          <p:attrName>ppt_h</p:attrName>
                                        </p:attrNameLst>
                                      </p:cBhvr>
                                      <p:tavLst>
                                        <p:tav tm="0">
                                          <p:val>
                                            <p:strVal val="#ppt_h"/>
                                          </p:val>
                                        </p:tav>
                                        <p:tav tm="100000">
                                          <p:val>
                                            <p:strVal val="#ppt_h"/>
                                          </p:val>
                                        </p:tav>
                                      </p:tavLst>
                                    </p:anim>
                                    <p:animEffect transition="in" filter="fade">
                                      <p:cBhvr>
                                        <p:cTn id="110" dur="500"/>
                                        <p:tgtEl>
                                          <p:spTgt spid="81942"/>
                                        </p:tgtEl>
                                      </p:cBhvr>
                                    </p:animEffect>
                                  </p:childTnLst>
                                </p:cTn>
                              </p:par>
                              <p:par>
                                <p:cTn id="111" presetID="55" presetClass="entr" presetSubtype="0" fill="hold" grpId="0" nodeType="withEffect">
                                  <p:stCondLst>
                                    <p:cond delay="0"/>
                                  </p:stCondLst>
                                  <p:childTnLst>
                                    <p:set>
                                      <p:cBhvr>
                                        <p:cTn id="112" dur="1" fill="hold">
                                          <p:stCondLst>
                                            <p:cond delay="0"/>
                                          </p:stCondLst>
                                        </p:cTn>
                                        <p:tgtEl>
                                          <p:spTgt spid="81941"/>
                                        </p:tgtEl>
                                        <p:attrNameLst>
                                          <p:attrName>style.visibility</p:attrName>
                                        </p:attrNameLst>
                                      </p:cBhvr>
                                      <p:to>
                                        <p:strVal val="visible"/>
                                      </p:to>
                                    </p:set>
                                    <p:anim calcmode="lin" valueType="num">
                                      <p:cBhvr>
                                        <p:cTn id="113" dur="500" fill="hold"/>
                                        <p:tgtEl>
                                          <p:spTgt spid="81941"/>
                                        </p:tgtEl>
                                        <p:attrNameLst>
                                          <p:attrName>ppt_w</p:attrName>
                                        </p:attrNameLst>
                                      </p:cBhvr>
                                      <p:tavLst>
                                        <p:tav tm="0">
                                          <p:val>
                                            <p:strVal val="#ppt_w*0.70"/>
                                          </p:val>
                                        </p:tav>
                                        <p:tav tm="100000">
                                          <p:val>
                                            <p:strVal val="#ppt_w"/>
                                          </p:val>
                                        </p:tav>
                                      </p:tavLst>
                                    </p:anim>
                                    <p:anim calcmode="lin" valueType="num">
                                      <p:cBhvr>
                                        <p:cTn id="114" dur="500" fill="hold"/>
                                        <p:tgtEl>
                                          <p:spTgt spid="81941"/>
                                        </p:tgtEl>
                                        <p:attrNameLst>
                                          <p:attrName>ppt_h</p:attrName>
                                        </p:attrNameLst>
                                      </p:cBhvr>
                                      <p:tavLst>
                                        <p:tav tm="0">
                                          <p:val>
                                            <p:strVal val="#ppt_h"/>
                                          </p:val>
                                        </p:tav>
                                        <p:tav tm="100000">
                                          <p:val>
                                            <p:strVal val="#ppt_h"/>
                                          </p:val>
                                        </p:tav>
                                      </p:tavLst>
                                    </p:anim>
                                    <p:animEffect transition="in" filter="fade">
                                      <p:cBhvr>
                                        <p:cTn id="115" dur="500"/>
                                        <p:tgtEl>
                                          <p:spTgt spid="81941"/>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81934"/>
                                        </p:tgtEl>
                                        <p:attrNameLst>
                                          <p:attrName>style.visibility</p:attrName>
                                        </p:attrNameLst>
                                      </p:cBhvr>
                                      <p:to>
                                        <p:strVal val="visible"/>
                                      </p:to>
                                    </p:set>
                                    <p:anim calcmode="lin" valueType="num">
                                      <p:cBhvr>
                                        <p:cTn id="118" dur="500" fill="hold"/>
                                        <p:tgtEl>
                                          <p:spTgt spid="81934"/>
                                        </p:tgtEl>
                                        <p:attrNameLst>
                                          <p:attrName>ppt_w</p:attrName>
                                        </p:attrNameLst>
                                      </p:cBhvr>
                                      <p:tavLst>
                                        <p:tav tm="0">
                                          <p:val>
                                            <p:strVal val="#ppt_w*0.70"/>
                                          </p:val>
                                        </p:tav>
                                        <p:tav tm="100000">
                                          <p:val>
                                            <p:strVal val="#ppt_w"/>
                                          </p:val>
                                        </p:tav>
                                      </p:tavLst>
                                    </p:anim>
                                    <p:anim calcmode="lin" valueType="num">
                                      <p:cBhvr>
                                        <p:cTn id="119" dur="500" fill="hold"/>
                                        <p:tgtEl>
                                          <p:spTgt spid="81934"/>
                                        </p:tgtEl>
                                        <p:attrNameLst>
                                          <p:attrName>ppt_h</p:attrName>
                                        </p:attrNameLst>
                                      </p:cBhvr>
                                      <p:tavLst>
                                        <p:tav tm="0">
                                          <p:val>
                                            <p:strVal val="#ppt_h"/>
                                          </p:val>
                                        </p:tav>
                                        <p:tav tm="100000">
                                          <p:val>
                                            <p:strVal val="#ppt_h"/>
                                          </p:val>
                                        </p:tav>
                                      </p:tavLst>
                                    </p:anim>
                                    <p:animEffect transition="in" filter="fade">
                                      <p:cBhvr>
                                        <p:cTn id="120" dur="500"/>
                                        <p:tgtEl>
                                          <p:spTgt spid="81934"/>
                                        </p:tgtEl>
                                      </p:cBhvr>
                                    </p:animEffect>
                                  </p:childTnLst>
                                </p:cTn>
                              </p:par>
                              <p:par>
                                <p:cTn id="121" presetID="55" presetClass="entr" presetSubtype="0" fill="hold" grpId="0" nodeType="withEffect">
                                  <p:stCondLst>
                                    <p:cond delay="0"/>
                                  </p:stCondLst>
                                  <p:childTnLst>
                                    <p:set>
                                      <p:cBhvr>
                                        <p:cTn id="122" dur="1" fill="hold">
                                          <p:stCondLst>
                                            <p:cond delay="0"/>
                                          </p:stCondLst>
                                        </p:cTn>
                                        <p:tgtEl>
                                          <p:spTgt spid="81935"/>
                                        </p:tgtEl>
                                        <p:attrNameLst>
                                          <p:attrName>style.visibility</p:attrName>
                                        </p:attrNameLst>
                                      </p:cBhvr>
                                      <p:to>
                                        <p:strVal val="visible"/>
                                      </p:to>
                                    </p:set>
                                    <p:anim calcmode="lin" valueType="num">
                                      <p:cBhvr>
                                        <p:cTn id="123" dur="500" fill="hold"/>
                                        <p:tgtEl>
                                          <p:spTgt spid="81935"/>
                                        </p:tgtEl>
                                        <p:attrNameLst>
                                          <p:attrName>ppt_w</p:attrName>
                                        </p:attrNameLst>
                                      </p:cBhvr>
                                      <p:tavLst>
                                        <p:tav tm="0">
                                          <p:val>
                                            <p:strVal val="#ppt_w*0.70"/>
                                          </p:val>
                                        </p:tav>
                                        <p:tav tm="100000">
                                          <p:val>
                                            <p:strVal val="#ppt_w"/>
                                          </p:val>
                                        </p:tav>
                                      </p:tavLst>
                                    </p:anim>
                                    <p:anim calcmode="lin" valueType="num">
                                      <p:cBhvr>
                                        <p:cTn id="124" dur="500" fill="hold"/>
                                        <p:tgtEl>
                                          <p:spTgt spid="81935"/>
                                        </p:tgtEl>
                                        <p:attrNameLst>
                                          <p:attrName>ppt_h</p:attrName>
                                        </p:attrNameLst>
                                      </p:cBhvr>
                                      <p:tavLst>
                                        <p:tav tm="0">
                                          <p:val>
                                            <p:strVal val="#ppt_h"/>
                                          </p:val>
                                        </p:tav>
                                        <p:tav tm="100000">
                                          <p:val>
                                            <p:strVal val="#ppt_h"/>
                                          </p:val>
                                        </p:tav>
                                      </p:tavLst>
                                    </p:anim>
                                    <p:animEffect transition="in" filter="fade">
                                      <p:cBhvr>
                                        <p:cTn id="125" dur="500"/>
                                        <p:tgtEl>
                                          <p:spTgt spid="81935"/>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81943"/>
                                        </p:tgtEl>
                                        <p:attrNameLst>
                                          <p:attrName>style.visibility</p:attrName>
                                        </p:attrNameLst>
                                      </p:cBhvr>
                                      <p:to>
                                        <p:strVal val="visible"/>
                                      </p:to>
                                    </p:set>
                                    <p:anim calcmode="lin" valueType="num">
                                      <p:cBhvr>
                                        <p:cTn id="128" dur="500" fill="hold"/>
                                        <p:tgtEl>
                                          <p:spTgt spid="81943"/>
                                        </p:tgtEl>
                                        <p:attrNameLst>
                                          <p:attrName>ppt_w</p:attrName>
                                        </p:attrNameLst>
                                      </p:cBhvr>
                                      <p:tavLst>
                                        <p:tav tm="0">
                                          <p:val>
                                            <p:strVal val="#ppt_w*0.70"/>
                                          </p:val>
                                        </p:tav>
                                        <p:tav tm="100000">
                                          <p:val>
                                            <p:strVal val="#ppt_w"/>
                                          </p:val>
                                        </p:tav>
                                      </p:tavLst>
                                    </p:anim>
                                    <p:anim calcmode="lin" valueType="num">
                                      <p:cBhvr>
                                        <p:cTn id="129" dur="500" fill="hold"/>
                                        <p:tgtEl>
                                          <p:spTgt spid="81943"/>
                                        </p:tgtEl>
                                        <p:attrNameLst>
                                          <p:attrName>ppt_h</p:attrName>
                                        </p:attrNameLst>
                                      </p:cBhvr>
                                      <p:tavLst>
                                        <p:tav tm="0">
                                          <p:val>
                                            <p:strVal val="#ppt_h"/>
                                          </p:val>
                                        </p:tav>
                                        <p:tav tm="100000">
                                          <p:val>
                                            <p:strVal val="#ppt_h"/>
                                          </p:val>
                                        </p:tav>
                                      </p:tavLst>
                                    </p:anim>
                                    <p:animEffect transition="in" filter="fade">
                                      <p:cBhvr>
                                        <p:cTn id="130" dur="500"/>
                                        <p:tgtEl>
                                          <p:spTgt spid="81943"/>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55" presetClass="entr" presetSubtype="0" fill="hold" nodeType="clickEffect">
                                  <p:stCondLst>
                                    <p:cond delay="0"/>
                                  </p:stCondLst>
                                  <p:childTnLst>
                                    <p:set>
                                      <p:cBhvr>
                                        <p:cTn id="134" dur="1" fill="hold">
                                          <p:stCondLst>
                                            <p:cond delay="0"/>
                                          </p:stCondLst>
                                        </p:cTn>
                                        <p:tgtEl>
                                          <p:spTgt spid="81955"/>
                                        </p:tgtEl>
                                        <p:attrNameLst>
                                          <p:attrName>style.visibility</p:attrName>
                                        </p:attrNameLst>
                                      </p:cBhvr>
                                      <p:to>
                                        <p:strVal val="visible"/>
                                      </p:to>
                                    </p:set>
                                    <p:anim calcmode="lin" valueType="num">
                                      <p:cBhvr>
                                        <p:cTn id="135" dur="500" fill="hold"/>
                                        <p:tgtEl>
                                          <p:spTgt spid="81955"/>
                                        </p:tgtEl>
                                        <p:attrNameLst>
                                          <p:attrName>ppt_w</p:attrName>
                                        </p:attrNameLst>
                                      </p:cBhvr>
                                      <p:tavLst>
                                        <p:tav tm="0">
                                          <p:val>
                                            <p:strVal val="#ppt_w*0.70"/>
                                          </p:val>
                                        </p:tav>
                                        <p:tav tm="100000">
                                          <p:val>
                                            <p:strVal val="#ppt_w"/>
                                          </p:val>
                                        </p:tav>
                                      </p:tavLst>
                                    </p:anim>
                                    <p:anim calcmode="lin" valueType="num">
                                      <p:cBhvr>
                                        <p:cTn id="136" dur="500" fill="hold"/>
                                        <p:tgtEl>
                                          <p:spTgt spid="81955"/>
                                        </p:tgtEl>
                                        <p:attrNameLst>
                                          <p:attrName>ppt_h</p:attrName>
                                        </p:attrNameLst>
                                      </p:cBhvr>
                                      <p:tavLst>
                                        <p:tav tm="0">
                                          <p:val>
                                            <p:strVal val="#ppt_h"/>
                                          </p:val>
                                        </p:tav>
                                        <p:tav tm="100000">
                                          <p:val>
                                            <p:strVal val="#ppt_h"/>
                                          </p:val>
                                        </p:tav>
                                      </p:tavLst>
                                    </p:anim>
                                    <p:animEffect transition="in" filter="fade">
                                      <p:cBhvr>
                                        <p:cTn id="137" dur="500"/>
                                        <p:tgtEl>
                                          <p:spTgt spid="81955"/>
                                        </p:tgtEl>
                                      </p:cBhvr>
                                    </p:animEffect>
                                  </p:childTnLst>
                                </p:cTn>
                              </p:par>
                              <p:par>
                                <p:cTn id="138" presetID="55" presetClass="entr" presetSubtype="0" fill="hold" nodeType="withEffect">
                                  <p:stCondLst>
                                    <p:cond delay="0"/>
                                  </p:stCondLst>
                                  <p:childTnLst>
                                    <p:set>
                                      <p:cBhvr>
                                        <p:cTn id="139" dur="1" fill="hold">
                                          <p:stCondLst>
                                            <p:cond delay="0"/>
                                          </p:stCondLst>
                                        </p:cTn>
                                        <p:tgtEl>
                                          <p:spTgt spid="81954"/>
                                        </p:tgtEl>
                                        <p:attrNameLst>
                                          <p:attrName>style.visibility</p:attrName>
                                        </p:attrNameLst>
                                      </p:cBhvr>
                                      <p:to>
                                        <p:strVal val="visible"/>
                                      </p:to>
                                    </p:set>
                                    <p:anim calcmode="lin" valueType="num">
                                      <p:cBhvr>
                                        <p:cTn id="140" dur="500" fill="hold"/>
                                        <p:tgtEl>
                                          <p:spTgt spid="81954"/>
                                        </p:tgtEl>
                                        <p:attrNameLst>
                                          <p:attrName>ppt_w</p:attrName>
                                        </p:attrNameLst>
                                      </p:cBhvr>
                                      <p:tavLst>
                                        <p:tav tm="0">
                                          <p:val>
                                            <p:strVal val="#ppt_w*0.70"/>
                                          </p:val>
                                        </p:tav>
                                        <p:tav tm="100000">
                                          <p:val>
                                            <p:strVal val="#ppt_w"/>
                                          </p:val>
                                        </p:tav>
                                      </p:tavLst>
                                    </p:anim>
                                    <p:anim calcmode="lin" valueType="num">
                                      <p:cBhvr>
                                        <p:cTn id="141" dur="500" fill="hold"/>
                                        <p:tgtEl>
                                          <p:spTgt spid="81954"/>
                                        </p:tgtEl>
                                        <p:attrNameLst>
                                          <p:attrName>ppt_h</p:attrName>
                                        </p:attrNameLst>
                                      </p:cBhvr>
                                      <p:tavLst>
                                        <p:tav tm="0">
                                          <p:val>
                                            <p:strVal val="#ppt_h"/>
                                          </p:val>
                                        </p:tav>
                                        <p:tav tm="100000">
                                          <p:val>
                                            <p:strVal val="#ppt_h"/>
                                          </p:val>
                                        </p:tav>
                                      </p:tavLst>
                                    </p:anim>
                                    <p:animEffect transition="in" filter="fade">
                                      <p:cBhvr>
                                        <p:cTn id="142" dur="500"/>
                                        <p:tgtEl>
                                          <p:spTgt spid="81954"/>
                                        </p:tgtEl>
                                      </p:cBhvr>
                                    </p:animEffect>
                                  </p:childTnLst>
                                </p:cTn>
                              </p:par>
                              <p:par>
                                <p:cTn id="143" presetID="55" presetClass="entr" presetSubtype="0" fill="hold" grpId="0" nodeType="withEffect">
                                  <p:stCondLst>
                                    <p:cond delay="0"/>
                                  </p:stCondLst>
                                  <p:childTnLst>
                                    <p:set>
                                      <p:cBhvr>
                                        <p:cTn id="144" dur="1" fill="hold">
                                          <p:stCondLst>
                                            <p:cond delay="0"/>
                                          </p:stCondLst>
                                        </p:cTn>
                                        <p:tgtEl>
                                          <p:spTgt spid="81944"/>
                                        </p:tgtEl>
                                        <p:attrNameLst>
                                          <p:attrName>style.visibility</p:attrName>
                                        </p:attrNameLst>
                                      </p:cBhvr>
                                      <p:to>
                                        <p:strVal val="visible"/>
                                      </p:to>
                                    </p:set>
                                    <p:anim calcmode="lin" valueType="num">
                                      <p:cBhvr>
                                        <p:cTn id="145" dur="500" fill="hold"/>
                                        <p:tgtEl>
                                          <p:spTgt spid="81944"/>
                                        </p:tgtEl>
                                        <p:attrNameLst>
                                          <p:attrName>ppt_w</p:attrName>
                                        </p:attrNameLst>
                                      </p:cBhvr>
                                      <p:tavLst>
                                        <p:tav tm="0">
                                          <p:val>
                                            <p:strVal val="#ppt_w*0.70"/>
                                          </p:val>
                                        </p:tav>
                                        <p:tav tm="100000">
                                          <p:val>
                                            <p:strVal val="#ppt_w"/>
                                          </p:val>
                                        </p:tav>
                                      </p:tavLst>
                                    </p:anim>
                                    <p:anim calcmode="lin" valueType="num">
                                      <p:cBhvr>
                                        <p:cTn id="146" dur="500" fill="hold"/>
                                        <p:tgtEl>
                                          <p:spTgt spid="81944"/>
                                        </p:tgtEl>
                                        <p:attrNameLst>
                                          <p:attrName>ppt_h</p:attrName>
                                        </p:attrNameLst>
                                      </p:cBhvr>
                                      <p:tavLst>
                                        <p:tav tm="0">
                                          <p:val>
                                            <p:strVal val="#ppt_h"/>
                                          </p:val>
                                        </p:tav>
                                        <p:tav tm="100000">
                                          <p:val>
                                            <p:strVal val="#ppt_h"/>
                                          </p:val>
                                        </p:tav>
                                      </p:tavLst>
                                    </p:anim>
                                    <p:animEffect transition="in" filter="fade">
                                      <p:cBhvr>
                                        <p:cTn id="147" dur="500"/>
                                        <p:tgtEl>
                                          <p:spTgt spid="81944"/>
                                        </p:tgtEl>
                                      </p:cBhvr>
                                    </p:animEffect>
                                  </p:childTnLst>
                                </p:cTn>
                              </p:par>
                              <p:par>
                                <p:cTn id="148" presetID="55" presetClass="entr" presetSubtype="0" fill="hold" grpId="0" nodeType="withEffect">
                                  <p:stCondLst>
                                    <p:cond delay="0"/>
                                  </p:stCondLst>
                                  <p:childTnLst>
                                    <p:set>
                                      <p:cBhvr>
                                        <p:cTn id="149" dur="1" fill="hold">
                                          <p:stCondLst>
                                            <p:cond delay="0"/>
                                          </p:stCondLst>
                                        </p:cTn>
                                        <p:tgtEl>
                                          <p:spTgt spid="81945"/>
                                        </p:tgtEl>
                                        <p:attrNameLst>
                                          <p:attrName>style.visibility</p:attrName>
                                        </p:attrNameLst>
                                      </p:cBhvr>
                                      <p:to>
                                        <p:strVal val="visible"/>
                                      </p:to>
                                    </p:set>
                                    <p:anim calcmode="lin" valueType="num">
                                      <p:cBhvr>
                                        <p:cTn id="150" dur="500" fill="hold"/>
                                        <p:tgtEl>
                                          <p:spTgt spid="81945"/>
                                        </p:tgtEl>
                                        <p:attrNameLst>
                                          <p:attrName>ppt_w</p:attrName>
                                        </p:attrNameLst>
                                      </p:cBhvr>
                                      <p:tavLst>
                                        <p:tav tm="0">
                                          <p:val>
                                            <p:strVal val="#ppt_w*0.70"/>
                                          </p:val>
                                        </p:tav>
                                        <p:tav tm="100000">
                                          <p:val>
                                            <p:strVal val="#ppt_w"/>
                                          </p:val>
                                        </p:tav>
                                      </p:tavLst>
                                    </p:anim>
                                    <p:anim calcmode="lin" valueType="num">
                                      <p:cBhvr>
                                        <p:cTn id="151" dur="500" fill="hold"/>
                                        <p:tgtEl>
                                          <p:spTgt spid="81945"/>
                                        </p:tgtEl>
                                        <p:attrNameLst>
                                          <p:attrName>ppt_h</p:attrName>
                                        </p:attrNameLst>
                                      </p:cBhvr>
                                      <p:tavLst>
                                        <p:tav tm="0">
                                          <p:val>
                                            <p:strVal val="#ppt_h"/>
                                          </p:val>
                                        </p:tav>
                                        <p:tav tm="100000">
                                          <p:val>
                                            <p:strVal val="#ppt_h"/>
                                          </p:val>
                                        </p:tav>
                                      </p:tavLst>
                                    </p:anim>
                                    <p:animEffect transition="in" filter="fade">
                                      <p:cBhvr>
                                        <p:cTn id="152" dur="500"/>
                                        <p:tgtEl>
                                          <p:spTgt spid="81945"/>
                                        </p:tgtEl>
                                      </p:cBhvr>
                                    </p:animEffect>
                                  </p:childTnLst>
                                </p:cTn>
                              </p:par>
                              <p:par>
                                <p:cTn id="153" presetID="55" presetClass="entr" presetSubtype="0" fill="hold" grpId="0" nodeType="withEffect">
                                  <p:stCondLst>
                                    <p:cond delay="0"/>
                                  </p:stCondLst>
                                  <p:childTnLst>
                                    <p:set>
                                      <p:cBhvr>
                                        <p:cTn id="154" dur="1" fill="hold">
                                          <p:stCondLst>
                                            <p:cond delay="0"/>
                                          </p:stCondLst>
                                        </p:cTn>
                                        <p:tgtEl>
                                          <p:spTgt spid="35"/>
                                        </p:tgtEl>
                                        <p:attrNameLst>
                                          <p:attrName>style.visibility</p:attrName>
                                        </p:attrNameLst>
                                      </p:cBhvr>
                                      <p:to>
                                        <p:strVal val="visible"/>
                                      </p:to>
                                    </p:set>
                                    <p:anim calcmode="lin" valueType="num">
                                      <p:cBhvr>
                                        <p:cTn id="155" dur="500" fill="hold"/>
                                        <p:tgtEl>
                                          <p:spTgt spid="35"/>
                                        </p:tgtEl>
                                        <p:attrNameLst>
                                          <p:attrName>ppt_w</p:attrName>
                                        </p:attrNameLst>
                                      </p:cBhvr>
                                      <p:tavLst>
                                        <p:tav tm="0">
                                          <p:val>
                                            <p:strVal val="#ppt_w*0.70"/>
                                          </p:val>
                                        </p:tav>
                                        <p:tav tm="100000">
                                          <p:val>
                                            <p:strVal val="#ppt_w"/>
                                          </p:val>
                                        </p:tav>
                                      </p:tavLst>
                                    </p:anim>
                                    <p:anim calcmode="lin" valueType="num">
                                      <p:cBhvr>
                                        <p:cTn id="156" dur="500" fill="hold"/>
                                        <p:tgtEl>
                                          <p:spTgt spid="35"/>
                                        </p:tgtEl>
                                        <p:attrNameLst>
                                          <p:attrName>ppt_h</p:attrName>
                                        </p:attrNameLst>
                                      </p:cBhvr>
                                      <p:tavLst>
                                        <p:tav tm="0">
                                          <p:val>
                                            <p:strVal val="#ppt_h"/>
                                          </p:val>
                                        </p:tav>
                                        <p:tav tm="100000">
                                          <p:val>
                                            <p:strVal val="#ppt_h"/>
                                          </p:val>
                                        </p:tav>
                                      </p:tavLst>
                                    </p:anim>
                                    <p:animEffect transition="in" filter="fade">
                                      <p:cBhvr>
                                        <p:cTn id="1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nimBg="1"/>
      <p:bldP spid="81924" grpId="0" animBg="1"/>
      <p:bldP spid="81925" grpId="0" animBg="1"/>
      <p:bldP spid="81928" grpId="0" animBg="1"/>
      <p:bldP spid="81929" grpId="0" animBg="1"/>
      <p:bldP spid="81930" grpId="0" animBg="1"/>
      <p:bldP spid="81931" grpId="0" animBg="1"/>
      <p:bldP spid="81932" grpId="0" animBg="1"/>
      <p:bldP spid="81933" grpId="0" animBg="1"/>
      <p:bldP spid="81934" grpId="0" animBg="1"/>
      <p:bldP spid="81935" grpId="0" animBg="1"/>
      <p:bldP spid="81937" grpId="0" animBg="1"/>
      <p:bldP spid="81938" grpId="0" animBg="1"/>
      <p:bldP spid="81939" grpId="0" animBg="1"/>
      <p:bldP spid="81940" grpId="0" animBg="1"/>
      <p:bldP spid="81941" grpId="0" animBg="1"/>
      <p:bldP spid="81942" grpId="0" animBg="1"/>
      <p:bldP spid="81943" grpId="0" animBg="1"/>
      <p:bldP spid="81944" grpId="0" animBg="1"/>
      <p:bldP spid="81945"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4294967295"/>
          </p:nvPr>
        </p:nvSpPr>
        <p:spPr/>
        <p:txBody>
          <a:bodyPr/>
          <a:lstStyle/>
          <a:p>
            <a:r>
              <a:rPr lang="en-US" sz="2800" b="1" i="1" dirty="0" err="1">
                <a:solidFill>
                  <a:srgbClr val="006699"/>
                </a:solidFill>
                <a:latin typeface="Times New Roman" charset="0"/>
                <a:ea typeface="ＭＳ Ｐゴシック" charset="0"/>
                <a:cs typeface="Arial" charset="0"/>
              </a:rPr>
              <a:t>Protéines</a:t>
            </a:r>
            <a:r>
              <a:rPr lang="en-US" sz="2800" b="1" i="1" dirty="0">
                <a:solidFill>
                  <a:srgbClr val="006699"/>
                </a:solidFill>
                <a:latin typeface="Times New Roman" charset="0"/>
                <a:ea typeface="ＭＳ Ｐゴシック" charset="0"/>
                <a:cs typeface="Arial" charset="0"/>
              </a:rPr>
              <a:t> de </a:t>
            </a:r>
            <a:r>
              <a:rPr lang="en-US" sz="2800" b="1" i="1" dirty="0" err="1">
                <a:solidFill>
                  <a:srgbClr val="006699"/>
                </a:solidFill>
                <a:latin typeface="Times New Roman" charset="0"/>
                <a:ea typeface="ＭＳ Ｐゴシック" charset="0"/>
                <a:cs typeface="Arial" charset="0"/>
              </a:rPr>
              <a:t>stockage</a:t>
            </a:r>
            <a:endParaRPr lang="en-US" sz="2800" b="1" i="1" dirty="0">
              <a:solidFill>
                <a:srgbClr val="006699"/>
              </a:solidFill>
              <a:latin typeface="Times New Roman" charset="0"/>
              <a:ea typeface="ＭＳ Ｐゴシック" charset="0"/>
              <a:cs typeface="Arial" charset="0"/>
            </a:endParaRPr>
          </a:p>
          <a:p>
            <a:pPr lvl="1"/>
            <a:r>
              <a:rPr lang="fr-FR" sz="2000" dirty="0" smtClean="0">
                <a:solidFill>
                  <a:srgbClr val="006699"/>
                </a:solidFill>
                <a:latin typeface="Times New Roman" charset="0"/>
              </a:rPr>
              <a:t>Présentes </a:t>
            </a:r>
            <a:r>
              <a:rPr lang="fr-FR" sz="2000" dirty="0">
                <a:solidFill>
                  <a:srgbClr val="006699"/>
                </a:solidFill>
                <a:latin typeface="Times New Roman" charset="0"/>
              </a:rPr>
              <a:t>dans les </a:t>
            </a:r>
            <a:r>
              <a:rPr lang="fr-FR" sz="2000" dirty="0" smtClean="0">
                <a:solidFill>
                  <a:srgbClr val="006699"/>
                </a:solidFill>
                <a:latin typeface="Times New Roman" charset="0"/>
              </a:rPr>
              <a:t>graines</a:t>
            </a:r>
            <a:r>
              <a:rPr lang="fr-FR" sz="2000" dirty="0">
                <a:solidFill>
                  <a:srgbClr val="006699"/>
                </a:solidFill>
                <a:latin typeface="Times New Roman" charset="0"/>
              </a:rPr>
              <a:t>.</a:t>
            </a:r>
          </a:p>
          <a:p>
            <a:pPr lvl="1" algn="just">
              <a:buSzPct val="55000"/>
            </a:pPr>
            <a:r>
              <a:rPr lang="fr-FR" sz="2000" dirty="0">
                <a:solidFill>
                  <a:srgbClr val="006699"/>
                </a:solidFill>
                <a:latin typeface="Times New Roman" charset="0"/>
              </a:rPr>
              <a:t>Parfois, stable et résistante à la chaleur causant des réactions aux aliments cuits.</a:t>
            </a:r>
          </a:p>
          <a:p>
            <a:pPr lvl="1"/>
            <a:endParaRPr lang="en-US" sz="2400" dirty="0">
              <a:solidFill>
                <a:schemeClr val="accent2"/>
              </a:solidFill>
              <a:latin typeface="Times New Roman" charset="0"/>
            </a:endParaRPr>
          </a:p>
          <a:p>
            <a:endParaRPr lang="en-US" sz="2800" dirty="0">
              <a:ea typeface="ＭＳ Ｐゴシック" charset="0"/>
              <a:cs typeface="Arial" charset="0"/>
            </a:endParaRPr>
          </a:p>
        </p:txBody>
      </p:sp>
      <p:pic>
        <p:nvPicPr>
          <p:cNvPr id="322564" name="Picture 4" descr="02002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9934" y="3579070"/>
            <a:ext cx="18716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Text Box 5"/>
          <p:cNvSpPr txBox="1">
            <a:spLocks noChangeArrowheads="1"/>
          </p:cNvSpPr>
          <p:nvPr/>
        </p:nvSpPr>
        <p:spPr bwMode="auto">
          <a:xfrm>
            <a:off x="6784771" y="3497052"/>
            <a:ext cx="1150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dirty="0">
                <a:solidFill>
                  <a:srgbClr val="008000"/>
                </a:solidFill>
                <a:latin typeface="Times New Roman" charset="0"/>
                <a:cs typeface="Arial" charset="0"/>
              </a:rPr>
              <a:t> </a:t>
            </a:r>
            <a:r>
              <a:rPr kumimoji="1" lang="fr-FR" sz="1600" b="1" dirty="0" smtClean="0">
                <a:solidFill>
                  <a:srgbClr val="008000"/>
                </a:solidFill>
                <a:latin typeface="Times New Roman" charset="0"/>
                <a:cs typeface="Arial" charset="0"/>
              </a:rPr>
              <a:t>Ber  </a:t>
            </a:r>
            <a:r>
              <a:rPr kumimoji="1" lang="fr-FR" sz="1600" b="1" dirty="0">
                <a:solidFill>
                  <a:srgbClr val="008000"/>
                </a:solidFill>
                <a:latin typeface="Times New Roman" charset="0"/>
                <a:cs typeface="Arial" charset="0"/>
              </a:rPr>
              <a:t>e 1</a:t>
            </a:r>
          </a:p>
        </p:txBody>
      </p:sp>
      <p:pic>
        <p:nvPicPr>
          <p:cNvPr id="322566" name="Picture 6" descr="peanuts"/>
          <p:cNvPicPr>
            <a:picLocks noChangeAspect="1" noChangeArrowheads="1"/>
          </p:cNvPicPr>
          <p:nvPr/>
        </p:nvPicPr>
        <p:blipFill>
          <a:blip r:embed="rId3">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3670106" y="5359580"/>
            <a:ext cx="165576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7" name="Text Box 7"/>
          <p:cNvSpPr txBox="1">
            <a:spLocks noChangeArrowheads="1"/>
          </p:cNvSpPr>
          <p:nvPr/>
        </p:nvSpPr>
        <p:spPr bwMode="auto">
          <a:xfrm>
            <a:off x="5026664" y="4728252"/>
            <a:ext cx="1152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Ara h 1 Ara h 2 Ara h </a:t>
            </a:r>
            <a:r>
              <a:rPr lang="fr-BE" sz="1600" b="1" dirty="0" smtClean="0">
                <a:solidFill>
                  <a:srgbClr val="008000"/>
                </a:solidFill>
                <a:latin typeface="Times New Roman" charset="0"/>
                <a:cs typeface="Arial" charset="0"/>
              </a:rPr>
              <a:t>3</a:t>
            </a:r>
            <a:r>
              <a:rPr lang="fr-FR" sz="1600" b="1" dirty="0">
                <a:solidFill>
                  <a:srgbClr val="008000"/>
                </a:solidFill>
                <a:latin typeface="Times New Roman" charset="0"/>
                <a:cs typeface="Arial" charset="0"/>
              </a:rPr>
              <a:t> </a:t>
            </a:r>
            <a:r>
              <a:rPr lang="fr-FR" sz="1600" b="1" dirty="0" smtClean="0">
                <a:solidFill>
                  <a:srgbClr val="008000"/>
                </a:solidFill>
                <a:latin typeface="Times New Roman" charset="0"/>
                <a:cs typeface="Arial" charset="0"/>
              </a:rPr>
              <a:t>      </a:t>
            </a:r>
            <a:r>
              <a:rPr lang="fr-FR" sz="1600" b="1" dirty="0" smtClean="0">
                <a:solidFill>
                  <a:srgbClr val="FF33CC"/>
                </a:solidFill>
                <a:latin typeface="Times New Roman" charset="0"/>
                <a:cs typeface="Arial" charset="0"/>
              </a:rPr>
              <a:t>Ara h 6</a:t>
            </a:r>
            <a:endParaRPr lang="fr-BE" sz="1600" b="1" dirty="0" smtClean="0">
              <a:solidFill>
                <a:srgbClr val="FF33CC"/>
              </a:solidFill>
              <a:latin typeface="Times New Roman" charset="0"/>
              <a:cs typeface="Arial" charset="0"/>
            </a:endParaRPr>
          </a:p>
        </p:txBody>
      </p:sp>
      <p:pic>
        <p:nvPicPr>
          <p:cNvPr id="322568" name="Picture 8" descr="noisette_nu-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141110" y="4896029"/>
            <a:ext cx="17272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9" name="Rectangle 9"/>
          <p:cNvSpPr>
            <a:spLocks noChangeArrowheads="1"/>
          </p:cNvSpPr>
          <p:nvPr/>
        </p:nvSpPr>
        <p:spPr bwMode="auto">
          <a:xfrm>
            <a:off x="1313604" y="4939051"/>
            <a:ext cx="93316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BE" sz="1600" b="1" dirty="0">
                <a:solidFill>
                  <a:srgbClr val="FF33CC"/>
                </a:solidFill>
                <a:latin typeface="Times New Roman" charset="0"/>
                <a:cs typeface="Arial" charset="0"/>
              </a:rPr>
              <a:t>Cor a </a:t>
            </a:r>
            <a:r>
              <a:rPr lang="fr-BE" sz="1600" b="1" dirty="0" smtClean="0">
                <a:solidFill>
                  <a:srgbClr val="FF33CC"/>
                </a:solidFill>
                <a:latin typeface="Times New Roman" charset="0"/>
                <a:cs typeface="Arial" charset="0"/>
              </a:rPr>
              <a:t>9</a:t>
            </a:r>
          </a:p>
          <a:p>
            <a:pPr algn="ctr">
              <a:defRPr/>
            </a:pPr>
            <a:r>
              <a:rPr lang="fr-BE" sz="1600" b="1" dirty="0" smtClean="0">
                <a:solidFill>
                  <a:srgbClr val="FF33CC"/>
                </a:solidFill>
                <a:latin typeface="Times New Roman" charset="0"/>
                <a:cs typeface="Arial" charset="0"/>
              </a:rPr>
              <a:t>Cor a 14</a:t>
            </a:r>
            <a:endParaRPr lang="fr-FR" sz="1600" b="1" dirty="0">
              <a:solidFill>
                <a:srgbClr val="FF33CC"/>
              </a:solidFill>
              <a:latin typeface="Times New Roman" charset="0"/>
              <a:cs typeface="Arial" charset="0"/>
            </a:endParaRPr>
          </a:p>
        </p:txBody>
      </p:sp>
      <p:pic>
        <p:nvPicPr>
          <p:cNvPr id="322570" name="Picture 10" descr="cg_seseame_seed"/>
          <p:cNvPicPr>
            <a:picLocks noChangeAspect="1" noChangeArrowheads="1"/>
          </p:cNvPicPr>
          <p:nvPr/>
        </p:nvPicPr>
        <p:blipFill>
          <a:blip r:embed="rId5">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3759256" y="4052811"/>
            <a:ext cx="15573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1" name="Text Box 11"/>
          <p:cNvSpPr txBox="1">
            <a:spLocks noChangeArrowheads="1"/>
          </p:cNvSpPr>
          <p:nvPr/>
        </p:nvSpPr>
        <p:spPr bwMode="auto">
          <a:xfrm>
            <a:off x="3536181" y="3979786"/>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b="1" dirty="0" smtClean="0">
                <a:solidFill>
                  <a:srgbClr val="008000"/>
                </a:solidFill>
                <a:latin typeface="Times New Roman" charset="0"/>
                <a:cs typeface="Arial" charset="0"/>
              </a:rPr>
              <a:t>Ses </a:t>
            </a:r>
            <a:r>
              <a:rPr kumimoji="1" lang="fr-FR" b="1" dirty="0">
                <a:solidFill>
                  <a:srgbClr val="008000"/>
                </a:solidFill>
                <a:latin typeface="Times New Roman" charset="0"/>
                <a:cs typeface="Arial" charset="0"/>
              </a:rPr>
              <a:t>i 3</a:t>
            </a:r>
          </a:p>
        </p:txBody>
      </p:sp>
      <p:sp>
        <p:nvSpPr>
          <p:cNvPr id="322573" name="Text Box 13"/>
          <p:cNvSpPr txBox="1">
            <a:spLocks noChangeArrowheads="1"/>
          </p:cNvSpPr>
          <p:nvPr/>
        </p:nvSpPr>
        <p:spPr bwMode="auto">
          <a:xfrm>
            <a:off x="7368515" y="4508733"/>
            <a:ext cx="135421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kumimoji="1" lang="fr-FR" sz="1600" b="1" dirty="0" err="1" smtClean="0">
                <a:solidFill>
                  <a:srgbClr val="008000"/>
                </a:solidFill>
                <a:latin typeface="Times New Roman" charset="0"/>
                <a:cs typeface="Arial" charset="0"/>
              </a:rPr>
              <a:t>Gly</a:t>
            </a:r>
            <a:r>
              <a:rPr kumimoji="1" lang="fr-FR" sz="1600" b="1" dirty="0" smtClean="0">
                <a:solidFill>
                  <a:srgbClr val="008000"/>
                </a:solidFill>
                <a:latin typeface="Times New Roman" charset="0"/>
                <a:cs typeface="Arial" charset="0"/>
              </a:rPr>
              <a:t> m 5                          </a:t>
            </a:r>
            <a:r>
              <a:rPr kumimoji="1" lang="fr-FR" sz="1600" b="1" dirty="0" err="1" smtClean="0">
                <a:solidFill>
                  <a:srgbClr val="008000"/>
                </a:solidFill>
                <a:latin typeface="Times New Roman" charset="0"/>
                <a:cs typeface="Arial" charset="0"/>
              </a:rPr>
              <a:t>Gly</a:t>
            </a:r>
            <a:r>
              <a:rPr kumimoji="1" lang="fr-FR" sz="1600" b="1" dirty="0" smtClean="0">
                <a:solidFill>
                  <a:srgbClr val="008000"/>
                </a:solidFill>
                <a:latin typeface="Times New Roman" charset="0"/>
                <a:cs typeface="Arial" charset="0"/>
              </a:rPr>
              <a:t> m 6</a:t>
            </a:r>
            <a:endParaRPr kumimoji="1" lang="el-GR" sz="1600" b="1" dirty="0">
              <a:solidFill>
                <a:srgbClr val="008000"/>
              </a:solidFill>
              <a:latin typeface="Times New Roman" charset="0"/>
              <a:cs typeface="Times New Roman" charset="0"/>
            </a:endParaRPr>
          </a:p>
        </p:txBody>
      </p:sp>
      <p:sp>
        <p:nvSpPr>
          <p:cNvPr id="14" name="Text Box 11"/>
          <p:cNvSpPr txBox="1">
            <a:spLocks noChangeArrowheads="1"/>
          </p:cNvSpPr>
          <p:nvPr/>
        </p:nvSpPr>
        <p:spPr bwMode="auto">
          <a:xfrm>
            <a:off x="358173" y="4229462"/>
            <a:ext cx="792162"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FF33CC"/>
                </a:solidFill>
                <a:latin typeface="Times New Roman" charset="0"/>
                <a:cs typeface="Arial" charset="0"/>
              </a:rPr>
              <a:t>Jug r 1</a:t>
            </a:r>
          </a:p>
          <a:p>
            <a:pPr algn="ctr">
              <a:spcBef>
                <a:spcPct val="50000"/>
              </a:spcBef>
              <a:defRPr/>
            </a:pPr>
            <a:r>
              <a:rPr lang="fr-BE" sz="1400" b="1" dirty="0" smtClean="0">
                <a:solidFill>
                  <a:srgbClr val="FF33CC"/>
                </a:solidFill>
                <a:latin typeface="Times New Roman" charset="0"/>
                <a:cs typeface="Arial" charset="0"/>
              </a:rPr>
              <a:t>Jug r 2</a:t>
            </a:r>
            <a:endParaRPr lang="fr-FR" sz="1400" b="1" dirty="0">
              <a:solidFill>
                <a:srgbClr val="FF33CC"/>
              </a:solidFill>
              <a:latin typeface="Times New Roman" charset="0"/>
              <a:cs typeface="Arial" charset="0"/>
            </a:endParaRPr>
          </a:p>
        </p:txBody>
      </p:sp>
      <p:pic>
        <p:nvPicPr>
          <p:cNvPr id="15" name="Image 14"/>
          <p:cNvPicPr>
            <a:picLocks noChangeAspect="1"/>
          </p:cNvPicPr>
          <p:nvPr/>
        </p:nvPicPr>
        <p:blipFill>
          <a:blip r:embed="rId6">
            <a:extLst>
              <a:ext uri="{BEBA8EAE-BF5A-486C-A8C5-ECC9F3942E4B}">
                <a14:imgProps xmlns:a14="http://schemas.microsoft.com/office/drawing/2010/main">
                  <a14:imgLayer r:embed="rId7">
                    <a14:imgEffect>
                      <a14:backgroundRemoval t="9548" b="89950" l="2667" r="95000">
                        <a14:backgroundMark x1="50000" y1="76884" x2="50000" y2="76884"/>
                        <a14:backgroundMark x1="42667" y1="78894" x2="42667" y2="78894"/>
                      </a14:backgroundRemoval>
                    </a14:imgEffect>
                  </a14:imgLayer>
                </a14:imgProps>
              </a:ext>
            </a:extLst>
          </a:blip>
          <a:stretch>
            <a:fillRect/>
          </a:stretch>
        </p:blipFill>
        <p:spPr>
          <a:xfrm>
            <a:off x="1094067" y="3775747"/>
            <a:ext cx="1651660" cy="1095601"/>
          </a:xfrm>
          <a:prstGeom prst="rect">
            <a:avLst/>
          </a:prstGeom>
        </p:spPr>
      </p:pic>
      <p:pic>
        <p:nvPicPr>
          <p:cNvPr id="3" name="Image 2"/>
          <p:cNvPicPr>
            <a:picLocks noChangeAspect="1"/>
          </p:cNvPicPr>
          <p:nvPr/>
        </p:nvPicPr>
        <p:blipFill>
          <a:blip r:embed="rId8">
            <a:extLst>
              <a:ext uri="{BEBA8EAE-BF5A-486C-A8C5-ECC9F3942E4B}">
                <a14:imgProps xmlns:a14="http://schemas.microsoft.com/office/drawing/2010/main">
                  <a14:imgLayer r:embed="rId9">
                    <a14:imgEffect>
                      <a14:backgroundRemoval t="9626" b="96257" l="1713" r="89936"/>
                    </a14:imgEffect>
                  </a14:imgLayer>
                </a14:imgProps>
              </a:ext>
            </a:extLst>
          </a:blip>
          <a:stretch>
            <a:fillRect/>
          </a:stretch>
        </p:blipFill>
        <p:spPr>
          <a:xfrm>
            <a:off x="1956576" y="4968654"/>
            <a:ext cx="2090949" cy="1674550"/>
          </a:xfrm>
          <a:prstGeom prst="rect">
            <a:avLst/>
          </a:prstGeom>
        </p:spPr>
      </p:pic>
      <p:sp>
        <p:nvSpPr>
          <p:cNvPr id="18" name="Rectangle 9"/>
          <p:cNvSpPr>
            <a:spLocks noChangeArrowheads="1"/>
          </p:cNvSpPr>
          <p:nvPr/>
        </p:nvSpPr>
        <p:spPr bwMode="auto">
          <a:xfrm>
            <a:off x="2359784" y="4856253"/>
            <a:ext cx="8701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BE" sz="1600" b="1" dirty="0" smtClean="0">
                <a:solidFill>
                  <a:srgbClr val="008000"/>
                </a:solidFill>
                <a:latin typeface="Times New Roman" charset="0"/>
                <a:cs typeface="Arial" charset="0"/>
              </a:rPr>
              <a:t>Ana o 2</a:t>
            </a:r>
            <a:endParaRPr lang="fr-FR" sz="1600" b="1" dirty="0">
              <a:solidFill>
                <a:srgbClr val="008000"/>
              </a:solidFill>
              <a:latin typeface="Times New Roman" charset="0"/>
              <a:cs typeface="Arial" charset="0"/>
            </a:endParaRPr>
          </a:p>
        </p:txBody>
      </p:sp>
      <p:pic>
        <p:nvPicPr>
          <p:cNvPr id="4" name="Image 3"/>
          <p:cNvPicPr>
            <a:picLocks noChangeAspect="1"/>
          </p:cNvPicPr>
          <p:nvPr/>
        </p:nvPicPr>
        <p:blipFill>
          <a:blip r:embed="rId10">
            <a:extLst>
              <a:ext uri="{BEBA8EAE-BF5A-486C-A8C5-ECC9F3942E4B}">
                <a14:imgProps xmlns:a14="http://schemas.microsoft.com/office/drawing/2010/main">
                  <a14:imgLayer r:embed="rId11">
                    <a14:imgEffect>
                      <a14:backgroundRemoval t="6641" b="94661" l="1266" r="94093">
                        <a14:foregroundMark x1="84669" y1="54688" x2="84669" y2="54688"/>
                        <a14:foregroundMark x1="82138" y1="50130" x2="82138" y2="50130"/>
                        <a14:foregroundMark x1="81013" y1="63281" x2="81013" y2="63281"/>
                        <a14:foregroundMark x1="72996" y1="75911" x2="72996" y2="75911"/>
                        <a14:foregroundMark x1="66667" y1="15365" x2="66667" y2="15365"/>
                        <a14:foregroundMark x1="65120" y1="12370" x2="65120" y2="12370"/>
                        <a14:foregroundMark x1="59212" y1="11458" x2="59212" y2="11458"/>
                        <a14:foregroundMark x1="7876" y1="35677" x2="7876" y2="35677"/>
                        <a14:foregroundMark x1="4360" y1="44401" x2="4360" y2="44401"/>
                        <a14:foregroundMark x1="33052" y1="93099" x2="33052" y2="93099"/>
                        <a14:foregroundMark x1="27145" y1="94661" x2="27145" y2="94661"/>
                        <a14:foregroundMark x1="42475" y1="90104" x2="42475" y2="90104"/>
                        <a14:foregroundMark x1="37271" y1="92318" x2="37271" y2="92318"/>
                      </a14:backgroundRemoval>
                    </a14:imgEffect>
                  </a14:imgLayer>
                </a14:imgProps>
              </a:ext>
            </a:extLst>
          </a:blip>
          <a:stretch>
            <a:fillRect/>
          </a:stretch>
        </p:blipFill>
        <p:spPr>
          <a:xfrm>
            <a:off x="5946372" y="4857661"/>
            <a:ext cx="1486093" cy="1605231"/>
          </a:xfrm>
          <a:prstGeom prst="rect">
            <a:avLst/>
          </a:prstGeom>
        </p:spPr>
      </p:pic>
      <p:sp>
        <p:nvSpPr>
          <p:cNvPr id="20" name="Text Box 5"/>
          <p:cNvSpPr txBox="1">
            <a:spLocks noChangeArrowheads="1"/>
          </p:cNvSpPr>
          <p:nvPr/>
        </p:nvSpPr>
        <p:spPr bwMode="auto">
          <a:xfrm>
            <a:off x="6184643" y="4652966"/>
            <a:ext cx="1150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600" b="1" dirty="0" err="1" smtClean="0">
                <a:solidFill>
                  <a:srgbClr val="FF33CC"/>
                </a:solidFill>
                <a:latin typeface="Times New Roman" charset="0"/>
                <a:cs typeface="Arial" charset="0"/>
              </a:rPr>
              <a:t>Fag</a:t>
            </a:r>
            <a:r>
              <a:rPr kumimoji="1" lang="fr-FR" sz="1600" b="1" dirty="0" smtClean="0">
                <a:solidFill>
                  <a:srgbClr val="FF33CC"/>
                </a:solidFill>
                <a:latin typeface="Times New Roman" charset="0"/>
                <a:cs typeface="Arial" charset="0"/>
              </a:rPr>
              <a:t> e 2</a:t>
            </a:r>
            <a:endParaRPr kumimoji="1" lang="fr-FR" sz="1600" b="1" dirty="0">
              <a:solidFill>
                <a:srgbClr val="FF33CC"/>
              </a:solidFill>
              <a:latin typeface="Times New Roman" charset="0"/>
              <a:cs typeface="Arial" charset="0"/>
            </a:endParaRPr>
          </a:p>
        </p:txBody>
      </p:sp>
      <p:pic>
        <p:nvPicPr>
          <p:cNvPr id="6" name="Image 5"/>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291738" y="4889022"/>
            <a:ext cx="1594363" cy="1573870"/>
          </a:xfrm>
          <a:prstGeom prst="rect">
            <a:avLst/>
          </a:prstGeom>
        </p:spPr>
      </p:pic>
      <p:sp>
        <p:nvSpPr>
          <p:cNvPr id="2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800" smtClean="0">
                <a:latin typeface="Times New Roman" charset="0"/>
                <a:ea typeface="ＭＳ Ｐゴシック" charset="0"/>
                <a:cs typeface="Arial" charset="0"/>
              </a:rPr>
              <a:t>Allergie moléculaire</a:t>
            </a:r>
            <a:br>
              <a:rPr lang="en-US" sz="2800" smtClean="0">
                <a:latin typeface="Times New Roman" charset="0"/>
                <a:ea typeface="ＭＳ Ｐゴシック" charset="0"/>
                <a:cs typeface="Arial" charset="0"/>
              </a:rPr>
            </a:br>
            <a:r>
              <a:rPr lang="en-US" sz="2000" smtClean="0">
                <a:latin typeface="Times New Roman" charset="0"/>
                <a:ea typeface="ＭＳ Ｐゴシック" charset="0"/>
                <a:cs typeface="Arial" charset="0"/>
              </a:rPr>
              <a:t>Composants disponibles</a:t>
            </a:r>
            <a:endParaRPr lang="en-US" sz="2000" dirty="0">
              <a:latin typeface="Times New Roman" charset="0"/>
              <a:ea typeface="ＭＳ Ｐゴシック" charset="0"/>
              <a:cs typeface="Arial" charset="0"/>
            </a:endParaRPr>
          </a:p>
        </p:txBody>
      </p:sp>
      <p:sp>
        <p:nvSpPr>
          <p:cNvPr id="22" name="Rectangle 21"/>
          <p:cNvSpPr/>
          <p:nvPr/>
        </p:nvSpPr>
        <p:spPr>
          <a:xfrm>
            <a:off x="3247441" y="3037287"/>
            <a:ext cx="2775372" cy="584776"/>
          </a:xfrm>
          <a:prstGeom prst="rect">
            <a:avLst/>
          </a:prstGeom>
          <a:noFill/>
        </p:spPr>
        <p:txBody>
          <a:bodyPr wrap="square" lIns="91440" tIns="45720" rIns="91440" bIns="45720">
            <a:spAutoFit/>
          </a:bodyPr>
          <a:lstStyle/>
          <a:p>
            <a:pPr algn="ctr"/>
            <a:r>
              <a:rPr lang="fr-FR" sz="3200" b="1" cap="none" spc="0" dirty="0" smtClean="0">
                <a:ln w="12700">
                  <a:solidFill>
                    <a:srgbClr val="FF33CC"/>
                  </a:solidFill>
                  <a:prstDash val="solid"/>
                </a:ln>
                <a:solidFill>
                  <a:srgbClr val="DC4E65"/>
                </a:solidFill>
                <a:effectLst>
                  <a:outerShdw blurRad="41275" dist="20320" dir="1800000" algn="tl" rotWithShape="0">
                    <a:srgbClr val="000000">
                      <a:alpha val="40000"/>
                    </a:srgbClr>
                  </a:outerShdw>
                </a:effectLst>
              </a:rPr>
              <a:t>! Nouveaux ! </a:t>
            </a:r>
          </a:p>
        </p:txBody>
      </p:sp>
      <p:pic>
        <p:nvPicPr>
          <p:cNvPr id="23" name="Picture 14"/>
          <p:cNvPicPr>
            <a:picLocks noChangeAspect="1" noChangeArrowheads="1"/>
          </p:cNvPicPr>
          <p:nvPr/>
        </p:nvPicPr>
        <p:blipFill>
          <a:blip r:embed="rId14">
            <a:extLst>
              <a:ext uri="{28A0092B-C50C-407E-A947-70E740481C1C}">
                <a14:useLocalDpi xmlns:a14="http://schemas.microsoft.com/office/drawing/2010/main" val="0"/>
              </a:ext>
            </a:extLst>
          </a:blip>
          <a:srcRect l="24690" t="15495" r="4753" b="13390"/>
          <a:stretch>
            <a:fillRect/>
          </a:stretch>
        </p:blipFill>
        <p:spPr bwMode="auto">
          <a:xfrm>
            <a:off x="0" y="0"/>
            <a:ext cx="9144000" cy="691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20689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22564"/>
                                        </p:tgtEl>
                                        <p:attrNameLst>
                                          <p:attrName>style.visibility</p:attrName>
                                        </p:attrNameLst>
                                      </p:cBhvr>
                                      <p:to>
                                        <p:strVal val="visible"/>
                                      </p:to>
                                    </p:set>
                                    <p:anim calcmode="lin" valueType="num">
                                      <p:cBhvr>
                                        <p:cTn id="7" dur="250" decel="50000" fill="hold">
                                          <p:stCondLst>
                                            <p:cond delay="0"/>
                                          </p:stCondLst>
                                        </p:cTn>
                                        <p:tgtEl>
                                          <p:spTgt spid="322564"/>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22564"/>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22564"/>
                                        </p:tgtEl>
                                        <p:attrNameLst>
                                          <p:attrName>ppt_w</p:attrName>
                                        </p:attrNameLst>
                                      </p:cBhvr>
                                      <p:tavLst>
                                        <p:tav tm="0">
                                          <p:val>
                                            <p:strVal val="#ppt_w*.05"/>
                                          </p:val>
                                        </p:tav>
                                        <p:tav tm="100000">
                                          <p:val>
                                            <p:strVal val="#ppt_w"/>
                                          </p:val>
                                        </p:tav>
                                      </p:tavLst>
                                    </p:anim>
                                    <p:anim calcmode="lin" valueType="num">
                                      <p:cBhvr>
                                        <p:cTn id="10" dur="500" fill="hold"/>
                                        <p:tgtEl>
                                          <p:spTgt spid="322564"/>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22564"/>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22564"/>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22564"/>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2256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22565"/>
                                        </p:tgtEl>
                                        <p:attrNameLst>
                                          <p:attrName>style.visibility</p:attrName>
                                        </p:attrNameLst>
                                      </p:cBhvr>
                                      <p:to>
                                        <p:strVal val="visible"/>
                                      </p:to>
                                    </p:set>
                                    <p:anim calcmode="lin" valueType="num">
                                      <p:cBhvr>
                                        <p:cTn id="17" dur="250" decel="50000" fill="hold">
                                          <p:stCondLst>
                                            <p:cond delay="0"/>
                                          </p:stCondLst>
                                        </p:cTn>
                                        <p:tgtEl>
                                          <p:spTgt spid="322565"/>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322565"/>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322565"/>
                                        </p:tgtEl>
                                        <p:attrNameLst>
                                          <p:attrName>ppt_w</p:attrName>
                                        </p:attrNameLst>
                                      </p:cBhvr>
                                      <p:tavLst>
                                        <p:tav tm="0">
                                          <p:val>
                                            <p:strVal val="#ppt_w*.05"/>
                                          </p:val>
                                        </p:tav>
                                        <p:tav tm="100000">
                                          <p:val>
                                            <p:strVal val="#ppt_w"/>
                                          </p:val>
                                        </p:tav>
                                      </p:tavLst>
                                    </p:anim>
                                    <p:anim calcmode="lin" valueType="num">
                                      <p:cBhvr>
                                        <p:cTn id="20" dur="500" fill="hold"/>
                                        <p:tgtEl>
                                          <p:spTgt spid="322565"/>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322565"/>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322565"/>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322565"/>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322565"/>
                                        </p:tgtEl>
                                      </p:cBhvr>
                                    </p:animEffect>
                                  </p:childTnLst>
                                </p:cTn>
                              </p:par>
                              <p:par>
                                <p:cTn id="25" presetID="25" presetClass="entr" presetSubtype="0" fill="hold" nodeType="withEffect">
                                  <p:stCondLst>
                                    <p:cond delay="0"/>
                                  </p:stCondLst>
                                  <p:childTnLst>
                                    <p:set>
                                      <p:cBhvr>
                                        <p:cTn id="26" dur="1" fill="hold">
                                          <p:stCondLst>
                                            <p:cond delay="0"/>
                                          </p:stCondLst>
                                        </p:cTn>
                                        <p:tgtEl>
                                          <p:spTgt spid="322566"/>
                                        </p:tgtEl>
                                        <p:attrNameLst>
                                          <p:attrName>style.visibility</p:attrName>
                                        </p:attrNameLst>
                                      </p:cBhvr>
                                      <p:to>
                                        <p:strVal val="visible"/>
                                      </p:to>
                                    </p:set>
                                    <p:anim calcmode="lin" valueType="num">
                                      <p:cBhvr>
                                        <p:cTn id="27" dur="500" decel="50000" fill="hold">
                                          <p:stCondLst>
                                            <p:cond delay="0"/>
                                          </p:stCondLst>
                                        </p:cTn>
                                        <p:tgtEl>
                                          <p:spTgt spid="32256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2256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22566"/>
                                        </p:tgtEl>
                                        <p:attrNameLst>
                                          <p:attrName>ppt_w</p:attrName>
                                        </p:attrNameLst>
                                      </p:cBhvr>
                                      <p:tavLst>
                                        <p:tav tm="0">
                                          <p:val>
                                            <p:strVal val="#ppt_w*.05"/>
                                          </p:val>
                                        </p:tav>
                                        <p:tav tm="100000">
                                          <p:val>
                                            <p:strVal val="#ppt_w"/>
                                          </p:val>
                                        </p:tav>
                                      </p:tavLst>
                                    </p:anim>
                                    <p:anim calcmode="lin" valueType="num">
                                      <p:cBhvr>
                                        <p:cTn id="30" dur="1000" fill="hold"/>
                                        <p:tgtEl>
                                          <p:spTgt spid="32256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2256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2256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2256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22566"/>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22567"/>
                                        </p:tgtEl>
                                        <p:attrNameLst>
                                          <p:attrName>style.visibility</p:attrName>
                                        </p:attrNameLst>
                                      </p:cBhvr>
                                      <p:to>
                                        <p:strVal val="visible"/>
                                      </p:to>
                                    </p:set>
                                    <p:anim calcmode="lin" valueType="num">
                                      <p:cBhvr>
                                        <p:cTn id="37" dur="500" decel="50000" fill="hold">
                                          <p:stCondLst>
                                            <p:cond delay="0"/>
                                          </p:stCondLst>
                                        </p:cTn>
                                        <p:tgtEl>
                                          <p:spTgt spid="32256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2256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22567"/>
                                        </p:tgtEl>
                                        <p:attrNameLst>
                                          <p:attrName>ppt_w</p:attrName>
                                        </p:attrNameLst>
                                      </p:cBhvr>
                                      <p:tavLst>
                                        <p:tav tm="0">
                                          <p:val>
                                            <p:strVal val="#ppt_w*.05"/>
                                          </p:val>
                                        </p:tav>
                                        <p:tav tm="100000">
                                          <p:val>
                                            <p:strVal val="#ppt_w"/>
                                          </p:val>
                                        </p:tav>
                                      </p:tavLst>
                                    </p:anim>
                                    <p:anim calcmode="lin" valueType="num">
                                      <p:cBhvr>
                                        <p:cTn id="40" dur="1000" fill="hold"/>
                                        <p:tgtEl>
                                          <p:spTgt spid="32256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2256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2256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2256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22567"/>
                                        </p:tgtEl>
                                      </p:cBhvr>
                                    </p:animEffect>
                                  </p:childTnLst>
                                </p:cTn>
                              </p:par>
                              <p:par>
                                <p:cTn id="45" presetID="25" presetClass="entr" presetSubtype="0" fill="hold" nodeType="withEffect">
                                  <p:stCondLst>
                                    <p:cond delay="0"/>
                                  </p:stCondLst>
                                  <p:childTnLst>
                                    <p:set>
                                      <p:cBhvr>
                                        <p:cTn id="46" dur="1" fill="hold">
                                          <p:stCondLst>
                                            <p:cond delay="0"/>
                                          </p:stCondLst>
                                        </p:cTn>
                                        <p:tgtEl>
                                          <p:spTgt spid="322568"/>
                                        </p:tgtEl>
                                        <p:attrNameLst>
                                          <p:attrName>style.visibility</p:attrName>
                                        </p:attrNameLst>
                                      </p:cBhvr>
                                      <p:to>
                                        <p:strVal val="visible"/>
                                      </p:to>
                                    </p:set>
                                    <p:anim calcmode="lin" valueType="num">
                                      <p:cBhvr>
                                        <p:cTn id="47" dur="500" decel="50000" fill="hold">
                                          <p:stCondLst>
                                            <p:cond delay="0"/>
                                          </p:stCondLst>
                                        </p:cTn>
                                        <p:tgtEl>
                                          <p:spTgt spid="32256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2256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22568"/>
                                        </p:tgtEl>
                                        <p:attrNameLst>
                                          <p:attrName>ppt_w</p:attrName>
                                        </p:attrNameLst>
                                      </p:cBhvr>
                                      <p:tavLst>
                                        <p:tav tm="0">
                                          <p:val>
                                            <p:strVal val="#ppt_w*.05"/>
                                          </p:val>
                                        </p:tav>
                                        <p:tav tm="100000">
                                          <p:val>
                                            <p:strVal val="#ppt_w"/>
                                          </p:val>
                                        </p:tav>
                                      </p:tavLst>
                                    </p:anim>
                                    <p:anim calcmode="lin" valueType="num">
                                      <p:cBhvr>
                                        <p:cTn id="50" dur="1000" fill="hold"/>
                                        <p:tgtEl>
                                          <p:spTgt spid="32256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2256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2256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2256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22568"/>
                                        </p:tgtEl>
                                      </p:cBhvr>
                                    </p:animEffect>
                                  </p:childTnLst>
                                </p:cTn>
                              </p:par>
                              <p:par>
                                <p:cTn id="55" presetID="25" presetClass="entr" presetSubtype="0" fill="hold" grpId="0" nodeType="withEffect">
                                  <p:stCondLst>
                                    <p:cond delay="0"/>
                                  </p:stCondLst>
                                  <p:childTnLst>
                                    <p:set>
                                      <p:cBhvr>
                                        <p:cTn id="56" dur="1" fill="hold">
                                          <p:stCondLst>
                                            <p:cond delay="0"/>
                                          </p:stCondLst>
                                        </p:cTn>
                                        <p:tgtEl>
                                          <p:spTgt spid="322569"/>
                                        </p:tgtEl>
                                        <p:attrNameLst>
                                          <p:attrName>style.visibility</p:attrName>
                                        </p:attrNameLst>
                                      </p:cBhvr>
                                      <p:to>
                                        <p:strVal val="visible"/>
                                      </p:to>
                                    </p:set>
                                    <p:anim calcmode="lin" valueType="num">
                                      <p:cBhvr>
                                        <p:cTn id="57" dur="500" decel="50000" fill="hold">
                                          <p:stCondLst>
                                            <p:cond delay="0"/>
                                          </p:stCondLst>
                                        </p:cTn>
                                        <p:tgtEl>
                                          <p:spTgt spid="32256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2256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22569"/>
                                        </p:tgtEl>
                                        <p:attrNameLst>
                                          <p:attrName>ppt_w</p:attrName>
                                        </p:attrNameLst>
                                      </p:cBhvr>
                                      <p:tavLst>
                                        <p:tav tm="0">
                                          <p:val>
                                            <p:strVal val="#ppt_w*.05"/>
                                          </p:val>
                                        </p:tav>
                                        <p:tav tm="100000">
                                          <p:val>
                                            <p:strVal val="#ppt_w"/>
                                          </p:val>
                                        </p:tav>
                                      </p:tavLst>
                                    </p:anim>
                                    <p:anim calcmode="lin" valueType="num">
                                      <p:cBhvr>
                                        <p:cTn id="60" dur="1000" fill="hold"/>
                                        <p:tgtEl>
                                          <p:spTgt spid="32256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2256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2256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2256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22569"/>
                                        </p:tgtEl>
                                      </p:cBhvr>
                                    </p:animEffect>
                                  </p:childTnLst>
                                </p:cTn>
                              </p:par>
                              <p:par>
                                <p:cTn id="65" presetID="25" presetClass="entr" presetSubtype="0" fill="hold" nodeType="withEffect">
                                  <p:stCondLst>
                                    <p:cond delay="0"/>
                                  </p:stCondLst>
                                  <p:childTnLst>
                                    <p:set>
                                      <p:cBhvr>
                                        <p:cTn id="66" dur="1" fill="hold">
                                          <p:stCondLst>
                                            <p:cond delay="0"/>
                                          </p:stCondLst>
                                        </p:cTn>
                                        <p:tgtEl>
                                          <p:spTgt spid="322570"/>
                                        </p:tgtEl>
                                        <p:attrNameLst>
                                          <p:attrName>style.visibility</p:attrName>
                                        </p:attrNameLst>
                                      </p:cBhvr>
                                      <p:to>
                                        <p:strVal val="visible"/>
                                      </p:to>
                                    </p:set>
                                    <p:anim calcmode="lin" valueType="num">
                                      <p:cBhvr>
                                        <p:cTn id="67" dur="250" decel="50000" fill="hold">
                                          <p:stCondLst>
                                            <p:cond delay="0"/>
                                          </p:stCondLst>
                                        </p:cTn>
                                        <p:tgtEl>
                                          <p:spTgt spid="322570"/>
                                        </p:tgtEl>
                                        <p:attrNameLst>
                                          <p:attrName>style.rotation</p:attrName>
                                        </p:attrNameLst>
                                      </p:cBhvr>
                                      <p:tavLst>
                                        <p:tav tm="0">
                                          <p:val>
                                            <p:fltVal val="-90"/>
                                          </p:val>
                                        </p:tav>
                                        <p:tav tm="100000">
                                          <p:val>
                                            <p:fltVal val="0"/>
                                          </p:val>
                                        </p:tav>
                                      </p:tavLst>
                                    </p:anim>
                                    <p:anim calcmode="lin" valueType="num">
                                      <p:cBhvr>
                                        <p:cTn id="68" dur="250" decel="50000" fill="hold">
                                          <p:stCondLst>
                                            <p:cond delay="0"/>
                                          </p:stCondLst>
                                        </p:cTn>
                                        <p:tgtEl>
                                          <p:spTgt spid="322570"/>
                                        </p:tgtEl>
                                        <p:attrNameLst>
                                          <p:attrName>ppt_w</p:attrName>
                                        </p:attrNameLst>
                                      </p:cBhvr>
                                      <p:tavLst>
                                        <p:tav tm="0">
                                          <p:val>
                                            <p:strVal val="#ppt_w"/>
                                          </p:val>
                                        </p:tav>
                                        <p:tav tm="100000">
                                          <p:val>
                                            <p:strVal val="#ppt_w*.05"/>
                                          </p:val>
                                        </p:tav>
                                      </p:tavLst>
                                    </p:anim>
                                    <p:anim calcmode="lin" valueType="num">
                                      <p:cBhvr>
                                        <p:cTn id="69" dur="250" accel="50000" fill="hold">
                                          <p:stCondLst>
                                            <p:cond delay="250"/>
                                          </p:stCondLst>
                                        </p:cTn>
                                        <p:tgtEl>
                                          <p:spTgt spid="322570"/>
                                        </p:tgtEl>
                                        <p:attrNameLst>
                                          <p:attrName>ppt_w</p:attrName>
                                        </p:attrNameLst>
                                      </p:cBhvr>
                                      <p:tavLst>
                                        <p:tav tm="0">
                                          <p:val>
                                            <p:strVal val="#ppt_w*.05"/>
                                          </p:val>
                                        </p:tav>
                                        <p:tav tm="100000">
                                          <p:val>
                                            <p:strVal val="#ppt_w"/>
                                          </p:val>
                                        </p:tav>
                                      </p:tavLst>
                                    </p:anim>
                                    <p:anim calcmode="lin" valueType="num">
                                      <p:cBhvr>
                                        <p:cTn id="70" dur="500" fill="hold"/>
                                        <p:tgtEl>
                                          <p:spTgt spid="322570"/>
                                        </p:tgtEl>
                                        <p:attrNameLst>
                                          <p:attrName>ppt_h</p:attrName>
                                        </p:attrNameLst>
                                      </p:cBhvr>
                                      <p:tavLst>
                                        <p:tav tm="0">
                                          <p:val>
                                            <p:strVal val="#ppt_h"/>
                                          </p:val>
                                        </p:tav>
                                        <p:tav tm="100000">
                                          <p:val>
                                            <p:strVal val="#ppt_h"/>
                                          </p:val>
                                        </p:tav>
                                      </p:tavLst>
                                    </p:anim>
                                    <p:anim calcmode="lin" valueType="num">
                                      <p:cBhvr>
                                        <p:cTn id="71" dur="250" decel="50000" fill="hold">
                                          <p:stCondLst>
                                            <p:cond delay="0"/>
                                          </p:stCondLst>
                                        </p:cTn>
                                        <p:tgtEl>
                                          <p:spTgt spid="322570"/>
                                        </p:tgtEl>
                                        <p:attrNameLst>
                                          <p:attrName>ppt_x</p:attrName>
                                        </p:attrNameLst>
                                      </p:cBhvr>
                                      <p:tavLst>
                                        <p:tav tm="0">
                                          <p:val>
                                            <p:strVal val="#ppt_x+.4"/>
                                          </p:val>
                                        </p:tav>
                                        <p:tav tm="100000">
                                          <p:val>
                                            <p:strVal val="#ppt_x"/>
                                          </p:val>
                                        </p:tav>
                                      </p:tavLst>
                                    </p:anim>
                                    <p:anim calcmode="lin" valueType="num">
                                      <p:cBhvr>
                                        <p:cTn id="72" dur="250" decel="50000" fill="hold">
                                          <p:stCondLst>
                                            <p:cond delay="0"/>
                                          </p:stCondLst>
                                        </p:cTn>
                                        <p:tgtEl>
                                          <p:spTgt spid="322570"/>
                                        </p:tgtEl>
                                        <p:attrNameLst>
                                          <p:attrName>ppt_y</p:attrName>
                                        </p:attrNameLst>
                                      </p:cBhvr>
                                      <p:tavLst>
                                        <p:tav tm="0">
                                          <p:val>
                                            <p:strVal val="#ppt_y-.2"/>
                                          </p:val>
                                        </p:tav>
                                        <p:tav tm="100000">
                                          <p:val>
                                            <p:strVal val="#ppt_y+.1"/>
                                          </p:val>
                                        </p:tav>
                                      </p:tavLst>
                                    </p:anim>
                                    <p:anim calcmode="lin" valueType="num">
                                      <p:cBhvr>
                                        <p:cTn id="73" dur="250" accel="50000" fill="hold">
                                          <p:stCondLst>
                                            <p:cond delay="250"/>
                                          </p:stCondLst>
                                        </p:cTn>
                                        <p:tgtEl>
                                          <p:spTgt spid="322570"/>
                                        </p:tgtEl>
                                        <p:attrNameLst>
                                          <p:attrName>ppt_y</p:attrName>
                                        </p:attrNameLst>
                                      </p:cBhvr>
                                      <p:tavLst>
                                        <p:tav tm="0">
                                          <p:val>
                                            <p:strVal val="#ppt_y+.1"/>
                                          </p:val>
                                        </p:tav>
                                        <p:tav tm="100000">
                                          <p:val>
                                            <p:strVal val="#ppt_y"/>
                                          </p:val>
                                        </p:tav>
                                      </p:tavLst>
                                    </p:anim>
                                    <p:animEffect transition="in" filter="fade">
                                      <p:cBhvr>
                                        <p:cTn id="74" dur="500" decel="50000">
                                          <p:stCondLst>
                                            <p:cond delay="0"/>
                                          </p:stCondLst>
                                        </p:cTn>
                                        <p:tgtEl>
                                          <p:spTgt spid="322570"/>
                                        </p:tgtEl>
                                      </p:cBhvr>
                                    </p:animEffect>
                                  </p:childTnLst>
                                </p:cTn>
                              </p:par>
                              <p:par>
                                <p:cTn id="75" presetID="25" presetClass="entr" presetSubtype="0" fill="hold" grpId="0" nodeType="withEffect">
                                  <p:stCondLst>
                                    <p:cond delay="0"/>
                                  </p:stCondLst>
                                  <p:childTnLst>
                                    <p:set>
                                      <p:cBhvr>
                                        <p:cTn id="76" dur="1" fill="hold">
                                          <p:stCondLst>
                                            <p:cond delay="0"/>
                                          </p:stCondLst>
                                        </p:cTn>
                                        <p:tgtEl>
                                          <p:spTgt spid="322571"/>
                                        </p:tgtEl>
                                        <p:attrNameLst>
                                          <p:attrName>style.visibility</p:attrName>
                                        </p:attrNameLst>
                                      </p:cBhvr>
                                      <p:to>
                                        <p:strVal val="visible"/>
                                      </p:to>
                                    </p:set>
                                    <p:anim calcmode="lin" valueType="num">
                                      <p:cBhvr>
                                        <p:cTn id="77" dur="250" decel="50000" fill="hold">
                                          <p:stCondLst>
                                            <p:cond delay="0"/>
                                          </p:stCondLst>
                                        </p:cTn>
                                        <p:tgtEl>
                                          <p:spTgt spid="322571"/>
                                        </p:tgtEl>
                                        <p:attrNameLst>
                                          <p:attrName>style.rotation</p:attrName>
                                        </p:attrNameLst>
                                      </p:cBhvr>
                                      <p:tavLst>
                                        <p:tav tm="0">
                                          <p:val>
                                            <p:fltVal val="-90"/>
                                          </p:val>
                                        </p:tav>
                                        <p:tav tm="100000">
                                          <p:val>
                                            <p:fltVal val="0"/>
                                          </p:val>
                                        </p:tav>
                                      </p:tavLst>
                                    </p:anim>
                                    <p:anim calcmode="lin" valueType="num">
                                      <p:cBhvr>
                                        <p:cTn id="78" dur="250" decel="50000" fill="hold">
                                          <p:stCondLst>
                                            <p:cond delay="0"/>
                                          </p:stCondLst>
                                        </p:cTn>
                                        <p:tgtEl>
                                          <p:spTgt spid="322571"/>
                                        </p:tgtEl>
                                        <p:attrNameLst>
                                          <p:attrName>ppt_w</p:attrName>
                                        </p:attrNameLst>
                                      </p:cBhvr>
                                      <p:tavLst>
                                        <p:tav tm="0">
                                          <p:val>
                                            <p:strVal val="#ppt_w"/>
                                          </p:val>
                                        </p:tav>
                                        <p:tav tm="100000">
                                          <p:val>
                                            <p:strVal val="#ppt_w*.05"/>
                                          </p:val>
                                        </p:tav>
                                      </p:tavLst>
                                    </p:anim>
                                    <p:anim calcmode="lin" valueType="num">
                                      <p:cBhvr>
                                        <p:cTn id="79" dur="250" accel="50000" fill="hold">
                                          <p:stCondLst>
                                            <p:cond delay="250"/>
                                          </p:stCondLst>
                                        </p:cTn>
                                        <p:tgtEl>
                                          <p:spTgt spid="322571"/>
                                        </p:tgtEl>
                                        <p:attrNameLst>
                                          <p:attrName>ppt_w</p:attrName>
                                        </p:attrNameLst>
                                      </p:cBhvr>
                                      <p:tavLst>
                                        <p:tav tm="0">
                                          <p:val>
                                            <p:strVal val="#ppt_w*.05"/>
                                          </p:val>
                                        </p:tav>
                                        <p:tav tm="100000">
                                          <p:val>
                                            <p:strVal val="#ppt_w"/>
                                          </p:val>
                                        </p:tav>
                                      </p:tavLst>
                                    </p:anim>
                                    <p:anim calcmode="lin" valueType="num">
                                      <p:cBhvr>
                                        <p:cTn id="80" dur="500" fill="hold"/>
                                        <p:tgtEl>
                                          <p:spTgt spid="322571"/>
                                        </p:tgtEl>
                                        <p:attrNameLst>
                                          <p:attrName>ppt_h</p:attrName>
                                        </p:attrNameLst>
                                      </p:cBhvr>
                                      <p:tavLst>
                                        <p:tav tm="0">
                                          <p:val>
                                            <p:strVal val="#ppt_h"/>
                                          </p:val>
                                        </p:tav>
                                        <p:tav tm="100000">
                                          <p:val>
                                            <p:strVal val="#ppt_h"/>
                                          </p:val>
                                        </p:tav>
                                      </p:tavLst>
                                    </p:anim>
                                    <p:anim calcmode="lin" valueType="num">
                                      <p:cBhvr>
                                        <p:cTn id="81" dur="250" decel="50000" fill="hold">
                                          <p:stCondLst>
                                            <p:cond delay="0"/>
                                          </p:stCondLst>
                                        </p:cTn>
                                        <p:tgtEl>
                                          <p:spTgt spid="322571"/>
                                        </p:tgtEl>
                                        <p:attrNameLst>
                                          <p:attrName>ppt_x</p:attrName>
                                        </p:attrNameLst>
                                      </p:cBhvr>
                                      <p:tavLst>
                                        <p:tav tm="0">
                                          <p:val>
                                            <p:strVal val="#ppt_x+.4"/>
                                          </p:val>
                                        </p:tav>
                                        <p:tav tm="100000">
                                          <p:val>
                                            <p:strVal val="#ppt_x"/>
                                          </p:val>
                                        </p:tav>
                                      </p:tavLst>
                                    </p:anim>
                                    <p:anim calcmode="lin" valueType="num">
                                      <p:cBhvr>
                                        <p:cTn id="82" dur="250" decel="50000" fill="hold">
                                          <p:stCondLst>
                                            <p:cond delay="0"/>
                                          </p:stCondLst>
                                        </p:cTn>
                                        <p:tgtEl>
                                          <p:spTgt spid="322571"/>
                                        </p:tgtEl>
                                        <p:attrNameLst>
                                          <p:attrName>ppt_y</p:attrName>
                                        </p:attrNameLst>
                                      </p:cBhvr>
                                      <p:tavLst>
                                        <p:tav tm="0">
                                          <p:val>
                                            <p:strVal val="#ppt_y-.2"/>
                                          </p:val>
                                        </p:tav>
                                        <p:tav tm="100000">
                                          <p:val>
                                            <p:strVal val="#ppt_y+.1"/>
                                          </p:val>
                                        </p:tav>
                                      </p:tavLst>
                                    </p:anim>
                                    <p:anim calcmode="lin" valueType="num">
                                      <p:cBhvr>
                                        <p:cTn id="83" dur="250" accel="50000" fill="hold">
                                          <p:stCondLst>
                                            <p:cond delay="250"/>
                                          </p:stCondLst>
                                        </p:cTn>
                                        <p:tgtEl>
                                          <p:spTgt spid="322571"/>
                                        </p:tgtEl>
                                        <p:attrNameLst>
                                          <p:attrName>ppt_y</p:attrName>
                                        </p:attrNameLst>
                                      </p:cBhvr>
                                      <p:tavLst>
                                        <p:tav tm="0">
                                          <p:val>
                                            <p:strVal val="#ppt_y+.1"/>
                                          </p:val>
                                        </p:tav>
                                        <p:tav tm="100000">
                                          <p:val>
                                            <p:strVal val="#ppt_y"/>
                                          </p:val>
                                        </p:tav>
                                      </p:tavLst>
                                    </p:anim>
                                    <p:animEffect transition="in" filter="fade">
                                      <p:cBhvr>
                                        <p:cTn id="84" dur="500" decel="50000">
                                          <p:stCondLst>
                                            <p:cond delay="0"/>
                                          </p:stCondLst>
                                        </p:cTn>
                                        <p:tgtEl>
                                          <p:spTgt spid="322571"/>
                                        </p:tgtEl>
                                      </p:cBhvr>
                                    </p:animEffect>
                                  </p:childTnLst>
                                </p:cTn>
                              </p:par>
                              <p:par>
                                <p:cTn id="85" presetID="25" presetClass="entr" presetSubtype="0" fill="hold" grpId="0" nodeType="withEffect">
                                  <p:stCondLst>
                                    <p:cond delay="0"/>
                                  </p:stCondLst>
                                  <p:childTnLst>
                                    <p:set>
                                      <p:cBhvr>
                                        <p:cTn id="86" dur="1" fill="hold">
                                          <p:stCondLst>
                                            <p:cond delay="0"/>
                                          </p:stCondLst>
                                        </p:cTn>
                                        <p:tgtEl>
                                          <p:spTgt spid="322573"/>
                                        </p:tgtEl>
                                        <p:attrNameLst>
                                          <p:attrName>style.visibility</p:attrName>
                                        </p:attrNameLst>
                                      </p:cBhvr>
                                      <p:to>
                                        <p:strVal val="visible"/>
                                      </p:to>
                                    </p:set>
                                    <p:anim calcmode="lin" valueType="num">
                                      <p:cBhvr>
                                        <p:cTn id="87" dur="250" decel="50000" fill="hold">
                                          <p:stCondLst>
                                            <p:cond delay="0"/>
                                          </p:stCondLst>
                                        </p:cTn>
                                        <p:tgtEl>
                                          <p:spTgt spid="322573"/>
                                        </p:tgtEl>
                                        <p:attrNameLst>
                                          <p:attrName>style.rotation</p:attrName>
                                        </p:attrNameLst>
                                      </p:cBhvr>
                                      <p:tavLst>
                                        <p:tav tm="0">
                                          <p:val>
                                            <p:fltVal val="-90"/>
                                          </p:val>
                                        </p:tav>
                                        <p:tav tm="100000">
                                          <p:val>
                                            <p:fltVal val="0"/>
                                          </p:val>
                                        </p:tav>
                                      </p:tavLst>
                                    </p:anim>
                                    <p:anim calcmode="lin" valueType="num">
                                      <p:cBhvr>
                                        <p:cTn id="88" dur="250" decel="50000" fill="hold">
                                          <p:stCondLst>
                                            <p:cond delay="0"/>
                                          </p:stCondLst>
                                        </p:cTn>
                                        <p:tgtEl>
                                          <p:spTgt spid="322573"/>
                                        </p:tgtEl>
                                        <p:attrNameLst>
                                          <p:attrName>ppt_w</p:attrName>
                                        </p:attrNameLst>
                                      </p:cBhvr>
                                      <p:tavLst>
                                        <p:tav tm="0">
                                          <p:val>
                                            <p:strVal val="#ppt_w"/>
                                          </p:val>
                                        </p:tav>
                                        <p:tav tm="100000">
                                          <p:val>
                                            <p:strVal val="#ppt_w*.05"/>
                                          </p:val>
                                        </p:tav>
                                      </p:tavLst>
                                    </p:anim>
                                    <p:anim calcmode="lin" valueType="num">
                                      <p:cBhvr>
                                        <p:cTn id="89" dur="250" accel="50000" fill="hold">
                                          <p:stCondLst>
                                            <p:cond delay="250"/>
                                          </p:stCondLst>
                                        </p:cTn>
                                        <p:tgtEl>
                                          <p:spTgt spid="322573"/>
                                        </p:tgtEl>
                                        <p:attrNameLst>
                                          <p:attrName>ppt_w</p:attrName>
                                        </p:attrNameLst>
                                      </p:cBhvr>
                                      <p:tavLst>
                                        <p:tav tm="0">
                                          <p:val>
                                            <p:strVal val="#ppt_w*.05"/>
                                          </p:val>
                                        </p:tav>
                                        <p:tav tm="100000">
                                          <p:val>
                                            <p:strVal val="#ppt_w"/>
                                          </p:val>
                                        </p:tav>
                                      </p:tavLst>
                                    </p:anim>
                                    <p:anim calcmode="lin" valueType="num">
                                      <p:cBhvr>
                                        <p:cTn id="90" dur="500" fill="hold"/>
                                        <p:tgtEl>
                                          <p:spTgt spid="322573"/>
                                        </p:tgtEl>
                                        <p:attrNameLst>
                                          <p:attrName>ppt_h</p:attrName>
                                        </p:attrNameLst>
                                      </p:cBhvr>
                                      <p:tavLst>
                                        <p:tav tm="0">
                                          <p:val>
                                            <p:strVal val="#ppt_h"/>
                                          </p:val>
                                        </p:tav>
                                        <p:tav tm="100000">
                                          <p:val>
                                            <p:strVal val="#ppt_h"/>
                                          </p:val>
                                        </p:tav>
                                      </p:tavLst>
                                    </p:anim>
                                    <p:anim calcmode="lin" valueType="num">
                                      <p:cBhvr>
                                        <p:cTn id="91" dur="250" decel="50000" fill="hold">
                                          <p:stCondLst>
                                            <p:cond delay="0"/>
                                          </p:stCondLst>
                                        </p:cTn>
                                        <p:tgtEl>
                                          <p:spTgt spid="322573"/>
                                        </p:tgtEl>
                                        <p:attrNameLst>
                                          <p:attrName>ppt_x</p:attrName>
                                        </p:attrNameLst>
                                      </p:cBhvr>
                                      <p:tavLst>
                                        <p:tav tm="0">
                                          <p:val>
                                            <p:strVal val="#ppt_x+.4"/>
                                          </p:val>
                                        </p:tav>
                                        <p:tav tm="100000">
                                          <p:val>
                                            <p:strVal val="#ppt_x"/>
                                          </p:val>
                                        </p:tav>
                                      </p:tavLst>
                                    </p:anim>
                                    <p:anim calcmode="lin" valueType="num">
                                      <p:cBhvr>
                                        <p:cTn id="92" dur="250" decel="50000" fill="hold">
                                          <p:stCondLst>
                                            <p:cond delay="0"/>
                                          </p:stCondLst>
                                        </p:cTn>
                                        <p:tgtEl>
                                          <p:spTgt spid="322573"/>
                                        </p:tgtEl>
                                        <p:attrNameLst>
                                          <p:attrName>ppt_y</p:attrName>
                                        </p:attrNameLst>
                                      </p:cBhvr>
                                      <p:tavLst>
                                        <p:tav tm="0">
                                          <p:val>
                                            <p:strVal val="#ppt_y-.2"/>
                                          </p:val>
                                        </p:tav>
                                        <p:tav tm="100000">
                                          <p:val>
                                            <p:strVal val="#ppt_y+.1"/>
                                          </p:val>
                                        </p:tav>
                                      </p:tavLst>
                                    </p:anim>
                                    <p:anim calcmode="lin" valueType="num">
                                      <p:cBhvr>
                                        <p:cTn id="93" dur="250" accel="50000" fill="hold">
                                          <p:stCondLst>
                                            <p:cond delay="250"/>
                                          </p:stCondLst>
                                        </p:cTn>
                                        <p:tgtEl>
                                          <p:spTgt spid="322573"/>
                                        </p:tgtEl>
                                        <p:attrNameLst>
                                          <p:attrName>ppt_y</p:attrName>
                                        </p:attrNameLst>
                                      </p:cBhvr>
                                      <p:tavLst>
                                        <p:tav tm="0">
                                          <p:val>
                                            <p:strVal val="#ppt_y+.1"/>
                                          </p:val>
                                        </p:tav>
                                        <p:tav tm="100000">
                                          <p:val>
                                            <p:strVal val="#ppt_y"/>
                                          </p:val>
                                        </p:tav>
                                      </p:tavLst>
                                    </p:anim>
                                    <p:animEffect transition="in" filter="fade">
                                      <p:cBhvr>
                                        <p:cTn id="94" dur="500" decel="50000">
                                          <p:stCondLst>
                                            <p:cond delay="0"/>
                                          </p:stCondLst>
                                        </p:cTn>
                                        <p:tgtEl>
                                          <p:spTgt spid="322573"/>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slide(fromBottom)">
                                      <p:cBhvr>
                                        <p:cTn id="97" dur="500"/>
                                        <p:tgtEl>
                                          <p:spTgt spid="14"/>
                                        </p:tgtEl>
                                      </p:cBhvr>
                                    </p:animEffect>
                                  </p:childTnLst>
                                </p:cTn>
                              </p:par>
                              <p:par>
                                <p:cTn id="98" presetID="25"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 calcmode="lin" valueType="num">
                                      <p:cBhvr>
                                        <p:cTn id="100"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3" dur="1000" fill="hold"/>
                                        <p:tgtEl>
                                          <p:spTgt spid="18"/>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18"/>
                                        </p:tgtEl>
                                      </p:cBhvr>
                                    </p:animEffect>
                                  </p:childTnLst>
                                </p:cTn>
                              </p:par>
                              <p:par>
                                <p:cTn id="108" presetID="25"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11"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12"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113" dur="500" fill="hold"/>
                                        <p:tgtEl>
                                          <p:spTgt spid="20"/>
                                        </p:tgtEl>
                                        <p:attrNameLst>
                                          <p:attrName>ppt_h</p:attrName>
                                        </p:attrNameLst>
                                      </p:cBhvr>
                                      <p:tavLst>
                                        <p:tav tm="0">
                                          <p:val>
                                            <p:strVal val="#ppt_h"/>
                                          </p:val>
                                        </p:tav>
                                        <p:tav tm="100000">
                                          <p:val>
                                            <p:strVal val="#ppt_h"/>
                                          </p:val>
                                        </p:tav>
                                      </p:tavLst>
                                    </p:anim>
                                    <p:anim calcmode="lin" valueType="num">
                                      <p:cBhvr>
                                        <p:cTn id="114"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15"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16"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117" dur="500" decel="50000">
                                          <p:stCondLst>
                                            <p:cond delay="0"/>
                                          </p:stCondLst>
                                        </p:cTn>
                                        <p:tgtEl>
                                          <p:spTgt spid="20"/>
                                        </p:tgtEl>
                                      </p:cBhvr>
                                    </p:animEffect>
                                  </p:childTnLst>
                                </p:cTn>
                              </p:par>
                              <p:par>
                                <p:cTn id="118" presetID="1"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6"/>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2000"/>
                                        <p:tgtEl>
                                          <p:spTgt spid="23"/>
                                        </p:tgtEl>
                                      </p:cBhvr>
                                    </p:animEffect>
                                    <p:set>
                                      <p:cBhvr>
                                        <p:cTn id="130"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5" grpId="0"/>
      <p:bldP spid="322567" grpId="0"/>
      <p:bldP spid="322569" grpId="0"/>
      <p:bldP spid="322571" grpId="0"/>
      <p:bldP spid="322573" grpId="0"/>
      <p:bldP spid="14" grpId="0"/>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28600" y="1441450"/>
            <a:ext cx="8707438" cy="5151438"/>
          </a:xfrm>
        </p:spPr>
        <p:txBody>
          <a:bodyPr/>
          <a:lstStyle/>
          <a:p>
            <a:pPr>
              <a:defRPr/>
            </a:pPr>
            <a:r>
              <a:rPr lang="fr-BE" sz="1800" dirty="0" smtClean="0">
                <a:solidFill>
                  <a:srgbClr val="006699"/>
                </a:solidFill>
                <a:latin typeface="Times New Roman" charset="0"/>
                <a:ea typeface="ＭＳ Ｐゴシック" charset="0"/>
              </a:rPr>
              <a:t>175 TPO arachide positifs et 30 TPO arachide négatifs (enfants, jeunes adultes, 1-26 ans) corrélés rétrospectivement avec des dosages d’IgE spécifiques f13 et les composants   Ara h 1, 2, 3, 8 et 9.</a:t>
            </a:r>
          </a:p>
          <a:p>
            <a:pPr marL="457200" indent="-457200">
              <a:buFont typeface="+mj-lt"/>
              <a:buAutoNum type="arabicPeriod"/>
              <a:defRPr/>
            </a:pPr>
            <a:r>
              <a:rPr lang="fr-BE" sz="1800" dirty="0" smtClean="0">
                <a:solidFill>
                  <a:srgbClr val="006699"/>
                </a:solidFill>
                <a:latin typeface="Times New Roman" charset="0"/>
                <a:ea typeface="ＭＳ Ｐゴシック" charset="0"/>
              </a:rPr>
              <a:t>Le titre en IgE f13 et les composants est + importants en cas de TPO positif mais la simple présence d’IgE ne l’est pas (=&gt; sensibilisation!)</a:t>
            </a:r>
          </a:p>
          <a:p>
            <a:pPr marL="457200" indent="-457200">
              <a:buFont typeface="+mj-lt"/>
              <a:buAutoNum type="arabicPeriod"/>
              <a:defRPr/>
            </a:pPr>
            <a:endParaRPr lang="fr-BE" sz="1800" dirty="0" smtClean="0">
              <a:solidFill>
                <a:srgbClr val="006699"/>
              </a:solidFill>
              <a:latin typeface="Times New Roman" charset="0"/>
              <a:ea typeface="ＭＳ Ｐゴシック" charset="0"/>
            </a:endParaRPr>
          </a:p>
          <a:p>
            <a:pPr marL="457200" indent="-457200">
              <a:buFont typeface="+mj-lt"/>
              <a:buAutoNum type="arabicPeriod"/>
              <a:defRPr/>
            </a:pPr>
            <a:endParaRPr lang="fr-BE" sz="1800" dirty="0">
              <a:solidFill>
                <a:srgbClr val="006699"/>
              </a:solidFill>
              <a:latin typeface="Times New Roman" charset="0"/>
              <a:ea typeface="ＭＳ Ｐゴシック" charset="0"/>
            </a:endParaRPr>
          </a:p>
          <a:p>
            <a:pPr marL="457200" indent="-457200">
              <a:buFont typeface="+mj-lt"/>
              <a:buAutoNum type="arabicPeriod"/>
              <a:defRPr/>
            </a:pPr>
            <a:endParaRPr lang="fr-BE" sz="1800" dirty="0" smtClean="0">
              <a:solidFill>
                <a:srgbClr val="006699"/>
              </a:solidFill>
              <a:latin typeface="Times New Roman" charset="0"/>
              <a:ea typeface="ＭＳ Ｐゴシック" charset="0"/>
            </a:endParaRPr>
          </a:p>
          <a:p>
            <a:pPr marL="457200" indent="-457200">
              <a:buFont typeface="+mj-lt"/>
              <a:buAutoNum type="arabicPeriod"/>
              <a:defRPr/>
            </a:pPr>
            <a:endParaRPr lang="fr-BE" sz="1800" dirty="0">
              <a:solidFill>
                <a:srgbClr val="006699"/>
              </a:solidFill>
              <a:latin typeface="Times New Roman" charset="0"/>
              <a:ea typeface="ＭＳ Ｐゴシック" charset="0"/>
            </a:endParaRPr>
          </a:p>
          <a:p>
            <a:pPr marL="457200" indent="-457200">
              <a:buFont typeface="+mj-lt"/>
              <a:buAutoNum type="arabicPeriod"/>
              <a:defRPr/>
            </a:pPr>
            <a:endParaRPr lang="fr-BE" sz="1800" dirty="0" smtClean="0">
              <a:solidFill>
                <a:srgbClr val="006699"/>
              </a:solidFill>
              <a:latin typeface="Times New Roman" charset="0"/>
              <a:ea typeface="ＭＳ Ｐゴシック" charset="0"/>
            </a:endParaRPr>
          </a:p>
          <a:p>
            <a:pPr marL="457200" indent="-457200">
              <a:buFont typeface="+mj-lt"/>
              <a:buAutoNum type="arabicPeriod"/>
              <a:defRPr/>
            </a:pPr>
            <a:endParaRPr lang="fr-BE" sz="1800" dirty="0">
              <a:solidFill>
                <a:srgbClr val="006699"/>
              </a:solidFill>
              <a:latin typeface="Times New Roman" charset="0"/>
              <a:ea typeface="ＭＳ Ｐゴシック" charset="0"/>
            </a:endParaRPr>
          </a:p>
          <a:p>
            <a:pPr marL="457200" indent="-457200">
              <a:buFont typeface="+mj-lt"/>
              <a:buAutoNum type="arabicPeriod"/>
              <a:defRPr/>
            </a:pPr>
            <a:r>
              <a:rPr lang="fr-BE" sz="1800" dirty="0" smtClean="0">
                <a:solidFill>
                  <a:srgbClr val="008000"/>
                </a:solidFill>
                <a:latin typeface="Times New Roman" charset="0"/>
                <a:ea typeface="ＭＳ Ｐゴシック" charset="0"/>
              </a:rPr>
              <a:t>Le titre en IgE Ara h2 est prédictif de l’issue du TPO arachide</a:t>
            </a:r>
          </a:p>
          <a:p>
            <a:pPr marL="457200" indent="-457200">
              <a:buFont typeface="+mj-lt"/>
              <a:buAutoNum type="arabicPeriod"/>
              <a:defRPr/>
            </a:pPr>
            <a:r>
              <a:rPr lang="fr-BE" sz="1800" dirty="0" smtClean="0">
                <a:solidFill>
                  <a:srgbClr val="006699"/>
                </a:solidFill>
                <a:latin typeface="Times New Roman" charset="0"/>
                <a:ea typeface="ＭＳ Ｐゴシック" charset="0"/>
              </a:rPr>
              <a:t>Cut off : IgE Ara h 2 = 1,63 kU/L pour une spécificité de 100% et une sensibilité de 70%. IgE f13 = 2,6kU/L</a:t>
            </a:r>
          </a:p>
          <a:p>
            <a:pPr marL="457200" indent="-457200">
              <a:buFont typeface="+mj-lt"/>
              <a:buAutoNum type="arabicPeriod"/>
              <a:defRPr/>
            </a:pPr>
            <a:r>
              <a:rPr lang="fr-BE" sz="1800" dirty="0" smtClean="0">
                <a:solidFill>
                  <a:srgbClr val="006699"/>
                </a:solidFill>
                <a:latin typeface="Times New Roman" charset="0"/>
                <a:ea typeface="ＭＳ Ｐゴシック" charset="0"/>
              </a:rPr>
              <a:t>Données comparables à une autre cohorte publiée (Pays-Bas)</a:t>
            </a:r>
            <a:endParaRPr lang="fr-BE" sz="1800" dirty="0">
              <a:solidFill>
                <a:srgbClr val="006699"/>
              </a:solidFill>
              <a:latin typeface="Times New Roman" charset="0"/>
              <a:ea typeface="ＭＳ Ｐゴシック" charset="0"/>
            </a:endParaRPr>
          </a:p>
        </p:txBody>
      </p:sp>
      <p:pic>
        <p:nvPicPr>
          <p:cNvPr id="4813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228600"/>
            <a:ext cx="7505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age 5" descr="IMG_9050.jpg"/>
          <p:cNvPicPr>
            <a:picLocks noChangeAspect="1"/>
          </p:cNvPicPr>
          <p:nvPr/>
        </p:nvPicPr>
        <p:blipFill>
          <a:blip r:embed="rId3">
            <a:extLst>
              <a:ext uri="{28A0092B-C50C-407E-A947-70E740481C1C}">
                <a14:useLocalDpi xmlns:a14="http://schemas.microsoft.com/office/drawing/2010/main" val="0"/>
              </a:ext>
            </a:extLst>
          </a:blip>
          <a:srcRect l="29909" t="36641" r="19453" b="34991"/>
          <a:stretch>
            <a:fillRect/>
          </a:stretch>
        </p:blipFill>
        <p:spPr bwMode="auto">
          <a:xfrm>
            <a:off x="2863850" y="3033713"/>
            <a:ext cx="25130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80063" y="3390900"/>
            <a:ext cx="176212" cy="203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 name="Rectangle 12"/>
          <p:cNvSpPr/>
          <p:nvPr/>
        </p:nvSpPr>
        <p:spPr>
          <a:xfrm>
            <a:off x="5584825" y="3840163"/>
            <a:ext cx="174625" cy="20320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8134" name="ZoneTexte 3"/>
          <p:cNvSpPr txBox="1">
            <a:spLocks noChangeArrowheads="1"/>
          </p:cNvSpPr>
          <p:nvPr/>
        </p:nvSpPr>
        <p:spPr bwMode="auto">
          <a:xfrm>
            <a:off x="5822950" y="3324225"/>
            <a:ext cx="2662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t>patients TPO positif</a:t>
            </a:r>
          </a:p>
          <a:p>
            <a:pPr eaLnBrk="1" hangingPunct="1"/>
            <a:endParaRPr lang="fr-FR" sz="1200"/>
          </a:p>
          <a:p>
            <a:pPr eaLnBrk="1" hangingPunct="1"/>
            <a:endParaRPr lang="fr-FR" sz="1200"/>
          </a:p>
          <a:p>
            <a:pPr eaLnBrk="1" hangingPunct="1"/>
            <a:r>
              <a:rPr lang="fr-FR" sz="1200"/>
              <a:t>patients TPO négatif</a:t>
            </a:r>
          </a:p>
        </p:txBody>
      </p:sp>
    </p:spTree>
    <p:extLst>
      <p:ext uri="{BB962C8B-B14F-4D97-AF65-F5344CB8AC3E}">
        <p14:creationId xmlns:p14="http://schemas.microsoft.com/office/powerpoint/2010/main" val="9235117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noChangeArrowheads="1"/>
          </p:cNvSpPr>
          <p:nvPr>
            <p:ph type="body" idx="4294967295"/>
          </p:nvPr>
        </p:nvSpPr>
        <p:spPr>
          <a:xfrm>
            <a:off x="177800" y="1576388"/>
            <a:ext cx="8707438" cy="1522412"/>
          </a:xfrm>
        </p:spPr>
        <p:txBody>
          <a:bodyPr/>
          <a:lstStyle/>
          <a:p>
            <a:r>
              <a:rPr lang="fr-BE" sz="2400">
                <a:solidFill>
                  <a:srgbClr val="006699"/>
                </a:solidFill>
                <a:latin typeface="Times New Roman" charset="0"/>
                <a:ea typeface="ＭＳ Ｐゴシック" charset="0"/>
              </a:rPr>
              <a:t>34 enfants &lt;1an avec dermatite atopique, dont 29 avec AA.</a:t>
            </a:r>
          </a:p>
          <a:p>
            <a:pPr lvl="1"/>
            <a:r>
              <a:rPr lang="fr-BE" sz="2000">
                <a:solidFill>
                  <a:srgbClr val="006699"/>
                </a:solidFill>
                <a:latin typeface="Times New Roman" charset="0"/>
              </a:rPr>
              <a:t>20 sensibilisés à la noisette</a:t>
            </a:r>
          </a:p>
          <a:p>
            <a:pPr lvl="2"/>
            <a:r>
              <a:rPr lang="fr-BE" sz="1600">
                <a:solidFill>
                  <a:srgbClr val="006699"/>
                </a:solidFill>
                <a:latin typeface="Times New Roman" charset="0"/>
              </a:rPr>
              <a:t>12/20 : Profil de sensibilisation à Cor a 9, sans Cor a 1.</a:t>
            </a:r>
          </a:p>
          <a:p>
            <a:pPr lvl="2"/>
            <a:r>
              <a:rPr lang="fr-BE" sz="1600">
                <a:solidFill>
                  <a:srgbClr val="006699"/>
                </a:solidFill>
                <a:latin typeface="Times New Roman" charset="0"/>
              </a:rPr>
              <a:t>Parfois associé aux homologues de l’arachide/soja.</a:t>
            </a:r>
          </a:p>
        </p:txBody>
      </p:sp>
      <p:pic>
        <p:nvPicPr>
          <p:cNvPr id="49154"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3800" y="0"/>
            <a:ext cx="4445000" cy="150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155"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0"/>
            <a:ext cx="1503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5200" y="2684463"/>
            <a:ext cx="6535738"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53232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Grp="1" noChangeArrowheads="1"/>
          </p:cNvSpPr>
          <p:nvPr>
            <p:ph type="body" idx="4294967295"/>
          </p:nvPr>
        </p:nvSpPr>
        <p:spPr>
          <a:xfrm>
            <a:off x="228600" y="1441450"/>
            <a:ext cx="8707438" cy="5151438"/>
          </a:xfrm>
        </p:spPr>
        <p:txBody>
          <a:bodyPr/>
          <a:lstStyle/>
          <a:p>
            <a:r>
              <a:rPr lang="fr-BE" sz="1400" dirty="0">
                <a:solidFill>
                  <a:srgbClr val="006699"/>
                </a:solidFill>
                <a:latin typeface="Times New Roman" charset="0"/>
                <a:ea typeface="ＭＳ Ｐゴシック" charset="0"/>
              </a:rPr>
              <a:t>65 patients avec allergie immédiate à la noisette crue ou cuite.</a:t>
            </a:r>
          </a:p>
          <a:p>
            <a:r>
              <a:rPr lang="fr-BE" sz="1400" dirty="0">
                <a:solidFill>
                  <a:srgbClr val="006699"/>
                </a:solidFill>
                <a:latin typeface="Times New Roman" charset="0"/>
                <a:ea typeface="ＭＳ Ｐゴシック" charset="0"/>
              </a:rPr>
              <a:t>6 groupes selon degré de sévérité + 34 patients contrôles allergiques au pollen de bouleau et tolérants à la noisette crue + des contrôles non allergiques.</a:t>
            </a:r>
          </a:p>
          <a:p>
            <a:r>
              <a:rPr lang="fr-BE" sz="1400" dirty="0">
                <a:solidFill>
                  <a:srgbClr val="006699"/>
                </a:solidFill>
                <a:latin typeface="Times New Roman" charset="0"/>
                <a:ea typeface="ＭＳ Ｐゴシック" charset="0"/>
              </a:rPr>
              <a:t>Profil moléculaire avec l’ImmunoCAP ISAC</a:t>
            </a:r>
          </a:p>
          <a:p>
            <a:pPr>
              <a:buFontTx/>
              <a:buAutoNum type="arabicPeriod"/>
            </a:pPr>
            <a:r>
              <a:rPr lang="fr-BE" sz="1800" dirty="0">
                <a:solidFill>
                  <a:srgbClr val="008000"/>
                </a:solidFill>
                <a:latin typeface="Times New Roman" charset="0"/>
                <a:ea typeface="ＭＳ Ｐゴシック" charset="0"/>
              </a:rPr>
              <a:t>La présence d’IgE Cor a 9 ou Cor a 8 est restreinte à un tableau clinique sévère (R.systémique)</a:t>
            </a: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endParaRPr lang="fr-BE" sz="1800" dirty="0">
              <a:solidFill>
                <a:srgbClr val="006699"/>
              </a:solidFill>
              <a:latin typeface="Times New Roman" charset="0"/>
              <a:ea typeface="ＭＳ Ｐゴシック" charset="0"/>
            </a:endParaRPr>
          </a:p>
          <a:p>
            <a:pPr>
              <a:buFontTx/>
              <a:buAutoNum type="arabicPeriod"/>
            </a:pPr>
            <a:r>
              <a:rPr lang="fr-BE" sz="1800" dirty="0">
                <a:solidFill>
                  <a:srgbClr val="008000"/>
                </a:solidFill>
                <a:latin typeface="Times New Roman" charset="0"/>
                <a:ea typeface="ＭＳ Ｐゴシック" charset="0"/>
              </a:rPr>
              <a:t>Le profil « protéine de stockage » est plus fréquent chez l’enfant alors que le profil LTP est plus fréquent chez l’adulte.</a:t>
            </a:r>
          </a:p>
          <a:p>
            <a:pPr>
              <a:buFontTx/>
              <a:buAutoNum type="arabicPeriod"/>
            </a:pPr>
            <a:r>
              <a:rPr lang="fr-BE" sz="1800" dirty="0">
                <a:solidFill>
                  <a:srgbClr val="008000"/>
                </a:solidFill>
                <a:latin typeface="Times New Roman" charset="0"/>
                <a:ea typeface="ＭＳ Ｐゴシック" charset="0"/>
              </a:rPr>
              <a:t>Dans cette série, aucune sensibilisation à Cor a 9 asymptomatique !</a:t>
            </a: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a:p>
            <a:endParaRPr lang="fr-BE" sz="1800" dirty="0">
              <a:solidFill>
                <a:srgbClr val="006699"/>
              </a:solidFill>
              <a:latin typeface="Times New Roman" charset="0"/>
              <a:ea typeface="ＭＳ Ｐゴシック" charset="0"/>
            </a:endParaRPr>
          </a:p>
        </p:txBody>
      </p:sp>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03200"/>
            <a:ext cx="5600700"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1016000"/>
            <a:ext cx="4292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Image 1"/>
          <p:cNvPicPr>
            <a:picLocks noChangeAspect="1"/>
          </p:cNvPicPr>
          <p:nvPr/>
        </p:nvPicPr>
        <p:blipFill>
          <a:blip r:embed="rId4">
            <a:extLst>
              <a:ext uri="{28A0092B-C50C-407E-A947-70E740481C1C}">
                <a14:useLocalDpi xmlns:a14="http://schemas.microsoft.com/office/drawing/2010/main" val="0"/>
              </a:ext>
            </a:extLst>
          </a:blip>
          <a:srcRect b="47385"/>
          <a:stretch>
            <a:fillRect/>
          </a:stretch>
        </p:blipFill>
        <p:spPr bwMode="auto">
          <a:xfrm>
            <a:off x="693738" y="2965450"/>
            <a:ext cx="768667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1085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BE" sz="3600" b="1">
                <a:solidFill>
                  <a:srgbClr val="006699"/>
                </a:solidFill>
                <a:latin typeface="Times New Roman" charset="0"/>
                <a:cs typeface="Times New Roman" charset="0"/>
              </a:rPr>
              <a:t>Poisson</a:t>
            </a:r>
            <a:endParaRPr lang="fr-FR" sz="3600" b="1">
              <a:solidFill>
                <a:srgbClr val="006699"/>
              </a:solidFill>
              <a:latin typeface="Times New Roman" charset="0"/>
              <a:cs typeface="Times New Roman" charset="0"/>
            </a:endParaRPr>
          </a:p>
        </p:txBody>
      </p:sp>
      <p:sp>
        <p:nvSpPr>
          <p:cNvPr id="3" name="Rectangle 3"/>
          <p:cNvSpPr txBox="1">
            <a:spLocks noChangeArrowheads="1"/>
          </p:cNvSpPr>
          <p:nvPr/>
        </p:nvSpPr>
        <p:spPr bwMode="auto">
          <a:xfrm>
            <a:off x="322263" y="1752600"/>
            <a:ext cx="8534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FontTx/>
              <a:buNone/>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lgn="just" eaLnBrk="1" hangingPunct="1">
              <a:buFont typeface="Arial"/>
              <a:buChar char="•"/>
              <a:defRPr/>
            </a:pPr>
            <a:r>
              <a:rPr lang="fr-BE" sz="2800" dirty="0" smtClean="0">
                <a:solidFill>
                  <a:srgbClr val="006699"/>
                </a:solidFill>
                <a:latin typeface="Times New Roman"/>
                <a:ea typeface="ＭＳ Ｐゴシック" charset="0"/>
                <a:cs typeface="Times New Roman"/>
              </a:rPr>
              <a:t>Souvent des quantités minimes provoquent une réaction grave (odeur)</a:t>
            </a:r>
          </a:p>
          <a:p>
            <a:pPr marL="457200" indent="-457200" algn="just" eaLnBrk="1" hangingPunct="1">
              <a:buFont typeface="Arial"/>
              <a:buChar char="•"/>
              <a:defRPr/>
            </a:pPr>
            <a:r>
              <a:rPr lang="fr-BE" sz="2800" dirty="0" smtClean="0">
                <a:solidFill>
                  <a:srgbClr val="006699"/>
                </a:solidFill>
                <a:latin typeface="Times New Roman"/>
                <a:ea typeface="ＭＳ Ｐゴシック" charset="0"/>
                <a:cs typeface="Times New Roman"/>
              </a:rPr>
              <a:t>Pas de différence entre poissons d’eau douce/mer</a:t>
            </a:r>
          </a:p>
          <a:p>
            <a:pPr marL="457200" indent="-457200" algn="just" eaLnBrk="1" hangingPunct="1">
              <a:buFont typeface="Arial"/>
              <a:buChar char="•"/>
              <a:defRPr/>
            </a:pPr>
            <a:r>
              <a:rPr lang="fr-BE" sz="2800" dirty="0" smtClean="0">
                <a:solidFill>
                  <a:srgbClr val="006699"/>
                </a:solidFill>
                <a:latin typeface="Times New Roman"/>
                <a:ea typeface="ＭＳ Ｐゴシック" charset="0"/>
                <a:cs typeface="Times New Roman"/>
              </a:rPr>
              <a:t>Allergènes détruits partiellement par l’acidité de l’estomac (IPP)</a:t>
            </a:r>
          </a:p>
          <a:p>
            <a:pPr marL="285750" indent="-285750" algn="just" eaLnBrk="1" hangingPunct="1">
              <a:buFont typeface="Arial"/>
              <a:buChar char="•"/>
              <a:defRPr/>
            </a:pPr>
            <a:endParaRPr lang="fr-BE" sz="1400" dirty="0" smtClean="0">
              <a:solidFill>
                <a:srgbClr val="006699"/>
              </a:solidFill>
              <a:latin typeface="Times New Roman"/>
              <a:ea typeface="ＭＳ Ｐゴシック" charset="0"/>
              <a:cs typeface="Times New Roman"/>
            </a:endParaRPr>
          </a:p>
          <a:p>
            <a:pPr algn="just">
              <a:defRPr/>
            </a:pPr>
            <a:endParaRPr lang="fr-BE" sz="1400" dirty="0">
              <a:solidFill>
                <a:srgbClr val="006699"/>
              </a:solidFill>
              <a:latin typeface="Times New Roman"/>
              <a:ea typeface="ＭＳ Ｐゴシック" charset="0"/>
              <a:cs typeface="Times New Roman"/>
            </a:endParaRPr>
          </a:p>
          <a:p>
            <a:pPr algn="just">
              <a:defRPr/>
            </a:pPr>
            <a:endParaRPr lang="fr-BE" sz="1400" dirty="0" smtClean="0">
              <a:solidFill>
                <a:srgbClr val="006699"/>
              </a:solidFill>
              <a:latin typeface="Times New Roman"/>
              <a:ea typeface="ＭＳ Ｐゴシック" charset="0"/>
              <a:cs typeface="Times New Roman"/>
            </a:endParaRPr>
          </a:p>
          <a:p>
            <a:pPr algn="just">
              <a:defRPr/>
            </a:pPr>
            <a:endParaRPr lang="fr-BE" sz="1400" dirty="0">
              <a:solidFill>
                <a:srgbClr val="006699"/>
              </a:solidFill>
              <a:latin typeface="Times New Roman"/>
              <a:ea typeface="ＭＳ Ｐゴシック" charset="0"/>
              <a:cs typeface="Times New Roman"/>
            </a:endParaRPr>
          </a:p>
          <a:p>
            <a:pPr algn="just">
              <a:defRPr/>
            </a:pPr>
            <a:endParaRPr lang="fr-BE" sz="1400" dirty="0" smtClean="0">
              <a:solidFill>
                <a:srgbClr val="006699"/>
              </a:solidFill>
              <a:latin typeface="Times New Roman"/>
              <a:ea typeface="ＭＳ Ｐゴシック" charset="0"/>
              <a:cs typeface="Times New Roman"/>
            </a:endParaRPr>
          </a:p>
          <a:p>
            <a:pPr algn="just">
              <a:defRPr/>
            </a:pPr>
            <a:r>
              <a:rPr lang="de-DE" sz="1400" dirty="0" err="1" smtClean="0">
                <a:solidFill>
                  <a:srgbClr val="006699"/>
                </a:solidFill>
                <a:latin typeface="Times New Roman"/>
                <a:ea typeface="ＭＳ Ｐゴシック" charset="0"/>
                <a:cs typeface="Times New Roman"/>
              </a:rPr>
              <a:t>Untersmayr</a:t>
            </a:r>
            <a:r>
              <a:rPr lang="de-DE" sz="1400" dirty="0" smtClean="0">
                <a:solidFill>
                  <a:srgbClr val="006699"/>
                </a:solidFill>
                <a:latin typeface="Times New Roman"/>
                <a:ea typeface="ＭＳ Ｐゴシック" charset="0"/>
                <a:cs typeface="Times New Roman"/>
              </a:rPr>
              <a:t> E, </a:t>
            </a:r>
            <a:r>
              <a:rPr lang="de-DE" sz="1400" dirty="0" err="1" smtClean="0">
                <a:solidFill>
                  <a:srgbClr val="006699"/>
                </a:solidFill>
                <a:latin typeface="Times New Roman"/>
                <a:ea typeface="ＭＳ Ｐゴシック" charset="0"/>
                <a:cs typeface="Times New Roman"/>
              </a:rPr>
              <a:t>Poulsen</a:t>
            </a:r>
            <a:r>
              <a:rPr lang="de-DE" sz="1400" dirty="0" smtClean="0">
                <a:solidFill>
                  <a:srgbClr val="006699"/>
                </a:solidFill>
                <a:latin typeface="Times New Roman"/>
                <a:ea typeface="ＭＳ Ｐゴシック" charset="0"/>
                <a:cs typeface="Times New Roman"/>
              </a:rPr>
              <a:t> LK, Platzer MH, Pedersen MH, </a:t>
            </a:r>
            <a:r>
              <a:rPr lang="de-DE" sz="1400" dirty="0" err="1" smtClean="0">
                <a:solidFill>
                  <a:srgbClr val="006699"/>
                </a:solidFill>
                <a:latin typeface="Times New Roman"/>
                <a:ea typeface="ＭＳ Ｐゴシック" charset="0"/>
                <a:cs typeface="Times New Roman"/>
              </a:rPr>
              <a:t>Boltz-Nitulescu</a:t>
            </a:r>
            <a:r>
              <a:rPr lang="de-DE" sz="1400" dirty="0" smtClean="0">
                <a:solidFill>
                  <a:srgbClr val="006699"/>
                </a:solidFill>
                <a:latin typeface="Times New Roman"/>
                <a:ea typeface="ＭＳ Ｐゴシック" charset="0"/>
                <a:cs typeface="Times New Roman"/>
              </a:rPr>
              <a:t> G, Stahl </a:t>
            </a:r>
            <a:r>
              <a:rPr lang="de-DE" sz="1400" dirty="0" err="1" smtClean="0">
                <a:solidFill>
                  <a:srgbClr val="006699"/>
                </a:solidFill>
                <a:latin typeface="Times New Roman"/>
                <a:ea typeface="ＭＳ Ｐゴシック" charset="0"/>
                <a:cs typeface="Times New Roman"/>
              </a:rPr>
              <a:t>Skov</a:t>
            </a:r>
            <a:r>
              <a:rPr lang="de-DE" sz="1400" dirty="0" smtClean="0">
                <a:solidFill>
                  <a:srgbClr val="006699"/>
                </a:solidFill>
                <a:latin typeface="Times New Roman"/>
                <a:ea typeface="ＭＳ Ｐゴシック" charset="0"/>
                <a:cs typeface="Times New Roman"/>
              </a:rPr>
              <a:t> P, Jensen- </a:t>
            </a:r>
            <a:r>
              <a:rPr lang="de-DE" sz="1400" dirty="0" err="1" smtClean="0">
                <a:solidFill>
                  <a:srgbClr val="006699"/>
                </a:solidFill>
                <a:latin typeface="Times New Roman"/>
                <a:ea typeface="ＭＳ Ｐゴシック" charset="0"/>
                <a:cs typeface="Times New Roman"/>
              </a:rPr>
              <a:t>Jarolim</a:t>
            </a:r>
            <a:r>
              <a:rPr lang="de-DE" sz="1400" dirty="0" smtClean="0">
                <a:solidFill>
                  <a:srgbClr val="006699"/>
                </a:solidFill>
                <a:latin typeface="Times New Roman"/>
                <a:ea typeface="ＭＳ Ｐゴシック" charset="0"/>
                <a:cs typeface="Times New Roman"/>
              </a:rPr>
              <a:t> E. The </a:t>
            </a:r>
            <a:r>
              <a:rPr lang="de-DE" sz="1400" dirty="0" err="1" smtClean="0">
                <a:solidFill>
                  <a:srgbClr val="006699"/>
                </a:solidFill>
                <a:latin typeface="Times New Roman"/>
                <a:ea typeface="ＭＳ Ｐゴシック" charset="0"/>
                <a:cs typeface="Times New Roman"/>
              </a:rPr>
              <a:t>effects</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of</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gastric</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digestion</a:t>
            </a:r>
            <a:r>
              <a:rPr lang="de-DE" sz="1400" dirty="0" smtClean="0">
                <a:solidFill>
                  <a:srgbClr val="006699"/>
                </a:solidFill>
                <a:latin typeface="Times New Roman"/>
                <a:ea typeface="ＭＳ Ｐゴシック" charset="0"/>
                <a:cs typeface="Times New Roman"/>
              </a:rPr>
              <a:t> on </a:t>
            </a:r>
            <a:r>
              <a:rPr lang="de-DE" sz="1400" dirty="0" err="1" smtClean="0">
                <a:solidFill>
                  <a:srgbClr val="006699"/>
                </a:solidFill>
                <a:latin typeface="Times New Roman"/>
                <a:ea typeface="ＭＳ Ｐゴシック" charset="0"/>
                <a:cs typeface="Times New Roman"/>
              </a:rPr>
              <a:t>codfish</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allergenicity</a:t>
            </a:r>
            <a:r>
              <a:rPr lang="de-DE" sz="1400" dirty="0" smtClean="0">
                <a:solidFill>
                  <a:srgbClr val="006699"/>
                </a:solidFill>
                <a:latin typeface="Times New Roman"/>
                <a:ea typeface="ＭＳ Ｐゴシック" charset="0"/>
                <a:cs typeface="Times New Roman"/>
              </a:rPr>
              <a:t>. J </a:t>
            </a:r>
            <a:r>
              <a:rPr lang="de-DE" sz="1400" dirty="0" err="1" smtClean="0">
                <a:solidFill>
                  <a:srgbClr val="006699"/>
                </a:solidFill>
                <a:latin typeface="Times New Roman"/>
                <a:ea typeface="ＭＳ Ｐゴシック" charset="0"/>
                <a:cs typeface="Times New Roman"/>
              </a:rPr>
              <a:t>Allergy</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Clin</a:t>
            </a:r>
            <a:r>
              <a:rPr lang="de-DE" sz="1400" dirty="0" smtClean="0">
                <a:solidFill>
                  <a:srgbClr val="006699"/>
                </a:solidFill>
                <a:latin typeface="Times New Roman"/>
                <a:ea typeface="ＭＳ Ｐゴシック" charset="0"/>
                <a:cs typeface="Times New Roman"/>
              </a:rPr>
              <a:t> </a:t>
            </a:r>
            <a:r>
              <a:rPr lang="de-DE" sz="1400" dirty="0" err="1" smtClean="0">
                <a:solidFill>
                  <a:srgbClr val="006699"/>
                </a:solidFill>
                <a:latin typeface="Times New Roman"/>
                <a:ea typeface="ＭＳ Ｐゴシック" charset="0"/>
                <a:cs typeface="Times New Roman"/>
              </a:rPr>
              <a:t>Immunol</a:t>
            </a:r>
            <a:r>
              <a:rPr lang="de-DE" sz="1400" dirty="0" smtClean="0">
                <a:solidFill>
                  <a:srgbClr val="006699"/>
                </a:solidFill>
                <a:latin typeface="Times New Roman"/>
                <a:ea typeface="ＭＳ Ｐゴシック" charset="0"/>
                <a:cs typeface="Times New Roman"/>
              </a:rPr>
              <a:t> 2005; 115: 377-82</a:t>
            </a:r>
            <a:endParaRPr lang="de-DE" sz="1400" dirty="0">
              <a:solidFill>
                <a:srgbClr val="006699"/>
              </a:solidFill>
              <a:latin typeface="Times New Roman"/>
              <a:ea typeface="ＭＳ Ｐゴシック" charset="0"/>
              <a:cs typeface="Times New Roman"/>
            </a:endParaRPr>
          </a:p>
        </p:txBody>
      </p:sp>
    </p:spTree>
    <p:extLst>
      <p:ext uri="{BB962C8B-B14F-4D97-AF65-F5344CB8AC3E}">
        <p14:creationId xmlns:p14="http://schemas.microsoft.com/office/powerpoint/2010/main" val="9680269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457200" y="1465263"/>
            <a:ext cx="84153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FontTx/>
              <a:buNone/>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a:lnSpc>
                <a:spcPct val="90000"/>
              </a:lnSpc>
              <a:defRPr/>
            </a:pPr>
            <a:r>
              <a:rPr lang="en-US" sz="2400" b="1" i="1" dirty="0" err="1" smtClean="0">
                <a:solidFill>
                  <a:srgbClr val="006699"/>
                </a:solidFill>
                <a:latin typeface="Times New Roman" charset="0"/>
              </a:rPr>
              <a:t>Parvalbumine</a:t>
            </a:r>
            <a:endParaRPr lang="en-US" sz="2400" b="1" i="1" dirty="0" smtClean="0">
              <a:solidFill>
                <a:srgbClr val="006699"/>
              </a:solidFill>
              <a:latin typeface="Times New Roman" charset="0"/>
            </a:endParaRPr>
          </a:p>
          <a:p>
            <a:pPr lvl="1" algn="just">
              <a:lnSpc>
                <a:spcPct val="90000"/>
              </a:lnSpc>
              <a:defRPr/>
            </a:pPr>
            <a:r>
              <a:rPr lang="en-US" sz="2000" dirty="0" err="1" smtClean="0">
                <a:solidFill>
                  <a:srgbClr val="006699"/>
                </a:solidFill>
                <a:latin typeface="Times New Roman" charset="0"/>
              </a:rPr>
              <a:t>Allergène</a:t>
            </a:r>
            <a:r>
              <a:rPr lang="en-US" sz="2000" dirty="0" smtClean="0">
                <a:solidFill>
                  <a:srgbClr val="006699"/>
                </a:solidFill>
                <a:latin typeface="Times New Roman" charset="0"/>
              </a:rPr>
              <a:t> </a:t>
            </a:r>
            <a:r>
              <a:rPr lang="en-US" sz="2000" dirty="0" err="1" smtClean="0">
                <a:solidFill>
                  <a:srgbClr val="006699"/>
                </a:solidFill>
                <a:latin typeface="Times New Roman" charset="0"/>
              </a:rPr>
              <a:t>majeur</a:t>
            </a:r>
            <a:r>
              <a:rPr lang="en-US" sz="2000" dirty="0" smtClean="0">
                <a:solidFill>
                  <a:srgbClr val="006699"/>
                </a:solidFill>
                <a:latin typeface="Times New Roman" charset="0"/>
              </a:rPr>
              <a:t> chez les </a:t>
            </a:r>
            <a:r>
              <a:rPr lang="en-US" dirty="0" err="1" smtClean="0">
                <a:solidFill>
                  <a:srgbClr val="008000"/>
                </a:solidFill>
                <a:latin typeface="Times New Roman" charset="0"/>
              </a:rPr>
              <a:t>poissons</a:t>
            </a:r>
            <a:r>
              <a:rPr lang="en-US" dirty="0" smtClean="0">
                <a:solidFill>
                  <a:srgbClr val="008000"/>
                </a:solidFill>
                <a:latin typeface="Times New Roman" charset="0"/>
              </a:rPr>
              <a:t> </a:t>
            </a:r>
            <a:r>
              <a:rPr lang="en-US" dirty="0" err="1" smtClean="0">
                <a:solidFill>
                  <a:srgbClr val="008000"/>
                </a:solidFill>
                <a:latin typeface="Times New Roman" charset="0"/>
              </a:rPr>
              <a:t>d’avril</a:t>
            </a:r>
            <a:r>
              <a:rPr lang="en-US" dirty="0" smtClean="0">
                <a:solidFill>
                  <a:srgbClr val="008000"/>
                </a:solidFill>
                <a:latin typeface="Times New Roman" charset="0"/>
              </a:rPr>
              <a:t>.</a:t>
            </a:r>
            <a:r>
              <a:rPr lang="en-US" sz="2000" dirty="0" smtClean="0">
                <a:solidFill>
                  <a:srgbClr val="006699"/>
                </a:solidFill>
                <a:latin typeface="Times New Roman" charset="0"/>
              </a:rPr>
              <a:t> </a:t>
            </a:r>
            <a:endParaRPr lang="en-US" sz="2000" dirty="0" smtClean="0">
              <a:solidFill>
                <a:srgbClr val="006699"/>
              </a:solidFill>
              <a:latin typeface="Times New Roman" charset="0"/>
            </a:endParaRPr>
          </a:p>
          <a:p>
            <a:pPr lvl="1" algn="just">
              <a:lnSpc>
                <a:spcPct val="90000"/>
              </a:lnSpc>
              <a:defRPr/>
            </a:pPr>
            <a:r>
              <a:rPr lang="en-US" sz="2000" dirty="0" err="1" smtClean="0">
                <a:solidFill>
                  <a:srgbClr val="006699"/>
                </a:solidFill>
                <a:latin typeface="Times New Roman" charset="0"/>
              </a:rPr>
              <a:t>Marqueur</a:t>
            </a:r>
            <a:r>
              <a:rPr lang="en-US" sz="2000" dirty="0" smtClean="0">
                <a:solidFill>
                  <a:srgbClr val="006699"/>
                </a:solidFill>
                <a:latin typeface="Times New Roman" charset="0"/>
              </a:rPr>
              <a:t> de </a:t>
            </a:r>
            <a:r>
              <a:rPr lang="en-US" sz="2000" dirty="0" err="1" smtClean="0">
                <a:solidFill>
                  <a:srgbClr val="006699"/>
                </a:solidFill>
                <a:latin typeface="Times New Roman" charset="0"/>
              </a:rPr>
              <a:t>réaction</a:t>
            </a:r>
            <a:r>
              <a:rPr lang="en-US" sz="2000" dirty="0" smtClean="0">
                <a:solidFill>
                  <a:srgbClr val="006699"/>
                </a:solidFill>
                <a:latin typeface="Times New Roman" charset="0"/>
              </a:rPr>
              <a:t> </a:t>
            </a:r>
            <a:r>
              <a:rPr lang="en-US" sz="2000" dirty="0" err="1" smtClean="0">
                <a:solidFill>
                  <a:srgbClr val="006699"/>
                </a:solidFill>
                <a:latin typeface="Times New Roman" charset="0"/>
              </a:rPr>
              <a:t>croisée</a:t>
            </a:r>
            <a:r>
              <a:rPr lang="en-US" sz="2000" dirty="0" smtClean="0">
                <a:solidFill>
                  <a:srgbClr val="006699"/>
                </a:solidFill>
                <a:latin typeface="Times New Roman" charset="0"/>
              </a:rPr>
              <a:t> entre les </a:t>
            </a:r>
            <a:r>
              <a:rPr lang="en-US" sz="2000" dirty="0" err="1" smtClean="0">
                <a:solidFill>
                  <a:srgbClr val="006699"/>
                </a:solidFill>
                <a:latin typeface="Times New Roman" charset="0"/>
              </a:rPr>
              <a:t>différentes</a:t>
            </a:r>
            <a:r>
              <a:rPr lang="en-US" sz="2000" dirty="0" smtClean="0">
                <a:solidFill>
                  <a:srgbClr val="006699"/>
                </a:solidFill>
                <a:latin typeface="Times New Roman" charset="0"/>
              </a:rPr>
              <a:t> </a:t>
            </a:r>
            <a:r>
              <a:rPr lang="en-US" sz="2000" dirty="0" err="1" smtClean="0">
                <a:solidFill>
                  <a:srgbClr val="006699"/>
                </a:solidFill>
                <a:latin typeface="Times New Roman" charset="0"/>
              </a:rPr>
              <a:t>espèces</a:t>
            </a:r>
            <a:r>
              <a:rPr lang="en-US" sz="2000" dirty="0" smtClean="0">
                <a:solidFill>
                  <a:srgbClr val="006699"/>
                </a:solidFill>
                <a:latin typeface="Times New Roman" charset="0"/>
              </a:rPr>
              <a:t> de </a:t>
            </a:r>
            <a:r>
              <a:rPr lang="en-US" sz="2000" dirty="0" err="1" smtClean="0">
                <a:solidFill>
                  <a:srgbClr val="006699"/>
                </a:solidFill>
                <a:latin typeface="Times New Roman" charset="0"/>
              </a:rPr>
              <a:t>poisson</a:t>
            </a:r>
            <a:r>
              <a:rPr lang="en-US" sz="2000" dirty="0" smtClean="0">
                <a:solidFill>
                  <a:srgbClr val="006699"/>
                </a:solidFill>
                <a:latin typeface="Times New Roman" charset="0"/>
              </a:rPr>
              <a:t>/</a:t>
            </a:r>
            <a:r>
              <a:rPr lang="en-US" sz="2000" dirty="0" err="1" smtClean="0">
                <a:solidFill>
                  <a:srgbClr val="006699"/>
                </a:solidFill>
                <a:latin typeface="Times New Roman" charset="0"/>
              </a:rPr>
              <a:t>amphibien</a:t>
            </a:r>
            <a:r>
              <a:rPr lang="en-US" sz="2000" dirty="0" smtClean="0">
                <a:solidFill>
                  <a:srgbClr val="006699"/>
                </a:solidFill>
                <a:latin typeface="Times New Roman" charset="0"/>
              </a:rPr>
              <a:t>.</a:t>
            </a:r>
          </a:p>
          <a:p>
            <a:pPr lvl="1" algn="just">
              <a:lnSpc>
                <a:spcPct val="90000"/>
              </a:lnSpc>
              <a:defRPr/>
            </a:pPr>
            <a:r>
              <a:rPr lang="en-US" sz="2000" dirty="0" err="1" smtClean="0">
                <a:solidFill>
                  <a:srgbClr val="006699"/>
                </a:solidFill>
                <a:latin typeface="Times New Roman" charset="0"/>
              </a:rPr>
              <a:t>Protéine</a:t>
            </a:r>
            <a:r>
              <a:rPr lang="en-US" sz="2000" dirty="0" smtClean="0">
                <a:solidFill>
                  <a:srgbClr val="006699"/>
                </a:solidFill>
                <a:latin typeface="Times New Roman" charset="0"/>
              </a:rPr>
              <a:t> </a:t>
            </a:r>
            <a:r>
              <a:rPr lang="en-US" sz="2000" dirty="0" err="1" smtClean="0">
                <a:solidFill>
                  <a:srgbClr val="006699"/>
                </a:solidFill>
                <a:latin typeface="Times New Roman" charset="0"/>
              </a:rPr>
              <a:t>extrêmement</a:t>
            </a:r>
            <a:r>
              <a:rPr lang="en-US" sz="2000" dirty="0" smtClean="0">
                <a:solidFill>
                  <a:srgbClr val="006699"/>
                </a:solidFill>
                <a:latin typeface="Times New Roman" charset="0"/>
              </a:rPr>
              <a:t> stable </a:t>
            </a:r>
            <a:r>
              <a:rPr lang="en-US" sz="2000" dirty="0" err="1" smtClean="0">
                <a:solidFill>
                  <a:srgbClr val="006699"/>
                </a:solidFill>
                <a:latin typeface="Times New Roman" charset="0"/>
              </a:rPr>
              <a:t>à</a:t>
            </a:r>
            <a:r>
              <a:rPr lang="en-US" sz="2000" dirty="0" smtClean="0">
                <a:solidFill>
                  <a:srgbClr val="006699"/>
                </a:solidFill>
                <a:latin typeface="Times New Roman" charset="0"/>
              </a:rPr>
              <a:t> la </a:t>
            </a:r>
            <a:r>
              <a:rPr lang="en-US" sz="2000" dirty="0" err="1" smtClean="0">
                <a:solidFill>
                  <a:srgbClr val="006699"/>
                </a:solidFill>
                <a:latin typeface="Times New Roman" charset="0"/>
              </a:rPr>
              <a:t>chaleur</a:t>
            </a:r>
            <a:r>
              <a:rPr lang="en-US" sz="2000" dirty="0" smtClean="0">
                <a:solidFill>
                  <a:srgbClr val="006699"/>
                </a:solidFill>
                <a:latin typeface="Times New Roman" charset="0"/>
              </a:rPr>
              <a:t> et </a:t>
            </a:r>
            <a:r>
              <a:rPr lang="en-US" sz="2000" dirty="0" err="1" smtClean="0">
                <a:solidFill>
                  <a:srgbClr val="006699"/>
                </a:solidFill>
                <a:latin typeface="Times New Roman" charset="0"/>
              </a:rPr>
              <a:t>à</a:t>
            </a:r>
            <a:r>
              <a:rPr lang="en-US" sz="2000" dirty="0" smtClean="0">
                <a:solidFill>
                  <a:srgbClr val="006699"/>
                </a:solidFill>
                <a:latin typeface="Times New Roman" charset="0"/>
              </a:rPr>
              <a:t> la digestion </a:t>
            </a:r>
          </a:p>
          <a:p>
            <a:pPr marL="457200" lvl="1" indent="0" algn="just">
              <a:lnSpc>
                <a:spcPct val="90000"/>
              </a:lnSpc>
              <a:buFontTx/>
              <a:buNone/>
              <a:defRPr/>
            </a:pPr>
            <a:r>
              <a:rPr lang="en-US" sz="2000" dirty="0">
                <a:solidFill>
                  <a:srgbClr val="006699"/>
                </a:solidFill>
                <a:latin typeface="Times New Roman" charset="0"/>
              </a:rPr>
              <a:t> </a:t>
            </a:r>
            <a:r>
              <a:rPr lang="en-US" sz="2000" dirty="0" smtClean="0">
                <a:solidFill>
                  <a:srgbClr val="006699"/>
                </a:solidFill>
                <a:latin typeface="Times New Roman" charset="0"/>
              </a:rPr>
              <a:t>   =&gt; </a:t>
            </a:r>
            <a:r>
              <a:rPr lang="en-US" sz="2000" dirty="0" err="1" smtClean="0">
                <a:solidFill>
                  <a:srgbClr val="006699"/>
                </a:solidFill>
                <a:latin typeface="Times New Roman" charset="0"/>
              </a:rPr>
              <a:t>réactions</a:t>
            </a:r>
            <a:r>
              <a:rPr lang="en-US" sz="2000" dirty="0" smtClean="0">
                <a:solidFill>
                  <a:srgbClr val="006699"/>
                </a:solidFill>
                <a:latin typeface="Times New Roman" charset="0"/>
              </a:rPr>
              <a:t> </a:t>
            </a:r>
            <a:r>
              <a:rPr lang="en-US" sz="2000" dirty="0" err="1" smtClean="0">
                <a:solidFill>
                  <a:srgbClr val="006699"/>
                </a:solidFill>
                <a:latin typeface="Times New Roman" charset="0"/>
              </a:rPr>
              <a:t>même</a:t>
            </a:r>
            <a:r>
              <a:rPr lang="en-US" sz="2000" dirty="0" smtClean="0">
                <a:solidFill>
                  <a:srgbClr val="006699"/>
                </a:solidFill>
                <a:latin typeface="Times New Roman" charset="0"/>
              </a:rPr>
              <a:t> </a:t>
            </a:r>
            <a:r>
              <a:rPr lang="en-US" sz="2000" dirty="0" err="1" smtClean="0">
                <a:solidFill>
                  <a:srgbClr val="006699"/>
                </a:solidFill>
                <a:latin typeface="Times New Roman" charset="0"/>
              </a:rPr>
              <a:t>à</a:t>
            </a:r>
            <a:r>
              <a:rPr lang="en-US" sz="2000" dirty="0" smtClean="0">
                <a:solidFill>
                  <a:srgbClr val="006699"/>
                </a:solidFill>
                <a:latin typeface="Times New Roman" charset="0"/>
              </a:rPr>
              <a:t> </a:t>
            </a:r>
            <a:r>
              <a:rPr lang="en-US" sz="2000" dirty="0" err="1" smtClean="0">
                <a:solidFill>
                  <a:srgbClr val="006699"/>
                </a:solidFill>
                <a:latin typeface="Times New Roman" charset="0"/>
              </a:rPr>
              <a:t>l’aliment</a:t>
            </a:r>
            <a:r>
              <a:rPr lang="en-US" sz="2000" dirty="0" smtClean="0">
                <a:solidFill>
                  <a:srgbClr val="006699"/>
                </a:solidFill>
                <a:latin typeface="Times New Roman" charset="0"/>
              </a:rPr>
              <a:t> </a:t>
            </a:r>
            <a:r>
              <a:rPr lang="en-US" sz="2000" dirty="0" err="1" smtClean="0">
                <a:solidFill>
                  <a:srgbClr val="006699"/>
                </a:solidFill>
                <a:latin typeface="Times New Roman" charset="0"/>
              </a:rPr>
              <a:t>cuit</a:t>
            </a:r>
            <a:r>
              <a:rPr lang="en-US" sz="2000" dirty="0" smtClean="0">
                <a:solidFill>
                  <a:srgbClr val="006699"/>
                </a:solidFill>
                <a:latin typeface="Times New Roman" charset="0"/>
              </a:rPr>
              <a:t> ! </a:t>
            </a:r>
          </a:p>
          <a:p>
            <a:pPr lvl="2">
              <a:lnSpc>
                <a:spcPct val="90000"/>
              </a:lnSpc>
              <a:buFont typeface="Wingdings" charset="0"/>
              <a:buChar char="Ø"/>
              <a:defRPr/>
            </a:pPr>
            <a:r>
              <a:rPr lang="en-US" sz="1800" dirty="0" err="1" smtClean="0">
                <a:solidFill>
                  <a:srgbClr val="006699"/>
                </a:solidFill>
                <a:latin typeface="Times New Roman"/>
                <a:cs typeface="Times New Roman"/>
              </a:rPr>
              <a:t>Responsable</a:t>
            </a:r>
            <a:r>
              <a:rPr lang="en-US" sz="1800" dirty="0" smtClean="0">
                <a:solidFill>
                  <a:srgbClr val="006699"/>
                </a:solidFill>
                <a:latin typeface="Times New Roman"/>
                <a:cs typeface="Times New Roman"/>
              </a:rPr>
              <a:t> de 95% des allergies au </a:t>
            </a:r>
            <a:r>
              <a:rPr lang="en-US" sz="1800" dirty="0" err="1" smtClean="0">
                <a:solidFill>
                  <a:srgbClr val="006699"/>
                </a:solidFill>
                <a:latin typeface="Times New Roman"/>
                <a:cs typeface="Times New Roman"/>
              </a:rPr>
              <a:t>poisson</a:t>
            </a:r>
            <a:r>
              <a:rPr lang="en-US" sz="1800" dirty="0" smtClean="0">
                <a:solidFill>
                  <a:srgbClr val="006699"/>
                </a:solidFill>
                <a:latin typeface="Times New Roman"/>
                <a:cs typeface="Times New Roman"/>
              </a:rPr>
              <a:t>.</a:t>
            </a:r>
          </a:p>
          <a:p>
            <a:pPr>
              <a:lnSpc>
                <a:spcPct val="90000"/>
              </a:lnSpc>
              <a:defRPr/>
            </a:pPr>
            <a:endParaRPr lang="en-US" sz="2000" b="1" dirty="0" smtClean="0">
              <a:solidFill>
                <a:srgbClr val="006699"/>
              </a:solidFill>
            </a:endParaRPr>
          </a:p>
          <a:p>
            <a:pPr>
              <a:lnSpc>
                <a:spcPct val="90000"/>
              </a:lnSpc>
              <a:defRPr/>
            </a:pPr>
            <a:endParaRPr lang="en-US" sz="1800" dirty="0">
              <a:solidFill>
                <a:srgbClr val="006699"/>
              </a:solidFill>
            </a:endParaRPr>
          </a:p>
        </p:txBody>
      </p:sp>
      <p:pic>
        <p:nvPicPr>
          <p:cNvPr id="3" name="Picture 4" descr="common_c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365625"/>
            <a:ext cx="2747963"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1547813" y="6092825"/>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a:solidFill>
                  <a:srgbClr val="006699"/>
                </a:solidFill>
                <a:latin typeface="Times New Roman" charset="0"/>
                <a:cs typeface="Times New Roman" charset="0"/>
              </a:rPr>
              <a:t>CARP     rCyp c 1</a:t>
            </a:r>
            <a:endParaRPr lang="fr-FR" sz="1600" b="1">
              <a:solidFill>
                <a:srgbClr val="006699"/>
              </a:solidFill>
              <a:latin typeface="Times New Roman" charset="0"/>
              <a:cs typeface="Times New Roman" charset="0"/>
            </a:endParaRPr>
          </a:p>
        </p:txBody>
      </p:sp>
      <p:sp>
        <p:nvSpPr>
          <p:cNvPr id="54276" name="Text Box 6"/>
          <p:cNvSpPr txBox="1">
            <a:spLocks noChangeArrowheads="1"/>
          </p:cNvSpPr>
          <p:nvPr/>
        </p:nvSpPr>
        <p:spPr bwMode="auto">
          <a:xfrm>
            <a:off x="7380288" y="465296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BE" sz="1800" b="1">
                <a:solidFill>
                  <a:srgbClr val="006699"/>
                </a:solidFill>
                <a:latin typeface="Times New Roman" charset="0"/>
              </a:rPr>
              <a:t>Parvalbumin</a:t>
            </a:r>
            <a:endParaRPr lang="fr-FR" sz="1800" b="1">
              <a:solidFill>
                <a:srgbClr val="006699"/>
              </a:solidFill>
              <a:latin typeface="Times New Roman" charset="0"/>
            </a:endParaRPr>
          </a:p>
        </p:txBody>
      </p:sp>
      <p:sp>
        <p:nvSpPr>
          <p:cNvPr id="6" name="Line 7"/>
          <p:cNvSpPr>
            <a:spLocks noChangeShapeType="1"/>
          </p:cNvSpPr>
          <p:nvPr/>
        </p:nvSpPr>
        <p:spPr bwMode="auto">
          <a:xfrm>
            <a:off x="7596188" y="5013325"/>
            <a:ext cx="1079500" cy="0"/>
          </a:xfrm>
          <a:prstGeom prst="line">
            <a:avLst/>
          </a:prstGeom>
          <a:noFill/>
          <a:ln w="25400" cap="sq">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fr-FR"/>
          </a:p>
        </p:txBody>
      </p:sp>
      <p:sp>
        <p:nvSpPr>
          <p:cNvPr id="7" name="Text Box 8"/>
          <p:cNvSpPr txBox="1">
            <a:spLocks noChangeArrowheads="1"/>
          </p:cNvSpPr>
          <p:nvPr/>
        </p:nvSpPr>
        <p:spPr bwMode="auto">
          <a:xfrm>
            <a:off x="7451725" y="5084763"/>
            <a:ext cx="1295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1" lang="fr-FR" sz="1400" b="1">
                <a:solidFill>
                  <a:srgbClr val="006699"/>
                </a:solidFill>
                <a:latin typeface="Times New Roman" charset="0"/>
              </a:rPr>
              <a:t> rCyp c 1</a:t>
            </a:r>
          </a:p>
          <a:p>
            <a:pPr eaLnBrk="1" hangingPunct="1"/>
            <a:r>
              <a:rPr kumimoji="1" lang="fr-FR" sz="1400" b="1">
                <a:solidFill>
                  <a:srgbClr val="006699"/>
                </a:solidFill>
                <a:latin typeface="Times New Roman" charset="0"/>
              </a:rPr>
              <a:t> rGad c 1	</a:t>
            </a:r>
            <a:r>
              <a:rPr kumimoji="1" lang="fr-FR" sz="1400">
                <a:solidFill>
                  <a:srgbClr val="006699"/>
                </a:solidFill>
                <a:latin typeface="Times New Roman" charset="0"/>
              </a:rPr>
              <a:t>	</a:t>
            </a:r>
          </a:p>
        </p:txBody>
      </p:sp>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t="18224" r="6302" b="7593"/>
          <a:stretch>
            <a:fillRect/>
          </a:stretch>
        </p:blipFill>
        <p:spPr bwMode="auto">
          <a:xfrm>
            <a:off x="4284663" y="4365625"/>
            <a:ext cx="29511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 name="Rectangle 10"/>
          <p:cNvSpPr>
            <a:spLocks noChangeArrowheads="1"/>
          </p:cNvSpPr>
          <p:nvPr/>
        </p:nvSpPr>
        <p:spPr bwMode="auto">
          <a:xfrm>
            <a:off x="4643438" y="6092825"/>
            <a:ext cx="2089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a:solidFill>
                  <a:srgbClr val="006699"/>
                </a:solidFill>
                <a:latin typeface="Times New Roman" charset="0"/>
                <a:cs typeface="Times New Roman" charset="0"/>
              </a:rPr>
              <a:t>COD         rGad c1</a:t>
            </a:r>
            <a:endParaRPr lang="fr-FR" sz="1600" b="1">
              <a:solidFill>
                <a:srgbClr val="006699"/>
              </a:solidFill>
              <a:latin typeface="Times New Roman" charset="0"/>
              <a:cs typeface="Times New Roman" charset="0"/>
            </a:endParaRPr>
          </a:p>
        </p:txBody>
      </p:sp>
      <p:sp>
        <p:nvSpPr>
          <p:cNvPr id="5428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006699"/>
                </a:solidFill>
                <a:latin typeface="Times New Roman" charset="0"/>
              </a:rPr>
              <a:t>Prédire les réactions croisées</a:t>
            </a:r>
          </a:p>
        </p:txBody>
      </p:sp>
    </p:spTree>
    <p:extLst>
      <p:ext uri="{BB962C8B-B14F-4D97-AF65-F5344CB8AC3E}">
        <p14:creationId xmlns:p14="http://schemas.microsoft.com/office/powerpoint/2010/main" val="1633838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BE" sz="3200" b="1">
                <a:solidFill>
                  <a:srgbClr val="006699"/>
                </a:solidFill>
                <a:latin typeface="Times New Roman" charset="0"/>
                <a:cs typeface="Times New Roman" charset="0"/>
              </a:rPr>
              <a:t>Diagnostic différentiel</a:t>
            </a:r>
          </a:p>
          <a:p>
            <a:pPr algn="ctr" eaLnBrk="1" hangingPunct="1"/>
            <a:r>
              <a:rPr lang="fr-BE" sz="3200" b="1">
                <a:solidFill>
                  <a:srgbClr val="006699"/>
                </a:solidFill>
                <a:latin typeface="Times New Roman" charset="0"/>
                <a:cs typeface="Times New Roman" charset="0"/>
              </a:rPr>
              <a:t>=&gt; Intoxication au poisson</a:t>
            </a:r>
            <a:endParaRPr lang="fr-FR" sz="3600" b="1">
              <a:solidFill>
                <a:srgbClr val="006699"/>
              </a:solidFill>
              <a:latin typeface="Times New Roman" charset="0"/>
              <a:cs typeface="Times New Roman" charset="0"/>
            </a:endParaRPr>
          </a:p>
        </p:txBody>
      </p:sp>
      <p:sp>
        <p:nvSpPr>
          <p:cNvPr id="3" name="Rectangle 3"/>
          <p:cNvSpPr txBox="1">
            <a:spLocks noChangeArrowheads="1"/>
          </p:cNvSpPr>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90000"/>
              </a:lnSpc>
              <a:defRPr/>
            </a:pPr>
            <a:r>
              <a:rPr lang="fr-BE" sz="2800" dirty="0" smtClean="0">
                <a:solidFill>
                  <a:srgbClr val="006699"/>
                </a:solidFill>
                <a:latin typeface="Times New Roman"/>
                <a:ea typeface="ＭＳ Ｐゴシック" charset="0"/>
                <a:cs typeface="Times New Roman"/>
              </a:rPr>
              <a:t>Quelques poissons (hareng, maquereau) se dégradent en produisant de l’histamine</a:t>
            </a:r>
          </a:p>
          <a:p>
            <a:pPr marL="0" indent="0" eaLnBrk="1" hangingPunct="1">
              <a:lnSpc>
                <a:spcPct val="90000"/>
              </a:lnSpc>
              <a:buFontTx/>
              <a:buNone/>
              <a:defRPr/>
            </a:pPr>
            <a:endParaRPr lang="fr-BE" sz="2800" dirty="0" smtClean="0">
              <a:solidFill>
                <a:srgbClr val="006699"/>
              </a:solidFill>
              <a:latin typeface="Times New Roman"/>
              <a:ea typeface="ＭＳ Ｐゴシック" charset="0"/>
              <a:cs typeface="Times New Roman"/>
            </a:endParaRPr>
          </a:p>
          <a:p>
            <a:pPr eaLnBrk="1" hangingPunct="1">
              <a:lnSpc>
                <a:spcPct val="90000"/>
              </a:lnSpc>
              <a:defRPr/>
            </a:pPr>
            <a:r>
              <a:rPr lang="fr-BE" sz="2800" dirty="0" smtClean="0">
                <a:solidFill>
                  <a:srgbClr val="006699"/>
                </a:solidFill>
                <a:latin typeface="Times New Roman"/>
                <a:ea typeface="ＭＳ Ｐゴシック" charset="0"/>
                <a:cs typeface="Times New Roman"/>
              </a:rPr>
              <a:t>Réaction en quelques minutes :</a:t>
            </a:r>
          </a:p>
          <a:p>
            <a:pPr lvl="1" eaLnBrk="1" hangingPunct="1">
              <a:lnSpc>
                <a:spcPct val="90000"/>
              </a:lnSpc>
              <a:defRPr/>
            </a:pPr>
            <a:r>
              <a:rPr lang="fr-BE" sz="2400" dirty="0" smtClean="0">
                <a:solidFill>
                  <a:srgbClr val="006699"/>
                </a:solidFill>
                <a:latin typeface="Times New Roman"/>
                <a:cs typeface="Times New Roman"/>
              </a:rPr>
              <a:t>Vomissements</a:t>
            </a:r>
          </a:p>
          <a:p>
            <a:pPr lvl="1" eaLnBrk="1" hangingPunct="1">
              <a:lnSpc>
                <a:spcPct val="90000"/>
              </a:lnSpc>
              <a:defRPr/>
            </a:pPr>
            <a:r>
              <a:rPr lang="fr-BE" sz="2400" dirty="0" smtClean="0">
                <a:solidFill>
                  <a:srgbClr val="006699"/>
                </a:solidFill>
                <a:latin typeface="Times New Roman"/>
                <a:cs typeface="Times New Roman"/>
              </a:rPr>
              <a:t>Urticaire</a:t>
            </a:r>
          </a:p>
          <a:p>
            <a:pPr lvl="1" eaLnBrk="1" hangingPunct="1">
              <a:lnSpc>
                <a:spcPct val="90000"/>
              </a:lnSpc>
              <a:defRPr/>
            </a:pPr>
            <a:r>
              <a:rPr lang="fr-BE" sz="2400" dirty="0" smtClean="0">
                <a:solidFill>
                  <a:srgbClr val="006699"/>
                </a:solidFill>
                <a:latin typeface="Times New Roman"/>
                <a:cs typeface="Times New Roman"/>
              </a:rPr>
              <a:t>Tachycardie</a:t>
            </a:r>
          </a:p>
          <a:p>
            <a:pPr lvl="1" eaLnBrk="1" hangingPunct="1">
              <a:lnSpc>
                <a:spcPct val="90000"/>
              </a:lnSpc>
              <a:defRPr/>
            </a:pPr>
            <a:r>
              <a:rPr lang="fr-BE" sz="2400" dirty="0" smtClean="0">
                <a:solidFill>
                  <a:srgbClr val="006699"/>
                </a:solidFill>
                <a:latin typeface="Times New Roman"/>
                <a:cs typeface="Times New Roman"/>
              </a:rPr>
              <a:t>Dyspnée</a:t>
            </a:r>
            <a:endParaRPr lang="fr-BE" dirty="0">
              <a:solidFill>
                <a:srgbClr val="006699"/>
              </a:solidFill>
              <a:latin typeface="Times New Roman"/>
              <a:cs typeface="Times New Roman"/>
            </a:endParaRPr>
          </a:p>
          <a:p>
            <a:pPr eaLnBrk="1" hangingPunct="1">
              <a:lnSpc>
                <a:spcPct val="90000"/>
              </a:lnSpc>
              <a:buFontTx/>
              <a:buNone/>
              <a:defRPr/>
            </a:pPr>
            <a:endParaRPr lang="fr-BE" sz="2800" dirty="0" smtClean="0">
              <a:solidFill>
                <a:srgbClr val="006699"/>
              </a:solidFill>
              <a:latin typeface="Times New Roman"/>
              <a:ea typeface="ＭＳ Ｐゴシック" charset="0"/>
              <a:cs typeface="Times New Roman"/>
            </a:endParaRPr>
          </a:p>
          <a:p>
            <a:pPr>
              <a:lnSpc>
                <a:spcPct val="90000"/>
              </a:lnSpc>
              <a:buFontTx/>
              <a:buNone/>
              <a:defRPr/>
            </a:pPr>
            <a:endParaRPr lang="fr-BE" sz="1100" dirty="0" smtClean="0">
              <a:solidFill>
                <a:srgbClr val="006699"/>
              </a:solidFill>
              <a:latin typeface="Times New Roman"/>
              <a:ea typeface="ＭＳ Ｐゴシック" charset="0"/>
              <a:cs typeface="Times New Roman"/>
            </a:endParaRPr>
          </a:p>
          <a:p>
            <a:pPr>
              <a:lnSpc>
                <a:spcPct val="90000"/>
              </a:lnSpc>
              <a:buFontTx/>
              <a:buNone/>
              <a:defRPr/>
            </a:pPr>
            <a:endParaRPr lang="fr-BE" sz="1100" dirty="0">
              <a:solidFill>
                <a:srgbClr val="006699"/>
              </a:solidFill>
              <a:latin typeface="Times New Roman"/>
              <a:ea typeface="ＭＳ Ｐゴシック" charset="0"/>
              <a:cs typeface="Times New Roman"/>
            </a:endParaRPr>
          </a:p>
          <a:p>
            <a:pPr>
              <a:lnSpc>
                <a:spcPct val="90000"/>
              </a:lnSpc>
              <a:buFontTx/>
              <a:buNone/>
              <a:defRPr/>
            </a:pPr>
            <a:endParaRPr lang="fr-BE" sz="1100" dirty="0" smtClean="0">
              <a:solidFill>
                <a:srgbClr val="006699"/>
              </a:solidFill>
              <a:latin typeface="Times New Roman"/>
              <a:ea typeface="ＭＳ Ｐゴシック" charset="0"/>
              <a:cs typeface="Times New Roman"/>
            </a:endParaRPr>
          </a:p>
          <a:p>
            <a:pPr marL="4763" indent="12700">
              <a:lnSpc>
                <a:spcPct val="90000"/>
              </a:lnSpc>
              <a:buFontTx/>
              <a:buNone/>
              <a:defRPr/>
            </a:pPr>
            <a:r>
              <a:rPr lang="fr-BE" sz="1100" dirty="0" smtClean="0">
                <a:solidFill>
                  <a:srgbClr val="006699"/>
                </a:solidFill>
                <a:latin typeface="Times New Roman"/>
                <a:ea typeface="ＭＳ Ｐゴシック" charset="0"/>
                <a:cs typeface="Times New Roman"/>
              </a:rPr>
              <a:t>Taylor </a:t>
            </a:r>
            <a:r>
              <a:rPr lang="fr-BE" sz="1100" dirty="0">
                <a:solidFill>
                  <a:srgbClr val="006699"/>
                </a:solidFill>
                <a:latin typeface="Times New Roman"/>
                <a:ea typeface="ＭＳ Ｐゴシック" charset="0"/>
                <a:cs typeface="Times New Roman"/>
              </a:rPr>
              <a:t>SL, Stratton JE, Nordlee </a:t>
            </a:r>
            <a:r>
              <a:rPr lang="fr-BE" sz="1100" dirty="0" smtClean="0">
                <a:solidFill>
                  <a:srgbClr val="006699"/>
                </a:solidFill>
                <a:latin typeface="Times New Roman"/>
                <a:ea typeface="ＭＳ Ｐゴシック" charset="0"/>
                <a:cs typeface="Times New Roman"/>
              </a:rPr>
              <a:t>JA, </a:t>
            </a:r>
            <a:r>
              <a:rPr lang="fr-FR" sz="1100" dirty="0" smtClean="0">
                <a:solidFill>
                  <a:srgbClr val="006699"/>
                </a:solidFill>
                <a:latin typeface="Times New Roman"/>
                <a:ea typeface="ＭＳ Ｐゴシック" charset="0"/>
                <a:cs typeface="Times New Roman"/>
              </a:rPr>
              <a:t>Histamine </a:t>
            </a:r>
            <a:r>
              <a:rPr lang="fr-FR" sz="1100" dirty="0" err="1" smtClean="0">
                <a:solidFill>
                  <a:srgbClr val="006699"/>
                </a:solidFill>
                <a:latin typeface="Times New Roman"/>
                <a:ea typeface="ＭＳ Ｐゴシック" charset="0"/>
                <a:cs typeface="Times New Roman"/>
              </a:rPr>
              <a:t>poisoning</a:t>
            </a:r>
            <a:r>
              <a:rPr lang="fr-FR" sz="1100" dirty="0" smtClean="0">
                <a:solidFill>
                  <a:srgbClr val="006699"/>
                </a:solidFill>
                <a:latin typeface="Times New Roman"/>
                <a:ea typeface="ＭＳ Ｐゴシック" charset="0"/>
                <a:cs typeface="Times New Roman"/>
              </a:rPr>
              <a:t> (</a:t>
            </a:r>
            <a:r>
              <a:rPr lang="fr-FR" sz="1100" dirty="0" err="1" smtClean="0">
                <a:solidFill>
                  <a:srgbClr val="006699"/>
                </a:solidFill>
                <a:latin typeface="Times New Roman"/>
                <a:ea typeface="ＭＳ Ｐゴシック" charset="0"/>
                <a:cs typeface="Times New Roman"/>
              </a:rPr>
              <a:t>scombroid</a:t>
            </a:r>
            <a:r>
              <a:rPr lang="fr-FR" sz="1100" dirty="0" smtClean="0">
                <a:solidFill>
                  <a:srgbClr val="006699"/>
                </a:solidFill>
                <a:latin typeface="Times New Roman"/>
                <a:ea typeface="ＭＳ Ｐゴシック" charset="0"/>
                <a:cs typeface="Times New Roman"/>
              </a:rPr>
              <a:t> </a:t>
            </a:r>
            <a:r>
              <a:rPr lang="fr-FR" sz="1100" dirty="0" err="1" smtClean="0">
                <a:solidFill>
                  <a:srgbClr val="006699"/>
                </a:solidFill>
                <a:latin typeface="Times New Roman"/>
                <a:ea typeface="ＭＳ Ｐゴシック" charset="0"/>
                <a:cs typeface="Times New Roman"/>
              </a:rPr>
              <a:t>fish</a:t>
            </a:r>
            <a:r>
              <a:rPr lang="fr-FR" sz="1100" dirty="0" smtClean="0">
                <a:solidFill>
                  <a:srgbClr val="006699"/>
                </a:solidFill>
                <a:latin typeface="Times New Roman"/>
                <a:ea typeface="ＭＳ Ｐゴシック" charset="0"/>
                <a:cs typeface="Times New Roman"/>
              </a:rPr>
              <a:t> </a:t>
            </a:r>
            <a:r>
              <a:rPr lang="fr-FR" sz="1100" dirty="0" err="1" smtClean="0">
                <a:solidFill>
                  <a:srgbClr val="006699"/>
                </a:solidFill>
                <a:latin typeface="Times New Roman"/>
                <a:ea typeface="ＭＳ Ｐゴシック" charset="0"/>
                <a:cs typeface="Times New Roman"/>
              </a:rPr>
              <a:t>poisoning</a:t>
            </a:r>
            <a:r>
              <a:rPr lang="fr-FR" sz="1100" dirty="0" smtClean="0">
                <a:solidFill>
                  <a:srgbClr val="006699"/>
                </a:solidFill>
                <a:latin typeface="Times New Roman"/>
                <a:ea typeface="ＭＳ Ｐゴシック" charset="0"/>
                <a:cs typeface="Times New Roman"/>
              </a:rPr>
              <a:t>): an </a:t>
            </a:r>
            <a:r>
              <a:rPr lang="fr-FR" sz="1100" dirty="0" err="1" smtClean="0">
                <a:solidFill>
                  <a:srgbClr val="006699"/>
                </a:solidFill>
                <a:latin typeface="Times New Roman"/>
                <a:ea typeface="ＭＳ Ｐゴシック" charset="0"/>
                <a:cs typeface="Times New Roman"/>
              </a:rPr>
              <a:t>allergy-like</a:t>
            </a:r>
            <a:r>
              <a:rPr lang="fr-FR" sz="1100" dirty="0" smtClean="0">
                <a:solidFill>
                  <a:srgbClr val="006699"/>
                </a:solidFill>
                <a:latin typeface="Times New Roman"/>
                <a:ea typeface="ＭＳ Ｐゴシック" charset="0"/>
                <a:cs typeface="Times New Roman"/>
              </a:rPr>
              <a:t> intoxication. </a:t>
            </a:r>
            <a:r>
              <a:rPr lang="fr-FR" sz="1100" dirty="0">
                <a:solidFill>
                  <a:srgbClr val="006699"/>
                </a:solidFill>
                <a:latin typeface="Times New Roman"/>
                <a:ea typeface="ＭＳ Ｐゴシック" charset="0"/>
                <a:cs typeface="Times New Roman"/>
              </a:rPr>
              <a:t>J </a:t>
            </a:r>
            <a:r>
              <a:rPr lang="fr-FR" sz="1100" dirty="0" err="1">
                <a:solidFill>
                  <a:srgbClr val="006699"/>
                </a:solidFill>
                <a:latin typeface="Times New Roman"/>
                <a:ea typeface="ＭＳ Ｐゴシック" charset="0"/>
                <a:cs typeface="Times New Roman"/>
              </a:rPr>
              <a:t>Toxicol</a:t>
            </a:r>
            <a:r>
              <a:rPr lang="fr-FR" sz="1100" dirty="0">
                <a:solidFill>
                  <a:srgbClr val="006699"/>
                </a:solidFill>
                <a:latin typeface="Times New Roman"/>
                <a:ea typeface="ＭＳ Ｐゴシック" charset="0"/>
                <a:cs typeface="Times New Roman"/>
              </a:rPr>
              <a:t> Clin </a:t>
            </a:r>
            <a:r>
              <a:rPr lang="fr-FR" sz="1100" dirty="0" err="1">
                <a:solidFill>
                  <a:srgbClr val="006699"/>
                </a:solidFill>
                <a:latin typeface="Times New Roman"/>
                <a:ea typeface="ＭＳ Ｐゴシック" charset="0"/>
                <a:cs typeface="Times New Roman"/>
              </a:rPr>
              <a:t>Toxicol</a:t>
            </a:r>
            <a:r>
              <a:rPr lang="fr-FR" sz="1100" dirty="0">
                <a:solidFill>
                  <a:srgbClr val="006699"/>
                </a:solidFill>
                <a:latin typeface="Times New Roman"/>
                <a:ea typeface="ＭＳ Ｐゴシック" charset="0"/>
                <a:cs typeface="Times New Roman"/>
              </a:rPr>
              <a:t>. 1989;27(4-5):225-40.</a:t>
            </a:r>
          </a:p>
          <a:p>
            <a:pPr>
              <a:lnSpc>
                <a:spcPct val="90000"/>
              </a:lnSpc>
              <a:buFontTx/>
              <a:buNone/>
              <a:defRPr/>
            </a:pPr>
            <a:endParaRPr lang="fr-FR" sz="1100" dirty="0" smtClean="0">
              <a:solidFill>
                <a:srgbClr val="006699"/>
              </a:solidFill>
              <a:latin typeface="Times New Roman"/>
              <a:ea typeface="ＭＳ Ｐゴシック" charset="0"/>
              <a:cs typeface="Times New Roman"/>
            </a:endParaRPr>
          </a:p>
          <a:p>
            <a:pPr eaLnBrk="1" hangingPunct="1">
              <a:lnSpc>
                <a:spcPct val="90000"/>
              </a:lnSpc>
              <a:buFontTx/>
              <a:buNone/>
              <a:defRPr/>
            </a:pPr>
            <a:endParaRPr lang="fr-BE" sz="2800" dirty="0">
              <a:solidFill>
                <a:srgbClr val="006699"/>
              </a:solidFill>
              <a:latin typeface="Times New Roman"/>
              <a:ea typeface="ＭＳ Ｐゴシック" charset="0"/>
              <a:cs typeface="Times New Roman"/>
            </a:endParaRPr>
          </a:p>
        </p:txBody>
      </p:sp>
      <p:pic>
        <p:nvPicPr>
          <p:cNvPr id="56323"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3938" y="34798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4827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 y="1557338"/>
            <a:ext cx="86106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Bef>
                <a:spcPct val="20000"/>
              </a:spcBef>
              <a:buFont typeface="Arial" charset="0"/>
              <a:buChar char="•"/>
            </a:pPr>
            <a:r>
              <a:rPr lang="fr-FR" b="1" i="1">
                <a:solidFill>
                  <a:srgbClr val="006699"/>
                </a:solidFill>
                <a:latin typeface="Times New Roman" charset="0"/>
              </a:rPr>
              <a:t>Tropomyosine</a:t>
            </a:r>
          </a:p>
          <a:p>
            <a:pPr lvl="1" algn="just">
              <a:spcBef>
                <a:spcPct val="20000"/>
              </a:spcBef>
              <a:buFontTx/>
              <a:buChar char="–"/>
            </a:pPr>
            <a:r>
              <a:rPr lang="fr-FR" sz="2000">
                <a:solidFill>
                  <a:srgbClr val="006699"/>
                </a:solidFill>
                <a:latin typeface="Times New Roman" charset="0"/>
                <a:cs typeface="Arial" charset="0"/>
              </a:rPr>
              <a:t>Actin-binding protein des fibres musculaires</a:t>
            </a:r>
          </a:p>
          <a:p>
            <a:pPr lvl="1" algn="just">
              <a:spcBef>
                <a:spcPct val="20000"/>
              </a:spcBef>
              <a:buFontTx/>
              <a:buChar char="–"/>
            </a:pPr>
            <a:r>
              <a:rPr lang="fr-FR" sz="2000">
                <a:solidFill>
                  <a:srgbClr val="006699"/>
                </a:solidFill>
                <a:latin typeface="Times New Roman" charset="0"/>
              </a:rPr>
              <a:t>Allergène majeur des invertébrés comestibles, allergène mineur des acariens.</a:t>
            </a:r>
            <a:endParaRPr lang="fr-FR" sz="2000">
              <a:solidFill>
                <a:srgbClr val="006699"/>
              </a:solidFill>
              <a:latin typeface="Times New Roman" charset="0"/>
              <a:cs typeface="Arial" charset="0"/>
            </a:endParaRPr>
          </a:p>
          <a:p>
            <a:pPr lvl="1" algn="just">
              <a:spcBef>
                <a:spcPct val="20000"/>
              </a:spcBef>
              <a:buFontTx/>
              <a:buChar char="–"/>
            </a:pPr>
            <a:r>
              <a:rPr lang="fr-FR" sz="2000">
                <a:solidFill>
                  <a:srgbClr val="006699"/>
                </a:solidFill>
                <a:latin typeface="Times New Roman" charset="0"/>
                <a:cs typeface="Arial" charset="0"/>
              </a:rPr>
              <a:t>Marqueur de réactions croisées entre les crustacés, les acariens et les blattes. </a:t>
            </a:r>
          </a:p>
        </p:txBody>
      </p:sp>
      <p:pic>
        <p:nvPicPr>
          <p:cNvPr id="6" name="Picture 9" descr="Shrimp-cooked-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5943600"/>
            <a:ext cx="8620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030341"/>
          <p:cNvPicPr>
            <a:picLocks noChangeAspect="1" noChangeArrowheads="1"/>
          </p:cNvPicPr>
          <p:nvPr/>
        </p:nvPicPr>
        <p:blipFill>
          <a:blip r:embed="rId3">
            <a:extLst>
              <a:ext uri="{28A0092B-C50C-407E-A947-70E740481C1C}">
                <a14:useLocalDpi xmlns:a14="http://schemas.microsoft.com/office/drawing/2010/main" val="0"/>
              </a:ext>
            </a:extLst>
          </a:blip>
          <a:srcRect l="8183" t="17552" r="12636" b="9161"/>
          <a:stretch>
            <a:fillRect/>
          </a:stretch>
        </p:blipFill>
        <p:spPr bwMode="auto">
          <a:xfrm>
            <a:off x="6336429" y="3757061"/>
            <a:ext cx="1512887"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bla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82533">
            <a:off x="5147928" y="5062247"/>
            <a:ext cx="138588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o_anisakis"/>
          <p:cNvPicPr>
            <a:picLocks noChangeAspect="1" noChangeArrowheads="1"/>
          </p:cNvPicPr>
          <p:nvPr/>
        </p:nvPicPr>
        <p:blipFill>
          <a:blip r:embed="rId5">
            <a:extLst>
              <a:ext uri="{28A0092B-C50C-407E-A947-70E740481C1C}">
                <a14:useLocalDpi xmlns:a14="http://schemas.microsoft.com/office/drawing/2010/main" val="0"/>
              </a:ext>
            </a:extLst>
          </a:blip>
          <a:srcRect b="19534"/>
          <a:stretch>
            <a:fillRect/>
          </a:stretch>
        </p:blipFill>
        <p:spPr bwMode="auto">
          <a:xfrm>
            <a:off x="6890120" y="5133520"/>
            <a:ext cx="12969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medium_I_Photo_single_muss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5080000"/>
            <a:ext cx="1046163"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red-lobster-thumb29494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75697">
            <a:off x="1908175" y="3567113"/>
            <a:ext cx="14271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RABS"/>
          <p:cNvPicPr>
            <a:picLocks noChangeAspect="1" noChangeArrowheads="1"/>
          </p:cNvPicPr>
          <p:nvPr/>
        </p:nvPicPr>
        <p:blipFill>
          <a:blip r:embed="rId8">
            <a:extLst>
              <a:ext uri="{28A0092B-C50C-407E-A947-70E740481C1C}">
                <a14:useLocalDpi xmlns:a14="http://schemas.microsoft.com/office/drawing/2010/main" val="0"/>
              </a:ext>
            </a:extLst>
          </a:blip>
          <a:srcRect l="41568" r="6416" b="54874"/>
          <a:stretch>
            <a:fillRect/>
          </a:stretch>
        </p:blipFill>
        <p:spPr bwMode="auto">
          <a:xfrm>
            <a:off x="3563938" y="4216400"/>
            <a:ext cx="14398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kri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1275" y="5319713"/>
            <a:ext cx="129698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8"/>
          <p:cNvSpPr>
            <a:spLocks noChangeArrowheads="1"/>
          </p:cNvSpPr>
          <p:nvPr/>
        </p:nvSpPr>
        <p:spPr bwMode="auto">
          <a:xfrm>
            <a:off x="1979613" y="5080000"/>
            <a:ext cx="10054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fr-BE" sz="1600" b="1" dirty="0">
                <a:solidFill>
                  <a:srgbClr val="008000"/>
                </a:solidFill>
                <a:latin typeface="Times New Roman" charset="0"/>
                <a:cs typeface="Times New Roman" charset="0"/>
              </a:rPr>
              <a:t>rPen a 1</a:t>
            </a:r>
          </a:p>
          <a:p>
            <a:r>
              <a:rPr lang="fr-BE" sz="1600" b="1" dirty="0" smtClean="0">
                <a:solidFill>
                  <a:srgbClr val="008000"/>
                </a:solidFill>
                <a:latin typeface="Times New Roman" charset="0"/>
                <a:cs typeface="Times New Roman" charset="0"/>
              </a:rPr>
              <a:t>nPen </a:t>
            </a:r>
            <a:r>
              <a:rPr lang="fr-BE" sz="1600" b="1" dirty="0">
                <a:solidFill>
                  <a:srgbClr val="008000"/>
                </a:solidFill>
                <a:latin typeface="Times New Roman" charset="0"/>
                <a:cs typeface="Times New Roman" charset="0"/>
              </a:rPr>
              <a:t>m 1</a:t>
            </a:r>
            <a:endParaRPr lang="fr-FR" sz="1600" b="1" dirty="0">
              <a:solidFill>
                <a:srgbClr val="008000"/>
              </a:solidFill>
              <a:latin typeface="Times New Roman" charset="0"/>
              <a:cs typeface="Times New Roman" charset="0"/>
            </a:endParaRPr>
          </a:p>
        </p:txBody>
      </p:sp>
      <p:sp>
        <p:nvSpPr>
          <p:cNvPr id="16" name="Rectangle 19"/>
          <p:cNvSpPr>
            <a:spLocks noChangeArrowheads="1"/>
          </p:cNvSpPr>
          <p:nvPr/>
        </p:nvSpPr>
        <p:spPr bwMode="auto">
          <a:xfrm>
            <a:off x="4441908" y="5612818"/>
            <a:ext cx="11064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rgbClr val="008000"/>
                </a:solidFill>
                <a:latin typeface="Times New Roman" charset="0"/>
                <a:cs typeface="Times New Roman" charset="0"/>
              </a:rPr>
              <a:t>nBla g 7</a:t>
            </a:r>
            <a:endParaRPr lang="fr-FR" sz="1600" b="1" dirty="0">
              <a:solidFill>
                <a:srgbClr val="008000"/>
              </a:solidFill>
              <a:latin typeface="Times New Roman" charset="0"/>
              <a:cs typeface="Times New Roman" charset="0"/>
            </a:endParaRPr>
          </a:p>
        </p:txBody>
      </p:sp>
      <p:sp>
        <p:nvSpPr>
          <p:cNvPr id="17" name="Rectangle 20"/>
          <p:cNvSpPr>
            <a:spLocks noChangeArrowheads="1"/>
          </p:cNvSpPr>
          <p:nvPr/>
        </p:nvSpPr>
        <p:spPr bwMode="auto">
          <a:xfrm>
            <a:off x="6516688" y="6232525"/>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a:solidFill>
                  <a:srgbClr val="008000"/>
                </a:solidFill>
                <a:latin typeface="Times New Roman" charset="0"/>
                <a:cs typeface="Times New Roman" charset="0"/>
              </a:rPr>
              <a:t>rAni s 3</a:t>
            </a:r>
            <a:endParaRPr lang="fr-FR" sz="1600" b="1">
              <a:solidFill>
                <a:srgbClr val="008000"/>
              </a:solidFill>
              <a:latin typeface="Times New Roman" charset="0"/>
              <a:cs typeface="Times New Roman" charset="0"/>
            </a:endParaRPr>
          </a:p>
        </p:txBody>
      </p:sp>
      <p:sp>
        <p:nvSpPr>
          <p:cNvPr id="18" name="Rectangle 21"/>
          <p:cNvSpPr>
            <a:spLocks noChangeArrowheads="1"/>
          </p:cNvSpPr>
          <p:nvPr/>
        </p:nvSpPr>
        <p:spPr bwMode="auto">
          <a:xfrm>
            <a:off x="5322483" y="4030370"/>
            <a:ext cx="1150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r>
              <a:rPr lang="fr-BE" sz="1600" b="1" dirty="0">
                <a:solidFill>
                  <a:srgbClr val="008000"/>
                </a:solidFill>
                <a:latin typeface="Times New Roman" charset="0"/>
                <a:cs typeface="Times New Roman" charset="0"/>
              </a:rPr>
              <a:t>rDer p 10</a:t>
            </a:r>
            <a:endParaRPr lang="fr-FR" sz="1600" b="1" dirty="0">
              <a:solidFill>
                <a:srgbClr val="008000"/>
              </a:solidFill>
              <a:latin typeface="Times New Roman" charset="0"/>
              <a:cs typeface="Times New Roman" charset="0"/>
            </a:endParaRPr>
          </a:p>
        </p:txBody>
      </p:sp>
      <p:sp>
        <p:nvSpPr>
          <p:cNvPr id="58384"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pic>
        <p:nvPicPr>
          <p:cNvPr id="58388" name="Imag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699125" y="387350"/>
            <a:ext cx="32639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372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1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Bottom)">
                                      <p:cBhvr>
                                        <p:cTn id="23" dur="500"/>
                                        <p:tgtEl>
                                          <p:spTgt spid="6"/>
                                        </p:tgtEl>
                                      </p:cBhvr>
                                    </p:animEffect>
                                  </p:childTnLst>
                                </p:cTn>
                              </p:par>
                              <p:par>
                                <p:cTn id="24" presetID="1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lide(fromBottom)">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lide(fromBottom)">
                                      <p:cBhvr>
                                        <p:cTn id="29" dur="500"/>
                                        <p:tgtEl>
                                          <p:spTgt spid="8"/>
                                        </p:tgtEl>
                                      </p:cBhvr>
                                    </p:animEffect>
                                  </p:childTnLst>
                                </p:cTn>
                              </p:par>
                              <p:par>
                                <p:cTn id="30" presetID="1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lide(fromBottom)">
                                      <p:cBhvr>
                                        <p:cTn id="32" dur="500"/>
                                        <p:tgtEl>
                                          <p:spTgt spid="9"/>
                                        </p:tgtEl>
                                      </p:cBhvr>
                                    </p:animEffect>
                                  </p:childTnLst>
                                </p:cTn>
                              </p:par>
                              <p:par>
                                <p:cTn id="33" presetID="1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lide(fromBottom)">
                                      <p:cBhvr>
                                        <p:cTn id="35" dur="500"/>
                                        <p:tgtEl>
                                          <p:spTgt spid="10"/>
                                        </p:tgtEl>
                                      </p:cBhvr>
                                    </p:animEffect>
                                  </p:childTnLst>
                                </p:cTn>
                              </p:par>
                              <p:par>
                                <p:cTn id="36" presetID="12" presetClass="entr" presetSubtype="4"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lide(fromBottom)">
                                      <p:cBhvr>
                                        <p:cTn id="38" dur="500"/>
                                        <p:tgtEl>
                                          <p:spTgt spid="11"/>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slide(fromBottom)">
                                      <p:cBhvr>
                                        <p:cTn id="41" dur="500"/>
                                        <p:tgtEl>
                                          <p:spTgt spid="12"/>
                                        </p:tgtEl>
                                      </p:cBhvr>
                                    </p:animEffect>
                                  </p:childTnLst>
                                </p:cTn>
                              </p:par>
                              <p:par>
                                <p:cTn id="42" presetID="1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lide(fromBottom)">
                                      <p:cBhvr>
                                        <p:cTn id="44" dur="500"/>
                                        <p:tgtEl>
                                          <p:spTgt spid="13"/>
                                        </p:tgtEl>
                                      </p:cBhvr>
                                    </p:animEffect>
                                  </p:childTnLst>
                                </p:cTn>
                              </p:par>
                              <p:par>
                                <p:cTn id="45" presetID="17"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strVal val="#ppt_h"/>
                                          </p:val>
                                        </p:tav>
                                        <p:tav tm="100000">
                                          <p:val>
                                            <p:strVal val="#ppt_h"/>
                                          </p:val>
                                        </p:tav>
                                      </p:tavLst>
                                    </p:anim>
                                  </p:childTnLst>
                                </p:cTn>
                              </p:par>
                              <p:par>
                                <p:cTn id="57" presetID="17" presetClass="entr" presetSubtype="1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strVal val="#ppt_h"/>
                                          </p:val>
                                        </p:tav>
                                        <p:tav tm="100000">
                                          <p:val>
                                            <p:strVal val="#ppt_h"/>
                                          </p:val>
                                        </p:tav>
                                      </p:tavLst>
                                    </p:anim>
                                  </p:childTnLst>
                                </p:cTn>
                              </p:par>
                              <p:par>
                                <p:cTn id="61" presetID="58" presetClass="entr" presetSubtype="0" accel="10000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strVal val="#ppt_w*2.5"/>
                                          </p:val>
                                        </p:tav>
                                        <p:tav tm="100000">
                                          <p:val>
                                            <p:strVal val="#ppt_w"/>
                                          </p:val>
                                        </p:tav>
                                      </p:tavLst>
                                    </p:anim>
                                    <p:anim calcmode="lin" valueType="num">
                                      <p:cBhvr>
                                        <p:cTn id="64" dur="500" fill="hold"/>
                                        <p:tgtEl>
                                          <p:spTgt spid="15"/>
                                        </p:tgtEl>
                                        <p:attrNameLst>
                                          <p:attrName>ppt_h</p:attrName>
                                        </p:attrNameLst>
                                      </p:cBhvr>
                                      <p:tavLst>
                                        <p:tav tm="0">
                                          <p:val>
                                            <p:strVal val="#ppt_h*0.01"/>
                                          </p:val>
                                        </p:tav>
                                        <p:tav tm="100000">
                                          <p:val>
                                            <p:strVal val="#ppt_h"/>
                                          </p:val>
                                        </p:tav>
                                      </p:tavLst>
                                    </p:anim>
                                    <p:anim calcmode="lin" valueType="num">
                                      <p:cBhvr>
                                        <p:cTn id="65" dur="500" fill="hold"/>
                                        <p:tgtEl>
                                          <p:spTgt spid="15"/>
                                        </p:tgtEl>
                                        <p:attrNameLst>
                                          <p:attrName>ppt_x</p:attrName>
                                        </p:attrNameLst>
                                      </p:cBhvr>
                                      <p:tavLst>
                                        <p:tav tm="0">
                                          <p:val>
                                            <p:strVal val="#ppt_x"/>
                                          </p:val>
                                        </p:tav>
                                        <p:tav tm="100000">
                                          <p:val>
                                            <p:strVal val="#ppt_x"/>
                                          </p:val>
                                        </p:tav>
                                      </p:tavLst>
                                    </p:anim>
                                    <p:anim calcmode="lin" valueType="num">
                                      <p:cBhvr>
                                        <p:cTn id="66" dur="500" fill="hold"/>
                                        <p:tgtEl>
                                          <p:spTgt spid="15"/>
                                        </p:tgtEl>
                                        <p:attrNameLst>
                                          <p:attrName>ppt_y</p:attrName>
                                        </p:attrNameLst>
                                      </p:cBhvr>
                                      <p:tavLst>
                                        <p:tav tm="0">
                                          <p:val>
                                            <p:strVal val="#ppt_h+1"/>
                                          </p:val>
                                        </p:tav>
                                        <p:tav tm="100000">
                                          <p:val>
                                            <p:strVal val="#ppt_y"/>
                                          </p:val>
                                        </p:tav>
                                      </p:tavLst>
                                    </p:anim>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idx="4294967295"/>
          </p:nvPr>
        </p:nvSpPr>
        <p:spPr/>
        <p:txBody>
          <a:bodyPr/>
          <a:lstStyle/>
          <a:p>
            <a:r>
              <a:rPr lang="fr-BE" sz="2800" dirty="0" smtClean="0">
                <a:solidFill>
                  <a:srgbClr val="00669A"/>
                </a:solidFill>
                <a:latin typeface="Times New Roman" charset="0"/>
                <a:ea typeface="ＭＳ Ｐゴシック" charset="0"/>
              </a:rPr>
              <a:t>Allergie moléculaire</a:t>
            </a:r>
            <a:br>
              <a:rPr lang="fr-BE" sz="2800" dirty="0" smtClean="0">
                <a:solidFill>
                  <a:srgbClr val="00669A"/>
                </a:solidFill>
                <a:latin typeface="Times New Roman" charset="0"/>
                <a:ea typeface="ＭＳ Ｐゴシック" charset="0"/>
              </a:rPr>
            </a:br>
            <a:r>
              <a:rPr lang="fr-BE" sz="2000" b="0" dirty="0" smtClean="0">
                <a:solidFill>
                  <a:srgbClr val="00669A"/>
                </a:solidFill>
                <a:latin typeface="Times New Roman" charset="0"/>
                <a:ea typeface="ＭＳ Ｐゴシック" charset="0"/>
              </a:rPr>
              <a:t>.</a:t>
            </a:r>
            <a:r>
              <a:rPr lang="fr-BE" sz="2000" b="0" dirty="0">
                <a:solidFill>
                  <a:srgbClr val="00669A"/>
                </a:solidFill>
                <a:latin typeface="Times New Roman" charset="0"/>
                <a:ea typeface="ＭＳ Ｐゴシック" charset="0"/>
              </a:rPr>
              <a:t>..le chemin parcouru...</a:t>
            </a:r>
            <a:endParaRPr lang="en-US" sz="2400" b="0" dirty="0">
              <a:latin typeface="Times New Roman" charset="0"/>
              <a:ea typeface="ＭＳ Ｐゴシック" charset="0"/>
              <a:cs typeface="Arial" charset="0"/>
            </a:endParaRPr>
          </a:p>
        </p:txBody>
      </p:sp>
      <p:sp>
        <p:nvSpPr>
          <p:cNvPr id="4" name="Signalisation droite 3"/>
          <p:cNvSpPr/>
          <p:nvPr/>
        </p:nvSpPr>
        <p:spPr>
          <a:xfrm>
            <a:off x="164353" y="3496235"/>
            <a:ext cx="5184588" cy="298823"/>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 name="Signalisation droite 32"/>
          <p:cNvSpPr/>
          <p:nvPr/>
        </p:nvSpPr>
        <p:spPr>
          <a:xfrm>
            <a:off x="2629647" y="5438587"/>
            <a:ext cx="2752164" cy="271929"/>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Signalisation droite 33"/>
          <p:cNvSpPr/>
          <p:nvPr/>
        </p:nvSpPr>
        <p:spPr>
          <a:xfrm>
            <a:off x="170330" y="4817034"/>
            <a:ext cx="5184588" cy="298823"/>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Text Box 4"/>
          <p:cNvSpPr txBox="1">
            <a:spLocks noChangeArrowheads="1"/>
          </p:cNvSpPr>
          <p:nvPr/>
        </p:nvSpPr>
        <p:spPr bwMode="auto">
          <a:xfrm>
            <a:off x="0"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1880</a:t>
            </a:r>
            <a:endParaRPr lang="fr-FR" sz="1600" b="1" dirty="0">
              <a:solidFill>
                <a:schemeClr val="bg1"/>
              </a:solidFill>
              <a:latin typeface="Times New Roman" charset="0"/>
            </a:endParaRPr>
          </a:p>
        </p:txBody>
      </p:sp>
      <p:sp>
        <p:nvSpPr>
          <p:cNvPr id="37" name="Text Box 6"/>
          <p:cNvSpPr txBox="1">
            <a:spLocks noChangeArrowheads="1"/>
          </p:cNvSpPr>
          <p:nvPr/>
        </p:nvSpPr>
        <p:spPr bwMode="auto">
          <a:xfrm>
            <a:off x="3132138" y="3500438"/>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1988-91</a:t>
            </a:r>
            <a:endParaRPr lang="fr-FR" sz="1600" b="1" dirty="0">
              <a:solidFill>
                <a:schemeClr val="bg1"/>
              </a:solidFill>
              <a:latin typeface="Times New Roman" charset="0"/>
            </a:endParaRPr>
          </a:p>
        </p:txBody>
      </p:sp>
      <p:sp>
        <p:nvSpPr>
          <p:cNvPr id="38" name="Text Box 7"/>
          <p:cNvSpPr txBox="1">
            <a:spLocks noChangeArrowheads="1"/>
          </p:cNvSpPr>
          <p:nvPr/>
        </p:nvSpPr>
        <p:spPr bwMode="auto">
          <a:xfrm>
            <a:off x="2195513"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1967</a:t>
            </a:r>
            <a:endParaRPr lang="fr-FR" sz="1600" b="1" dirty="0">
              <a:solidFill>
                <a:schemeClr val="bg1"/>
              </a:solidFill>
              <a:latin typeface="Times New Roman" charset="0"/>
            </a:endParaRPr>
          </a:p>
        </p:txBody>
      </p:sp>
      <p:sp>
        <p:nvSpPr>
          <p:cNvPr id="41" name="AutoShape 13"/>
          <p:cNvSpPr>
            <a:spLocks noChangeArrowheads="1"/>
          </p:cNvSpPr>
          <p:nvPr/>
        </p:nvSpPr>
        <p:spPr bwMode="auto">
          <a:xfrm>
            <a:off x="122238" y="2632075"/>
            <a:ext cx="1311275" cy="727075"/>
          </a:xfrm>
          <a:prstGeom prst="wedgeRectCallout">
            <a:avLst>
              <a:gd name="adj1" fmla="val -19491"/>
              <a:gd name="adj2" fmla="val 74889"/>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en-US" sz="1400" b="1" dirty="0">
                <a:solidFill>
                  <a:srgbClr val="00669A"/>
                </a:solidFill>
                <a:latin typeface="Times New Roman" charset="0"/>
              </a:rPr>
              <a:t>Tests de Provocation (SPT)</a:t>
            </a:r>
          </a:p>
          <a:p>
            <a:pPr algn="ctr">
              <a:defRPr/>
            </a:pPr>
            <a:endParaRPr lang="en-US" dirty="0">
              <a:solidFill>
                <a:srgbClr val="00669A"/>
              </a:solidFill>
              <a:latin typeface="Times New Roman" charset="0"/>
            </a:endParaRPr>
          </a:p>
        </p:txBody>
      </p:sp>
      <p:sp>
        <p:nvSpPr>
          <p:cNvPr id="42" name="AutoShape 14"/>
          <p:cNvSpPr>
            <a:spLocks noChangeArrowheads="1"/>
          </p:cNvSpPr>
          <p:nvPr/>
        </p:nvSpPr>
        <p:spPr bwMode="auto">
          <a:xfrm>
            <a:off x="3635375" y="2565400"/>
            <a:ext cx="1025525" cy="719138"/>
          </a:xfrm>
          <a:prstGeom prst="wedgeRectCallout">
            <a:avLst>
              <a:gd name="adj1" fmla="val -25694"/>
              <a:gd name="adj2" fmla="val 85319"/>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en-US" sz="1400" b="1" dirty="0">
                <a:solidFill>
                  <a:srgbClr val="00669A"/>
                </a:solidFill>
                <a:latin typeface="Times New Roman" charset="0"/>
              </a:rPr>
              <a:t>1</a:t>
            </a:r>
            <a:r>
              <a:rPr lang="en-US" sz="1400" b="1" baseline="30000" dirty="0">
                <a:solidFill>
                  <a:srgbClr val="00669A"/>
                </a:solidFill>
                <a:latin typeface="Times New Roman" charset="0"/>
              </a:rPr>
              <a:t>ers</a:t>
            </a:r>
            <a:r>
              <a:rPr lang="en-US" sz="1400" b="1" dirty="0">
                <a:solidFill>
                  <a:srgbClr val="00669A"/>
                </a:solidFill>
                <a:latin typeface="Times New Roman" charset="0"/>
              </a:rPr>
              <a:t>  allergènes clonés</a:t>
            </a:r>
            <a:endParaRPr lang="fr-FR" sz="2400" dirty="0">
              <a:solidFill>
                <a:srgbClr val="00669A"/>
              </a:solidFill>
              <a:latin typeface="Times New Roman" charset="0"/>
            </a:endParaRPr>
          </a:p>
        </p:txBody>
      </p:sp>
      <p:sp>
        <p:nvSpPr>
          <p:cNvPr id="43" name="AutoShape 15"/>
          <p:cNvSpPr>
            <a:spLocks noChangeArrowheads="1"/>
          </p:cNvSpPr>
          <p:nvPr/>
        </p:nvSpPr>
        <p:spPr bwMode="auto">
          <a:xfrm>
            <a:off x="2124075" y="2852738"/>
            <a:ext cx="792163" cy="360362"/>
          </a:xfrm>
          <a:prstGeom prst="wedgeRectCallout">
            <a:avLst>
              <a:gd name="adj1" fmla="val 55810"/>
              <a:gd name="adj2" fmla="val 141190"/>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fr-BE" sz="1400" b="1">
                <a:solidFill>
                  <a:srgbClr val="00669A"/>
                </a:solidFill>
                <a:latin typeface="Times New Roman" charset="0"/>
              </a:rPr>
              <a:t>RAST</a:t>
            </a:r>
            <a:endParaRPr lang="fr-FR" sz="1400" b="1" dirty="0">
              <a:solidFill>
                <a:srgbClr val="00669A"/>
              </a:solidFill>
              <a:latin typeface="Times New Roman" charset="0"/>
            </a:endParaRPr>
          </a:p>
          <a:p>
            <a:pPr algn="ctr">
              <a:defRPr/>
            </a:pPr>
            <a:endParaRPr lang="fr-FR" dirty="0">
              <a:solidFill>
                <a:srgbClr val="00669A"/>
              </a:solidFill>
              <a:latin typeface="Times New Roman" charset="0"/>
            </a:endParaRPr>
          </a:p>
        </p:txBody>
      </p:sp>
      <p:sp>
        <p:nvSpPr>
          <p:cNvPr id="44" name="AutoShape 16"/>
          <p:cNvSpPr>
            <a:spLocks noChangeArrowheads="1"/>
          </p:cNvSpPr>
          <p:nvPr/>
        </p:nvSpPr>
        <p:spPr bwMode="auto">
          <a:xfrm>
            <a:off x="323850" y="1773238"/>
            <a:ext cx="1584325" cy="792162"/>
          </a:xfrm>
          <a:prstGeom prst="wedgeRectCallout">
            <a:avLst>
              <a:gd name="adj1" fmla="val 78157"/>
              <a:gd name="adj2" fmla="val 171241"/>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fr-FR" sz="1400" b="1" dirty="0" smtClean="0">
                <a:solidFill>
                  <a:srgbClr val="00669A"/>
                </a:solidFill>
                <a:latin typeface="Times New Roman" charset="0"/>
              </a:rPr>
              <a:t>Caractérisation</a:t>
            </a:r>
            <a:r>
              <a:rPr lang="en-US" sz="1400" b="1" dirty="0" smtClean="0">
                <a:solidFill>
                  <a:srgbClr val="00669A"/>
                </a:solidFill>
                <a:latin typeface="Times New Roman" charset="0"/>
              </a:rPr>
              <a:t> </a:t>
            </a:r>
            <a:r>
              <a:rPr lang="en-US" sz="1400" b="1" dirty="0">
                <a:solidFill>
                  <a:srgbClr val="00669A"/>
                </a:solidFill>
                <a:latin typeface="Times New Roman" charset="0"/>
              </a:rPr>
              <a:t>&amp; désignation des IgE</a:t>
            </a:r>
            <a:endParaRPr lang="fr-FR" sz="1400" dirty="0">
              <a:solidFill>
                <a:srgbClr val="00669A"/>
              </a:solidFill>
              <a:latin typeface="Times New Roman" charset="0"/>
            </a:endParaRPr>
          </a:p>
        </p:txBody>
      </p:sp>
      <p:pic>
        <p:nvPicPr>
          <p:cNvPr id="45" name="Picture 20"/>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7782" t="1669" r="-2699" b="7742"/>
          <a:stretch>
            <a:fillRect/>
          </a:stretch>
        </p:blipFill>
        <p:spPr bwMode="auto">
          <a:xfrm>
            <a:off x="3103123" y="3836793"/>
            <a:ext cx="977900" cy="9763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2"/>
          <p:cNvSpPr txBox="1">
            <a:spLocks noChangeArrowheads="1"/>
          </p:cNvSpPr>
          <p:nvPr/>
        </p:nvSpPr>
        <p:spPr bwMode="auto">
          <a:xfrm>
            <a:off x="2771775" y="5373688"/>
            <a:ext cx="2376488"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Tests IN-VITRO</a:t>
            </a:r>
            <a:endParaRPr lang="fr-FR" sz="1600" b="1" dirty="0">
              <a:solidFill>
                <a:schemeClr val="bg1"/>
              </a:solidFill>
              <a:latin typeface="Times New Roman" charset="0"/>
            </a:endParaRPr>
          </a:p>
          <a:p>
            <a:pPr algn="ctr">
              <a:spcBef>
                <a:spcPct val="50000"/>
              </a:spcBef>
              <a:defRPr/>
            </a:pPr>
            <a:endParaRPr lang="fr-FR" sz="1600" b="1" dirty="0">
              <a:solidFill>
                <a:schemeClr val="bg1"/>
              </a:solidFill>
              <a:latin typeface="Times New Roman" charset="0"/>
            </a:endParaRPr>
          </a:p>
        </p:txBody>
      </p:sp>
      <p:sp>
        <p:nvSpPr>
          <p:cNvPr id="47" name="Text Box 23"/>
          <p:cNvSpPr txBox="1">
            <a:spLocks noChangeArrowheads="1"/>
          </p:cNvSpPr>
          <p:nvPr/>
        </p:nvSpPr>
        <p:spPr bwMode="auto">
          <a:xfrm>
            <a:off x="250825" y="4797425"/>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Tests IN-VIVO</a:t>
            </a:r>
            <a:endParaRPr lang="fr-FR" sz="1600" b="1" dirty="0">
              <a:solidFill>
                <a:schemeClr val="bg1"/>
              </a:solidFill>
              <a:latin typeface="Times New Roman" charset="0"/>
            </a:endParaRPr>
          </a:p>
        </p:txBody>
      </p:sp>
      <p:sp>
        <p:nvSpPr>
          <p:cNvPr id="48" name="AutoShape 27"/>
          <p:cNvSpPr>
            <a:spLocks noChangeArrowheads="1"/>
          </p:cNvSpPr>
          <p:nvPr/>
        </p:nvSpPr>
        <p:spPr bwMode="auto">
          <a:xfrm>
            <a:off x="2020888" y="1350963"/>
            <a:ext cx="1657350" cy="782637"/>
          </a:xfrm>
          <a:prstGeom prst="wedgeRectCallout">
            <a:avLst>
              <a:gd name="adj1" fmla="val 37644"/>
              <a:gd name="adj2" fmla="val 180630"/>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en-US" sz="1400" b="1" dirty="0">
                <a:solidFill>
                  <a:srgbClr val="00669A"/>
                </a:solidFill>
                <a:latin typeface="Times New Roman" charset="0"/>
              </a:rPr>
              <a:t>Standardisation des extraits allergéniques</a:t>
            </a:r>
            <a:endParaRPr lang="fr-FR" b="1" dirty="0">
              <a:solidFill>
                <a:srgbClr val="00669A"/>
              </a:solidFill>
              <a:latin typeface="Times New Roman" charset="0"/>
            </a:endParaRPr>
          </a:p>
          <a:p>
            <a:pPr algn="ctr">
              <a:spcBef>
                <a:spcPct val="50000"/>
              </a:spcBef>
              <a:defRPr/>
            </a:pPr>
            <a:endParaRPr lang="fr-FR" sz="1600" b="1" dirty="0">
              <a:solidFill>
                <a:srgbClr val="00669A"/>
              </a:solidFill>
              <a:latin typeface="Times New Roman" charset="0"/>
            </a:endParaRPr>
          </a:p>
          <a:p>
            <a:pPr algn="ctr">
              <a:defRPr/>
            </a:pPr>
            <a:endParaRPr lang="fr-FR" sz="2400" dirty="0">
              <a:solidFill>
                <a:srgbClr val="00669A"/>
              </a:solidFill>
              <a:latin typeface="Times New Roman" charset="0"/>
            </a:endParaRPr>
          </a:p>
        </p:txBody>
      </p:sp>
      <p:pic>
        <p:nvPicPr>
          <p:cNvPr id="49" name="Picture 28" descr="F04-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643" t="1421" b="71361"/>
          <a:stretch>
            <a:fillRect/>
          </a:stretch>
        </p:blipFill>
        <p:spPr bwMode="auto">
          <a:xfrm>
            <a:off x="2051050" y="3860800"/>
            <a:ext cx="787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descr="CAP 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3556" y="4006739"/>
            <a:ext cx="603028" cy="7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56333" y1="33000" x2="56333" y2="33000"/>
                        <a14:foregroundMark x1="79667" y1="27333" x2="79667" y2="27333"/>
                        <a14:foregroundMark x1="60667" y1="8667" x2="60667" y2="8667"/>
                        <a14:foregroundMark x1="42667" y1="20667" x2="42667" y2="20667"/>
                        <a14:foregroundMark x1="33667" y1="34000" x2="33667" y2="34000"/>
                        <a14:foregroundMark x1="61667" y1="52667" x2="61667" y2="52667"/>
                        <a14:foregroundMark x1="39667" y1="69000" x2="39667" y2="69000"/>
                        <a14:foregroundMark x1="54667" y1="72000" x2="54667" y2="72000"/>
                        <a14:foregroundMark x1="47000" y1="76000" x2="47000" y2="76000"/>
                        <a14:foregroundMark x1="69667" y1="46000" x2="69667" y2="46000"/>
                        <a14:foregroundMark x1="74000" y1="43000" x2="74000" y2="43000"/>
                        <a14:foregroundMark x1="65333" y1="31667" x2="65333" y2="31667"/>
                        <a14:foregroundMark x1="50000" y1="37333" x2="50000" y2="37333"/>
                        <a14:foregroundMark x1="43667" y1="29667" x2="43667" y2="29667"/>
                        <a14:foregroundMark x1="59333" y1="16333" x2="59333" y2="16333"/>
                        <a14:foregroundMark x1="36000" y1="37000" x2="36000" y2="37000"/>
                      </a14:backgroundRemoval>
                    </a14:imgEffect>
                  </a14:imgLayer>
                </a14:imgProps>
              </a:ext>
            </a:extLst>
          </a:blip>
          <a:srcRect t="44393" r="29004"/>
          <a:stretch/>
        </p:blipFill>
        <p:spPr>
          <a:xfrm>
            <a:off x="5846012" y="4039482"/>
            <a:ext cx="1490808" cy="1167679"/>
          </a:xfrm>
          <a:prstGeom prst="rect">
            <a:avLst/>
          </a:prstGeom>
        </p:spPr>
      </p:pic>
      <p:sp>
        <p:nvSpPr>
          <p:cNvPr id="8" name="Étoile à 24 branches 7"/>
          <p:cNvSpPr/>
          <p:nvPr/>
        </p:nvSpPr>
        <p:spPr>
          <a:xfrm>
            <a:off x="5991413" y="1434353"/>
            <a:ext cx="2988234" cy="1792941"/>
          </a:xfrm>
          <a:prstGeom prst="star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fr-FR" b="1" dirty="0">
                <a:solidFill>
                  <a:srgbClr val="00669A"/>
                </a:solidFill>
                <a:latin typeface="Times New Roman" charset="0"/>
                <a:cs typeface="Times New Roman" charset="0"/>
              </a:rPr>
              <a:t>ANAMNESE CLINIQUE </a:t>
            </a:r>
          </a:p>
        </p:txBody>
      </p:sp>
      <p:pic>
        <p:nvPicPr>
          <p:cNvPr id="21" name="Image 20"/>
          <p:cNvPicPr>
            <a:picLocks noChangeAspect="1"/>
          </p:cNvPicPr>
          <p:nvPr/>
        </p:nvPicPr>
        <p:blipFill>
          <a:blip r:embed="rId6">
            <a:extLst>
              <a:ext uri="{BEBA8EAE-BF5A-486C-A8C5-ECC9F3942E4B}">
                <a14:imgProps xmlns:a14="http://schemas.microsoft.com/office/drawing/2010/main">
                  <a14:imgLayer r:embed="rId7">
                    <a14:imgEffect>
                      <a14:backgroundRemoval t="0" b="100000" l="10000" r="90000">
                        <a14:foregroundMark x1="56333" y1="33000" x2="56333" y2="33000"/>
                        <a14:foregroundMark x1="79667" y1="27333" x2="79667" y2="27333"/>
                        <a14:foregroundMark x1="60667" y1="8667" x2="60667" y2="8667"/>
                        <a14:foregroundMark x1="42667" y1="20667" x2="42667" y2="20667"/>
                        <a14:foregroundMark x1="33667" y1="34000" x2="33667" y2="34000"/>
                        <a14:foregroundMark x1="61667" y1="52667" x2="61667" y2="52667"/>
                        <a14:foregroundMark x1="39667" y1="69000" x2="39667" y2="69000"/>
                        <a14:foregroundMark x1="54667" y1="72000" x2="54667" y2="72000"/>
                        <a14:foregroundMark x1="47000" y1="76000" x2="47000" y2="76000"/>
                        <a14:foregroundMark x1="69667" y1="46000" x2="69667" y2="46000"/>
                        <a14:foregroundMark x1="74000" y1="43000" x2="74000" y2="43000"/>
                        <a14:foregroundMark x1="65333" y1="31667" x2="65333" y2="31667"/>
                        <a14:foregroundMark x1="50000" y1="37333" x2="50000" y2="37333"/>
                        <a14:foregroundMark x1="43667" y1="29667" x2="43667" y2="29667"/>
                        <a14:foregroundMark x1="59333" y1="16333" x2="59333" y2="16333"/>
                        <a14:foregroundMark x1="36000" y1="37000" x2="36000" y2="37000"/>
                      </a14:backgroundRemoval>
                    </a14:imgEffect>
                  </a14:imgLayer>
                </a14:imgProps>
              </a:ext>
            </a:extLst>
          </a:blip>
          <a:stretch>
            <a:fillRect/>
          </a:stretch>
        </p:blipFill>
        <p:spPr>
          <a:xfrm>
            <a:off x="6755062" y="3367774"/>
            <a:ext cx="2099867" cy="2099867"/>
          </a:xfrm>
          <a:prstGeom prst="rect">
            <a:avLst/>
          </a:prstGeom>
        </p:spPr>
      </p:pic>
    </p:spTree>
    <p:extLst>
      <p:ext uri="{BB962C8B-B14F-4D97-AF65-F5344CB8AC3E}">
        <p14:creationId xmlns:p14="http://schemas.microsoft.com/office/powerpoint/2010/main" val="2801799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83" name="Rectangle 3"/>
          <p:cNvSpPr>
            <a:spLocks noGrp="1" noChangeArrowheads="1"/>
          </p:cNvSpPr>
          <p:nvPr>
            <p:ph type="body" idx="4294967295"/>
          </p:nvPr>
        </p:nvSpPr>
        <p:spPr>
          <a:xfrm>
            <a:off x="234950" y="1555750"/>
            <a:ext cx="8697913" cy="35083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lnSpc>
                <a:spcPct val="90000"/>
              </a:lnSpc>
              <a:buClr>
                <a:schemeClr val="accent2"/>
              </a:buClr>
              <a:defRPr/>
            </a:pPr>
            <a:r>
              <a:rPr lang="en-US" sz="2400" b="1" i="1" dirty="0" smtClean="0">
                <a:solidFill>
                  <a:srgbClr val="336699"/>
                </a:solidFill>
                <a:latin typeface="Times New Roman" charset="0"/>
                <a:cs typeface="Arial" charset="0"/>
              </a:rPr>
              <a:t>CCD, MUXF3 </a:t>
            </a:r>
            <a:r>
              <a:rPr lang="en-US" sz="2400" b="1" i="1" dirty="0">
                <a:solidFill>
                  <a:srgbClr val="336699"/>
                </a:solidFill>
                <a:latin typeface="Times New Roman" charset="0"/>
                <a:ea typeface="Arial" charset="0"/>
              </a:rPr>
              <a:t>(cross-reacting carbohydrate </a:t>
            </a:r>
            <a:r>
              <a:rPr lang="en-US" sz="2400" b="1" i="1" dirty="0" smtClean="0">
                <a:solidFill>
                  <a:srgbClr val="336699"/>
                </a:solidFill>
                <a:latin typeface="Times New Roman" charset="0"/>
                <a:ea typeface="Arial" charset="0"/>
              </a:rPr>
              <a:t>determinants</a:t>
            </a:r>
            <a:r>
              <a:rPr lang="en-US" sz="2400" b="1" i="1" dirty="0" smtClean="0">
                <a:solidFill>
                  <a:srgbClr val="336699"/>
                </a:solidFill>
                <a:latin typeface="Times New Roman" charset="0"/>
                <a:cs typeface="Arial" charset="0"/>
              </a:rPr>
              <a:t>) </a:t>
            </a:r>
            <a:r>
              <a:rPr lang="en-US" sz="2400" b="1" i="1" dirty="0">
                <a:solidFill>
                  <a:srgbClr val="336699"/>
                </a:solidFill>
                <a:latin typeface="Times New Roman" charset="0"/>
                <a:cs typeface="Arial" charset="0"/>
              </a:rPr>
              <a:t>:</a:t>
            </a:r>
          </a:p>
          <a:p>
            <a:pPr lvl="1" algn="just">
              <a:lnSpc>
                <a:spcPct val="90000"/>
              </a:lnSpc>
              <a:defRPr/>
            </a:pPr>
            <a:r>
              <a:rPr lang="en-US" sz="2000" dirty="0" err="1">
                <a:solidFill>
                  <a:srgbClr val="336699"/>
                </a:solidFill>
                <a:latin typeface="Times New Roman" charset="0"/>
              </a:rPr>
              <a:t>Marqueur</a:t>
            </a:r>
            <a:r>
              <a:rPr lang="en-US" sz="2000" dirty="0">
                <a:solidFill>
                  <a:srgbClr val="336699"/>
                </a:solidFill>
                <a:latin typeface="Times New Roman" charset="0"/>
              </a:rPr>
              <a:t> de </a:t>
            </a:r>
            <a:r>
              <a:rPr lang="en-US" sz="2000" dirty="0" err="1">
                <a:solidFill>
                  <a:srgbClr val="336699"/>
                </a:solidFill>
                <a:latin typeface="Times New Roman" charset="0"/>
              </a:rPr>
              <a:t>sensibilisation</a:t>
            </a:r>
            <a:r>
              <a:rPr lang="en-US" sz="2000" dirty="0">
                <a:solidFill>
                  <a:srgbClr val="336699"/>
                </a:solidFill>
                <a:latin typeface="Times New Roman" charset="0"/>
              </a:rPr>
              <a:t> aux </a:t>
            </a:r>
            <a:r>
              <a:rPr lang="en-US" sz="2000" dirty="0" err="1">
                <a:solidFill>
                  <a:srgbClr val="336699"/>
                </a:solidFill>
                <a:latin typeface="Times New Roman" charset="0"/>
              </a:rPr>
              <a:t>déterminants</a:t>
            </a:r>
            <a:r>
              <a:rPr lang="en-US" sz="2000" dirty="0">
                <a:solidFill>
                  <a:srgbClr val="336699"/>
                </a:solidFill>
                <a:latin typeface="Times New Roman" charset="0"/>
              </a:rPr>
              <a:t> </a:t>
            </a:r>
            <a:r>
              <a:rPr lang="en-US" sz="2000" dirty="0" smtClean="0">
                <a:solidFill>
                  <a:srgbClr val="336699"/>
                </a:solidFill>
                <a:latin typeface="Times New Roman" charset="0"/>
              </a:rPr>
              <a:t>carbohydrates</a:t>
            </a:r>
            <a:r>
              <a:rPr lang="en-US" sz="2000" dirty="0">
                <a:solidFill>
                  <a:srgbClr val="336699"/>
                </a:solidFill>
                <a:latin typeface="Times New Roman" charset="0"/>
              </a:rPr>
              <a:t> </a:t>
            </a:r>
            <a:r>
              <a:rPr lang="en-US" sz="1200" dirty="0" smtClean="0">
                <a:solidFill>
                  <a:srgbClr val="336699"/>
                </a:solidFill>
                <a:latin typeface="Times New Roman" charset="0"/>
              </a:rPr>
              <a:t>(</a:t>
            </a:r>
            <a:r>
              <a:rPr lang="en-US" sz="1200" dirty="0" err="1" smtClean="0">
                <a:solidFill>
                  <a:srgbClr val="336699"/>
                </a:solidFill>
                <a:latin typeface="Times New Roman" charset="0"/>
              </a:rPr>
              <a:t>Glyco</a:t>
            </a:r>
            <a:r>
              <a:rPr lang="en-US" sz="1200" dirty="0" err="1">
                <a:solidFill>
                  <a:srgbClr val="336699"/>
                </a:solidFill>
                <a:latin typeface="Times New Roman" charset="0"/>
              </a:rPr>
              <a:t>-</a:t>
            </a:r>
            <a:r>
              <a:rPr lang="en-US" sz="1200" dirty="0" err="1" smtClean="0">
                <a:solidFill>
                  <a:srgbClr val="336699"/>
                </a:solidFill>
                <a:latin typeface="Times New Roman" charset="0"/>
              </a:rPr>
              <a:t>épitopes</a:t>
            </a:r>
            <a:r>
              <a:rPr lang="en-US" sz="1200" dirty="0" smtClean="0">
                <a:solidFill>
                  <a:srgbClr val="336699"/>
                </a:solidFill>
                <a:latin typeface="Times New Roman" charset="0"/>
              </a:rPr>
              <a:t>). </a:t>
            </a:r>
            <a:endParaRPr lang="en-US" sz="1200" dirty="0">
              <a:solidFill>
                <a:srgbClr val="336699"/>
              </a:solidFill>
              <a:latin typeface="Times New Roman" charset="0"/>
            </a:endParaRPr>
          </a:p>
          <a:p>
            <a:pPr lvl="1" algn="just">
              <a:lnSpc>
                <a:spcPct val="90000"/>
              </a:lnSpc>
              <a:defRPr/>
            </a:pPr>
            <a:r>
              <a:rPr lang="en-US" sz="2000" dirty="0" err="1">
                <a:solidFill>
                  <a:srgbClr val="336699"/>
                </a:solidFill>
                <a:latin typeface="Times New Roman" charset="0"/>
              </a:rPr>
              <a:t>Présents</a:t>
            </a:r>
            <a:r>
              <a:rPr lang="en-US" sz="2000" dirty="0">
                <a:solidFill>
                  <a:srgbClr val="336699"/>
                </a:solidFill>
                <a:latin typeface="Times New Roman" charset="0"/>
              </a:rPr>
              <a:t> </a:t>
            </a:r>
            <a:r>
              <a:rPr lang="en-US" sz="2000" dirty="0" err="1">
                <a:solidFill>
                  <a:srgbClr val="336699"/>
                </a:solidFill>
                <a:latin typeface="Times New Roman" charset="0"/>
              </a:rPr>
              <a:t>dans</a:t>
            </a:r>
            <a:r>
              <a:rPr lang="en-US" sz="2000" dirty="0">
                <a:solidFill>
                  <a:srgbClr val="336699"/>
                </a:solidFill>
                <a:latin typeface="Times New Roman" charset="0"/>
              </a:rPr>
              <a:t> la </a:t>
            </a:r>
            <a:r>
              <a:rPr lang="en-US" sz="2000" dirty="0" err="1">
                <a:solidFill>
                  <a:srgbClr val="336699"/>
                </a:solidFill>
                <a:latin typeface="Times New Roman" charset="0"/>
              </a:rPr>
              <a:t>majorité</a:t>
            </a:r>
            <a:r>
              <a:rPr lang="en-US" sz="2000" dirty="0">
                <a:solidFill>
                  <a:srgbClr val="336699"/>
                </a:solidFill>
                <a:latin typeface="Times New Roman" charset="0"/>
              </a:rPr>
              <a:t> des </a:t>
            </a:r>
            <a:r>
              <a:rPr lang="en-US" sz="2000" dirty="0" err="1" smtClean="0">
                <a:solidFill>
                  <a:srgbClr val="336699"/>
                </a:solidFill>
                <a:latin typeface="Times New Roman" charset="0"/>
              </a:rPr>
              <a:t>plantes</a:t>
            </a:r>
            <a:r>
              <a:rPr lang="en-US" sz="2000" dirty="0" smtClean="0">
                <a:solidFill>
                  <a:srgbClr val="336699"/>
                </a:solidFill>
                <a:latin typeface="Times New Roman" charset="0"/>
              </a:rPr>
              <a:t> et </a:t>
            </a:r>
            <a:r>
              <a:rPr lang="en-US" sz="2000" dirty="0" err="1" smtClean="0">
                <a:solidFill>
                  <a:srgbClr val="336699"/>
                </a:solidFill>
                <a:latin typeface="Times New Roman" charset="0"/>
              </a:rPr>
              <a:t>dans</a:t>
            </a:r>
            <a:r>
              <a:rPr lang="en-US" sz="2000" dirty="0" smtClean="0">
                <a:solidFill>
                  <a:srgbClr val="336699"/>
                </a:solidFill>
                <a:latin typeface="Times New Roman" charset="0"/>
              </a:rPr>
              <a:t> le venin </a:t>
            </a:r>
            <a:r>
              <a:rPr lang="en-US" sz="2000" dirty="0" err="1" smtClean="0">
                <a:solidFill>
                  <a:srgbClr val="336699"/>
                </a:solidFill>
                <a:latin typeface="Times New Roman" charset="0"/>
              </a:rPr>
              <a:t>d’hyménoptères</a:t>
            </a:r>
            <a:endParaRPr lang="en-US" sz="2000" dirty="0" smtClean="0">
              <a:solidFill>
                <a:srgbClr val="336699"/>
              </a:solidFill>
              <a:latin typeface="Times New Roman" charset="0"/>
            </a:endParaRPr>
          </a:p>
          <a:p>
            <a:pPr lvl="1" algn="just">
              <a:lnSpc>
                <a:spcPct val="90000"/>
              </a:lnSpc>
              <a:defRPr/>
            </a:pPr>
            <a:r>
              <a:rPr lang="en-US" sz="2000" dirty="0" err="1" smtClean="0">
                <a:solidFill>
                  <a:srgbClr val="006699"/>
                </a:solidFill>
                <a:latin typeface="Times New Roman" charset="0"/>
              </a:rPr>
              <a:t>Mise</a:t>
            </a:r>
            <a:r>
              <a:rPr lang="en-US" sz="2000" dirty="0" smtClean="0">
                <a:solidFill>
                  <a:srgbClr val="006699"/>
                </a:solidFill>
                <a:latin typeface="Times New Roman" charset="0"/>
              </a:rPr>
              <a:t> en </a:t>
            </a:r>
            <a:r>
              <a:rPr lang="en-US" sz="2000" dirty="0" err="1" smtClean="0">
                <a:solidFill>
                  <a:srgbClr val="006699"/>
                </a:solidFill>
                <a:latin typeface="Times New Roman" charset="0"/>
              </a:rPr>
              <a:t>évidence</a:t>
            </a:r>
            <a:r>
              <a:rPr lang="en-US" sz="2000" dirty="0" smtClean="0">
                <a:solidFill>
                  <a:srgbClr val="006699"/>
                </a:solidFill>
                <a:latin typeface="Times New Roman" charset="0"/>
              </a:rPr>
              <a:t> </a:t>
            </a:r>
            <a:r>
              <a:rPr lang="en-US" sz="2000" dirty="0" err="1" smtClean="0">
                <a:solidFill>
                  <a:srgbClr val="006699"/>
                </a:solidFill>
                <a:latin typeface="Times New Roman" charset="0"/>
              </a:rPr>
              <a:t>d’IgEs</a:t>
            </a:r>
            <a:r>
              <a:rPr lang="en-US" sz="2000" dirty="0" smtClean="0">
                <a:solidFill>
                  <a:srgbClr val="006699"/>
                </a:solidFill>
                <a:latin typeface="Times New Roman" charset="0"/>
              </a:rPr>
              <a:t> </a:t>
            </a:r>
            <a:r>
              <a:rPr lang="en-US" sz="2000" dirty="0" err="1">
                <a:solidFill>
                  <a:srgbClr val="006699"/>
                </a:solidFill>
                <a:latin typeface="Times New Roman" charset="0"/>
              </a:rPr>
              <a:t>dirigés</a:t>
            </a:r>
            <a:r>
              <a:rPr lang="en-US" sz="2000" dirty="0">
                <a:solidFill>
                  <a:srgbClr val="006699"/>
                </a:solidFill>
                <a:latin typeface="Times New Roman" charset="0"/>
              </a:rPr>
              <a:t> </a:t>
            </a:r>
            <a:r>
              <a:rPr lang="en-US" sz="2000" dirty="0" err="1">
                <a:solidFill>
                  <a:srgbClr val="006699"/>
                </a:solidFill>
                <a:latin typeface="Times New Roman" charset="0"/>
              </a:rPr>
              <a:t>contre</a:t>
            </a:r>
            <a:r>
              <a:rPr lang="en-US" sz="2000" dirty="0">
                <a:solidFill>
                  <a:srgbClr val="006699"/>
                </a:solidFill>
                <a:latin typeface="Times New Roman" charset="0"/>
              </a:rPr>
              <a:t> </a:t>
            </a:r>
            <a:r>
              <a:rPr lang="en-US" sz="2000" dirty="0" smtClean="0">
                <a:solidFill>
                  <a:srgbClr val="006699"/>
                </a:solidFill>
                <a:latin typeface="Times New Roman" charset="0"/>
              </a:rPr>
              <a:t>des </a:t>
            </a:r>
            <a:r>
              <a:rPr lang="en-US" sz="2000" dirty="0" err="1" smtClean="0">
                <a:solidFill>
                  <a:srgbClr val="006699"/>
                </a:solidFill>
                <a:latin typeface="Times New Roman" charset="0"/>
              </a:rPr>
              <a:t>glycans</a:t>
            </a:r>
            <a:r>
              <a:rPr lang="en-US" sz="2000" dirty="0" smtClean="0">
                <a:solidFill>
                  <a:srgbClr val="006699"/>
                </a:solidFill>
                <a:latin typeface="Times New Roman" charset="0"/>
              </a:rPr>
              <a:t> :</a:t>
            </a:r>
          </a:p>
          <a:p>
            <a:pPr lvl="2" algn="just">
              <a:lnSpc>
                <a:spcPct val="90000"/>
              </a:lnSpc>
              <a:defRPr/>
            </a:pPr>
            <a:r>
              <a:rPr lang="en-US" sz="1800" dirty="0" err="1">
                <a:solidFill>
                  <a:srgbClr val="006699"/>
                </a:solidFill>
                <a:latin typeface="Times New Roman" charset="0"/>
              </a:rPr>
              <a:t>C</a:t>
            </a:r>
            <a:r>
              <a:rPr lang="en-US" sz="1800" dirty="0" err="1" smtClean="0">
                <a:solidFill>
                  <a:srgbClr val="006699"/>
                </a:solidFill>
                <a:latin typeface="Times New Roman" charset="0"/>
              </a:rPr>
              <a:t>ausent</a:t>
            </a:r>
            <a:r>
              <a:rPr lang="en-US" sz="1800" dirty="0" smtClean="0">
                <a:solidFill>
                  <a:srgbClr val="006699"/>
                </a:solidFill>
                <a:latin typeface="Times New Roman" charset="0"/>
              </a:rPr>
              <a:t> </a:t>
            </a:r>
            <a:r>
              <a:rPr lang="en-US" sz="1800" dirty="0">
                <a:solidFill>
                  <a:srgbClr val="006699"/>
                </a:solidFill>
                <a:latin typeface="Times New Roman" charset="0"/>
              </a:rPr>
              <a:t>des </a:t>
            </a:r>
            <a:r>
              <a:rPr lang="en-US" sz="1800" dirty="0" err="1">
                <a:solidFill>
                  <a:srgbClr val="006699"/>
                </a:solidFill>
                <a:latin typeface="Times New Roman" charset="0"/>
              </a:rPr>
              <a:t>profils</a:t>
            </a:r>
            <a:r>
              <a:rPr lang="en-US" sz="1800" dirty="0">
                <a:solidFill>
                  <a:srgbClr val="006699"/>
                </a:solidFill>
                <a:latin typeface="Times New Roman" charset="0"/>
              </a:rPr>
              <a:t> de </a:t>
            </a:r>
            <a:r>
              <a:rPr lang="en-US" sz="1800" dirty="0" err="1">
                <a:solidFill>
                  <a:srgbClr val="006699"/>
                </a:solidFill>
                <a:latin typeface="Times New Roman" charset="0"/>
              </a:rPr>
              <a:t>sensibilisations</a:t>
            </a:r>
            <a:r>
              <a:rPr lang="en-US" sz="1800" dirty="0">
                <a:solidFill>
                  <a:srgbClr val="006699"/>
                </a:solidFill>
                <a:latin typeface="Times New Roman" charset="0"/>
              </a:rPr>
              <a:t> </a:t>
            </a:r>
            <a:r>
              <a:rPr lang="en-US" sz="1800" dirty="0" err="1">
                <a:solidFill>
                  <a:srgbClr val="006699"/>
                </a:solidFill>
                <a:latin typeface="Times New Roman" charset="0"/>
              </a:rPr>
              <a:t>croisées</a:t>
            </a:r>
            <a:r>
              <a:rPr lang="en-US" sz="1800" dirty="0">
                <a:solidFill>
                  <a:srgbClr val="006699"/>
                </a:solidFill>
                <a:latin typeface="Times New Roman" charset="0"/>
              </a:rPr>
              <a:t> larges </a:t>
            </a:r>
            <a:r>
              <a:rPr lang="en-US" sz="1800" dirty="0" err="1">
                <a:solidFill>
                  <a:srgbClr val="006699"/>
                </a:solidFill>
                <a:latin typeface="Times New Roman" charset="0"/>
              </a:rPr>
              <a:t>parmi</a:t>
            </a:r>
            <a:r>
              <a:rPr lang="en-US" sz="1800" dirty="0">
                <a:solidFill>
                  <a:srgbClr val="006699"/>
                </a:solidFill>
                <a:latin typeface="Times New Roman" charset="0"/>
              </a:rPr>
              <a:t> les </a:t>
            </a:r>
            <a:r>
              <a:rPr lang="en-US" sz="1800" dirty="0" err="1">
                <a:solidFill>
                  <a:srgbClr val="006699"/>
                </a:solidFill>
                <a:latin typeface="Times New Roman" charset="0"/>
              </a:rPr>
              <a:t>extraits</a:t>
            </a:r>
            <a:r>
              <a:rPr lang="en-US" sz="1800" dirty="0">
                <a:solidFill>
                  <a:srgbClr val="006699"/>
                </a:solidFill>
                <a:latin typeface="Times New Roman" charset="0"/>
              </a:rPr>
              <a:t> </a:t>
            </a:r>
            <a:r>
              <a:rPr lang="en-US" sz="1800" dirty="0" err="1">
                <a:solidFill>
                  <a:srgbClr val="006699"/>
                </a:solidFill>
                <a:latin typeface="Times New Roman" charset="0"/>
              </a:rPr>
              <a:t>allergéniques</a:t>
            </a:r>
            <a:r>
              <a:rPr lang="en-US" sz="1800" dirty="0">
                <a:solidFill>
                  <a:srgbClr val="006699"/>
                </a:solidFill>
                <a:latin typeface="Times New Roman" charset="0"/>
              </a:rPr>
              <a:t> </a:t>
            </a:r>
            <a:endParaRPr lang="en-US" sz="1800" dirty="0" smtClean="0">
              <a:solidFill>
                <a:srgbClr val="006699"/>
              </a:solidFill>
              <a:latin typeface="Times New Roman" charset="0"/>
            </a:endParaRPr>
          </a:p>
          <a:p>
            <a:pPr lvl="3" algn="just">
              <a:lnSpc>
                <a:spcPct val="90000"/>
              </a:lnSpc>
              <a:defRPr/>
            </a:pPr>
            <a:r>
              <a:rPr lang="en-US" sz="1400" dirty="0" err="1" smtClean="0">
                <a:solidFill>
                  <a:srgbClr val="006699"/>
                </a:solidFill>
                <a:latin typeface="Times New Roman" charset="0"/>
              </a:rPr>
              <a:t>Responsables</a:t>
            </a:r>
            <a:r>
              <a:rPr lang="en-US" sz="1400" dirty="0" smtClean="0">
                <a:solidFill>
                  <a:srgbClr val="006699"/>
                </a:solidFill>
                <a:latin typeface="Times New Roman" charset="0"/>
              </a:rPr>
              <a:t> </a:t>
            </a:r>
            <a:r>
              <a:rPr lang="en-US" sz="1400" dirty="0">
                <a:solidFill>
                  <a:srgbClr val="006699"/>
                </a:solidFill>
                <a:latin typeface="Times New Roman" charset="0"/>
              </a:rPr>
              <a:t>de </a:t>
            </a:r>
            <a:r>
              <a:rPr lang="en-US" sz="1400" dirty="0" err="1">
                <a:solidFill>
                  <a:srgbClr val="006699"/>
                </a:solidFill>
                <a:latin typeface="Times New Roman" charset="0"/>
              </a:rPr>
              <a:t>réactions</a:t>
            </a:r>
            <a:r>
              <a:rPr lang="en-US" sz="1400" dirty="0">
                <a:solidFill>
                  <a:srgbClr val="006699"/>
                </a:solidFill>
                <a:latin typeface="Times New Roman" charset="0"/>
              </a:rPr>
              <a:t> </a:t>
            </a:r>
            <a:r>
              <a:rPr lang="en-US" sz="1400" dirty="0" err="1">
                <a:solidFill>
                  <a:srgbClr val="006699"/>
                </a:solidFill>
                <a:latin typeface="Times New Roman" charset="0"/>
              </a:rPr>
              <a:t>croisées</a:t>
            </a:r>
            <a:r>
              <a:rPr lang="en-US" sz="1400" dirty="0">
                <a:solidFill>
                  <a:srgbClr val="006699"/>
                </a:solidFill>
                <a:latin typeface="Times New Roman" charset="0"/>
              </a:rPr>
              <a:t> in-</a:t>
            </a:r>
            <a:r>
              <a:rPr lang="en-US" sz="1400" dirty="0" smtClean="0">
                <a:solidFill>
                  <a:srgbClr val="006699"/>
                </a:solidFill>
                <a:latin typeface="Times New Roman" charset="0"/>
              </a:rPr>
              <a:t>vitro.</a:t>
            </a:r>
          </a:p>
          <a:p>
            <a:pPr lvl="2" algn="just">
              <a:lnSpc>
                <a:spcPct val="90000"/>
              </a:lnSpc>
              <a:defRPr/>
            </a:pPr>
            <a:r>
              <a:rPr lang="en-US" sz="1600" i="1" dirty="0" err="1" smtClean="0">
                <a:solidFill>
                  <a:srgbClr val="336699"/>
                </a:solidFill>
                <a:latin typeface="Times New Roman" charset="0"/>
              </a:rPr>
              <a:t>effets</a:t>
            </a:r>
            <a:r>
              <a:rPr lang="en-US" sz="1600" i="1" dirty="0" smtClean="0">
                <a:solidFill>
                  <a:srgbClr val="336699"/>
                </a:solidFill>
                <a:latin typeface="Times New Roman" charset="0"/>
              </a:rPr>
              <a:t> </a:t>
            </a:r>
            <a:r>
              <a:rPr lang="en-US" sz="1600" i="1" dirty="0">
                <a:solidFill>
                  <a:srgbClr val="336699"/>
                </a:solidFill>
                <a:latin typeface="Times New Roman" charset="0"/>
              </a:rPr>
              <a:t>« in-vivo » </a:t>
            </a:r>
            <a:r>
              <a:rPr lang="en-US" sz="1600" dirty="0">
                <a:solidFill>
                  <a:srgbClr val="336699"/>
                </a:solidFill>
                <a:latin typeface="Times New Roman" charset="0"/>
              </a:rPr>
              <a:t>? </a:t>
            </a:r>
          </a:p>
          <a:p>
            <a:pPr lvl="3" algn="just">
              <a:lnSpc>
                <a:spcPct val="90000"/>
              </a:lnSpc>
              <a:defRPr/>
            </a:pPr>
            <a:r>
              <a:rPr lang="en-US" sz="1600" dirty="0" err="1">
                <a:solidFill>
                  <a:srgbClr val="336699"/>
                </a:solidFill>
                <a:latin typeface="Times New Roman" charset="0"/>
              </a:rPr>
              <a:t>Rarement</a:t>
            </a:r>
            <a:r>
              <a:rPr lang="en-US" sz="1600" dirty="0">
                <a:solidFill>
                  <a:srgbClr val="336699"/>
                </a:solidFill>
                <a:latin typeface="Times New Roman" charset="0"/>
              </a:rPr>
              <a:t> </a:t>
            </a:r>
            <a:r>
              <a:rPr lang="en-US" sz="1600" dirty="0" err="1">
                <a:solidFill>
                  <a:srgbClr val="336699"/>
                </a:solidFill>
                <a:latin typeface="Times New Roman" charset="0"/>
              </a:rPr>
              <a:t>associé</a:t>
            </a:r>
            <a:r>
              <a:rPr lang="en-US" sz="1600" dirty="0">
                <a:solidFill>
                  <a:srgbClr val="336699"/>
                </a:solidFill>
                <a:latin typeface="Times New Roman" charset="0"/>
              </a:rPr>
              <a:t> </a:t>
            </a:r>
            <a:r>
              <a:rPr lang="en-US" sz="1600" dirty="0" err="1">
                <a:solidFill>
                  <a:srgbClr val="336699"/>
                </a:solidFill>
                <a:latin typeface="Times New Roman" charset="0"/>
              </a:rPr>
              <a:t>à</a:t>
            </a:r>
            <a:r>
              <a:rPr lang="en-US" sz="1600" dirty="0">
                <a:solidFill>
                  <a:srgbClr val="336699"/>
                </a:solidFill>
                <a:latin typeface="Times New Roman" charset="0"/>
              </a:rPr>
              <a:t> des </a:t>
            </a:r>
            <a:r>
              <a:rPr lang="en-US" sz="1600" dirty="0" err="1">
                <a:solidFill>
                  <a:srgbClr val="336699"/>
                </a:solidFill>
                <a:latin typeface="Times New Roman" charset="0"/>
              </a:rPr>
              <a:t>symptômes</a:t>
            </a:r>
            <a:r>
              <a:rPr lang="en-US" sz="1600" dirty="0">
                <a:solidFill>
                  <a:srgbClr val="336699"/>
                </a:solidFill>
                <a:latin typeface="Times New Roman" charset="0"/>
              </a:rPr>
              <a:t> </a:t>
            </a:r>
            <a:r>
              <a:rPr lang="en-US" sz="1600" dirty="0" err="1">
                <a:solidFill>
                  <a:srgbClr val="336699"/>
                </a:solidFill>
                <a:latin typeface="Times New Roman" charset="0"/>
              </a:rPr>
              <a:t>cliniques</a:t>
            </a:r>
            <a:r>
              <a:rPr lang="en-US" sz="1600" dirty="0" smtClean="0">
                <a:solidFill>
                  <a:srgbClr val="336699"/>
                </a:solidFill>
                <a:latin typeface="Times New Roman" charset="0"/>
              </a:rPr>
              <a:t>…</a:t>
            </a:r>
          </a:p>
          <a:p>
            <a:pPr lvl="3" algn="just">
              <a:lnSpc>
                <a:spcPct val="90000"/>
              </a:lnSpc>
              <a:defRPr/>
            </a:pPr>
            <a:r>
              <a:rPr lang="en-US" sz="1600" dirty="0" smtClean="0">
                <a:solidFill>
                  <a:srgbClr val="336699"/>
                </a:solidFill>
                <a:latin typeface="Times New Roman" charset="0"/>
              </a:rPr>
              <a:t>A </a:t>
            </a:r>
            <a:r>
              <a:rPr lang="en-US" sz="1600" dirty="0">
                <a:solidFill>
                  <a:srgbClr val="336699"/>
                </a:solidFill>
                <a:latin typeface="Times New Roman" charset="0"/>
              </a:rPr>
              <a:t>confronter aux </a:t>
            </a:r>
            <a:r>
              <a:rPr lang="en-US" sz="1600" dirty="0" err="1">
                <a:solidFill>
                  <a:srgbClr val="336699"/>
                </a:solidFill>
                <a:latin typeface="Times New Roman" charset="0"/>
              </a:rPr>
              <a:t>informations</a:t>
            </a:r>
            <a:r>
              <a:rPr lang="en-US" sz="1600" dirty="0">
                <a:solidFill>
                  <a:srgbClr val="336699"/>
                </a:solidFill>
                <a:latin typeface="Times New Roman" charset="0"/>
              </a:rPr>
              <a:t> </a:t>
            </a:r>
            <a:r>
              <a:rPr lang="en-US" sz="1600" dirty="0" err="1">
                <a:solidFill>
                  <a:srgbClr val="336699"/>
                </a:solidFill>
                <a:latin typeface="Times New Roman" charset="0"/>
              </a:rPr>
              <a:t>cliniques</a:t>
            </a:r>
            <a:r>
              <a:rPr lang="en-US" sz="1600" dirty="0">
                <a:solidFill>
                  <a:srgbClr val="336699"/>
                </a:solidFill>
                <a:latin typeface="Times New Roman" charset="0"/>
              </a:rPr>
              <a:t> et aux SPT…</a:t>
            </a:r>
          </a:p>
          <a:p>
            <a:pPr lvl="3" algn="just">
              <a:lnSpc>
                <a:spcPct val="90000"/>
              </a:lnSpc>
              <a:defRPr/>
            </a:pPr>
            <a:endParaRPr lang="en-US" sz="1600" dirty="0">
              <a:solidFill>
                <a:srgbClr val="336699"/>
              </a:solidFill>
              <a:latin typeface="Times New Roman" charset="0"/>
            </a:endParaRPr>
          </a:p>
          <a:p>
            <a:pPr algn="just">
              <a:lnSpc>
                <a:spcPct val="90000"/>
              </a:lnSpc>
              <a:defRPr/>
            </a:pPr>
            <a:endParaRPr lang="en-US" sz="2800" dirty="0">
              <a:solidFill>
                <a:srgbClr val="336699"/>
              </a:solidFill>
              <a:latin typeface="Times New Roman" charset="0"/>
              <a:cs typeface="Arial" charset="0"/>
            </a:endParaRPr>
          </a:p>
        </p:txBody>
      </p:sp>
      <p:pic>
        <p:nvPicPr>
          <p:cNvPr id="327684" name="Picture 4" descr="Figure_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129338" y="3775075"/>
            <a:ext cx="3014662"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Oval 5"/>
          <p:cNvSpPr>
            <a:spLocks noChangeArrowheads="1"/>
          </p:cNvSpPr>
          <p:nvPr/>
        </p:nvSpPr>
        <p:spPr bwMode="auto">
          <a:xfrm>
            <a:off x="6294438" y="3689350"/>
            <a:ext cx="1155700" cy="919163"/>
          </a:xfrm>
          <a:prstGeom prst="ellipse">
            <a:avLst/>
          </a:prstGeom>
          <a:noFill/>
          <a:ln w="44450" cap="sq">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pic>
        <p:nvPicPr>
          <p:cNvPr id="327687"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1504950" y="709613"/>
            <a:ext cx="800100"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39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3A6DAC"/>
                </a:solidFill>
                <a:latin typeface="Times New Roman" charset="0"/>
              </a:rPr>
              <a:t>Prédire les réactions croisées</a:t>
            </a:r>
          </a:p>
        </p:txBody>
      </p:sp>
      <p:sp>
        <p:nvSpPr>
          <p:cNvPr id="7" name="Line 38"/>
          <p:cNvSpPr>
            <a:spLocks noChangeShapeType="1"/>
          </p:cNvSpPr>
          <p:nvPr/>
        </p:nvSpPr>
        <p:spPr bwMode="auto">
          <a:xfrm>
            <a:off x="857250" y="5162550"/>
            <a:ext cx="1079500" cy="0"/>
          </a:xfrm>
          <a:prstGeom prst="line">
            <a:avLst/>
          </a:prstGeom>
          <a:noFill/>
          <a:ln w="2540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fr-FR">
              <a:cs typeface="Arial" charset="0"/>
            </a:endParaRPr>
          </a:p>
        </p:txBody>
      </p:sp>
      <p:sp>
        <p:nvSpPr>
          <p:cNvPr id="9" name="Text Box 37"/>
          <p:cNvSpPr txBox="1">
            <a:spLocks noChangeArrowheads="1"/>
          </p:cNvSpPr>
          <p:nvPr/>
        </p:nvSpPr>
        <p:spPr bwMode="auto">
          <a:xfrm>
            <a:off x="733425" y="4843463"/>
            <a:ext cx="1171575"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dirty="0">
                <a:solidFill>
                  <a:srgbClr val="3A6DAC"/>
                </a:solidFill>
                <a:latin typeface="Times New Roman" charset="0"/>
                <a:cs typeface="Arial" charset="0"/>
              </a:rPr>
              <a:t>Disponibles</a:t>
            </a:r>
            <a:endParaRPr lang="fr-FR" sz="1600" dirty="0">
              <a:solidFill>
                <a:srgbClr val="3A6DAC"/>
              </a:solidFill>
              <a:latin typeface="Times New Roman" charset="0"/>
              <a:cs typeface="Arial" charset="0"/>
            </a:endParaRPr>
          </a:p>
        </p:txBody>
      </p:sp>
      <p:sp>
        <p:nvSpPr>
          <p:cNvPr id="10" name="Text Box 39"/>
          <p:cNvSpPr txBox="1">
            <a:spLocks noChangeArrowheads="1"/>
          </p:cNvSpPr>
          <p:nvPr/>
        </p:nvSpPr>
        <p:spPr bwMode="auto">
          <a:xfrm>
            <a:off x="919163" y="5135563"/>
            <a:ext cx="12255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kumimoji="1" lang="nl-BE" sz="1400" b="1" dirty="0">
                <a:solidFill>
                  <a:schemeClr val="hlink"/>
                </a:solidFill>
                <a:latin typeface="Times New Roman" charset="0"/>
              </a:rPr>
              <a:t>MUXF3 </a:t>
            </a:r>
          </a:p>
          <a:p>
            <a:pPr>
              <a:defRPr/>
            </a:pPr>
            <a:r>
              <a:rPr kumimoji="1" lang="nl-BE" sz="1400" b="1" dirty="0">
                <a:solidFill>
                  <a:schemeClr val="hlink"/>
                </a:solidFill>
                <a:latin typeface="Times New Roman" charset="0"/>
              </a:rPr>
              <a:t>o214</a:t>
            </a:r>
          </a:p>
          <a:p>
            <a:pPr>
              <a:defRPr/>
            </a:pPr>
            <a:r>
              <a:rPr kumimoji="1" lang="nl-BE" sz="1400" b="1" dirty="0">
                <a:solidFill>
                  <a:schemeClr val="hlink"/>
                </a:solidFill>
                <a:latin typeface="Times New Roman" charset="0"/>
              </a:rPr>
              <a:t>Bromelin</a:t>
            </a:r>
          </a:p>
          <a:p>
            <a:pPr>
              <a:defRPr/>
            </a:pPr>
            <a:endParaRPr kumimoji="1" lang="fr-BE" sz="1400" b="1" dirty="0">
              <a:solidFill>
                <a:schemeClr val="hlink"/>
              </a:solidFill>
              <a:latin typeface="Times New Roman" charset="0"/>
            </a:endParaRPr>
          </a:p>
        </p:txBody>
      </p:sp>
    </p:spTree>
    <p:extLst>
      <p:ext uri="{BB962C8B-B14F-4D97-AF65-F5344CB8AC3E}">
        <p14:creationId xmlns:p14="http://schemas.microsoft.com/office/powerpoint/2010/main" val="793571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7683"/>
                                        </p:tgtEl>
                                        <p:attrNameLst>
                                          <p:attrName>style.visibility</p:attrName>
                                        </p:attrNameLst>
                                      </p:cBhvr>
                                      <p:to>
                                        <p:strVal val="visible"/>
                                      </p:to>
                                    </p:set>
                                    <p:anim calcmode="lin" valueType="num">
                                      <p:cBhvr additive="base">
                                        <p:cTn id="7" dur="500" fill="hold"/>
                                        <p:tgtEl>
                                          <p:spTgt spid="327683"/>
                                        </p:tgtEl>
                                        <p:attrNameLst>
                                          <p:attrName>ppt_x</p:attrName>
                                        </p:attrNameLst>
                                      </p:cBhvr>
                                      <p:tavLst>
                                        <p:tav tm="0">
                                          <p:val>
                                            <p:strVal val="#ppt_x"/>
                                          </p:val>
                                        </p:tav>
                                        <p:tav tm="100000">
                                          <p:val>
                                            <p:strVal val="#ppt_x"/>
                                          </p:val>
                                        </p:tav>
                                      </p:tavLst>
                                    </p:anim>
                                    <p:anim calcmode="lin" valueType="num">
                                      <p:cBhvr additive="base">
                                        <p:cTn id="8" dur="500" fill="hold"/>
                                        <p:tgtEl>
                                          <p:spTgt spid="32768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ntr" presetSubtype="32" fill="hold" nodeType="afterEffect">
                                  <p:stCondLst>
                                    <p:cond delay="0"/>
                                  </p:stCondLst>
                                  <p:childTnLst>
                                    <p:set>
                                      <p:cBhvr>
                                        <p:cTn id="11" dur="1" fill="hold">
                                          <p:stCondLst>
                                            <p:cond delay="0"/>
                                          </p:stCondLst>
                                        </p:cTn>
                                        <p:tgtEl>
                                          <p:spTgt spid="327684"/>
                                        </p:tgtEl>
                                        <p:attrNameLst>
                                          <p:attrName>style.visibility</p:attrName>
                                        </p:attrNameLst>
                                      </p:cBhvr>
                                      <p:to>
                                        <p:strVal val="visible"/>
                                      </p:to>
                                    </p:set>
                                    <p:animEffect transition="in" filter="diamond(out)">
                                      <p:cBhvr>
                                        <p:cTn id="12" dur="500"/>
                                        <p:tgtEl>
                                          <p:spTgt spid="327684"/>
                                        </p:tgtEl>
                                      </p:cBhvr>
                                    </p:animEffect>
                                  </p:childTnLst>
                                </p:cTn>
                              </p:par>
                            </p:childTnLst>
                          </p:cTn>
                        </p:par>
                        <p:par>
                          <p:cTn id="13" fill="hold" nodeType="afterGroup">
                            <p:stCondLst>
                              <p:cond delay="1000"/>
                            </p:stCondLst>
                            <p:childTnLst>
                              <p:par>
                                <p:cTn id="14" presetID="8" presetClass="entr" presetSubtype="32" fill="hold" grpId="0" nodeType="afterEffect">
                                  <p:stCondLst>
                                    <p:cond delay="0"/>
                                  </p:stCondLst>
                                  <p:childTnLst>
                                    <p:set>
                                      <p:cBhvr>
                                        <p:cTn id="15" dur="1" fill="hold">
                                          <p:stCondLst>
                                            <p:cond delay="0"/>
                                          </p:stCondLst>
                                        </p:cTn>
                                        <p:tgtEl>
                                          <p:spTgt spid="327685"/>
                                        </p:tgtEl>
                                        <p:attrNameLst>
                                          <p:attrName>style.visibility</p:attrName>
                                        </p:attrNameLst>
                                      </p:cBhvr>
                                      <p:to>
                                        <p:strVal val="visible"/>
                                      </p:to>
                                    </p:set>
                                    <p:animEffect transition="in" filter="diamond(out)">
                                      <p:cBhvr>
                                        <p:cTn id="16" dur="500"/>
                                        <p:tgtEl>
                                          <p:spTgt spid="327685"/>
                                        </p:tgtEl>
                                      </p:cBhvr>
                                    </p:animEffect>
                                  </p:childTnLst>
                                </p:cTn>
                              </p:par>
                            </p:childTnLst>
                          </p:cTn>
                        </p:par>
                        <p:par>
                          <p:cTn id="17" fill="hold" nodeType="afterGroup">
                            <p:stCondLst>
                              <p:cond delay="15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autoUpdateAnimBg="0"/>
      <p:bldP spid="327685" grpId="0" animBg="1" autoUpdateAnimBg="0"/>
      <p:bldP spid="9" grpId="0" autoUpdateAnimBg="0"/>
      <p:bldP spid="1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7"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223838"/>
            <a:ext cx="65278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18" name="ZoneTexte 7"/>
          <p:cNvSpPr txBox="1">
            <a:spLocks noChangeArrowheads="1"/>
          </p:cNvSpPr>
          <p:nvPr/>
        </p:nvSpPr>
        <p:spPr bwMode="auto">
          <a:xfrm>
            <a:off x="508000" y="1944688"/>
            <a:ext cx="80438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solidFill>
                  <a:srgbClr val="364480"/>
                </a:solidFill>
                <a:latin typeface="Times New Roman" charset="0"/>
                <a:cs typeface="Times New Roman" charset="0"/>
              </a:rPr>
              <a:t>Recrutement de 24 patients avec histoire d’urticaire, angioedème ou anaphylaxie 3-6h après ingestion de viande</a:t>
            </a:r>
          </a:p>
          <a:p>
            <a:pPr eaLnBrk="1" hangingPunct="1"/>
            <a:r>
              <a:rPr lang="fr-FR" sz="1600">
                <a:solidFill>
                  <a:srgbClr val="364480"/>
                </a:solidFill>
                <a:latin typeface="Times New Roman" charset="0"/>
                <a:cs typeface="Times New Roman" charset="0"/>
              </a:rPr>
              <a:t>24/24 patients IgE alpha-GAL + et IgE viandes + Tests cutanés aux viandes fraîches positifs</a:t>
            </a:r>
          </a:p>
          <a:p>
            <a:pPr eaLnBrk="1" hangingPunct="1"/>
            <a:r>
              <a:rPr lang="fr-FR" sz="1600">
                <a:solidFill>
                  <a:srgbClr val="364480"/>
                </a:solidFill>
                <a:latin typeface="Times New Roman" charset="0"/>
                <a:cs typeface="Times New Roman" charset="0"/>
              </a:rPr>
              <a:t>Délais ++</a:t>
            </a:r>
          </a:p>
          <a:p>
            <a:pPr eaLnBrk="1" hangingPunct="1"/>
            <a:r>
              <a:rPr lang="fr-FR" sz="1600">
                <a:solidFill>
                  <a:srgbClr val="364480"/>
                </a:solidFill>
                <a:latin typeface="Times New Roman" charset="0"/>
                <a:cs typeface="Times New Roman" charset="0"/>
              </a:rPr>
              <a:t>Exprimé à la surface des cellules et des tissus des mammifères non-primates</a:t>
            </a:r>
          </a:p>
          <a:p>
            <a:pPr eaLnBrk="1" hangingPunct="1"/>
            <a:r>
              <a:rPr lang="fr-FR" sz="1600">
                <a:solidFill>
                  <a:srgbClr val="364480"/>
                </a:solidFill>
                <a:latin typeface="Times New Roman" charset="0"/>
                <a:cs typeface="Times New Roman" charset="0"/>
              </a:rPr>
              <a:t>Sensibilisation via infestation parasitaire? allergie au chat?</a:t>
            </a:r>
          </a:p>
        </p:txBody>
      </p:sp>
      <p:pic>
        <p:nvPicPr>
          <p:cNvPr id="60419" name="Imag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06838"/>
            <a:ext cx="55753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20" name="ZoneTexte 7"/>
          <p:cNvSpPr txBox="1">
            <a:spLocks noChangeArrowheads="1"/>
          </p:cNvSpPr>
          <p:nvPr/>
        </p:nvSpPr>
        <p:spPr bwMode="auto">
          <a:xfrm>
            <a:off x="609600" y="5842000"/>
            <a:ext cx="8043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600">
                <a:solidFill>
                  <a:srgbClr val="364480"/>
                </a:solidFill>
                <a:latin typeface="Times New Roman" charset="0"/>
                <a:cs typeface="Times New Roman" charset="0"/>
              </a:rPr>
              <a:t>Sensibilisation via piqûre de tique</a:t>
            </a:r>
          </a:p>
        </p:txBody>
      </p:sp>
      <p:pic>
        <p:nvPicPr>
          <p:cNvPr id="6042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4554538"/>
            <a:ext cx="14938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4338" y="5707063"/>
            <a:ext cx="20796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1696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txBox="1">
            <a:spLocks noChangeArrowheads="1"/>
          </p:cNvSpPr>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fr-BE">
                <a:solidFill>
                  <a:srgbClr val="006699"/>
                </a:solidFill>
                <a:latin typeface="Times New Roman" charset="0"/>
                <a:cs typeface="Times New Roman" charset="0"/>
              </a:rPr>
              <a:t>2,5% des enfants </a:t>
            </a:r>
          </a:p>
          <a:p>
            <a:pPr eaLnBrk="1" hangingPunct="1">
              <a:spcBef>
                <a:spcPct val="20000"/>
              </a:spcBef>
              <a:buFont typeface="Arial" charset="0"/>
              <a:buChar char="•"/>
            </a:pPr>
            <a:r>
              <a:rPr lang="fr-BE">
                <a:solidFill>
                  <a:srgbClr val="006699"/>
                </a:solidFill>
                <a:latin typeface="Times New Roman" charset="0"/>
                <a:cs typeface="Times New Roman" charset="0"/>
              </a:rPr>
              <a:t>De l’urticaire, dermatite atopique, trouble GI, à l’anaphylaxie.</a:t>
            </a:r>
          </a:p>
          <a:p>
            <a:pPr eaLnBrk="1" hangingPunct="1">
              <a:spcBef>
                <a:spcPct val="20000"/>
              </a:spcBef>
              <a:buFont typeface="Arial" charset="0"/>
              <a:buChar char="•"/>
            </a:pPr>
            <a:r>
              <a:rPr lang="fr-BE">
                <a:solidFill>
                  <a:srgbClr val="006699"/>
                </a:solidFill>
                <a:latin typeface="Times New Roman" charset="0"/>
                <a:cs typeface="Times New Roman" charset="0"/>
              </a:rPr>
              <a:t>Blanc d’œuf (f1)</a:t>
            </a:r>
          </a:p>
          <a:p>
            <a:pPr eaLnBrk="1" hangingPunct="1">
              <a:spcBef>
                <a:spcPct val="20000"/>
              </a:spcBef>
              <a:buFont typeface="Arial" charset="0"/>
              <a:buChar char="•"/>
            </a:pPr>
            <a:r>
              <a:rPr lang="fr-BE">
                <a:solidFill>
                  <a:srgbClr val="006699"/>
                </a:solidFill>
                <a:latin typeface="Times New Roman" charset="0"/>
                <a:cs typeface="Times New Roman" charset="0"/>
              </a:rPr>
              <a:t>IgEs Ovomucoïde/Gal d1 positif</a:t>
            </a:r>
          </a:p>
          <a:p>
            <a:pPr lvl="1" eaLnBrk="1" hangingPunct="1">
              <a:spcBef>
                <a:spcPct val="20000"/>
              </a:spcBef>
              <a:buFontTx/>
              <a:buChar char="–"/>
            </a:pPr>
            <a:r>
              <a:rPr lang="fr-BE" sz="2000">
                <a:solidFill>
                  <a:srgbClr val="006699"/>
                </a:solidFill>
                <a:latin typeface="Times New Roman" charset="0"/>
                <a:cs typeface="Times New Roman" charset="0"/>
              </a:rPr>
              <a:t>Souvent allergie persistante, à vie</a:t>
            </a:r>
          </a:p>
          <a:p>
            <a:pPr lvl="1" eaLnBrk="1" hangingPunct="1">
              <a:spcBef>
                <a:spcPct val="20000"/>
              </a:spcBef>
              <a:buFontTx/>
              <a:buChar char="–"/>
            </a:pPr>
            <a:r>
              <a:rPr lang="fr-BE" sz="2000">
                <a:solidFill>
                  <a:srgbClr val="006699"/>
                </a:solidFill>
                <a:latin typeface="Times New Roman" charset="0"/>
                <a:cs typeface="Times New Roman" charset="0"/>
              </a:rPr>
              <a:t>Souvent l’œuf n’est toléré ni cuit, ni cru</a:t>
            </a:r>
          </a:p>
          <a:p>
            <a:pPr eaLnBrk="1" hangingPunct="1">
              <a:spcBef>
                <a:spcPct val="20000"/>
              </a:spcBef>
              <a:buFont typeface="Arial" charset="0"/>
              <a:buChar char="•"/>
            </a:pPr>
            <a:r>
              <a:rPr lang="fr-BE">
                <a:solidFill>
                  <a:srgbClr val="006699"/>
                </a:solidFill>
                <a:latin typeface="Times New Roman" charset="0"/>
                <a:cs typeface="Times New Roman" charset="0"/>
              </a:rPr>
              <a:t>IgEs Ovomucoïde négatif</a:t>
            </a:r>
          </a:p>
          <a:p>
            <a:pPr lvl="1" eaLnBrk="1" hangingPunct="1">
              <a:spcBef>
                <a:spcPct val="20000"/>
              </a:spcBef>
              <a:buFontTx/>
              <a:buChar char="–"/>
            </a:pPr>
            <a:r>
              <a:rPr lang="fr-BE">
                <a:solidFill>
                  <a:srgbClr val="006699"/>
                </a:solidFill>
                <a:latin typeface="Times New Roman" charset="0"/>
                <a:cs typeface="Times New Roman" charset="0"/>
              </a:rPr>
              <a:t>Souvent l’œuf cuit est supporté</a:t>
            </a:r>
            <a:endParaRPr lang="fr-FR">
              <a:solidFill>
                <a:srgbClr val="006699"/>
              </a:solidFill>
              <a:latin typeface="Times New Roman" charset="0"/>
              <a:cs typeface="Times New Roman" charset="0"/>
            </a:endParaRPr>
          </a:p>
        </p:txBody>
      </p:sp>
      <p:sp>
        <p:nvSpPr>
          <p:cNvPr id="3" name="Text Box 4"/>
          <p:cNvSpPr txBox="1">
            <a:spLocks noChangeArrowheads="1"/>
          </p:cNvSpPr>
          <p:nvPr/>
        </p:nvSpPr>
        <p:spPr bwMode="auto">
          <a:xfrm>
            <a:off x="1619250" y="5013325"/>
            <a:ext cx="5059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BE" sz="2800" b="1">
                <a:solidFill>
                  <a:srgbClr val="006699"/>
                </a:solidFill>
                <a:latin typeface="Times New Roman" charset="0"/>
                <a:cs typeface="Times New Roman" charset="0"/>
              </a:rPr>
              <a:t>Goldstandard:</a:t>
            </a:r>
          </a:p>
          <a:p>
            <a:pPr eaLnBrk="1" hangingPunct="1"/>
            <a:r>
              <a:rPr lang="fr-BE" sz="2800" b="1">
                <a:solidFill>
                  <a:srgbClr val="006699"/>
                </a:solidFill>
                <a:latin typeface="Times New Roman" charset="0"/>
                <a:cs typeface="Times New Roman" charset="0"/>
              </a:rPr>
              <a:t>provocation par étapes</a:t>
            </a:r>
            <a:endParaRPr lang="fr-FR" sz="2800" b="1">
              <a:solidFill>
                <a:srgbClr val="006699"/>
              </a:solidFill>
              <a:latin typeface="Times New Roman" charset="0"/>
              <a:cs typeface="Times New Roman" charset="0"/>
            </a:endParaRPr>
          </a:p>
        </p:txBody>
      </p:sp>
      <p:pic>
        <p:nvPicPr>
          <p:cNvPr id="696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92600"/>
            <a:ext cx="16764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36" name="Rectangle 2"/>
          <p:cNvSpPr txBox="1">
            <a:spLocks noChangeArrowheads="1"/>
          </p:cNvSpPr>
          <p:nvPr/>
        </p:nvSpPr>
        <p:spPr bwMode="auto">
          <a:xfrm>
            <a:off x="1585913" y="177800"/>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3A6DAC"/>
                </a:solidFill>
                <a:latin typeface="Times New Roman" charset="0"/>
              </a:rPr>
              <a:t>Prédire la persistance de l’allergie à l’oeuf</a:t>
            </a:r>
          </a:p>
        </p:txBody>
      </p:sp>
      <p:sp>
        <p:nvSpPr>
          <p:cNvPr id="7" name="Étoile à 6 branches 6"/>
          <p:cNvSpPr/>
          <p:nvPr/>
        </p:nvSpPr>
        <p:spPr>
          <a:xfrm>
            <a:off x="744538" y="4945063"/>
            <a:ext cx="830262" cy="879475"/>
          </a:xfrm>
          <a:prstGeom prst="star6">
            <a:avLst/>
          </a:prstGeom>
          <a:solidFill>
            <a:srgbClr val="EBBB4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1995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1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069"/>
          <a:stretch>
            <a:fillRect/>
          </a:stretch>
        </p:blipFill>
        <p:spPr bwMode="auto">
          <a:xfrm>
            <a:off x="3332163" y="1700213"/>
            <a:ext cx="549275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523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75" y="5910263"/>
            <a:ext cx="4498975"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7153275" y="2525713"/>
            <a:ext cx="1736725" cy="2963862"/>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 name="Flèche droite rayée 2"/>
          <p:cNvSpPr/>
          <p:nvPr/>
        </p:nvSpPr>
        <p:spPr>
          <a:xfrm rot="19577507">
            <a:off x="6700838" y="5664200"/>
            <a:ext cx="1079500" cy="598488"/>
          </a:xfrm>
          <a:prstGeom prst="stripedRightArrow">
            <a:avLst>
              <a:gd name="adj1" fmla="val 50000"/>
              <a:gd name="adj2" fmla="val 64633"/>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p>
        </p:txBody>
      </p:sp>
      <p:sp>
        <p:nvSpPr>
          <p:cNvPr id="17414" name="ZoneTexte 4"/>
          <p:cNvSpPr txBox="1">
            <a:spLocks noChangeArrowheads="1"/>
          </p:cNvSpPr>
          <p:nvPr/>
        </p:nvSpPr>
        <p:spPr bwMode="auto">
          <a:xfrm>
            <a:off x="68263" y="2641600"/>
            <a:ext cx="3775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Wingdings" charset="0"/>
              <a:buChar char="ü"/>
            </a:pPr>
            <a:r>
              <a:rPr lang="fr-FR" sz="1600" b="1">
                <a:solidFill>
                  <a:srgbClr val="006699"/>
                </a:solidFill>
                <a:latin typeface="Times New Roman" charset="0"/>
                <a:cs typeface="Times New Roman" charset="0"/>
              </a:rPr>
              <a:t>L’absence d’IgE pour l’</a:t>
            </a:r>
            <a:r>
              <a:rPr lang="fr-FR" altLang="ja-JP" sz="1600" b="1">
                <a:solidFill>
                  <a:srgbClr val="006699"/>
                </a:solidFill>
                <a:latin typeface="Times New Roman" charset="0"/>
                <a:cs typeface="Times New Roman" charset="0"/>
              </a:rPr>
              <a:t>ovomucoide témoigne d</a:t>
            </a:r>
            <a:r>
              <a:rPr lang="fr-FR" sz="1600" b="1">
                <a:solidFill>
                  <a:srgbClr val="006699"/>
                </a:solidFill>
                <a:latin typeface="Times New Roman" charset="0"/>
                <a:cs typeface="Times New Roman" charset="0"/>
              </a:rPr>
              <a:t>’</a:t>
            </a:r>
            <a:r>
              <a:rPr lang="fr-FR" altLang="ja-JP" sz="1600" b="1">
                <a:solidFill>
                  <a:srgbClr val="006699"/>
                </a:solidFill>
                <a:latin typeface="Times New Roman" charset="0"/>
                <a:cs typeface="Times New Roman" charset="0"/>
              </a:rPr>
              <a:t>une tolérance pour l</a:t>
            </a:r>
            <a:r>
              <a:rPr lang="fr-FR" sz="1600" b="1">
                <a:solidFill>
                  <a:srgbClr val="006699"/>
                </a:solidFill>
                <a:latin typeface="Times New Roman" charset="0"/>
                <a:cs typeface="Times New Roman" charset="0"/>
              </a:rPr>
              <a:t>’</a:t>
            </a:r>
            <a:r>
              <a:rPr lang="fr-FR" altLang="ja-JP" sz="1600" b="1">
                <a:solidFill>
                  <a:srgbClr val="006699"/>
                </a:solidFill>
                <a:latin typeface="Times New Roman" charset="0"/>
                <a:cs typeface="Times New Roman" charset="0"/>
              </a:rPr>
              <a:t>oeuf cuit.</a:t>
            </a:r>
          </a:p>
          <a:p>
            <a:pPr algn="just" eaLnBrk="1" hangingPunct="1">
              <a:buFont typeface="Wingdings" charset="0"/>
              <a:buChar char="ü"/>
            </a:pPr>
            <a:endParaRPr lang="fr-FR" altLang="ja-JP" sz="1600" b="1">
              <a:solidFill>
                <a:srgbClr val="006699"/>
              </a:solidFill>
              <a:latin typeface="Times New Roman" charset="0"/>
              <a:cs typeface="Times New Roman" charset="0"/>
            </a:endParaRPr>
          </a:p>
          <a:p>
            <a:pPr algn="just" eaLnBrk="1" hangingPunct="1">
              <a:buFont typeface="Wingdings" charset="0"/>
              <a:buChar char="ü"/>
            </a:pPr>
            <a:endParaRPr lang="fr-FR" altLang="ja-JP" sz="1600" b="1">
              <a:solidFill>
                <a:srgbClr val="006699"/>
              </a:solidFill>
              <a:latin typeface="Times New Roman" charset="0"/>
              <a:cs typeface="Times New Roman" charset="0"/>
            </a:endParaRPr>
          </a:p>
          <a:p>
            <a:pPr algn="just" eaLnBrk="1" hangingPunct="1">
              <a:buFont typeface="Wingdings" charset="0"/>
              <a:buChar char="ü"/>
            </a:pPr>
            <a:r>
              <a:rPr lang="fr-FR" sz="1600" b="1">
                <a:solidFill>
                  <a:srgbClr val="FF0000"/>
                </a:solidFill>
                <a:latin typeface="Times New Roman" charset="0"/>
                <a:cs typeface="Times New Roman" charset="0"/>
              </a:rPr>
              <a:t>La présence d’IgE pour l’</a:t>
            </a:r>
            <a:r>
              <a:rPr lang="fr-FR" altLang="ja-JP" sz="1600" b="1">
                <a:solidFill>
                  <a:srgbClr val="FF0000"/>
                </a:solidFill>
                <a:latin typeface="Times New Roman" charset="0"/>
                <a:cs typeface="Times New Roman" charset="0"/>
              </a:rPr>
              <a:t>ovomucoide est corrélée à une forte probabilité d</a:t>
            </a:r>
            <a:r>
              <a:rPr lang="fr-FR" sz="1600" b="1">
                <a:solidFill>
                  <a:srgbClr val="FF0000"/>
                </a:solidFill>
                <a:latin typeface="Times New Roman" charset="0"/>
                <a:cs typeface="Times New Roman" charset="0"/>
              </a:rPr>
              <a:t>’</a:t>
            </a:r>
            <a:r>
              <a:rPr lang="fr-FR" altLang="ja-JP" sz="1600" b="1">
                <a:solidFill>
                  <a:srgbClr val="FF0000"/>
                </a:solidFill>
                <a:latin typeface="Times New Roman" charset="0"/>
                <a:cs typeface="Times New Roman" charset="0"/>
              </a:rPr>
              <a:t>allergie à l</a:t>
            </a:r>
            <a:r>
              <a:rPr lang="fr-FR" sz="1600" b="1">
                <a:solidFill>
                  <a:srgbClr val="FF0000"/>
                </a:solidFill>
                <a:latin typeface="Times New Roman" charset="0"/>
                <a:cs typeface="Times New Roman" charset="0"/>
              </a:rPr>
              <a:t>’</a:t>
            </a:r>
            <a:r>
              <a:rPr lang="fr-FR" altLang="ja-JP" sz="1600" b="1">
                <a:solidFill>
                  <a:srgbClr val="FF0000"/>
                </a:solidFill>
                <a:latin typeface="Times New Roman" charset="0"/>
                <a:cs typeface="Times New Roman" charset="0"/>
              </a:rPr>
              <a:t>oeuf persistante</a:t>
            </a:r>
            <a:endParaRPr lang="fr-FR" sz="1600" b="1">
              <a:solidFill>
                <a:srgbClr val="FF0000"/>
              </a:solidFill>
              <a:latin typeface="Times New Roman" charset="0"/>
              <a:cs typeface="Times New Roman" charset="0"/>
            </a:endParaRPr>
          </a:p>
        </p:txBody>
      </p:sp>
      <p:sp>
        <p:nvSpPr>
          <p:cNvPr id="71686" name="Rectangle 2"/>
          <p:cNvSpPr txBox="1">
            <a:spLocks noChangeArrowheads="1"/>
          </p:cNvSpPr>
          <p:nvPr/>
        </p:nvSpPr>
        <p:spPr bwMode="auto">
          <a:xfrm>
            <a:off x="1585913" y="177800"/>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3A6DAC"/>
                </a:solidFill>
                <a:latin typeface="Times New Roman" charset="0"/>
              </a:rPr>
              <a:t>Prédire la persistance de l’allergie à l’oeuf</a:t>
            </a:r>
          </a:p>
        </p:txBody>
      </p:sp>
      <p:sp>
        <p:nvSpPr>
          <p:cNvPr id="10" name="Rectangle 9"/>
          <p:cNvSpPr/>
          <p:nvPr/>
        </p:nvSpPr>
        <p:spPr>
          <a:xfrm>
            <a:off x="5384800" y="2527300"/>
            <a:ext cx="1736725" cy="2963863"/>
          </a:xfrm>
          <a:prstGeom prst="rect">
            <a:avLst/>
          </a:prstGeom>
          <a:noFill/>
          <a:ln w="34925">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561373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4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4294967295"/>
          </p:nvPr>
        </p:nvSpPr>
        <p:spPr>
          <a:xfrm>
            <a:off x="176213" y="1317625"/>
            <a:ext cx="8709025" cy="4813300"/>
          </a:xfrm>
        </p:spPr>
        <p:txBody>
          <a:bodyPr/>
          <a:lstStyle/>
          <a:p>
            <a:r>
              <a:rPr lang="en-US" sz="2400" b="1" i="1" dirty="0" err="1">
                <a:solidFill>
                  <a:srgbClr val="006699"/>
                </a:solidFill>
                <a:latin typeface="Times New Roman" charset="0"/>
                <a:ea typeface="ＭＳ Ｐゴシック" charset="0"/>
                <a:cs typeface="Arial" charset="0"/>
              </a:rPr>
              <a:t>Profiline</a:t>
            </a:r>
            <a:endParaRPr lang="en-US" sz="2400" b="1" i="1" dirty="0">
              <a:solidFill>
                <a:srgbClr val="006699"/>
              </a:solidFill>
              <a:latin typeface="Times New Roman" charset="0"/>
              <a:ea typeface="ＭＳ Ｐゴシック" charset="0"/>
              <a:cs typeface="Arial" charset="0"/>
            </a:endParaRPr>
          </a:p>
          <a:p>
            <a:pPr lvl="1" algn="just"/>
            <a:r>
              <a:rPr lang="fr-FR" sz="1800" dirty="0">
                <a:solidFill>
                  <a:srgbClr val="006699"/>
                </a:solidFill>
                <a:latin typeface="Times New Roman" charset="0"/>
              </a:rPr>
              <a:t>Rarement associée à des symptômes cliniques mais </a:t>
            </a:r>
            <a:r>
              <a:rPr lang="fr-FR" sz="1800" u="sng" dirty="0">
                <a:solidFill>
                  <a:srgbClr val="006699"/>
                </a:solidFill>
                <a:latin typeface="Times New Roman" charset="0"/>
              </a:rPr>
              <a:t>r</a:t>
            </a:r>
            <a:r>
              <a:rPr lang="fr-BE" sz="1800" u="sng" dirty="0">
                <a:solidFill>
                  <a:srgbClr val="006699"/>
                </a:solidFill>
                <a:latin typeface="Times New Roman" charset="0"/>
              </a:rPr>
              <a:t>éactions sévères pour une minorité de cas</a:t>
            </a:r>
            <a:r>
              <a:rPr lang="fr-BE" sz="1800" dirty="0">
                <a:solidFill>
                  <a:srgbClr val="006699"/>
                </a:solidFill>
                <a:latin typeface="Times New Roman" charset="0"/>
              </a:rPr>
              <a:t>.</a:t>
            </a:r>
            <a:endParaRPr lang="fr-FR" sz="1800" dirty="0">
              <a:solidFill>
                <a:srgbClr val="006699"/>
              </a:solidFill>
              <a:latin typeface="Times New Roman" charset="0"/>
            </a:endParaRPr>
          </a:p>
          <a:p>
            <a:pPr lvl="1"/>
            <a:r>
              <a:rPr lang="en-US" sz="1800" dirty="0" err="1" smtClean="0">
                <a:solidFill>
                  <a:srgbClr val="006699"/>
                </a:solidFill>
                <a:latin typeface="Times New Roman" charset="0"/>
              </a:rPr>
              <a:t>Panallergènes</a:t>
            </a:r>
            <a:r>
              <a:rPr lang="en-US" sz="1800" dirty="0" smtClean="0">
                <a:solidFill>
                  <a:srgbClr val="006699"/>
                </a:solidFill>
                <a:latin typeface="Times New Roman" charset="0"/>
              </a:rPr>
              <a:t> = </a:t>
            </a:r>
            <a:r>
              <a:rPr lang="en-US" sz="1800" dirty="0" err="1" smtClean="0">
                <a:solidFill>
                  <a:srgbClr val="006699"/>
                </a:solidFill>
                <a:latin typeface="Times New Roman" charset="0"/>
              </a:rPr>
              <a:t>présente</a:t>
            </a:r>
            <a:r>
              <a:rPr lang="en-US" sz="1800" dirty="0" smtClean="0">
                <a:solidFill>
                  <a:srgbClr val="006699"/>
                </a:solidFill>
                <a:latin typeface="Times New Roman" charset="0"/>
              </a:rPr>
              <a:t> </a:t>
            </a:r>
            <a:r>
              <a:rPr lang="en-US" sz="1800" dirty="0" err="1">
                <a:solidFill>
                  <a:srgbClr val="006699"/>
                </a:solidFill>
                <a:latin typeface="Times New Roman" charset="0"/>
              </a:rPr>
              <a:t>dans</a:t>
            </a:r>
            <a:r>
              <a:rPr lang="en-US" sz="1800" dirty="0">
                <a:solidFill>
                  <a:srgbClr val="006699"/>
                </a:solidFill>
                <a:latin typeface="Times New Roman" charset="0"/>
              </a:rPr>
              <a:t> </a:t>
            </a:r>
            <a:r>
              <a:rPr lang="en-US" sz="1800" dirty="0" err="1">
                <a:solidFill>
                  <a:srgbClr val="006699"/>
                </a:solidFill>
                <a:latin typeface="Times New Roman" charset="0"/>
              </a:rPr>
              <a:t>une</a:t>
            </a:r>
            <a:r>
              <a:rPr lang="en-US" sz="1800" dirty="0">
                <a:solidFill>
                  <a:srgbClr val="006699"/>
                </a:solidFill>
                <a:latin typeface="Times New Roman" charset="0"/>
              </a:rPr>
              <a:t> large </a:t>
            </a:r>
            <a:r>
              <a:rPr lang="en-US" sz="1800" dirty="0" err="1">
                <a:solidFill>
                  <a:srgbClr val="006699"/>
                </a:solidFill>
                <a:latin typeface="Times New Roman" charset="0"/>
              </a:rPr>
              <a:t>variété</a:t>
            </a:r>
            <a:r>
              <a:rPr lang="en-US" sz="1800" dirty="0">
                <a:solidFill>
                  <a:srgbClr val="006699"/>
                </a:solidFill>
                <a:latin typeface="Times New Roman" charset="0"/>
              </a:rPr>
              <a:t> de pollens (</a:t>
            </a:r>
            <a:r>
              <a:rPr lang="en-US" sz="1800" dirty="0" err="1">
                <a:solidFill>
                  <a:srgbClr val="006699"/>
                </a:solidFill>
                <a:latin typeface="Times New Roman" charset="0"/>
              </a:rPr>
              <a:t>d’arbres</a:t>
            </a:r>
            <a:r>
              <a:rPr lang="en-US" sz="1800" dirty="0">
                <a:solidFill>
                  <a:srgbClr val="006699"/>
                </a:solidFill>
                <a:latin typeface="Times New Roman" charset="0"/>
              </a:rPr>
              <a:t>, </a:t>
            </a:r>
            <a:r>
              <a:rPr lang="en-US" sz="1800" dirty="0" err="1">
                <a:solidFill>
                  <a:srgbClr val="006699"/>
                </a:solidFill>
                <a:latin typeface="Times New Roman" charset="0"/>
              </a:rPr>
              <a:t>d’herbacées</a:t>
            </a:r>
            <a:r>
              <a:rPr lang="en-US" sz="1800" dirty="0">
                <a:solidFill>
                  <a:srgbClr val="006699"/>
                </a:solidFill>
                <a:latin typeface="Times New Roman" charset="0"/>
              </a:rPr>
              <a:t> et de </a:t>
            </a:r>
            <a:r>
              <a:rPr lang="en-US" sz="1800" dirty="0" err="1">
                <a:solidFill>
                  <a:srgbClr val="006699"/>
                </a:solidFill>
                <a:latin typeface="Times New Roman" charset="0"/>
              </a:rPr>
              <a:t>graminées</a:t>
            </a:r>
            <a:r>
              <a:rPr lang="en-US" sz="1800" dirty="0">
                <a:solidFill>
                  <a:srgbClr val="006699"/>
                </a:solidFill>
                <a:latin typeface="Times New Roman" charset="0"/>
              </a:rPr>
              <a:t>) et </a:t>
            </a:r>
            <a:r>
              <a:rPr lang="en-US" sz="1800" dirty="0" err="1">
                <a:solidFill>
                  <a:srgbClr val="006699"/>
                </a:solidFill>
                <a:latin typeface="Times New Roman" charset="0"/>
              </a:rPr>
              <a:t>d’aliments</a:t>
            </a:r>
            <a:r>
              <a:rPr lang="en-US" sz="1800" dirty="0">
                <a:solidFill>
                  <a:srgbClr val="006699"/>
                </a:solidFill>
                <a:latin typeface="Times New Roman" charset="0"/>
              </a:rPr>
              <a:t> </a:t>
            </a:r>
            <a:r>
              <a:rPr lang="en-US" sz="1800" dirty="0" err="1">
                <a:solidFill>
                  <a:srgbClr val="006699"/>
                </a:solidFill>
                <a:latin typeface="Times New Roman" charset="0"/>
              </a:rPr>
              <a:t>d’origine</a:t>
            </a:r>
            <a:r>
              <a:rPr lang="en-US" sz="1800" dirty="0">
                <a:solidFill>
                  <a:srgbClr val="006699"/>
                </a:solidFill>
                <a:latin typeface="Times New Roman" charset="0"/>
              </a:rPr>
              <a:t> </a:t>
            </a:r>
            <a:r>
              <a:rPr lang="en-US" sz="1800" dirty="0" err="1" smtClean="0">
                <a:solidFill>
                  <a:srgbClr val="006699"/>
                </a:solidFill>
                <a:latin typeface="Times New Roman" charset="0"/>
              </a:rPr>
              <a:t>végétale</a:t>
            </a:r>
            <a:r>
              <a:rPr lang="en-US" sz="1800" dirty="0" smtClean="0">
                <a:solidFill>
                  <a:srgbClr val="006699"/>
                </a:solidFill>
                <a:latin typeface="Times New Roman" charset="0"/>
              </a:rPr>
              <a:t>. </a:t>
            </a:r>
            <a:endParaRPr lang="en-US" sz="1800" dirty="0">
              <a:solidFill>
                <a:srgbClr val="006699"/>
              </a:solidFill>
              <a:latin typeface="Times New Roman" charset="0"/>
            </a:endParaRPr>
          </a:p>
          <a:p>
            <a:pPr lvl="1"/>
            <a:r>
              <a:rPr lang="en-US" sz="1800" dirty="0">
                <a:solidFill>
                  <a:srgbClr val="006699"/>
                </a:solidFill>
                <a:latin typeface="Times New Roman" charset="0"/>
              </a:rPr>
              <a:t>G</a:t>
            </a:r>
            <a:r>
              <a:rPr lang="en-US" sz="1800" dirty="0" smtClean="0">
                <a:solidFill>
                  <a:srgbClr val="006699"/>
                </a:solidFill>
                <a:latin typeface="Times New Roman" charset="0"/>
              </a:rPr>
              <a:t>rande </a:t>
            </a:r>
            <a:r>
              <a:rPr lang="en-US" sz="1800" u="sng" dirty="0" err="1">
                <a:solidFill>
                  <a:srgbClr val="006699"/>
                </a:solidFill>
                <a:latin typeface="Times New Roman" charset="0"/>
              </a:rPr>
              <a:t>homologie</a:t>
            </a:r>
            <a:r>
              <a:rPr lang="en-US" sz="1800" u="sng" dirty="0">
                <a:solidFill>
                  <a:srgbClr val="006699"/>
                </a:solidFill>
                <a:latin typeface="Times New Roman" charset="0"/>
              </a:rPr>
              <a:t> de structure</a:t>
            </a:r>
            <a:r>
              <a:rPr lang="en-US" sz="1800" dirty="0">
                <a:solidFill>
                  <a:srgbClr val="006699"/>
                </a:solidFill>
                <a:latin typeface="Times New Roman" charset="0"/>
              </a:rPr>
              <a:t> entre les </a:t>
            </a:r>
            <a:r>
              <a:rPr lang="en-US" sz="1800" dirty="0" err="1">
                <a:solidFill>
                  <a:srgbClr val="006699"/>
                </a:solidFill>
                <a:latin typeface="Times New Roman" charset="0"/>
              </a:rPr>
              <a:t>profilines</a:t>
            </a:r>
            <a:r>
              <a:rPr lang="en-US" sz="1800" dirty="0">
                <a:solidFill>
                  <a:srgbClr val="006699"/>
                </a:solidFill>
                <a:latin typeface="Times New Roman" charset="0"/>
              </a:rPr>
              <a:t> des différents fruits et </a:t>
            </a:r>
            <a:r>
              <a:rPr lang="en-US" sz="1800" dirty="0" err="1">
                <a:solidFill>
                  <a:srgbClr val="006699"/>
                </a:solidFill>
                <a:latin typeface="Times New Roman" charset="0"/>
              </a:rPr>
              <a:t>légumes</a:t>
            </a:r>
            <a:r>
              <a:rPr lang="en-US" sz="1800" dirty="0">
                <a:solidFill>
                  <a:srgbClr val="006699"/>
                </a:solidFill>
                <a:latin typeface="Times New Roman" charset="0"/>
              </a:rPr>
              <a:t>.</a:t>
            </a:r>
          </a:p>
          <a:p>
            <a:pPr lvl="1"/>
            <a:endParaRPr lang="en-US" sz="2400" dirty="0">
              <a:solidFill>
                <a:srgbClr val="006699"/>
              </a:solidFill>
              <a:latin typeface="Times New Roman" charset="0"/>
            </a:endParaRPr>
          </a:p>
          <a:p>
            <a:pPr lvl="1"/>
            <a:endParaRPr lang="en-US" sz="2000" b="1" dirty="0">
              <a:solidFill>
                <a:srgbClr val="006699"/>
              </a:solidFill>
              <a:latin typeface="Times New Roman" charset="0"/>
            </a:endParaRPr>
          </a:p>
          <a:p>
            <a:endParaRPr lang="en-US" sz="2800" dirty="0">
              <a:ea typeface="ＭＳ Ｐゴシック" charset="0"/>
              <a:cs typeface="Arial" charset="0"/>
            </a:endParaRPr>
          </a:p>
        </p:txBody>
      </p:sp>
      <p:pic>
        <p:nvPicPr>
          <p:cNvPr id="320529" name="Picture 17" descr="pom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8207" y="5168900"/>
            <a:ext cx="16541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0" name="Text Box 18"/>
          <p:cNvSpPr txBox="1">
            <a:spLocks noChangeArrowheads="1"/>
          </p:cNvSpPr>
          <p:nvPr/>
        </p:nvSpPr>
        <p:spPr bwMode="auto">
          <a:xfrm>
            <a:off x="5454470" y="5529263"/>
            <a:ext cx="1008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400" b="1" dirty="0" smtClean="0">
                <a:solidFill>
                  <a:srgbClr val="008000"/>
                </a:solidFill>
                <a:latin typeface="Times New Roman" charset="0"/>
                <a:cs typeface="Arial" charset="0"/>
              </a:rPr>
              <a:t>Mal </a:t>
            </a:r>
            <a:r>
              <a:rPr lang="fr-BE" sz="1400" b="1" dirty="0">
                <a:solidFill>
                  <a:srgbClr val="008000"/>
                </a:solidFill>
                <a:latin typeface="Times New Roman" charset="0"/>
                <a:cs typeface="Arial" charset="0"/>
              </a:rPr>
              <a:t>d 4</a:t>
            </a:r>
            <a:endParaRPr lang="fr-FR" sz="1400" b="1" dirty="0">
              <a:solidFill>
                <a:srgbClr val="008000"/>
              </a:solidFill>
              <a:latin typeface="Times New Roman" charset="0"/>
              <a:cs typeface="Arial" charset="0"/>
            </a:endParaRPr>
          </a:p>
        </p:txBody>
      </p:sp>
      <p:pic>
        <p:nvPicPr>
          <p:cNvPr id="320531" name="Picture 19" descr="523774_z"/>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957" y="4376738"/>
            <a:ext cx="11525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2" name="Text Box 20"/>
          <p:cNvSpPr txBox="1">
            <a:spLocks noChangeArrowheads="1"/>
          </p:cNvSpPr>
          <p:nvPr/>
        </p:nvSpPr>
        <p:spPr bwMode="auto">
          <a:xfrm>
            <a:off x="845957" y="5168900"/>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kumimoji="1" lang="fr-FR" sz="1600" dirty="0">
                <a:solidFill>
                  <a:srgbClr val="008000"/>
                </a:solidFill>
                <a:latin typeface="Times New Roman" charset="0"/>
                <a:cs typeface="Arial" charset="0"/>
              </a:rPr>
              <a:t> </a:t>
            </a:r>
            <a:r>
              <a:rPr kumimoji="1" lang="fr-FR" sz="1600" b="1" dirty="0" err="1" smtClean="0">
                <a:solidFill>
                  <a:srgbClr val="008000"/>
                </a:solidFill>
                <a:latin typeface="Times New Roman" charset="0"/>
                <a:cs typeface="Arial" charset="0"/>
              </a:rPr>
              <a:t>Hev</a:t>
            </a:r>
            <a:r>
              <a:rPr kumimoji="1" lang="fr-FR" sz="1600" b="1" dirty="0" smtClean="0">
                <a:solidFill>
                  <a:srgbClr val="008000"/>
                </a:solidFill>
                <a:latin typeface="Times New Roman" charset="0"/>
                <a:cs typeface="Arial" charset="0"/>
              </a:rPr>
              <a:t> </a:t>
            </a:r>
            <a:r>
              <a:rPr kumimoji="1" lang="fr-FR" sz="1600" b="1" dirty="0">
                <a:solidFill>
                  <a:srgbClr val="008000"/>
                </a:solidFill>
                <a:latin typeface="Times New Roman" charset="0"/>
                <a:cs typeface="Arial" charset="0"/>
              </a:rPr>
              <a:t>b 8</a:t>
            </a:r>
            <a:r>
              <a:rPr kumimoji="1" lang="fr-FR" sz="1600" dirty="0">
                <a:solidFill>
                  <a:srgbClr val="008000"/>
                </a:solidFill>
                <a:latin typeface="Times New Roman" charset="0"/>
                <a:cs typeface="Arial" charset="0"/>
              </a:rPr>
              <a:t> </a:t>
            </a:r>
          </a:p>
        </p:txBody>
      </p:sp>
      <p:pic>
        <p:nvPicPr>
          <p:cNvPr id="320533" name="Picture 21" descr="alopecprat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245" y="4519613"/>
            <a:ext cx="11318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4" name="Text Box 22"/>
          <p:cNvSpPr txBox="1">
            <a:spLocks noChangeArrowheads="1"/>
          </p:cNvSpPr>
          <p:nvPr/>
        </p:nvSpPr>
        <p:spPr bwMode="auto">
          <a:xfrm>
            <a:off x="3654245" y="4160838"/>
            <a:ext cx="12239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1" lang="fr-FR" sz="1400" dirty="0">
                <a:solidFill>
                  <a:srgbClr val="008000"/>
                </a:solidFill>
                <a:latin typeface="Times New Roman" charset="0"/>
                <a:cs typeface="Arial" charset="0"/>
              </a:rPr>
              <a:t> </a:t>
            </a:r>
            <a:r>
              <a:rPr kumimoji="1" lang="fr-FR" sz="1600" b="1" dirty="0" err="1" smtClean="0">
                <a:solidFill>
                  <a:srgbClr val="008000"/>
                </a:solidFill>
                <a:latin typeface="Times New Roman" charset="0"/>
                <a:cs typeface="Arial" charset="0"/>
              </a:rPr>
              <a:t>Phl</a:t>
            </a:r>
            <a:r>
              <a:rPr kumimoji="1" lang="fr-FR" sz="1600" b="1" dirty="0" smtClean="0">
                <a:solidFill>
                  <a:srgbClr val="008000"/>
                </a:solidFill>
                <a:latin typeface="Times New Roman" charset="0"/>
                <a:cs typeface="Arial" charset="0"/>
              </a:rPr>
              <a:t> </a:t>
            </a:r>
            <a:r>
              <a:rPr kumimoji="1" lang="fr-FR" sz="1600" b="1" dirty="0">
                <a:solidFill>
                  <a:srgbClr val="008000"/>
                </a:solidFill>
                <a:latin typeface="Times New Roman" charset="0"/>
                <a:cs typeface="Arial" charset="0"/>
              </a:rPr>
              <a:t>p 12</a:t>
            </a:r>
          </a:p>
        </p:txBody>
      </p:sp>
      <p:sp>
        <p:nvSpPr>
          <p:cNvPr id="320535" name="Text Box 23"/>
          <p:cNvSpPr txBox="1">
            <a:spLocks noChangeArrowheads="1"/>
          </p:cNvSpPr>
          <p:nvPr/>
        </p:nvSpPr>
        <p:spPr bwMode="auto">
          <a:xfrm>
            <a:off x="6442781" y="4145139"/>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kumimoji="1" lang="fr-FR" sz="1600" b="1" dirty="0" err="1" smtClean="0">
                <a:solidFill>
                  <a:srgbClr val="008000"/>
                </a:solidFill>
                <a:latin typeface="Times New Roman" charset="0"/>
                <a:cs typeface="Arial" charset="0"/>
              </a:rPr>
              <a:t>Bet</a:t>
            </a:r>
            <a:r>
              <a:rPr kumimoji="1" lang="fr-FR" sz="1600" b="1" dirty="0" smtClean="0">
                <a:solidFill>
                  <a:srgbClr val="008000"/>
                </a:solidFill>
                <a:latin typeface="Times New Roman" charset="0"/>
                <a:cs typeface="Arial" charset="0"/>
              </a:rPr>
              <a:t> </a:t>
            </a:r>
            <a:r>
              <a:rPr kumimoji="1" lang="fr-FR" sz="1600" b="1" dirty="0">
                <a:solidFill>
                  <a:srgbClr val="008000"/>
                </a:solidFill>
                <a:latin typeface="Times New Roman" charset="0"/>
                <a:cs typeface="Arial" charset="0"/>
              </a:rPr>
              <a:t>v 2</a:t>
            </a:r>
          </a:p>
        </p:txBody>
      </p:sp>
      <p:pic>
        <p:nvPicPr>
          <p:cNvPr id="320536" name="Picture 24" descr="hermant-mercuria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8253" y="3835400"/>
            <a:ext cx="18002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37" name="Text Box 25"/>
          <p:cNvSpPr txBox="1">
            <a:spLocks noChangeArrowheads="1"/>
          </p:cNvSpPr>
          <p:nvPr/>
        </p:nvSpPr>
        <p:spPr bwMode="auto">
          <a:xfrm>
            <a:off x="2967386" y="3833107"/>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rgbClr val="008000"/>
                </a:solidFill>
                <a:latin typeface="Times New Roman" charset="0"/>
                <a:cs typeface="Arial" charset="0"/>
              </a:rPr>
              <a:t>Mer </a:t>
            </a:r>
            <a:r>
              <a:rPr lang="fr-BE" sz="1600" b="1" dirty="0">
                <a:solidFill>
                  <a:srgbClr val="008000"/>
                </a:solidFill>
                <a:latin typeface="Times New Roman" charset="0"/>
                <a:cs typeface="Arial" charset="0"/>
              </a:rPr>
              <a:t>a 1</a:t>
            </a:r>
            <a:endParaRPr lang="fr-FR" sz="1600" b="1" dirty="0">
              <a:solidFill>
                <a:srgbClr val="008000"/>
              </a:solidFill>
              <a:latin typeface="Times New Roman" charset="0"/>
              <a:cs typeface="Arial" charset="0"/>
            </a:endParaRPr>
          </a:p>
        </p:txBody>
      </p:sp>
      <p:pic>
        <p:nvPicPr>
          <p:cNvPr id="320538" name="Picture 26" descr="peanuts"/>
          <p:cNvPicPr>
            <a:picLocks noChangeAspect="1" noChangeArrowheads="1"/>
          </p:cNvPicPr>
          <p:nvPr/>
        </p:nvPicPr>
        <p:blipFill>
          <a:blip r:embed="rId7">
            <a:clrChange>
              <a:clrFrom>
                <a:srgbClr val="FFFFFF"/>
              </a:clrFrom>
              <a:clrTo>
                <a:srgbClr val="FFFFFF">
                  <a:alpha val="0"/>
                </a:srgbClr>
              </a:clrTo>
            </a:clrChange>
            <a:lum bright="-6000" contrast="24000"/>
            <a:extLst>
              <a:ext uri="{28A0092B-C50C-407E-A947-70E740481C1C}">
                <a14:useLocalDpi xmlns:a14="http://schemas.microsoft.com/office/drawing/2010/main" val="0"/>
              </a:ext>
            </a:extLst>
          </a:blip>
          <a:srcRect t="16728" b="16544"/>
          <a:stretch>
            <a:fillRect/>
          </a:stretch>
        </p:blipFill>
        <p:spPr bwMode="auto">
          <a:xfrm>
            <a:off x="5022670" y="4087813"/>
            <a:ext cx="14398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40" name="Picture 28" descr="the-peach"/>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957" y="5567363"/>
            <a:ext cx="8651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41" name="Text Box 29"/>
          <p:cNvSpPr txBox="1">
            <a:spLocks noChangeArrowheads="1"/>
          </p:cNvSpPr>
          <p:nvPr/>
        </p:nvSpPr>
        <p:spPr bwMode="auto">
          <a:xfrm>
            <a:off x="1289848" y="6276417"/>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rgbClr val="008000"/>
                </a:solidFill>
                <a:latin typeface="Times New Roman" charset="0"/>
                <a:cs typeface="Arial" charset="0"/>
              </a:rPr>
              <a:t>Pru p 4</a:t>
            </a:r>
            <a:endParaRPr lang="fr-FR" sz="1600" b="1" dirty="0">
              <a:solidFill>
                <a:srgbClr val="008000"/>
              </a:solidFill>
              <a:latin typeface="Times New Roman" charset="0"/>
              <a:cs typeface="Arial" charset="0"/>
            </a:endParaRPr>
          </a:p>
        </p:txBody>
      </p:sp>
      <p:pic>
        <p:nvPicPr>
          <p:cNvPr id="320542" name="Picture 30" descr="noisette_nu-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932" t="5569" r="3995" b="13892"/>
          <a:stretch>
            <a:fillRect/>
          </a:stretch>
        </p:blipFill>
        <p:spPr bwMode="auto">
          <a:xfrm>
            <a:off x="2484257" y="5843588"/>
            <a:ext cx="1117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45" name="Picture 33" descr="bouleau"/>
          <p:cNvPicPr>
            <a:picLocks noChangeAspect="1" noChangeArrowheads="1"/>
          </p:cNvPicPr>
          <p:nvPr/>
        </p:nvPicPr>
        <p:blipFill>
          <a:blip r:embed="rId10">
            <a:clrChange>
              <a:clrFrom>
                <a:srgbClr val="F5F4F2"/>
              </a:clrFrom>
              <a:clrTo>
                <a:srgbClr val="F5F4F2">
                  <a:alpha val="0"/>
                </a:srgbClr>
              </a:clrTo>
            </a:clrChange>
            <a:extLst>
              <a:ext uri="{28A0092B-C50C-407E-A947-70E740481C1C}">
                <a14:useLocalDpi xmlns:a14="http://schemas.microsoft.com/office/drawing/2010/main" val="0"/>
              </a:ext>
            </a:extLst>
          </a:blip>
          <a:srcRect l="4918" t="3719" r="5902" b="970"/>
          <a:stretch>
            <a:fillRect/>
          </a:stretch>
        </p:blipFill>
        <p:spPr bwMode="auto">
          <a:xfrm>
            <a:off x="7133782" y="4049890"/>
            <a:ext cx="998394" cy="144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47" name="Picture 35" descr="poir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8582" y="5884863"/>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12">
            <a:extLst>
              <a:ext uri="{BEBA8EAE-BF5A-486C-A8C5-ECC9F3942E4B}">
                <a14:imgProps xmlns:a14="http://schemas.microsoft.com/office/drawing/2010/main">
                  <a14:imgLayer r:embed="rId13">
                    <a14:imgEffect>
                      <a14:backgroundRemoval t="9730" b="94054" l="733" r="89744">
                        <a14:backgroundMark x1="57509" y1="35135" x2="57509" y2="35135"/>
                      </a14:backgroundRemoval>
                    </a14:imgEffect>
                  </a14:imgLayer>
                </a14:imgProps>
              </a:ext>
            </a:extLst>
          </a:blip>
          <a:stretch>
            <a:fillRect/>
          </a:stretch>
        </p:blipFill>
        <p:spPr>
          <a:xfrm rot="8704355" flipH="1">
            <a:off x="6413686" y="5598786"/>
            <a:ext cx="1539635" cy="1240832"/>
          </a:xfrm>
          <a:prstGeom prst="rect">
            <a:avLst/>
          </a:prstGeom>
        </p:spPr>
      </p:pic>
      <p:sp>
        <p:nvSpPr>
          <p:cNvPr id="20"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en-US" sz="2800" smtClean="0">
                <a:latin typeface="Times New Roman" charset="0"/>
                <a:ea typeface="ＭＳ Ｐゴシック" charset="0"/>
                <a:cs typeface="Arial" charset="0"/>
              </a:rPr>
              <a:t>Allergie moléculaire</a:t>
            </a:r>
            <a:br>
              <a:rPr lang="en-US" sz="2800" smtClean="0">
                <a:latin typeface="Times New Roman" charset="0"/>
                <a:ea typeface="ＭＳ Ｐゴシック" charset="0"/>
                <a:cs typeface="Arial" charset="0"/>
              </a:rPr>
            </a:br>
            <a:r>
              <a:rPr lang="en-US" sz="2000" smtClean="0">
                <a:latin typeface="Times New Roman" charset="0"/>
                <a:ea typeface="ＭＳ Ｐゴシック" charset="0"/>
                <a:cs typeface="Arial" charset="0"/>
              </a:rPr>
              <a:t>Composants disponibles</a:t>
            </a:r>
            <a:endParaRPr lang="en-US" sz="2000" dirty="0">
              <a:latin typeface="Times New Roman" charset="0"/>
              <a:ea typeface="ＭＳ Ｐゴシック" charset="0"/>
              <a:cs typeface="Arial" charset="0"/>
            </a:endParaRPr>
          </a:p>
        </p:txBody>
      </p:sp>
    </p:spTree>
    <p:extLst>
      <p:ext uri="{BB962C8B-B14F-4D97-AF65-F5344CB8AC3E}">
        <p14:creationId xmlns:p14="http://schemas.microsoft.com/office/powerpoint/2010/main" val="421627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20529"/>
                                        </p:tgtEl>
                                        <p:attrNameLst>
                                          <p:attrName>style.visibility</p:attrName>
                                        </p:attrNameLst>
                                      </p:cBhvr>
                                      <p:to>
                                        <p:strVal val="visible"/>
                                      </p:to>
                                    </p:set>
                                    <p:anim calcmode="lin" valueType="num">
                                      <p:cBhvr additive="base">
                                        <p:cTn id="7" dur="500" fill="hold"/>
                                        <p:tgtEl>
                                          <p:spTgt spid="320529"/>
                                        </p:tgtEl>
                                        <p:attrNameLst>
                                          <p:attrName>ppt_x</p:attrName>
                                        </p:attrNameLst>
                                      </p:cBhvr>
                                      <p:tavLst>
                                        <p:tav tm="0">
                                          <p:val>
                                            <p:strVal val="#ppt_x"/>
                                          </p:val>
                                        </p:tav>
                                        <p:tav tm="100000">
                                          <p:val>
                                            <p:strVal val="#ppt_x"/>
                                          </p:val>
                                        </p:tav>
                                      </p:tavLst>
                                    </p:anim>
                                    <p:anim calcmode="lin" valueType="num">
                                      <p:cBhvr additive="base">
                                        <p:cTn id="8" dur="500" fill="hold"/>
                                        <p:tgtEl>
                                          <p:spTgt spid="32052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20530"/>
                                        </p:tgtEl>
                                        <p:attrNameLst>
                                          <p:attrName>style.visibility</p:attrName>
                                        </p:attrNameLst>
                                      </p:cBhvr>
                                      <p:to>
                                        <p:strVal val="visible"/>
                                      </p:to>
                                    </p:set>
                                    <p:anim calcmode="lin" valueType="num">
                                      <p:cBhvr additive="base">
                                        <p:cTn id="12" dur="500" fill="hold"/>
                                        <p:tgtEl>
                                          <p:spTgt spid="320530"/>
                                        </p:tgtEl>
                                        <p:attrNameLst>
                                          <p:attrName>ppt_x</p:attrName>
                                        </p:attrNameLst>
                                      </p:cBhvr>
                                      <p:tavLst>
                                        <p:tav tm="0">
                                          <p:val>
                                            <p:strVal val="#ppt_x"/>
                                          </p:val>
                                        </p:tav>
                                        <p:tav tm="100000">
                                          <p:val>
                                            <p:strVal val="#ppt_x"/>
                                          </p:val>
                                        </p:tav>
                                      </p:tavLst>
                                    </p:anim>
                                    <p:anim calcmode="lin" valueType="num">
                                      <p:cBhvr additive="base">
                                        <p:cTn id="13" dur="500" fill="hold"/>
                                        <p:tgtEl>
                                          <p:spTgt spid="32053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20531"/>
                                        </p:tgtEl>
                                        <p:attrNameLst>
                                          <p:attrName>style.visibility</p:attrName>
                                        </p:attrNameLst>
                                      </p:cBhvr>
                                      <p:to>
                                        <p:strVal val="visible"/>
                                      </p:to>
                                    </p:set>
                                    <p:anim calcmode="lin" valueType="num">
                                      <p:cBhvr additive="base">
                                        <p:cTn id="17" dur="500" fill="hold"/>
                                        <p:tgtEl>
                                          <p:spTgt spid="320531"/>
                                        </p:tgtEl>
                                        <p:attrNameLst>
                                          <p:attrName>ppt_x</p:attrName>
                                        </p:attrNameLst>
                                      </p:cBhvr>
                                      <p:tavLst>
                                        <p:tav tm="0">
                                          <p:val>
                                            <p:strVal val="#ppt_x"/>
                                          </p:val>
                                        </p:tav>
                                        <p:tav tm="100000">
                                          <p:val>
                                            <p:strVal val="#ppt_x"/>
                                          </p:val>
                                        </p:tav>
                                      </p:tavLst>
                                    </p:anim>
                                    <p:anim calcmode="lin" valueType="num">
                                      <p:cBhvr additive="base">
                                        <p:cTn id="18" dur="500" fill="hold"/>
                                        <p:tgtEl>
                                          <p:spTgt spid="32053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20532"/>
                                        </p:tgtEl>
                                        <p:attrNameLst>
                                          <p:attrName>style.visibility</p:attrName>
                                        </p:attrNameLst>
                                      </p:cBhvr>
                                      <p:to>
                                        <p:strVal val="visible"/>
                                      </p:to>
                                    </p:set>
                                    <p:anim calcmode="lin" valueType="num">
                                      <p:cBhvr additive="base">
                                        <p:cTn id="22" dur="500" fill="hold"/>
                                        <p:tgtEl>
                                          <p:spTgt spid="320532"/>
                                        </p:tgtEl>
                                        <p:attrNameLst>
                                          <p:attrName>ppt_x</p:attrName>
                                        </p:attrNameLst>
                                      </p:cBhvr>
                                      <p:tavLst>
                                        <p:tav tm="0">
                                          <p:val>
                                            <p:strVal val="#ppt_x"/>
                                          </p:val>
                                        </p:tav>
                                        <p:tav tm="100000">
                                          <p:val>
                                            <p:strVal val="#ppt_x"/>
                                          </p:val>
                                        </p:tav>
                                      </p:tavLst>
                                    </p:anim>
                                    <p:anim calcmode="lin" valueType="num">
                                      <p:cBhvr additive="base">
                                        <p:cTn id="23" dur="500" fill="hold"/>
                                        <p:tgtEl>
                                          <p:spTgt spid="320532"/>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320533"/>
                                        </p:tgtEl>
                                        <p:attrNameLst>
                                          <p:attrName>style.visibility</p:attrName>
                                        </p:attrNameLst>
                                      </p:cBhvr>
                                      <p:to>
                                        <p:strVal val="visible"/>
                                      </p:to>
                                    </p:set>
                                    <p:anim calcmode="lin" valueType="num">
                                      <p:cBhvr additive="base">
                                        <p:cTn id="27" dur="500" fill="hold"/>
                                        <p:tgtEl>
                                          <p:spTgt spid="320533"/>
                                        </p:tgtEl>
                                        <p:attrNameLst>
                                          <p:attrName>ppt_x</p:attrName>
                                        </p:attrNameLst>
                                      </p:cBhvr>
                                      <p:tavLst>
                                        <p:tav tm="0">
                                          <p:val>
                                            <p:strVal val="#ppt_x"/>
                                          </p:val>
                                        </p:tav>
                                        <p:tav tm="100000">
                                          <p:val>
                                            <p:strVal val="#ppt_x"/>
                                          </p:val>
                                        </p:tav>
                                      </p:tavLst>
                                    </p:anim>
                                    <p:anim calcmode="lin" valueType="num">
                                      <p:cBhvr additive="base">
                                        <p:cTn id="28" dur="500" fill="hold"/>
                                        <p:tgtEl>
                                          <p:spTgt spid="320533"/>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20534"/>
                                        </p:tgtEl>
                                        <p:attrNameLst>
                                          <p:attrName>style.visibility</p:attrName>
                                        </p:attrNameLst>
                                      </p:cBhvr>
                                      <p:to>
                                        <p:strVal val="visible"/>
                                      </p:to>
                                    </p:set>
                                    <p:anim calcmode="lin" valueType="num">
                                      <p:cBhvr additive="base">
                                        <p:cTn id="32" dur="500" fill="hold"/>
                                        <p:tgtEl>
                                          <p:spTgt spid="320534"/>
                                        </p:tgtEl>
                                        <p:attrNameLst>
                                          <p:attrName>ppt_x</p:attrName>
                                        </p:attrNameLst>
                                      </p:cBhvr>
                                      <p:tavLst>
                                        <p:tav tm="0">
                                          <p:val>
                                            <p:strVal val="#ppt_x"/>
                                          </p:val>
                                        </p:tav>
                                        <p:tav tm="100000">
                                          <p:val>
                                            <p:strVal val="#ppt_x"/>
                                          </p:val>
                                        </p:tav>
                                      </p:tavLst>
                                    </p:anim>
                                    <p:anim calcmode="lin" valueType="num">
                                      <p:cBhvr additive="base">
                                        <p:cTn id="33" dur="500" fill="hold"/>
                                        <p:tgtEl>
                                          <p:spTgt spid="320534"/>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20535"/>
                                        </p:tgtEl>
                                        <p:attrNameLst>
                                          <p:attrName>style.visibility</p:attrName>
                                        </p:attrNameLst>
                                      </p:cBhvr>
                                      <p:to>
                                        <p:strVal val="visible"/>
                                      </p:to>
                                    </p:set>
                                    <p:anim calcmode="lin" valueType="num">
                                      <p:cBhvr additive="base">
                                        <p:cTn id="37" dur="500" fill="hold"/>
                                        <p:tgtEl>
                                          <p:spTgt spid="320535"/>
                                        </p:tgtEl>
                                        <p:attrNameLst>
                                          <p:attrName>ppt_x</p:attrName>
                                        </p:attrNameLst>
                                      </p:cBhvr>
                                      <p:tavLst>
                                        <p:tav tm="0">
                                          <p:val>
                                            <p:strVal val="#ppt_x"/>
                                          </p:val>
                                        </p:tav>
                                        <p:tav tm="100000">
                                          <p:val>
                                            <p:strVal val="#ppt_x"/>
                                          </p:val>
                                        </p:tav>
                                      </p:tavLst>
                                    </p:anim>
                                    <p:anim calcmode="lin" valueType="num">
                                      <p:cBhvr additive="base">
                                        <p:cTn id="38" dur="500" fill="hold"/>
                                        <p:tgtEl>
                                          <p:spTgt spid="320535"/>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320536"/>
                                        </p:tgtEl>
                                        <p:attrNameLst>
                                          <p:attrName>style.visibility</p:attrName>
                                        </p:attrNameLst>
                                      </p:cBhvr>
                                      <p:to>
                                        <p:strVal val="visible"/>
                                      </p:to>
                                    </p:set>
                                    <p:anim calcmode="lin" valueType="num">
                                      <p:cBhvr additive="base">
                                        <p:cTn id="42" dur="500" fill="hold"/>
                                        <p:tgtEl>
                                          <p:spTgt spid="320536"/>
                                        </p:tgtEl>
                                        <p:attrNameLst>
                                          <p:attrName>ppt_x</p:attrName>
                                        </p:attrNameLst>
                                      </p:cBhvr>
                                      <p:tavLst>
                                        <p:tav tm="0">
                                          <p:val>
                                            <p:strVal val="#ppt_x"/>
                                          </p:val>
                                        </p:tav>
                                        <p:tav tm="100000">
                                          <p:val>
                                            <p:strVal val="#ppt_x"/>
                                          </p:val>
                                        </p:tav>
                                      </p:tavLst>
                                    </p:anim>
                                    <p:anim calcmode="lin" valueType="num">
                                      <p:cBhvr additive="base">
                                        <p:cTn id="43" dur="500" fill="hold"/>
                                        <p:tgtEl>
                                          <p:spTgt spid="320536"/>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20537"/>
                                        </p:tgtEl>
                                        <p:attrNameLst>
                                          <p:attrName>style.visibility</p:attrName>
                                        </p:attrNameLst>
                                      </p:cBhvr>
                                      <p:to>
                                        <p:strVal val="visible"/>
                                      </p:to>
                                    </p:set>
                                    <p:anim calcmode="lin" valueType="num">
                                      <p:cBhvr additive="base">
                                        <p:cTn id="47" dur="500" fill="hold"/>
                                        <p:tgtEl>
                                          <p:spTgt spid="320537"/>
                                        </p:tgtEl>
                                        <p:attrNameLst>
                                          <p:attrName>ppt_x</p:attrName>
                                        </p:attrNameLst>
                                      </p:cBhvr>
                                      <p:tavLst>
                                        <p:tav tm="0">
                                          <p:val>
                                            <p:strVal val="#ppt_x"/>
                                          </p:val>
                                        </p:tav>
                                        <p:tav tm="100000">
                                          <p:val>
                                            <p:strVal val="#ppt_x"/>
                                          </p:val>
                                        </p:tav>
                                      </p:tavLst>
                                    </p:anim>
                                    <p:anim calcmode="lin" valueType="num">
                                      <p:cBhvr additive="base">
                                        <p:cTn id="48" dur="500" fill="hold"/>
                                        <p:tgtEl>
                                          <p:spTgt spid="320537"/>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12" presetClass="entr" presetSubtype="4" fill="hold" nodeType="afterEffect">
                                  <p:stCondLst>
                                    <p:cond delay="0"/>
                                  </p:stCondLst>
                                  <p:childTnLst>
                                    <p:set>
                                      <p:cBhvr>
                                        <p:cTn id="51" dur="1" fill="hold">
                                          <p:stCondLst>
                                            <p:cond delay="0"/>
                                          </p:stCondLst>
                                        </p:cTn>
                                        <p:tgtEl>
                                          <p:spTgt spid="320538"/>
                                        </p:tgtEl>
                                        <p:attrNameLst>
                                          <p:attrName>style.visibility</p:attrName>
                                        </p:attrNameLst>
                                      </p:cBhvr>
                                      <p:to>
                                        <p:strVal val="visible"/>
                                      </p:to>
                                    </p:set>
                                    <p:anim calcmode="lin" valueType="num">
                                      <p:cBhvr additive="base">
                                        <p:cTn id="52" dur="500"/>
                                        <p:tgtEl>
                                          <p:spTgt spid="320538"/>
                                        </p:tgtEl>
                                        <p:attrNameLst>
                                          <p:attrName>ppt_y</p:attrName>
                                        </p:attrNameLst>
                                      </p:cBhvr>
                                      <p:tavLst>
                                        <p:tav tm="0">
                                          <p:val>
                                            <p:strVal val="#ppt_y+#ppt_h*1.125000"/>
                                          </p:val>
                                        </p:tav>
                                        <p:tav tm="100000">
                                          <p:val>
                                            <p:strVal val="#ppt_y"/>
                                          </p:val>
                                        </p:tav>
                                      </p:tavLst>
                                    </p:anim>
                                    <p:animEffect transition="in" filter="wipe(up)">
                                      <p:cBhvr>
                                        <p:cTn id="53" dur="500"/>
                                        <p:tgtEl>
                                          <p:spTgt spid="320538"/>
                                        </p:tgtEl>
                                      </p:cBhvr>
                                    </p:animEffect>
                                  </p:childTnLst>
                                </p:cTn>
                              </p:par>
                            </p:childTnLst>
                          </p:cTn>
                        </p:par>
                        <p:par>
                          <p:cTn id="54" fill="hold" nodeType="afterGroup">
                            <p:stCondLst>
                              <p:cond delay="5000"/>
                            </p:stCondLst>
                            <p:childTnLst>
                              <p:par>
                                <p:cTn id="55" presetID="12" presetClass="entr" presetSubtype="4" fill="hold" nodeType="afterEffect">
                                  <p:stCondLst>
                                    <p:cond delay="0"/>
                                  </p:stCondLst>
                                  <p:childTnLst>
                                    <p:set>
                                      <p:cBhvr>
                                        <p:cTn id="56" dur="1" fill="hold">
                                          <p:stCondLst>
                                            <p:cond delay="0"/>
                                          </p:stCondLst>
                                        </p:cTn>
                                        <p:tgtEl>
                                          <p:spTgt spid="320540"/>
                                        </p:tgtEl>
                                        <p:attrNameLst>
                                          <p:attrName>style.visibility</p:attrName>
                                        </p:attrNameLst>
                                      </p:cBhvr>
                                      <p:to>
                                        <p:strVal val="visible"/>
                                      </p:to>
                                    </p:set>
                                    <p:anim calcmode="lin" valueType="num">
                                      <p:cBhvr additive="base">
                                        <p:cTn id="57" dur="500"/>
                                        <p:tgtEl>
                                          <p:spTgt spid="320540"/>
                                        </p:tgtEl>
                                        <p:attrNameLst>
                                          <p:attrName>ppt_y</p:attrName>
                                        </p:attrNameLst>
                                      </p:cBhvr>
                                      <p:tavLst>
                                        <p:tav tm="0">
                                          <p:val>
                                            <p:strVal val="#ppt_y+#ppt_h*1.125000"/>
                                          </p:val>
                                        </p:tav>
                                        <p:tav tm="100000">
                                          <p:val>
                                            <p:strVal val="#ppt_y"/>
                                          </p:val>
                                        </p:tav>
                                      </p:tavLst>
                                    </p:anim>
                                    <p:animEffect transition="in" filter="wipe(up)">
                                      <p:cBhvr>
                                        <p:cTn id="58" dur="500"/>
                                        <p:tgtEl>
                                          <p:spTgt spid="320540"/>
                                        </p:tgtEl>
                                      </p:cBhvr>
                                    </p:animEffect>
                                  </p:childTnLst>
                                </p:cTn>
                              </p:par>
                            </p:childTnLst>
                          </p:cTn>
                        </p:par>
                        <p:par>
                          <p:cTn id="59" fill="hold" nodeType="afterGroup">
                            <p:stCondLst>
                              <p:cond delay="5500"/>
                            </p:stCondLst>
                            <p:childTnLst>
                              <p:par>
                                <p:cTn id="60" presetID="12" presetClass="entr" presetSubtype="4" fill="hold" grpId="0" nodeType="afterEffect">
                                  <p:stCondLst>
                                    <p:cond delay="0"/>
                                  </p:stCondLst>
                                  <p:childTnLst>
                                    <p:set>
                                      <p:cBhvr>
                                        <p:cTn id="61" dur="1" fill="hold">
                                          <p:stCondLst>
                                            <p:cond delay="0"/>
                                          </p:stCondLst>
                                        </p:cTn>
                                        <p:tgtEl>
                                          <p:spTgt spid="320541"/>
                                        </p:tgtEl>
                                        <p:attrNameLst>
                                          <p:attrName>style.visibility</p:attrName>
                                        </p:attrNameLst>
                                      </p:cBhvr>
                                      <p:to>
                                        <p:strVal val="visible"/>
                                      </p:to>
                                    </p:set>
                                    <p:anim calcmode="lin" valueType="num">
                                      <p:cBhvr additive="base">
                                        <p:cTn id="62" dur="500"/>
                                        <p:tgtEl>
                                          <p:spTgt spid="320541"/>
                                        </p:tgtEl>
                                        <p:attrNameLst>
                                          <p:attrName>ppt_y</p:attrName>
                                        </p:attrNameLst>
                                      </p:cBhvr>
                                      <p:tavLst>
                                        <p:tav tm="0">
                                          <p:val>
                                            <p:strVal val="#ppt_y+#ppt_h*1.125000"/>
                                          </p:val>
                                        </p:tav>
                                        <p:tav tm="100000">
                                          <p:val>
                                            <p:strVal val="#ppt_y"/>
                                          </p:val>
                                        </p:tav>
                                      </p:tavLst>
                                    </p:anim>
                                    <p:animEffect transition="in" filter="wipe(up)">
                                      <p:cBhvr>
                                        <p:cTn id="63" dur="500"/>
                                        <p:tgtEl>
                                          <p:spTgt spid="320541"/>
                                        </p:tgtEl>
                                      </p:cBhvr>
                                    </p:animEffect>
                                  </p:childTnLst>
                                </p:cTn>
                              </p:par>
                            </p:childTnLst>
                          </p:cTn>
                        </p:par>
                        <p:par>
                          <p:cTn id="64" fill="hold" nodeType="afterGroup">
                            <p:stCondLst>
                              <p:cond delay="6000"/>
                            </p:stCondLst>
                            <p:childTnLst>
                              <p:par>
                                <p:cTn id="65" presetID="12" presetClass="entr" presetSubtype="4" fill="hold" nodeType="afterEffect">
                                  <p:stCondLst>
                                    <p:cond delay="0"/>
                                  </p:stCondLst>
                                  <p:childTnLst>
                                    <p:set>
                                      <p:cBhvr>
                                        <p:cTn id="66" dur="1" fill="hold">
                                          <p:stCondLst>
                                            <p:cond delay="0"/>
                                          </p:stCondLst>
                                        </p:cTn>
                                        <p:tgtEl>
                                          <p:spTgt spid="320542"/>
                                        </p:tgtEl>
                                        <p:attrNameLst>
                                          <p:attrName>style.visibility</p:attrName>
                                        </p:attrNameLst>
                                      </p:cBhvr>
                                      <p:to>
                                        <p:strVal val="visible"/>
                                      </p:to>
                                    </p:set>
                                    <p:anim calcmode="lin" valueType="num">
                                      <p:cBhvr additive="base">
                                        <p:cTn id="67" dur="500"/>
                                        <p:tgtEl>
                                          <p:spTgt spid="320542"/>
                                        </p:tgtEl>
                                        <p:attrNameLst>
                                          <p:attrName>ppt_y</p:attrName>
                                        </p:attrNameLst>
                                      </p:cBhvr>
                                      <p:tavLst>
                                        <p:tav tm="0">
                                          <p:val>
                                            <p:strVal val="#ppt_y+#ppt_h*1.125000"/>
                                          </p:val>
                                        </p:tav>
                                        <p:tav tm="100000">
                                          <p:val>
                                            <p:strVal val="#ppt_y"/>
                                          </p:val>
                                        </p:tav>
                                      </p:tavLst>
                                    </p:anim>
                                    <p:animEffect transition="in" filter="wipe(up)">
                                      <p:cBhvr>
                                        <p:cTn id="68" dur="500"/>
                                        <p:tgtEl>
                                          <p:spTgt spid="320542"/>
                                        </p:tgtEl>
                                      </p:cBhvr>
                                    </p:animEffect>
                                  </p:childTnLst>
                                </p:cTn>
                              </p:par>
                            </p:childTnLst>
                          </p:cTn>
                        </p:par>
                        <p:par>
                          <p:cTn id="69" fill="hold" nodeType="afterGroup">
                            <p:stCondLst>
                              <p:cond delay="6500"/>
                            </p:stCondLst>
                            <p:childTnLst>
                              <p:par>
                                <p:cTn id="70" presetID="2" presetClass="entr" presetSubtype="4" fill="hold" nodeType="afterEffect">
                                  <p:stCondLst>
                                    <p:cond delay="0"/>
                                  </p:stCondLst>
                                  <p:childTnLst>
                                    <p:set>
                                      <p:cBhvr>
                                        <p:cTn id="71" dur="1" fill="hold">
                                          <p:stCondLst>
                                            <p:cond delay="0"/>
                                          </p:stCondLst>
                                        </p:cTn>
                                        <p:tgtEl>
                                          <p:spTgt spid="320545"/>
                                        </p:tgtEl>
                                        <p:attrNameLst>
                                          <p:attrName>style.visibility</p:attrName>
                                        </p:attrNameLst>
                                      </p:cBhvr>
                                      <p:to>
                                        <p:strVal val="visible"/>
                                      </p:to>
                                    </p:set>
                                    <p:anim calcmode="lin" valueType="num">
                                      <p:cBhvr additive="base">
                                        <p:cTn id="72" dur="500" fill="hold"/>
                                        <p:tgtEl>
                                          <p:spTgt spid="320545"/>
                                        </p:tgtEl>
                                        <p:attrNameLst>
                                          <p:attrName>ppt_x</p:attrName>
                                        </p:attrNameLst>
                                      </p:cBhvr>
                                      <p:tavLst>
                                        <p:tav tm="0">
                                          <p:val>
                                            <p:strVal val="#ppt_x"/>
                                          </p:val>
                                        </p:tav>
                                        <p:tav tm="100000">
                                          <p:val>
                                            <p:strVal val="#ppt_x"/>
                                          </p:val>
                                        </p:tav>
                                      </p:tavLst>
                                    </p:anim>
                                    <p:anim calcmode="lin" valueType="num">
                                      <p:cBhvr additive="base">
                                        <p:cTn id="73" dur="500" fill="hold"/>
                                        <p:tgtEl>
                                          <p:spTgt spid="320545"/>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7000"/>
                            </p:stCondLst>
                            <p:childTnLst>
                              <p:par>
                                <p:cTn id="75" presetID="1" presetClass="entr" presetSubtype="0" fill="hold" nodeType="afterEffect">
                                  <p:stCondLst>
                                    <p:cond delay="0"/>
                                  </p:stCondLst>
                                  <p:childTnLst>
                                    <p:set>
                                      <p:cBhvr>
                                        <p:cTn id="76" dur="1" fill="hold">
                                          <p:stCondLst>
                                            <p:cond delay="499"/>
                                          </p:stCondLst>
                                        </p:cTn>
                                        <p:tgtEl>
                                          <p:spTgt spid="320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30" grpId="0" autoUpdateAnimBg="0"/>
      <p:bldP spid="320532" grpId="0" autoUpdateAnimBg="0"/>
      <p:bldP spid="320534" grpId="0" autoUpdateAnimBg="0"/>
      <p:bldP spid="320535" grpId="0" autoUpdateAnimBg="0"/>
      <p:bldP spid="320537" grpId="0" autoUpdateAnimBg="0"/>
      <p:bldP spid="32054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BE" sz="3200" b="1">
                <a:solidFill>
                  <a:srgbClr val="006699"/>
                </a:solidFill>
                <a:latin typeface="Times New Roman" charset="0"/>
                <a:cs typeface="Times New Roman" charset="0"/>
              </a:rPr>
              <a:t>Anaphylaxie au froment</a:t>
            </a:r>
            <a:r>
              <a:rPr lang="fr-BE" sz="2800" b="1">
                <a:solidFill>
                  <a:srgbClr val="006699"/>
                </a:solidFill>
                <a:latin typeface="Times New Roman" charset="0"/>
                <a:cs typeface="Times New Roman" charset="0"/>
              </a:rPr>
              <a:t> </a:t>
            </a:r>
            <a:endParaRPr lang="fr-FR" sz="2800" b="1">
              <a:solidFill>
                <a:srgbClr val="006699"/>
              </a:solidFill>
              <a:latin typeface="Times New Roman" charset="0"/>
              <a:cs typeface="Times New Roman" charset="0"/>
            </a:endParaRPr>
          </a:p>
        </p:txBody>
      </p:sp>
      <p:sp>
        <p:nvSpPr>
          <p:cNvPr id="3" name="Rectangle 3"/>
          <p:cNvSpPr txBox="1">
            <a:spLocks noChangeArrowheads="1"/>
          </p:cNvSpPr>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FontTx/>
              <a:buNone/>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indent="-457200" algn="l" eaLnBrk="1" hangingPunct="1">
              <a:buFont typeface="Arial"/>
              <a:buChar char="•"/>
              <a:defRPr/>
            </a:pPr>
            <a:endParaRPr lang="fr-BE" sz="2800" dirty="0" smtClean="0">
              <a:solidFill>
                <a:srgbClr val="006699"/>
              </a:solidFill>
              <a:latin typeface="Times New Roman"/>
              <a:ea typeface="ＭＳ Ｐゴシック" charset="0"/>
              <a:cs typeface="Times New Roman"/>
            </a:endParaRPr>
          </a:p>
          <a:p>
            <a:pPr marL="457200" indent="-457200" algn="l" eaLnBrk="1" hangingPunct="1">
              <a:buFont typeface="Arial"/>
              <a:buChar char="•"/>
              <a:defRPr/>
            </a:pPr>
            <a:r>
              <a:rPr lang="fr-BE" sz="2800" dirty="0" smtClean="0">
                <a:solidFill>
                  <a:srgbClr val="006699"/>
                </a:solidFill>
                <a:latin typeface="Times New Roman"/>
                <a:ea typeface="ＭＳ Ｐゴシック" charset="0"/>
                <a:cs typeface="Times New Roman"/>
              </a:rPr>
              <a:t>Tri a 19 / Omega 5 Gliadine 		</a:t>
            </a:r>
          </a:p>
          <a:p>
            <a:pPr marL="457200" indent="-457200" algn="l" eaLnBrk="1" hangingPunct="1">
              <a:buFont typeface="Arial"/>
              <a:buChar char="•"/>
              <a:defRPr/>
            </a:pPr>
            <a:r>
              <a:rPr lang="fr-BE" sz="2800" dirty="0" smtClean="0">
                <a:solidFill>
                  <a:srgbClr val="006699"/>
                </a:solidFill>
                <a:latin typeface="Times New Roman"/>
                <a:ea typeface="ＭＳ Ｐゴシック" charset="0"/>
                <a:cs typeface="Times New Roman"/>
              </a:rPr>
              <a:t>Effort</a:t>
            </a:r>
          </a:p>
          <a:p>
            <a:pPr marL="457200" indent="-457200" algn="l" eaLnBrk="1" hangingPunct="1">
              <a:buFont typeface="Arial"/>
              <a:buChar char="•"/>
              <a:defRPr/>
            </a:pPr>
            <a:r>
              <a:rPr lang="fr-FR" sz="2800" dirty="0" smtClean="0">
                <a:solidFill>
                  <a:srgbClr val="006699"/>
                </a:solidFill>
                <a:latin typeface="Times New Roman"/>
                <a:cs typeface="Times New Roman"/>
              </a:rPr>
              <a:t>Confirmation du diagnostic</a:t>
            </a:r>
          </a:p>
          <a:p>
            <a:pPr algn="l" eaLnBrk="1" hangingPunct="1">
              <a:defRPr/>
            </a:pPr>
            <a:r>
              <a:rPr lang="fr-FR" sz="2800" dirty="0">
                <a:solidFill>
                  <a:srgbClr val="006699"/>
                </a:solidFill>
                <a:latin typeface="Times New Roman"/>
                <a:cs typeface="Times New Roman"/>
              </a:rPr>
              <a:t> </a:t>
            </a:r>
            <a:r>
              <a:rPr lang="fr-FR" sz="2800" dirty="0" smtClean="0">
                <a:solidFill>
                  <a:srgbClr val="006699"/>
                </a:solidFill>
                <a:latin typeface="Times New Roman"/>
                <a:cs typeface="Times New Roman"/>
              </a:rPr>
              <a:t>    </a:t>
            </a:r>
            <a:r>
              <a:rPr lang="fr-FR" sz="2800" dirty="0">
                <a:solidFill>
                  <a:srgbClr val="006699"/>
                </a:solidFill>
                <a:latin typeface="Times New Roman"/>
                <a:cs typeface="Times New Roman"/>
              </a:rPr>
              <a:t>avec </a:t>
            </a:r>
            <a:r>
              <a:rPr lang="fr-FR" sz="2800" dirty="0" smtClean="0">
                <a:solidFill>
                  <a:srgbClr val="006699"/>
                </a:solidFill>
                <a:latin typeface="Times New Roman"/>
                <a:cs typeface="Times New Roman"/>
              </a:rPr>
              <a:t>provocation </a:t>
            </a:r>
            <a:r>
              <a:rPr lang="fr-FR" sz="2800" dirty="0">
                <a:solidFill>
                  <a:srgbClr val="006699"/>
                </a:solidFill>
                <a:latin typeface="Times New Roman"/>
                <a:cs typeface="Times New Roman"/>
              </a:rPr>
              <a:t>+ effort</a:t>
            </a:r>
          </a:p>
          <a:p>
            <a:pPr eaLnBrk="1" hangingPunct="1">
              <a:defRPr/>
            </a:pPr>
            <a:endParaRPr lang="fr-BE" sz="2800" dirty="0" smtClean="0">
              <a:solidFill>
                <a:srgbClr val="006699"/>
              </a:solidFill>
              <a:latin typeface="Times New Roman"/>
              <a:ea typeface="ＭＳ Ｐゴシック" charset="0"/>
              <a:cs typeface="Times New Roman"/>
            </a:endParaRPr>
          </a:p>
          <a:p>
            <a:pPr eaLnBrk="1" hangingPunct="1">
              <a:defRPr/>
            </a:pPr>
            <a:endParaRPr lang="fr-BE" dirty="0" smtClean="0">
              <a:solidFill>
                <a:srgbClr val="006699"/>
              </a:solidFill>
              <a:latin typeface="Times New Roman"/>
              <a:ea typeface="ＭＳ Ｐゴシック" charset="0"/>
              <a:cs typeface="Times New Roman"/>
            </a:endParaRPr>
          </a:p>
          <a:p>
            <a:pPr>
              <a:defRPr/>
            </a:pPr>
            <a:endParaRPr lang="fr-FR" dirty="0">
              <a:solidFill>
                <a:srgbClr val="006699"/>
              </a:solidFill>
              <a:latin typeface="Times New Roman"/>
              <a:ea typeface="ＭＳ Ｐゴシック" charset="0"/>
              <a:cs typeface="Times New Roman"/>
            </a:endParaRPr>
          </a:p>
        </p:txBody>
      </p:sp>
      <p:pic>
        <p:nvPicPr>
          <p:cNvPr id="65539"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9563" y="1727200"/>
            <a:ext cx="309562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38"/>
          <p:cNvSpPr>
            <a:spLocks noChangeArrowheads="1"/>
          </p:cNvSpPr>
          <p:nvPr/>
        </p:nvSpPr>
        <p:spPr bwMode="auto">
          <a:xfrm>
            <a:off x="684213" y="5080000"/>
            <a:ext cx="70596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35" tIns="0" rIns="158700" bIns="0" anchor="ctr">
            <a:spAutoFit/>
          </a:bodyPr>
          <a:lstStyle/>
          <a:p>
            <a:pPr eaLnBrk="0" hangingPunct="0"/>
            <a:endParaRPr lang="fr-FR" sz="900">
              <a:solidFill>
                <a:srgbClr val="006699"/>
              </a:solidFill>
              <a:latin typeface="Times New Roman" charset="0"/>
              <a:cs typeface="Times New Roman" charset="0"/>
            </a:endParaRPr>
          </a:p>
          <a:p>
            <a:pPr eaLnBrk="0" hangingPunct="0"/>
            <a:r>
              <a:rPr lang="fr-FR" sz="1600">
                <a:solidFill>
                  <a:srgbClr val="006699"/>
                </a:solidFill>
                <a:latin typeface="Times New Roman" charset="0"/>
                <a:cs typeface="Times New Roman" charset="0"/>
              </a:rPr>
              <a:t>Int Arch Allergy Immunol. 2012;158(1):71-6. Epub 2011 Dec 29.</a:t>
            </a:r>
          </a:p>
          <a:p>
            <a:pPr eaLnBrk="0" hangingPunct="0"/>
            <a:r>
              <a:rPr lang="fr-FR" sz="1600">
                <a:solidFill>
                  <a:srgbClr val="006699"/>
                </a:solidFill>
                <a:latin typeface="Times New Roman" charset="0"/>
                <a:cs typeface="Times New Roman" charset="0"/>
              </a:rPr>
              <a:t>Clinical Utility of IgE Antibodies to ω-5 Gliadin in the Diagnosis of Wheat Allergy: </a:t>
            </a:r>
          </a:p>
          <a:p>
            <a:pPr eaLnBrk="0" hangingPunct="0"/>
            <a:r>
              <a:rPr lang="fr-FR" sz="1600">
                <a:solidFill>
                  <a:srgbClr val="006699"/>
                </a:solidFill>
                <a:latin typeface="Times New Roman" charset="0"/>
                <a:cs typeface="Times New Roman" charset="0"/>
              </a:rPr>
              <a:t>A Pediatric Multicenter Challenge Study.</a:t>
            </a:r>
          </a:p>
          <a:p>
            <a:pPr eaLnBrk="0" hangingPunct="0"/>
            <a:r>
              <a:rPr lang="fr-FR" sz="1600">
                <a:solidFill>
                  <a:srgbClr val="006699"/>
                </a:solidFill>
                <a:latin typeface="Times New Roman" charset="0"/>
                <a:cs typeface="Times New Roman" charset="0"/>
              </a:rPr>
              <a:t>Ebisawa M, Shibata R, Sato S, Borres MP, Ito K.</a:t>
            </a:r>
          </a:p>
        </p:txBody>
      </p:sp>
      <p:sp>
        <p:nvSpPr>
          <p:cNvPr id="6" name="Textfeld 5"/>
          <p:cNvSpPr txBox="1">
            <a:spLocks noChangeArrowheads="1"/>
          </p:cNvSpPr>
          <p:nvPr/>
        </p:nvSpPr>
        <p:spPr bwMode="auto">
          <a:xfrm>
            <a:off x="2887663" y="2971800"/>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2800">
              <a:solidFill>
                <a:srgbClr val="006699"/>
              </a:solidFill>
              <a:latin typeface="Times New Roman" charset="0"/>
              <a:cs typeface="Times New Roman" charset="0"/>
            </a:endParaRPr>
          </a:p>
        </p:txBody>
      </p:sp>
    </p:spTree>
    <p:extLst>
      <p:ext uri="{BB962C8B-B14F-4D97-AF65-F5344CB8AC3E}">
        <p14:creationId xmlns:p14="http://schemas.microsoft.com/office/powerpoint/2010/main" val="4249370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107" y="1237039"/>
            <a:ext cx="684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582" y="1524376"/>
            <a:ext cx="6842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619" y="2108576"/>
            <a:ext cx="685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482" y="1518026"/>
            <a:ext cx="6842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07" y="2116514"/>
            <a:ext cx="68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794" y="2119689"/>
            <a:ext cx="68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244" y="2568951"/>
            <a:ext cx="685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919" y="2667376"/>
            <a:ext cx="6842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932" y="2942014"/>
            <a:ext cx="68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357" y="3297614"/>
            <a:ext cx="685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307" y="3273801"/>
            <a:ext cx="6842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32" y="3438901"/>
            <a:ext cx="6842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3" descr="CAP 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44" y="1295776"/>
            <a:ext cx="6842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p:cNvSpPr txBox="1"/>
          <p:nvPr/>
        </p:nvSpPr>
        <p:spPr>
          <a:xfrm>
            <a:off x="480544" y="4250114"/>
            <a:ext cx="3355975" cy="615553"/>
          </a:xfrm>
          <a:prstGeom prst="rect">
            <a:avLst/>
          </a:prstGeom>
          <a:solidFill>
            <a:schemeClr val="accent5">
              <a:lumMod val="90000"/>
            </a:schemeClr>
          </a:solidFill>
          <a:ln>
            <a:solidFill>
              <a:schemeClr val="accent5">
                <a:lumMod val="50000"/>
              </a:schemeClr>
            </a:solidFill>
          </a:ln>
        </p:spPr>
        <p:txBody>
          <a:bodyPr>
            <a:spAutoFit/>
          </a:bodyPr>
          <a:lstStyle/>
          <a:p>
            <a:pPr algn="ctr">
              <a:defRPr/>
            </a:pPr>
            <a:r>
              <a:rPr lang="fr-FR" b="1" dirty="0" smtClean="0">
                <a:solidFill>
                  <a:srgbClr val="3A6DAC"/>
                </a:solidFill>
                <a:latin typeface="Times New Roman"/>
                <a:cs typeface="Times New Roman"/>
              </a:rPr>
              <a:t>ImmunoCAP</a:t>
            </a:r>
            <a:endParaRPr lang="fr-FR" b="1" dirty="0">
              <a:solidFill>
                <a:srgbClr val="3A6DAC"/>
              </a:solidFill>
              <a:latin typeface="Times New Roman"/>
              <a:cs typeface="Times New Roman"/>
            </a:endParaRPr>
          </a:p>
          <a:p>
            <a:pPr algn="ctr">
              <a:defRPr/>
            </a:pPr>
            <a:r>
              <a:rPr lang="fr-FR" sz="1600" b="1" dirty="0" smtClean="0">
                <a:solidFill>
                  <a:srgbClr val="3A6DAC"/>
                </a:solidFill>
                <a:latin typeface="Times New Roman"/>
                <a:cs typeface="Times New Roman"/>
              </a:rPr>
              <a:t>SINGLEPLEX </a:t>
            </a:r>
            <a:endParaRPr lang="fr-FR" sz="1200" dirty="0">
              <a:latin typeface="Times New Roman"/>
              <a:cs typeface="Times New Roman"/>
            </a:endParaRPr>
          </a:p>
        </p:txBody>
      </p:sp>
      <p:sp>
        <p:nvSpPr>
          <p:cNvPr id="19471" name="Rectangle 2"/>
          <p:cNvSpPr>
            <a:spLocks noChangeArrowheads="1"/>
          </p:cNvSpPr>
          <p:nvPr/>
        </p:nvSpPr>
        <p:spPr bwMode="auto">
          <a:xfrm>
            <a:off x="2312519" y="1875214"/>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2" name="Rectangle 21"/>
          <p:cNvSpPr>
            <a:spLocks noChangeArrowheads="1"/>
          </p:cNvSpPr>
          <p:nvPr/>
        </p:nvSpPr>
        <p:spPr bwMode="auto">
          <a:xfrm>
            <a:off x="1991844" y="2311776"/>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3" name="Rectangle 22"/>
          <p:cNvSpPr>
            <a:spLocks noChangeArrowheads="1"/>
          </p:cNvSpPr>
          <p:nvPr/>
        </p:nvSpPr>
        <p:spPr bwMode="auto">
          <a:xfrm>
            <a:off x="3045944" y="2203826"/>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4" name="Rectangle 23"/>
          <p:cNvSpPr>
            <a:spLocks noChangeArrowheads="1"/>
          </p:cNvSpPr>
          <p:nvPr/>
        </p:nvSpPr>
        <p:spPr bwMode="auto">
          <a:xfrm>
            <a:off x="1425107" y="1581526"/>
            <a:ext cx="32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5" name="Rectangle 24"/>
          <p:cNvSpPr>
            <a:spLocks noChangeArrowheads="1"/>
          </p:cNvSpPr>
          <p:nvPr/>
        </p:nvSpPr>
        <p:spPr bwMode="auto">
          <a:xfrm>
            <a:off x="979019" y="1905376"/>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6" name="Rectangle 25"/>
          <p:cNvSpPr>
            <a:spLocks noChangeArrowheads="1"/>
          </p:cNvSpPr>
          <p:nvPr/>
        </p:nvSpPr>
        <p:spPr bwMode="auto">
          <a:xfrm>
            <a:off x="1775944" y="2919789"/>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7" name="Rectangle 26"/>
          <p:cNvSpPr>
            <a:spLocks noChangeArrowheads="1"/>
          </p:cNvSpPr>
          <p:nvPr/>
        </p:nvSpPr>
        <p:spPr bwMode="auto">
          <a:xfrm>
            <a:off x="817094" y="2892801"/>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8" name="Rectangle 27"/>
          <p:cNvSpPr>
            <a:spLocks noChangeArrowheads="1"/>
          </p:cNvSpPr>
          <p:nvPr/>
        </p:nvSpPr>
        <p:spPr bwMode="auto">
          <a:xfrm>
            <a:off x="1680694" y="3878639"/>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79" name="Rectangle 28"/>
          <p:cNvSpPr>
            <a:spLocks noChangeArrowheads="1"/>
          </p:cNvSpPr>
          <p:nvPr/>
        </p:nvSpPr>
        <p:spPr bwMode="auto">
          <a:xfrm>
            <a:off x="2937994" y="2892801"/>
            <a:ext cx="325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19480" name="Rectangle 29"/>
          <p:cNvSpPr>
            <a:spLocks noChangeArrowheads="1"/>
          </p:cNvSpPr>
          <p:nvPr/>
        </p:nvSpPr>
        <p:spPr bwMode="auto">
          <a:xfrm>
            <a:off x="2545882" y="3473826"/>
            <a:ext cx="325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t>+</a:t>
            </a:r>
          </a:p>
        </p:txBody>
      </p:sp>
      <p:sp>
        <p:nvSpPr>
          <p:cNvPr id="31" name="ZoneTexte 30"/>
          <p:cNvSpPr txBox="1"/>
          <p:nvPr/>
        </p:nvSpPr>
        <p:spPr>
          <a:xfrm>
            <a:off x="5119219" y="4253289"/>
            <a:ext cx="3355975" cy="615950"/>
          </a:xfrm>
          <a:prstGeom prst="rect">
            <a:avLst/>
          </a:prstGeom>
          <a:solidFill>
            <a:schemeClr val="accent5">
              <a:lumMod val="90000"/>
            </a:schemeClr>
          </a:solidFill>
          <a:ln>
            <a:solidFill>
              <a:schemeClr val="accent5">
                <a:lumMod val="50000"/>
              </a:schemeClr>
            </a:solidFill>
          </a:ln>
        </p:spPr>
        <p:txBody>
          <a:bodyPr>
            <a:spAutoFit/>
          </a:bodyPr>
          <a:lstStyle/>
          <a:p>
            <a:pPr algn="ctr">
              <a:defRPr/>
            </a:pPr>
            <a:r>
              <a:rPr lang="fr-FR" b="1" dirty="0" smtClean="0">
                <a:solidFill>
                  <a:srgbClr val="3A6DAC"/>
                </a:solidFill>
                <a:latin typeface="Times New Roman"/>
                <a:cs typeface="Times New Roman"/>
              </a:rPr>
              <a:t>ImmunoCAP </a:t>
            </a:r>
            <a:r>
              <a:rPr lang="fr-FR" b="1" dirty="0">
                <a:solidFill>
                  <a:srgbClr val="3A6DAC"/>
                </a:solidFill>
                <a:latin typeface="Times New Roman"/>
                <a:cs typeface="Times New Roman"/>
              </a:rPr>
              <a:t>ISAC</a:t>
            </a:r>
          </a:p>
          <a:p>
            <a:pPr algn="ctr">
              <a:defRPr/>
            </a:pPr>
            <a:r>
              <a:rPr lang="fr-FR" sz="1600" b="1" dirty="0">
                <a:solidFill>
                  <a:srgbClr val="3A6DAC"/>
                </a:solidFill>
                <a:latin typeface="Times New Roman"/>
                <a:cs typeface="Times New Roman"/>
              </a:rPr>
              <a:t>MULTIPLEX </a:t>
            </a:r>
            <a:endParaRPr lang="fr-FR" sz="1200" dirty="0">
              <a:latin typeface="Times New Roman"/>
              <a:cs typeface="Times New Roman"/>
            </a:endParaRPr>
          </a:p>
        </p:txBody>
      </p:sp>
      <p:pic>
        <p:nvPicPr>
          <p:cNvPr id="3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74" t="3500" r="2074" b="6534"/>
          <a:stretch>
            <a:fillRect/>
          </a:stretch>
        </p:blipFill>
        <p:spPr bwMode="auto">
          <a:xfrm>
            <a:off x="5318871" y="3387352"/>
            <a:ext cx="2973388" cy="800100"/>
          </a:xfrm>
          <a:prstGeom prst="rect">
            <a:avLst/>
          </a:prstGeom>
          <a:noFill/>
          <a:ln w="22225" cap="sq">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83" name="Picture 3" descr="ImmunoCAP_ISAC_future"/>
          <p:cNvPicPr>
            <a:picLocks noChangeAspect="1" noChangeArrowheads="1"/>
          </p:cNvPicPr>
          <p:nvPr/>
        </p:nvPicPr>
        <p:blipFill>
          <a:blip r:embed="rId5">
            <a:extLst>
              <a:ext uri="{28A0092B-C50C-407E-A947-70E740481C1C}">
                <a14:useLocalDpi xmlns:a14="http://schemas.microsoft.com/office/drawing/2010/main" val="0"/>
              </a:ext>
            </a:extLst>
          </a:blip>
          <a:srcRect t="13312"/>
          <a:stretch>
            <a:fillRect/>
          </a:stretch>
        </p:blipFill>
        <p:spPr bwMode="auto">
          <a:xfrm>
            <a:off x="5850684" y="1264865"/>
            <a:ext cx="17621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659" y="3438152"/>
            <a:ext cx="10461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 name="Titre 1"/>
          <p:cNvSpPr>
            <a:spLocks noGrp="1"/>
          </p:cNvSpPr>
          <p:nvPr>
            <p:ph type="ctrTitle"/>
          </p:nvPr>
        </p:nvSpPr>
        <p:spPr>
          <a:xfrm>
            <a:off x="1208088" y="134938"/>
            <a:ext cx="7772400" cy="1090612"/>
          </a:xfrm>
        </p:spPr>
        <p:txBody>
          <a:bodyPr/>
          <a:lstStyle/>
          <a:p>
            <a:pPr>
              <a:defRPr/>
            </a:pPr>
            <a:r>
              <a:rPr lang="de-DE" sz="2400" dirty="0" smtClean="0">
                <a:solidFill>
                  <a:srgbClr val="00669A"/>
                </a:solidFill>
                <a:effectLst>
                  <a:outerShdw blurRad="38100" dist="38100" dir="2700000" algn="tl">
                    <a:srgbClr val="DDDDDD"/>
                  </a:outerShdw>
                </a:effectLst>
                <a:latin typeface="Times New Roman"/>
                <a:cs typeface="Times New Roman"/>
              </a:rPr>
              <a:t>Allergie </a:t>
            </a:r>
            <a:r>
              <a:rPr lang="de-DE" sz="2400" dirty="0" err="1" smtClean="0">
                <a:solidFill>
                  <a:srgbClr val="00669A"/>
                </a:solidFill>
                <a:effectLst>
                  <a:outerShdw blurRad="38100" dist="38100" dir="2700000" algn="tl">
                    <a:srgbClr val="DDDDDD"/>
                  </a:outerShdw>
                </a:effectLst>
                <a:latin typeface="Times New Roman"/>
                <a:cs typeface="Times New Roman"/>
              </a:rPr>
              <a:t>moléculaire</a:t>
            </a:r>
            <a:r>
              <a:rPr lang="de-DE" sz="2400" dirty="0" smtClean="0">
                <a:solidFill>
                  <a:srgbClr val="00669A"/>
                </a:solidFill>
                <a:effectLst>
                  <a:outerShdw blurRad="38100" dist="38100" dir="2700000" algn="tl">
                    <a:srgbClr val="DDDDDD"/>
                  </a:outerShdw>
                </a:effectLst>
                <a:latin typeface="Times New Roman"/>
                <a:cs typeface="Times New Roman"/>
              </a:rPr>
              <a:t> </a:t>
            </a:r>
            <a:r>
              <a:rPr lang="de-DE" sz="2400" dirty="0">
                <a:solidFill>
                  <a:srgbClr val="00669A"/>
                </a:solidFill>
                <a:effectLst>
                  <a:outerShdw blurRad="38100" dist="38100" dir="2700000" algn="tl">
                    <a:srgbClr val="DDDDDD"/>
                  </a:outerShdw>
                </a:effectLst>
                <a:latin typeface="Times New Roman"/>
                <a:cs typeface="Times New Roman"/>
              </a:rPr>
              <a:t/>
            </a:r>
            <a:br>
              <a:rPr lang="de-DE" sz="2400" dirty="0">
                <a:solidFill>
                  <a:srgbClr val="00669A"/>
                </a:solidFill>
                <a:effectLst>
                  <a:outerShdw blurRad="38100" dist="38100" dir="2700000" algn="tl">
                    <a:srgbClr val="DDDDDD"/>
                  </a:outerShdw>
                </a:effectLst>
                <a:latin typeface="Times New Roman"/>
                <a:cs typeface="Times New Roman"/>
              </a:rPr>
            </a:br>
            <a:r>
              <a:rPr lang="de-DE" sz="2400" dirty="0" smtClean="0">
                <a:solidFill>
                  <a:srgbClr val="00669A"/>
                </a:solidFill>
                <a:effectLst>
                  <a:outerShdw blurRad="38100" dist="38100" dir="2700000" algn="tl">
                    <a:srgbClr val="DDDDDD"/>
                  </a:outerShdw>
                </a:effectLst>
                <a:latin typeface="Times New Roman"/>
                <a:cs typeface="Times New Roman"/>
              </a:rPr>
              <a:t> 2 </a:t>
            </a:r>
            <a:r>
              <a:rPr lang="de-DE" sz="2400" dirty="0" err="1">
                <a:solidFill>
                  <a:srgbClr val="00669A"/>
                </a:solidFill>
                <a:effectLst>
                  <a:outerShdw blurRad="38100" dist="38100" dir="2700000" algn="tl">
                    <a:srgbClr val="DDDDDD"/>
                  </a:outerShdw>
                </a:effectLst>
                <a:latin typeface="Times New Roman"/>
                <a:cs typeface="Times New Roman"/>
              </a:rPr>
              <a:t>c</a:t>
            </a:r>
            <a:r>
              <a:rPr lang="de-DE" sz="2400" dirty="0" err="1" smtClean="0">
                <a:solidFill>
                  <a:srgbClr val="00669A"/>
                </a:solidFill>
                <a:effectLst>
                  <a:outerShdw blurRad="38100" dist="38100" dir="2700000" algn="tl">
                    <a:srgbClr val="DDDDDD"/>
                  </a:outerShdw>
                </a:effectLst>
                <a:latin typeface="Times New Roman"/>
                <a:cs typeface="Times New Roman"/>
              </a:rPr>
              <a:t>oncepts</a:t>
            </a:r>
            <a:r>
              <a:rPr lang="de-DE" sz="2400" dirty="0" smtClean="0">
                <a:solidFill>
                  <a:srgbClr val="00669A"/>
                </a:solidFill>
                <a:effectLst>
                  <a:outerShdw blurRad="38100" dist="38100" dir="2700000" algn="tl">
                    <a:srgbClr val="DDDDDD"/>
                  </a:outerShdw>
                </a:effectLst>
                <a:latin typeface="Times New Roman"/>
                <a:cs typeface="Times New Roman"/>
              </a:rPr>
              <a:t> =&gt;  </a:t>
            </a:r>
            <a:r>
              <a:rPr lang="de-DE" sz="2400" dirty="0" err="1" smtClean="0">
                <a:solidFill>
                  <a:srgbClr val="00669A"/>
                </a:solidFill>
                <a:effectLst>
                  <a:outerShdw blurRad="38100" dist="38100" dir="2700000" algn="tl">
                    <a:srgbClr val="DDDDDD"/>
                  </a:outerShdw>
                </a:effectLst>
                <a:latin typeface="Times New Roman"/>
                <a:cs typeface="Times New Roman"/>
              </a:rPr>
              <a:t>Singleplex</a:t>
            </a:r>
            <a:r>
              <a:rPr lang="de-DE" sz="2400" dirty="0" smtClean="0">
                <a:solidFill>
                  <a:srgbClr val="00669A"/>
                </a:solidFill>
                <a:effectLst>
                  <a:outerShdw blurRad="38100" dist="38100" dir="2700000" algn="tl">
                    <a:srgbClr val="DDDDDD"/>
                  </a:outerShdw>
                </a:effectLst>
                <a:latin typeface="Times New Roman"/>
                <a:cs typeface="Times New Roman"/>
              </a:rPr>
              <a:t> </a:t>
            </a:r>
            <a:r>
              <a:rPr lang="de-DE" sz="2400" dirty="0">
                <a:solidFill>
                  <a:srgbClr val="00669A"/>
                </a:solidFill>
                <a:effectLst>
                  <a:outerShdw blurRad="38100" dist="38100" dir="2700000" algn="tl">
                    <a:srgbClr val="DDDDDD"/>
                  </a:outerShdw>
                </a:effectLst>
                <a:latin typeface="Times New Roman"/>
                <a:cs typeface="Times New Roman"/>
              </a:rPr>
              <a:t>versus Multiplex</a:t>
            </a:r>
          </a:p>
        </p:txBody>
      </p:sp>
      <p:sp>
        <p:nvSpPr>
          <p:cNvPr id="2" name="Rectangle 1"/>
          <p:cNvSpPr/>
          <p:nvPr/>
        </p:nvSpPr>
        <p:spPr>
          <a:xfrm>
            <a:off x="283881" y="5121440"/>
            <a:ext cx="4183530" cy="1200329"/>
          </a:xfrm>
          <a:prstGeom prst="rect">
            <a:avLst/>
          </a:prstGeom>
        </p:spPr>
        <p:txBody>
          <a:bodyPr wrap="square">
            <a:spAutoFit/>
          </a:bodyPr>
          <a:lstStyle/>
          <a:p>
            <a:pPr marL="285750" indent="-285750" algn="just">
              <a:buFont typeface="Arial"/>
              <a:buChar char="•"/>
            </a:pPr>
            <a:r>
              <a:rPr lang="de-DE" dirty="0" err="1" smtClean="0">
                <a:solidFill>
                  <a:srgbClr val="3A6DAC"/>
                </a:solidFill>
                <a:latin typeface="Times New Roman" charset="0"/>
                <a:cs typeface="Times New Roman" charset="0"/>
              </a:rPr>
              <a:t>Une</a:t>
            </a:r>
            <a:r>
              <a:rPr lang="de-DE" dirty="0" smtClean="0">
                <a:solidFill>
                  <a:srgbClr val="3A6DAC"/>
                </a:solidFill>
                <a:latin typeface="Times New Roman" charset="0"/>
                <a:cs typeface="Times New Roman" charset="0"/>
              </a:rPr>
              <a:t> </a:t>
            </a:r>
            <a:r>
              <a:rPr lang="de-DE" dirty="0" err="1">
                <a:solidFill>
                  <a:srgbClr val="3A6DAC"/>
                </a:solidFill>
                <a:latin typeface="Times New Roman" charset="0"/>
                <a:cs typeface="Times New Roman" charset="0"/>
              </a:rPr>
              <a:t>détermination</a:t>
            </a:r>
            <a:r>
              <a:rPr lang="de-DE" dirty="0">
                <a:solidFill>
                  <a:srgbClr val="3A6DAC"/>
                </a:solidFill>
                <a:latin typeface="Times New Roman" charset="0"/>
                <a:cs typeface="Times New Roman" charset="0"/>
              </a:rPr>
              <a:t> = </a:t>
            </a:r>
            <a:r>
              <a:rPr lang="de-DE" dirty="0" err="1">
                <a:solidFill>
                  <a:srgbClr val="3A6DAC"/>
                </a:solidFill>
                <a:latin typeface="Times New Roman" charset="0"/>
                <a:cs typeface="Times New Roman" charset="0"/>
              </a:rPr>
              <a:t>Un</a:t>
            </a:r>
            <a:r>
              <a:rPr lang="de-DE" dirty="0">
                <a:solidFill>
                  <a:srgbClr val="3A6DAC"/>
                </a:solidFill>
                <a:latin typeface="Times New Roman" charset="0"/>
                <a:cs typeface="Times New Roman" charset="0"/>
              </a:rPr>
              <a:t> </a:t>
            </a:r>
            <a:r>
              <a:rPr lang="de-DE" dirty="0" err="1">
                <a:solidFill>
                  <a:srgbClr val="3A6DAC"/>
                </a:solidFill>
                <a:latin typeface="Times New Roman" charset="0"/>
                <a:cs typeface="Times New Roman" charset="0"/>
              </a:rPr>
              <a:t>résultat</a:t>
            </a:r>
            <a:endParaRPr lang="de-DE" dirty="0">
              <a:solidFill>
                <a:srgbClr val="3A6DAC"/>
              </a:solidFill>
              <a:latin typeface="Times New Roman" charset="0"/>
              <a:cs typeface="Times New Roman" charset="0"/>
            </a:endParaRPr>
          </a:p>
          <a:p>
            <a:pPr marL="285750" indent="-285750" algn="just">
              <a:buFont typeface="Arial"/>
              <a:buChar char="•"/>
            </a:pPr>
            <a:r>
              <a:rPr lang="fr-FR" dirty="0" smtClean="0">
                <a:solidFill>
                  <a:srgbClr val="00669A"/>
                </a:solidFill>
                <a:latin typeface="Times New Roman" charset="0"/>
                <a:cs typeface="Times New Roman" charset="0"/>
              </a:rPr>
              <a:t>ImmunoCAP, </a:t>
            </a:r>
            <a:r>
              <a:rPr lang="fr-FR" sz="1400" dirty="0" err="1">
                <a:solidFill>
                  <a:srgbClr val="00669A"/>
                </a:solidFill>
                <a:latin typeface="Times New Roman" charset="0"/>
                <a:cs typeface="Times New Roman" charset="0"/>
              </a:rPr>
              <a:t>Immulite</a:t>
            </a:r>
            <a:r>
              <a:rPr lang="fr-FR" sz="1400" dirty="0">
                <a:solidFill>
                  <a:srgbClr val="00669A"/>
                </a:solidFill>
                <a:latin typeface="Times New Roman" charset="0"/>
                <a:cs typeface="Times New Roman" charset="0"/>
              </a:rPr>
              <a:t> , </a:t>
            </a:r>
            <a:r>
              <a:rPr lang="fr-FR" sz="1400" dirty="0" err="1" smtClean="0">
                <a:solidFill>
                  <a:srgbClr val="00669A"/>
                </a:solidFill>
                <a:latin typeface="Times New Roman" charset="0"/>
                <a:cs typeface="Times New Roman" charset="0"/>
              </a:rPr>
              <a:t>HyTech</a:t>
            </a:r>
            <a:endParaRPr lang="fr-FR" dirty="0">
              <a:solidFill>
                <a:srgbClr val="00669A"/>
              </a:solidFill>
              <a:latin typeface="Times New Roman" charset="0"/>
              <a:cs typeface="Times New Roman" charset="0"/>
            </a:endParaRPr>
          </a:p>
          <a:p>
            <a:pPr marL="285750" indent="-285750" algn="just">
              <a:buFont typeface="Wingdings" charset="2"/>
              <a:buChar char="²"/>
            </a:pPr>
            <a:r>
              <a:rPr lang="fr-FR" dirty="0">
                <a:solidFill>
                  <a:srgbClr val="000090"/>
                </a:solidFill>
                <a:latin typeface="Times New Roman" charset="0"/>
                <a:cs typeface="Times New Roman" charset="0"/>
              </a:rPr>
              <a:t>Sélection des composants nécessaires définie par l'histoire clinique du </a:t>
            </a:r>
            <a:r>
              <a:rPr lang="fr-FR" dirty="0" smtClean="0">
                <a:solidFill>
                  <a:srgbClr val="000090"/>
                </a:solidFill>
                <a:latin typeface="Times New Roman" charset="0"/>
                <a:cs typeface="Times New Roman" charset="0"/>
              </a:rPr>
              <a:t>patient. </a:t>
            </a:r>
          </a:p>
        </p:txBody>
      </p:sp>
      <p:sp>
        <p:nvSpPr>
          <p:cNvPr id="34" name="Rectangle 33"/>
          <p:cNvSpPr/>
          <p:nvPr/>
        </p:nvSpPr>
        <p:spPr>
          <a:xfrm>
            <a:off x="4721412" y="5124428"/>
            <a:ext cx="4288116" cy="1477328"/>
          </a:xfrm>
          <a:prstGeom prst="rect">
            <a:avLst/>
          </a:prstGeom>
        </p:spPr>
        <p:txBody>
          <a:bodyPr wrap="square">
            <a:spAutoFit/>
          </a:bodyPr>
          <a:lstStyle/>
          <a:p>
            <a:pPr marL="285750" indent="-285750" algn="just">
              <a:buFont typeface="Arial"/>
              <a:buChar char="•"/>
            </a:pPr>
            <a:r>
              <a:rPr lang="fr-FR" dirty="0" smtClean="0">
                <a:solidFill>
                  <a:srgbClr val="00669A"/>
                </a:solidFill>
                <a:latin typeface="Times New Roman" charset="0"/>
                <a:cs typeface="Times New Roman" charset="0"/>
              </a:rPr>
              <a:t>ImmunoCAP ISAC, le + complet, </a:t>
            </a:r>
          </a:p>
          <a:p>
            <a:pPr marL="285750" indent="-285750" algn="just">
              <a:buFont typeface="Arial"/>
              <a:buChar char="•"/>
            </a:pPr>
            <a:r>
              <a:rPr lang="fr-FR" dirty="0" smtClean="0">
                <a:solidFill>
                  <a:srgbClr val="00669A"/>
                </a:solidFill>
                <a:latin typeface="Times New Roman" charset="0"/>
                <a:cs typeface="Times New Roman" charset="0"/>
              </a:rPr>
              <a:t>Une </a:t>
            </a:r>
            <a:r>
              <a:rPr lang="fr-FR" dirty="0">
                <a:solidFill>
                  <a:srgbClr val="00669A"/>
                </a:solidFill>
                <a:latin typeface="Times New Roman" charset="0"/>
                <a:cs typeface="Times New Roman" charset="0"/>
              </a:rPr>
              <a:t>détermination = </a:t>
            </a:r>
            <a:r>
              <a:rPr lang="fr-FR" dirty="0" smtClean="0">
                <a:solidFill>
                  <a:srgbClr val="00669A"/>
                </a:solidFill>
                <a:latin typeface="Times New Roman" charset="0"/>
                <a:cs typeface="Times New Roman" charset="0"/>
              </a:rPr>
              <a:t>112 résultats</a:t>
            </a:r>
          </a:p>
          <a:p>
            <a:pPr lvl="1" algn="just"/>
            <a:r>
              <a:rPr lang="fr-FR" dirty="0" smtClean="0">
                <a:solidFill>
                  <a:srgbClr val="00669A"/>
                </a:solidFill>
                <a:latin typeface="Times New Roman" charset="0"/>
                <a:cs typeface="Times New Roman" charset="0"/>
              </a:rPr>
              <a:t>=&gt; 112 composants, &gt; </a:t>
            </a:r>
            <a:r>
              <a:rPr lang="fr-FR" dirty="0">
                <a:solidFill>
                  <a:srgbClr val="00669A"/>
                </a:solidFill>
                <a:latin typeface="Times New Roman" charset="0"/>
                <a:cs typeface="Times New Roman" charset="0"/>
              </a:rPr>
              <a:t>50 </a:t>
            </a:r>
            <a:r>
              <a:rPr lang="fr-FR" dirty="0" smtClean="0">
                <a:solidFill>
                  <a:srgbClr val="00669A"/>
                </a:solidFill>
                <a:latin typeface="Times New Roman" charset="0"/>
                <a:cs typeface="Times New Roman" charset="0"/>
              </a:rPr>
              <a:t>sources</a:t>
            </a:r>
            <a:endParaRPr lang="fr-FR" dirty="0">
              <a:solidFill>
                <a:srgbClr val="008000"/>
              </a:solidFill>
              <a:latin typeface="Times New Roman" charset="0"/>
              <a:cs typeface="Times New Roman" charset="0"/>
            </a:endParaRPr>
          </a:p>
          <a:p>
            <a:pPr algn="just"/>
            <a:r>
              <a:rPr lang="fr-FR" dirty="0" smtClean="0">
                <a:solidFill>
                  <a:srgbClr val="000090"/>
                </a:solidFill>
                <a:latin typeface="Times New Roman" charset="0"/>
                <a:cs typeface="Times New Roman" charset="0"/>
              </a:rPr>
              <a:t>Large </a:t>
            </a:r>
            <a:r>
              <a:rPr lang="fr-FR" dirty="0">
                <a:solidFill>
                  <a:srgbClr val="000090"/>
                </a:solidFill>
                <a:latin typeface="Times New Roman" charset="0"/>
                <a:cs typeface="Times New Roman" charset="0"/>
              </a:rPr>
              <a:t>panel d'allergènes présélectionnés indépendamment de l'histoire de clinique. </a:t>
            </a:r>
          </a:p>
        </p:txBody>
      </p:sp>
      <p:sp>
        <p:nvSpPr>
          <p:cNvPr id="4" name="Flèche droite rayée 3"/>
          <p:cNvSpPr/>
          <p:nvPr/>
        </p:nvSpPr>
        <p:spPr>
          <a:xfrm>
            <a:off x="3972421" y="2661465"/>
            <a:ext cx="1337652" cy="418809"/>
          </a:xfrm>
          <a:prstGeom prst="stripedRightArrow">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3227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p:cNvSpPr>
            <a:spLocks noChangeArrowheads="1"/>
          </p:cNvSpPr>
          <p:nvPr/>
        </p:nvSpPr>
        <p:spPr bwMode="auto">
          <a:xfrm>
            <a:off x="865188" y="0"/>
            <a:ext cx="7467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0" hangingPunct="0"/>
            <a:r>
              <a:rPr lang="en-US" sz="2400" b="1">
                <a:solidFill>
                  <a:srgbClr val="3A6DAC"/>
                </a:solidFill>
                <a:latin typeface="Times New Roman" charset="0"/>
              </a:rPr>
              <a:t>Microarray, Multiplex</a:t>
            </a:r>
          </a:p>
          <a:p>
            <a:pPr algn="ctr" eaLnBrk="0" hangingPunct="0"/>
            <a:r>
              <a:rPr lang="en-US" sz="2400" b="1">
                <a:solidFill>
                  <a:srgbClr val="3A6DAC"/>
                </a:solidFill>
                <a:latin typeface="Times New Roman" charset="0"/>
              </a:rPr>
              <a:t>ImmunoCAP ISAC</a:t>
            </a:r>
          </a:p>
        </p:txBody>
      </p:sp>
      <p:sp>
        <p:nvSpPr>
          <p:cNvPr id="86023" name="Rectangle 7"/>
          <p:cNvSpPr>
            <a:spLocks noChangeArrowheads="1"/>
          </p:cNvSpPr>
          <p:nvPr/>
        </p:nvSpPr>
        <p:spPr bwMode="auto">
          <a:xfrm>
            <a:off x="0" y="1374775"/>
            <a:ext cx="5842000" cy="517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85750" indent="-285750" algn="just" eaLnBrk="0" hangingPunct="0">
              <a:spcBef>
                <a:spcPct val="20000"/>
              </a:spcBef>
              <a:buFont typeface="Arial" charset="0"/>
              <a:buChar char="•"/>
            </a:pPr>
            <a:r>
              <a:rPr lang="fr-FR" sz="2000" b="1">
                <a:solidFill>
                  <a:srgbClr val="006699"/>
                </a:solidFill>
                <a:latin typeface="Times New Roman" charset="0"/>
              </a:rPr>
              <a:t>Technique innovante, outil supplémentaire pour le diagnostic in-vitro, basé exclusivement sur les composants allergéniques.</a:t>
            </a:r>
          </a:p>
          <a:p>
            <a:pPr marL="742950" lvl="1" indent="-285750" algn="just" eaLnBrk="0" hangingPunct="0">
              <a:spcBef>
                <a:spcPct val="20000"/>
              </a:spcBef>
              <a:buFontTx/>
              <a:buChar char="–"/>
            </a:pPr>
            <a:r>
              <a:rPr lang="fr-FR" sz="1600" b="1">
                <a:solidFill>
                  <a:srgbClr val="006699"/>
                </a:solidFill>
                <a:latin typeface="Times New Roman" charset="0"/>
                <a:cs typeface="Arial" charset="0"/>
              </a:rPr>
              <a:t>Plateforme miniaturisée d</a:t>
            </a:r>
            <a:r>
              <a:rPr lang="nl-BE" sz="1600" b="1">
                <a:solidFill>
                  <a:srgbClr val="006699"/>
                </a:solidFill>
                <a:latin typeface="Times New Roman" charset="0"/>
                <a:cs typeface="Arial" charset="0"/>
              </a:rPr>
              <a:t>’</a:t>
            </a:r>
            <a:r>
              <a:rPr lang="fr-FR" altLang="ja-JP" sz="1600" b="1">
                <a:solidFill>
                  <a:srgbClr val="006699"/>
                </a:solidFill>
                <a:latin typeface="Times New Roman" charset="0"/>
                <a:cs typeface="Arial" charset="0"/>
              </a:rPr>
              <a:t>immunoessais </a:t>
            </a:r>
          </a:p>
          <a:p>
            <a:pPr marL="742950" lvl="1" indent="-285750" algn="just" eaLnBrk="0" hangingPunct="0">
              <a:spcBef>
                <a:spcPct val="20000"/>
              </a:spcBef>
              <a:buFontTx/>
              <a:buChar char="–"/>
            </a:pPr>
            <a:r>
              <a:rPr lang="fr-FR" altLang="ja-JP" sz="1600" b="1">
                <a:solidFill>
                  <a:srgbClr val="006699"/>
                </a:solidFill>
                <a:latin typeface="Times New Roman" charset="0"/>
                <a:cs typeface="Arial" charset="0"/>
              </a:rPr>
              <a:t>Mesure des IgEs dirigés contre +/-50 sources allergéniques communes, en un seul dosage.</a:t>
            </a:r>
          </a:p>
          <a:p>
            <a:pPr marL="742950" lvl="1" indent="-285750" algn="just" eaLnBrk="0" hangingPunct="0">
              <a:spcBef>
                <a:spcPct val="20000"/>
              </a:spcBef>
              <a:buFontTx/>
              <a:buChar char="–"/>
            </a:pPr>
            <a:r>
              <a:rPr lang="fr-FR" sz="1600" b="1">
                <a:solidFill>
                  <a:srgbClr val="006699"/>
                </a:solidFill>
                <a:latin typeface="Times New Roman" charset="0"/>
                <a:cs typeface="Arial" charset="0"/>
              </a:rPr>
              <a:t>112 allergènes natifs et recombinants.</a:t>
            </a:r>
          </a:p>
          <a:p>
            <a:pPr marL="1143000" lvl="2" indent="-228600" algn="just" eaLnBrk="0" hangingPunct="0">
              <a:spcBef>
                <a:spcPct val="20000"/>
              </a:spcBef>
              <a:buFont typeface="Wingdings" charset="0"/>
              <a:buChar char="§"/>
            </a:pPr>
            <a:r>
              <a:rPr lang="fr-FR" sz="1600" b="1">
                <a:solidFill>
                  <a:srgbClr val="006699"/>
                </a:solidFill>
                <a:latin typeface="Times New Roman" charset="0"/>
                <a:cs typeface="Arial" charset="0"/>
              </a:rPr>
              <a:t>Allergènes choisis en fonction de leur pertinence dans l</a:t>
            </a:r>
            <a:r>
              <a:rPr lang="nl-BE" sz="1600" b="1">
                <a:solidFill>
                  <a:srgbClr val="006699"/>
                </a:solidFill>
                <a:latin typeface="Times New Roman" charset="0"/>
                <a:cs typeface="Arial" charset="0"/>
              </a:rPr>
              <a:t>’</a:t>
            </a:r>
            <a:r>
              <a:rPr lang="fr-FR" altLang="ja-JP" sz="1600" b="1">
                <a:solidFill>
                  <a:srgbClr val="006699"/>
                </a:solidFill>
                <a:latin typeface="Times New Roman" charset="0"/>
                <a:cs typeface="Arial" charset="0"/>
              </a:rPr>
              <a:t>établissement d</a:t>
            </a:r>
            <a:r>
              <a:rPr lang="nl-BE" altLang="ja-JP" sz="1600" b="1">
                <a:solidFill>
                  <a:srgbClr val="006699"/>
                </a:solidFill>
                <a:latin typeface="Times New Roman" charset="0"/>
                <a:cs typeface="Arial" charset="0"/>
              </a:rPr>
              <a:t>’</a:t>
            </a:r>
            <a:r>
              <a:rPr lang="fr-FR" altLang="ja-JP" sz="1600" b="1">
                <a:solidFill>
                  <a:srgbClr val="006699"/>
                </a:solidFill>
                <a:latin typeface="Times New Roman" charset="0"/>
                <a:cs typeface="Arial" charset="0"/>
              </a:rPr>
              <a:t>un profil de sensibilisation.</a:t>
            </a:r>
          </a:p>
          <a:p>
            <a:pPr marL="742950" lvl="1" indent="-285750" algn="just" eaLnBrk="0" hangingPunct="0">
              <a:spcBef>
                <a:spcPct val="20000"/>
              </a:spcBef>
              <a:buFontTx/>
              <a:buChar char="–"/>
            </a:pPr>
            <a:r>
              <a:rPr lang="fr-FR" sz="1600" b="1">
                <a:solidFill>
                  <a:srgbClr val="006699"/>
                </a:solidFill>
                <a:latin typeface="Times New Roman" charset="0"/>
                <a:cs typeface="Arial" charset="0"/>
              </a:rPr>
              <a:t>Tests sur 30 μL de sérum ou sang total.</a:t>
            </a:r>
          </a:p>
          <a:p>
            <a:pPr marL="742950" lvl="1" indent="-285750" eaLnBrk="0" hangingPunct="0">
              <a:spcBef>
                <a:spcPct val="20000"/>
              </a:spcBef>
              <a:buFontTx/>
              <a:buChar char="–"/>
            </a:pPr>
            <a:r>
              <a:rPr lang="fr-FR" sz="1600" b="1">
                <a:solidFill>
                  <a:srgbClr val="006699"/>
                </a:solidFill>
                <a:latin typeface="Times New Roman" charset="0"/>
                <a:cs typeface="Arial" charset="0"/>
              </a:rPr>
              <a:t>Permet de déterminer des profils de sensibilisation rapidement et à moindre coût.</a:t>
            </a:r>
          </a:p>
          <a:p>
            <a:pPr marL="742950" lvl="1" indent="-285750" eaLnBrk="0" hangingPunct="0">
              <a:spcBef>
                <a:spcPct val="20000"/>
              </a:spcBef>
              <a:buFontTx/>
              <a:buChar char="–"/>
            </a:pPr>
            <a:endParaRPr lang="fr-FR" sz="1400" b="1" u="sng">
              <a:solidFill>
                <a:schemeClr val="hlink"/>
              </a:solidFill>
              <a:latin typeface="Times New Roman" charset="0"/>
              <a:cs typeface="Arial" charset="0"/>
            </a:endParaRPr>
          </a:p>
        </p:txBody>
      </p:sp>
      <p:pic>
        <p:nvPicPr>
          <p:cNvPr id="86024"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4" t="3500" r="2074" b="6534"/>
          <a:stretch>
            <a:fillRect/>
          </a:stretch>
        </p:blipFill>
        <p:spPr bwMode="auto">
          <a:xfrm>
            <a:off x="1862138" y="5119688"/>
            <a:ext cx="5232400" cy="1409700"/>
          </a:xfrm>
          <a:prstGeom prst="rect">
            <a:avLst/>
          </a:prstGeom>
          <a:noFill/>
          <a:ln w="22225" cap="sq">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996" name="Picture 5"/>
          <p:cNvPicPr>
            <a:picLocks noChangeAspect="1" noChangeArrowheads="1"/>
          </p:cNvPicPr>
          <p:nvPr/>
        </p:nvPicPr>
        <p:blipFill>
          <a:blip r:embed="rId3">
            <a:extLst>
              <a:ext uri="{28A0092B-C50C-407E-A947-70E740481C1C}">
                <a14:useLocalDpi xmlns:a14="http://schemas.microsoft.com/office/drawing/2010/main" val="0"/>
              </a:ext>
            </a:extLst>
          </a:blip>
          <a:srcRect l="37863" t="26645" r="13994" b="24414"/>
          <a:stretch>
            <a:fillRect/>
          </a:stretch>
        </p:blipFill>
        <p:spPr bwMode="auto">
          <a:xfrm>
            <a:off x="5908675" y="2370138"/>
            <a:ext cx="3049588" cy="225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921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3">
                                            <p:txEl>
                                              <p:pRg st="1" end="1"/>
                                            </p:txEl>
                                          </p:spTgt>
                                        </p:tgtEl>
                                        <p:attrNameLst>
                                          <p:attrName>style.visibility</p:attrName>
                                        </p:attrNameLst>
                                      </p:cBhvr>
                                      <p:to>
                                        <p:strVal val="visible"/>
                                      </p:to>
                                    </p:set>
                                    <p:anim calcmode="lin" valueType="num">
                                      <p:cBhvr>
                                        <p:cTn id="7" dur="1000" fill="hold"/>
                                        <p:tgtEl>
                                          <p:spTgt spid="8602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6023">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86023">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86023">
                                            <p:txEl>
                                              <p:pRg st="2" end="2"/>
                                            </p:txEl>
                                          </p:spTgt>
                                        </p:tgtEl>
                                        <p:attrNameLst>
                                          <p:attrName>style.visibility</p:attrName>
                                        </p:attrNameLst>
                                      </p:cBhvr>
                                      <p:to>
                                        <p:strVal val="visible"/>
                                      </p:to>
                                    </p:set>
                                    <p:anim calcmode="lin" valueType="num">
                                      <p:cBhvr>
                                        <p:cTn id="12" dur="1000" fill="hold"/>
                                        <p:tgtEl>
                                          <p:spTgt spid="8602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86023">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86023">
                                            <p:txEl>
                                              <p:pRg st="2" end="2"/>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86023">
                                            <p:txEl>
                                              <p:pRg st="3" end="3"/>
                                            </p:txEl>
                                          </p:spTgt>
                                        </p:tgtEl>
                                        <p:attrNameLst>
                                          <p:attrName>style.visibility</p:attrName>
                                        </p:attrNameLst>
                                      </p:cBhvr>
                                      <p:to>
                                        <p:strVal val="visible"/>
                                      </p:to>
                                    </p:set>
                                    <p:anim calcmode="lin" valueType="num">
                                      <p:cBhvr>
                                        <p:cTn id="17" dur="1000" fill="hold"/>
                                        <p:tgtEl>
                                          <p:spTgt spid="86023">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86023">
                                            <p:txEl>
                                              <p:pRg st="3" end="3"/>
                                            </p:txEl>
                                          </p:spTgt>
                                        </p:tgtEl>
                                        <p:attrNameLst>
                                          <p:attrName>ppt_h</p:attrName>
                                        </p:attrNameLst>
                                      </p:cBhvr>
                                      <p:tavLst>
                                        <p:tav tm="0">
                                          <p:val>
                                            <p:fltVal val="0"/>
                                          </p:val>
                                        </p:tav>
                                        <p:tav tm="100000">
                                          <p:val>
                                            <p:strVal val="#ppt_h"/>
                                          </p:val>
                                        </p:tav>
                                      </p:tavLst>
                                    </p:anim>
                                    <p:animEffect transition="in" filter="fade">
                                      <p:cBhvr>
                                        <p:cTn id="19" dur="1000"/>
                                        <p:tgtEl>
                                          <p:spTgt spid="86023">
                                            <p:txEl>
                                              <p:pRg st="3" end="3"/>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86023">
                                            <p:txEl>
                                              <p:pRg st="4" end="4"/>
                                            </p:txEl>
                                          </p:spTgt>
                                        </p:tgtEl>
                                        <p:attrNameLst>
                                          <p:attrName>style.visibility</p:attrName>
                                        </p:attrNameLst>
                                      </p:cBhvr>
                                      <p:to>
                                        <p:strVal val="visible"/>
                                      </p:to>
                                    </p:set>
                                    <p:anim calcmode="lin" valueType="num">
                                      <p:cBhvr>
                                        <p:cTn id="22" dur="1000" fill="hold"/>
                                        <p:tgtEl>
                                          <p:spTgt spid="8602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86023">
                                            <p:txEl>
                                              <p:pRg st="4" end="4"/>
                                            </p:txEl>
                                          </p:spTgt>
                                        </p:tgtEl>
                                        <p:attrNameLst>
                                          <p:attrName>ppt_h</p:attrName>
                                        </p:attrNameLst>
                                      </p:cBhvr>
                                      <p:tavLst>
                                        <p:tav tm="0">
                                          <p:val>
                                            <p:fltVal val="0"/>
                                          </p:val>
                                        </p:tav>
                                        <p:tav tm="100000">
                                          <p:val>
                                            <p:strVal val="#ppt_h"/>
                                          </p:val>
                                        </p:tav>
                                      </p:tavLst>
                                    </p:anim>
                                    <p:animEffect transition="in" filter="fade">
                                      <p:cBhvr>
                                        <p:cTn id="24" dur="1000"/>
                                        <p:tgtEl>
                                          <p:spTgt spid="86023">
                                            <p:txEl>
                                              <p:pRg st="4" end="4"/>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86023">
                                            <p:txEl>
                                              <p:pRg st="5" end="5"/>
                                            </p:txEl>
                                          </p:spTgt>
                                        </p:tgtEl>
                                        <p:attrNameLst>
                                          <p:attrName>style.visibility</p:attrName>
                                        </p:attrNameLst>
                                      </p:cBhvr>
                                      <p:to>
                                        <p:strVal val="visible"/>
                                      </p:to>
                                    </p:set>
                                    <p:anim calcmode="lin" valueType="num">
                                      <p:cBhvr>
                                        <p:cTn id="27" dur="1000" fill="hold"/>
                                        <p:tgtEl>
                                          <p:spTgt spid="86023">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86023">
                                            <p:txEl>
                                              <p:pRg st="5" end="5"/>
                                            </p:txEl>
                                          </p:spTgt>
                                        </p:tgtEl>
                                        <p:attrNameLst>
                                          <p:attrName>ppt_h</p:attrName>
                                        </p:attrNameLst>
                                      </p:cBhvr>
                                      <p:tavLst>
                                        <p:tav tm="0">
                                          <p:val>
                                            <p:fltVal val="0"/>
                                          </p:val>
                                        </p:tav>
                                        <p:tav tm="100000">
                                          <p:val>
                                            <p:strVal val="#ppt_h"/>
                                          </p:val>
                                        </p:tav>
                                      </p:tavLst>
                                    </p:anim>
                                    <p:animEffect transition="in" filter="fade">
                                      <p:cBhvr>
                                        <p:cTn id="29" dur="1000"/>
                                        <p:tgtEl>
                                          <p:spTgt spid="86023">
                                            <p:txEl>
                                              <p:pRg st="5" end="5"/>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86023">
                                            <p:txEl>
                                              <p:pRg st="6" end="6"/>
                                            </p:txEl>
                                          </p:spTgt>
                                        </p:tgtEl>
                                        <p:attrNameLst>
                                          <p:attrName>style.visibility</p:attrName>
                                        </p:attrNameLst>
                                      </p:cBhvr>
                                      <p:to>
                                        <p:strVal val="visible"/>
                                      </p:to>
                                    </p:set>
                                    <p:anim calcmode="lin" valueType="num">
                                      <p:cBhvr>
                                        <p:cTn id="32" dur="1000" fill="hold"/>
                                        <p:tgtEl>
                                          <p:spTgt spid="86023">
                                            <p:txEl>
                                              <p:pRg st="6" end="6"/>
                                            </p:txEl>
                                          </p:spTgt>
                                        </p:tgtEl>
                                        <p:attrNameLst>
                                          <p:attrName>ppt_w</p:attrName>
                                        </p:attrNameLst>
                                      </p:cBhvr>
                                      <p:tavLst>
                                        <p:tav tm="0">
                                          <p:val>
                                            <p:fltVal val="0"/>
                                          </p:val>
                                        </p:tav>
                                        <p:tav tm="100000">
                                          <p:val>
                                            <p:strVal val="#ppt_w"/>
                                          </p:val>
                                        </p:tav>
                                      </p:tavLst>
                                    </p:anim>
                                    <p:anim calcmode="lin" valueType="num">
                                      <p:cBhvr>
                                        <p:cTn id="33" dur="1000" fill="hold"/>
                                        <p:tgtEl>
                                          <p:spTgt spid="86023">
                                            <p:txEl>
                                              <p:pRg st="6" end="6"/>
                                            </p:txEl>
                                          </p:spTgt>
                                        </p:tgtEl>
                                        <p:attrNameLst>
                                          <p:attrName>ppt_h</p:attrName>
                                        </p:attrNameLst>
                                      </p:cBhvr>
                                      <p:tavLst>
                                        <p:tav tm="0">
                                          <p:val>
                                            <p:fltVal val="0"/>
                                          </p:val>
                                        </p:tav>
                                        <p:tav tm="100000">
                                          <p:val>
                                            <p:strVal val="#ppt_h"/>
                                          </p:val>
                                        </p:tav>
                                      </p:tavLst>
                                    </p:anim>
                                    <p:animEffect transition="in" filter="fade">
                                      <p:cBhvr>
                                        <p:cTn id="34" dur="1000"/>
                                        <p:tgtEl>
                                          <p:spTgt spid="860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4"/>
          <p:cNvPicPr>
            <a:picLocks noChangeAspect="1" noChangeArrowheads="1"/>
          </p:cNvPicPr>
          <p:nvPr/>
        </p:nvPicPr>
        <p:blipFill>
          <a:blip r:embed="rId2">
            <a:extLst>
              <a:ext uri="{28A0092B-C50C-407E-A947-70E740481C1C}">
                <a14:useLocalDpi xmlns:a14="http://schemas.microsoft.com/office/drawing/2010/main" val="0"/>
              </a:ext>
            </a:extLst>
          </a:blip>
          <a:srcRect l="31789" t="16068" r="32190" b="12605"/>
          <a:stretch>
            <a:fillRect/>
          </a:stretch>
        </p:blipFill>
        <p:spPr bwMode="auto">
          <a:xfrm>
            <a:off x="0" y="0"/>
            <a:ext cx="3363913"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5"/>
          <p:cNvPicPr>
            <a:picLocks noChangeAspect="1" noChangeArrowheads="1"/>
          </p:cNvPicPr>
          <p:nvPr/>
        </p:nvPicPr>
        <p:blipFill>
          <a:blip r:embed="rId3">
            <a:extLst>
              <a:ext uri="{28A0092B-C50C-407E-A947-70E740481C1C}">
                <a14:useLocalDpi xmlns:a14="http://schemas.microsoft.com/office/drawing/2010/main" val="0"/>
              </a:ext>
            </a:extLst>
          </a:blip>
          <a:srcRect l="31789" t="21210" r="30478" b="6660"/>
          <a:stretch>
            <a:fillRect/>
          </a:stretch>
        </p:blipFill>
        <p:spPr bwMode="auto">
          <a:xfrm>
            <a:off x="3441700" y="425450"/>
            <a:ext cx="29194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6"/>
          <p:cNvPicPr>
            <a:picLocks noChangeAspect="1" noChangeArrowheads="1"/>
          </p:cNvPicPr>
          <p:nvPr/>
        </p:nvPicPr>
        <p:blipFill>
          <a:blip r:embed="rId4">
            <a:extLst>
              <a:ext uri="{28A0092B-C50C-407E-A947-70E740481C1C}">
                <a14:useLocalDpi xmlns:a14="http://schemas.microsoft.com/office/drawing/2010/main" val="0"/>
              </a:ext>
            </a:extLst>
          </a:blip>
          <a:srcRect l="31810" t="21210" r="30487" b="7307"/>
          <a:stretch>
            <a:fillRect/>
          </a:stretch>
        </p:blipFill>
        <p:spPr bwMode="auto">
          <a:xfrm>
            <a:off x="6440488" y="631825"/>
            <a:ext cx="2703512"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7"/>
          <p:cNvPicPr>
            <a:picLocks noChangeAspect="1" noChangeArrowheads="1"/>
          </p:cNvPicPr>
          <p:nvPr/>
        </p:nvPicPr>
        <p:blipFill>
          <a:blip r:embed="rId5">
            <a:extLst>
              <a:ext uri="{28A0092B-C50C-407E-A947-70E740481C1C}">
                <a14:useLocalDpi xmlns:a14="http://schemas.microsoft.com/office/drawing/2010/main" val="0"/>
              </a:ext>
            </a:extLst>
          </a:blip>
          <a:srcRect l="31789" t="21239" r="30478" b="46957"/>
          <a:stretch>
            <a:fillRect/>
          </a:stretch>
        </p:blipFill>
        <p:spPr bwMode="auto">
          <a:xfrm>
            <a:off x="6099175" y="4772025"/>
            <a:ext cx="28003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9" name="Rectangle 9"/>
          <p:cNvSpPr>
            <a:spLocks noChangeArrowheads="1"/>
          </p:cNvSpPr>
          <p:nvPr/>
        </p:nvSpPr>
        <p:spPr bwMode="auto">
          <a:xfrm>
            <a:off x="2655888" y="3340100"/>
            <a:ext cx="527050" cy="825500"/>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10" name="Rectangle 10"/>
          <p:cNvSpPr>
            <a:spLocks noChangeArrowheads="1"/>
          </p:cNvSpPr>
          <p:nvPr/>
        </p:nvSpPr>
        <p:spPr bwMode="auto">
          <a:xfrm>
            <a:off x="5595938" y="952500"/>
            <a:ext cx="511175" cy="825500"/>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11" name="Rectangle 11"/>
          <p:cNvSpPr>
            <a:spLocks noChangeArrowheads="1"/>
          </p:cNvSpPr>
          <p:nvPr/>
        </p:nvSpPr>
        <p:spPr bwMode="auto">
          <a:xfrm>
            <a:off x="5632450" y="2924175"/>
            <a:ext cx="474663" cy="701675"/>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12" name="Rectangle 12"/>
          <p:cNvSpPr>
            <a:spLocks noChangeArrowheads="1"/>
          </p:cNvSpPr>
          <p:nvPr/>
        </p:nvSpPr>
        <p:spPr bwMode="auto">
          <a:xfrm>
            <a:off x="8493125" y="1041400"/>
            <a:ext cx="422275" cy="1884363"/>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14" name="Rectangle 14"/>
          <p:cNvSpPr>
            <a:spLocks noChangeArrowheads="1"/>
          </p:cNvSpPr>
          <p:nvPr/>
        </p:nvSpPr>
        <p:spPr bwMode="auto">
          <a:xfrm>
            <a:off x="8304213" y="5360988"/>
            <a:ext cx="282575" cy="331787"/>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15" name="Text Box 15"/>
          <p:cNvSpPr txBox="1">
            <a:spLocks noChangeArrowheads="1"/>
          </p:cNvSpPr>
          <p:nvPr/>
        </p:nvSpPr>
        <p:spPr bwMode="auto">
          <a:xfrm>
            <a:off x="160338" y="3557588"/>
            <a:ext cx="2438400" cy="847725"/>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b="1" u="sng">
                <a:solidFill>
                  <a:schemeClr val="hlink"/>
                </a:solidFill>
                <a:latin typeface="Times New Roman" charset="0"/>
                <a:cs typeface="Arial" charset="0"/>
              </a:rPr>
              <a:t>Pollens :</a:t>
            </a:r>
            <a:r>
              <a:rPr lang="fr-FR" sz="1600" b="1">
                <a:solidFill>
                  <a:schemeClr val="hlink"/>
                </a:solidFill>
                <a:latin typeface="Times New Roman" charset="0"/>
                <a:cs typeface="Arial" charset="0"/>
              </a:rPr>
              <a:t> Cyn d 1, Phl p 1, Phl p 2, Phl p 4, Phl p 5, Phl p 6 et Ole e 1</a:t>
            </a:r>
          </a:p>
        </p:txBody>
      </p:sp>
      <p:sp>
        <p:nvSpPr>
          <p:cNvPr id="230416" name="Text Box 16"/>
          <p:cNvSpPr txBox="1">
            <a:spLocks noChangeArrowheads="1"/>
          </p:cNvSpPr>
          <p:nvPr/>
        </p:nvSpPr>
        <p:spPr bwMode="auto">
          <a:xfrm>
            <a:off x="2909888" y="544513"/>
            <a:ext cx="2633662" cy="1214437"/>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i="1" u="sng">
                <a:solidFill>
                  <a:schemeClr val="hlink"/>
                </a:solidFill>
                <a:latin typeface="Times New Roman" charset="0"/>
                <a:cs typeface="Arial" charset="0"/>
              </a:rPr>
              <a:t>Bet v 1 homologues</a:t>
            </a:r>
            <a:r>
              <a:rPr lang="fr-FR" sz="1600" b="1" u="sng">
                <a:solidFill>
                  <a:schemeClr val="hlink"/>
                </a:solidFill>
                <a:latin typeface="Times New Roman" charset="0"/>
                <a:cs typeface="Arial" charset="0"/>
              </a:rPr>
              <a:t> (PR-10):</a:t>
            </a:r>
          </a:p>
          <a:p>
            <a:pPr>
              <a:spcBef>
                <a:spcPct val="50000"/>
              </a:spcBef>
              <a:defRPr/>
            </a:pPr>
            <a:r>
              <a:rPr lang="fr-FR" sz="1600" b="1">
                <a:solidFill>
                  <a:schemeClr val="hlink"/>
                </a:solidFill>
                <a:latin typeface="Times New Roman" charset="0"/>
                <a:cs typeface="Arial" charset="0"/>
              </a:rPr>
              <a:t>Bet v 1, Aln g 1, Cor a 1, Mal d 1, Pru p 1, Gly m 4, Ara h 8, Api g 1</a:t>
            </a:r>
          </a:p>
        </p:txBody>
      </p:sp>
      <p:sp>
        <p:nvSpPr>
          <p:cNvPr id="230417" name="Text Box 17"/>
          <p:cNvSpPr txBox="1">
            <a:spLocks noChangeArrowheads="1"/>
          </p:cNvSpPr>
          <p:nvPr/>
        </p:nvSpPr>
        <p:spPr bwMode="auto">
          <a:xfrm>
            <a:off x="3306763" y="2895600"/>
            <a:ext cx="2279650" cy="969963"/>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b="1" u="sng">
                <a:solidFill>
                  <a:schemeClr val="hlink"/>
                </a:solidFill>
                <a:latin typeface="Times New Roman" charset="0"/>
                <a:cs typeface="Arial" charset="0"/>
              </a:rPr>
              <a:t>Profilines :</a:t>
            </a:r>
            <a:endParaRPr lang="fr-FR" sz="1600" b="1">
              <a:solidFill>
                <a:schemeClr val="hlink"/>
              </a:solidFill>
              <a:latin typeface="Times New Roman" charset="0"/>
              <a:cs typeface="Arial" charset="0"/>
            </a:endParaRPr>
          </a:p>
          <a:p>
            <a:pPr>
              <a:spcBef>
                <a:spcPct val="50000"/>
              </a:spcBef>
              <a:defRPr/>
            </a:pPr>
            <a:r>
              <a:rPr lang="fr-FR" sz="1600" b="1">
                <a:solidFill>
                  <a:schemeClr val="hlink"/>
                </a:solidFill>
                <a:latin typeface="Times New Roman" charset="0"/>
                <a:cs typeface="Arial" charset="0"/>
              </a:rPr>
              <a:t>Bet v 2, Ole e 2, Hev b 8, Mer a 1, Phl p 12</a:t>
            </a:r>
          </a:p>
        </p:txBody>
      </p:sp>
      <p:sp>
        <p:nvSpPr>
          <p:cNvPr id="230418" name="Text Box 18"/>
          <p:cNvSpPr txBox="1">
            <a:spLocks noChangeArrowheads="1"/>
          </p:cNvSpPr>
          <p:nvPr/>
        </p:nvSpPr>
        <p:spPr bwMode="auto">
          <a:xfrm>
            <a:off x="6307138" y="1038225"/>
            <a:ext cx="2125662" cy="1458913"/>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b="1" u="sng">
                <a:solidFill>
                  <a:schemeClr val="hlink"/>
                </a:solidFill>
                <a:latin typeface="Times New Roman" charset="0"/>
                <a:cs typeface="Arial" charset="0"/>
              </a:rPr>
              <a:t>Marqueurs d</a:t>
            </a:r>
            <a:r>
              <a:rPr lang="ja-JP" altLang="fr-FR" sz="1600" b="1" u="sng">
                <a:solidFill>
                  <a:schemeClr val="hlink"/>
                </a:solidFill>
                <a:latin typeface="Times New Roman" charset="0"/>
                <a:cs typeface="Arial" charset="0"/>
              </a:rPr>
              <a:t>’</a:t>
            </a:r>
            <a:r>
              <a:rPr lang="fr-FR" sz="1600" b="1" u="sng">
                <a:solidFill>
                  <a:schemeClr val="hlink"/>
                </a:solidFill>
                <a:latin typeface="Times New Roman" charset="0"/>
                <a:cs typeface="Arial" charset="0"/>
              </a:rPr>
              <a:t>espèce :</a:t>
            </a:r>
            <a:endParaRPr lang="fr-FR" sz="1600" b="1">
              <a:solidFill>
                <a:schemeClr val="hlink"/>
              </a:solidFill>
              <a:latin typeface="Times New Roman" charset="0"/>
              <a:cs typeface="Arial" charset="0"/>
            </a:endParaRPr>
          </a:p>
          <a:p>
            <a:pPr>
              <a:spcBef>
                <a:spcPct val="50000"/>
              </a:spcBef>
              <a:defRPr/>
            </a:pPr>
            <a:r>
              <a:rPr lang="fr-FR" sz="1600" b="1">
                <a:solidFill>
                  <a:schemeClr val="hlink"/>
                </a:solidFill>
                <a:latin typeface="Times New Roman" charset="0"/>
                <a:cs typeface="Arial" charset="0"/>
              </a:rPr>
              <a:t>Gal d 1, Bos d lactoferrine, Fel d 1, Fel d 4, Can f 1, Mus m 1, Alt a 1</a:t>
            </a:r>
          </a:p>
        </p:txBody>
      </p:sp>
      <p:sp>
        <p:nvSpPr>
          <p:cNvPr id="230420" name="Text Box 20"/>
          <p:cNvSpPr txBox="1">
            <a:spLocks noChangeArrowheads="1"/>
          </p:cNvSpPr>
          <p:nvPr/>
        </p:nvSpPr>
        <p:spPr bwMode="auto">
          <a:xfrm>
            <a:off x="6273800" y="5767388"/>
            <a:ext cx="2374900" cy="358775"/>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b="1" u="sng">
                <a:solidFill>
                  <a:schemeClr val="hlink"/>
                </a:solidFill>
                <a:latin typeface="Times New Roman" charset="0"/>
                <a:cs typeface="Arial" charset="0"/>
              </a:rPr>
              <a:t>Tropomyosine :</a:t>
            </a:r>
            <a:r>
              <a:rPr lang="fr-FR" sz="1600" b="1">
                <a:solidFill>
                  <a:schemeClr val="hlink"/>
                </a:solidFill>
                <a:latin typeface="Times New Roman" charset="0"/>
                <a:cs typeface="Arial" charset="0"/>
              </a:rPr>
              <a:t> Der p 10</a:t>
            </a:r>
          </a:p>
        </p:txBody>
      </p:sp>
      <p:sp>
        <p:nvSpPr>
          <p:cNvPr id="230421" name="Rectangle 21"/>
          <p:cNvSpPr>
            <a:spLocks noChangeArrowheads="1"/>
          </p:cNvSpPr>
          <p:nvPr/>
        </p:nvSpPr>
        <p:spPr bwMode="auto">
          <a:xfrm>
            <a:off x="8459788" y="3051175"/>
            <a:ext cx="457200" cy="754063"/>
          </a:xfrm>
          <a:prstGeom prst="rect">
            <a:avLst/>
          </a:prstGeom>
          <a:noFill/>
          <a:ln w="222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Arial" charset="0"/>
            </a:endParaRPr>
          </a:p>
        </p:txBody>
      </p:sp>
      <p:sp>
        <p:nvSpPr>
          <p:cNvPr id="230422" name="Text Box 22"/>
          <p:cNvSpPr txBox="1">
            <a:spLocks noChangeArrowheads="1"/>
          </p:cNvSpPr>
          <p:nvPr/>
        </p:nvSpPr>
        <p:spPr bwMode="auto">
          <a:xfrm>
            <a:off x="6230938" y="3146425"/>
            <a:ext cx="2184400" cy="603250"/>
          </a:xfrm>
          <a:prstGeom prst="rect">
            <a:avLst/>
          </a:prstGeom>
          <a:solidFill>
            <a:schemeClr val="accent1"/>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600" b="1">
                <a:solidFill>
                  <a:schemeClr val="hlink"/>
                </a:solidFill>
                <a:latin typeface="Times New Roman" charset="0"/>
                <a:cs typeface="Arial" charset="0"/>
              </a:rPr>
              <a:t>Der p 1, Der f 1, Der f 2, Der p 2, Eur m 2</a:t>
            </a:r>
          </a:p>
        </p:txBody>
      </p:sp>
      <p:sp>
        <p:nvSpPr>
          <p:cNvPr id="230423" name="Text Box 23"/>
          <p:cNvSpPr txBox="1">
            <a:spLocks noChangeArrowheads="1"/>
          </p:cNvSpPr>
          <p:nvPr/>
        </p:nvSpPr>
        <p:spPr bwMode="auto">
          <a:xfrm>
            <a:off x="0" y="493713"/>
            <a:ext cx="287813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b="1">
                <a:solidFill>
                  <a:srgbClr val="FF0000"/>
                </a:solidFill>
                <a:latin typeface="Times New Roman" charset="0"/>
                <a:cs typeface="Arial" charset="0"/>
              </a:rPr>
              <a:t>B. Julien (18 ans)</a:t>
            </a:r>
          </a:p>
          <a:p>
            <a:pPr algn="ctr">
              <a:spcBef>
                <a:spcPct val="50000"/>
              </a:spcBef>
              <a:defRPr/>
            </a:pPr>
            <a:endParaRPr lang="fr-FR" sz="300" b="1">
              <a:solidFill>
                <a:srgbClr val="FF0000"/>
              </a:solidFill>
              <a:latin typeface="Times New Roman" charset="0"/>
              <a:cs typeface="Arial" charset="0"/>
            </a:endParaRPr>
          </a:p>
          <a:p>
            <a:pPr algn="ctr">
              <a:spcBef>
                <a:spcPct val="50000"/>
              </a:spcBef>
              <a:defRPr/>
            </a:pPr>
            <a:endParaRPr lang="fr-FR" sz="100" b="1">
              <a:solidFill>
                <a:srgbClr val="FF0000"/>
              </a:solidFill>
              <a:latin typeface="Times New Roman" charset="0"/>
              <a:cs typeface="Arial" charset="0"/>
            </a:endParaRPr>
          </a:p>
        </p:txBody>
      </p:sp>
      <p:sp>
        <p:nvSpPr>
          <p:cNvPr id="230424" name="Text Box 24"/>
          <p:cNvSpPr txBox="1">
            <a:spLocks noChangeArrowheads="1"/>
          </p:cNvSpPr>
          <p:nvPr/>
        </p:nvSpPr>
        <p:spPr bwMode="auto">
          <a:xfrm>
            <a:off x="131763" y="5041900"/>
            <a:ext cx="5876925" cy="1390650"/>
          </a:xfrm>
          <a:prstGeom prst="rect">
            <a:avLst/>
          </a:prstGeom>
          <a:solidFill>
            <a:srgbClr val="CCFFFF"/>
          </a:solidFill>
          <a:ln w="222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400" b="1">
                <a:solidFill>
                  <a:srgbClr val="006699"/>
                </a:solidFill>
                <a:latin typeface="Times New Roman" charset="0"/>
                <a:cs typeface="Arial" charset="0"/>
              </a:rPr>
              <a:t>Grâce au CRD, nous trouvons des explications : </a:t>
            </a:r>
          </a:p>
          <a:p>
            <a:pPr>
              <a:spcBef>
                <a:spcPct val="50000"/>
              </a:spcBef>
              <a:defRPr/>
            </a:pPr>
            <a:r>
              <a:rPr lang="fr-FR" sz="1400" b="1">
                <a:solidFill>
                  <a:srgbClr val="006699"/>
                </a:solidFill>
                <a:latin typeface="Times New Roman" charset="0"/>
                <a:cs typeface="Arial" charset="0"/>
              </a:rPr>
              <a:t>Nombreuses allergies alimentaires dues à la sensibilisation aux profilines, protéines PR-10 (OAS), tropomyosine (fruit de mer), lait de vache…</a:t>
            </a:r>
          </a:p>
          <a:p>
            <a:pPr>
              <a:spcBef>
                <a:spcPct val="50000"/>
              </a:spcBef>
              <a:defRPr/>
            </a:pPr>
            <a:r>
              <a:rPr lang="fr-FR" sz="1400" b="1">
                <a:solidFill>
                  <a:srgbClr val="006699"/>
                </a:solidFill>
                <a:latin typeface="Times New Roman" charset="0"/>
                <a:cs typeface="Arial" charset="0"/>
              </a:rPr>
              <a:t>Nombreuses graminées, acariens, animaux domestiques… qui expliquent la rhinite perannuelle exacerbée durant le période pollinique.</a:t>
            </a:r>
          </a:p>
        </p:txBody>
      </p:sp>
    </p:spTree>
    <p:extLst>
      <p:ext uri="{BB962C8B-B14F-4D97-AF65-F5344CB8AC3E}">
        <p14:creationId xmlns:p14="http://schemas.microsoft.com/office/powerpoint/2010/main" val="3771737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 calcmode="lin" valueType="num">
                                      <p:cBhvr>
                                        <p:cTn id="7" dur="1000" fill="hold"/>
                                        <p:tgtEl>
                                          <p:spTgt spid="230404"/>
                                        </p:tgtEl>
                                        <p:attrNameLst>
                                          <p:attrName>ppt_w</p:attrName>
                                        </p:attrNameLst>
                                      </p:cBhvr>
                                      <p:tavLst>
                                        <p:tav tm="0">
                                          <p:val>
                                            <p:strVal val="#ppt_w*0.70"/>
                                          </p:val>
                                        </p:tav>
                                        <p:tav tm="100000">
                                          <p:val>
                                            <p:strVal val="#ppt_w"/>
                                          </p:val>
                                        </p:tav>
                                      </p:tavLst>
                                    </p:anim>
                                    <p:anim calcmode="lin" valueType="num">
                                      <p:cBhvr>
                                        <p:cTn id="8" dur="1000" fill="hold"/>
                                        <p:tgtEl>
                                          <p:spTgt spid="230404"/>
                                        </p:tgtEl>
                                        <p:attrNameLst>
                                          <p:attrName>ppt_h</p:attrName>
                                        </p:attrNameLst>
                                      </p:cBhvr>
                                      <p:tavLst>
                                        <p:tav tm="0">
                                          <p:val>
                                            <p:strVal val="#ppt_h"/>
                                          </p:val>
                                        </p:tav>
                                        <p:tav tm="100000">
                                          <p:val>
                                            <p:strVal val="#ppt_h"/>
                                          </p:val>
                                        </p:tav>
                                      </p:tavLst>
                                    </p:anim>
                                    <p:animEffect transition="in" filter="fade">
                                      <p:cBhvr>
                                        <p:cTn id="9" dur="1000"/>
                                        <p:tgtEl>
                                          <p:spTgt spid="230404"/>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30423"/>
                                        </p:tgtEl>
                                        <p:attrNameLst>
                                          <p:attrName>style.visibility</p:attrName>
                                        </p:attrNameLst>
                                      </p:cBhvr>
                                      <p:to>
                                        <p:strVal val="visible"/>
                                      </p:to>
                                    </p:set>
                                  </p:childTnLst>
                                </p:cTn>
                              </p:par>
                            </p:childTnLst>
                          </p:cTn>
                        </p:par>
                        <p:par>
                          <p:cTn id="13" fill="hold" nodeType="afterGroup">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230409"/>
                                        </p:tgtEl>
                                        <p:attrNameLst>
                                          <p:attrName>style.visibility</p:attrName>
                                        </p:attrNameLst>
                                      </p:cBhvr>
                                      <p:to>
                                        <p:strVal val="visible"/>
                                      </p:to>
                                    </p:set>
                                    <p:anim calcmode="lin" valueType="num">
                                      <p:cBhvr>
                                        <p:cTn id="16" dur="1000" fill="hold"/>
                                        <p:tgtEl>
                                          <p:spTgt spid="230409"/>
                                        </p:tgtEl>
                                        <p:attrNameLst>
                                          <p:attrName>ppt_w</p:attrName>
                                        </p:attrNameLst>
                                      </p:cBhvr>
                                      <p:tavLst>
                                        <p:tav tm="0">
                                          <p:val>
                                            <p:strVal val="#ppt_w*0.70"/>
                                          </p:val>
                                        </p:tav>
                                        <p:tav tm="100000">
                                          <p:val>
                                            <p:strVal val="#ppt_w"/>
                                          </p:val>
                                        </p:tav>
                                      </p:tavLst>
                                    </p:anim>
                                    <p:anim calcmode="lin" valueType="num">
                                      <p:cBhvr>
                                        <p:cTn id="17" dur="1000" fill="hold"/>
                                        <p:tgtEl>
                                          <p:spTgt spid="230409"/>
                                        </p:tgtEl>
                                        <p:attrNameLst>
                                          <p:attrName>ppt_h</p:attrName>
                                        </p:attrNameLst>
                                      </p:cBhvr>
                                      <p:tavLst>
                                        <p:tav tm="0">
                                          <p:val>
                                            <p:strVal val="#ppt_h"/>
                                          </p:val>
                                        </p:tav>
                                        <p:tav tm="100000">
                                          <p:val>
                                            <p:strVal val="#ppt_h"/>
                                          </p:val>
                                        </p:tav>
                                      </p:tavLst>
                                    </p:anim>
                                    <p:animEffect transition="in" filter="fade">
                                      <p:cBhvr>
                                        <p:cTn id="18" dur="1000"/>
                                        <p:tgtEl>
                                          <p:spTgt spid="230409"/>
                                        </p:tgtEl>
                                      </p:cBhvr>
                                    </p:animEffect>
                                  </p:childTnLst>
                                </p:cTn>
                              </p:par>
                            </p:childTnLst>
                          </p:cTn>
                        </p:par>
                        <p:par>
                          <p:cTn id="19" fill="hold" nodeType="afterGroup">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30415"/>
                                        </p:tgtEl>
                                        <p:attrNameLst>
                                          <p:attrName>style.visibility</p:attrName>
                                        </p:attrNameLst>
                                      </p:cBhvr>
                                      <p:to>
                                        <p:strVal val="visible"/>
                                      </p:to>
                                    </p:set>
                                    <p:anim calcmode="lin" valueType="num">
                                      <p:cBhvr>
                                        <p:cTn id="22" dur="1000" fill="hold"/>
                                        <p:tgtEl>
                                          <p:spTgt spid="230415"/>
                                        </p:tgtEl>
                                        <p:attrNameLst>
                                          <p:attrName>ppt_w</p:attrName>
                                        </p:attrNameLst>
                                      </p:cBhvr>
                                      <p:tavLst>
                                        <p:tav tm="0">
                                          <p:val>
                                            <p:strVal val="#ppt_w*0.70"/>
                                          </p:val>
                                        </p:tav>
                                        <p:tav tm="100000">
                                          <p:val>
                                            <p:strVal val="#ppt_w"/>
                                          </p:val>
                                        </p:tav>
                                      </p:tavLst>
                                    </p:anim>
                                    <p:anim calcmode="lin" valueType="num">
                                      <p:cBhvr>
                                        <p:cTn id="23" dur="1000" fill="hold"/>
                                        <p:tgtEl>
                                          <p:spTgt spid="230415"/>
                                        </p:tgtEl>
                                        <p:attrNameLst>
                                          <p:attrName>ppt_h</p:attrName>
                                        </p:attrNameLst>
                                      </p:cBhvr>
                                      <p:tavLst>
                                        <p:tav tm="0">
                                          <p:val>
                                            <p:strVal val="#ppt_h"/>
                                          </p:val>
                                        </p:tav>
                                        <p:tav tm="100000">
                                          <p:val>
                                            <p:strVal val="#ppt_h"/>
                                          </p:val>
                                        </p:tav>
                                      </p:tavLst>
                                    </p:anim>
                                    <p:animEffect transition="in" filter="fade">
                                      <p:cBhvr>
                                        <p:cTn id="24" dur="1000"/>
                                        <p:tgtEl>
                                          <p:spTgt spid="23041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nodeType="clickEffect">
                                  <p:stCondLst>
                                    <p:cond delay="0"/>
                                  </p:stCondLst>
                                  <p:childTnLst>
                                    <p:set>
                                      <p:cBhvr>
                                        <p:cTn id="28" dur="1" fill="hold">
                                          <p:stCondLst>
                                            <p:cond delay="0"/>
                                          </p:stCondLst>
                                        </p:cTn>
                                        <p:tgtEl>
                                          <p:spTgt spid="230405"/>
                                        </p:tgtEl>
                                        <p:attrNameLst>
                                          <p:attrName>style.visibility</p:attrName>
                                        </p:attrNameLst>
                                      </p:cBhvr>
                                      <p:to>
                                        <p:strVal val="visible"/>
                                      </p:to>
                                    </p:set>
                                    <p:anim calcmode="lin" valueType="num">
                                      <p:cBhvr>
                                        <p:cTn id="29" dur="1000" fill="hold"/>
                                        <p:tgtEl>
                                          <p:spTgt spid="230405"/>
                                        </p:tgtEl>
                                        <p:attrNameLst>
                                          <p:attrName>ppt_w</p:attrName>
                                        </p:attrNameLst>
                                      </p:cBhvr>
                                      <p:tavLst>
                                        <p:tav tm="0">
                                          <p:val>
                                            <p:strVal val="#ppt_w*0.70"/>
                                          </p:val>
                                        </p:tav>
                                        <p:tav tm="100000">
                                          <p:val>
                                            <p:strVal val="#ppt_w"/>
                                          </p:val>
                                        </p:tav>
                                      </p:tavLst>
                                    </p:anim>
                                    <p:anim calcmode="lin" valueType="num">
                                      <p:cBhvr>
                                        <p:cTn id="30" dur="1000" fill="hold"/>
                                        <p:tgtEl>
                                          <p:spTgt spid="230405"/>
                                        </p:tgtEl>
                                        <p:attrNameLst>
                                          <p:attrName>ppt_h</p:attrName>
                                        </p:attrNameLst>
                                      </p:cBhvr>
                                      <p:tavLst>
                                        <p:tav tm="0">
                                          <p:val>
                                            <p:strVal val="#ppt_h"/>
                                          </p:val>
                                        </p:tav>
                                        <p:tav tm="100000">
                                          <p:val>
                                            <p:strVal val="#ppt_h"/>
                                          </p:val>
                                        </p:tav>
                                      </p:tavLst>
                                    </p:anim>
                                    <p:animEffect transition="in" filter="fade">
                                      <p:cBhvr>
                                        <p:cTn id="31" dur="1000"/>
                                        <p:tgtEl>
                                          <p:spTgt spid="2304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30410"/>
                                        </p:tgtEl>
                                        <p:attrNameLst>
                                          <p:attrName>style.visibility</p:attrName>
                                        </p:attrNameLst>
                                      </p:cBhvr>
                                      <p:to>
                                        <p:strVal val="visible"/>
                                      </p:to>
                                    </p:set>
                                    <p:anim calcmode="lin" valueType="num">
                                      <p:cBhvr>
                                        <p:cTn id="36" dur="1000" fill="hold"/>
                                        <p:tgtEl>
                                          <p:spTgt spid="230410"/>
                                        </p:tgtEl>
                                        <p:attrNameLst>
                                          <p:attrName>ppt_w</p:attrName>
                                        </p:attrNameLst>
                                      </p:cBhvr>
                                      <p:tavLst>
                                        <p:tav tm="0">
                                          <p:val>
                                            <p:strVal val="#ppt_w*0.70"/>
                                          </p:val>
                                        </p:tav>
                                        <p:tav tm="100000">
                                          <p:val>
                                            <p:strVal val="#ppt_w"/>
                                          </p:val>
                                        </p:tav>
                                      </p:tavLst>
                                    </p:anim>
                                    <p:anim calcmode="lin" valueType="num">
                                      <p:cBhvr>
                                        <p:cTn id="37" dur="1000" fill="hold"/>
                                        <p:tgtEl>
                                          <p:spTgt spid="230410"/>
                                        </p:tgtEl>
                                        <p:attrNameLst>
                                          <p:attrName>ppt_h</p:attrName>
                                        </p:attrNameLst>
                                      </p:cBhvr>
                                      <p:tavLst>
                                        <p:tav tm="0">
                                          <p:val>
                                            <p:strVal val="#ppt_h"/>
                                          </p:val>
                                        </p:tav>
                                        <p:tav tm="100000">
                                          <p:val>
                                            <p:strVal val="#ppt_h"/>
                                          </p:val>
                                        </p:tav>
                                      </p:tavLst>
                                    </p:anim>
                                    <p:animEffect transition="in" filter="fade">
                                      <p:cBhvr>
                                        <p:cTn id="38" dur="1000"/>
                                        <p:tgtEl>
                                          <p:spTgt spid="2304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30416"/>
                                        </p:tgtEl>
                                        <p:attrNameLst>
                                          <p:attrName>style.visibility</p:attrName>
                                        </p:attrNameLst>
                                      </p:cBhvr>
                                      <p:to>
                                        <p:strVal val="visible"/>
                                      </p:to>
                                    </p:set>
                                    <p:anim calcmode="lin" valueType="num">
                                      <p:cBhvr>
                                        <p:cTn id="41" dur="1000" fill="hold"/>
                                        <p:tgtEl>
                                          <p:spTgt spid="230416"/>
                                        </p:tgtEl>
                                        <p:attrNameLst>
                                          <p:attrName>ppt_w</p:attrName>
                                        </p:attrNameLst>
                                      </p:cBhvr>
                                      <p:tavLst>
                                        <p:tav tm="0">
                                          <p:val>
                                            <p:strVal val="#ppt_w*0.70"/>
                                          </p:val>
                                        </p:tav>
                                        <p:tav tm="100000">
                                          <p:val>
                                            <p:strVal val="#ppt_w"/>
                                          </p:val>
                                        </p:tav>
                                      </p:tavLst>
                                    </p:anim>
                                    <p:anim calcmode="lin" valueType="num">
                                      <p:cBhvr>
                                        <p:cTn id="42" dur="1000" fill="hold"/>
                                        <p:tgtEl>
                                          <p:spTgt spid="230416"/>
                                        </p:tgtEl>
                                        <p:attrNameLst>
                                          <p:attrName>ppt_h</p:attrName>
                                        </p:attrNameLst>
                                      </p:cBhvr>
                                      <p:tavLst>
                                        <p:tav tm="0">
                                          <p:val>
                                            <p:strVal val="#ppt_h"/>
                                          </p:val>
                                        </p:tav>
                                        <p:tav tm="100000">
                                          <p:val>
                                            <p:strVal val="#ppt_h"/>
                                          </p:val>
                                        </p:tav>
                                      </p:tavLst>
                                    </p:anim>
                                    <p:animEffect transition="in" filter="fade">
                                      <p:cBhvr>
                                        <p:cTn id="43" dur="1000"/>
                                        <p:tgtEl>
                                          <p:spTgt spid="23041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230411"/>
                                        </p:tgtEl>
                                        <p:attrNameLst>
                                          <p:attrName>style.visibility</p:attrName>
                                        </p:attrNameLst>
                                      </p:cBhvr>
                                      <p:to>
                                        <p:strVal val="visible"/>
                                      </p:to>
                                    </p:set>
                                    <p:anim calcmode="lin" valueType="num">
                                      <p:cBhvr>
                                        <p:cTn id="48" dur="1000" fill="hold"/>
                                        <p:tgtEl>
                                          <p:spTgt spid="230411"/>
                                        </p:tgtEl>
                                        <p:attrNameLst>
                                          <p:attrName>ppt_w</p:attrName>
                                        </p:attrNameLst>
                                      </p:cBhvr>
                                      <p:tavLst>
                                        <p:tav tm="0">
                                          <p:val>
                                            <p:strVal val="#ppt_w*0.70"/>
                                          </p:val>
                                        </p:tav>
                                        <p:tav tm="100000">
                                          <p:val>
                                            <p:strVal val="#ppt_w"/>
                                          </p:val>
                                        </p:tav>
                                      </p:tavLst>
                                    </p:anim>
                                    <p:anim calcmode="lin" valueType="num">
                                      <p:cBhvr>
                                        <p:cTn id="49" dur="1000" fill="hold"/>
                                        <p:tgtEl>
                                          <p:spTgt spid="230411"/>
                                        </p:tgtEl>
                                        <p:attrNameLst>
                                          <p:attrName>ppt_h</p:attrName>
                                        </p:attrNameLst>
                                      </p:cBhvr>
                                      <p:tavLst>
                                        <p:tav tm="0">
                                          <p:val>
                                            <p:strVal val="#ppt_h"/>
                                          </p:val>
                                        </p:tav>
                                        <p:tav tm="100000">
                                          <p:val>
                                            <p:strVal val="#ppt_h"/>
                                          </p:val>
                                        </p:tav>
                                      </p:tavLst>
                                    </p:anim>
                                    <p:animEffect transition="in" filter="fade">
                                      <p:cBhvr>
                                        <p:cTn id="50" dur="1000"/>
                                        <p:tgtEl>
                                          <p:spTgt spid="230411"/>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230417"/>
                                        </p:tgtEl>
                                        <p:attrNameLst>
                                          <p:attrName>style.visibility</p:attrName>
                                        </p:attrNameLst>
                                      </p:cBhvr>
                                      <p:to>
                                        <p:strVal val="visible"/>
                                      </p:to>
                                    </p:set>
                                    <p:anim calcmode="lin" valueType="num">
                                      <p:cBhvr>
                                        <p:cTn id="53" dur="1000" fill="hold"/>
                                        <p:tgtEl>
                                          <p:spTgt spid="230417"/>
                                        </p:tgtEl>
                                        <p:attrNameLst>
                                          <p:attrName>ppt_w</p:attrName>
                                        </p:attrNameLst>
                                      </p:cBhvr>
                                      <p:tavLst>
                                        <p:tav tm="0">
                                          <p:val>
                                            <p:strVal val="#ppt_w*0.70"/>
                                          </p:val>
                                        </p:tav>
                                        <p:tav tm="100000">
                                          <p:val>
                                            <p:strVal val="#ppt_w"/>
                                          </p:val>
                                        </p:tav>
                                      </p:tavLst>
                                    </p:anim>
                                    <p:anim calcmode="lin" valueType="num">
                                      <p:cBhvr>
                                        <p:cTn id="54" dur="1000" fill="hold"/>
                                        <p:tgtEl>
                                          <p:spTgt spid="230417"/>
                                        </p:tgtEl>
                                        <p:attrNameLst>
                                          <p:attrName>ppt_h</p:attrName>
                                        </p:attrNameLst>
                                      </p:cBhvr>
                                      <p:tavLst>
                                        <p:tav tm="0">
                                          <p:val>
                                            <p:strVal val="#ppt_h"/>
                                          </p:val>
                                        </p:tav>
                                        <p:tav tm="100000">
                                          <p:val>
                                            <p:strVal val="#ppt_h"/>
                                          </p:val>
                                        </p:tav>
                                      </p:tavLst>
                                    </p:anim>
                                    <p:animEffect transition="in" filter="fade">
                                      <p:cBhvr>
                                        <p:cTn id="55" dur="1000"/>
                                        <p:tgtEl>
                                          <p:spTgt spid="23041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5" presetClass="entr" presetSubtype="0" fill="hold" nodeType="clickEffect">
                                  <p:stCondLst>
                                    <p:cond delay="0"/>
                                  </p:stCondLst>
                                  <p:childTnLst>
                                    <p:set>
                                      <p:cBhvr>
                                        <p:cTn id="59" dur="1" fill="hold">
                                          <p:stCondLst>
                                            <p:cond delay="0"/>
                                          </p:stCondLst>
                                        </p:cTn>
                                        <p:tgtEl>
                                          <p:spTgt spid="230406"/>
                                        </p:tgtEl>
                                        <p:attrNameLst>
                                          <p:attrName>style.visibility</p:attrName>
                                        </p:attrNameLst>
                                      </p:cBhvr>
                                      <p:to>
                                        <p:strVal val="visible"/>
                                      </p:to>
                                    </p:set>
                                    <p:anim calcmode="lin" valueType="num">
                                      <p:cBhvr>
                                        <p:cTn id="60" dur="1000" fill="hold"/>
                                        <p:tgtEl>
                                          <p:spTgt spid="230406"/>
                                        </p:tgtEl>
                                        <p:attrNameLst>
                                          <p:attrName>ppt_w</p:attrName>
                                        </p:attrNameLst>
                                      </p:cBhvr>
                                      <p:tavLst>
                                        <p:tav tm="0">
                                          <p:val>
                                            <p:strVal val="#ppt_w*0.70"/>
                                          </p:val>
                                        </p:tav>
                                        <p:tav tm="100000">
                                          <p:val>
                                            <p:strVal val="#ppt_w"/>
                                          </p:val>
                                        </p:tav>
                                      </p:tavLst>
                                    </p:anim>
                                    <p:anim calcmode="lin" valueType="num">
                                      <p:cBhvr>
                                        <p:cTn id="61" dur="1000" fill="hold"/>
                                        <p:tgtEl>
                                          <p:spTgt spid="230406"/>
                                        </p:tgtEl>
                                        <p:attrNameLst>
                                          <p:attrName>ppt_h</p:attrName>
                                        </p:attrNameLst>
                                      </p:cBhvr>
                                      <p:tavLst>
                                        <p:tav tm="0">
                                          <p:val>
                                            <p:strVal val="#ppt_h"/>
                                          </p:val>
                                        </p:tav>
                                        <p:tav tm="100000">
                                          <p:val>
                                            <p:strVal val="#ppt_h"/>
                                          </p:val>
                                        </p:tav>
                                      </p:tavLst>
                                    </p:anim>
                                    <p:animEffect transition="in" filter="fade">
                                      <p:cBhvr>
                                        <p:cTn id="62" dur="1000"/>
                                        <p:tgtEl>
                                          <p:spTgt spid="23040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0412"/>
                                        </p:tgtEl>
                                        <p:attrNameLst>
                                          <p:attrName>style.visibility</p:attrName>
                                        </p:attrNameLst>
                                      </p:cBhvr>
                                      <p:to>
                                        <p:strVal val="visible"/>
                                      </p:to>
                                    </p:set>
                                    <p:animEffect transition="in" filter="wipe(down)">
                                      <p:cBhvr>
                                        <p:cTn id="67" dur="500"/>
                                        <p:tgtEl>
                                          <p:spTgt spid="23041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30418"/>
                                        </p:tgtEl>
                                        <p:attrNameLst>
                                          <p:attrName>style.visibility</p:attrName>
                                        </p:attrNameLst>
                                      </p:cBhvr>
                                      <p:to>
                                        <p:strVal val="visible"/>
                                      </p:to>
                                    </p:set>
                                    <p:animEffect transition="in" filter="wipe(down)">
                                      <p:cBhvr>
                                        <p:cTn id="70" dur="500"/>
                                        <p:tgtEl>
                                          <p:spTgt spid="230418"/>
                                        </p:tgtEl>
                                      </p:cBhvr>
                                    </p:animEffect>
                                  </p:childTnLst>
                                </p:cTn>
                              </p:par>
                            </p:childTnLst>
                          </p:cTn>
                        </p:par>
                        <p:par>
                          <p:cTn id="71" fill="hold" nodeType="afterGroup">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30421"/>
                                        </p:tgtEl>
                                        <p:attrNameLst>
                                          <p:attrName>style.visibility</p:attrName>
                                        </p:attrNameLst>
                                      </p:cBhvr>
                                      <p:to>
                                        <p:strVal val="visible"/>
                                      </p:to>
                                    </p:set>
                                    <p:animEffect transition="in" filter="wipe(down)">
                                      <p:cBhvr>
                                        <p:cTn id="74" dur="500"/>
                                        <p:tgtEl>
                                          <p:spTgt spid="23042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30422"/>
                                        </p:tgtEl>
                                        <p:attrNameLst>
                                          <p:attrName>style.visibility</p:attrName>
                                        </p:attrNameLst>
                                      </p:cBhvr>
                                      <p:to>
                                        <p:strVal val="visible"/>
                                      </p:to>
                                    </p:set>
                                    <p:animEffect transition="in" filter="wipe(down)">
                                      <p:cBhvr>
                                        <p:cTn id="77" dur="500"/>
                                        <p:tgtEl>
                                          <p:spTgt spid="2304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nodeType="clickEffect">
                                  <p:stCondLst>
                                    <p:cond delay="0"/>
                                  </p:stCondLst>
                                  <p:childTnLst>
                                    <p:set>
                                      <p:cBhvr>
                                        <p:cTn id="81" dur="1" fill="hold">
                                          <p:stCondLst>
                                            <p:cond delay="0"/>
                                          </p:stCondLst>
                                        </p:cTn>
                                        <p:tgtEl>
                                          <p:spTgt spid="230407"/>
                                        </p:tgtEl>
                                        <p:attrNameLst>
                                          <p:attrName>style.visibility</p:attrName>
                                        </p:attrNameLst>
                                      </p:cBhvr>
                                      <p:to>
                                        <p:strVal val="visible"/>
                                      </p:to>
                                    </p:set>
                                    <p:anim calcmode="lin" valueType="num">
                                      <p:cBhvr>
                                        <p:cTn id="82" dur="1000" fill="hold"/>
                                        <p:tgtEl>
                                          <p:spTgt spid="230407"/>
                                        </p:tgtEl>
                                        <p:attrNameLst>
                                          <p:attrName>ppt_w</p:attrName>
                                        </p:attrNameLst>
                                      </p:cBhvr>
                                      <p:tavLst>
                                        <p:tav tm="0">
                                          <p:val>
                                            <p:strVal val="#ppt_w*0.70"/>
                                          </p:val>
                                        </p:tav>
                                        <p:tav tm="100000">
                                          <p:val>
                                            <p:strVal val="#ppt_w"/>
                                          </p:val>
                                        </p:tav>
                                      </p:tavLst>
                                    </p:anim>
                                    <p:anim calcmode="lin" valueType="num">
                                      <p:cBhvr>
                                        <p:cTn id="83" dur="1000" fill="hold"/>
                                        <p:tgtEl>
                                          <p:spTgt spid="230407"/>
                                        </p:tgtEl>
                                        <p:attrNameLst>
                                          <p:attrName>ppt_h</p:attrName>
                                        </p:attrNameLst>
                                      </p:cBhvr>
                                      <p:tavLst>
                                        <p:tav tm="0">
                                          <p:val>
                                            <p:strVal val="#ppt_h"/>
                                          </p:val>
                                        </p:tav>
                                        <p:tav tm="100000">
                                          <p:val>
                                            <p:strVal val="#ppt_h"/>
                                          </p:val>
                                        </p:tav>
                                      </p:tavLst>
                                    </p:anim>
                                    <p:animEffect transition="in" filter="fade">
                                      <p:cBhvr>
                                        <p:cTn id="84" dur="1000"/>
                                        <p:tgtEl>
                                          <p:spTgt spid="23040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04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042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7" presetClass="entr" presetSubtype="8" fill="hold" grpId="0" nodeType="clickEffect">
                                  <p:stCondLst>
                                    <p:cond delay="0"/>
                                  </p:stCondLst>
                                  <p:childTnLst>
                                    <p:set>
                                      <p:cBhvr>
                                        <p:cTn id="94" dur="1" fill="hold">
                                          <p:stCondLst>
                                            <p:cond delay="0"/>
                                          </p:stCondLst>
                                        </p:cTn>
                                        <p:tgtEl>
                                          <p:spTgt spid="230424"/>
                                        </p:tgtEl>
                                        <p:attrNameLst>
                                          <p:attrName>style.visibility</p:attrName>
                                        </p:attrNameLst>
                                      </p:cBhvr>
                                      <p:to>
                                        <p:strVal val="visible"/>
                                      </p:to>
                                    </p:set>
                                    <p:anim calcmode="lin" valueType="num">
                                      <p:cBhvr additive="base">
                                        <p:cTn id="95" dur="2000" fill="hold"/>
                                        <p:tgtEl>
                                          <p:spTgt spid="230424"/>
                                        </p:tgtEl>
                                        <p:attrNameLst>
                                          <p:attrName>ppt_x</p:attrName>
                                        </p:attrNameLst>
                                      </p:cBhvr>
                                      <p:tavLst>
                                        <p:tav tm="0">
                                          <p:val>
                                            <p:strVal val="0-#ppt_w/2"/>
                                          </p:val>
                                        </p:tav>
                                        <p:tav tm="100000">
                                          <p:val>
                                            <p:strVal val="#ppt_x"/>
                                          </p:val>
                                        </p:tav>
                                      </p:tavLst>
                                    </p:anim>
                                    <p:anim calcmode="lin" valueType="num">
                                      <p:cBhvr additive="base">
                                        <p:cTn id="96" dur="2000" fill="hold"/>
                                        <p:tgtEl>
                                          <p:spTgt spid="2304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9" grpId="0" animBg="1"/>
      <p:bldP spid="230410" grpId="0" animBg="1"/>
      <p:bldP spid="230411" grpId="0" animBg="1"/>
      <p:bldP spid="230412" grpId="0" animBg="1"/>
      <p:bldP spid="230414" grpId="0" animBg="1"/>
      <p:bldP spid="230415" grpId="0" animBg="1"/>
      <p:bldP spid="230416" grpId="0" animBg="1"/>
      <p:bldP spid="230417" grpId="0" animBg="1"/>
      <p:bldP spid="230418" grpId="0" animBg="1"/>
      <p:bldP spid="230420" grpId="0" animBg="1"/>
      <p:bldP spid="230421" grpId="0" animBg="1"/>
      <p:bldP spid="230422" grpId="0" animBg="1"/>
      <p:bldP spid="230423" grpId="0" animBg="1"/>
      <p:bldP spid="2304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p:txBody>
          <a:bodyPr/>
          <a:lstStyle/>
          <a:p>
            <a:r>
              <a:rPr lang="en-GB" sz="2800" b="0">
                <a:latin typeface="Times New Roman" charset="0"/>
                <a:ea typeface="ＭＳ Ｐゴシック" charset="0"/>
                <a:cs typeface="Times New Roman" charset="0"/>
              </a:rPr>
              <a:t>Les désensibilisations</a:t>
            </a:r>
            <a:br>
              <a:rPr lang="en-GB" sz="2800" b="0">
                <a:latin typeface="Times New Roman" charset="0"/>
                <a:ea typeface="ＭＳ Ｐゴシック" charset="0"/>
                <a:cs typeface="Times New Roman" charset="0"/>
              </a:rPr>
            </a:br>
            <a:r>
              <a:rPr lang="en-GB" sz="2800" b="0">
                <a:latin typeface="Times New Roman" charset="0"/>
                <a:ea typeface="ＭＳ Ｐゴシック" charset="0"/>
                <a:cs typeface="Times New Roman" charset="0"/>
              </a:rPr>
              <a:t>Intérêts des allergènes recombinants</a:t>
            </a:r>
            <a:endParaRPr lang="en-GB" sz="2800">
              <a:latin typeface="Times New Roman" charset="0"/>
              <a:ea typeface="ＭＳ Ｐゴシック" charset="0"/>
              <a:cs typeface="Times New Roman" charset="0"/>
            </a:endParaRPr>
          </a:p>
        </p:txBody>
      </p:sp>
      <p:sp>
        <p:nvSpPr>
          <p:cNvPr id="54274" name="Rectangle 3"/>
          <p:cNvSpPr>
            <a:spLocks noGrp="1" noChangeArrowheads="1"/>
          </p:cNvSpPr>
          <p:nvPr>
            <p:ph type="body" idx="4294967295"/>
          </p:nvPr>
        </p:nvSpPr>
        <p:spPr>
          <a:xfrm>
            <a:off x="222250" y="1600200"/>
            <a:ext cx="3832225" cy="3367088"/>
          </a:xfrm>
        </p:spPr>
        <p:txBody>
          <a:bodyPr/>
          <a:lstStyle/>
          <a:p>
            <a:pPr>
              <a:lnSpc>
                <a:spcPct val="80000"/>
              </a:lnSpc>
              <a:defRPr/>
            </a:pPr>
            <a:r>
              <a:rPr lang="en-GB" sz="2000" dirty="0">
                <a:solidFill>
                  <a:srgbClr val="006699"/>
                </a:solidFill>
                <a:latin typeface="Times New Roman" charset="0"/>
                <a:ea typeface="ＭＳ Ｐゴシック" charset="0"/>
                <a:cs typeface="Times New Roman" charset="0"/>
              </a:rPr>
              <a:t>Pollen de </a:t>
            </a:r>
            <a:r>
              <a:rPr lang="en-GB" sz="2000" dirty="0" err="1">
                <a:solidFill>
                  <a:srgbClr val="006699"/>
                </a:solidFill>
                <a:latin typeface="Times New Roman" charset="0"/>
                <a:ea typeface="ＭＳ Ｐゴシック" charset="0"/>
                <a:cs typeface="Times New Roman" charset="0"/>
              </a:rPr>
              <a:t>bouleau</a:t>
            </a:r>
            <a:r>
              <a:rPr lang="en-GB" sz="2000" dirty="0">
                <a:solidFill>
                  <a:srgbClr val="006699"/>
                </a:solidFill>
                <a:latin typeface="Times New Roman" charset="0"/>
                <a:ea typeface="ＭＳ Ｐゴシック" charset="0"/>
                <a:cs typeface="Times New Roman" charset="0"/>
              </a:rPr>
              <a:t> : </a:t>
            </a:r>
            <a:r>
              <a:rPr lang="en-GB" sz="2000" dirty="0" err="1">
                <a:solidFill>
                  <a:srgbClr val="006699"/>
                </a:solidFill>
                <a:latin typeface="Times New Roman" charset="0"/>
                <a:ea typeface="ＭＳ Ｐゴシック" charset="0"/>
                <a:cs typeface="Times New Roman" charset="0"/>
              </a:rPr>
              <a:t>différents</a:t>
            </a:r>
            <a:r>
              <a:rPr lang="en-GB" sz="2000" dirty="0">
                <a:solidFill>
                  <a:srgbClr val="006699"/>
                </a:solidFill>
                <a:latin typeface="Times New Roman" charset="0"/>
                <a:ea typeface="ＭＳ Ｐゴシック" charset="0"/>
                <a:cs typeface="Times New Roman" charset="0"/>
              </a:rPr>
              <a:t> </a:t>
            </a:r>
            <a:r>
              <a:rPr lang="en-GB" sz="2000" dirty="0" err="1">
                <a:solidFill>
                  <a:srgbClr val="006699"/>
                </a:solidFill>
                <a:latin typeface="Times New Roman" charset="0"/>
                <a:ea typeface="ＭＳ Ｐゴシック" charset="0"/>
                <a:cs typeface="Times New Roman" charset="0"/>
              </a:rPr>
              <a:t>allergènes</a:t>
            </a:r>
            <a:r>
              <a:rPr lang="en-GB" sz="2000" dirty="0">
                <a:solidFill>
                  <a:srgbClr val="006699"/>
                </a:solidFill>
                <a:latin typeface="Times New Roman" charset="0"/>
                <a:ea typeface="ＭＳ Ｐゴシック" charset="0"/>
                <a:cs typeface="Times New Roman" charset="0"/>
              </a:rPr>
              <a:t>.</a:t>
            </a:r>
          </a:p>
          <a:p>
            <a:pPr lvl="1">
              <a:lnSpc>
                <a:spcPct val="80000"/>
              </a:lnSpc>
              <a:defRPr/>
            </a:pPr>
            <a:r>
              <a:rPr lang="en-GB" sz="1800" dirty="0" err="1">
                <a:solidFill>
                  <a:srgbClr val="006699"/>
                </a:solidFill>
                <a:latin typeface="Times New Roman" charset="0"/>
                <a:cs typeface="Times New Roman" charset="0"/>
              </a:rPr>
              <a:t>rBet</a:t>
            </a:r>
            <a:r>
              <a:rPr lang="en-GB" sz="1800" dirty="0">
                <a:solidFill>
                  <a:srgbClr val="006699"/>
                </a:solidFill>
                <a:latin typeface="Times New Roman" charset="0"/>
                <a:cs typeface="Times New Roman" charset="0"/>
              </a:rPr>
              <a:t> v 1 (t215) : </a:t>
            </a:r>
            <a:r>
              <a:rPr lang="en-GB" sz="1800" dirty="0" err="1">
                <a:solidFill>
                  <a:srgbClr val="006699"/>
                </a:solidFill>
                <a:latin typeface="Times New Roman" charset="0"/>
                <a:cs typeface="Times New Roman" charset="0"/>
              </a:rPr>
              <a:t>majeur</a:t>
            </a:r>
            <a:r>
              <a:rPr lang="en-GB" sz="1800" dirty="0">
                <a:solidFill>
                  <a:srgbClr val="006699"/>
                </a:solidFill>
                <a:latin typeface="Times New Roman" charset="0"/>
                <a:cs typeface="Times New Roman" charset="0"/>
              </a:rPr>
              <a:t>, PR10, OAS, </a:t>
            </a:r>
            <a:r>
              <a:rPr lang="en-GB" sz="1800" dirty="0" err="1">
                <a:solidFill>
                  <a:srgbClr val="006699"/>
                </a:solidFill>
                <a:latin typeface="Times New Roman" charset="0"/>
                <a:cs typeface="Times New Roman" charset="0"/>
              </a:rPr>
              <a:t>reconnu</a:t>
            </a:r>
            <a:r>
              <a:rPr lang="en-GB" sz="1800" dirty="0">
                <a:solidFill>
                  <a:srgbClr val="006699"/>
                </a:solidFill>
                <a:latin typeface="Times New Roman" charset="0"/>
                <a:cs typeface="Times New Roman" charset="0"/>
              </a:rPr>
              <a:t> par 95% des </a:t>
            </a:r>
            <a:r>
              <a:rPr lang="en-GB" sz="1800" dirty="0" err="1">
                <a:solidFill>
                  <a:srgbClr val="006699"/>
                </a:solidFill>
                <a:latin typeface="Times New Roman" charset="0"/>
                <a:cs typeface="Times New Roman" charset="0"/>
              </a:rPr>
              <a:t>allergiques</a:t>
            </a:r>
            <a:r>
              <a:rPr lang="en-GB" sz="1800" dirty="0">
                <a:solidFill>
                  <a:srgbClr val="006699"/>
                </a:solidFill>
                <a:latin typeface="Times New Roman" charset="0"/>
                <a:cs typeface="Times New Roman" charset="0"/>
              </a:rPr>
              <a:t> au </a:t>
            </a:r>
            <a:r>
              <a:rPr lang="en-GB" sz="1800" dirty="0" err="1">
                <a:solidFill>
                  <a:srgbClr val="006699"/>
                </a:solidFill>
                <a:latin typeface="Times New Roman" charset="0"/>
                <a:cs typeface="Times New Roman" charset="0"/>
              </a:rPr>
              <a:t>bouleau</a:t>
            </a:r>
            <a:r>
              <a:rPr lang="en-GB" sz="1800" dirty="0">
                <a:solidFill>
                  <a:srgbClr val="006699"/>
                </a:solidFill>
                <a:latin typeface="Times New Roman" charset="0"/>
                <a:cs typeface="Times New Roman" charset="0"/>
              </a:rPr>
              <a:t>.</a:t>
            </a:r>
          </a:p>
          <a:p>
            <a:pPr lvl="1">
              <a:lnSpc>
                <a:spcPct val="80000"/>
              </a:lnSpc>
              <a:defRPr/>
            </a:pPr>
            <a:r>
              <a:rPr lang="en-GB" sz="1800" dirty="0" err="1">
                <a:solidFill>
                  <a:srgbClr val="006699"/>
                </a:solidFill>
                <a:latin typeface="Times New Roman" charset="0"/>
                <a:cs typeface="Times New Roman" charset="0"/>
              </a:rPr>
              <a:t>rBet</a:t>
            </a:r>
            <a:r>
              <a:rPr lang="en-GB" sz="1800" dirty="0">
                <a:solidFill>
                  <a:srgbClr val="006699"/>
                </a:solidFill>
                <a:latin typeface="Times New Roman" charset="0"/>
                <a:cs typeface="Times New Roman" charset="0"/>
              </a:rPr>
              <a:t> v 2 (t216) :  </a:t>
            </a:r>
            <a:r>
              <a:rPr lang="en-GB" sz="1800" dirty="0" err="1">
                <a:solidFill>
                  <a:srgbClr val="006699"/>
                </a:solidFill>
                <a:latin typeface="Times New Roman" charset="0"/>
                <a:cs typeface="Times New Roman" charset="0"/>
              </a:rPr>
              <a:t>mineur</a:t>
            </a:r>
            <a:r>
              <a:rPr lang="en-GB" sz="1800" dirty="0">
                <a:solidFill>
                  <a:srgbClr val="006699"/>
                </a:solidFill>
                <a:latin typeface="Times New Roman" charset="0"/>
                <a:cs typeface="Times New Roman" charset="0"/>
              </a:rPr>
              <a:t>, </a:t>
            </a:r>
            <a:r>
              <a:rPr lang="en-GB" sz="1800" dirty="0" err="1">
                <a:solidFill>
                  <a:srgbClr val="006699"/>
                </a:solidFill>
                <a:latin typeface="Times New Roman" charset="0"/>
                <a:cs typeface="Times New Roman" charset="0"/>
              </a:rPr>
              <a:t>profiline</a:t>
            </a:r>
            <a:r>
              <a:rPr lang="en-GB" sz="1800" dirty="0">
                <a:solidFill>
                  <a:srgbClr val="006699"/>
                </a:solidFill>
                <a:latin typeface="Times New Roman" charset="0"/>
                <a:cs typeface="Times New Roman" charset="0"/>
              </a:rPr>
              <a:t>.</a:t>
            </a:r>
          </a:p>
          <a:p>
            <a:pPr lvl="1">
              <a:lnSpc>
                <a:spcPct val="80000"/>
              </a:lnSpc>
              <a:defRPr/>
            </a:pPr>
            <a:r>
              <a:rPr lang="en-GB" sz="1800" dirty="0" err="1">
                <a:solidFill>
                  <a:srgbClr val="006699"/>
                </a:solidFill>
                <a:latin typeface="Times New Roman" charset="0"/>
                <a:cs typeface="Times New Roman" charset="0"/>
              </a:rPr>
              <a:t>rBet</a:t>
            </a:r>
            <a:r>
              <a:rPr lang="en-GB" sz="1800" dirty="0">
                <a:solidFill>
                  <a:srgbClr val="006699"/>
                </a:solidFill>
                <a:latin typeface="Times New Roman" charset="0"/>
                <a:cs typeface="Times New Roman" charset="0"/>
              </a:rPr>
              <a:t> v 4 (t220) : </a:t>
            </a:r>
            <a:r>
              <a:rPr lang="en-GB" sz="1800" dirty="0" err="1">
                <a:solidFill>
                  <a:srgbClr val="006699"/>
                </a:solidFill>
                <a:latin typeface="Times New Roman" charset="0"/>
                <a:cs typeface="Times New Roman" charset="0"/>
              </a:rPr>
              <a:t>mineur</a:t>
            </a:r>
            <a:r>
              <a:rPr lang="en-GB" sz="1800" dirty="0">
                <a:solidFill>
                  <a:srgbClr val="006699"/>
                </a:solidFill>
                <a:latin typeface="Times New Roman" charset="0"/>
                <a:cs typeface="Times New Roman" charset="0"/>
              </a:rPr>
              <a:t>, </a:t>
            </a:r>
            <a:r>
              <a:rPr lang="en-GB" sz="1800" dirty="0" err="1">
                <a:solidFill>
                  <a:srgbClr val="006699"/>
                </a:solidFill>
                <a:latin typeface="Times New Roman" charset="0"/>
                <a:cs typeface="Times New Roman" charset="0"/>
              </a:rPr>
              <a:t>CaBP</a:t>
            </a:r>
            <a:r>
              <a:rPr lang="en-GB" sz="1800" dirty="0">
                <a:solidFill>
                  <a:srgbClr val="006699"/>
                </a:solidFill>
                <a:latin typeface="Times New Roman" charset="0"/>
                <a:cs typeface="Times New Roman" charset="0"/>
              </a:rPr>
              <a:t>.</a:t>
            </a:r>
          </a:p>
          <a:p>
            <a:pPr lvl="1">
              <a:lnSpc>
                <a:spcPct val="80000"/>
              </a:lnSpc>
              <a:buFontTx/>
              <a:buNone/>
              <a:defRPr/>
            </a:pPr>
            <a:endParaRPr lang="en-GB" sz="1800" dirty="0">
              <a:solidFill>
                <a:srgbClr val="006699"/>
              </a:solidFill>
              <a:latin typeface="Times New Roman" charset="0"/>
              <a:cs typeface="Times New Roman" charset="0"/>
            </a:endParaRPr>
          </a:p>
          <a:p>
            <a:pPr>
              <a:lnSpc>
                <a:spcPct val="80000"/>
              </a:lnSpc>
              <a:defRPr/>
            </a:pPr>
            <a:r>
              <a:rPr lang="en-GB" sz="2000" dirty="0" err="1">
                <a:solidFill>
                  <a:srgbClr val="006699"/>
                </a:solidFill>
                <a:latin typeface="Times New Roman" charset="0"/>
                <a:ea typeface="ＭＳ Ｐゴシック" charset="0"/>
                <a:cs typeface="Times New Roman" charset="0"/>
              </a:rPr>
              <a:t>rBet</a:t>
            </a:r>
            <a:r>
              <a:rPr lang="en-GB" sz="2000" dirty="0">
                <a:solidFill>
                  <a:srgbClr val="006699"/>
                </a:solidFill>
                <a:latin typeface="Times New Roman" charset="0"/>
                <a:ea typeface="ＭＳ Ｐゴシック" charset="0"/>
                <a:cs typeface="Times New Roman" charset="0"/>
              </a:rPr>
              <a:t> v 1 !! </a:t>
            </a:r>
          </a:p>
          <a:p>
            <a:pPr lvl="1">
              <a:lnSpc>
                <a:spcPct val="80000"/>
              </a:lnSpc>
              <a:defRPr/>
            </a:pPr>
            <a:r>
              <a:rPr lang="en-GB" sz="1800" dirty="0" err="1">
                <a:solidFill>
                  <a:srgbClr val="006699"/>
                </a:solidFill>
                <a:latin typeface="Times New Roman" charset="0"/>
                <a:cs typeface="Times New Roman" charset="0"/>
              </a:rPr>
              <a:t>Immunothérapie</a:t>
            </a:r>
            <a:r>
              <a:rPr lang="en-GB" sz="1800" dirty="0">
                <a:solidFill>
                  <a:srgbClr val="006699"/>
                </a:solidFill>
                <a:latin typeface="Times New Roman" charset="0"/>
                <a:cs typeface="Times New Roman" charset="0"/>
              </a:rPr>
              <a:t> </a:t>
            </a:r>
            <a:r>
              <a:rPr lang="en-GB" sz="1800" dirty="0" err="1">
                <a:solidFill>
                  <a:srgbClr val="006699"/>
                </a:solidFill>
                <a:latin typeface="Times New Roman" charset="0"/>
                <a:cs typeface="Times New Roman" charset="0"/>
              </a:rPr>
              <a:t>spécifique</a:t>
            </a:r>
            <a:r>
              <a:rPr lang="en-GB" sz="1800" dirty="0">
                <a:solidFill>
                  <a:srgbClr val="006699"/>
                </a:solidFill>
                <a:latin typeface="Times New Roman" charset="0"/>
                <a:cs typeface="Times New Roman" charset="0"/>
              </a:rPr>
              <a:t> plus </a:t>
            </a:r>
            <a:r>
              <a:rPr lang="en-GB" sz="1800" dirty="0" err="1">
                <a:solidFill>
                  <a:srgbClr val="006699"/>
                </a:solidFill>
                <a:latin typeface="Times New Roman" charset="0"/>
                <a:cs typeface="Times New Roman" charset="0"/>
              </a:rPr>
              <a:t>efficace</a:t>
            </a:r>
            <a:r>
              <a:rPr lang="en-GB" sz="1800" dirty="0">
                <a:solidFill>
                  <a:srgbClr val="006699"/>
                </a:solidFill>
                <a:latin typeface="Times New Roman" charset="0"/>
                <a:cs typeface="Times New Roman" charset="0"/>
              </a:rPr>
              <a:t> </a:t>
            </a:r>
            <a:r>
              <a:rPr lang="en-GB" sz="1800" dirty="0" err="1">
                <a:solidFill>
                  <a:srgbClr val="006699"/>
                </a:solidFill>
                <a:latin typeface="Times New Roman" charset="0"/>
                <a:cs typeface="Times New Roman" charset="0"/>
              </a:rPr>
              <a:t>si</a:t>
            </a:r>
            <a:r>
              <a:rPr lang="en-GB" sz="1800" dirty="0">
                <a:solidFill>
                  <a:srgbClr val="006699"/>
                </a:solidFill>
                <a:latin typeface="Times New Roman" charset="0"/>
                <a:cs typeface="Times New Roman" charset="0"/>
              </a:rPr>
              <a:t> </a:t>
            </a:r>
            <a:r>
              <a:rPr lang="en-GB" sz="1800" dirty="0" err="1">
                <a:solidFill>
                  <a:srgbClr val="006699"/>
                </a:solidFill>
                <a:latin typeface="Times New Roman" charset="0"/>
                <a:cs typeface="Times New Roman" charset="0"/>
              </a:rPr>
              <a:t>monosensibilisé</a:t>
            </a:r>
            <a:r>
              <a:rPr lang="en-GB" sz="1800" dirty="0">
                <a:solidFill>
                  <a:srgbClr val="006699"/>
                </a:solidFill>
                <a:latin typeface="Times New Roman" charset="0"/>
                <a:cs typeface="Times New Roman" charset="0"/>
              </a:rPr>
              <a:t> au </a:t>
            </a:r>
            <a:r>
              <a:rPr lang="en-GB" sz="1800" dirty="0" err="1">
                <a:solidFill>
                  <a:srgbClr val="006699"/>
                </a:solidFill>
                <a:latin typeface="Times New Roman" charset="0"/>
                <a:cs typeface="Times New Roman" charset="0"/>
              </a:rPr>
              <a:t>bouleau</a:t>
            </a:r>
            <a:r>
              <a:rPr lang="en-GB" sz="1800" dirty="0">
                <a:solidFill>
                  <a:srgbClr val="006699"/>
                </a:solidFill>
                <a:latin typeface="Times New Roman" charset="0"/>
                <a:cs typeface="Times New Roman" charset="0"/>
              </a:rPr>
              <a:t>.</a:t>
            </a:r>
          </a:p>
          <a:p>
            <a:pPr lvl="1">
              <a:lnSpc>
                <a:spcPct val="80000"/>
              </a:lnSpc>
              <a:defRPr/>
            </a:pPr>
            <a:endParaRPr lang="en-GB" sz="1800" dirty="0">
              <a:solidFill>
                <a:srgbClr val="006699"/>
              </a:solidFill>
              <a:latin typeface="Times New Roman" charset="0"/>
              <a:cs typeface="Times New Roman" charset="0"/>
            </a:endParaRPr>
          </a:p>
          <a:p>
            <a:pPr marL="457200" lvl="1" indent="0">
              <a:lnSpc>
                <a:spcPct val="80000"/>
              </a:lnSpc>
              <a:buFontTx/>
              <a:buNone/>
              <a:defRPr/>
            </a:pPr>
            <a:endParaRPr lang="en-GB" sz="1800" dirty="0">
              <a:solidFill>
                <a:srgbClr val="006699"/>
              </a:solidFill>
              <a:latin typeface="Times New Roman" charset="0"/>
              <a:cs typeface="Times New Roman" charset="0"/>
            </a:endParaRPr>
          </a:p>
        </p:txBody>
      </p:sp>
      <p:pic>
        <p:nvPicPr>
          <p:cNvPr id="1229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0500" y="1516063"/>
            <a:ext cx="5143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4" name="Text Box 6"/>
          <p:cNvSpPr txBox="1">
            <a:spLocks noChangeArrowheads="1"/>
          </p:cNvSpPr>
          <p:nvPr/>
        </p:nvSpPr>
        <p:spPr bwMode="auto">
          <a:xfrm>
            <a:off x="2511425" y="5081588"/>
            <a:ext cx="64023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200" dirty="0">
                <a:latin typeface="Times New Roman" charset="0"/>
              </a:rPr>
              <a:t>R. Valenta, </a:t>
            </a:r>
            <a:r>
              <a:rPr lang="fr-FR" sz="1200" dirty="0">
                <a:latin typeface="Times New Roman" charset="0"/>
              </a:rPr>
              <a:t>Diagnostic tests </a:t>
            </a:r>
            <a:r>
              <a:rPr lang="fr-FR" sz="1200" dirty="0" err="1">
                <a:latin typeface="Times New Roman" charset="0"/>
              </a:rPr>
              <a:t>based</a:t>
            </a:r>
            <a:r>
              <a:rPr lang="fr-FR" sz="1200" dirty="0">
                <a:latin typeface="Times New Roman" charset="0"/>
              </a:rPr>
              <a:t> on recombinant </a:t>
            </a:r>
            <a:r>
              <a:rPr lang="fr-FR" sz="1200" dirty="0" err="1">
                <a:latin typeface="Times New Roman" charset="0"/>
              </a:rPr>
              <a:t>allergens:Assistants</a:t>
            </a:r>
            <a:r>
              <a:rPr lang="fr-FR" sz="1200" dirty="0">
                <a:latin typeface="Times New Roman" charset="0"/>
              </a:rPr>
              <a:t> for the </a:t>
            </a:r>
            <a:r>
              <a:rPr lang="fr-FR" sz="1200" dirty="0" err="1">
                <a:latin typeface="Times New Roman" charset="0"/>
              </a:rPr>
              <a:t>selection</a:t>
            </a:r>
            <a:r>
              <a:rPr lang="fr-FR" sz="1200" dirty="0">
                <a:latin typeface="Times New Roman" charset="0"/>
              </a:rPr>
              <a:t> of </a:t>
            </a:r>
            <a:r>
              <a:rPr lang="fr-FR" sz="1200" dirty="0" err="1">
                <a:latin typeface="Times New Roman" charset="0"/>
              </a:rPr>
              <a:t>allergy</a:t>
            </a:r>
            <a:r>
              <a:rPr lang="fr-FR" sz="1200" dirty="0">
                <a:latin typeface="Times New Roman" charset="0"/>
              </a:rPr>
              <a:t> </a:t>
            </a:r>
            <a:r>
              <a:rPr lang="fr-FR" sz="1200" dirty="0" err="1">
                <a:latin typeface="Times New Roman" charset="0"/>
              </a:rPr>
              <a:t>therapies</a:t>
            </a:r>
            <a:r>
              <a:rPr lang="fr-FR" sz="1200" dirty="0">
                <a:latin typeface="Times New Roman" charset="0"/>
              </a:rPr>
              <a:t> </a:t>
            </a:r>
            <a:r>
              <a:rPr lang="fr-BE" sz="1200" dirty="0">
                <a:latin typeface="Times New Roman" charset="0"/>
              </a:rPr>
              <a:t>-New horizons- 2002,vol1</a:t>
            </a:r>
            <a:endParaRPr lang="fr-FR" sz="1200" dirty="0">
              <a:latin typeface="Times New Roman" charset="0"/>
            </a:endParaRPr>
          </a:p>
        </p:txBody>
      </p:sp>
    </p:spTree>
    <p:extLst>
      <p:ext uri="{BB962C8B-B14F-4D97-AF65-F5344CB8AC3E}">
        <p14:creationId xmlns:p14="http://schemas.microsoft.com/office/powerpoint/2010/main" val="1138095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hevron 30"/>
          <p:cNvSpPr/>
          <p:nvPr/>
        </p:nvSpPr>
        <p:spPr>
          <a:xfrm>
            <a:off x="5487184" y="3402156"/>
            <a:ext cx="3477522" cy="329662"/>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2" name="Chevron 31"/>
          <p:cNvSpPr/>
          <p:nvPr/>
        </p:nvSpPr>
        <p:spPr>
          <a:xfrm>
            <a:off x="5502862" y="4776743"/>
            <a:ext cx="3357256" cy="272187"/>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3" name="Chevron 32"/>
          <p:cNvSpPr/>
          <p:nvPr/>
        </p:nvSpPr>
        <p:spPr>
          <a:xfrm>
            <a:off x="5487184" y="5374391"/>
            <a:ext cx="3378909" cy="286056"/>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6" name="Text Box 8"/>
          <p:cNvSpPr txBox="1">
            <a:spLocks noChangeArrowheads="1"/>
          </p:cNvSpPr>
          <p:nvPr/>
        </p:nvSpPr>
        <p:spPr bwMode="auto">
          <a:xfrm>
            <a:off x="5435600" y="3406358"/>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2000</a:t>
            </a:r>
            <a:endParaRPr lang="fr-FR" sz="1600" b="1" dirty="0">
              <a:solidFill>
                <a:schemeClr val="bg1"/>
              </a:solidFill>
              <a:latin typeface="Times New Roman" charset="0"/>
            </a:endParaRPr>
          </a:p>
        </p:txBody>
      </p:sp>
      <p:sp>
        <p:nvSpPr>
          <p:cNvPr id="37" name="Text Box 9"/>
          <p:cNvSpPr txBox="1">
            <a:spLocks noChangeArrowheads="1"/>
          </p:cNvSpPr>
          <p:nvPr/>
        </p:nvSpPr>
        <p:spPr bwMode="auto">
          <a:xfrm>
            <a:off x="7164388" y="3406358"/>
            <a:ext cx="1081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2008</a:t>
            </a:r>
            <a:endParaRPr lang="fr-FR" sz="1600" b="1">
              <a:solidFill>
                <a:schemeClr val="bg1"/>
              </a:solidFill>
              <a:latin typeface="Times New Roman" charset="0"/>
            </a:endParaRPr>
          </a:p>
        </p:txBody>
      </p:sp>
      <p:sp>
        <p:nvSpPr>
          <p:cNvPr id="41" name="AutoShape 17"/>
          <p:cNvSpPr>
            <a:spLocks noChangeArrowheads="1"/>
          </p:cNvSpPr>
          <p:nvPr/>
        </p:nvSpPr>
        <p:spPr bwMode="auto">
          <a:xfrm>
            <a:off x="3302000" y="1834810"/>
            <a:ext cx="2390588" cy="911412"/>
          </a:xfrm>
          <a:prstGeom prst="wedgeRectCallout">
            <a:avLst>
              <a:gd name="adj1" fmla="val 83153"/>
              <a:gd name="adj2" fmla="val 121114"/>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400" b="1" dirty="0" smtClean="0">
                <a:solidFill>
                  <a:srgbClr val="00669A"/>
                </a:solidFill>
                <a:latin typeface="Times New Roman" charset="0"/>
              </a:rPr>
              <a:t>Dosages d’IgE spécifiques pour les </a:t>
            </a:r>
            <a:r>
              <a:rPr lang="en-US" sz="1400" b="1" dirty="0" err="1" smtClean="0">
                <a:solidFill>
                  <a:srgbClr val="00669A"/>
                </a:solidFill>
                <a:latin typeface="Times New Roman" charset="0"/>
              </a:rPr>
              <a:t>composants</a:t>
            </a:r>
            <a:r>
              <a:rPr lang="en-US" sz="1400" b="1" dirty="0" smtClean="0">
                <a:solidFill>
                  <a:srgbClr val="00669A"/>
                </a:solidFill>
                <a:latin typeface="Times New Roman" charset="0"/>
              </a:rPr>
              <a:t> allergéniques</a:t>
            </a:r>
            <a:endParaRPr lang="fr-FR" sz="2400" dirty="0">
              <a:solidFill>
                <a:srgbClr val="00669A"/>
              </a:solidFill>
              <a:latin typeface="Times New Roman" charset="0"/>
            </a:endParaRPr>
          </a:p>
        </p:txBody>
      </p:sp>
      <p:sp>
        <p:nvSpPr>
          <p:cNvPr id="43" name="AutoShape 19"/>
          <p:cNvSpPr>
            <a:spLocks noChangeArrowheads="1"/>
          </p:cNvSpPr>
          <p:nvPr/>
        </p:nvSpPr>
        <p:spPr bwMode="auto">
          <a:xfrm>
            <a:off x="5916707" y="1760104"/>
            <a:ext cx="2031872" cy="952520"/>
          </a:xfrm>
          <a:prstGeom prst="wedgeRectCallout">
            <a:avLst>
              <a:gd name="adj1" fmla="val 40985"/>
              <a:gd name="adj2" fmla="val 120607"/>
            </a:avLst>
          </a:prstGeom>
          <a:solidFill>
            <a:srgbClr val="CCECFF"/>
          </a:solidFill>
          <a:ln w="19050" cap="sq">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fr-FR" sz="1400" b="1" dirty="0">
                <a:solidFill>
                  <a:srgbClr val="00669A"/>
                </a:solidFill>
                <a:latin typeface="Times New Roman" charset="0"/>
              </a:rPr>
              <a:t>Techniques </a:t>
            </a:r>
            <a:r>
              <a:rPr lang="fr-FR" sz="1400" b="1" dirty="0" smtClean="0">
                <a:solidFill>
                  <a:srgbClr val="00669A"/>
                </a:solidFill>
                <a:latin typeface="Times New Roman" charset="0"/>
              </a:rPr>
              <a:t>MULTIPLEXES dont ImmunoCAP ISAC</a:t>
            </a:r>
            <a:endParaRPr lang="en-US" sz="1400" b="1" dirty="0">
              <a:solidFill>
                <a:srgbClr val="00669A"/>
              </a:solidFill>
              <a:latin typeface="Times New Roman" charset="0"/>
            </a:endParaRPr>
          </a:p>
          <a:p>
            <a:pPr algn="ctr">
              <a:defRPr/>
            </a:pPr>
            <a:endParaRPr lang="en-US" sz="2400" dirty="0">
              <a:solidFill>
                <a:srgbClr val="00669A"/>
              </a:solidFill>
              <a:latin typeface="Times New Roman" charset="0"/>
            </a:endParaRPr>
          </a:p>
        </p:txBody>
      </p:sp>
      <p:pic>
        <p:nvPicPr>
          <p:cNvPr id="44" name="Picture 20"/>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7782" t="1669" r="-2699" b="7742"/>
          <a:stretch>
            <a:fillRect/>
          </a:stretch>
        </p:blipFill>
        <p:spPr bwMode="auto">
          <a:xfrm>
            <a:off x="5329675" y="3757654"/>
            <a:ext cx="977900" cy="9763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520" y="3766720"/>
            <a:ext cx="1366838"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 name="Text Box 22"/>
          <p:cNvSpPr txBox="1">
            <a:spLocks noChangeArrowheads="1"/>
          </p:cNvSpPr>
          <p:nvPr/>
        </p:nvSpPr>
        <p:spPr bwMode="auto">
          <a:xfrm>
            <a:off x="5762028" y="5376606"/>
            <a:ext cx="16285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BE" sz="1600" b="1" dirty="0">
                <a:solidFill>
                  <a:schemeClr val="bg1"/>
                </a:solidFill>
                <a:latin typeface="Times New Roman" charset="0"/>
              </a:rPr>
              <a:t>Tests IN-</a:t>
            </a:r>
            <a:r>
              <a:rPr lang="fr-BE" sz="1600" b="1" dirty="0" smtClean="0">
                <a:solidFill>
                  <a:schemeClr val="bg1"/>
                </a:solidFill>
                <a:latin typeface="Times New Roman" charset="0"/>
              </a:rPr>
              <a:t>VITRO</a:t>
            </a:r>
            <a:endParaRPr lang="fr-FR" sz="1600" b="1" dirty="0">
              <a:solidFill>
                <a:schemeClr val="bg1"/>
              </a:solidFill>
              <a:latin typeface="Times New Roman" charset="0"/>
            </a:endParaRPr>
          </a:p>
        </p:txBody>
      </p:sp>
      <p:sp>
        <p:nvSpPr>
          <p:cNvPr id="47" name="Text Box 23"/>
          <p:cNvSpPr txBox="1">
            <a:spLocks noChangeArrowheads="1"/>
          </p:cNvSpPr>
          <p:nvPr/>
        </p:nvSpPr>
        <p:spPr bwMode="auto">
          <a:xfrm>
            <a:off x="5699830" y="4748169"/>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Tests IN-VIVO</a:t>
            </a:r>
            <a:endParaRPr lang="fr-FR" sz="1600" b="1" dirty="0">
              <a:solidFill>
                <a:schemeClr val="bg1"/>
              </a:solidFill>
              <a:latin typeface="Times New Roman" charset="0"/>
            </a:endParaRPr>
          </a:p>
        </p:txBody>
      </p:sp>
      <p:pic>
        <p:nvPicPr>
          <p:cNvPr id="50" name="Picture 3" descr="CAP 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743" y="3942541"/>
            <a:ext cx="603028" cy="7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2"/>
          <p:cNvPicPr>
            <a:picLocks noChangeAspect="1"/>
          </p:cNvPicPr>
          <p:nvPr/>
        </p:nvPicPr>
        <p:blipFill rotWithShape="1">
          <a:blip r:embed="rId6">
            <a:extLst>
              <a:ext uri="{28A0092B-C50C-407E-A947-70E740481C1C}">
                <a14:useLocalDpi xmlns:a14="http://schemas.microsoft.com/office/drawing/2010/main" val="0"/>
              </a:ext>
            </a:extLst>
          </a:blip>
          <a:srcRect l="46401" t="5875" r="21518" b="60565"/>
          <a:stretch/>
        </p:blipFill>
        <p:spPr bwMode="auto">
          <a:xfrm>
            <a:off x="7947526" y="3790626"/>
            <a:ext cx="976352" cy="89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Étoile à 24 branches 52"/>
          <p:cNvSpPr/>
          <p:nvPr/>
        </p:nvSpPr>
        <p:spPr>
          <a:xfrm>
            <a:off x="268942" y="1598706"/>
            <a:ext cx="2988234" cy="1792941"/>
          </a:xfrm>
          <a:prstGeom prst="star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fr-FR" b="1" dirty="0">
                <a:solidFill>
                  <a:srgbClr val="00669A"/>
                </a:solidFill>
                <a:latin typeface="Times New Roman" charset="0"/>
                <a:cs typeface="Times New Roman" charset="0"/>
              </a:rPr>
              <a:t>ANAMNESE CLINIQUE </a:t>
            </a:r>
          </a:p>
        </p:txBody>
      </p:sp>
      <p:sp>
        <p:nvSpPr>
          <p:cNvPr id="55"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fr-BE" sz="2800" dirty="0">
                <a:solidFill>
                  <a:srgbClr val="00669A"/>
                </a:solidFill>
                <a:latin typeface="Times New Roman" charset="0"/>
                <a:ea typeface="ＭＳ Ｐゴシック" charset="0"/>
              </a:rPr>
              <a:t>Allergie </a:t>
            </a:r>
            <a:r>
              <a:rPr lang="fr-BE" sz="2800" dirty="0" smtClean="0">
                <a:solidFill>
                  <a:srgbClr val="00669A"/>
                </a:solidFill>
                <a:latin typeface="Times New Roman" charset="0"/>
                <a:ea typeface="ＭＳ Ｐゴシック" charset="0"/>
              </a:rPr>
              <a:t>moléculaire</a:t>
            </a:r>
            <a:r>
              <a:rPr lang="fr-BE" sz="2400" dirty="0" smtClean="0">
                <a:solidFill>
                  <a:srgbClr val="00669A"/>
                </a:solidFill>
                <a:latin typeface="Times New Roman" charset="0"/>
                <a:ea typeface="ＭＳ Ｐゴシック" charset="0"/>
              </a:rPr>
              <a:t/>
            </a:r>
            <a:br>
              <a:rPr lang="fr-BE" sz="2400" dirty="0" smtClean="0">
                <a:solidFill>
                  <a:srgbClr val="00669A"/>
                </a:solidFill>
                <a:latin typeface="Times New Roman" charset="0"/>
                <a:ea typeface="ＭＳ Ｐゴシック" charset="0"/>
              </a:rPr>
            </a:br>
            <a:r>
              <a:rPr lang="fr-BE" sz="2000" b="0" dirty="0" smtClean="0">
                <a:solidFill>
                  <a:srgbClr val="00669A"/>
                </a:solidFill>
                <a:latin typeface="Times New Roman" charset="0"/>
                <a:ea typeface="ＭＳ Ｐゴシック" charset="0"/>
              </a:rPr>
              <a:t>...le chemin parcouru...</a:t>
            </a:r>
            <a:endParaRPr lang="en-US" sz="2400" b="0" dirty="0">
              <a:latin typeface="Times New Roman" charset="0"/>
              <a:ea typeface="ＭＳ Ｐゴシック" charset="0"/>
              <a:cs typeface="Arial" charset="0"/>
            </a:endParaRPr>
          </a:p>
        </p:txBody>
      </p:sp>
    </p:spTree>
    <p:extLst>
      <p:ext uri="{BB962C8B-B14F-4D97-AF65-F5344CB8AC3E}">
        <p14:creationId xmlns:p14="http://schemas.microsoft.com/office/powerpoint/2010/main" val="35986916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p:txBody>
          <a:bodyPr/>
          <a:lstStyle/>
          <a:p>
            <a:r>
              <a:rPr lang="en-GB" sz="2800" b="0">
                <a:latin typeface="Times New Roman" charset="0"/>
                <a:ea typeface="ＭＳ Ｐゴシック" charset="0"/>
                <a:cs typeface="Times New Roman" charset="0"/>
              </a:rPr>
              <a:t>Les désensibilisations</a:t>
            </a:r>
            <a:br>
              <a:rPr lang="en-GB" sz="2800" b="0">
                <a:latin typeface="Times New Roman" charset="0"/>
                <a:ea typeface="ＭＳ Ｐゴシック" charset="0"/>
                <a:cs typeface="Times New Roman" charset="0"/>
              </a:rPr>
            </a:br>
            <a:r>
              <a:rPr lang="en-GB" sz="2800" b="0">
                <a:latin typeface="Times New Roman" charset="0"/>
                <a:ea typeface="ＭＳ Ｐゴシック" charset="0"/>
                <a:cs typeface="Times New Roman" charset="0"/>
              </a:rPr>
              <a:t>Intérêts des allergènes recombinants</a:t>
            </a:r>
            <a:endParaRPr lang="fr-FR" sz="2800" b="0">
              <a:latin typeface="Times New Roman" charset="0"/>
              <a:ea typeface="ＭＳ Ｐゴシック" charset="0"/>
              <a:cs typeface="Times New Roman" charset="0"/>
            </a:endParaRPr>
          </a:p>
        </p:txBody>
      </p:sp>
      <p:sp>
        <p:nvSpPr>
          <p:cNvPr id="91138" name="Rectangle 3"/>
          <p:cNvSpPr>
            <a:spLocks noGrp="1" noChangeArrowheads="1"/>
          </p:cNvSpPr>
          <p:nvPr>
            <p:ph type="body" idx="4294967295"/>
          </p:nvPr>
        </p:nvSpPr>
        <p:spPr>
          <a:xfrm>
            <a:off x="185738" y="1377950"/>
            <a:ext cx="8759825" cy="5307013"/>
          </a:xfrm>
        </p:spPr>
        <p:txBody>
          <a:bodyPr/>
          <a:lstStyle/>
          <a:p>
            <a:r>
              <a:rPr lang="fr-BE" sz="2000">
                <a:solidFill>
                  <a:srgbClr val="006699"/>
                </a:solidFill>
                <a:latin typeface="Times New Roman" charset="0"/>
                <a:ea typeface="ＭＳ Ｐゴシック" charset="0"/>
              </a:rPr>
              <a:t>Données récentes</a:t>
            </a:r>
          </a:p>
          <a:p>
            <a:r>
              <a:rPr lang="fr-BE" sz="2000">
                <a:solidFill>
                  <a:srgbClr val="006699"/>
                </a:solidFill>
                <a:latin typeface="Times New Roman" charset="0"/>
                <a:ea typeface="ＭＳ Ｐゴシック" charset="0"/>
              </a:rPr>
              <a:t>746 patients en cours de désensibilisation (bouleau ou graminées), recul de 2 années.</a:t>
            </a:r>
            <a:endParaRPr lang="fr-FR" sz="2000">
              <a:solidFill>
                <a:srgbClr val="006699"/>
              </a:solidFill>
              <a:latin typeface="Times New Roman" charset="0"/>
              <a:ea typeface="ＭＳ Ｐゴシック" charset="0"/>
            </a:endParaRPr>
          </a:p>
        </p:txBody>
      </p:sp>
      <p:pic>
        <p:nvPicPr>
          <p:cNvPr id="61444"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758" t="28613" r="19791" b="18376"/>
          <a:stretch>
            <a:fillRect/>
          </a:stretch>
        </p:blipFill>
        <p:spPr bwMode="auto">
          <a:xfrm>
            <a:off x="406400" y="2373313"/>
            <a:ext cx="5106988"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45"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639" t="68600" r="46829" b="29031"/>
          <a:stretch>
            <a:fillRect/>
          </a:stretch>
        </p:blipFill>
        <p:spPr bwMode="auto">
          <a:xfrm>
            <a:off x="4489450" y="5411788"/>
            <a:ext cx="782638"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013" y="3352800"/>
            <a:ext cx="3548062"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7" name="Rectangle 7"/>
          <p:cNvSpPr>
            <a:spLocks noChangeArrowheads="1"/>
          </p:cNvSpPr>
          <p:nvPr/>
        </p:nvSpPr>
        <p:spPr bwMode="auto">
          <a:xfrm>
            <a:off x="8650288" y="4400550"/>
            <a:ext cx="234950" cy="123825"/>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1448" name="Rectangle 8"/>
          <p:cNvSpPr>
            <a:spLocks noChangeArrowheads="1"/>
          </p:cNvSpPr>
          <p:nvPr/>
        </p:nvSpPr>
        <p:spPr bwMode="auto">
          <a:xfrm>
            <a:off x="6716713" y="4121150"/>
            <a:ext cx="234950" cy="258763"/>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1449" name="Rectangle 9"/>
          <p:cNvSpPr>
            <a:spLocks noChangeArrowheads="1"/>
          </p:cNvSpPr>
          <p:nvPr/>
        </p:nvSpPr>
        <p:spPr bwMode="auto">
          <a:xfrm>
            <a:off x="7994650" y="3867150"/>
            <a:ext cx="234950" cy="258763"/>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1450" name="Rectangle 10"/>
          <p:cNvSpPr>
            <a:spLocks noChangeArrowheads="1"/>
          </p:cNvSpPr>
          <p:nvPr/>
        </p:nvSpPr>
        <p:spPr bwMode="auto">
          <a:xfrm>
            <a:off x="7378700" y="3854450"/>
            <a:ext cx="234950" cy="258763"/>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1451" name="Rectangle 11"/>
          <p:cNvSpPr>
            <a:spLocks noChangeArrowheads="1"/>
          </p:cNvSpPr>
          <p:nvPr/>
        </p:nvSpPr>
        <p:spPr bwMode="auto">
          <a:xfrm>
            <a:off x="6088063" y="3860800"/>
            <a:ext cx="246062" cy="542925"/>
          </a:xfrm>
          <a:prstGeom prst="rect">
            <a:avLst/>
          </a:prstGeom>
          <a:noFill/>
          <a:ln w="222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Tree>
    <p:extLst>
      <p:ext uri="{BB962C8B-B14F-4D97-AF65-F5344CB8AC3E}">
        <p14:creationId xmlns:p14="http://schemas.microsoft.com/office/powerpoint/2010/main" val="6913202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srcRect l="2272" t="1986" r="753" b="3576"/>
          <a:stretch/>
        </p:blipFill>
        <p:spPr>
          <a:xfrm>
            <a:off x="1094443" y="1513118"/>
            <a:ext cx="7120632" cy="4917630"/>
          </a:xfrm>
          <a:prstGeom prst="rect">
            <a:avLst/>
          </a:prstGeom>
        </p:spPr>
      </p:pic>
      <p:pic>
        <p:nvPicPr>
          <p:cNvPr id="9" name="Image 8"/>
          <p:cNvPicPr>
            <a:picLocks noChangeAspect="1"/>
          </p:cNvPicPr>
          <p:nvPr/>
        </p:nvPicPr>
        <p:blipFill rotWithShape="1">
          <a:blip r:embed="rId3"/>
          <a:srcRect l="17553" t="21184" r="22136" b="19113"/>
          <a:stretch/>
        </p:blipFill>
        <p:spPr>
          <a:xfrm>
            <a:off x="5048209" y="4860772"/>
            <a:ext cx="736851" cy="486078"/>
          </a:xfrm>
          <a:prstGeom prst="rect">
            <a:avLst/>
          </a:prstGeom>
        </p:spPr>
      </p:pic>
      <p:pic>
        <p:nvPicPr>
          <p:cNvPr id="10" name="Image 9"/>
          <p:cNvPicPr>
            <a:picLocks noChangeAspect="1"/>
          </p:cNvPicPr>
          <p:nvPr/>
        </p:nvPicPr>
        <p:blipFill rotWithShape="1">
          <a:blip r:embed="rId4"/>
          <a:srcRect t="17756" b="26222"/>
          <a:stretch/>
        </p:blipFill>
        <p:spPr>
          <a:xfrm>
            <a:off x="3402055" y="4923491"/>
            <a:ext cx="734478" cy="533116"/>
          </a:xfrm>
          <a:prstGeom prst="rect">
            <a:avLst/>
          </a:prstGeom>
          <a:ln>
            <a:solidFill>
              <a:schemeClr val="bg1"/>
            </a:solidFill>
          </a:ln>
          <a:effectLst>
            <a:glow rad="228600">
              <a:schemeClr val="accent1">
                <a:satMod val="175000"/>
                <a:alpha val="40000"/>
              </a:schemeClr>
            </a:glow>
          </a:effectLst>
        </p:spPr>
      </p:pic>
      <p:pic>
        <p:nvPicPr>
          <p:cNvPr id="11" name="Image 10"/>
          <p:cNvPicPr>
            <a:picLocks noChangeAspect="1"/>
          </p:cNvPicPr>
          <p:nvPr/>
        </p:nvPicPr>
        <p:blipFill>
          <a:blip r:embed="rId5"/>
          <a:stretch>
            <a:fillRect/>
          </a:stretch>
        </p:blipFill>
        <p:spPr>
          <a:xfrm>
            <a:off x="4326166" y="2775342"/>
            <a:ext cx="633505" cy="633505"/>
          </a:xfrm>
          <a:prstGeom prst="rect">
            <a:avLst/>
          </a:prstGeom>
        </p:spPr>
      </p:pic>
      <p:pic>
        <p:nvPicPr>
          <p:cNvPr id="12" name="Image 11"/>
          <p:cNvPicPr>
            <a:picLocks noChangeAspect="1"/>
          </p:cNvPicPr>
          <p:nvPr/>
        </p:nvPicPr>
        <p:blipFill>
          <a:blip r:embed="rId6"/>
          <a:stretch>
            <a:fillRect/>
          </a:stretch>
        </p:blipFill>
        <p:spPr>
          <a:xfrm>
            <a:off x="6822429" y="5001890"/>
            <a:ext cx="691844" cy="597249"/>
          </a:xfrm>
          <a:prstGeom prst="rect">
            <a:avLst/>
          </a:prstGeom>
        </p:spPr>
      </p:pic>
      <p:pic>
        <p:nvPicPr>
          <p:cNvPr id="13" name="Image 12"/>
          <p:cNvPicPr>
            <a:picLocks noChangeAspect="1"/>
          </p:cNvPicPr>
          <p:nvPr/>
        </p:nvPicPr>
        <p:blipFill rotWithShape="1">
          <a:blip r:embed="rId7">
            <a:extLst>
              <a:ext uri="{BEBA8EAE-BF5A-486C-A8C5-ECC9F3942E4B}">
                <a14:imgProps xmlns:a14="http://schemas.microsoft.com/office/drawing/2010/main">
                  <a14:imgLayer r:embed="rId8">
                    <a14:imgEffect>
                      <a14:backgroundRemoval t="0" b="90145" l="30219" r="74453">
                        <a14:foregroundMark x1="48029" y1="21884" x2="48029" y2="21884"/>
                        <a14:foregroundMark x1="40584" y1="23188" x2="40584" y2="23188"/>
                        <a14:foregroundMark x1="40292" y1="26087" x2="40292" y2="26087"/>
                        <a14:foregroundMark x1="50219" y1="16667" x2="50219" y2="16667"/>
                        <a14:foregroundMark x1="44088" y1="16377" x2="44088" y2="16377"/>
                      </a14:backgroundRemoval>
                    </a14:imgEffect>
                  </a14:imgLayer>
                </a14:imgProps>
              </a:ext>
            </a:extLst>
          </a:blip>
          <a:srcRect l="22813" t="1652" r="2261"/>
          <a:stretch/>
        </p:blipFill>
        <p:spPr>
          <a:xfrm rot="18569548">
            <a:off x="1975386" y="4642760"/>
            <a:ext cx="862271" cy="953526"/>
          </a:xfrm>
          <a:prstGeom prst="rect">
            <a:avLst/>
          </a:prstGeom>
        </p:spPr>
      </p:pic>
      <p:pic>
        <p:nvPicPr>
          <p:cNvPr id="14" name="Image 13"/>
          <p:cNvPicPr>
            <a:picLocks noChangeAspect="1"/>
          </p:cNvPicPr>
          <p:nvPr/>
        </p:nvPicPr>
        <p:blipFill>
          <a:blip r:embed="rId9"/>
          <a:stretch>
            <a:fillRect/>
          </a:stretch>
        </p:blipFill>
        <p:spPr>
          <a:xfrm>
            <a:off x="6960885" y="2910337"/>
            <a:ext cx="1019048" cy="957288"/>
          </a:xfrm>
          <a:prstGeom prst="rect">
            <a:avLst/>
          </a:prstGeom>
        </p:spPr>
      </p:pic>
      <p:pic>
        <p:nvPicPr>
          <p:cNvPr id="15" name="Image 14"/>
          <p:cNvPicPr>
            <a:picLocks noChangeAspect="1"/>
          </p:cNvPicPr>
          <p:nvPr/>
        </p:nvPicPr>
        <p:blipFill>
          <a:blip r:embed="rId10"/>
          <a:stretch>
            <a:fillRect/>
          </a:stretch>
        </p:blipFill>
        <p:spPr>
          <a:xfrm>
            <a:off x="1787255" y="2818324"/>
            <a:ext cx="626124" cy="605775"/>
          </a:xfrm>
          <a:prstGeom prst="rect">
            <a:avLst/>
          </a:prstGeom>
        </p:spPr>
      </p:pic>
      <p:sp>
        <p:nvSpPr>
          <p:cNvPr id="16" name="Titre 1"/>
          <p:cNvSpPr txBox="1">
            <a:spLocks/>
          </p:cNvSpPr>
          <p:nvPr/>
        </p:nvSpPr>
        <p:spPr bwMode="auto">
          <a:xfrm>
            <a:off x="1208088" y="134938"/>
            <a:ext cx="77724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defRPr/>
            </a:pPr>
            <a:r>
              <a:rPr lang="de-DE" sz="2400" dirty="0" smtClean="0">
                <a:solidFill>
                  <a:srgbClr val="00669A"/>
                </a:solidFill>
                <a:effectLst>
                  <a:outerShdw blurRad="38100" dist="38100" dir="2700000" algn="tl">
                    <a:srgbClr val="DDDDDD"/>
                  </a:outerShdw>
                </a:effectLst>
                <a:latin typeface="Times New Roman"/>
                <a:cs typeface="Times New Roman"/>
              </a:rPr>
              <a:t>Mais</a:t>
            </a:r>
          </a:p>
          <a:p>
            <a:pPr>
              <a:defRPr/>
            </a:pPr>
            <a:r>
              <a:rPr lang="de-DE" sz="2400" dirty="0" smtClean="0">
                <a:solidFill>
                  <a:srgbClr val="00669A"/>
                </a:solidFill>
                <a:effectLst>
                  <a:outerShdw blurRad="38100" dist="38100" dir="2700000" algn="tl">
                    <a:srgbClr val="DDDDDD"/>
                  </a:outerShdw>
                </a:effectLst>
                <a:latin typeface="Times New Roman"/>
                <a:cs typeface="Times New Roman"/>
              </a:rPr>
              <a:t>...</a:t>
            </a:r>
            <a:endParaRPr lang="de-DE" sz="2400" dirty="0">
              <a:solidFill>
                <a:srgbClr val="00669A"/>
              </a:solidFill>
              <a:effectLst>
                <a:outerShdw blurRad="38100" dist="38100" dir="2700000" algn="tl">
                  <a:srgbClr val="DDDDDD"/>
                </a:outerShdw>
              </a:effectLst>
              <a:latin typeface="Times New Roman"/>
              <a:cs typeface="Times New Roman"/>
            </a:endParaRPr>
          </a:p>
        </p:txBody>
      </p:sp>
      <p:pic>
        <p:nvPicPr>
          <p:cNvPr id="17" name="Image 16"/>
          <p:cNvPicPr>
            <a:picLocks noChangeAspect="1"/>
          </p:cNvPicPr>
          <p:nvPr/>
        </p:nvPicPr>
        <p:blipFill>
          <a:blip r:embed="rId11">
            <a:extLst>
              <a:ext uri="{BEBA8EAE-BF5A-486C-A8C5-ECC9F3942E4B}">
                <a14:imgProps xmlns:a14="http://schemas.microsoft.com/office/drawing/2010/main">
                  <a14:imgLayer r:embed="rId12">
                    <a14:imgEffect>
                      <a14:backgroundRemoval t="0" b="100000" l="0" r="97612">
                        <a14:foregroundMark x1="60149" y1="19378" x2="60149" y2="19378"/>
                        <a14:foregroundMark x1="7313" y1="49282" x2="7313" y2="49282"/>
                      </a14:backgroundRemoval>
                    </a14:imgEffect>
                  </a14:imgLayer>
                </a14:imgProps>
              </a:ext>
            </a:extLst>
          </a:blip>
          <a:stretch>
            <a:fillRect/>
          </a:stretch>
        </p:blipFill>
        <p:spPr>
          <a:xfrm rot="1924952">
            <a:off x="3291997" y="1843876"/>
            <a:ext cx="2183115" cy="1362003"/>
          </a:xfrm>
          <a:prstGeom prst="rect">
            <a:avLst/>
          </a:prstGeom>
        </p:spPr>
      </p:pic>
      <p:pic>
        <p:nvPicPr>
          <p:cNvPr id="18" name="Image 17"/>
          <p:cNvPicPr>
            <a:picLocks noChangeAspect="1"/>
          </p:cNvPicPr>
          <p:nvPr/>
        </p:nvPicPr>
        <p:blipFill rotWithShape="1">
          <a:blip r:embed="rId2"/>
          <a:srcRect l="38141" t="11045" r="54557" b="81248"/>
          <a:stretch/>
        </p:blipFill>
        <p:spPr>
          <a:xfrm>
            <a:off x="3711223" y="1636890"/>
            <a:ext cx="536223" cy="465666"/>
          </a:xfrm>
          <a:prstGeom prst="rect">
            <a:avLst/>
          </a:prstGeom>
        </p:spPr>
      </p:pic>
    </p:spTree>
    <p:extLst>
      <p:ext uri="{BB962C8B-B14F-4D97-AF65-F5344CB8AC3E}">
        <p14:creationId xmlns:p14="http://schemas.microsoft.com/office/powerpoint/2010/main" val="7287995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FR" sz="2800" dirty="0" smtClean="0">
                <a:solidFill>
                  <a:srgbClr val="00669A"/>
                </a:solidFill>
                <a:latin typeface="Times New Roman" charset="0"/>
                <a:ea typeface="ＭＳ Ｐゴシック" charset="0"/>
              </a:rPr>
              <a:t>L’allergie moléculaire </a:t>
            </a:r>
            <a:r>
              <a:rPr lang="fr-FR" sz="1800" dirty="0" smtClean="0">
                <a:solidFill>
                  <a:srgbClr val="00669A"/>
                </a:solidFill>
                <a:latin typeface="Times New Roman" charset="0"/>
                <a:ea typeface="ＭＳ Ｐゴシック" charset="0"/>
              </a:rPr>
              <a:t>-AM-</a:t>
            </a:r>
            <a:br>
              <a:rPr lang="fr-FR" sz="1800" dirty="0" smtClean="0">
                <a:solidFill>
                  <a:srgbClr val="00669A"/>
                </a:solidFill>
                <a:latin typeface="Times New Roman" charset="0"/>
                <a:ea typeface="ＭＳ Ｐゴシック" charset="0"/>
              </a:rPr>
            </a:br>
            <a:r>
              <a:rPr lang="fr-FR" sz="2400" dirty="0" smtClean="0">
                <a:solidFill>
                  <a:srgbClr val="00669A"/>
                </a:solidFill>
                <a:latin typeface="Times New Roman" charset="0"/>
                <a:ea typeface="ＭＳ Ｐゴシック" charset="0"/>
              </a:rPr>
              <a:t>a un coût...</a:t>
            </a:r>
            <a:endParaRPr lang="fr-FR" sz="3600" dirty="0">
              <a:solidFill>
                <a:srgbClr val="00669A"/>
              </a:solidFill>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707438" cy="5151438"/>
          </a:xfrm>
        </p:spPr>
        <p:txBody>
          <a:bodyPr/>
          <a:lstStyle/>
          <a:p>
            <a:pPr algn="just"/>
            <a:r>
              <a:rPr lang="fr-FR" sz="2000" dirty="0">
                <a:solidFill>
                  <a:srgbClr val="00669A"/>
                </a:solidFill>
                <a:latin typeface="Times New Roman" charset="0"/>
                <a:ea typeface="ＭＳ Ｐゴシック" charset="0"/>
                <a:cs typeface="Times New Roman" charset="0"/>
              </a:rPr>
              <a:t>Limitation </a:t>
            </a:r>
            <a:r>
              <a:rPr lang="fr-FR" sz="2000" dirty="0" smtClean="0">
                <a:solidFill>
                  <a:srgbClr val="00669A"/>
                </a:solidFill>
                <a:latin typeface="Times New Roman" charset="0"/>
                <a:ea typeface="ＭＳ Ｐゴシック" charset="0"/>
                <a:cs typeface="Times New Roman" charset="0"/>
              </a:rPr>
              <a:t>INAMI lors </a:t>
            </a:r>
            <a:r>
              <a:rPr lang="fr-FR" sz="2000" dirty="0">
                <a:solidFill>
                  <a:srgbClr val="00669A"/>
                </a:solidFill>
                <a:latin typeface="Times New Roman" charset="0"/>
                <a:ea typeface="ＭＳ Ｐゴシック" charset="0"/>
                <a:cs typeface="Times New Roman" charset="0"/>
              </a:rPr>
              <a:t>de la prescription : </a:t>
            </a:r>
            <a:endParaRPr lang="fr-FR" sz="2000" dirty="0" smtClean="0">
              <a:solidFill>
                <a:srgbClr val="00669A"/>
              </a:solidFill>
              <a:latin typeface="Times New Roman" charset="0"/>
              <a:ea typeface="ＭＳ Ｐゴシック" charset="0"/>
              <a:cs typeface="Times New Roman" charset="0"/>
            </a:endParaRPr>
          </a:p>
          <a:p>
            <a:pPr lvl="1" algn="just"/>
            <a:r>
              <a:rPr lang="fr-FR" sz="1600" dirty="0" smtClean="0">
                <a:solidFill>
                  <a:srgbClr val="00669A"/>
                </a:solidFill>
                <a:latin typeface="Times New Roman" charset="0"/>
                <a:ea typeface="ＭＳ Ｐゴシック" charset="0"/>
                <a:cs typeface="Times New Roman" charset="0"/>
              </a:rPr>
              <a:t>Maximum </a:t>
            </a:r>
            <a:r>
              <a:rPr lang="fr-FR" sz="1600" dirty="0">
                <a:solidFill>
                  <a:srgbClr val="00669A"/>
                </a:solidFill>
                <a:latin typeface="Times New Roman" charset="0"/>
                <a:ea typeface="ＭＳ Ｐゴシック" charset="0"/>
                <a:cs typeface="Times New Roman" charset="0"/>
              </a:rPr>
              <a:t>6 allergènes remboursés / prise de sang / </a:t>
            </a:r>
            <a:r>
              <a:rPr lang="fr-FR" sz="1600" dirty="0" smtClean="0">
                <a:solidFill>
                  <a:srgbClr val="00669A"/>
                </a:solidFill>
                <a:latin typeface="Times New Roman" charset="0"/>
                <a:ea typeface="ＭＳ Ｐゴシック" charset="0"/>
                <a:cs typeface="Times New Roman" charset="0"/>
              </a:rPr>
              <a:t>24h.</a:t>
            </a:r>
            <a:endParaRPr lang="fr-FR" sz="1600" dirty="0" smtClean="0">
              <a:solidFill>
                <a:srgbClr val="00669A"/>
              </a:solidFill>
              <a:latin typeface="Times New Roman" charset="0"/>
              <a:cs typeface="Times New Roman" charset="0"/>
            </a:endParaRPr>
          </a:p>
          <a:p>
            <a:pPr lvl="1" algn="just"/>
            <a:r>
              <a:rPr lang="fr-FR" sz="1600" dirty="0" smtClean="0">
                <a:solidFill>
                  <a:srgbClr val="00669A"/>
                </a:solidFill>
                <a:latin typeface="Times New Roman" charset="0"/>
                <a:ea typeface="ＭＳ Ｐゴシック" charset="0"/>
                <a:cs typeface="Times New Roman" charset="0"/>
              </a:rPr>
              <a:t>Chaque </a:t>
            </a:r>
            <a:r>
              <a:rPr lang="fr-FR" sz="1600" dirty="0">
                <a:solidFill>
                  <a:srgbClr val="00669A"/>
                </a:solidFill>
                <a:latin typeface="Times New Roman" charset="0"/>
                <a:ea typeface="ＭＳ Ｐゴシック" charset="0"/>
                <a:cs typeface="Times New Roman" charset="0"/>
              </a:rPr>
              <a:t>allergène supplémentaire est facturé à 8€13 au patient.</a:t>
            </a:r>
            <a:br>
              <a:rPr lang="fr-FR" sz="1600" dirty="0">
                <a:solidFill>
                  <a:srgbClr val="00669A"/>
                </a:solidFill>
                <a:latin typeface="Times New Roman" charset="0"/>
                <a:ea typeface="ＭＳ Ｐゴシック" charset="0"/>
                <a:cs typeface="Times New Roman" charset="0"/>
              </a:rPr>
            </a:br>
            <a:r>
              <a:rPr lang="fr-FR" sz="1600" dirty="0">
                <a:solidFill>
                  <a:srgbClr val="00669A"/>
                </a:solidFill>
                <a:latin typeface="Times New Roman" charset="0"/>
                <a:ea typeface="ＭＳ Ｐゴシック" charset="0"/>
                <a:cs typeface="Times New Roman" charset="0"/>
              </a:rPr>
              <a:t>Mixture, extrait, composant =&gt; Même prix, même limitation </a:t>
            </a:r>
            <a:r>
              <a:rPr lang="fr-FR" sz="1600" dirty="0" smtClean="0">
                <a:solidFill>
                  <a:srgbClr val="00669A"/>
                </a:solidFill>
                <a:latin typeface="Times New Roman" charset="0"/>
                <a:ea typeface="ＭＳ Ｐゴシック" charset="0"/>
                <a:cs typeface="Times New Roman" charset="0"/>
              </a:rPr>
              <a:t>!</a:t>
            </a:r>
            <a:endParaRPr lang="fr-FR" sz="1600" dirty="0" smtClean="0">
              <a:solidFill>
                <a:srgbClr val="00669A"/>
              </a:solidFill>
              <a:latin typeface="Times New Roman" charset="0"/>
              <a:cs typeface="Times New Roman" charset="0"/>
            </a:endParaRPr>
          </a:p>
          <a:p>
            <a:pPr algn="just"/>
            <a:r>
              <a:rPr lang="fr-FR" sz="2000" dirty="0">
                <a:solidFill>
                  <a:srgbClr val="00669A"/>
                </a:solidFill>
                <a:latin typeface="Times New Roman" charset="0"/>
                <a:ea typeface="ＭＳ Ｐゴシック" charset="0"/>
                <a:cs typeface="Times New Roman" charset="0"/>
              </a:rPr>
              <a:t>Une même source allergénique = parfois 5 composants à tester...</a:t>
            </a:r>
            <a:br>
              <a:rPr lang="fr-FR" sz="2000" dirty="0">
                <a:solidFill>
                  <a:srgbClr val="00669A"/>
                </a:solidFill>
                <a:latin typeface="Times New Roman" charset="0"/>
                <a:ea typeface="ＭＳ Ｐゴシック" charset="0"/>
                <a:cs typeface="Times New Roman" charset="0"/>
              </a:rPr>
            </a:br>
            <a:r>
              <a:rPr lang="fr-FR" sz="2000" dirty="0">
                <a:solidFill>
                  <a:srgbClr val="00669A"/>
                </a:solidFill>
                <a:latin typeface="Times New Roman" charset="0"/>
                <a:ea typeface="ＭＳ Ｐゴシック" charset="0"/>
                <a:cs typeface="Times New Roman" charset="0"/>
              </a:rPr>
              <a:t>=&gt; multiplication des tests pour faire </a:t>
            </a:r>
            <a:r>
              <a:rPr lang="fr-FR" sz="2000" dirty="0" smtClean="0">
                <a:solidFill>
                  <a:srgbClr val="00669A"/>
                </a:solidFill>
                <a:latin typeface="Times New Roman" charset="0"/>
                <a:ea typeface="ＭＳ Ｐゴシック" charset="0"/>
                <a:cs typeface="Times New Roman" charset="0"/>
              </a:rPr>
              <a:t>de l’allergie </a:t>
            </a:r>
            <a:r>
              <a:rPr lang="fr-FR" sz="2000" dirty="0">
                <a:solidFill>
                  <a:srgbClr val="00669A"/>
                </a:solidFill>
                <a:latin typeface="Times New Roman" charset="0"/>
                <a:ea typeface="ＭＳ Ｐゴシック" charset="0"/>
                <a:cs typeface="Times New Roman" charset="0"/>
              </a:rPr>
              <a:t>moléculaire</a:t>
            </a:r>
            <a:r>
              <a:rPr lang="fr-FR" sz="2000" dirty="0" smtClean="0">
                <a:solidFill>
                  <a:srgbClr val="00669A"/>
                </a:solidFill>
                <a:latin typeface="Times New Roman" charset="0"/>
                <a:ea typeface="ＭＳ Ｐゴシック" charset="0"/>
                <a:cs typeface="Times New Roman" charset="0"/>
              </a:rPr>
              <a:t>.</a:t>
            </a:r>
            <a:endParaRPr lang="fr-FR" sz="1800" b="1" dirty="0">
              <a:solidFill>
                <a:srgbClr val="00669A"/>
              </a:solidFill>
              <a:latin typeface="Times New Roman" charset="0"/>
              <a:cs typeface="Times New Roman" charset="0"/>
            </a:endParaRPr>
          </a:p>
          <a:p>
            <a:pPr algn="just"/>
            <a:r>
              <a:rPr lang="fr-FR" sz="2000" dirty="0" smtClean="0">
                <a:solidFill>
                  <a:srgbClr val="00669A"/>
                </a:solidFill>
                <a:latin typeface="Times New Roman" charset="0"/>
                <a:ea typeface="ＭＳ Ｐゴシック" charset="0"/>
                <a:cs typeface="Times New Roman" charset="0"/>
              </a:rPr>
              <a:t>Prix </a:t>
            </a:r>
            <a:r>
              <a:rPr lang="fr-FR" sz="2000" dirty="0">
                <a:solidFill>
                  <a:srgbClr val="00669A"/>
                </a:solidFill>
                <a:latin typeface="Times New Roman" charset="0"/>
                <a:ea typeface="ＭＳ Ｐゴシック" charset="0"/>
                <a:cs typeface="Times New Roman" charset="0"/>
              </a:rPr>
              <a:t>d’un ImmunoCAP ISAC = 175€, à charge du </a:t>
            </a:r>
            <a:r>
              <a:rPr lang="fr-FR" sz="2000" dirty="0" smtClean="0">
                <a:solidFill>
                  <a:srgbClr val="00669A"/>
                </a:solidFill>
                <a:latin typeface="Times New Roman" charset="0"/>
                <a:ea typeface="ＭＳ Ｐゴシック" charset="0"/>
                <a:cs typeface="Times New Roman" charset="0"/>
              </a:rPr>
              <a:t>patient.</a:t>
            </a:r>
          </a:p>
        </p:txBody>
      </p:sp>
      <p:pic>
        <p:nvPicPr>
          <p:cNvPr id="4" name="Image 3"/>
          <p:cNvPicPr>
            <a:picLocks noChangeAspect="1"/>
          </p:cNvPicPr>
          <p:nvPr/>
        </p:nvPicPr>
        <p:blipFill>
          <a:blip r:embed="rId3"/>
          <a:stretch>
            <a:fillRect/>
          </a:stretch>
        </p:blipFill>
        <p:spPr>
          <a:xfrm>
            <a:off x="839299" y="3783352"/>
            <a:ext cx="3544386" cy="3074648"/>
          </a:xfrm>
          <a:prstGeom prst="rect">
            <a:avLst/>
          </a:prstGeom>
        </p:spPr>
      </p:pic>
      <p:pic>
        <p:nvPicPr>
          <p:cNvPr id="6" name="Image 5"/>
          <p:cNvPicPr>
            <a:picLocks noChangeAspect="1"/>
          </p:cNvPicPr>
          <p:nvPr/>
        </p:nvPicPr>
        <p:blipFill rotWithShape="1">
          <a:blip r:embed="rId4"/>
          <a:srcRect b="82019"/>
          <a:stretch/>
        </p:blipFill>
        <p:spPr>
          <a:xfrm>
            <a:off x="4484518" y="5459219"/>
            <a:ext cx="3326213" cy="263949"/>
          </a:xfrm>
          <a:prstGeom prst="rect">
            <a:avLst/>
          </a:prstGeom>
          <a:solidFill>
            <a:schemeClr val="bg1"/>
          </a:solidFill>
        </p:spPr>
      </p:pic>
      <p:pic>
        <p:nvPicPr>
          <p:cNvPr id="7" name="Image 6"/>
          <p:cNvPicPr>
            <a:picLocks noChangeAspect="1"/>
          </p:cNvPicPr>
          <p:nvPr/>
        </p:nvPicPr>
        <p:blipFill rotWithShape="1">
          <a:blip r:embed="rId4"/>
          <a:srcRect t="42848"/>
          <a:stretch/>
        </p:blipFill>
        <p:spPr>
          <a:xfrm>
            <a:off x="4480142" y="5723167"/>
            <a:ext cx="3326213" cy="838960"/>
          </a:xfrm>
          <a:prstGeom prst="rect">
            <a:avLst/>
          </a:prstGeom>
          <a:solidFill>
            <a:schemeClr val="bg1"/>
          </a:solidFill>
        </p:spPr>
      </p:pic>
    </p:spTree>
    <p:extLst>
      <p:ext uri="{BB962C8B-B14F-4D97-AF65-F5344CB8AC3E}">
        <p14:creationId xmlns:p14="http://schemas.microsoft.com/office/powerpoint/2010/main" val="9544419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4294967295"/>
          </p:nvPr>
        </p:nvSpPr>
        <p:spPr>
          <a:xfrm>
            <a:off x="228600" y="1441450"/>
            <a:ext cx="8707438" cy="5151438"/>
          </a:xfrm>
        </p:spPr>
        <p:txBody>
          <a:bodyPr/>
          <a:lstStyle/>
          <a:p>
            <a:pPr algn="just"/>
            <a:r>
              <a:rPr lang="fr-FR" sz="2000" dirty="0" smtClean="0">
                <a:solidFill>
                  <a:srgbClr val="00669A"/>
                </a:solidFill>
                <a:latin typeface="Times New Roman" charset="0"/>
                <a:ea typeface="ＭＳ Ｐゴシック" charset="0"/>
                <a:cs typeface="Times New Roman" charset="0"/>
              </a:rPr>
              <a:t>Aucune étude :</a:t>
            </a:r>
            <a:r>
              <a:rPr lang="fr-FR" sz="2000" b="1" dirty="0" smtClean="0">
                <a:solidFill>
                  <a:srgbClr val="00669A"/>
                </a:solidFill>
                <a:latin typeface="Times New Roman" charset="0"/>
                <a:ea typeface="ＭＳ Ｐゴシック" charset="0"/>
                <a:cs typeface="Times New Roman" charset="0"/>
              </a:rPr>
              <a:t> </a:t>
            </a:r>
            <a:r>
              <a:rPr lang="fr-FR" sz="2000" b="1" dirty="0">
                <a:solidFill>
                  <a:srgbClr val="00669A"/>
                </a:solidFill>
                <a:latin typeface="Times New Roman" charset="0"/>
                <a:ea typeface="ＭＳ Ｐゴシック" charset="0"/>
                <a:cs typeface="Times New Roman" charset="0"/>
              </a:rPr>
              <a:t>coût </a:t>
            </a:r>
            <a:r>
              <a:rPr lang="fr-FR" sz="2000" b="1" dirty="0" smtClean="0">
                <a:solidFill>
                  <a:srgbClr val="00669A"/>
                </a:solidFill>
                <a:latin typeface="Times New Roman" charset="0"/>
                <a:ea typeface="ＭＳ Ｐゴシック" charset="0"/>
                <a:cs typeface="Times New Roman" charset="0"/>
              </a:rPr>
              <a:t>du diagnostic des allergies avec emploi de la puce ISAC</a:t>
            </a:r>
            <a:endParaRPr lang="fr-FR" sz="2000" b="1" dirty="0">
              <a:solidFill>
                <a:srgbClr val="00669A"/>
              </a:solidFill>
              <a:latin typeface="Times New Roman" charset="0"/>
              <a:ea typeface="ＭＳ Ｐゴシック" charset="0"/>
              <a:cs typeface="Times New Roman" charset="0"/>
            </a:endParaRPr>
          </a:p>
          <a:p>
            <a:pPr marL="457200" lvl="1" indent="0" algn="just">
              <a:buNone/>
            </a:pPr>
            <a:endParaRPr lang="fr-FR" sz="2000" dirty="0">
              <a:solidFill>
                <a:srgbClr val="00669A"/>
              </a:solidFill>
              <a:latin typeface="Times New Roman" charset="0"/>
              <a:cs typeface="Times New Roman" charset="0"/>
            </a:endParaRPr>
          </a:p>
          <a:p>
            <a:pPr algn="just"/>
            <a:r>
              <a:rPr lang="fr-FR" sz="2000" dirty="0">
                <a:solidFill>
                  <a:srgbClr val="00669A"/>
                </a:solidFill>
                <a:latin typeface="Times New Roman" charset="0"/>
                <a:ea typeface="ＭＳ Ｐゴシック" charset="0"/>
                <a:cs typeface="Times New Roman" charset="0"/>
              </a:rPr>
              <a:t>Une seule étude coût/efficacité </a:t>
            </a:r>
          </a:p>
          <a:p>
            <a:pPr lvl="1" algn="just"/>
            <a:r>
              <a:rPr lang="fr-FR" sz="1800" dirty="0">
                <a:solidFill>
                  <a:srgbClr val="00669A"/>
                </a:solidFill>
                <a:latin typeface="Times New Roman" charset="0"/>
                <a:cs typeface="Times New Roman" charset="0"/>
              </a:rPr>
              <a:t>l'analyse coût-efficacité en faveur des dosages IgE (AM) </a:t>
            </a:r>
            <a:r>
              <a:rPr lang="fr-FR" sz="1800" dirty="0" smtClean="0">
                <a:solidFill>
                  <a:srgbClr val="00669A"/>
                </a:solidFill>
                <a:latin typeface="Times New Roman" charset="0"/>
                <a:cs typeface="Times New Roman" charset="0"/>
              </a:rPr>
              <a:t>+ SPT </a:t>
            </a:r>
            <a:r>
              <a:rPr lang="fr-FR" sz="1800" dirty="0">
                <a:solidFill>
                  <a:srgbClr val="00669A"/>
                </a:solidFill>
                <a:latin typeface="Times New Roman" charset="0"/>
                <a:cs typeface="Times New Roman" charset="0"/>
              </a:rPr>
              <a:t>versus anamnèse sans autres tests </a:t>
            </a:r>
            <a:r>
              <a:rPr lang="fr-FR" sz="1400" i="1" dirty="0">
                <a:solidFill>
                  <a:srgbClr val="00669A"/>
                </a:solidFill>
                <a:latin typeface="Times New Roman" charset="0"/>
                <a:cs typeface="Times New Roman" charset="0"/>
              </a:rPr>
              <a:t>(Walsh J et al, </a:t>
            </a:r>
            <a:r>
              <a:rPr lang="fr-FR" sz="1400" i="1" dirty="0" err="1">
                <a:solidFill>
                  <a:srgbClr val="00669A"/>
                </a:solidFill>
                <a:latin typeface="Times New Roman" charset="0"/>
                <a:cs typeface="Times New Roman" charset="0"/>
              </a:rPr>
              <a:t>Br</a:t>
            </a:r>
            <a:r>
              <a:rPr lang="fr-FR" sz="1400" i="1" dirty="0">
                <a:solidFill>
                  <a:srgbClr val="00669A"/>
                </a:solidFill>
                <a:latin typeface="Times New Roman" charset="0"/>
                <a:cs typeface="Times New Roman" charset="0"/>
              </a:rPr>
              <a:t> J </a:t>
            </a:r>
            <a:r>
              <a:rPr lang="fr-FR" sz="1400" i="1" dirty="0" err="1">
                <a:solidFill>
                  <a:srgbClr val="00669A"/>
                </a:solidFill>
                <a:latin typeface="Times New Roman" charset="0"/>
                <a:cs typeface="Times New Roman" charset="0"/>
              </a:rPr>
              <a:t>Gen</a:t>
            </a:r>
            <a:r>
              <a:rPr lang="fr-FR" sz="1400" i="1" dirty="0">
                <a:solidFill>
                  <a:srgbClr val="00669A"/>
                </a:solidFill>
                <a:latin typeface="Times New Roman" charset="0"/>
                <a:cs typeface="Times New Roman" charset="0"/>
              </a:rPr>
              <a:t> </a:t>
            </a:r>
            <a:r>
              <a:rPr lang="fr-FR" sz="1400" i="1" dirty="0" err="1">
                <a:solidFill>
                  <a:srgbClr val="00669A"/>
                </a:solidFill>
                <a:latin typeface="Times New Roman" charset="0"/>
                <a:cs typeface="Times New Roman" charset="0"/>
              </a:rPr>
              <a:t>Pract</a:t>
            </a:r>
            <a:r>
              <a:rPr lang="fr-FR" sz="1400" i="1" dirty="0">
                <a:solidFill>
                  <a:srgbClr val="00669A"/>
                </a:solidFill>
                <a:latin typeface="Times New Roman" charset="0"/>
                <a:cs typeface="Times New Roman" charset="0"/>
              </a:rPr>
              <a:t> 2011)</a:t>
            </a:r>
          </a:p>
          <a:p>
            <a:pPr lvl="1" algn="just"/>
            <a:r>
              <a:rPr lang="fr-FR" sz="1800" dirty="0">
                <a:solidFill>
                  <a:srgbClr val="00669A"/>
                </a:solidFill>
                <a:latin typeface="Times New Roman" charset="0"/>
                <a:cs typeface="Times New Roman" charset="0"/>
              </a:rPr>
              <a:t>Prévoir études plus approfondies</a:t>
            </a:r>
            <a:r>
              <a:rPr lang="fr-FR" sz="1800" dirty="0" smtClean="0">
                <a:solidFill>
                  <a:srgbClr val="00669A"/>
                </a:solidFill>
                <a:latin typeface="Times New Roman" charset="0"/>
                <a:cs typeface="Times New Roman" charset="0"/>
              </a:rPr>
              <a:t>.</a:t>
            </a:r>
          </a:p>
          <a:p>
            <a:pPr lvl="1" algn="just"/>
            <a:endParaRPr lang="fr-FR" sz="1800" dirty="0">
              <a:solidFill>
                <a:srgbClr val="00669A"/>
              </a:solidFill>
              <a:latin typeface="Times New Roman" charset="0"/>
              <a:cs typeface="Times New Roman" charset="0"/>
            </a:endParaRPr>
          </a:p>
          <a:p>
            <a:pPr algn="just"/>
            <a:r>
              <a:rPr lang="fr-FR" sz="2000" dirty="0" smtClean="0">
                <a:solidFill>
                  <a:srgbClr val="00669A"/>
                </a:solidFill>
                <a:latin typeface="Times New Roman" charset="0"/>
                <a:ea typeface="ＭＳ Ｐゴシック" charset="0"/>
                <a:cs typeface="Times New Roman" charset="0"/>
              </a:rPr>
              <a:t>Comment </a:t>
            </a:r>
            <a:r>
              <a:rPr lang="fr-FR" sz="2000" dirty="0">
                <a:solidFill>
                  <a:srgbClr val="00669A"/>
                </a:solidFill>
                <a:latin typeface="Times New Roman" charset="0"/>
                <a:ea typeface="ＭＳ Ｐゴシック" charset="0"/>
                <a:cs typeface="Times New Roman" charset="0"/>
              </a:rPr>
              <a:t>choisir quelle technique ?</a:t>
            </a:r>
          </a:p>
          <a:p>
            <a:pPr lvl="1" algn="just"/>
            <a:r>
              <a:rPr lang="fr-FR" sz="1800" dirty="0">
                <a:solidFill>
                  <a:srgbClr val="00669A"/>
                </a:solidFill>
                <a:latin typeface="Times New Roman" charset="0"/>
                <a:cs typeface="Times New Roman" charset="0"/>
              </a:rPr>
              <a:t>Considérer le nombre d'allergènes à tester, évaluer le prix (selon prix local et système de remboursement)</a:t>
            </a:r>
          </a:p>
          <a:p>
            <a:pPr lvl="1" algn="just"/>
            <a:r>
              <a:rPr lang="fr-FR" sz="1800" b="1" dirty="0" smtClean="0">
                <a:solidFill>
                  <a:srgbClr val="00669A"/>
                </a:solidFill>
                <a:latin typeface="Times New Roman" charset="0"/>
                <a:cs typeface="Times New Roman" charset="0"/>
              </a:rPr>
              <a:t>Selon pays, si </a:t>
            </a:r>
            <a:r>
              <a:rPr lang="fr-FR" sz="1800" b="1" dirty="0">
                <a:solidFill>
                  <a:srgbClr val="00669A"/>
                </a:solidFill>
                <a:latin typeface="Times New Roman" charset="0"/>
                <a:cs typeface="Times New Roman" charset="0"/>
              </a:rPr>
              <a:t>&gt; 10 à 12 </a:t>
            </a:r>
            <a:r>
              <a:rPr lang="fr-FR" sz="1800" b="1" dirty="0" smtClean="0">
                <a:solidFill>
                  <a:srgbClr val="00669A"/>
                </a:solidFill>
                <a:latin typeface="Times New Roman" charset="0"/>
                <a:cs typeface="Times New Roman" charset="0"/>
              </a:rPr>
              <a:t>allergènes =&gt; </a:t>
            </a:r>
            <a:r>
              <a:rPr lang="fr-FR" sz="1800" b="1" dirty="0">
                <a:solidFill>
                  <a:srgbClr val="00669A"/>
                </a:solidFill>
                <a:latin typeface="Times New Roman" charset="0"/>
                <a:cs typeface="Times New Roman" charset="0"/>
              </a:rPr>
              <a:t>multiplexe </a:t>
            </a:r>
            <a:r>
              <a:rPr lang="fr-FR" sz="1800" b="1" dirty="0" smtClean="0">
                <a:solidFill>
                  <a:srgbClr val="00669A"/>
                </a:solidFill>
                <a:latin typeface="Times New Roman" charset="0"/>
                <a:cs typeface="Times New Roman" charset="0"/>
              </a:rPr>
              <a:t>préférable</a:t>
            </a:r>
            <a:r>
              <a:rPr lang="fr-FR" sz="1800" b="1" dirty="0">
                <a:solidFill>
                  <a:srgbClr val="00669A"/>
                </a:solidFill>
                <a:latin typeface="Times New Roman" charset="0"/>
                <a:cs typeface="Times New Roman" charset="0"/>
              </a:rPr>
              <a:t> </a:t>
            </a:r>
            <a:r>
              <a:rPr lang="fr-FR" sz="1800" b="1" dirty="0" smtClean="0">
                <a:solidFill>
                  <a:srgbClr val="00669A"/>
                </a:solidFill>
                <a:latin typeface="Times New Roman" charset="0"/>
                <a:cs typeface="Times New Roman" charset="0"/>
              </a:rPr>
              <a:t>?</a:t>
            </a:r>
          </a:p>
          <a:p>
            <a:pPr marL="0" indent="0" algn="just">
              <a:buNone/>
            </a:pPr>
            <a:endParaRPr lang="fr-FR" sz="2000" b="1" dirty="0" smtClean="0">
              <a:solidFill>
                <a:srgbClr val="00669A"/>
              </a:solidFill>
              <a:latin typeface="Times New Roman" charset="0"/>
              <a:ea typeface="ＭＳ Ｐゴシック" charset="0"/>
              <a:cs typeface="Times New Roman" charset="0"/>
            </a:endParaRPr>
          </a:p>
          <a:p>
            <a:pPr algn="just"/>
            <a:r>
              <a:rPr lang="fr-FR" sz="2000" dirty="0" err="1" smtClean="0">
                <a:solidFill>
                  <a:srgbClr val="00669A"/>
                </a:solidFill>
                <a:latin typeface="Times New Roman" charset="0"/>
                <a:ea typeface="ＭＳ Ｐゴシック" charset="0"/>
                <a:cs typeface="Times New Roman" charset="0"/>
              </a:rPr>
              <a:t>Biopuces</a:t>
            </a:r>
            <a:r>
              <a:rPr lang="fr-FR" sz="2000" dirty="0" smtClean="0">
                <a:solidFill>
                  <a:srgbClr val="00669A"/>
                </a:solidFill>
                <a:latin typeface="Times New Roman" charset="0"/>
                <a:ea typeface="ＭＳ Ｐゴシック" charset="0"/>
                <a:cs typeface="Times New Roman" charset="0"/>
              </a:rPr>
              <a:t> concurrence aux TC ?  </a:t>
            </a:r>
            <a:r>
              <a:rPr lang="fr-FR" sz="1400" i="1" dirty="0" smtClean="0">
                <a:solidFill>
                  <a:srgbClr val="00669A"/>
                </a:solidFill>
                <a:latin typeface="Times New Roman" charset="0"/>
                <a:ea typeface="ＭＳ Ｐゴシック" charset="0"/>
                <a:cs typeface="Times New Roman" charset="0"/>
              </a:rPr>
              <a:t>Mari A et al, </a:t>
            </a:r>
            <a:r>
              <a:rPr lang="fr-FR" sz="1400" i="1" dirty="0" err="1" smtClean="0">
                <a:solidFill>
                  <a:srgbClr val="00669A"/>
                </a:solidFill>
                <a:latin typeface="Times New Roman" charset="0"/>
                <a:ea typeface="ＭＳ Ｐゴシック" charset="0"/>
                <a:cs typeface="Times New Roman" charset="0"/>
              </a:rPr>
              <a:t>Curr</a:t>
            </a:r>
            <a:r>
              <a:rPr lang="fr-FR" sz="1400" i="1" dirty="0" smtClean="0">
                <a:solidFill>
                  <a:srgbClr val="00669A"/>
                </a:solidFill>
                <a:latin typeface="Times New Roman" charset="0"/>
                <a:ea typeface="ＭＳ Ｐゴシック" charset="0"/>
                <a:cs typeface="Times New Roman" charset="0"/>
              </a:rPr>
              <a:t> </a:t>
            </a:r>
            <a:r>
              <a:rPr lang="fr-FR" sz="1400" i="1" dirty="0" err="1" smtClean="0">
                <a:solidFill>
                  <a:srgbClr val="00669A"/>
                </a:solidFill>
                <a:latin typeface="Times New Roman" charset="0"/>
                <a:ea typeface="ＭＳ Ｐゴシック" charset="0"/>
                <a:cs typeface="Times New Roman" charset="0"/>
              </a:rPr>
              <a:t>Allergy</a:t>
            </a:r>
            <a:r>
              <a:rPr lang="fr-FR" sz="1400" i="1" dirty="0" smtClean="0">
                <a:solidFill>
                  <a:srgbClr val="00669A"/>
                </a:solidFill>
                <a:latin typeface="Times New Roman" charset="0"/>
                <a:ea typeface="ＭＳ Ｐゴシック" charset="0"/>
                <a:cs typeface="Times New Roman" charset="0"/>
              </a:rPr>
              <a:t> </a:t>
            </a:r>
            <a:r>
              <a:rPr lang="fr-FR" sz="1400" i="1" dirty="0" err="1" smtClean="0">
                <a:solidFill>
                  <a:srgbClr val="00669A"/>
                </a:solidFill>
                <a:latin typeface="Times New Roman" charset="0"/>
                <a:ea typeface="ＭＳ Ｐゴシック" charset="0"/>
                <a:cs typeface="Times New Roman" charset="0"/>
              </a:rPr>
              <a:t>Asthma</a:t>
            </a:r>
            <a:r>
              <a:rPr lang="fr-FR" sz="1400" i="1" dirty="0" smtClean="0">
                <a:solidFill>
                  <a:srgbClr val="00669A"/>
                </a:solidFill>
                <a:latin typeface="Times New Roman" charset="0"/>
                <a:ea typeface="ＭＳ Ｐゴシック" charset="0"/>
                <a:cs typeface="Times New Roman" charset="0"/>
              </a:rPr>
              <a:t> </a:t>
            </a:r>
            <a:r>
              <a:rPr lang="fr-FR" sz="1400" i="1" dirty="0" err="1" smtClean="0">
                <a:solidFill>
                  <a:srgbClr val="00669A"/>
                </a:solidFill>
                <a:latin typeface="Times New Roman" charset="0"/>
                <a:ea typeface="ＭＳ Ｐゴシック" charset="0"/>
                <a:cs typeface="Times New Roman" charset="0"/>
              </a:rPr>
              <a:t>Rep</a:t>
            </a:r>
            <a:r>
              <a:rPr lang="fr-FR" sz="1400" i="1" dirty="0" smtClean="0">
                <a:solidFill>
                  <a:srgbClr val="00669A"/>
                </a:solidFill>
                <a:latin typeface="Times New Roman" charset="0"/>
                <a:ea typeface="ＭＳ Ｐゴシック" charset="0"/>
                <a:cs typeface="Times New Roman" charset="0"/>
              </a:rPr>
              <a:t> 2010</a:t>
            </a:r>
          </a:p>
          <a:p>
            <a:pPr lvl="1" algn="just"/>
            <a:r>
              <a:rPr lang="fr-FR" sz="1800" dirty="0">
                <a:solidFill>
                  <a:srgbClr val="00669A"/>
                </a:solidFill>
                <a:latin typeface="Times New Roman" charset="0"/>
                <a:cs typeface="Times New Roman" charset="0"/>
              </a:rPr>
              <a:t>R</a:t>
            </a:r>
            <a:r>
              <a:rPr lang="fr-FR" sz="1800" dirty="0" smtClean="0">
                <a:solidFill>
                  <a:srgbClr val="00669A"/>
                </a:solidFill>
                <a:latin typeface="Times New Roman" charset="0"/>
                <a:cs typeface="Times New Roman" charset="0"/>
              </a:rPr>
              <a:t>éduit </a:t>
            </a:r>
            <a:r>
              <a:rPr lang="fr-FR" sz="1800" dirty="0">
                <a:solidFill>
                  <a:srgbClr val="00669A"/>
                </a:solidFill>
                <a:latin typeface="Times New Roman" charset="0"/>
                <a:cs typeface="Times New Roman" charset="0"/>
              </a:rPr>
              <a:t>le nombre d'étapes </a:t>
            </a:r>
            <a:r>
              <a:rPr lang="fr-FR" sz="1800" dirty="0" smtClean="0">
                <a:solidFill>
                  <a:srgbClr val="00669A"/>
                </a:solidFill>
                <a:latin typeface="Times New Roman" charset="0"/>
                <a:cs typeface="Times New Roman" charset="0"/>
              </a:rPr>
              <a:t>avant </a:t>
            </a:r>
            <a:r>
              <a:rPr lang="fr-FR" sz="1800" dirty="0">
                <a:solidFill>
                  <a:srgbClr val="00669A"/>
                </a:solidFill>
                <a:latin typeface="Times New Roman" charset="0"/>
                <a:cs typeface="Times New Roman" charset="0"/>
              </a:rPr>
              <a:t>d'atteindre le diagnostic </a:t>
            </a:r>
            <a:r>
              <a:rPr lang="fr-FR" sz="1800" dirty="0" smtClean="0">
                <a:solidFill>
                  <a:srgbClr val="00669A"/>
                </a:solidFill>
                <a:latin typeface="Times New Roman" charset="0"/>
                <a:cs typeface="Times New Roman" charset="0"/>
              </a:rPr>
              <a:t>final. </a:t>
            </a:r>
          </a:p>
          <a:p>
            <a:pPr lvl="1" algn="just"/>
            <a:r>
              <a:rPr lang="fr-FR" sz="1800" dirty="0" smtClean="0">
                <a:solidFill>
                  <a:srgbClr val="00669A"/>
                </a:solidFill>
                <a:latin typeface="Times New Roman" charset="0"/>
                <a:cs typeface="Times New Roman" charset="0"/>
              </a:rPr>
              <a:t>Les </a:t>
            </a:r>
            <a:r>
              <a:rPr lang="fr-FR" sz="1800" dirty="0">
                <a:solidFill>
                  <a:srgbClr val="00669A"/>
                </a:solidFill>
                <a:latin typeface="Times New Roman" charset="0"/>
                <a:cs typeface="Times New Roman" charset="0"/>
              </a:rPr>
              <a:t>coûts indirects de diagnostic de l'allergie pourraient être </a:t>
            </a:r>
            <a:r>
              <a:rPr lang="fr-FR" sz="1800" dirty="0" smtClean="0">
                <a:solidFill>
                  <a:srgbClr val="00669A"/>
                </a:solidFill>
                <a:latin typeface="Times New Roman" charset="0"/>
                <a:cs typeface="Times New Roman" charset="0"/>
              </a:rPr>
              <a:t>réduits.</a:t>
            </a:r>
            <a:endParaRPr lang="fr-FR" sz="2000" dirty="0" smtClean="0">
              <a:solidFill>
                <a:srgbClr val="00669A"/>
              </a:solidFill>
              <a:latin typeface="Times New Roman" charset="0"/>
              <a:cs typeface="Times New Roman" charset="0"/>
            </a:endParaRPr>
          </a:p>
        </p:txBody>
      </p:sp>
      <p:sp>
        <p:nvSpPr>
          <p:cNvPr id="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fr-FR" sz="2800" dirty="0" smtClean="0">
                <a:latin typeface="Times New Roman" charset="0"/>
                <a:ea typeface="ＭＳ Ｐゴシック" charset="0"/>
              </a:rPr>
              <a:t>Multiplexes </a:t>
            </a:r>
            <a:br>
              <a:rPr lang="fr-FR" sz="2800" dirty="0" smtClean="0">
                <a:latin typeface="Times New Roman" charset="0"/>
                <a:ea typeface="ＭＳ Ｐゴシック" charset="0"/>
              </a:rPr>
            </a:br>
            <a:r>
              <a:rPr lang="fr-FR" sz="1800" dirty="0" smtClean="0">
                <a:latin typeface="Times New Roman" charset="0"/>
                <a:ea typeface="ＭＳ Ｐゴシック" charset="0"/>
              </a:rPr>
              <a:t>Réflexions économiques</a:t>
            </a:r>
            <a:endParaRPr lang="fr-FR" sz="2800" dirty="0">
              <a:latin typeface="Times New Roman" charset="0"/>
              <a:ea typeface="ＭＳ Ｐゴシック" charset="0"/>
            </a:endParaRPr>
          </a:p>
        </p:txBody>
      </p:sp>
    </p:spTree>
    <p:extLst>
      <p:ext uri="{BB962C8B-B14F-4D97-AF65-F5344CB8AC3E}">
        <p14:creationId xmlns:p14="http://schemas.microsoft.com/office/powerpoint/2010/main" val="1083154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idx="4294967295"/>
          </p:nvPr>
        </p:nvSpPr>
        <p:spPr/>
        <p:txBody>
          <a:bodyPr/>
          <a:lstStyle/>
          <a:p>
            <a:pPr algn="l"/>
            <a:r>
              <a:rPr lang="fr-FR" sz="2400" dirty="0" smtClean="0">
                <a:latin typeface="Times New Roman" charset="0"/>
                <a:ea typeface="ＭＳ Ｐゴシック" charset="0"/>
              </a:rPr>
              <a:t>Allergie moléculaire </a:t>
            </a:r>
            <a:r>
              <a:rPr lang="fr-FR" sz="2400" dirty="0">
                <a:latin typeface="Times New Roman" charset="0"/>
                <a:ea typeface="ＭＳ Ｐゴシック" charset="0"/>
              </a:rPr>
              <a:t/>
            </a:r>
            <a:br>
              <a:rPr lang="fr-FR" sz="2400" dirty="0">
                <a:latin typeface="Times New Roman" charset="0"/>
                <a:ea typeface="ＭＳ Ｐゴシック" charset="0"/>
              </a:rPr>
            </a:br>
            <a:r>
              <a:rPr lang="fr-FR" sz="1800" dirty="0" smtClean="0">
                <a:latin typeface="Times New Roman" charset="0"/>
                <a:ea typeface="ＭＳ Ｐゴシック" charset="0"/>
              </a:rPr>
              <a:t>Recommandations</a:t>
            </a:r>
            <a:endParaRPr lang="fr-FR" sz="2400" dirty="0">
              <a:latin typeface="Times New Roman" charset="0"/>
              <a:ea typeface="ＭＳ Ｐゴシック" charset="0"/>
            </a:endParaRPr>
          </a:p>
        </p:txBody>
      </p:sp>
      <p:sp>
        <p:nvSpPr>
          <p:cNvPr id="88066" name="Rectangle 3"/>
          <p:cNvSpPr>
            <a:spLocks noGrp="1" noChangeArrowheads="1"/>
          </p:cNvSpPr>
          <p:nvPr>
            <p:ph type="body" idx="4294967295"/>
          </p:nvPr>
        </p:nvSpPr>
        <p:spPr>
          <a:xfrm>
            <a:off x="228600" y="1441450"/>
            <a:ext cx="8707438" cy="5151438"/>
          </a:xfrm>
        </p:spPr>
        <p:txBody>
          <a:bodyPr/>
          <a:lstStyle/>
          <a:p>
            <a:pPr algn="just">
              <a:buFont typeface="Wingdings" charset="2"/>
              <a:buChar char="Ø"/>
            </a:pPr>
            <a:r>
              <a:rPr lang="fr-FR" sz="2000" dirty="0">
                <a:solidFill>
                  <a:srgbClr val="00669A"/>
                </a:solidFill>
                <a:latin typeface="Times New Roman" charset="0"/>
                <a:ea typeface="ＭＳ Ｐゴシック" charset="0"/>
                <a:cs typeface="Times New Roman" charset="0"/>
              </a:rPr>
              <a:t>G</a:t>
            </a:r>
            <a:r>
              <a:rPr lang="fr-FR" sz="2000" dirty="0" smtClean="0">
                <a:solidFill>
                  <a:srgbClr val="00669A"/>
                </a:solidFill>
                <a:latin typeface="Times New Roman" charset="0"/>
                <a:ea typeface="ＭＳ Ｐゴシック" charset="0"/>
                <a:cs typeface="Times New Roman" charset="0"/>
              </a:rPr>
              <a:t>uide de l’AM </a:t>
            </a:r>
            <a:r>
              <a:rPr lang="fr-FR" sz="1600" dirty="0" smtClean="0">
                <a:solidFill>
                  <a:srgbClr val="00669A"/>
                </a:solidFill>
                <a:latin typeface="Times New Roman" charset="0"/>
                <a:ea typeface="ＭＳ Ｐゴシック" charset="0"/>
                <a:cs typeface="Times New Roman" charset="0"/>
              </a:rPr>
              <a:t>(indication, interprétation, diagnostic) </a:t>
            </a:r>
            <a:r>
              <a:rPr lang="fr-FR" sz="2000" dirty="0" smtClean="0">
                <a:solidFill>
                  <a:srgbClr val="00669A"/>
                </a:solidFill>
                <a:latin typeface="Times New Roman" charset="0"/>
                <a:ea typeface="ＭＳ Ｐゴシック" charset="0"/>
                <a:cs typeface="Times New Roman" charset="0"/>
              </a:rPr>
              <a:t>pour </a:t>
            </a:r>
            <a:r>
              <a:rPr lang="fr-FR" sz="2000" dirty="0">
                <a:solidFill>
                  <a:srgbClr val="00669A"/>
                </a:solidFill>
                <a:latin typeface="Times New Roman" charset="0"/>
                <a:ea typeface="ＭＳ Ｐゴシック" charset="0"/>
                <a:cs typeface="Times New Roman" charset="0"/>
              </a:rPr>
              <a:t>les </a:t>
            </a:r>
            <a:r>
              <a:rPr lang="fr-FR" sz="2000" dirty="0" smtClean="0">
                <a:solidFill>
                  <a:srgbClr val="00669A"/>
                </a:solidFill>
                <a:latin typeface="Times New Roman" charset="0"/>
                <a:ea typeface="ＭＳ Ｐゴシック" charset="0"/>
                <a:cs typeface="Times New Roman" charset="0"/>
              </a:rPr>
              <a:t>allergologues. </a:t>
            </a:r>
          </a:p>
          <a:p>
            <a:pPr lvl="1" algn="just">
              <a:buFont typeface="Wingdings" charset="2"/>
              <a:buChar char="Ø"/>
            </a:pPr>
            <a:r>
              <a:rPr lang="fr-FR" sz="2000" b="1" dirty="0" smtClean="0">
                <a:solidFill>
                  <a:srgbClr val="00669A"/>
                </a:solidFill>
                <a:latin typeface="Times New Roman" charset="0"/>
                <a:ea typeface="ＭＳ Ｐゴシック" charset="0"/>
                <a:cs typeface="Times New Roman" charset="0"/>
              </a:rPr>
              <a:t>Evolution rapide </a:t>
            </a:r>
            <a:r>
              <a:rPr lang="fr-FR" sz="2000" dirty="0">
                <a:solidFill>
                  <a:srgbClr val="00669A"/>
                </a:solidFill>
                <a:latin typeface="Times New Roman" charset="0"/>
                <a:ea typeface="ＭＳ Ｐゴシック" charset="0"/>
                <a:cs typeface="Times New Roman" charset="0"/>
              </a:rPr>
              <a:t>: les cliniciens sont tenus de suivre le </a:t>
            </a:r>
            <a:r>
              <a:rPr lang="fr-FR" sz="2000" dirty="0" smtClean="0">
                <a:solidFill>
                  <a:srgbClr val="00669A"/>
                </a:solidFill>
                <a:latin typeface="Times New Roman" charset="0"/>
                <a:ea typeface="ＭＳ Ｐゴシック" charset="0"/>
                <a:cs typeface="Times New Roman" charset="0"/>
              </a:rPr>
              <a:t>rythme.</a:t>
            </a:r>
          </a:p>
          <a:p>
            <a:pPr marL="0" indent="0" algn="just">
              <a:buNone/>
            </a:pPr>
            <a:endParaRPr lang="fr-BE" sz="2400" dirty="0" smtClean="0">
              <a:solidFill>
                <a:srgbClr val="00669A"/>
              </a:solidFill>
              <a:latin typeface="Times New Roman" charset="0"/>
              <a:ea typeface="ＭＳ Ｐゴシック" charset="0"/>
              <a:cs typeface="Times New Roman" charset="0"/>
            </a:endParaRPr>
          </a:p>
          <a:p>
            <a:pPr algn="just"/>
            <a:r>
              <a:rPr lang="fr-BE" sz="2000" dirty="0" smtClean="0">
                <a:solidFill>
                  <a:srgbClr val="00669A"/>
                </a:solidFill>
                <a:latin typeface="Times New Roman" charset="0"/>
                <a:ea typeface="ＭＳ Ｐゴシック" charset="0"/>
                <a:cs typeface="Times New Roman" charset="0"/>
              </a:rPr>
              <a:t>Allergie moléculaire</a:t>
            </a:r>
            <a:endParaRPr lang="fr-BE" sz="2000" dirty="0">
              <a:solidFill>
                <a:srgbClr val="00669A"/>
              </a:solidFill>
              <a:latin typeface="Times New Roman" charset="0"/>
              <a:ea typeface="ＭＳ Ｐゴシック" charset="0"/>
              <a:cs typeface="Times New Roman" charset="0"/>
            </a:endParaRPr>
          </a:p>
          <a:p>
            <a:pPr lvl="1" algn="just"/>
            <a:r>
              <a:rPr lang="fr-FR" sz="2000" dirty="0" smtClean="0">
                <a:solidFill>
                  <a:srgbClr val="00669A"/>
                </a:solidFill>
                <a:latin typeface="Times New Roman" charset="0"/>
                <a:ea typeface="ＭＳ Ｐゴシック" charset="0"/>
                <a:cs typeface="Times New Roman" charset="0"/>
              </a:rPr>
              <a:t>Diagnostic </a:t>
            </a:r>
            <a:r>
              <a:rPr lang="fr-FR" sz="2000" dirty="0">
                <a:solidFill>
                  <a:srgbClr val="00669A"/>
                </a:solidFill>
                <a:latin typeface="Times New Roman" charset="0"/>
                <a:ea typeface="ＭＳ Ｐゴシック" charset="0"/>
                <a:cs typeface="Times New Roman" charset="0"/>
              </a:rPr>
              <a:t>de l'allergie </a:t>
            </a:r>
            <a:r>
              <a:rPr lang="fr-FR" sz="2000" dirty="0" smtClean="0">
                <a:solidFill>
                  <a:srgbClr val="00669A"/>
                </a:solidFill>
                <a:latin typeface="Times New Roman" charset="0"/>
                <a:ea typeface="ＭＳ Ｐゴシック" charset="0"/>
                <a:cs typeface="Times New Roman" charset="0"/>
              </a:rPr>
              <a:t>+ précis.</a:t>
            </a:r>
          </a:p>
          <a:p>
            <a:pPr lvl="1" algn="just"/>
            <a:r>
              <a:rPr lang="fr-FR" sz="2000" dirty="0" smtClean="0">
                <a:solidFill>
                  <a:srgbClr val="00669A"/>
                </a:solidFill>
                <a:latin typeface="Times New Roman" charset="0"/>
                <a:ea typeface="ＭＳ Ｐゴシック" charset="0"/>
                <a:cs typeface="Times New Roman" charset="0"/>
              </a:rPr>
              <a:t>Pronostic. </a:t>
            </a:r>
          </a:p>
          <a:p>
            <a:pPr lvl="1" algn="just"/>
            <a:r>
              <a:rPr lang="fr-FR" sz="2000" dirty="0" smtClean="0">
                <a:solidFill>
                  <a:srgbClr val="00669A"/>
                </a:solidFill>
                <a:latin typeface="Times New Roman" charset="0"/>
                <a:ea typeface="ＭＳ Ｐゴシック" charset="0"/>
                <a:cs typeface="Times New Roman" charset="0"/>
              </a:rPr>
              <a:t>3 intérêts majeurs : </a:t>
            </a:r>
          </a:p>
          <a:p>
            <a:pPr marL="1257300" lvl="2" indent="-457200" algn="just">
              <a:buFont typeface="+mj-lt"/>
              <a:buAutoNum type="arabicPeriod"/>
            </a:pPr>
            <a:r>
              <a:rPr lang="fr-FR" sz="1800" dirty="0" smtClean="0">
                <a:solidFill>
                  <a:srgbClr val="00669A"/>
                </a:solidFill>
                <a:latin typeface="Times New Roman" charset="0"/>
                <a:cs typeface="Times New Roman" charset="0"/>
              </a:rPr>
              <a:t>Meilleure compréhension des </a:t>
            </a:r>
            <a:r>
              <a:rPr lang="fr-FR" sz="1800" b="1" dirty="0" smtClean="0">
                <a:solidFill>
                  <a:srgbClr val="00669A"/>
                </a:solidFill>
                <a:latin typeface="Times New Roman" charset="0"/>
                <a:cs typeface="Times New Roman" charset="0"/>
              </a:rPr>
              <a:t>réactions croisées </a:t>
            </a:r>
            <a:r>
              <a:rPr lang="fr-FR" sz="1800" dirty="0">
                <a:solidFill>
                  <a:srgbClr val="00669A"/>
                </a:solidFill>
                <a:latin typeface="Times New Roman" charset="0"/>
                <a:cs typeface="Times New Roman" charset="0"/>
              </a:rPr>
              <a:t>chez les patients </a:t>
            </a:r>
            <a:r>
              <a:rPr lang="fr-FR" sz="1800" dirty="0" smtClean="0">
                <a:solidFill>
                  <a:srgbClr val="00669A"/>
                </a:solidFill>
                <a:latin typeface="Times New Roman" charset="0"/>
                <a:cs typeface="Times New Roman" charset="0"/>
              </a:rPr>
              <a:t>polysensibilisés</a:t>
            </a:r>
            <a:r>
              <a:rPr lang="fr-FR" sz="1800" dirty="0">
                <a:solidFill>
                  <a:srgbClr val="00669A"/>
                </a:solidFill>
                <a:latin typeface="Times New Roman" charset="0"/>
                <a:cs typeface="Times New Roman" charset="0"/>
              </a:rPr>
              <a:t>.</a:t>
            </a:r>
            <a:endParaRPr lang="fr-FR" sz="1800" dirty="0" smtClean="0">
              <a:solidFill>
                <a:srgbClr val="00669A"/>
              </a:solidFill>
              <a:latin typeface="Times New Roman" charset="0"/>
              <a:cs typeface="Times New Roman" charset="0"/>
            </a:endParaRPr>
          </a:p>
          <a:p>
            <a:pPr marL="1257300" lvl="2" indent="-457200" algn="just">
              <a:buFont typeface="+mj-lt"/>
              <a:buAutoNum type="arabicPeriod"/>
            </a:pPr>
            <a:r>
              <a:rPr lang="fr-FR" sz="1800" b="1" dirty="0" smtClean="0">
                <a:solidFill>
                  <a:srgbClr val="00669A"/>
                </a:solidFill>
                <a:latin typeface="Times New Roman" charset="0"/>
                <a:cs typeface="Times New Roman" charset="0"/>
              </a:rPr>
              <a:t>Evaluation du </a:t>
            </a:r>
            <a:r>
              <a:rPr lang="fr-FR" sz="1800" b="1" dirty="0">
                <a:solidFill>
                  <a:srgbClr val="00669A"/>
                </a:solidFill>
                <a:latin typeface="Times New Roman" charset="0"/>
                <a:cs typeface="Times New Roman" charset="0"/>
              </a:rPr>
              <a:t>risque </a:t>
            </a:r>
            <a:r>
              <a:rPr lang="fr-FR" sz="1800" dirty="0" smtClean="0">
                <a:solidFill>
                  <a:srgbClr val="00669A"/>
                </a:solidFill>
                <a:latin typeface="Times New Roman" charset="0"/>
                <a:cs typeface="Times New Roman" charset="0"/>
              </a:rPr>
              <a:t>: réactions systémiques versus locales </a:t>
            </a:r>
            <a:r>
              <a:rPr lang="fr-FR" sz="1800" dirty="0">
                <a:solidFill>
                  <a:srgbClr val="00669A"/>
                </a:solidFill>
                <a:latin typeface="Times New Roman" charset="0"/>
                <a:cs typeface="Times New Roman" charset="0"/>
              </a:rPr>
              <a:t>dans l'allergie </a:t>
            </a:r>
            <a:r>
              <a:rPr lang="fr-FR" sz="1800" dirty="0" smtClean="0">
                <a:solidFill>
                  <a:srgbClr val="00669A"/>
                </a:solidFill>
                <a:latin typeface="Times New Roman" charset="0"/>
                <a:cs typeface="Times New Roman" charset="0"/>
              </a:rPr>
              <a:t>alimentaire, </a:t>
            </a:r>
            <a:r>
              <a:rPr lang="fr-FR" sz="1800" dirty="0">
                <a:solidFill>
                  <a:srgbClr val="00669A"/>
                </a:solidFill>
                <a:latin typeface="Wingdings"/>
                <a:ea typeface="Wingdings"/>
                <a:cs typeface="Wingdings"/>
                <a:sym typeface="Wingdings"/>
              </a:rPr>
              <a:t></a:t>
            </a:r>
            <a:r>
              <a:rPr lang="fr-FR" sz="1800" dirty="0" smtClean="0">
                <a:solidFill>
                  <a:srgbClr val="00669A"/>
                </a:solidFill>
                <a:latin typeface="Times New Roman" charset="0"/>
                <a:cs typeface="Times New Roman" charset="0"/>
              </a:rPr>
              <a:t>anxiété du patient et </a:t>
            </a:r>
            <a:r>
              <a:rPr lang="fr-FR" sz="1800" b="1" dirty="0" smtClean="0">
                <a:solidFill>
                  <a:srgbClr val="00669A"/>
                </a:solidFill>
                <a:latin typeface="Wingdings"/>
                <a:ea typeface="Wingdings"/>
                <a:cs typeface="Wingdings"/>
                <a:sym typeface="Wingdings"/>
              </a:rPr>
              <a:t></a:t>
            </a:r>
            <a:r>
              <a:rPr lang="fr-FR" sz="1800" b="1" dirty="0" smtClean="0">
                <a:solidFill>
                  <a:srgbClr val="00669A"/>
                </a:solidFill>
                <a:latin typeface="Times New Roman" charset="0"/>
                <a:cs typeface="Times New Roman" charset="0"/>
              </a:rPr>
              <a:t>la </a:t>
            </a:r>
            <a:r>
              <a:rPr lang="fr-FR" sz="1800" b="1" dirty="0">
                <a:solidFill>
                  <a:srgbClr val="00669A"/>
                </a:solidFill>
                <a:latin typeface="Times New Roman" charset="0"/>
                <a:cs typeface="Times New Roman" charset="0"/>
              </a:rPr>
              <a:t>nécessité </a:t>
            </a:r>
            <a:r>
              <a:rPr lang="fr-FR" sz="1800" b="1" dirty="0" smtClean="0">
                <a:solidFill>
                  <a:srgbClr val="00669A"/>
                </a:solidFill>
                <a:latin typeface="Times New Roman" charset="0"/>
                <a:cs typeface="Times New Roman" charset="0"/>
              </a:rPr>
              <a:t>TPO alimentaire</a:t>
            </a:r>
            <a:r>
              <a:rPr lang="fr-FR" sz="1800" dirty="0" smtClean="0">
                <a:solidFill>
                  <a:srgbClr val="00669A"/>
                </a:solidFill>
                <a:latin typeface="Times New Roman" charset="0"/>
                <a:cs typeface="Times New Roman" charset="0"/>
              </a:rPr>
              <a:t>. </a:t>
            </a:r>
          </a:p>
          <a:p>
            <a:pPr marL="1257300" lvl="2" indent="-457200" algn="just">
              <a:buFont typeface="+mj-lt"/>
              <a:buAutoNum type="arabicPeriod"/>
            </a:pPr>
            <a:r>
              <a:rPr lang="fr-FR" sz="1800" dirty="0" smtClean="0">
                <a:solidFill>
                  <a:srgbClr val="00669A"/>
                </a:solidFill>
                <a:latin typeface="Times New Roman" charset="0"/>
                <a:cs typeface="Times New Roman" charset="0"/>
              </a:rPr>
              <a:t>Identifie des </a:t>
            </a:r>
            <a:r>
              <a:rPr lang="fr-FR" sz="1800" b="1" dirty="0" smtClean="0">
                <a:solidFill>
                  <a:srgbClr val="00669A"/>
                </a:solidFill>
                <a:latin typeface="Times New Roman" charset="0"/>
                <a:cs typeface="Times New Roman" charset="0"/>
              </a:rPr>
              <a:t>candidats pour </a:t>
            </a:r>
            <a:r>
              <a:rPr lang="fr-FR" sz="1800" b="1" dirty="0">
                <a:solidFill>
                  <a:srgbClr val="00669A"/>
                </a:solidFill>
                <a:latin typeface="Times New Roman" charset="0"/>
                <a:cs typeface="Times New Roman" charset="0"/>
              </a:rPr>
              <a:t>l'immunothérapie </a:t>
            </a:r>
            <a:r>
              <a:rPr lang="fr-FR" sz="1800" b="1" dirty="0" smtClean="0">
                <a:solidFill>
                  <a:srgbClr val="00669A"/>
                </a:solidFill>
                <a:latin typeface="Times New Roman" charset="0"/>
                <a:cs typeface="Times New Roman" charset="0"/>
              </a:rPr>
              <a:t>spécifique</a:t>
            </a:r>
            <a:r>
              <a:rPr lang="fr-FR" sz="1800" dirty="0" smtClean="0">
                <a:solidFill>
                  <a:srgbClr val="00669A"/>
                </a:solidFill>
                <a:latin typeface="Times New Roman" charset="0"/>
                <a:cs typeface="Times New Roman" charset="0"/>
              </a:rPr>
              <a:t>.</a:t>
            </a:r>
          </a:p>
          <a:p>
            <a:pPr marL="857250" lvl="1" indent="-457200" algn="just"/>
            <a:r>
              <a:rPr lang="fr-FR" sz="2000" dirty="0">
                <a:solidFill>
                  <a:srgbClr val="00669A"/>
                </a:solidFill>
                <a:latin typeface="Times New Roman" charset="0"/>
                <a:cs typeface="Times New Roman" charset="0"/>
              </a:rPr>
              <a:t>AM permet de restreindre les évictions alimentaires.</a:t>
            </a:r>
          </a:p>
          <a:p>
            <a:pPr marL="857250" lvl="1" indent="-457200" algn="just"/>
            <a:endParaRPr lang="fr-FR" sz="2200" dirty="0">
              <a:solidFill>
                <a:srgbClr val="00669A"/>
              </a:solidFill>
              <a:latin typeface="Times New Roman" charset="0"/>
              <a:cs typeface="Times New Roman" charset="0"/>
            </a:endParaRPr>
          </a:p>
        </p:txBody>
      </p:sp>
      <p:pic>
        <p:nvPicPr>
          <p:cNvPr id="88067"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15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4294967295"/>
          </p:nvPr>
        </p:nvSpPr>
        <p:spPr>
          <a:xfrm>
            <a:off x="228600" y="1441450"/>
            <a:ext cx="8707438" cy="5151438"/>
          </a:xfrm>
        </p:spPr>
        <p:txBody>
          <a:bodyPr/>
          <a:lstStyle/>
          <a:p>
            <a:pPr algn="just">
              <a:buClr>
                <a:srgbClr val="3DF90D"/>
              </a:buClr>
              <a:buFont typeface="Wingdings" charset="2"/>
              <a:buChar char="ü"/>
            </a:pPr>
            <a:r>
              <a:rPr lang="fr-FR" sz="1800" dirty="0" smtClean="0">
                <a:solidFill>
                  <a:srgbClr val="00669A"/>
                </a:solidFill>
                <a:latin typeface="Times New Roman" charset="0"/>
                <a:ea typeface="ＭＳ Ｐゴシック" charset="0"/>
                <a:cs typeface="Times New Roman" charset="0"/>
              </a:rPr>
              <a:t>Multiplexes,  peu </a:t>
            </a:r>
            <a:r>
              <a:rPr lang="fr-FR" sz="1800" dirty="0">
                <a:solidFill>
                  <a:srgbClr val="00669A"/>
                </a:solidFill>
                <a:latin typeface="Times New Roman" charset="0"/>
                <a:ea typeface="ＭＳ Ｐゴシック" charset="0"/>
                <a:cs typeface="Times New Roman" charset="0"/>
              </a:rPr>
              <a:t>de sérum (pédiatrique)</a:t>
            </a:r>
            <a:r>
              <a:rPr lang="fr-FR" sz="1800" dirty="0" smtClean="0">
                <a:solidFill>
                  <a:srgbClr val="00669A"/>
                </a:solidFill>
                <a:latin typeface="Times New Roman" charset="0"/>
                <a:ea typeface="ＭＳ Ｐゴシック" charset="0"/>
                <a:cs typeface="Times New Roman" charset="0"/>
              </a:rPr>
              <a:t>.</a:t>
            </a:r>
          </a:p>
          <a:p>
            <a:pPr algn="just">
              <a:buClr>
                <a:srgbClr val="3DF90D"/>
              </a:buClr>
              <a:buFont typeface="Wingdings" charset="2"/>
              <a:buChar char="ü"/>
            </a:pPr>
            <a:r>
              <a:rPr lang="fr-FR" sz="1800" dirty="0" smtClean="0">
                <a:solidFill>
                  <a:srgbClr val="00669A"/>
                </a:solidFill>
                <a:latin typeface="Times New Roman" charset="0"/>
                <a:cs typeface="Times New Roman" charset="0"/>
              </a:rPr>
              <a:t>Fournit </a:t>
            </a:r>
            <a:r>
              <a:rPr lang="fr-FR" sz="1800" dirty="0">
                <a:solidFill>
                  <a:srgbClr val="00669A"/>
                </a:solidFill>
                <a:latin typeface="Times New Roman" charset="0"/>
                <a:cs typeface="Times New Roman" charset="0"/>
              </a:rPr>
              <a:t>un profil de sensibilisation via un large panel </a:t>
            </a:r>
            <a:r>
              <a:rPr lang="fr-FR" sz="1800" dirty="0" smtClean="0">
                <a:solidFill>
                  <a:srgbClr val="00669A"/>
                </a:solidFill>
                <a:latin typeface="Times New Roman" charset="0"/>
                <a:cs typeface="Times New Roman" charset="0"/>
              </a:rPr>
              <a:t>de composants allergéniques</a:t>
            </a:r>
          </a:p>
          <a:p>
            <a:pPr algn="just">
              <a:buClr>
                <a:srgbClr val="3DF90D"/>
              </a:buClr>
              <a:buFont typeface="Wingdings" charset="2"/>
              <a:buChar char="ü"/>
            </a:pPr>
            <a:r>
              <a:rPr lang="de-DE" sz="1800" dirty="0" smtClean="0">
                <a:solidFill>
                  <a:srgbClr val="00669A"/>
                </a:solidFill>
                <a:latin typeface="Times New Roman"/>
                <a:cs typeface="Times New Roman"/>
                <a:sym typeface="Wingdings" charset="0"/>
              </a:rPr>
              <a:t>ISAC </a:t>
            </a:r>
            <a:r>
              <a:rPr lang="de-DE" sz="1800" dirty="0">
                <a:solidFill>
                  <a:srgbClr val="00669A"/>
                </a:solidFill>
                <a:latin typeface="Times New Roman"/>
                <a:cs typeface="Times New Roman"/>
                <a:sym typeface="Wingdings" charset="0"/>
              </a:rPr>
              <a:t>+ </a:t>
            </a:r>
            <a:r>
              <a:rPr lang="de-DE" sz="1800" dirty="0" err="1">
                <a:solidFill>
                  <a:srgbClr val="00669A"/>
                </a:solidFill>
                <a:latin typeface="Times New Roman"/>
                <a:cs typeface="Times New Roman"/>
                <a:sym typeface="Wingdings" charset="0"/>
              </a:rPr>
              <a:t>anamnèse</a:t>
            </a:r>
            <a:r>
              <a:rPr lang="de-DE" sz="1800" dirty="0">
                <a:solidFill>
                  <a:srgbClr val="00669A"/>
                </a:solidFill>
                <a:latin typeface="Times New Roman"/>
                <a:cs typeface="Times New Roman"/>
                <a:sym typeface="Wingdings" charset="0"/>
              </a:rPr>
              <a:t> </a:t>
            </a:r>
            <a:r>
              <a:rPr lang="de-DE" sz="1800" dirty="0" err="1">
                <a:solidFill>
                  <a:srgbClr val="00669A"/>
                </a:solidFill>
                <a:latin typeface="Times New Roman"/>
                <a:cs typeface="Times New Roman"/>
                <a:sym typeface="Wingdings" charset="0"/>
              </a:rPr>
              <a:t>clinique</a:t>
            </a:r>
            <a:r>
              <a:rPr lang="de-DE" sz="1800" dirty="0">
                <a:solidFill>
                  <a:srgbClr val="00669A"/>
                </a:solidFill>
                <a:latin typeface="Times New Roman"/>
                <a:cs typeface="Times New Roman"/>
                <a:sym typeface="Wingdings" charset="0"/>
              </a:rPr>
              <a:t> : </a:t>
            </a:r>
            <a:r>
              <a:rPr lang="de-DE" sz="1800" dirty="0" err="1">
                <a:solidFill>
                  <a:srgbClr val="00669A"/>
                </a:solidFill>
                <a:latin typeface="Times New Roman"/>
                <a:cs typeface="Times New Roman"/>
                <a:sym typeface="Wingdings" charset="0"/>
              </a:rPr>
              <a:t>Remplacement</a:t>
            </a:r>
            <a:r>
              <a:rPr lang="de-DE" sz="1800" dirty="0">
                <a:solidFill>
                  <a:srgbClr val="00669A"/>
                </a:solidFill>
                <a:latin typeface="Times New Roman"/>
                <a:cs typeface="Times New Roman"/>
                <a:sym typeface="Wingdings" charset="0"/>
              </a:rPr>
              <a:t> de la </a:t>
            </a:r>
            <a:r>
              <a:rPr lang="de-DE" sz="1800" dirty="0" err="1">
                <a:solidFill>
                  <a:srgbClr val="00669A"/>
                </a:solidFill>
                <a:latin typeface="Times New Roman"/>
                <a:cs typeface="Times New Roman"/>
                <a:sym typeface="Wingdings" charset="0"/>
              </a:rPr>
              <a:t>provocation</a:t>
            </a:r>
            <a:r>
              <a:rPr lang="de-DE" sz="1800" dirty="0">
                <a:solidFill>
                  <a:srgbClr val="00669A"/>
                </a:solidFill>
                <a:latin typeface="Times New Roman"/>
                <a:cs typeface="Times New Roman"/>
                <a:sym typeface="Wingdings" charset="0"/>
              </a:rPr>
              <a:t> ? </a:t>
            </a:r>
            <a:r>
              <a:rPr lang="de-DE" sz="1400" i="1" dirty="0" err="1">
                <a:solidFill>
                  <a:srgbClr val="00669A"/>
                </a:solidFill>
                <a:latin typeface="Times New Roman"/>
                <a:cs typeface="Times New Roman"/>
                <a:sym typeface="Wingdings" charset="0"/>
              </a:rPr>
              <a:t>Jing</a:t>
            </a:r>
            <a:r>
              <a:rPr lang="de-DE" sz="1400" i="1" dirty="0">
                <a:solidFill>
                  <a:srgbClr val="00669A"/>
                </a:solidFill>
                <a:latin typeface="Times New Roman"/>
                <a:cs typeface="Times New Roman"/>
                <a:sym typeface="Wingdings" charset="0"/>
              </a:rPr>
              <a:t> </a:t>
            </a:r>
            <a:r>
              <a:rPr lang="de-DE" sz="1400" i="1" dirty="0" err="1">
                <a:solidFill>
                  <a:srgbClr val="00669A"/>
                </a:solidFill>
                <a:latin typeface="Times New Roman"/>
                <a:cs typeface="Times New Roman"/>
                <a:sym typeface="Wingdings" charset="0"/>
              </a:rPr>
              <a:t>lin</a:t>
            </a:r>
            <a:r>
              <a:rPr lang="de-DE" sz="1400" i="1" dirty="0">
                <a:solidFill>
                  <a:srgbClr val="00669A"/>
                </a:solidFill>
                <a:latin typeface="Times New Roman"/>
                <a:cs typeface="Times New Roman"/>
                <a:sym typeface="Wingdings" charset="0"/>
              </a:rPr>
              <a:t> et al, J </a:t>
            </a:r>
            <a:r>
              <a:rPr lang="de-DE" sz="1400" i="1" dirty="0" err="1">
                <a:solidFill>
                  <a:srgbClr val="00669A"/>
                </a:solidFill>
                <a:latin typeface="Times New Roman"/>
                <a:cs typeface="Times New Roman"/>
                <a:sym typeface="Wingdings" charset="0"/>
              </a:rPr>
              <a:t>Allergy</a:t>
            </a:r>
            <a:r>
              <a:rPr lang="de-DE" sz="1400" i="1" dirty="0">
                <a:solidFill>
                  <a:srgbClr val="00669A"/>
                </a:solidFill>
                <a:latin typeface="Times New Roman"/>
                <a:cs typeface="Times New Roman"/>
                <a:sym typeface="Wingdings" charset="0"/>
              </a:rPr>
              <a:t> </a:t>
            </a:r>
            <a:r>
              <a:rPr lang="de-DE" sz="1400" i="1" dirty="0" err="1">
                <a:solidFill>
                  <a:srgbClr val="00669A"/>
                </a:solidFill>
                <a:latin typeface="Times New Roman"/>
                <a:cs typeface="Times New Roman"/>
                <a:sym typeface="Wingdings" charset="0"/>
              </a:rPr>
              <a:t>clin</a:t>
            </a:r>
            <a:r>
              <a:rPr lang="de-DE" sz="1400" i="1" dirty="0">
                <a:solidFill>
                  <a:srgbClr val="00669A"/>
                </a:solidFill>
                <a:latin typeface="Times New Roman"/>
                <a:cs typeface="Times New Roman"/>
                <a:sym typeface="Wingdings" charset="0"/>
              </a:rPr>
              <a:t> </a:t>
            </a:r>
            <a:r>
              <a:rPr lang="de-DE" sz="1400" i="1" dirty="0" err="1">
                <a:solidFill>
                  <a:srgbClr val="00669A"/>
                </a:solidFill>
                <a:latin typeface="Times New Roman"/>
                <a:cs typeface="Times New Roman"/>
                <a:sym typeface="Wingdings" charset="0"/>
              </a:rPr>
              <a:t>Immunol</a:t>
            </a:r>
            <a:r>
              <a:rPr lang="de-DE" sz="1400" i="1" dirty="0">
                <a:solidFill>
                  <a:srgbClr val="00669A"/>
                </a:solidFill>
                <a:latin typeface="Times New Roman"/>
                <a:cs typeface="Times New Roman"/>
                <a:sym typeface="Wingdings" charset="0"/>
              </a:rPr>
              <a:t> 2012 (Equipe de Sampson</a:t>
            </a:r>
            <a:r>
              <a:rPr lang="de-DE" sz="1400" i="1" dirty="0" smtClean="0">
                <a:solidFill>
                  <a:srgbClr val="00669A"/>
                </a:solidFill>
                <a:latin typeface="Times New Roman"/>
                <a:cs typeface="Times New Roman"/>
                <a:sym typeface="Wingdings" charset="0"/>
              </a:rPr>
              <a:t>)</a:t>
            </a:r>
          </a:p>
          <a:p>
            <a:pPr lvl="1" algn="just">
              <a:buClr>
                <a:srgbClr val="3DF90D"/>
              </a:buClr>
              <a:buFont typeface="Wingdings" charset="2"/>
              <a:buChar char="Ø"/>
            </a:pPr>
            <a:r>
              <a:rPr lang="de-DE" sz="1600" dirty="0" smtClean="0">
                <a:solidFill>
                  <a:srgbClr val="00669A"/>
                </a:solidFill>
                <a:latin typeface="Times New Roman"/>
                <a:cs typeface="Times New Roman"/>
                <a:sym typeface="Wingdings" charset="0"/>
              </a:rPr>
              <a:t>De la </a:t>
            </a:r>
            <a:r>
              <a:rPr lang="de-DE" sz="1600" dirty="0" err="1" smtClean="0">
                <a:solidFill>
                  <a:srgbClr val="00669A"/>
                </a:solidFill>
                <a:latin typeface="Times New Roman"/>
                <a:cs typeface="Times New Roman"/>
                <a:sym typeface="Wingdings" charset="0"/>
              </a:rPr>
              <a:t>provocation</a:t>
            </a:r>
            <a:r>
              <a:rPr lang="de-DE" sz="1600" dirty="0" smtClean="0">
                <a:solidFill>
                  <a:srgbClr val="00669A"/>
                </a:solidFill>
                <a:latin typeface="Times New Roman"/>
                <a:cs typeface="Times New Roman"/>
                <a:sym typeface="Wingdings" charset="0"/>
              </a:rPr>
              <a:t> en </a:t>
            </a:r>
            <a:r>
              <a:rPr lang="de-DE" sz="1600" dirty="0" err="1" smtClean="0">
                <a:solidFill>
                  <a:srgbClr val="00669A"/>
                </a:solidFill>
                <a:latin typeface="Times New Roman"/>
                <a:cs typeface="Times New Roman"/>
                <a:sym typeface="Wingdings" charset="0"/>
              </a:rPr>
              <a:t>soi</a:t>
            </a:r>
            <a:r>
              <a:rPr lang="de-DE" sz="1600" dirty="0" smtClean="0">
                <a:solidFill>
                  <a:srgbClr val="00669A"/>
                </a:solidFill>
                <a:latin typeface="Times New Roman"/>
                <a:cs typeface="Times New Roman"/>
                <a:sym typeface="Wingdings" charset="0"/>
              </a:rPr>
              <a:t>...</a:t>
            </a:r>
            <a:endParaRPr lang="fr-FR" sz="1800" dirty="0">
              <a:solidFill>
                <a:srgbClr val="00669A"/>
              </a:solidFill>
              <a:latin typeface="Times New Roman" charset="0"/>
              <a:ea typeface="ＭＳ Ｐゴシック" charset="0"/>
              <a:cs typeface="Times New Roman" charset="0"/>
            </a:endParaRPr>
          </a:p>
        </p:txBody>
      </p:sp>
      <p:sp>
        <p:nvSpPr>
          <p:cNvPr id="5"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400" dirty="0">
                <a:latin typeface="Times New Roman" charset="0"/>
                <a:ea typeface="ＭＳ Ｐゴシック" charset="0"/>
              </a:rPr>
              <a:t>Allergie moléculaire </a:t>
            </a:r>
            <a:br>
              <a:rPr lang="fr-FR" sz="2400" dirty="0">
                <a:latin typeface="Times New Roman" charset="0"/>
                <a:ea typeface="ＭＳ Ｐゴシック" charset="0"/>
              </a:rPr>
            </a:br>
            <a:r>
              <a:rPr lang="fr-FR" sz="2000" dirty="0" smtClean="0">
                <a:latin typeface="Times New Roman" charset="0"/>
                <a:ea typeface="ＭＳ Ｐゴシック" charset="0"/>
              </a:rPr>
              <a:t>Multiplexes </a:t>
            </a:r>
            <a:endParaRPr lang="fr-FR" sz="2400" dirty="0">
              <a:latin typeface="Times New Roman" charset="0"/>
              <a:ea typeface="ＭＳ Ｐゴシック" charset="0"/>
            </a:endParaRPr>
          </a:p>
        </p:txBody>
      </p:sp>
      <p:pic>
        <p:nvPicPr>
          <p:cNvPr id="6"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91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3186">
                                            <p:txEl>
                                              <p:pRg st="2" end="2"/>
                                            </p:txEl>
                                          </p:spTgt>
                                        </p:tgtEl>
                                      </p:cBhvr>
                                    </p:animEffect>
                                    <p:set>
                                      <p:cBhvr>
                                        <p:cTn id="7" dur="1" fill="hold">
                                          <p:stCondLst>
                                            <p:cond delay="499"/>
                                          </p:stCondLst>
                                        </p:cTn>
                                        <p:tgtEl>
                                          <p:spTgt spid="93186">
                                            <p:txEl>
                                              <p:pRg st="2" end="2"/>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3186">
                                            <p:txEl>
                                              <p:pRg st="3" end="3"/>
                                            </p:txEl>
                                          </p:spTgt>
                                        </p:tgtEl>
                                      </p:cBhvr>
                                    </p:animEffect>
                                    <p:set>
                                      <p:cBhvr>
                                        <p:cTn id="10" dur="1" fill="hold">
                                          <p:stCondLst>
                                            <p:cond delay="499"/>
                                          </p:stCondLst>
                                        </p:cTn>
                                        <p:tgtEl>
                                          <p:spTgt spid="93186">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4294967295"/>
          </p:nvPr>
        </p:nvSpPr>
        <p:spPr>
          <a:xfrm>
            <a:off x="228600" y="1441450"/>
            <a:ext cx="8707438" cy="5151438"/>
          </a:xfrm>
        </p:spPr>
        <p:txBody>
          <a:bodyPr/>
          <a:lstStyle/>
          <a:p>
            <a:pPr algn="just">
              <a:buClr>
                <a:srgbClr val="3DF90D"/>
              </a:buClr>
              <a:buFont typeface="Wingdings" charset="2"/>
              <a:buChar char="ü"/>
            </a:pPr>
            <a:r>
              <a:rPr lang="fr-FR" sz="1800" dirty="0" smtClean="0">
                <a:solidFill>
                  <a:srgbClr val="00669A"/>
                </a:solidFill>
                <a:latin typeface="Times New Roman" charset="0"/>
                <a:ea typeface="ＭＳ Ｐゴシック" charset="0"/>
                <a:cs typeface="Times New Roman" charset="0"/>
              </a:rPr>
              <a:t>Multiplexes,  peu </a:t>
            </a:r>
            <a:r>
              <a:rPr lang="fr-FR" sz="1800" dirty="0">
                <a:solidFill>
                  <a:srgbClr val="00669A"/>
                </a:solidFill>
                <a:latin typeface="Times New Roman" charset="0"/>
                <a:ea typeface="ＭＳ Ｐゴシック" charset="0"/>
                <a:cs typeface="Times New Roman" charset="0"/>
              </a:rPr>
              <a:t>de sérum (pédiatrique)</a:t>
            </a:r>
            <a:r>
              <a:rPr lang="fr-FR" sz="1800" dirty="0" smtClean="0">
                <a:solidFill>
                  <a:srgbClr val="00669A"/>
                </a:solidFill>
                <a:latin typeface="Times New Roman" charset="0"/>
                <a:ea typeface="ＭＳ Ｐゴシック" charset="0"/>
                <a:cs typeface="Times New Roman" charset="0"/>
              </a:rPr>
              <a:t>.</a:t>
            </a:r>
          </a:p>
          <a:p>
            <a:pPr algn="just">
              <a:buClr>
                <a:srgbClr val="3DF90D"/>
              </a:buClr>
              <a:buFont typeface="Wingdings" charset="2"/>
              <a:buChar char="ü"/>
            </a:pPr>
            <a:r>
              <a:rPr lang="fr-FR" sz="1800" dirty="0" smtClean="0">
                <a:solidFill>
                  <a:srgbClr val="00669A"/>
                </a:solidFill>
                <a:latin typeface="Times New Roman" charset="0"/>
                <a:cs typeface="Times New Roman" charset="0"/>
              </a:rPr>
              <a:t>Fournit </a:t>
            </a:r>
            <a:r>
              <a:rPr lang="fr-FR" sz="1800" dirty="0">
                <a:solidFill>
                  <a:srgbClr val="00669A"/>
                </a:solidFill>
                <a:latin typeface="Times New Roman" charset="0"/>
                <a:cs typeface="Times New Roman" charset="0"/>
              </a:rPr>
              <a:t>un profil de sensibilisation via un large panel </a:t>
            </a:r>
            <a:r>
              <a:rPr lang="fr-FR" sz="1800" dirty="0" smtClean="0">
                <a:solidFill>
                  <a:srgbClr val="00669A"/>
                </a:solidFill>
                <a:latin typeface="Times New Roman" charset="0"/>
                <a:cs typeface="Times New Roman" charset="0"/>
              </a:rPr>
              <a:t>de composants allergéniques</a:t>
            </a:r>
          </a:p>
          <a:p>
            <a:pPr marL="0" indent="0" algn="just">
              <a:buClr>
                <a:srgbClr val="FF0000"/>
              </a:buClr>
              <a:buSzPct val="100000"/>
              <a:buNone/>
            </a:pPr>
            <a:endParaRPr lang="fr-FR" sz="1800" dirty="0">
              <a:solidFill>
                <a:srgbClr val="00669A"/>
              </a:solidFill>
              <a:latin typeface="Times New Roman"/>
              <a:cs typeface="Times New Roman"/>
              <a:sym typeface="Wingdings" charset="0"/>
            </a:endParaRPr>
          </a:p>
          <a:p>
            <a:pPr algn="just">
              <a:buClr>
                <a:srgbClr val="FF0000"/>
              </a:buClr>
              <a:buSzPct val="100000"/>
              <a:buFont typeface="Wingdings" charset="2"/>
              <a:buChar char=""/>
            </a:pPr>
            <a:r>
              <a:rPr lang="fr-FR" sz="1800" dirty="0" smtClean="0">
                <a:solidFill>
                  <a:srgbClr val="00669A"/>
                </a:solidFill>
                <a:latin typeface="Times New Roman" charset="0"/>
                <a:cs typeface="Times New Roman" charset="0"/>
              </a:rPr>
              <a:t>Allergologue </a:t>
            </a:r>
            <a:r>
              <a:rPr lang="fr-FR" sz="1800" dirty="0">
                <a:solidFill>
                  <a:srgbClr val="00669A"/>
                </a:solidFill>
                <a:latin typeface="Times New Roman" charset="0"/>
                <a:cs typeface="Times New Roman" charset="0"/>
              </a:rPr>
              <a:t>averti </a:t>
            </a:r>
            <a:r>
              <a:rPr lang="fr-FR" sz="1800" dirty="0" smtClean="0">
                <a:solidFill>
                  <a:srgbClr val="00669A"/>
                </a:solidFill>
                <a:latin typeface="Times New Roman" charset="0"/>
                <a:cs typeface="Times New Roman" charset="0"/>
              </a:rPr>
              <a:t>:</a:t>
            </a:r>
          </a:p>
          <a:p>
            <a:pPr lvl="1" indent="-390525" algn="just">
              <a:buClr>
                <a:srgbClr val="FF0000"/>
              </a:buClr>
              <a:buSzPct val="100000"/>
              <a:buFont typeface="Wingdings" charset="2"/>
              <a:buChar char=""/>
            </a:pPr>
            <a:r>
              <a:rPr lang="fr-FR" sz="1600" dirty="0" smtClean="0">
                <a:solidFill>
                  <a:srgbClr val="00669A"/>
                </a:solidFill>
                <a:latin typeface="Times New Roman" charset="0"/>
                <a:cs typeface="Times New Roman" charset="0"/>
              </a:rPr>
              <a:t>Fournit </a:t>
            </a:r>
            <a:r>
              <a:rPr lang="fr-FR" sz="1600" dirty="0">
                <a:solidFill>
                  <a:srgbClr val="00669A"/>
                </a:solidFill>
                <a:latin typeface="Times New Roman" charset="0"/>
                <a:cs typeface="Times New Roman" charset="0"/>
              </a:rPr>
              <a:t>des sensibilités </a:t>
            </a:r>
            <a:r>
              <a:rPr lang="fr-FR" sz="1600" dirty="0" smtClean="0">
                <a:solidFill>
                  <a:srgbClr val="00669A"/>
                </a:solidFill>
                <a:latin typeface="Times New Roman" charset="0"/>
                <a:cs typeface="Times New Roman" charset="0"/>
              </a:rPr>
              <a:t>imprévues.</a:t>
            </a:r>
          </a:p>
          <a:p>
            <a:pPr lvl="1" indent="-390525" algn="just">
              <a:buClr>
                <a:srgbClr val="FF0000"/>
              </a:buClr>
              <a:buSzPct val="100000"/>
              <a:buFont typeface="Wingdings" charset="2"/>
              <a:buChar char=""/>
            </a:pPr>
            <a:r>
              <a:rPr lang="fr-FR" sz="1600" dirty="0" smtClean="0">
                <a:solidFill>
                  <a:srgbClr val="00669A"/>
                </a:solidFill>
                <a:latin typeface="Times New Roman" charset="0"/>
                <a:cs typeface="Times New Roman" charset="0"/>
              </a:rPr>
              <a:t>Attention </a:t>
            </a:r>
            <a:r>
              <a:rPr lang="fr-FR" sz="1600" dirty="0">
                <a:solidFill>
                  <a:srgbClr val="00669A"/>
                </a:solidFill>
                <a:latin typeface="Times New Roman" charset="0"/>
                <a:cs typeface="Times New Roman" charset="0"/>
              </a:rPr>
              <a:t>aux FN (noix de cajou, sésame...</a:t>
            </a:r>
            <a:r>
              <a:rPr lang="fr-FR" sz="1600" dirty="0" smtClean="0">
                <a:solidFill>
                  <a:srgbClr val="00669A"/>
                </a:solidFill>
                <a:latin typeface="Times New Roman" charset="0"/>
                <a:cs typeface="Times New Roman" charset="0"/>
              </a:rPr>
              <a:t>)</a:t>
            </a:r>
          </a:p>
          <a:p>
            <a:pPr lvl="1" indent="-390525" algn="just">
              <a:buClr>
                <a:srgbClr val="FF0000"/>
              </a:buClr>
              <a:buSzPct val="100000"/>
              <a:buFont typeface="Wingdings" charset="2"/>
              <a:buChar char=""/>
            </a:pPr>
            <a:r>
              <a:rPr lang="fr-FR" sz="1600" dirty="0" smtClean="0">
                <a:solidFill>
                  <a:srgbClr val="00669A"/>
                </a:solidFill>
                <a:latin typeface="Times New Roman" charset="0"/>
                <a:cs typeface="Times New Roman" charset="0"/>
              </a:rPr>
              <a:t>Interprétation </a:t>
            </a:r>
            <a:r>
              <a:rPr lang="fr-FR" sz="1600" dirty="0">
                <a:solidFill>
                  <a:srgbClr val="00669A"/>
                </a:solidFill>
                <a:latin typeface="Times New Roman" charset="0"/>
                <a:cs typeface="Times New Roman" charset="0"/>
              </a:rPr>
              <a:t>de nombreux </a:t>
            </a:r>
            <a:r>
              <a:rPr lang="fr-FR" sz="1600" dirty="0" smtClean="0">
                <a:solidFill>
                  <a:srgbClr val="00669A"/>
                </a:solidFill>
                <a:latin typeface="Times New Roman" charset="0"/>
                <a:cs typeface="Times New Roman" charset="0"/>
              </a:rPr>
              <a:t>résultats</a:t>
            </a:r>
          </a:p>
          <a:p>
            <a:pPr lvl="1" indent="-390525" algn="just">
              <a:buClr>
                <a:srgbClr val="FF0000"/>
              </a:buClr>
              <a:buSzPct val="100000"/>
              <a:buFont typeface="Wingdings" charset="2"/>
              <a:buChar char=""/>
            </a:pPr>
            <a:r>
              <a:rPr lang="fr-FR" sz="1600" dirty="0" smtClean="0">
                <a:solidFill>
                  <a:srgbClr val="00669A"/>
                </a:solidFill>
                <a:latin typeface="Times New Roman" charset="0"/>
                <a:cs typeface="Times New Roman" charset="0"/>
              </a:rPr>
              <a:t>Relevance </a:t>
            </a:r>
            <a:r>
              <a:rPr lang="fr-FR" sz="1600" dirty="0">
                <a:solidFill>
                  <a:srgbClr val="00669A"/>
                </a:solidFill>
                <a:latin typeface="Times New Roman" charset="0"/>
                <a:cs typeface="Times New Roman" charset="0"/>
              </a:rPr>
              <a:t>clinique des </a:t>
            </a:r>
            <a:r>
              <a:rPr lang="fr-FR" sz="1600" dirty="0" smtClean="0">
                <a:solidFill>
                  <a:srgbClr val="00669A"/>
                </a:solidFill>
                <a:latin typeface="Times New Roman" charset="0"/>
                <a:cs typeface="Times New Roman" charset="0"/>
              </a:rPr>
              <a:t>sensibilisations </a:t>
            </a:r>
            <a:r>
              <a:rPr lang="fr-FR" sz="1600" dirty="0">
                <a:solidFill>
                  <a:srgbClr val="00669A"/>
                </a:solidFill>
                <a:latin typeface="Times New Roman" charset="0"/>
                <a:cs typeface="Times New Roman" charset="0"/>
              </a:rPr>
              <a:t>&amp; clinique du </a:t>
            </a:r>
            <a:r>
              <a:rPr lang="fr-FR" sz="1600" dirty="0" smtClean="0">
                <a:solidFill>
                  <a:srgbClr val="00669A"/>
                </a:solidFill>
                <a:latin typeface="Times New Roman" charset="0"/>
                <a:cs typeface="Times New Roman" charset="0"/>
              </a:rPr>
              <a:t>patient</a:t>
            </a:r>
          </a:p>
          <a:p>
            <a:pPr marL="352425" lvl="1" indent="0" algn="just">
              <a:buClr>
                <a:srgbClr val="FF0000"/>
              </a:buClr>
              <a:buSzPct val="100000"/>
              <a:buNone/>
            </a:pPr>
            <a:endParaRPr lang="fr-FR" sz="1600" dirty="0" smtClean="0">
              <a:solidFill>
                <a:srgbClr val="00669A"/>
              </a:solidFill>
              <a:latin typeface="Times New Roman" charset="0"/>
              <a:ea typeface="ＭＳ Ｐゴシック" charset="0"/>
              <a:cs typeface="Times New Roman" charset="0"/>
            </a:endParaRPr>
          </a:p>
          <a:p>
            <a:pPr algn="just">
              <a:buClr>
                <a:srgbClr val="FF0000"/>
              </a:buClr>
              <a:buFont typeface="Wingdings" charset="2"/>
              <a:buChar char=""/>
            </a:pPr>
            <a:r>
              <a:rPr lang="fr-FR" sz="1800" dirty="0" smtClean="0">
                <a:solidFill>
                  <a:srgbClr val="00669A"/>
                </a:solidFill>
                <a:latin typeface="Times New Roman" charset="0"/>
                <a:ea typeface="ＭＳ Ｐゴシック" charset="0"/>
                <a:cs typeface="Times New Roman" charset="0"/>
              </a:rPr>
              <a:t>Plusieurs </a:t>
            </a:r>
            <a:r>
              <a:rPr lang="fr-FR" sz="1800" b="1" dirty="0">
                <a:solidFill>
                  <a:srgbClr val="00669A"/>
                </a:solidFill>
                <a:latin typeface="Times New Roman" charset="0"/>
                <a:ea typeface="ＭＳ Ｐゴシック" charset="0"/>
                <a:cs typeface="Times New Roman" charset="0"/>
              </a:rPr>
              <a:t>critiques</a:t>
            </a:r>
            <a:r>
              <a:rPr lang="fr-FR" sz="1800" dirty="0">
                <a:solidFill>
                  <a:srgbClr val="00669A"/>
                </a:solidFill>
                <a:latin typeface="Times New Roman" charset="0"/>
                <a:ea typeface="ＭＳ Ｐゴシック" charset="0"/>
                <a:cs typeface="Times New Roman" charset="0"/>
              </a:rPr>
              <a:t> :</a:t>
            </a:r>
          </a:p>
          <a:p>
            <a:pPr lvl="1" algn="just"/>
            <a:r>
              <a:rPr lang="fr-FR" sz="1600" dirty="0">
                <a:solidFill>
                  <a:srgbClr val="00669A"/>
                </a:solidFill>
                <a:latin typeface="Times New Roman" charset="0"/>
                <a:cs typeface="Times New Roman" charset="0"/>
              </a:rPr>
              <a:t>le coût du système, </a:t>
            </a:r>
            <a:endParaRPr lang="fr-FR" sz="1600" dirty="0" smtClean="0">
              <a:solidFill>
                <a:srgbClr val="00669A"/>
              </a:solidFill>
              <a:latin typeface="Times New Roman" charset="0"/>
              <a:cs typeface="Times New Roman" charset="0"/>
            </a:endParaRPr>
          </a:p>
          <a:p>
            <a:pPr lvl="1" algn="just"/>
            <a:r>
              <a:rPr lang="fr-FR" sz="1600" dirty="0" smtClean="0">
                <a:solidFill>
                  <a:srgbClr val="00669A"/>
                </a:solidFill>
                <a:latin typeface="Times New Roman" charset="0"/>
                <a:cs typeface="Times New Roman" charset="0"/>
              </a:rPr>
              <a:t>le </a:t>
            </a:r>
            <a:r>
              <a:rPr lang="fr-FR" sz="1600" dirty="0">
                <a:solidFill>
                  <a:srgbClr val="00669A"/>
                </a:solidFill>
                <a:latin typeface="Times New Roman" charset="0"/>
                <a:cs typeface="Times New Roman" charset="0"/>
              </a:rPr>
              <a:t>manque </a:t>
            </a:r>
            <a:r>
              <a:rPr lang="fr-FR" sz="1600" dirty="0" smtClean="0">
                <a:solidFill>
                  <a:srgbClr val="00669A"/>
                </a:solidFill>
                <a:latin typeface="Times New Roman" charset="0"/>
                <a:cs typeface="Times New Roman" charset="0"/>
              </a:rPr>
              <a:t>d’automatisation... 	 ...</a:t>
            </a:r>
            <a:r>
              <a:rPr lang="fr-FR" sz="1600" dirty="0" smtClean="0">
                <a:solidFill>
                  <a:schemeClr val="accent1">
                    <a:lumMod val="50000"/>
                  </a:schemeClr>
                </a:solidFill>
                <a:latin typeface="Times New Roman" charset="0"/>
                <a:cs typeface="Times New Roman" charset="0"/>
              </a:rPr>
              <a:t>ma foi, ce n’est un souci que pour le labo</a:t>
            </a:r>
            <a:endParaRPr lang="fr-FR" sz="1600" dirty="0">
              <a:solidFill>
                <a:schemeClr val="accent1">
                  <a:lumMod val="50000"/>
                </a:schemeClr>
              </a:solidFill>
              <a:latin typeface="Times New Roman" charset="0"/>
              <a:cs typeface="Times New Roman" charset="0"/>
            </a:endParaRPr>
          </a:p>
          <a:p>
            <a:pPr lvl="1" algn="just"/>
            <a:r>
              <a:rPr lang="fr-FR" sz="1600" dirty="0" smtClean="0">
                <a:solidFill>
                  <a:srgbClr val="00669A"/>
                </a:solidFill>
                <a:latin typeface="Times New Roman" charset="0"/>
                <a:cs typeface="Times New Roman" charset="0"/>
              </a:rPr>
              <a:t>mélange </a:t>
            </a:r>
            <a:r>
              <a:rPr lang="fr-FR" sz="1600" dirty="0">
                <a:solidFill>
                  <a:srgbClr val="00669A"/>
                </a:solidFill>
                <a:latin typeface="Times New Roman" charset="0"/>
                <a:cs typeface="Times New Roman" charset="0"/>
              </a:rPr>
              <a:t>d’allergènes indésirables, </a:t>
            </a:r>
          </a:p>
          <a:p>
            <a:pPr lvl="1" algn="just"/>
            <a:r>
              <a:rPr lang="fr-FR" sz="1600" dirty="0">
                <a:solidFill>
                  <a:srgbClr val="00669A"/>
                </a:solidFill>
                <a:latin typeface="Times New Roman" charset="0"/>
                <a:cs typeface="Times New Roman" charset="0"/>
              </a:rPr>
              <a:t>tous les allergènes sources / molécules ne sont </a:t>
            </a:r>
            <a:r>
              <a:rPr lang="fr-FR" sz="1600" dirty="0" smtClean="0">
                <a:solidFill>
                  <a:srgbClr val="00669A"/>
                </a:solidFill>
                <a:latin typeface="Times New Roman" charset="0"/>
                <a:cs typeface="Times New Roman" charset="0"/>
              </a:rPr>
              <a:t>représentées.</a:t>
            </a:r>
            <a:endParaRPr lang="fr-FR" sz="1600" dirty="0">
              <a:solidFill>
                <a:srgbClr val="00669A"/>
              </a:solidFill>
              <a:latin typeface="Times New Roman" charset="0"/>
              <a:cs typeface="Times New Roman" charset="0"/>
            </a:endParaRPr>
          </a:p>
          <a:p>
            <a:pPr algn="just">
              <a:buClr>
                <a:srgbClr val="EBBB40"/>
              </a:buClr>
              <a:buSzPct val="100000"/>
              <a:buFont typeface="Wingdings" charset="2"/>
              <a:buChar char="Ø"/>
            </a:pPr>
            <a:r>
              <a:rPr lang="fr-FR" sz="1600" b="1" dirty="0">
                <a:solidFill>
                  <a:srgbClr val="00669A"/>
                </a:solidFill>
                <a:latin typeface="Times New Roman" charset="0"/>
                <a:ea typeface="ＭＳ Ｐゴシック" charset="0"/>
                <a:cs typeface="Times New Roman" charset="0"/>
              </a:rPr>
              <a:t>Des programmes d'éducation sur l'utilisation et l'interprétation de AM sont nécessaires.</a:t>
            </a:r>
          </a:p>
          <a:p>
            <a:pPr algn="just">
              <a:buClr>
                <a:srgbClr val="EBBB40"/>
              </a:buClr>
              <a:buSzPct val="100000"/>
              <a:buFont typeface="Wingdings" charset="2"/>
              <a:buChar char="Ø"/>
            </a:pPr>
            <a:r>
              <a:rPr lang="fr-FR" sz="1600" b="1" dirty="0">
                <a:solidFill>
                  <a:srgbClr val="00669A"/>
                </a:solidFill>
                <a:latin typeface="Times New Roman" charset="0"/>
                <a:ea typeface="ＭＳ Ｐゴシック" charset="0"/>
                <a:cs typeface="Times New Roman" charset="0"/>
              </a:rPr>
              <a:t>L'utilité clinique de la plupart des molécules </a:t>
            </a:r>
            <a:r>
              <a:rPr lang="fr-FR" sz="1600" b="1" dirty="0" err="1" smtClean="0">
                <a:solidFill>
                  <a:srgbClr val="00669A"/>
                </a:solidFill>
                <a:latin typeface="Times New Roman" charset="0"/>
                <a:ea typeface="ＭＳ Ｐゴシック" charset="0"/>
                <a:cs typeface="Times New Roman" charset="0"/>
              </a:rPr>
              <a:t>allergèniques</a:t>
            </a:r>
            <a:r>
              <a:rPr lang="fr-FR" sz="1600" b="1" dirty="0" smtClean="0">
                <a:solidFill>
                  <a:srgbClr val="00669A"/>
                </a:solidFill>
                <a:latin typeface="Times New Roman" charset="0"/>
                <a:ea typeface="ＭＳ Ｐゴシック" charset="0"/>
                <a:cs typeface="Times New Roman" charset="0"/>
              </a:rPr>
              <a:t> </a:t>
            </a:r>
            <a:r>
              <a:rPr lang="fr-FR" sz="1600" b="1" dirty="0">
                <a:solidFill>
                  <a:srgbClr val="00669A"/>
                </a:solidFill>
                <a:latin typeface="Times New Roman" charset="0"/>
                <a:ea typeface="ＭＳ Ｐゴシック" charset="0"/>
                <a:cs typeface="Times New Roman" charset="0"/>
              </a:rPr>
              <a:t>doit être approfondie.</a:t>
            </a:r>
          </a:p>
          <a:p>
            <a:pPr lvl="1" algn="just"/>
            <a:endParaRPr lang="fr-FR" sz="1800" b="1" dirty="0">
              <a:solidFill>
                <a:srgbClr val="00669A"/>
              </a:solidFill>
              <a:latin typeface="Times New Roman" charset="0"/>
              <a:ea typeface="ＭＳ Ｐゴシック" charset="0"/>
              <a:cs typeface="Times New Roman" charset="0"/>
            </a:endParaRPr>
          </a:p>
        </p:txBody>
      </p:sp>
      <p:sp>
        <p:nvSpPr>
          <p:cNvPr id="5"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400" dirty="0">
                <a:latin typeface="Times New Roman" charset="0"/>
                <a:ea typeface="ＭＳ Ｐゴシック" charset="0"/>
              </a:rPr>
              <a:t>Allergie moléculaire </a:t>
            </a:r>
            <a:br>
              <a:rPr lang="fr-FR" sz="2400" dirty="0">
                <a:latin typeface="Times New Roman" charset="0"/>
                <a:ea typeface="ＭＳ Ｐゴシック" charset="0"/>
              </a:rPr>
            </a:br>
            <a:r>
              <a:rPr lang="fr-FR" sz="2000" dirty="0" smtClean="0">
                <a:latin typeface="Times New Roman" charset="0"/>
                <a:ea typeface="ＭＳ Ｐゴシック" charset="0"/>
              </a:rPr>
              <a:t>Multiplexes </a:t>
            </a:r>
            <a:endParaRPr lang="fr-FR" sz="2400" dirty="0">
              <a:latin typeface="Times New Roman" charset="0"/>
              <a:ea typeface="ＭＳ Ｐゴシック" charset="0"/>
            </a:endParaRPr>
          </a:p>
        </p:txBody>
      </p:sp>
      <p:pic>
        <p:nvPicPr>
          <p:cNvPr id="6"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ourire 1"/>
          <p:cNvSpPr/>
          <p:nvPr/>
        </p:nvSpPr>
        <p:spPr>
          <a:xfrm>
            <a:off x="7607050" y="4850079"/>
            <a:ext cx="310767" cy="283708"/>
          </a:xfrm>
          <a:prstGeom prst="smileyFace">
            <a:avLst/>
          </a:prstGeom>
          <a:noFill/>
          <a:ln w="22225">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137146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95500" y="-31360"/>
            <a:ext cx="4953000" cy="6858000"/>
          </a:xfrm>
          <a:prstGeom prst="rect">
            <a:avLst/>
          </a:prstGeom>
          <a:solidFill>
            <a:schemeClr val="bg1"/>
          </a:solidFill>
        </p:spPr>
      </p:pic>
      <p:sp>
        <p:nvSpPr>
          <p:cNvPr id="5" name="Rectangle 4"/>
          <p:cNvSpPr/>
          <p:nvPr/>
        </p:nvSpPr>
        <p:spPr>
          <a:xfrm>
            <a:off x="2226229" y="2273587"/>
            <a:ext cx="4734656" cy="1599350"/>
          </a:xfrm>
          <a:prstGeom prst="rect">
            <a:avLst/>
          </a:prstGeom>
          <a:noFill/>
          <a:ln w="3492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2221855" y="5086170"/>
            <a:ext cx="4734656" cy="1693430"/>
          </a:xfrm>
          <a:prstGeom prst="rect">
            <a:avLst/>
          </a:prstGeom>
          <a:noFill/>
          <a:ln w="34925">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1"/>
          <p:cNvSpPr/>
          <p:nvPr/>
        </p:nvSpPr>
        <p:spPr>
          <a:xfrm>
            <a:off x="4542118" y="160704"/>
            <a:ext cx="4601882" cy="1077218"/>
          </a:xfrm>
          <a:prstGeom prst="rect">
            <a:avLst/>
          </a:prstGeom>
          <a:noFill/>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Demander un ISAC... </a:t>
            </a:r>
          </a:p>
          <a:p>
            <a:pPr algn="ctr"/>
            <a:r>
              <a:rPr lang="fr-FR"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rPr>
              <a:t>oui mais...</a:t>
            </a:r>
            <a:endParaRPr lang="fr-FR"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pic>
        <p:nvPicPr>
          <p:cNvPr id="3" name="Image 2"/>
          <p:cNvPicPr>
            <a:picLocks noChangeAspect="1"/>
          </p:cNvPicPr>
          <p:nvPr/>
        </p:nvPicPr>
        <p:blipFill>
          <a:blip r:embed="rId3"/>
          <a:stretch>
            <a:fillRect/>
          </a:stretch>
        </p:blipFill>
        <p:spPr>
          <a:xfrm>
            <a:off x="1658471" y="1481227"/>
            <a:ext cx="6046694" cy="2900273"/>
          </a:xfrm>
          <a:prstGeom prst="rect">
            <a:avLst/>
          </a:prstGeom>
          <a:ln w="53975">
            <a:solidFill>
              <a:srgbClr val="FF0000"/>
            </a:solidFill>
          </a:ln>
        </p:spPr>
      </p:pic>
    </p:spTree>
    <p:extLst>
      <p:ext uri="{BB962C8B-B14F-4D97-AF65-F5344CB8AC3E}">
        <p14:creationId xmlns:p14="http://schemas.microsoft.com/office/powerpoint/2010/main" val="1297700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498" y="1441251"/>
            <a:ext cx="8204200" cy="3340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3469621" y="2781084"/>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3498869" y="2895001"/>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4921270" y="2019084"/>
            <a:ext cx="1896532" cy="1231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11185" y="2142236"/>
            <a:ext cx="1182254" cy="1077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3520421" y="349382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3849852" y="2611751"/>
            <a:ext cx="1351587"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3503487" y="2322347"/>
            <a:ext cx="920558" cy="4616"/>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6112761" y="1914408"/>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3495791" y="2026781"/>
            <a:ext cx="689648"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3503487" y="458525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4146954" y="3889448"/>
            <a:ext cx="354061"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952057" y="3763219"/>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3514263" y="4172696"/>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4022263" y="4411302"/>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800" dirty="0" smtClean="0">
                <a:latin typeface="Times New Roman" charset="0"/>
                <a:ea typeface="ＭＳ Ｐゴシック" charset="0"/>
              </a:rPr>
              <a:t>WAO</a:t>
            </a:r>
          </a:p>
          <a:p>
            <a:pPr algn="l"/>
            <a:r>
              <a:rPr lang="fr-FR" sz="1600" dirty="0" smtClean="0">
                <a:latin typeface="Times New Roman" charset="0"/>
                <a:ea typeface="ＭＳ Ｐゴシック" charset="0"/>
              </a:rPr>
              <a:t>Etudes : performance ISAC</a:t>
            </a:r>
            <a:endParaRPr lang="fr-FR" sz="1600" dirty="0">
              <a:latin typeface="Times New Roman" charset="0"/>
              <a:ea typeface="ＭＳ Ｐゴシック" charset="0"/>
            </a:endParaRPr>
          </a:p>
        </p:txBody>
      </p:sp>
      <p:sp>
        <p:nvSpPr>
          <p:cNvPr id="24" name="Rectangle 3"/>
          <p:cNvSpPr txBox="1">
            <a:spLocks noChangeArrowheads="1"/>
          </p:cNvSpPr>
          <p:nvPr/>
        </p:nvSpPr>
        <p:spPr bwMode="auto">
          <a:xfrm>
            <a:off x="228600" y="4863590"/>
            <a:ext cx="8707438" cy="156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a:r>
              <a:rPr lang="fr-FR" sz="2000" b="1" dirty="0" smtClean="0">
                <a:solidFill>
                  <a:srgbClr val="00669A"/>
                </a:solidFill>
                <a:latin typeface="Times New Roman" charset="0"/>
                <a:ea typeface="ＭＳ Ｐゴシック" charset="0"/>
                <a:cs typeface="Times New Roman" charset="0"/>
              </a:rPr>
              <a:t>Bonne reproductibilité</a:t>
            </a:r>
            <a:r>
              <a:rPr lang="fr-FR" sz="2000" dirty="0" smtClean="0">
                <a:solidFill>
                  <a:srgbClr val="00669A"/>
                </a:solidFill>
                <a:latin typeface="Times New Roman" charset="0"/>
                <a:ea typeface="ＭＳ Ｐゴシック" charset="0"/>
                <a:cs typeface="Times New Roman" charset="0"/>
              </a:rPr>
              <a:t>.</a:t>
            </a:r>
          </a:p>
          <a:p>
            <a:pPr lvl="1" algn="just"/>
            <a:r>
              <a:rPr lang="fr-FR" sz="1600" dirty="0" smtClean="0">
                <a:solidFill>
                  <a:srgbClr val="00669A"/>
                </a:solidFill>
                <a:latin typeface="Times New Roman" charset="0"/>
                <a:cs typeface="Times New Roman" charset="0"/>
              </a:rPr>
              <a:t>Attention si faibles taux d' IgE</a:t>
            </a:r>
            <a:r>
              <a:rPr lang="fr-FR" sz="1600" b="1" dirty="0" smtClean="0">
                <a:solidFill>
                  <a:srgbClr val="00669A"/>
                </a:solidFill>
                <a:latin typeface="Times New Roman" charset="0"/>
                <a:cs typeface="Times New Roman" charset="0"/>
              </a:rPr>
              <a:t> (0,3-1 ISU) : plus grande variabilité</a:t>
            </a:r>
            <a:r>
              <a:rPr lang="fr-FR" sz="1600" dirty="0" smtClean="0">
                <a:solidFill>
                  <a:srgbClr val="00669A"/>
                </a:solidFill>
                <a:latin typeface="Times New Roman" charset="0"/>
                <a:cs typeface="Times New Roman" charset="0"/>
              </a:rPr>
              <a:t>.</a:t>
            </a:r>
          </a:p>
          <a:p>
            <a:pPr algn="just"/>
            <a:r>
              <a:rPr lang="fr-FR" sz="2000" b="1" dirty="0" smtClean="0">
                <a:solidFill>
                  <a:srgbClr val="00669A"/>
                </a:solidFill>
                <a:latin typeface="Times New Roman" charset="0"/>
                <a:ea typeface="ＭＳ Ｐゴシック" charset="0"/>
                <a:cs typeface="Times New Roman" charset="0"/>
              </a:rPr>
              <a:t>Pas d’interférence </a:t>
            </a:r>
            <a:r>
              <a:rPr lang="fr-FR" sz="2000" dirty="0" smtClean="0">
                <a:solidFill>
                  <a:srgbClr val="00669A"/>
                </a:solidFill>
                <a:latin typeface="Times New Roman" charset="0"/>
                <a:ea typeface="ＭＳ Ｐゴシック" charset="0"/>
                <a:cs typeface="Times New Roman" charset="0"/>
              </a:rPr>
              <a:t>des </a:t>
            </a:r>
            <a:r>
              <a:rPr lang="fr-FR" sz="2000" dirty="0" err="1" smtClean="0">
                <a:solidFill>
                  <a:srgbClr val="00669A"/>
                </a:solidFill>
                <a:latin typeface="Times New Roman" charset="0"/>
                <a:ea typeface="ＭＳ Ｐゴシック" charset="0"/>
                <a:cs typeface="Times New Roman" charset="0"/>
              </a:rPr>
              <a:t>IgE</a:t>
            </a:r>
            <a:r>
              <a:rPr lang="fr-FR" sz="2000" baseline="-25000" dirty="0" err="1" smtClean="0">
                <a:solidFill>
                  <a:srgbClr val="00669A"/>
                </a:solidFill>
                <a:latin typeface="Times New Roman" charset="0"/>
                <a:ea typeface="ＭＳ Ｐゴシック" charset="0"/>
                <a:cs typeface="Times New Roman" charset="0"/>
              </a:rPr>
              <a:t>tot</a:t>
            </a:r>
            <a:r>
              <a:rPr lang="fr-FR" sz="2000" dirty="0" smtClean="0">
                <a:solidFill>
                  <a:srgbClr val="00669A"/>
                </a:solidFill>
                <a:latin typeface="Times New Roman" charset="0"/>
                <a:ea typeface="ＭＳ Ｐゴシック" charset="0"/>
                <a:cs typeface="Times New Roman" charset="0"/>
              </a:rPr>
              <a:t> élevées.</a:t>
            </a:r>
          </a:p>
        </p:txBody>
      </p:sp>
    </p:spTree>
    <p:extLst>
      <p:ext uri="{BB962C8B-B14F-4D97-AF65-F5344CB8AC3E}">
        <p14:creationId xmlns:p14="http://schemas.microsoft.com/office/powerpoint/2010/main" val="34650144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498" y="1441251"/>
            <a:ext cx="8204200" cy="3340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3469621" y="2781084"/>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3498869" y="2895001"/>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4921270" y="2019084"/>
            <a:ext cx="1896532" cy="1231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11185" y="2142236"/>
            <a:ext cx="1182254" cy="1077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3520421" y="349382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3849852" y="2611751"/>
            <a:ext cx="1351587"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3503487" y="2322347"/>
            <a:ext cx="920558" cy="4616"/>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6112761" y="1914408"/>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3495791" y="2026781"/>
            <a:ext cx="689648"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3503487" y="458525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4146954" y="3889448"/>
            <a:ext cx="354061"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952057" y="3763219"/>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3514263" y="4172696"/>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4022263" y="4411302"/>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800" dirty="0" smtClean="0">
                <a:latin typeface="Times New Roman" charset="0"/>
                <a:ea typeface="ＭＳ Ｐゴシック" charset="0"/>
              </a:rPr>
              <a:t>WAO</a:t>
            </a:r>
          </a:p>
          <a:p>
            <a:pPr algn="l"/>
            <a:r>
              <a:rPr lang="fr-FR" sz="1600" dirty="0" smtClean="0">
                <a:latin typeface="Times New Roman" charset="0"/>
                <a:ea typeface="ＭＳ Ｐゴシック" charset="0"/>
              </a:rPr>
              <a:t>Etudes : performance ISAC</a:t>
            </a:r>
            <a:endParaRPr lang="fr-FR" sz="1600" dirty="0">
              <a:latin typeface="Times New Roman" charset="0"/>
              <a:ea typeface="ＭＳ Ｐゴシック" charset="0"/>
            </a:endParaRPr>
          </a:p>
        </p:txBody>
      </p:sp>
      <p:sp>
        <p:nvSpPr>
          <p:cNvPr id="24" name="Rectangle 3"/>
          <p:cNvSpPr txBox="1">
            <a:spLocks noChangeArrowheads="1"/>
          </p:cNvSpPr>
          <p:nvPr/>
        </p:nvSpPr>
        <p:spPr bwMode="auto">
          <a:xfrm>
            <a:off x="228600" y="4863590"/>
            <a:ext cx="8707438" cy="156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algn="just">
              <a:buFontTx/>
              <a:buChar char="•"/>
            </a:pPr>
            <a:r>
              <a:rPr lang="fr-FR" sz="1600" dirty="0" smtClean="0">
                <a:solidFill>
                  <a:srgbClr val="00669A"/>
                </a:solidFill>
                <a:latin typeface="Times New Roman" charset="0"/>
                <a:ea typeface="ＭＳ Ｐゴシック" charset="0"/>
                <a:cs typeface="Times New Roman" charset="0"/>
              </a:rPr>
              <a:t>Comparaison ISAC vs </a:t>
            </a:r>
            <a:r>
              <a:rPr lang="fr-FR" sz="1600" dirty="0" err="1" smtClean="0">
                <a:solidFill>
                  <a:srgbClr val="00669A"/>
                </a:solidFill>
                <a:latin typeface="Times New Roman" charset="0"/>
                <a:ea typeface="ＭＳ Ｐゴシック" charset="0"/>
                <a:cs typeface="Times New Roman" charset="0"/>
              </a:rPr>
              <a:t>singleplex</a:t>
            </a:r>
            <a:r>
              <a:rPr lang="fr-FR" sz="1600" dirty="0" smtClean="0">
                <a:solidFill>
                  <a:srgbClr val="00669A"/>
                </a:solidFill>
                <a:latin typeface="Times New Roman" charset="0"/>
                <a:ea typeface="ＭＳ Ｐゴシック" charset="0"/>
                <a:cs typeface="Times New Roman" charset="0"/>
              </a:rPr>
              <a:t> </a:t>
            </a:r>
            <a:r>
              <a:rPr lang="fr-FR" sz="2000" dirty="0" smtClean="0">
                <a:solidFill>
                  <a:srgbClr val="00669A"/>
                </a:solidFill>
                <a:latin typeface="Times New Roman" charset="0"/>
                <a:ea typeface="ＭＳ Ｐゴシック" charset="0"/>
                <a:cs typeface="Times New Roman" charset="0"/>
              </a:rPr>
              <a:t>(</a:t>
            </a:r>
            <a:r>
              <a:rPr lang="fr-FR" sz="1600" strike="sngStrike" dirty="0" smtClean="0">
                <a:solidFill>
                  <a:srgbClr val="00669A"/>
                </a:solidFill>
                <a:latin typeface="Times New Roman" charset="0"/>
                <a:cs typeface="Times New Roman" charset="0"/>
              </a:rPr>
              <a:t>donnée </a:t>
            </a:r>
            <a:r>
              <a:rPr lang="fr-FR" sz="1600" strike="sngStrike" dirty="0">
                <a:solidFill>
                  <a:srgbClr val="00669A"/>
                </a:solidFill>
                <a:latin typeface="Times New Roman" charset="0"/>
                <a:cs typeface="Times New Roman" charset="0"/>
              </a:rPr>
              <a:t>comparative </a:t>
            </a:r>
            <a:r>
              <a:rPr lang="fr-FR" sz="1600" b="1" dirty="0" err="1">
                <a:solidFill>
                  <a:srgbClr val="00669A"/>
                </a:solidFill>
                <a:latin typeface="Times New Roman" charset="0"/>
                <a:cs typeface="Times New Roman" charset="0"/>
              </a:rPr>
              <a:t>ImmuLite</a:t>
            </a:r>
            <a:r>
              <a:rPr lang="fr-FR" sz="1600" b="1" dirty="0">
                <a:solidFill>
                  <a:srgbClr val="00669A"/>
                </a:solidFill>
                <a:latin typeface="Times New Roman" charset="0"/>
                <a:cs typeface="Times New Roman" charset="0"/>
              </a:rPr>
              <a:t> ou </a:t>
            </a:r>
            <a:r>
              <a:rPr lang="fr-FR" sz="1600" b="1" dirty="0" err="1" smtClean="0">
                <a:solidFill>
                  <a:srgbClr val="00669A"/>
                </a:solidFill>
                <a:latin typeface="Times New Roman" charset="0"/>
                <a:cs typeface="Times New Roman" charset="0"/>
              </a:rPr>
              <a:t>HyTech</a:t>
            </a:r>
            <a:r>
              <a:rPr lang="fr-FR" sz="1600" b="1" dirty="0" smtClean="0">
                <a:solidFill>
                  <a:srgbClr val="00669A"/>
                </a:solidFill>
                <a:latin typeface="Times New Roman" charset="0"/>
                <a:cs typeface="Times New Roman" charset="0"/>
              </a:rPr>
              <a:t>)</a:t>
            </a:r>
            <a:endParaRPr lang="fr-FR" sz="2000" dirty="0" smtClean="0">
              <a:solidFill>
                <a:srgbClr val="00669A"/>
              </a:solidFill>
              <a:latin typeface="Times New Roman" charset="0"/>
              <a:ea typeface="ＭＳ Ｐゴシック" charset="0"/>
              <a:cs typeface="Times New Roman" charset="0"/>
            </a:endParaRPr>
          </a:p>
          <a:p>
            <a:pPr lvl="1" algn="just"/>
            <a:r>
              <a:rPr lang="fr-FR" sz="1600" b="1" dirty="0" smtClean="0">
                <a:solidFill>
                  <a:srgbClr val="00669A"/>
                </a:solidFill>
                <a:latin typeface="Times New Roman" charset="0"/>
                <a:cs typeface="Times New Roman" charset="0"/>
              </a:rPr>
              <a:t>Concordance variable </a:t>
            </a:r>
            <a:r>
              <a:rPr lang="fr-FR" sz="1600" dirty="0" smtClean="0">
                <a:solidFill>
                  <a:srgbClr val="00669A"/>
                </a:solidFill>
                <a:latin typeface="Times New Roman" charset="0"/>
                <a:cs typeface="Times New Roman" charset="0"/>
              </a:rPr>
              <a:t>selon les allergènes testés (ISAC version 103). </a:t>
            </a:r>
          </a:p>
          <a:p>
            <a:pPr lvl="2" algn="just"/>
            <a:r>
              <a:rPr lang="fr-FR" sz="1600" dirty="0" smtClean="0">
                <a:solidFill>
                  <a:srgbClr val="00669A"/>
                </a:solidFill>
                <a:latin typeface="Times New Roman" charset="0"/>
                <a:cs typeface="Times New Roman" charset="0"/>
              </a:rPr>
              <a:t>ISAC (version </a:t>
            </a:r>
            <a:r>
              <a:rPr lang="fr-FR" sz="1600" b="1" dirty="0" smtClean="0">
                <a:solidFill>
                  <a:srgbClr val="00669A"/>
                </a:solidFill>
                <a:latin typeface="Times New Roman" charset="0"/>
                <a:cs typeface="Times New Roman" charset="0"/>
              </a:rPr>
              <a:t>112</a:t>
            </a:r>
            <a:r>
              <a:rPr lang="fr-FR" sz="1600" dirty="0" smtClean="0">
                <a:solidFill>
                  <a:srgbClr val="00669A"/>
                </a:solidFill>
                <a:latin typeface="Times New Roman" charset="0"/>
                <a:cs typeface="Times New Roman" charset="0"/>
              </a:rPr>
              <a:t>) : résolution  de certaines divergences. </a:t>
            </a:r>
          </a:p>
          <a:p>
            <a:pPr lvl="1" algn="just"/>
            <a:r>
              <a:rPr lang="fr-FR" sz="1600" dirty="0" smtClean="0">
                <a:solidFill>
                  <a:srgbClr val="00669A"/>
                </a:solidFill>
                <a:latin typeface="Times New Roman" charset="0"/>
                <a:cs typeface="Times New Roman" charset="0"/>
              </a:rPr>
              <a:t>ISAC 0,3-100 ISU (semi-quantitatif) versus CAP en </a:t>
            </a:r>
            <a:r>
              <a:rPr lang="fr-FR" sz="1600" dirty="0" err="1" smtClean="0">
                <a:solidFill>
                  <a:srgbClr val="00669A"/>
                </a:solidFill>
                <a:latin typeface="Times New Roman" charset="0"/>
                <a:cs typeface="Times New Roman" charset="0"/>
              </a:rPr>
              <a:t>kU</a:t>
            </a:r>
            <a:r>
              <a:rPr lang="fr-FR" sz="1600" dirty="0" smtClean="0">
                <a:solidFill>
                  <a:srgbClr val="00669A"/>
                </a:solidFill>
                <a:latin typeface="Times New Roman" charset="0"/>
                <a:cs typeface="Times New Roman" charset="0"/>
              </a:rPr>
              <a:t>/L (quantitatif), </a:t>
            </a:r>
            <a:r>
              <a:rPr lang="fr-FR" sz="1600" b="1" dirty="0" smtClean="0">
                <a:solidFill>
                  <a:srgbClr val="00669A"/>
                </a:solidFill>
                <a:latin typeface="Times New Roman" charset="0"/>
                <a:cs typeface="Times New Roman" charset="0"/>
              </a:rPr>
              <a:t>pas interchangeables</a:t>
            </a:r>
            <a:r>
              <a:rPr lang="fr-FR" sz="1600" dirty="0" smtClean="0">
                <a:solidFill>
                  <a:srgbClr val="00669A"/>
                </a:solidFill>
                <a:latin typeface="Times New Roman" charset="0"/>
                <a:cs typeface="Times New Roman" charset="0"/>
              </a:rPr>
              <a:t>. </a:t>
            </a:r>
          </a:p>
          <a:p>
            <a:pPr lvl="1" algn="just"/>
            <a:r>
              <a:rPr lang="fr-FR" sz="1600" b="1" dirty="0" smtClean="0">
                <a:solidFill>
                  <a:srgbClr val="00669A"/>
                </a:solidFill>
                <a:latin typeface="Times New Roman" charset="0"/>
                <a:cs typeface="Times New Roman" charset="0"/>
              </a:rPr>
              <a:t>CAP : liaison des IgE dans des conditions d'excès d’allergène </a:t>
            </a:r>
            <a:r>
              <a:rPr lang="fr-FR" sz="1600" dirty="0" smtClean="0">
                <a:solidFill>
                  <a:srgbClr val="00669A"/>
                </a:solidFill>
                <a:latin typeface="Times New Roman" charset="0"/>
                <a:cs typeface="Times New Roman" charset="0"/>
              </a:rPr>
              <a:t>versus </a:t>
            </a:r>
            <a:r>
              <a:rPr lang="fr-FR" sz="1600" b="1" dirty="0" smtClean="0">
                <a:solidFill>
                  <a:srgbClr val="00669A"/>
                </a:solidFill>
                <a:latin typeface="Times New Roman" charset="0"/>
                <a:cs typeface="Times New Roman" charset="0"/>
              </a:rPr>
              <a:t>ISAC utilise de faibles quantités d'allergènes </a:t>
            </a:r>
            <a:r>
              <a:rPr lang="fr-FR" sz="1600" dirty="0" smtClean="0">
                <a:solidFill>
                  <a:srgbClr val="00669A"/>
                </a:solidFill>
                <a:latin typeface="Times New Roman" charset="0"/>
                <a:cs typeface="Times New Roman" charset="0"/>
              </a:rPr>
              <a:t>(concurrence avec </a:t>
            </a:r>
            <a:r>
              <a:rPr lang="fr-FR" sz="1600" dirty="0" err="1" smtClean="0">
                <a:solidFill>
                  <a:srgbClr val="00669A"/>
                </a:solidFill>
                <a:latin typeface="Times New Roman" charset="0"/>
                <a:cs typeface="Times New Roman" charset="0"/>
              </a:rPr>
              <a:t>isotypes</a:t>
            </a:r>
            <a:r>
              <a:rPr lang="fr-FR" sz="1600" dirty="0" smtClean="0">
                <a:solidFill>
                  <a:srgbClr val="00669A"/>
                </a:solidFill>
                <a:latin typeface="Times New Roman" charset="0"/>
                <a:cs typeface="Times New Roman" charset="0"/>
              </a:rPr>
              <a:t> spécifiques comme </a:t>
            </a:r>
            <a:r>
              <a:rPr lang="fr-FR" sz="1600" dirty="0" err="1" smtClean="0">
                <a:solidFill>
                  <a:srgbClr val="00669A"/>
                </a:solidFill>
                <a:latin typeface="Times New Roman" charset="0"/>
                <a:cs typeface="Times New Roman" charset="0"/>
              </a:rPr>
              <a:t>IgG</a:t>
            </a:r>
            <a:r>
              <a:rPr lang="fr-FR" sz="1600" dirty="0" smtClean="0">
                <a:solidFill>
                  <a:srgbClr val="00669A"/>
                </a:solidFill>
                <a:latin typeface="Times New Roman" charset="0"/>
                <a:cs typeface="Times New Roman" charset="0"/>
              </a:rPr>
              <a:t>).</a:t>
            </a:r>
          </a:p>
        </p:txBody>
      </p:sp>
    </p:spTree>
    <p:extLst>
      <p:ext uri="{BB962C8B-B14F-4D97-AF65-F5344CB8AC3E}">
        <p14:creationId xmlns:p14="http://schemas.microsoft.com/office/powerpoint/2010/main" val="57653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hevron 30"/>
          <p:cNvSpPr/>
          <p:nvPr/>
        </p:nvSpPr>
        <p:spPr>
          <a:xfrm>
            <a:off x="5487184" y="3464876"/>
            <a:ext cx="3477522" cy="329662"/>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2" name="Chevron 31"/>
          <p:cNvSpPr/>
          <p:nvPr/>
        </p:nvSpPr>
        <p:spPr>
          <a:xfrm>
            <a:off x="5502862" y="4839463"/>
            <a:ext cx="3357256" cy="272187"/>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3" name="Chevron 32"/>
          <p:cNvSpPr/>
          <p:nvPr/>
        </p:nvSpPr>
        <p:spPr>
          <a:xfrm>
            <a:off x="5487184" y="5437111"/>
            <a:ext cx="3378909" cy="286056"/>
          </a:xfrm>
          <a:prstGeom prst="chevron">
            <a:avLst/>
          </a:prstGeom>
          <a:gradFill flip="none" rotWithShape="1">
            <a:gsLst>
              <a:gs pos="0">
                <a:srgbClr val="00669A"/>
              </a:gs>
              <a:gs pos="100000">
                <a:srgbClr val="FFFFFF"/>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6" name="Text Box 8"/>
          <p:cNvSpPr txBox="1">
            <a:spLocks noChangeArrowheads="1"/>
          </p:cNvSpPr>
          <p:nvPr/>
        </p:nvSpPr>
        <p:spPr bwMode="auto">
          <a:xfrm>
            <a:off x="5435600" y="3469078"/>
            <a:ext cx="108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2000</a:t>
            </a:r>
            <a:endParaRPr lang="fr-FR" sz="1600" b="1" dirty="0">
              <a:solidFill>
                <a:schemeClr val="bg1"/>
              </a:solidFill>
              <a:latin typeface="Times New Roman" charset="0"/>
            </a:endParaRPr>
          </a:p>
        </p:txBody>
      </p:sp>
      <p:sp>
        <p:nvSpPr>
          <p:cNvPr id="37" name="Text Box 9"/>
          <p:cNvSpPr txBox="1">
            <a:spLocks noChangeArrowheads="1"/>
          </p:cNvSpPr>
          <p:nvPr/>
        </p:nvSpPr>
        <p:spPr bwMode="auto">
          <a:xfrm>
            <a:off x="7164388" y="3469078"/>
            <a:ext cx="1081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smtClean="0">
                <a:solidFill>
                  <a:schemeClr val="bg1"/>
                </a:solidFill>
                <a:latin typeface="Times New Roman" charset="0"/>
              </a:rPr>
              <a:t>2008 - ...</a:t>
            </a:r>
            <a:endParaRPr lang="fr-FR" sz="1600" b="1" dirty="0">
              <a:solidFill>
                <a:schemeClr val="bg1"/>
              </a:solidFill>
              <a:latin typeface="Times New Roman" charset="0"/>
            </a:endParaRPr>
          </a:p>
        </p:txBody>
      </p:sp>
      <p:pic>
        <p:nvPicPr>
          <p:cNvPr id="44" name="Picture 20"/>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7782" t="1669" r="-2699" b="7742"/>
          <a:stretch>
            <a:fillRect/>
          </a:stretch>
        </p:blipFill>
        <p:spPr bwMode="auto">
          <a:xfrm>
            <a:off x="4686888" y="3820374"/>
            <a:ext cx="977900" cy="9763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520" y="3829440"/>
            <a:ext cx="1366838"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0" name="Picture 3" descr="CAP 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967" y="4005261"/>
            <a:ext cx="603028" cy="72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2"/>
          <p:cNvPicPr>
            <a:picLocks noChangeAspect="1"/>
          </p:cNvPicPr>
          <p:nvPr/>
        </p:nvPicPr>
        <p:blipFill rotWithShape="1">
          <a:blip r:embed="rId6">
            <a:extLst>
              <a:ext uri="{28A0092B-C50C-407E-A947-70E740481C1C}">
                <a14:useLocalDpi xmlns:a14="http://schemas.microsoft.com/office/drawing/2010/main" val="0"/>
              </a:ext>
            </a:extLst>
          </a:blip>
          <a:srcRect l="46401" t="5875" r="21518" b="60565"/>
          <a:stretch/>
        </p:blipFill>
        <p:spPr bwMode="auto">
          <a:xfrm>
            <a:off x="7947526" y="3853346"/>
            <a:ext cx="976352" cy="89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Étoile à 24 branches 52"/>
          <p:cNvSpPr/>
          <p:nvPr/>
        </p:nvSpPr>
        <p:spPr>
          <a:xfrm>
            <a:off x="2996857" y="1379832"/>
            <a:ext cx="2988234" cy="1792941"/>
          </a:xfrm>
          <a:prstGeom prst="star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r>
              <a:rPr lang="fr-FR" b="1" dirty="0">
                <a:solidFill>
                  <a:srgbClr val="00669A"/>
                </a:solidFill>
                <a:latin typeface="Times New Roman" charset="0"/>
                <a:cs typeface="Times New Roman" charset="0"/>
              </a:rPr>
              <a:t>ANAMNESE CLINIQUE </a:t>
            </a:r>
          </a:p>
        </p:txBody>
      </p:sp>
      <p:sp>
        <p:nvSpPr>
          <p:cNvPr id="55" name="Rectangle 2"/>
          <p:cNvSpPr txBox="1">
            <a:spLocks noChangeArrowheads="1"/>
          </p:cNvSpPr>
          <p:nvPr/>
        </p:nvSpPr>
        <p:spPr bwMode="auto">
          <a:xfrm>
            <a:off x="1552089" y="185738"/>
            <a:ext cx="7388711"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r>
              <a:rPr lang="fr-BE" sz="2800" dirty="0" smtClean="0">
                <a:solidFill>
                  <a:srgbClr val="00669A"/>
                </a:solidFill>
                <a:latin typeface="Times New Roman" charset="0"/>
                <a:ea typeface="ＭＳ Ｐゴシック" charset="0"/>
              </a:rPr>
              <a:t>Allergie moléculaire</a:t>
            </a:r>
          </a:p>
          <a:p>
            <a:r>
              <a:rPr lang="fr-BE" sz="2000" b="0" dirty="0" smtClean="0">
                <a:solidFill>
                  <a:srgbClr val="00669A"/>
                </a:solidFill>
                <a:latin typeface="Times New Roman" charset="0"/>
                <a:ea typeface="ＭＳ Ｐゴシック" charset="0"/>
              </a:rPr>
              <a:t>...pour arriver à destination !</a:t>
            </a:r>
            <a:endParaRPr lang="en-US" sz="2400" b="0" dirty="0">
              <a:solidFill>
                <a:srgbClr val="00669A"/>
              </a:solidFill>
              <a:latin typeface="Times New Roman" charset="0"/>
              <a:ea typeface="ＭＳ Ｐゴシック" charset="0"/>
              <a:cs typeface="Arial" charset="0"/>
            </a:endParaRPr>
          </a:p>
        </p:txBody>
      </p:sp>
      <p:sp>
        <p:nvSpPr>
          <p:cNvPr id="18" name="Signalisation droite 17"/>
          <p:cNvSpPr/>
          <p:nvPr/>
        </p:nvSpPr>
        <p:spPr>
          <a:xfrm>
            <a:off x="446557" y="3480555"/>
            <a:ext cx="5184588" cy="298823"/>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Signalisation droite 18"/>
          <p:cNvSpPr/>
          <p:nvPr/>
        </p:nvSpPr>
        <p:spPr>
          <a:xfrm>
            <a:off x="2896173" y="5454267"/>
            <a:ext cx="2752164" cy="271929"/>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Signalisation droite 19"/>
          <p:cNvSpPr/>
          <p:nvPr/>
        </p:nvSpPr>
        <p:spPr>
          <a:xfrm>
            <a:off x="436856" y="4817034"/>
            <a:ext cx="5184588" cy="298823"/>
          </a:xfrm>
          <a:prstGeom prst="homePlate">
            <a:avLst/>
          </a:prstGeom>
          <a:gradFill flip="none" rotWithShape="1">
            <a:gsLst>
              <a:gs pos="0">
                <a:srgbClr val="00669A"/>
              </a:gs>
              <a:gs pos="100000">
                <a:schemeClr val="accent1">
                  <a:lumMod val="75000"/>
                </a:schemeClr>
              </a:gs>
              <a:gs pos="50000">
                <a:srgbClr val="00669A"/>
              </a:gs>
            </a:gsLst>
            <a:lin ang="0" scaled="1"/>
            <a:tileRect/>
          </a:gra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Text Box 4"/>
          <p:cNvSpPr txBox="1">
            <a:spLocks noChangeArrowheads="1"/>
          </p:cNvSpPr>
          <p:nvPr/>
        </p:nvSpPr>
        <p:spPr bwMode="auto">
          <a:xfrm>
            <a:off x="266526"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1880</a:t>
            </a:r>
            <a:endParaRPr lang="fr-FR" sz="1600" b="1">
              <a:solidFill>
                <a:schemeClr val="bg1"/>
              </a:solidFill>
              <a:latin typeface="Times New Roman" charset="0"/>
            </a:endParaRPr>
          </a:p>
        </p:txBody>
      </p:sp>
      <p:sp>
        <p:nvSpPr>
          <p:cNvPr id="22" name="Text Box 6"/>
          <p:cNvSpPr txBox="1">
            <a:spLocks noChangeArrowheads="1"/>
          </p:cNvSpPr>
          <p:nvPr/>
        </p:nvSpPr>
        <p:spPr bwMode="auto">
          <a:xfrm>
            <a:off x="3398664" y="3500438"/>
            <a:ext cx="151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1988-91</a:t>
            </a:r>
            <a:endParaRPr lang="fr-FR" sz="1600" b="1" dirty="0">
              <a:solidFill>
                <a:schemeClr val="bg1"/>
              </a:solidFill>
              <a:latin typeface="Times New Roman" charset="0"/>
            </a:endParaRPr>
          </a:p>
        </p:txBody>
      </p:sp>
      <p:sp>
        <p:nvSpPr>
          <p:cNvPr id="23" name="Text Box 7"/>
          <p:cNvSpPr txBox="1">
            <a:spLocks noChangeArrowheads="1"/>
          </p:cNvSpPr>
          <p:nvPr/>
        </p:nvSpPr>
        <p:spPr bwMode="auto">
          <a:xfrm>
            <a:off x="2462039" y="3500438"/>
            <a:ext cx="936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1967</a:t>
            </a:r>
            <a:endParaRPr lang="fr-FR" sz="1600" b="1">
              <a:solidFill>
                <a:schemeClr val="bg1"/>
              </a:solidFill>
              <a:latin typeface="Times New Roman" charset="0"/>
            </a:endParaRPr>
          </a:p>
        </p:txBody>
      </p:sp>
      <p:sp>
        <p:nvSpPr>
          <p:cNvPr id="29" name="Text Box 22"/>
          <p:cNvSpPr txBox="1">
            <a:spLocks noChangeArrowheads="1"/>
          </p:cNvSpPr>
          <p:nvPr/>
        </p:nvSpPr>
        <p:spPr bwMode="auto">
          <a:xfrm>
            <a:off x="3038301" y="5373688"/>
            <a:ext cx="2376488"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dirty="0">
                <a:solidFill>
                  <a:schemeClr val="bg1"/>
                </a:solidFill>
                <a:latin typeface="Times New Roman" charset="0"/>
              </a:rPr>
              <a:t>Tests IN-VITRO</a:t>
            </a:r>
            <a:endParaRPr lang="fr-FR" sz="1600" b="1" dirty="0">
              <a:solidFill>
                <a:schemeClr val="bg1"/>
              </a:solidFill>
              <a:latin typeface="Times New Roman" charset="0"/>
            </a:endParaRPr>
          </a:p>
          <a:p>
            <a:pPr algn="ctr">
              <a:spcBef>
                <a:spcPct val="50000"/>
              </a:spcBef>
              <a:defRPr/>
            </a:pPr>
            <a:endParaRPr lang="fr-FR" sz="1600" b="1" dirty="0">
              <a:solidFill>
                <a:schemeClr val="bg1"/>
              </a:solidFill>
              <a:latin typeface="Times New Roman" charset="0"/>
            </a:endParaRPr>
          </a:p>
        </p:txBody>
      </p:sp>
      <p:sp>
        <p:nvSpPr>
          <p:cNvPr id="30" name="Text Box 23"/>
          <p:cNvSpPr txBox="1">
            <a:spLocks noChangeArrowheads="1"/>
          </p:cNvSpPr>
          <p:nvPr/>
        </p:nvSpPr>
        <p:spPr bwMode="auto">
          <a:xfrm>
            <a:off x="517351" y="4797425"/>
            <a:ext cx="165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BE" sz="1600" b="1">
                <a:solidFill>
                  <a:schemeClr val="bg1"/>
                </a:solidFill>
                <a:latin typeface="Times New Roman" charset="0"/>
              </a:rPr>
              <a:t>Tests IN-VIVO</a:t>
            </a:r>
            <a:endParaRPr lang="fr-FR" sz="1600" b="1">
              <a:solidFill>
                <a:schemeClr val="bg1"/>
              </a:solidFill>
              <a:latin typeface="Times New Roman" charset="0"/>
            </a:endParaRPr>
          </a:p>
        </p:txBody>
      </p:sp>
      <p:pic>
        <p:nvPicPr>
          <p:cNvPr id="35" name="Picture 28" descr="F04-1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0643" t="1421" b="71361"/>
          <a:stretch>
            <a:fillRect/>
          </a:stretch>
        </p:blipFill>
        <p:spPr bwMode="auto">
          <a:xfrm>
            <a:off x="2317576" y="3860800"/>
            <a:ext cx="787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Chevron 38"/>
          <p:cNvSpPr/>
          <p:nvPr/>
        </p:nvSpPr>
        <p:spPr>
          <a:xfrm>
            <a:off x="5514162" y="6075589"/>
            <a:ext cx="3378909" cy="286056"/>
          </a:xfrm>
          <a:prstGeom prst="chevron">
            <a:avLst/>
          </a:prstGeom>
          <a:solidFill>
            <a:srgbClr val="FF6EBE"/>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0" name="Text Box 22"/>
          <p:cNvSpPr txBox="1">
            <a:spLocks noChangeArrowheads="1"/>
          </p:cNvSpPr>
          <p:nvPr/>
        </p:nvSpPr>
        <p:spPr bwMode="auto">
          <a:xfrm>
            <a:off x="5688398" y="5971635"/>
            <a:ext cx="30266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fr-FR" sz="2400" b="1" dirty="0" smtClean="0">
                <a:latin typeface="Times New Roman" charset="0"/>
              </a:rPr>
              <a:t>Allergie moléculaire</a:t>
            </a:r>
            <a:endParaRPr lang="fr-FR" sz="2400" b="1" dirty="0">
              <a:latin typeface="Times New Roman" charset="0"/>
            </a:endParaRPr>
          </a:p>
          <a:p>
            <a:pPr algn="ctr">
              <a:spcBef>
                <a:spcPct val="50000"/>
              </a:spcBef>
              <a:defRPr/>
            </a:pPr>
            <a:endParaRPr lang="fr-FR" sz="2400" b="1" dirty="0">
              <a:solidFill>
                <a:schemeClr val="bg1"/>
              </a:solidFill>
              <a:latin typeface="Times New Roman" charset="0"/>
            </a:endParaRPr>
          </a:p>
        </p:txBody>
      </p:sp>
      <p:pic>
        <p:nvPicPr>
          <p:cNvPr id="2" name="Image 1"/>
          <p:cNvPicPr>
            <a:picLocks noChangeAspect="1"/>
          </p:cNvPicPr>
          <p:nvPr/>
        </p:nvPicPr>
        <p:blipFill>
          <a:blip r:embed="rId8"/>
          <a:stretch>
            <a:fillRect/>
          </a:stretch>
        </p:blipFill>
        <p:spPr>
          <a:xfrm>
            <a:off x="172057" y="270199"/>
            <a:ext cx="2167517" cy="1446140"/>
          </a:xfrm>
          <a:prstGeom prst="rect">
            <a:avLst/>
          </a:prstGeom>
        </p:spPr>
      </p:pic>
    </p:spTree>
    <p:extLst>
      <p:ext uri="{BB962C8B-B14F-4D97-AF65-F5344CB8AC3E}">
        <p14:creationId xmlns:p14="http://schemas.microsoft.com/office/powerpoint/2010/main" val="2228938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498" y="1441251"/>
            <a:ext cx="8204200" cy="3340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Image 1"/>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bwMode="auto">
          <a:xfrm>
            <a:off x="4699000" y="42333"/>
            <a:ext cx="4445000" cy="12969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3469621" y="2781084"/>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3498869" y="2895001"/>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4921270" y="2019084"/>
            <a:ext cx="1896532" cy="1231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11185" y="2142236"/>
            <a:ext cx="1182254" cy="1077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3520421" y="349382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flipV="1">
            <a:off x="3849852" y="2611751"/>
            <a:ext cx="1351587"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3503487" y="2322347"/>
            <a:ext cx="920558" cy="4616"/>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6112761" y="1914408"/>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3495791" y="2026781"/>
            <a:ext cx="689648" cy="3081"/>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3503487" y="4585256"/>
            <a:ext cx="778933" cy="1538"/>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4146954" y="3889448"/>
            <a:ext cx="354061"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952057" y="3763219"/>
            <a:ext cx="778933" cy="153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3514263" y="4172696"/>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4022263" y="4411302"/>
            <a:ext cx="2886363" cy="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800" dirty="0" smtClean="0">
                <a:latin typeface="Times New Roman" charset="0"/>
                <a:ea typeface="ＭＳ Ｐゴシック" charset="0"/>
              </a:rPr>
              <a:t>WAO</a:t>
            </a:r>
          </a:p>
          <a:p>
            <a:pPr algn="l"/>
            <a:r>
              <a:rPr lang="fr-FR" sz="1600" dirty="0" smtClean="0">
                <a:latin typeface="Times New Roman" charset="0"/>
                <a:ea typeface="ＭＳ Ｐゴシック" charset="0"/>
              </a:rPr>
              <a:t>Etudes : performance ISAC</a:t>
            </a:r>
            <a:endParaRPr lang="fr-FR" sz="1600" dirty="0">
              <a:latin typeface="Times New Roman" charset="0"/>
              <a:ea typeface="ＭＳ Ｐゴシック" charset="0"/>
            </a:endParaRPr>
          </a:p>
        </p:txBody>
      </p:sp>
      <p:sp>
        <p:nvSpPr>
          <p:cNvPr id="24" name="Rectangle 3"/>
          <p:cNvSpPr txBox="1">
            <a:spLocks noChangeArrowheads="1"/>
          </p:cNvSpPr>
          <p:nvPr/>
        </p:nvSpPr>
        <p:spPr bwMode="auto">
          <a:xfrm>
            <a:off x="228600" y="4863590"/>
            <a:ext cx="8707438" cy="156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a:r>
              <a:rPr lang="fr-FR" sz="1800" b="1" dirty="0" smtClean="0">
                <a:solidFill>
                  <a:srgbClr val="00669A"/>
                </a:solidFill>
                <a:latin typeface="Times New Roman" charset="0"/>
                <a:ea typeface="ＭＳ Ｐゴシック" charset="0"/>
                <a:cs typeface="Times New Roman" charset="0"/>
              </a:rPr>
              <a:t>Variabilité </a:t>
            </a:r>
            <a:r>
              <a:rPr lang="fr-FR" sz="1800" b="1" dirty="0" err="1" smtClean="0">
                <a:solidFill>
                  <a:srgbClr val="00669A"/>
                </a:solidFill>
                <a:latin typeface="Times New Roman" charset="0"/>
                <a:ea typeface="ＭＳ Ｐゴシック" charset="0"/>
                <a:cs typeface="Times New Roman" charset="0"/>
              </a:rPr>
              <a:t>inter-essai</a:t>
            </a:r>
            <a:r>
              <a:rPr lang="fr-FR" sz="1800" b="1" dirty="0" smtClean="0">
                <a:solidFill>
                  <a:srgbClr val="00669A"/>
                </a:solidFill>
                <a:latin typeface="Times New Roman" charset="0"/>
                <a:ea typeface="ＭＳ Ｐゴシック" charset="0"/>
                <a:cs typeface="Times New Roman" charset="0"/>
              </a:rPr>
              <a:t> élevée </a:t>
            </a:r>
            <a:r>
              <a:rPr lang="fr-FR" sz="1800" dirty="0" smtClean="0">
                <a:solidFill>
                  <a:srgbClr val="00669A"/>
                </a:solidFill>
                <a:latin typeface="Times New Roman" charset="0"/>
                <a:ea typeface="ＭＳ Ｐゴシック" charset="0"/>
                <a:cs typeface="Times New Roman" charset="0"/>
              </a:rPr>
              <a:t>pour ISAC : </a:t>
            </a:r>
          </a:p>
          <a:p>
            <a:pPr lvl="1" algn="just"/>
            <a:r>
              <a:rPr lang="fr-FR" sz="1400" dirty="0" smtClean="0">
                <a:solidFill>
                  <a:srgbClr val="00669A"/>
                </a:solidFill>
                <a:latin typeface="Times New Roman" charset="0"/>
                <a:cs typeface="Times New Roman" charset="0"/>
              </a:rPr>
              <a:t>Pas recommandé pour le suivi des taux d'</a:t>
            </a:r>
            <a:r>
              <a:rPr lang="fr-FR" sz="1400" dirty="0" err="1" smtClean="0">
                <a:solidFill>
                  <a:srgbClr val="00669A"/>
                </a:solidFill>
                <a:latin typeface="Times New Roman" charset="0"/>
                <a:cs typeface="Times New Roman" charset="0"/>
              </a:rPr>
              <a:t>IgEs</a:t>
            </a:r>
            <a:r>
              <a:rPr lang="fr-FR" sz="1400" dirty="0" smtClean="0">
                <a:solidFill>
                  <a:srgbClr val="00669A"/>
                </a:solidFill>
                <a:latin typeface="Times New Roman" charset="0"/>
                <a:cs typeface="Times New Roman" charset="0"/>
              </a:rPr>
              <a:t> au cours du temps. </a:t>
            </a:r>
          </a:p>
          <a:p>
            <a:pPr algn="just"/>
            <a:r>
              <a:rPr lang="fr-FR" sz="1800" b="1" dirty="0" smtClean="0">
                <a:solidFill>
                  <a:srgbClr val="00669A"/>
                </a:solidFill>
                <a:latin typeface="Times New Roman" charset="0"/>
                <a:ea typeface="ＭＳ Ｐゴシック" charset="0"/>
                <a:cs typeface="Times New Roman" charset="0"/>
              </a:rPr>
              <a:t>Etudes en faveur de l’ISAC :</a:t>
            </a:r>
          </a:p>
          <a:p>
            <a:pPr lvl="1" algn="just"/>
            <a:r>
              <a:rPr lang="fr-FR" sz="1400" dirty="0" smtClean="0">
                <a:solidFill>
                  <a:srgbClr val="00669A"/>
                </a:solidFill>
                <a:latin typeface="Times New Roman" charset="0"/>
                <a:cs typeface="Times New Roman" charset="0"/>
              </a:rPr>
              <a:t>Améliore le diagnostic de l'allergie. </a:t>
            </a:r>
          </a:p>
          <a:p>
            <a:pPr lvl="1" algn="just"/>
            <a:r>
              <a:rPr lang="fr-FR" sz="1400" dirty="0" smtClean="0">
                <a:solidFill>
                  <a:srgbClr val="00669A"/>
                </a:solidFill>
                <a:latin typeface="Times New Roman" charset="0"/>
                <a:cs typeface="Times New Roman" charset="0"/>
              </a:rPr>
              <a:t>Permet la gestion optimisée des SIT.</a:t>
            </a:r>
          </a:p>
          <a:p>
            <a:pPr lvl="1" algn="just"/>
            <a:r>
              <a:rPr lang="fr-FR" sz="1400" dirty="0" smtClean="0">
                <a:solidFill>
                  <a:srgbClr val="00669A"/>
                </a:solidFill>
                <a:latin typeface="Times New Roman" charset="0"/>
                <a:cs typeface="Times New Roman" charset="0"/>
              </a:rPr>
              <a:t>Evalue la marche allergique et la sensibilisation dans les stades précliniques</a:t>
            </a:r>
          </a:p>
          <a:p>
            <a:pPr lvl="1" algn="just"/>
            <a:r>
              <a:rPr lang="fr-FR" sz="1400" dirty="0" smtClean="0">
                <a:solidFill>
                  <a:srgbClr val="00669A"/>
                </a:solidFill>
                <a:latin typeface="Times New Roman" charset="0"/>
                <a:cs typeface="Times New Roman" charset="0"/>
              </a:rPr>
              <a:t>...</a:t>
            </a:r>
            <a:endParaRPr lang="fr-FR" sz="1400" dirty="0">
              <a:solidFill>
                <a:srgbClr val="00669A"/>
              </a:solidFill>
              <a:latin typeface="Times New Roman" charset="0"/>
              <a:cs typeface="Times New Roman" charset="0"/>
            </a:endParaRPr>
          </a:p>
        </p:txBody>
      </p:sp>
    </p:spTree>
    <p:extLst>
      <p:ext uri="{BB962C8B-B14F-4D97-AF65-F5344CB8AC3E}">
        <p14:creationId xmlns:p14="http://schemas.microsoft.com/office/powerpoint/2010/main" val="26159707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noChangeArrowheads="1"/>
          </p:cNvSpPr>
          <p:nvPr>
            <p:ph type="body" idx="4294967295"/>
          </p:nvPr>
        </p:nvSpPr>
        <p:spPr>
          <a:xfrm>
            <a:off x="197244" y="1613931"/>
            <a:ext cx="8707438" cy="5151438"/>
          </a:xfrm>
        </p:spPr>
        <p:txBody>
          <a:bodyPr/>
          <a:lstStyle/>
          <a:p>
            <a:pPr algn="just"/>
            <a:endParaRPr lang="fr-BE" sz="2000" dirty="0" smtClean="0">
              <a:solidFill>
                <a:srgbClr val="006699"/>
              </a:solidFill>
              <a:latin typeface="Times New Roman" charset="0"/>
              <a:ea typeface="ＭＳ Ｐゴシック" charset="0"/>
            </a:endParaRPr>
          </a:p>
          <a:p>
            <a:pPr algn="just"/>
            <a:endParaRPr lang="fr-BE" sz="2000" dirty="0">
              <a:solidFill>
                <a:srgbClr val="006699"/>
              </a:solidFill>
              <a:latin typeface="Times New Roman" charset="0"/>
              <a:ea typeface="ＭＳ Ｐゴシック" charset="0"/>
            </a:endParaRPr>
          </a:p>
          <a:p>
            <a:pPr algn="just"/>
            <a:endParaRPr lang="fr-BE" sz="2000" dirty="0" smtClean="0">
              <a:solidFill>
                <a:srgbClr val="006699"/>
              </a:solidFill>
              <a:latin typeface="Times New Roman" charset="0"/>
              <a:ea typeface="ＭＳ Ｐゴシック" charset="0"/>
            </a:endParaRPr>
          </a:p>
          <a:p>
            <a:pPr algn="just"/>
            <a:endParaRPr lang="fr-BE" sz="2000" dirty="0">
              <a:solidFill>
                <a:srgbClr val="006699"/>
              </a:solidFill>
              <a:latin typeface="Times New Roman" charset="0"/>
              <a:ea typeface="ＭＳ Ｐゴシック" charset="0"/>
            </a:endParaRPr>
          </a:p>
          <a:p>
            <a:pPr algn="just"/>
            <a:endParaRPr lang="fr-BE" sz="2000" dirty="0" smtClean="0">
              <a:solidFill>
                <a:srgbClr val="006699"/>
              </a:solidFill>
              <a:latin typeface="Times New Roman" charset="0"/>
              <a:ea typeface="ＭＳ Ｐゴシック" charset="0"/>
            </a:endParaRPr>
          </a:p>
          <a:p>
            <a:pPr algn="just"/>
            <a:endParaRPr lang="fr-BE" sz="2000" dirty="0">
              <a:solidFill>
                <a:srgbClr val="006699"/>
              </a:solidFill>
              <a:latin typeface="Times New Roman" charset="0"/>
              <a:ea typeface="ＭＳ Ｐゴシック" charset="0"/>
            </a:endParaRPr>
          </a:p>
          <a:p>
            <a:pPr algn="just"/>
            <a:endParaRPr lang="fr-BE" sz="2000" dirty="0" smtClean="0">
              <a:solidFill>
                <a:srgbClr val="006699"/>
              </a:solidFill>
              <a:latin typeface="Times New Roman" charset="0"/>
              <a:ea typeface="ＭＳ Ｐゴシック" charset="0"/>
            </a:endParaRPr>
          </a:p>
          <a:p>
            <a:pPr algn="just"/>
            <a:endParaRPr lang="fr-BE" sz="2000" dirty="0">
              <a:solidFill>
                <a:srgbClr val="006699"/>
              </a:solidFill>
              <a:latin typeface="Times New Roman" charset="0"/>
              <a:ea typeface="ＭＳ Ｐゴシック" charset="0"/>
            </a:endParaRPr>
          </a:p>
          <a:p>
            <a:pPr algn="just"/>
            <a:endParaRPr lang="fr-BE" sz="2000" dirty="0" smtClean="0">
              <a:solidFill>
                <a:srgbClr val="006699"/>
              </a:solidFill>
              <a:latin typeface="Times New Roman" charset="0"/>
              <a:ea typeface="ＭＳ Ｐゴシック" charset="0"/>
            </a:endParaRPr>
          </a:p>
          <a:p>
            <a:pPr algn="just"/>
            <a:endParaRPr lang="fr-BE" sz="2000" dirty="0" smtClean="0">
              <a:solidFill>
                <a:srgbClr val="006699"/>
              </a:solidFill>
              <a:latin typeface="Times New Roman" charset="0"/>
              <a:ea typeface="ＭＳ Ｐゴシック" charset="0"/>
            </a:endParaRPr>
          </a:p>
          <a:p>
            <a:pPr algn="just"/>
            <a:r>
              <a:rPr lang="fr-BE" sz="1800" dirty="0" smtClean="0">
                <a:solidFill>
                  <a:srgbClr val="006699"/>
                </a:solidFill>
                <a:latin typeface="Times New Roman" charset="0"/>
                <a:ea typeface="ＭＳ Ｐゴシック" charset="0"/>
              </a:rPr>
              <a:t>Multiplexes </a:t>
            </a:r>
            <a:r>
              <a:rPr lang="fr-BE" sz="1800" dirty="0">
                <a:solidFill>
                  <a:srgbClr val="006699"/>
                </a:solidFill>
                <a:latin typeface="Times New Roman" charset="0"/>
                <a:ea typeface="ＭＳ Ｐゴシック" charset="0"/>
              </a:rPr>
              <a:t>jugés </a:t>
            </a:r>
            <a:r>
              <a:rPr lang="fr-BE" sz="1800" b="1" dirty="0">
                <a:solidFill>
                  <a:srgbClr val="006699"/>
                </a:solidFill>
                <a:latin typeface="Times New Roman" charset="0"/>
                <a:ea typeface="ＭＳ Ｐゴシック" charset="0"/>
              </a:rPr>
              <a:t>trop rigides </a:t>
            </a:r>
            <a:r>
              <a:rPr lang="fr-BE" sz="1800" dirty="0" smtClean="0">
                <a:solidFill>
                  <a:srgbClr val="006699"/>
                </a:solidFill>
                <a:latin typeface="Times New Roman" charset="0"/>
                <a:ea typeface="ＭＳ Ｐゴシック" charset="0"/>
              </a:rPr>
              <a:t>: sélection </a:t>
            </a:r>
            <a:r>
              <a:rPr lang="fr-BE" sz="1800" dirty="0">
                <a:solidFill>
                  <a:srgbClr val="006699"/>
                </a:solidFill>
                <a:latin typeface="Times New Roman" charset="0"/>
                <a:ea typeface="ＭＳ Ｐゴシック" charset="0"/>
              </a:rPr>
              <a:t>de </a:t>
            </a:r>
            <a:r>
              <a:rPr lang="fr-BE" sz="1800" dirty="0" smtClean="0">
                <a:solidFill>
                  <a:srgbClr val="006699"/>
                </a:solidFill>
                <a:latin typeface="Times New Roman" charset="0"/>
                <a:ea typeface="ＭＳ Ｐゴシック" charset="0"/>
              </a:rPr>
              <a:t>l'allergène impossible (à l’heure actuelle).</a:t>
            </a:r>
            <a:endParaRPr lang="fr-BE" sz="1800" dirty="0">
              <a:solidFill>
                <a:srgbClr val="006699"/>
              </a:solidFill>
              <a:latin typeface="Times New Roman" charset="0"/>
              <a:ea typeface="ＭＳ Ｐゴシック" charset="0"/>
            </a:endParaRPr>
          </a:p>
          <a:p>
            <a:pPr algn="just"/>
            <a:r>
              <a:rPr lang="fr-BE" sz="1800" dirty="0" smtClean="0">
                <a:solidFill>
                  <a:srgbClr val="006699"/>
                </a:solidFill>
                <a:latin typeface="Times New Roman" charset="0"/>
                <a:ea typeface="ＭＳ Ｐゴシック" charset="0"/>
              </a:rPr>
              <a:t>Quid d’une plateforme multiplexe </a:t>
            </a:r>
            <a:r>
              <a:rPr lang="fr-BE" sz="1800" dirty="0">
                <a:solidFill>
                  <a:srgbClr val="006699"/>
                </a:solidFill>
                <a:latin typeface="Times New Roman" charset="0"/>
                <a:ea typeface="ＭＳ Ｐゴシック" charset="0"/>
              </a:rPr>
              <a:t>d'immunoessais </a:t>
            </a:r>
            <a:r>
              <a:rPr lang="fr-BE" sz="1800" b="1" dirty="0">
                <a:solidFill>
                  <a:srgbClr val="006699"/>
                </a:solidFill>
                <a:latin typeface="Times New Roman" charset="0"/>
                <a:ea typeface="ＭＳ Ｐゴシック" charset="0"/>
              </a:rPr>
              <a:t>plus flexible</a:t>
            </a:r>
            <a:r>
              <a:rPr lang="fr-BE" sz="1800" dirty="0">
                <a:solidFill>
                  <a:srgbClr val="006699"/>
                </a:solidFill>
                <a:latin typeface="Times New Roman" charset="0"/>
                <a:ea typeface="ＭＳ Ｐゴシック" charset="0"/>
              </a:rPr>
              <a:t>, </a:t>
            </a:r>
            <a:r>
              <a:rPr lang="fr-BE" sz="1800" dirty="0" smtClean="0">
                <a:solidFill>
                  <a:srgbClr val="006699"/>
                </a:solidFill>
                <a:latin typeface="Times New Roman" charset="0"/>
                <a:ea typeface="ＭＳ Ｐゴシック" charset="0"/>
              </a:rPr>
              <a:t>permettant </a:t>
            </a:r>
            <a:r>
              <a:rPr lang="fr-BE" sz="1800" dirty="0">
                <a:solidFill>
                  <a:srgbClr val="006699"/>
                </a:solidFill>
                <a:latin typeface="Times New Roman" charset="0"/>
                <a:ea typeface="ＭＳ Ｐゴシック" charset="0"/>
              </a:rPr>
              <a:t>le choix des </a:t>
            </a:r>
            <a:r>
              <a:rPr lang="fr-BE" sz="1800" dirty="0" smtClean="0">
                <a:solidFill>
                  <a:srgbClr val="006699"/>
                </a:solidFill>
                <a:latin typeface="Times New Roman" charset="0"/>
                <a:ea typeface="ＭＳ Ｐゴシック" charset="0"/>
              </a:rPr>
              <a:t>allergènes personnalisés ?</a:t>
            </a:r>
          </a:p>
          <a:p>
            <a:pPr algn="just"/>
            <a:endParaRPr lang="fr-BE" sz="2000" dirty="0" smtClean="0">
              <a:solidFill>
                <a:srgbClr val="00669A"/>
              </a:solidFill>
              <a:latin typeface="Times New Roman" charset="0"/>
              <a:ea typeface="ＭＳ Ｐゴシック" charset="0"/>
            </a:endParaRPr>
          </a:p>
          <a:p>
            <a:pPr algn="just"/>
            <a:endParaRPr lang="fr-BE" sz="2000" dirty="0">
              <a:solidFill>
                <a:srgbClr val="00669A"/>
              </a:solidFill>
              <a:latin typeface="Times New Roman" charset="0"/>
              <a:ea typeface="ＭＳ Ｐゴシック" charset="0"/>
            </a:endParaRPr>
          </a:p>
        </p:txBody>
      </p:sp>
      <p:pic>
        <p:nvPicPr>
          <p:cNvPr id="3481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3199" y="0"/>
            <a:ext cx="5590801" cy="1564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19"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9823" y="1400282"/>
            <a:ext cx="1587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3300" y="1412424"/>
            <a:ext cx="179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0" y="109759"/>
            <a:ext cx="3590186" cy="923330"/>
          </a:xfrm>
          <a:prstGeom prst="rect">
            <a:avLst/>
          </a:prstGeom>
          <a:solidFill>
            <a:schemeClr val="bg1"/>
          </a:solidFill>
        </p:spPr>
        <p:txBody>
          <a:bodyPr wrap="square" rtlCol="0">
            <a:spAutoFit/>
          </a:bodyPr>
          <a:lstStyle/>
          <a:p>
            <a:pPr algn="ctr"/>
            <a:r>
              <a:rPr lang="fr-FR" sz="2000" b="1" dirty="0" err="1" smtClean="0">
                <a:solidFill>
                  <a:srgbClr val="00669A"/>
                </a:solidFill>
                <a:latin typeface="Times New Roman"/>
                <a:cs typeface="Times New Roman"/>
              </a:rPr>
              <a:t>Allergen</a:t>
            </a:r>
            <a:r>
              <a:rPr lang="fr-FR" sz="2000" b="1" dirty="0" smtClean="0">
                <a:solidFill>
                  <a:srgbClr val="00669A"/>
                </a:solidFill>
                <a:latin typeface="Times New Roman"/>
                <a:cs typeface="Times New Roman"/>
              </a:rPr>
              <a:t> Micro-</a:t>
            </a:r>
            <a:r>
              <a:rPr lang="fr-FR" sz="2000" b="1" dirty="0" err="1" smtClean="0">
                <a:solidFill>
                  <a:srgbClr val="00669A"/>
                </a:solidFill>
                <a:latin typeface="Times New Roman"/>
                <a:cs typeface="Times New Roman"/>
              </a:rPr>
              <a:t>Bead</a:t>
            </a:r>
            <a:r>
              <a:rPr lang="fr-FR" sz="2000" b="1" dirty="0" smtClean="0">
                <a:solidFill>
                  <a:srgbClr val="00669A"/>
                </a:solidFill>
                <a:latin typeface="Times New Roman"/>
                <a:cs typeface="Times New Roman"/>
              </a:rPr>
              <a:t> </a:t>
            </a:r>
            <a:r>
              <a:rPr lang="fr-FR" sz="2000" b="1" dirty="0" err="1" smtClean="0">
                <a:solidFill>
                  <a:srgbClr val="00669A"/>
                </a:solidFill>
                <a:latin typeface="Times New Roman"/>
                <a:cs typeface="Times New Roman"/>
              </a:rPr>
              <a:t>array</a:t>
            </a:r>
            <a:r>
              <a:rPr lang="fr-FR" sz="2000" b="1" dirty="0" smtClean="0">
                <a:solidFill>
                  <a:srgbClr val="00669A"/>
                </a:solidFill>
                <a:latin typeface="Times New Roman"/>
                <a:cs typeface="Times New Roman"/>
              </a:rPr>
              <a:t> </a:t>
            </a:r>
            <a:endParaRPr lang="fr-FR" sz="3600" b="1" dirty="0">
              <a:solidFill>
                <a:srgbClr val="00669A"/>
              </a:solidFill>
              <a:latin typeface="Times New Roman"/>
              <a:cs typeface="Times New Roman"/>
            </a:endParaRPr>
          </a:p>
          <a:p>
            <a:pPr algn="ctr"/>
            <a:r>
              <a:rPr lang="fr-FR" b="1" dirty="0" smtClean="0">
                <a:solidFill>
                  <a:srgbClr val="00669A"/>
                </a:solidFill>
                <a:latin typeface="Times New Roman"/>
                <a:cs typeface="Times New Roman"/>
              </a:rPr>
              <a:t>(ABA)</a:t>
            </a:r>
          </a:p>
          <a:p>
            <a:pPr algn="ctr"/>
            <a:endParaRPr lang="fr-FR" sz="1600" b="1" dirty="0" smtClean="0">
              <a:solidFill>
                <a:srgbClr val="00669A"/>
              </a:solidFill>
              <a:latin typeface="Times New Roman"/>
              <a:cs typeface="Times New Roman"/>
            </a:endParaRPr>
          </a:p>
        </p:txBody>
      </p:sp>
      <p:pic>
        <p:nvPicPr>
          <p:cNvPr id="8" name="Image 4"/>
          <p:cNvPicPr>
            <a:picLocks noChangeAspect="1" noChangeArrowheads="1"/>
          </p:cNvPicPr>
          <p:nvPr/>
        </p:nvPicPr>
        <p:blipFill rotWithShape="1">
          <a:blip r:embed="rId6">
            <a:extLst>
              <a:ext uri="{28A0092B-C50C-407E-A947-70E740481C1C}">
                <a14:useLocalDpi xmlns:a14="http://schemas.microsoft.com/office/drawing/2010/main" val="0"/>
              </a:ext>
            </a:extLst>
          </a:blip>
          <a:srcRect l="4433" t="18245" r="2318" b="7238"/>
          <a:stretch/>
        </p:blipFill>
        <p:spPr bwMode="auto">
          <a:xfrm>
            <a:off x="2069450" y="1803059"/>
            <a:ext cx="4844399" cy="301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20118" y="1927412"/>
            <a:ext cx="627530" cy="702235"/>
          </a:xfrm>
          <a:prstGeom prst="rect">
            <a:avLst/>
          </a:prstGeom>
          <a:noFill/>
          <a:ln w="57150">
            <a:solidFill>
              <a:srgbClr val="0066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Flèche vers la droite 2"/>
          <p:cNvSpPr/>
          <p:nvPr/>
        </p:nvSpPr>
        <p:spPr>
          <a:xfrm rot="11952949">
            <a:off x="7030902" y="2337314"/>
            <a:ext cx="687294" cy="3186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4294967295"/>
          </p:nvPr>
        </p:nvSpPr>
        <p:spPr>
          <a:xfrm>
            <a:off x="228600" y="1707444"/>
            <a:ext cx="8707438" cy="4885444"/>
          </a:xfrm>
        </p:spPr>
        <p:txBody>
          <a:bodyPr/>
          <a:lstStyle/>
          <a:p>
            <a:pPr algn="just"/>
            <a:r>
              <a:rPr lang="fr-FR" sz="1800" b="1" dirty="0" err="1" smtClean="0">
                <a:solidFill>
                  <a:srgbClr val="00669A"/>
                </a:solidFill>
                <a:latin typeface="Times New Roman" charset="0"/>
                <a:ea typeface="ＭＳ Ｐゴシック" charset="0"/>
                <a:cs typeface="Times New Roman" charset="0"/>
              </a:rPr>
              <a:t>Cytomètre</a:t>
            </a:r>
            <a:r>
              <a:rPr lang="fr-FR" sz="1800" b="1" dirty="0" smtClean="0">
                <a:solidFill>
                  <a:srgbClr val="00669A"/>
                </a:solidFill>
                <a:latin typeface="Times New Roman" charset="0"/>
                <a:ea typeface="ＭＳ Ｐゴシック" charset="0"/>
                <a:cs typeface="Times New Roman" charset="0"/>
              </a:rPr>
              <a:t> </a:t>
            </a:r>
            <a:r>
              <a:rPr lang="fr-FR" sz="1800" b="1" dirty="0">
                <a:solidFill>
                  <a:srgbClr val="00669A"/>
                </a:solidFill>
                <a:latin typeface="Times New Roman" charset="0"/>
                <a:ea typeface="ＭＳ Ｐゴシック" charset="0"/>
                <a:cs typeface="Times New Roman" charset="0"/>
              </a:rPr>
              <a:t>en flux</a:t>
            </a:r>
            <a:r>
              <a:rPr lang="fr-FR" sz="1800" dirty="0">
                <a:solidFill>
                  <a:srgbClr val="00669A"/>
                </a:solidFill>
                <a:latin typeface="Times New Roman" charset="0"/>
                <a:ea typeface="ＭＳ Ｐゴシック" charset="0"/>
                <a:cs typeface="Times New Roman" charset="0"/>
              </a:rPr>
              <a:t>, </a:t>
            </a:r>
            <a:r>
              <a:rPr lang="fr-FR" sz="1800" dirty="0" smtClean="0">
                <a:solidFill>
                  <a:srgbClr val="00669A"/>
                </a:solidFill>
                <a:latin typeface="Times New Roman" charset="0"/>
                <a:ea typeface="ＭＳ Ｐゴシック" charset="0"/>
                <a:cs typeface="Times New Roman" charset="0"/>
              </a:rPr>
              <a:t>dans </a:t>
            </a:r>
            <a:r>
              <a:rPr lang="fr-FR" sz="1400" b="1" dirty="0" smtClean="0">
                <a:solidFill>
                  <a:srgbClr val="00669A"/>
                </a:solidFill>
                <a:latin typeface="Times New Roman" charset="0"/>
                <a:ea typeface="ＭＳ Ｐゴシック" charset="0"/>
                <a:cs typeface="Times New Roman" charset="0"/>
              </a:rPr>
              <a:t>+/-</a:t>
            </a:r>
            <a:r>
              <a:rPr lang="fr-FR" sz="1400" dirty="0" smtClean="0">
                <a:solidFill>
                  <a:srgbClr val="00669A"/>
                </a:solidFill>
                <a:latin typeface="Times New Roman" charset="0"/>
                <a:ea typeface="ＭＳ Ｐゴシック" charset="0"/>
                <a:cs typeface="Times New Roman" charset="0"/>
              </a:rPr>
              <a:t> </a:t>
            </a:r>
            <a:r>
              <a:rPr lang="fr-FR" sz="1800" dirty="0" smtClean="0">
                <a:solidFill>
                  <a:srgbClr val="00669A"/>
                </a:solidFill>
                <a:latin typeface="Times New Roman" charset="0"/>
                <a:ea typeface="ＭＳ Ｐゴシック" charset="0"/>
                <a:cs typeface="Times New Roman" charset="0"/>
              </a:rPr>
              <a:t>tous </a:t>
            </a:r>
            <a:r>
              <a:rPr lang="fr-FR" sz="1800" dirty="0">
                <a:solidFill>
                  <a:srgbClr val="00669A"/>
                </a:solidFill>
                <a:latin typeface="Times New Roman" charset="0"/>
                <a:ea typeface="ＭＳ Ｐゴシック" charset="0"/>
                <a:cs typeface="Times New Roman" charset="0"/>
              </a:rPr>
              <a:t>les </a:t>
            </a:r>
            <a:r>
              <a:rPr lang="fr-FR" sz="1800" dirty="0" smtClean="0">
                <a:solidFill>
                  <a:srgbClr val="00669A"/>
                </a:solidFill>
                <a:latin typeface="Times New Roman" charset="0"/>
                <a:ea typeface="ＭＳ Ｐゴシック" charset="0"/>
                <a:cs typeface="Times New Roman" charset="0"/>
              </a:rPr>
              <a:t>labos en recherche/routine.</a:t>
            </a:r>
          </a:p>
          <a:p>
            <a:pPr lvl="1" algn="just">
              <a:buFont typeface="Wingdings" charset="2"/>
              <a:buChar char="ü"/>
            </a:pPr>
            <a:r>
              <a:rPr lang="fr-FR" sz="1600" dirty="0" smtClean="0">
                <a:solidFill>
                  <a:srgbClr val="00669A"/>
                </a:solidFill>
                <a:latin typeface="Times New Roman" charset="0"/>
                <a:cs typeface="Times New Roman" charset="0"/>
              </a:rPr>
              <a:t>Technique utilisée pour le </a:t>
            </a:r>
            <a:r>
              <a:rPr lang="fr-FR" sz="1600" b="1" dirty="0" smtClean="0">
                <a:solidFill>
                  <a:srgbClr val="00669A"/>
                </a:solidFill>
                <a:latin typeface="Times New Roman" charset="0"/>
                <a:cs typeface="Times New Roman" charset="0"/>
              </a:rPr>
              <a:t>TEST d’ACTIVATION des BASOPHILES </a:t>
            </a:r>
            <a:r>
              <a:rPr lang="fr-FR" sz="1600" dirty="0" smtClean="0">
                <a:solidFill>
                  <a:srgbClr val="00669A"/>
                </a:solidFill>
                <a:latin typeface="Times New Roman" charset="0"/>
                <a:cs typeface="Times New Roman" charset="0"/>
              </a:rPr>
              <a:t>!!</a:t>
            </a:r>
          </a:p>
          <a:p>
            <a:pPr algn="just"/>
            <a:r>
              <a:rPr lang="fr-FR" sz="1800" dirty="0" smtClean="0">
                <a:solidFill>
                  <a:srgbClr val="00669A"/>
                </a:solidFill>
                <a:latin typeface="Times New Roman" charset="0"/>
                <a:ea typeface="ＭＳ Ｐゴシック" charset="0"/>
                <a:cs typeface="Times New Roman" charset="0"/>
              </a:rPr>
              <a:t>Microbilles fluorescentes initialement «nues», </a:t>
            </a:r>
            <a:r>
              <a:rPr lang="fr-BE" sz="1800" dirty="0" smtClean="0">
                <a:solidFill>
                  <a:srgbClr val="00669A"/>
                </a:solidFill>
                <a:latin typeface="Times New Roman" charset="0"/>
                <a:ea typeface="ＭＳ Ｐゴシック" charset="0"/>
              </a:rPr>
              <a:t>couplées </a:t>
            </a:r>
            <a:r>
              <a:rPr lang="fr-BE" sz="1800" dirty="0">
                <a:solidFill>
                  <a:srgbClr val="00669A"/>
                </a:solidFill>
                <a:latin typeface="Times New Roman" charset="0"/>
                <a:ea typeface="ＭＳ Ｐゴシック" charset="0"/>
              </a:rPr>
              <a:t>de molécules </a:t>
            </a:r>
            <a:r>
              <a:rPr lang="fr-BE" sz="1800" dirty="0" smtClean="0">
                <a:solidFill>
                  <a:srgbClr val="00669A"/>
                </a:solidFill>
                <a:latin typeface="Times New Roman" charset="0"/>
                <a:ea typeface="ＭＳ Ｐゴシック" charset="0"/>
              </a:rPr>
              <a:t>allergéniques. </a:t>
            </a:r>
            <a:r>
              <a:rPr lang="fr-FR" sz="1800" dirty="0" smtClean="0">
                <a:solidFill>
                  <a:srgbClr val="00669A"/>
                </a:solidFill>
                <a:latin typeface="Times New Roman" charset="0"/>
                <a:ea typeface="ＭＳ Ｐゴシック" charset="0"/>
                <a:cs typeface="Times New Roman" charset="0"/>
              </a:rPr>
              <a:t>Détection </a:t>
            </a:r>
            <a:r>
              <a:rPr lang="fr-FR" sz="1800" dirty="0">
                <a:solidFill>
                  <a:srgbClr val="00669A"/>
                </a:solidFill>
                <a:latin typeface="Times New Roman" charset="0"/>
                <a:ea typeface="ＭＳ Ｐゴシック" charset="0"/>
                <a:cs typeface="Times New Roman" charset="0"/>
              </a:rPr>
              <a:t>des </a:t>
            </a:r>
            <a:r>
              <a:rPr lang="fr-FR" sz="1800" dirty="0" err="1" smtClean="0">
                <a:solidFill>
                  <a:srgbClr val="00669A"/>
                </a:solidFill>
                <a:latin typeface="Times New Roman" charset="0"/>
                <a:ea typeface="ＭＳ Ｐゴシック" charset="0"/>
                <a:cs typeface="Times New Roman" charset="0"/>
              </a:rPr>
              <a:t>IgEs</a:t>
            </a:r>
            <a:r>
              <a:rPr lang="fr-FR" sz="1800" dirty="0" smtClean="0">
                <a:solidFill>
                  <a:srgbClr val="00669A"/>
                </a:solidFill>
                <a:latin typeface="Times New Roman" charset="0"/>
                <a:ea typeface="ＭＳ Ｐゴシック" charset="0"/>
                <a:cs typeface="Times New Roman" charset="0"/>
              </a:rPr>
              <a:t> puis analyses en FACS. </a:t>
            </a:r>
          </a:p>
          <a:p>
            <a:pPr algn="just">
              <a:buClr>
                <a:srgbClr val="3DF90D"/>
              </a:buClr>
              <a:buFont typeface="Wingdings" charset="2"/>
              <a:buChar char="ü"/>
            </a:pPr>
            <a:r>
              <a:rPr lang="fr-FR" sz="1800" b="1" dirty="0" smtClean="0">
                <a:solidFill>
                  <a:srgbClr val="00669A"/>
                </a:solidFill>
                <a:latin typeface="Times New Roman" charset="0"/>
                <a:ea typeface="ＭＳ Ｐゴシック" charset="0"/>
                <a:cs typeface="Times New Roman" charset="0"/>
              </a:rPr>
              <a:t>30 </a:t>
            </a:r>
            <a:r>
              <a:rPr lang="fr-FR" sz="1800" b="1" dirty="0">
                <a:solidFill>
                  <a:srgbClr val="00669A"/>
                </a:solidFill>
                <a:latin typeface="Times New Roman" charset="0"/>
                <a:ea typeface="ＭＳ Ｐゴシック" charset="0"/>
                <a:cs typeface="Times New Roman" charset="0"/>
              </a:rPr>
              <a:t>microbilles différentes </a:t>
            </a:r>
            <a:r>
              <a:rPr lang="fr-FR" sz="1800" dirty="0" smtClean="0">
                <a:solidFill>
                  <a:srgbClr val="00669A"/>
                </a:solidFill>
                <a:latin typeface="Times New Roman" charset="0"/>
                <a:ea typeface="ＭＳ Ｐゴシック" charset="0"/>
                <a:cs typeface="Times New Roman" charset="0"/>
              </a:rPr>
              <a:t>mesurées </a:t>
            </a:r>
            <a:r>
              <a:rPr lang="fr-FR" sz="1800" dirty="0">
                <a:solidFill>
                  <a:srgbClr val="00669A"/>
                </a:solidFill>
                <a:latin typeface="Times New Roman" charset="0"/>
                <a:ea typeface="ＭＳ Ｐゴシック" charset="0"/>
                <a:cs typeface="Times New Roman" charset="0"/>
              </a:rPr>
              <a:t>en même </a:t>
            </a:r>
            <a:r>
              <a:rPr lang="fr-FR" sz="1800" dirty="0" smtClean="0">
                <a:solidFill>
                  <a:srgbClr val="00669A"/>
                </a:solidFill>
                <a:latin typeface="Times New Roman" charset="0"/>
                <a:ea typeface="ＭＳ Ｐゴシック" charset="0"/>
                <a:cs typeface="Times New Roman" charset="0"/>
              </a:rPr>
              <a:t>temps.</a:t>
            </a:r>
            <a:endParaRPr lang="fr-FR" sz="1800" dirty="0">
              <a:solidFill>
                <a:srgbClr val="00669A"/>
              </a:solidFill>
              <a:latin typeface="Times New Roman" charset="0"/>
              <a:ea typeface="ＭＳ Ｐゴシック" charset="0"/>
              <a:cs typeface="Times New Roman" charset="0"/>
            </a:endParaRPr>
          </a:p>
          <a:p>
            <a:pPr algn="just">
              <a:buClr>
                <a:srgbClr val="3DF90D"/>
              </a:buClr>
              <a:buFont typeface="Wingdings" charset="2"/>
              <a:buChar char="ü"/>
            </a:pPr>
            <a:r>
              <a:rPr lang="fr-FR" sz="1800" b="1" dirty="0" smtClean="0">
                <a:solidFill>
                  <a:srgbClr val="00669A"/>
                </a:solidFill>
                <a:latin typeface="Times New Roman" charset="0"/>
                <a:ea typeface="ＭＳ Ｐゴシック" charset="0"/>
                <a:cs typeface="Times New Roman" charset="0"/>
              </a:rPr>
              <a:t>Multiplexe </a:t>
            </a:r>
            <a:r>
              <a:rPr lang="fr-FR" sz="1800" b="1" dirty="0">
                <a:solidFill>
                  <a:srgbClr val="00669A"/>
                </a:solidFill>
                <a:latin typeface="Times New Roman" charset="0"/>
                <a:ea typeface="ＭＳ Ｐゴシック" charset="0"/>
                <a:cs typeface="Times New Roman" charset="0"/>
              </a:rPr>
              <a:t>souple et sur mesure</a:t>
            </a:r>
            <a:r>
              <a:rPr lang="fr-FR" sz="1800" dirty="0">
                <a:solidFill>
                  <a:srgbClr val="00669A"/>
                </a:solidFill>
                <a:latin typeface="Times New Roman" charset="0"/>
                <a:ea typeface="ＭＳ Ｐゴシック" charset="0"/>
                <a:cs typeface="Times New Roman" charset="0"/>
              </a:rPr>
              <a:t> =&gt; approche personnalisée. </a:t>
            </a:r>
            <a:endParaRPr lang="fr-FR" sz="1800" dirty="0" smtClean="0">
              <a:solidFill>
                <a:srgbClr val="00669A"/>
              </a:solidFill>
              <a:latin typeface="Times New Roman" charset="0"/>
              <a:ea typeface="ＭＳ Ｐゴシック" charset="0"/>
              <a:cs typeface="Times New Roman" charset="0"/>
            </a:endParaRPr>
          </a:p>
          <a:p>
            <a:pPr algn="just">
              <a:buClr>
                <a:srgbClr val="EBBB40"/>
              </a:buClr>
              <a:buFont typeface="Courier New"/>
              <a:buChar char="o"/>
            </a:pPr>
            <a:r>
              <a:rPr lang="fr-FR" sz="1800" dirty="0" smtClean="0">
                <a:solidFill>
                  <a:srgbClr val="006699"/>
                </a:solidFill>
                <a:latin typeface="Times New Roman" charset="0"/>
              </a:rPr>
              <a:t>Mêmes </a:t>
            </a:r>
            <a:r>
              <a:rPr lang="fr-FR" sz="1800" dirty="0">
                <a:solidFill>
                  <a:srgbClr val="006699"/>
                </a:solidFill>
                <a:latin typeface="Times New Roman" charset="0"/>
              </a:rPr>
              <a:t>résultats que </a:t>
            </a:r>
            <a:r>
              <a:rPr lang="fr-FR" sz="1800" dirty="0" smtClean="0">
                <a:solidFill>
                  <a:srgbClr val="006699"/>
                </a:solidFill>
                <a:latin typeface="Times New Roman" charset="0"/>
              </a:rPr>
              <a:t>ISAC. </a:t>
            </a:r>
            <a:endParaRPr lang="fr-FR" sz="1800" dirty="0">
              <a:solidFill>
                <a:srgbClr val="006699"/>
              </a:solidFill>
              <a:latin typeface="Times New Roman" charset="0"/>
            </a:endParaRPr>
          </a:p>
          <a:p>
            <a:pPr algn="just">
              <a:buClr>
                <a:srgbClr val="FF0000"/>
              </a:buClr>
              <a:buFont typeface="Wingdings" charset="2"/>
              <a:buChar char=""/>
            </a:pPr>
            <a:endParaRPr lang="fr-FR" sz="1800" dirty="0" smtClean="0">
              <a:solidFill>
                <a:srgbClr val="00669A"/>
              </a:solidFill>
              <a:latin typeface="Times New Roman" charset="0"/>
              <a:ea typeface="ＭＳ Ｐゴシック" charset="0"/>
              <a:cs typeface="Times New Roman" charset="0"/>
            </a:endParaRPr>
          </a:p>
          <a:p>
            <a:pPr algn="just">
              <a:buClr>
                <a:srgbClr val="FF0000"/>
              </a:buClr>
              <a:buFont typeface="Wingdings" charset="2"/>
              <a:buChar char=""/>
            </a:pPr>
            <a:r>
              <a:rPr lang="fr-FR" sz="1800" dirty="0" smtClean="0">
                <a:solidFill>
                  <a:srgbClr val="00669A"/>
                </a:solidFill>
                <a:latin typeface="Times New Roman" charset="0"/>
                <a:ea typeface="ＭＳ Ｐゴシック" charset="0"/>
                <a:cs typeface="Times New Roman" charset="0"/>
              </a:rPr>
              <a:t>MAIS...</a:t>
            </a:r>
          </a:p>
          <a:p>
            <a:pPr lvl="1" algn="just">
              <a:buClr>
                <a:srgbClr val="FF0000"/>
              </a:buClr>
              <a:buFont typeface="Wingdings" charset="2"/>
              <a:buChar char=""/>
            </a:pPr>
            <a:r>
              <a:rPr lang="fr-FR" sz="1800" dirty="0" smtClean="0">
                <a:solidFill>
                  <a:srgbClr val="00669A"/>
                </a:solidFill>
                <a:latin typeface="Times New Roman" charset="0"/>
                <a:cs typeface="Times New Roman" charset="0"/>
              </a:rPr>
              <a:t>Limitations </a:t>
            </a:r>
            <a:r>
              <a:rPr lang="fr-FR" sz="1800" dirty="0">
                <a:solidFill>
                  <a:srgbClr val="00669A"/>
                </a:solidFill>
                <a:latin typeface="Times New Roman" charset="0"/>
                <a:cs typeface="Times New Roman" charset="0"/>
              </a:rPr>
              <a:t>l</a:t>
            </a:r>
            <a:r>
              <a:rPr lang="fr-FR" sz="1800" dirty="0" smtClean="0">
                <a:solidFill>
                  <a:srgbClr val="00669A"/>
                </a:solidFill>
                <a:latin typeface="Times New Roman" charset="0"/>
                <a:cs typeface="Times New Roman" charset="0"/>
              </a:rPr>
              <a:t>iées </a:t>
            </a:r>
            <a:r>
              <a:rPr lang="fr-FR" sz="1800" dirty="0">
                <a:solidFill>
                  <a:srgbClr val="00669A"/>
                </a:solidFill>
                <a:latin typeface="Times New Roman" charset="0"/>
                <a:cs typeface="Times New Roman" charset="0"/>
              </a:rPr>
              <a:t>aux nombre de combinaisons </a:t>
            </a:r>
            <a:r>
              <a:rPr lang="fr-FR" sz="1800" dirty="0" smtClean="0">
                <a:solidFill>
                  <a:srgbClr val="00669A"/>
                </a:solidFill>
                <a:latin typeface="Times New Roman" charset="0"/>
                <a:cs typeface="Times New Roman" charset="0"/>
              </a:rPr>
              <a:t>possibles.</a:t>
            </a:r>
            <a:endParaRPr lang="fr-FR" sz="1800" dirty="0">
              <a:solidFill>
                <a:srgbClr val="00669A"/>
              </a:solidFill>
              <a:latin typeface="Times New Roman" charset="0"/>
              <a:cs typeface="Times New Roman" charset="0"/>
            </a:endParaRPr>
          </a:p>
          <a:p>
            <a:pPr lvl="1" algn="just">
              <a:buClr>
                <a:srgbClr val="FF0000"/>
              </a:buClr>
              <a:buFont typeface="Wingdings" charset="2"/>
              <a:buChar char=""/>
            </a:pPr>
            <a:r>
              <a:rPr lang="fr-FR" sz="1800" dirty="0" smtClean="0">
                <a:solidFill>
                  <a:srgbClr val="00669A"/>
                </a:solidFill>
                <a:latin typeface="Times New Roman" charset="0"/>
                <a:cs typeface="Times New Roman" charset="0"/>
              </a:rPr>
              <a:t>Problèmes </a:t>
            </a:r>
            <a:r>
              <a:rPr lang="fr-FR" sz="1800" dirty="0">
                <a:solidFill>
                  <a:srgbClr val="00669A"/>
                </a:solidFill>
                <a:latin typeface="Times New Roman" charset="0"/>
                <a:cs typeface="Times New Roman" charset="0"/>
              </a:rPr>
              <a:t>de discrimination </a:t>
            </a:r>
            <a:r>
              <a:rPr lang="fr-FR" sz="1800" dirty="0" smtClean="0">
                <a:solidFill>
                  <a:srgbClr val="00669A"/>
                </a:solidFill>
                <a:latin typeface="Times New Roman" charset="0"/>
                <a:cs typeface="Times New Roman" charset="0"/>
              </a:rPr>
              <a:t>si fluorescences </a:t>
            </a:r>
            <a:r>
              <a:rPr lang="fr-FR" sz="1800" dirty="0">
                <a:solidFill>
                  <a:srgbClr val="00669A"/>
                </a:solidFill>
                <a:latin typeface="Times New Roman" charset="0"/>
                <a:cs typeface="Times New Roman" charset="0"/>
              </a:rPr>
              <a:t>trop </a:t>
            </a:r>
            <a:r>
              <a:rPr lang="fr-FR" sz="1800" dirty="0" smtClean="0">
                <a:solidFill>
                  <a:srgbClr val="00669A"/>
                </a:solidFill>
                <a:latin typeface="Times New Roman" charset="0"/>
                <a:cs typeface="Times New Roman" charset="0"/>
              </a:rPr>
              <a:t>proches</a:t>
            </a:r>
            <a:endParaRPr lang="fr-FR" sz="1800" dirty="0">
              <a:solidFill>
                <a:srgbClr val="00669A"/>
              </a:solidFill>
              <a:latin typeface="Times New Roman" charset="0"/>
              <a:cs typeface="Times New Roman" charset="0"/>
            </a:endParaRPr>
          </a:p>
          <a:p>
            <a:pPr lvl="2" algn="just">
              <a:buClr>
                <a:srgbClr val="FF0000"/>
              </a:buClr>
              <a:buFont typeface="Wingdings" charset="2"/>
              <a:buChar char=""/>
            </a:pPr>
            <a:r>
              <a:rPr lang="fr-FR" sz="1600" dirty="0" smtClean="0">
                <a:solidFill>
                  <a:srgbClr val="00669A"/>
                </a:solidFill>
                <a:latin typeface="Times New Roman" charset="0"/>
                <a:cs typeface="Times New Roman" charset="0"/>
              </a:rPr>
              <a:t>Chevauchement </a:t>
            </a:r>
            <a:r>
              <a:rPr lang="fr-FR" sz="1600" dirty="0">
                <a:solidFill>
                  <a:srgbClr val="00669A"/>
                </a:solidFill>
                <a:latin typeface="Times New Roman" charset="0"/>
                <a:cs typeface="Times New Roman" charset="0"/>
              </a:rPr>
              <a:t>des émissions de fluorescence des </a:t>
            </a:r>
            <a:r>
              <a:rPr lang="fr-FR" sz="1600" dirty="0" err="1">
                <a:solidFill>
                  <a:srgbClr val="00669A"/>
                </a:solidFill>
                <a:latin typeface="Times New Roman" charset="0"/>
                <a:cs typeface="Times New Roman" charset="0"/>
              </a:rPr>
              <a:t>micro-</a:t>
            </a:r>
            <a:r>
              <a:rPr lang="fr-FR" sz="1600" dirty="0" err="1" smtClean="0">
                <a:solidFill>
                  <a:srgbClr val="00669A"/>
                </a:solidFill>
                <a:latin typeface="Times New Roman" charset="0"/>
                <a:cs typeface="Times New Roman" charset="0"/>
              </a:rPr>
              <a:t>billes</a:t>
            </a:r>
            <a:r>
              <a:rPr lang="fr-FR" sz="1600" dirty="0" smtClean="0">
                <a:solidFill>
                  <a:srgbClr val="00669A"/>
                </a:solidFill>
                <a:latin typeface="Times New Roman" charset="0"/>
                <a:cs typeface="Times New Roman" charset="0"/>
              </a:rPr>
              <a:t>.</a:t>
            </a:r>
          </a:p>
          <a:p>
            <a:pPr lvl="1" algn="just">
              <a:buClr>
                <a:srgbClr val="FF0000"/>
              </a:buClr>
              <a:buFont typeface="Wingdings" charset="2"/>
              <a:buChar char=""/>
            </a:pPr>
            <a:r>
              <a:rPr lang="fr-FR" sz="1800" dirty="0" smtClean="0">
                <a:solidFill>
                  <a:srgbClr val="006699"/>
                </a:solidFill>
                <a:latin typeface="Times New Roman" charset="0"/>
              </a:rPr>
              <a:t>Difficultés </a:t>
            </a:r>
            <a:r>
              <a:rPr lang="fr-FR" sz="1800" dirty="0">
                <a:solidFill>
                  <a:srgbClr val="006699"/>
                </a:solidFill>
                <a:latin typeface="Times New Roman" charset="0"/>
              </a:rPr>
              <a:t>lors des mises au point : IgE en faible concentration </a:t>
            </a:r>
            <a:r>
              <a:rPr lang="fr-FR" sz="1800" dirty="0" smtClean="0">
                <a:solidFill>
                  <a:srgbClr val="006699"/>
                </a:solidFill>
                <a:latin typeface="Times New Roman" charset="0"/>
              </a:rPr>
              <a:t>!</a:t>
            </a:r>
          </a:p>
          <a:p>
            <a:pPr marL="800100" lvl="3" indent="-342900" algn="just">
              <a:buFont typeface="Wingdings" charset="2"/>
              <a:buChar char="Ø"/>
            </a:pPr>
            <a:endParaRPr lang="fr-FR" sz="1800" dirty="0">
              <a:solidFill>
                <a:srgbClr val="006699"/>
              </a:solidFill>
              <a:latin typeface="Times New Roman" charset="0"/>
              <a:cs typeface="Times New Roman" charset="0"/>
            </a:endParaRPr>
          </a:p>
          <a:p>
            <a:pPr marL="800100" lvl="3" indent="-342900" algn="just">
              <a:buClr>
                <a:srgbClr val="3DF90D"/>
              </a:buClr>
              <a:buFont typeface="Wingdings" charset="2"/>
              <a:buChar char="ü"/>
            </a:pPr>
            <a:r>
              <a:rPr lang="fr-FR" sz="1800" dirty="0" smtClean="0">
                <a:solidFill>
                  <a:srgbClr val="006699"/>
                </a:solidFill>
                <a:latin typeface="Times New Roman" charset="0"/>
                <a:cs typeface="Times New Roman" charset="0"/>
              </a:rPr>
              <a:t>A suivre...</a:t>
            </a:r>
            <a:endParaRPr lang="fr-FR" sz="1800" dirty="0">
              <a:solidFill>
                <a:srgbClr val="00669A"/>
              </a:solidFill>
              <a:latin typeface="Times New Roman" charset="0"/>
              <a:cs typeface="Times New Roman" charset="0"/>
            </a:endParaRPr>
          </a:p>
          <a:p>
            <a:pPr algn="just"/>
            <a:endParaRPr lang="fr-FR" sz="1600" dirty="0" smtClean="0">
              <a:solidFill>
                <a:srgbClr val="00669A"/>
              </a:solidFill>
              <a:latin typeface="Times New Roman" charset="0"/>
              <a:ea typeface="ＭＳ Ｐゴシック" charset="0"/>
              <a:cs typeface="Times New Roman" charset="0"/>
            </a:endParaRPr>
          </a:p>
        </p:txBody>
      </p:sp>
      <p:pic>
        <p:nvPicPr>
          <p:cNvPr id="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3199" y="0"/>
            <a:ext cx="5590801" cy="15640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9823" y="1400282"/>
            <a:ext cx="1587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3300" y="1412424"/>
            <a:ext cx="179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0" y="109759"/>
            <a:ext cx="3590186" cy="923330"/>
          </a:xfrm>
          <a:prstGeom prst="rect">
            <a:avLst/>
          </a:prstGeom>
          <a:solidFill>
            <a:schemeClr val="bg1"/>
          </a:solidFill>
        </p:spPr>
        <p:txBody>
          <a:bodyPr wrap="square" rtlCol="0">
            <a:spAutoFit/>
          </a:bodyPr>
          <a:lstStyle/>
          <a:p>
            <a:pPr algn="ctr"/>
            <a:r>
              <a:rPr lang="fr-FR" sz="2000" b="1" dirty="0" err="1" smtClean="0">
                <a:solidFill>
                  <a:srgbClr val="00669A"/>
                </a:solidFill>
                <a:latin typeface="Times New Roman"/>
                <a:cs typeface="Times New Roman"/>
              </a:rPr>
              <a:t>Allergen</a:t>
            </a:r>
            <a:r>
              <a:rPr lang="fr-FR" sz="2000" b="1" dirty="0" smtClean="0">
                <a:solidFill>
                  <a:srgbClr val="00669A"/>
                </a:solidFill>
                <a:latin typeface="Times New Roman"/>
                <a:cs typeface="Times New Roman"/>
              </a:rPr>
              <a:t> Micro-</a:t>
            </a:r>
            <a:r>
              <a:rPr lang="fr-FR" sz="2000" b="1" dirty="0" err="1" smtClean="0">
                <a:solidFill>
                  <a:srgbClr val="00669A"/>
                </a:solidFill>
                <a:latin typeface="Times New Roman"/>
                <a:cs typeface="Times New Roman"/>
              </a:rPr>
              <a:t>Bead</a:t>
            </a:r>
            <a:r>
              <a:rPr lang="fr-FR" sz="2000" b="1" dirty="0" smtClean="0">
                <a:solidFill>
                  <a:srgbClr val="00669A"/>
                </a:solidFill>
                <a:latin typeface="Times New Roman"/>
                <a:cs typeface="Times New Roman"/>
              </a:rPr>
              <a:t> </a:t>
            </a:r>
            <a:r>
              <a:rPr lang="fr-FR" sz="2000" b="1" dirty="0" err="1" smtClean="0">
                <a:solidFill>
                  <a:srgbClr val="00669A"/>
                </a:solidFill>
                <a:latin typeface="Times New Roman"/>
                <a:cs typeface="Times New Roman"/>
              </a:rPr>
              <a:t>array</a:t>
            </a:r>
            <a:r>
              <a:rPr lang="fr-FR" sz="2000" b="1" dirty="0" smtClean="0">
                <a:solidFill>
                  <a:srgbClr val="00669A"/>
                </a:solidFill>
                <a:latin typeface="Times New Roman"/>
                <a:cs typeface="Times New Roman"/>
              </a:rPr>
              <a:t> </a:t>
            </a:r>
            <a:endParaRPr lang="fr-FR" sz="3600" b="1" dirty="0">
              <a:solidFill>
                <a:srgbClr val="00669A"/>
              </a:solidFill>
              <a:latin typeface="Times New Roman"/>
              <a:cs typeface="Times New Roman"/>
            </a:endParaRPr>
          </a:p>
          <a:p>
            <a:pPr algn="ctr"/>
            <a:r>
              <a:rPr lang="fr-FR" b="1" dirty="0" smtClean="0">
                <a:solidFill>
                  <a:srgbClr val="00669A"/>
                </a:solidFill>
                <a:latin typeface="Times New Roman"/>
                <a:cs typeface="Times New Roman"/>
              </a:rPr>
              <a:t>(ABA)</a:t>
            </a:r>
          </a:p>
          <a:p>
            <a:pPr algn="ctr"/>
            <a:endParaRPr lang="fr-FR" sz="1600" b="1" dirty="0" smtClean="0">
              <a:solidFill>
                <a:srgbClr val="00669A"/>
              </a:solidFill>
              <a:latin typeface="Times New Roman"/>
              <a:cs typeface="Times New Roman"/>
            </a:endParaRPr>
          </a:p>
        </p:txBody>
      </p:sp>
    </p:spTree>
    <p:extLst>
      <p:ext uri="{BB962C8B-B14F-4D97-AF65-F5344CB8AC3E}">
        <p14:creationId xmlns:p14="http://schemas.microsoft.com/office/powerpoint/2010/main" val="25830682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5" name="Rectangle 3"/>
          <p:cNvSpPr>
            <a:spLocks noGrp="1" noChangeArrowheads="1"/>
          </p:cNvSpPr>
          <p:nvPr>
            <p:ph type="body" idx="4294967295"/>
          </p:nvPr>
        </p:nvSpPr>
        <p:spPr>
          <a:xfrm>
            <a:off x="246064" y="1470025"/>
            <a:ext cx="6617848" cy="5054600"/>
          </a:xfrm>
        </p:spPr>
        <p:txBody>
          <a:bodyPr/>
          <a:lstStyle/>
          <a:p>
            <a:pPr algn="just">
              <a:buClr>
                <a:srgbClr val="3DF90D"/>
              </a:buClr>
              <a:buFont typeface="Wingdings" charset="2"/>
              <a:buChar char="ü"/>
            </a:pPr>
            <a:r>
              <a:rPr lang="fr-BE" sz="2000" b="1" dirty="0">
                <a:solidFill>
                  <a:srgbClr val="006699"/>
                </a:solidFill>
                <a:latin typeface="Times New Roman" charset="0"/>
                <a:cs typeface="Arial" charset="0"/>
              </a:rPr>
              <a:t>Cas ponctuel et allergène peu commun...</a:t>
            </a:r>
          </a:p>
          <a:p>
            <a:pPr algn="just">
              <a:buClr>
                <a:srgbClr val="3DF90D"/>
              </a:buClr>
              <a:buFont typeface="Wingdings" charset="2"/>
              <a:buChar char="ü"/>
            </a:pPr>
            <a:r>
              <a:rPr lang="fr-BE" sz="2000" b="1" dirty="0" smtClean="0">
                <a:solidFill>
                  <a:srgbClr val="006699"/>
                </a:solidFill>
                <a:latin typeface="Times New Roman" charset="0"/>
                <a:cs typeface="Arial" charset="0"/>
              </a:rPr>
              <a:t>Lorsqu’il </a:t>
            </a:r>
            <a:r>
              <a:rPr lang="fr-BE" sz="2000" b="1" dirty="0">
                <a:solidFill>
                  <a:srgbClr val="006699"/>
                </a:solidFill>
                <a:latin typeface="Times New Roman" charset="0"/>
                <a:cs typeface="Arial" charset="0"/>
              </a:rPr>
              <a:t>y a une </a:t>
            </a:r>
            <a:r>
              <a:rPr lang="fr-BE" sz="2000" b="1" dirty="0">
                <a:solidFill>
                  <a:srgbClr val="00669A"/>
                </a:solidFill>
                <a:latin typeface="Times New Roman" charset="0"/>
                <a:cs typeface="Arial" charset="0"/>
              </a:rPr>
              <a:t>histoire clinique </a:t>
            </a:r>
            <a:r>
              <a:rPr lang="fr-BE" sz="2000" b="1" dirty="0" smtClean="0">
                <a:solidFill>
                  <a:srgbClr val="00669A"/>
                </a:solidFill>
                <a:latin typeface="Times New Roman" charset="0"/>
                <a:cs typeface="Arial" charset="0"/>
              </a:rPr>
              <a:t>pertinente</a:t>
            </a:r>
            <a:r>
              <a:rPr lang="fr-BE" sz="2000" b="1" dirty="0">
                <a:solidFill>
                  <a:srgbClr val="00669A"/>
                </a:solidFill>
                <a:latin typeface="Times New Roman" charset="0"/>
                <a:cs typeface="Arial" charset="0"/>
              </a:rPr>
              <a:t>…</a:t>
            </a:r>
          </a:p>
          <a:p>
            <a:pPr algn="just">
              <a:buClr>
                <a:srgbClr val="3DF90D"/>
              </a:buClr>
              <a:buFont typeface="Wingdings" charset="2"/>
              <a:buChar char="ü"/>
            </a:pPr>
            <a:r>
              <a:rPr lang="fr-BE" sz="2000" b="1" dirty="0" smtClean="0">
                <a:solidFill>
                  <a:srgbClr val="00669A"/>
                </a:solidFill>
                <a:latin typeface="Times New Roman" charset="0"/>
                <a:cs typeface="Arial" charset="0"/>
              </a:rPr>
              <a:t>Pour </a:t>
            </a:r>
            <a:r>
              <a:rPr lang="fr-BE" sz="2000" b="1" dirty="0">
                <a:solidFill>
                  <a:srgbClr val="00669A"/>
                </a:solidFill>
                <a:latin typeface="Times New Roman" charset="0"/>
                <a:cs typeface="Arial" charset="0"/>
              </a:rPr>
              <a:t>certains cas </a:t>
            </a:r>
            <a:r>
              <a:rPr lang="fr-BE" sz="2000" b="1" dirty="0" smtClean="0">
                <a:solidFill>
                  <a:srgbClr val="00669A"/>
                </a:solidFill>
                <a:latin typeface="Times New Roman" charset="0"/>
                <a:cs typeface="Arial" charset="0"/>
              </a:rPr>
              <a:t>d’allergie IgE-médiée...</a:t>
            </a:r>
            <a:endParaRPr lang="fr-BE" sz="2000" b="1" dirty="0">
              <a:solidFill>
                <a:srgbClr val="00669A"/>
              </a:solidFill>
              <a:latin typeface="Times New Roman" charset="0"/>
              <a:cs typeface="Arial" charset="0"/>
            </a:endParaRPr>
          </a:p>
          <a:p>
            <a:pPr algn="just"/>
            <a:endParaRPr lang="fr-BE" sz="2000" b="1" dirty="0">
              <a:solidFill>
                <a:srgbClr val="006699"/>
              </a:solidFill>
              <a:latin typeface="Times New Roman" charset="0"/>
              <a:cs typeface="Arial" charset="0"/>
            </a:endParaRPr>
          </a:p>
          <a:p>
            <a:pPr algn="just"/>
            <a:r>
              <a:rPr lang="fr-BE" sz="2000" b="1" dirty="0" smtClean="0">
                <a:solidFill>
                  <a:srgbClr val="006699"/>
                </a:solidFill>
                <a:latin typeface="Times New Roman" charset="0"/>
                <a:cs typeface="Arial" charset="0"/>
              </a:rPr>
              <a:t>Lorsque l’AM ne permet </a:t>
            </a:r>
            <a:r>
              <a:rPr lang="fr-BE" sz="2000" b="1" dirty="0">
                <a:solidFill>
                  <a:srgbClr val="006699"/>
                </a:solidFill>
                <a:latin typeface="Times New Roman" charset="0"/>
                <a:cs typeface="Arial" charset="0"/>
              </a:rPr>
              <a:t>pas d’exp</a:t>
            </a:r>
            <a:r>
              <a:rPr lang="fr-BE" sz="2000" b="1" dirty="0">
                <a:solidFill>
                  <a:srgbClr val="00669A"/>
                </a:solidFill>
                <a:latin typeface="Times New Roman" charset="0"/>
                <a:cs typeface="Arial" charset="0"/>
              </a:rPr>
              <a:t>liquer une réactivité aux Prick </a:t>
            </a:r>
            <a:r>
              <a:rPr lang="fr-BE" sz="2000" b="1" dirty="0" smtClean="0">
                <a:solidFill>
                  <a:srgbClr val="00669A"/>
                </a:solidFill>
                <a:latin typeface="Times New Roman" charset="0"/>
                <a:cs typeface="Arial" charset="0"/>
              </a:rPr>
              <a:t>tests</a:t>
            </a:r>
            <a:r>
              <a:rPr lang="fr-BE" sz="2000" b="1" dirty="0">
                <a:solidFill>
                  <a:srgbClr val="00669A"/>
                </a:solidFill>
                <a:latin typeface="Times New Roman" charset="0"/>
                <a:cs typeface="Arial" charset="0"/>
              </a:rPr>
              <a:t> </a:t>
            </a:r>
            <a:r>
              <a:rPr lang="fr-BE" sz="2000" b="1" dirty="0" smtClean="0">
                <a:solidFill>
                  <a:srgbClr val="00669A"/>
                </a:solidFill>
                <a:latin typeface="Times New Roman" charset="0"/>
                <a:cs typeface="Arial" charset="0"/>
              </a:rPr>
              <a:t>et l’histoire...</a:t>
            </a:r>
          </a:p>
          <a:p>
            <a:pPr lvl="1" algn="just"/>
            <a:r>
              <a:rPr lang="fr-BE" sz="1600" b="1" dirty="0" smtClean="0">
                <a:solidFill>
                  <a:srgbClr val="00669A"/>
                </a:solidFill>
                <a:latin typeface="Times New Roman" charset="0"/>
                <a:cs typeface="Arial" charset="0"/>
              </a:rPr>
              <a:t>Extrait/composants </a:t>
            </a:r>
            <a:r>
              <a:rPr lang="fr-BE" sz="1600" b="1" dirty="0">
                <a:solidFill>
                  <a:srgbClr val="00669A"/>
                </a:solidFill>
                <a:latin typeface="Times New Roman" charset="0"/>
                <a:cs typeface="Arial" charset="0"/>
              </a:rPr>
              <a:t>allergéniques </a:t>
            </a:r>
            <a:r>
              <a:rPr lang="fr-BE" sz="1600" b="1" dirty="0" smtClean="0">
                <a:solidFill>
                  <a:srgbClr val="00669A"/>
                </a:solidFill>
                <a:latin typeface="Times New Roman" charset="0"/>
                <a:cs typeface="Arial" charset="0"/>
              </a:rPr>
              <a:t>inexistants </a:t>
            </a:r>
            <a:r>
              <a:rPr lang="fr-BE" sz="1600" b="1" dirty="0">
                <a:solidFill>
                  <a:srgbClr val="00669A"/>
                </a:solidFill>
                <a:latin typeface="Times New Roman" charset="0"/>
                <a:cs typeface="Arial" charset="0"/>
              </a:rPr>
              <a:t>sur le marché </a:t>
            </a:r>
          </a:p>
          <a:p>
            <a:pPr algn="just"/>
            <a:endParaRPr lang="fr-BE" sz="2000" b="1" dirty="0">
              <a:solidFill>
                <a:srgbClr val="00669A"/>
              </a:solidFill>
              <a:latin typeface="Times New Roman" charset="0"/>
              <a:cs typeface="Arial" charset="0"/>
            </a:endParaRPr>
          </a:p>
          <a:p>
            <a:pPr algn="just"/>
            <a:r>
              <a:rPr lang="fr-BE" sz="2000" b="1" dirty="0">
                <a:solidFill>
                  <a:srgbClr val="00669A"/>
                </a:solidFill>
                <a:latin typeface="Times New Roman" charset="0"/>
                <a:cs typeface="Arial" charset="0"/>
              </a:rPr>
              <a:t>Il est possible de tenter la mise en évidence de la protéine responsable </a:t>
            </a:r>
            <a:r>
              <a:rPr lang="fr-BE" sz="2000" b="1" dirty="0" smtClean="0">
                <a:solidFill>
                  <a:srgbClr val="00669A"/>
                </a:solidFill>
                <a:latin typeface="Times New Roman" charset="0"/>
                <a:cs typeface="Arial" charset="0"/>
              </a:rPr>
              <a:t>de l’allergie par </a:t>
            </a:r>
            <a:r>
              <a:rPr lang="fr-BE" sz="2000" b="1" dirty="0">
                <a:solidFill>
                  <a:srgbClr val="00669A"/>
                </a:solidFill>
                <a:latin typeface="Times New Roman" charset="0"/>
                <a:cs typeface="Arial" charset="0"/>
              </a:rPr>
              <a:t>réalisation d’un </a:t>
            </a:r>
            <a:r>
              <a:rPr lang="fr-BE" sz="2000" b="1" dirty="0" smtClean="0">
                <a:solidFill>
                  <a:srgbClr val="00669A"/>
                </a:solidFill>
                <a:latin typeface="Times New Roman" charset="0"/>
                <a:cs typeface="Arial" charset="0"/>
              </a:rPr>
              <a:t>ImmunoBlot… </a:t>
            </a:r>
          </a:p>
          <a:p>
            <a:pPr algn="just"/>
            <a:r>
              <a:rPr lang="fr-BE" sz="2000" b="1" dirty="0">
                <a:solidFill>
                  <a:srgbClr val="00669A"/>
                </a:solidFill>
                <a:latin typeface="Times New Roman" charset="0"/>
                <a:cs typeface="Arial" charset="0"/>
              </a:rPr>
              <a:t>S</a:t>
            </a:r>
            <a:r>
              <a:rPr lang="fr-BE" sz="2000" b="1" dirty="0" smtClean="0">
                <a:solidFill>
                  <a:srgbClr val="00669A"/>
                </a:solidFill>
                <a:latin typeface="Times New Roman" charset="0"/>
                <a:cs typeface="Arial" charset="0"/>
              </a:rPr>
              <a:t>uivi de l’étude protéomique de la protéine...</a:t>
            </a:r>
          </a:p>
          <a:p>
            <a:pPr lvl="2" indent="-342900" algn="just">
              <a:buFont typeface="Wingdings" charset="2"/>
              <a:buChar char="Ø"/>
            </a:pPr>
            <a:r>
              <a:rPr lang="fr-BE" sz="1800" dirty="0" smtClean="0">
                <a:solidFill>
                  <a:srgbClr val="00669A"/>
                </a:solidFill>
                <a:latin typeface="Times New Roman" charset="0"/>
              </a:rPr>
              <a:t>...pour le devenir du patient, la science, la beauté du diagnostic...</a:t>
            </a:r>
            <a:endParaRPr lang="fr-FR" sz="800" dirty="0">
              <a:solidFill>
                <a:srgbClr val="00669A"/>
              </a:solidFill>
              <a:latin typeface="Times New Roman" charset="0"/>
            </a:endParaRPr>
          </a:p>
        </p:txBody>
      </p:sp>
      <p:sp>
        <p:nvSpPr>
          <p:cNvPr id="6"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800" dirty="0" err="1" smtClean="0">
                <a:latin typeface="Times New Roman" charset="0"/>
                <a:ea typeface="ＭＳ Ｐゴシック" charset="0"/>
              </a:rPr>
              <a:t>ImmunoBlot</a:t>
            </a:r>
            <a:endParaRPr lang="fr-FR" sz="2800" dirty="0" smtClean="0">
              <a:latin typeface="Times New Roman" charset="0"/>
              <a:ea typeface="ＭＳ Ｐゴシック" charset="0"/>
            </a:endParaRPr>
          </a:p>
          <a:p>
            <a:pPr algn="l"/>
            <a:r>
              <a:rPr lang="fr-FR" sz="1600" dirty="0" smtClean="0">
                <a:latin typeface="Times New Roman" charset="0"/>
                <a:ea typeface="ＭＳ Ｐゴシック" charset="0"/>
              </a:rPr>
              <a:t>Une autre forme de « multiplex »</a:t>
            </a:r>
            <a:endParaRPr lang="fr-FR" sz="1600" dirty="0">
              <a:latin typeface="Times New Roman" charset="0"/>
              <a:ea typeface="ＭＳ Ｐゴシック" charset="0"/>
            </a:endParaRPr>
          </a:p>
        </p:txBody>
      </p:sp>
      <p:pic>
        <p:nvPicPr>
          <p:cNvPr id="9" name="Image 8"/>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1230" t="14186" r="11723" b="16645"/>
          <a:stretch/>
        </p:blipFill>
        <p:spPr>
          <a:xfrm>
            <a:off x="7026051" y="4587136"/>
            <a:ext cx="1955809" cy="1316722"/>
          </a:xfrm>
          <a:prstGeom prst="rect">
            <a:avLst/>
          </a:prstGeom>
        </p:spPr>
      </p:pic>
      <p:pic>
        <p:nvPicPr>
          <p:cNvPr id="15" name="Marcador de contenido 5" descr="Sin título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2237" y="1631578"/>
            <a:ext cx="1501089" cy="219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5590544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p:txBody>
          <a:bodyPr/>
          <a:lstStyle/>
          <a:p>
            <a:r>
              <a:rPr lang="fr-BE" sz="2400">
                <a:latin typeface="Times New Roman" charset="0"/>
                <a:ea typeface="ＭＳ Ｐゴシック" charset="0"/>
              </a:rPr>
              <a:t>Guidelines NIAID</a:t>
            </a:r>
            <a:br>
              <a:rPr lang="fr-BE" sz="2400">
                <a:latin typeface="Times New Roman" charset="0"/>
                <a:ea typeface="ＭＳ Ｐゴシック" charset="0"/>
              </a:rPr>
            </a:br>
            <a:r>
              <a:rPr lang="fr-BE" sz="2400">
                <a:solidFill>
                  <a:srgbClr val="FF0000"/>
                </a:solidFill>
                <a:latin typeface="Times New Roman" charset="0"/>
                <a:ea typeface="ＭＳ Ｐゴシック" charset="0"/>
              </a:rPr>
              <a:t>Intolérance</a:t>
            </a:r>
            <a:r>
              <a:rPr lang="fr-BE" sz="2400">
                <a:latin typeface="Times New Roman" charset="0"/>
                <a:ea typeface="ＭＳ Ｐゴシック" charset="0"/>
              </a:rPr>
              <a:t> versus </a:t>
            </a:r>
            <a:r>
              <a:rPr lang="fr-BE" sz="2400">
                <a:solidFill>
                  <a:srgbClr val="00D200"/>
                </a:solidFill>
                <a:latin typeface="Times New Roman" charset="0"/>
                <a:ea typeface="ＭＳ Ｐゴシック" charset="0"/>
              </a:rPr>
              <a:t>allergie </a:t>
            </a:r>
            <a:r>
              <a:rPr lang="fr-BE" sz="2400">
                <a:solidFill>
                  <a:srgbClr val="4B65A0"/>
                </a:solidFill>
                <a:latin typeface="Times New Roman" charset="0"/>
                <a:ea typeface="ＭＳ Ｐゴシック" charset="0"/>
              </a:rPr>
              <a:t>alimentaire</a:t>
            </a:r>
            <a:endParaRPr lang="fr-FR" sz="2400">
              <a:solidFill>
                <a:srgbClr val="4B65A0"/>
              </a:solidFill>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057275"/>
            <a:ext cx="8707438" cy="5151438"/>
          </a:xfrm>
        </p:spPr>
        <p:txBody>
          <a:bodyPr/>
          <a:lstStyle/>
          <a:p>
            <a:pPr marL="457200" lvl="1" indent="0">
              <a:buFontTx/>
              <a:buNone/>
              <a:defRPr/>
            </a:pPr>
            <a:endParaRPr lang="nl-BE" sz="1600" dirty="0" smtClean="0">
              <a:solidFill>
                <a:srgbClr val="006699"/>
              </a:solidFill>
              <a:latin typeface="Times New Roman" charset="0"/>
            </a:endParaRPr>
          </a:p>
          <a:p>
            <a:pPr lvl="1">
              <a:defRPr/>
            </a:pPr>
            <a:endParaRPr lang="nl-BE" sz="1600" dirty="0" smtClean="0">
              <a:solidFill>
                <a:srgbClr val="006699"/>
              </a:solidFill>
              <a:latin typeface="Times New Roman" charset="0"/>
            </a:endParaRPr>
          </a:p>
          <a:p>
            <a:pPr>
              <a:defRPr/>
            </a:pPr>
            <a:endParaRPr lang="nl-BE" sz="1200" dirty="0" smtClean="0">
              <a:solidFill>
                <a:srgbClr val="006699"/>
              </a:solidFill>
              <a:latin typeface="Times New Roman" charset="0"/>
              <a:ea typeface="Arial" charset="0"/>
            </a:endParaRPr>
          </a:p>
          <a:p>
            <a:pPr marL="914400" lvl="2" indent="0">
              <a:buFont typeface="Wingdings" charset="0"/>
              <a:buNone/>
              <a:defRPr/>
            </a:pPr>
            <a:endParaRPr lang="fr-FR" sz="1600" dirty="0">
              <a:solidFill>
                <a:srgbClr val="006699"/>
              </a:solidFill>
              <a:latin typeface="Times New Roman" charset="0"/>
            </a:endParaRPr>
          </a:p>
        </p:txBody>
      </p:sp>
      <p:pic>
        <p:nvPicPr>
          <p:cNvPr id="105475" name="Image 1"/>
          <p:cNvPicPr>
            <a:picLocks noChangeAspect="1"/>
          </p:cNvPicPr>
          <p:nvPr/>
        </p:nvPicPr>
        <p:blipFill>
          <a:blip r:embed="rId3">
            <a:extLst>
              <a:ext uri="{28A0092B-C50C-407E-A947-70E740481C1C}">
                <a14:useLocalDpi xmlns:a14="http://schemas.microsoft.com/office/drawing/2010/main" val="0"/>
              </a:ext>
            </a:extLst>
          </a:blip>
          <a:srcRect t="9920"/>
          <a:stretch>
            <a:fillRect/>
          </a:stretch>
        </p:blipFill>
        <p:spPr bwMode="auto">
          <a:xfrm>
            <a:off x="388938" y="1120775"/>
            <a:ext cx="81280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à coins arrondis 2"/>
          <p:cNvSpPr/>
          <p:nvPr/>
        </p:nvSpPr>
        <p:spPr>
          <a:xfrm>
            <a:off x="466725" y="2600325"/>
            <a:ext cx="925513" cy="784225"/>
          </a:xfrm>
          <a:prstGeom prst="roundRect">
            <a:avLst/>
          </a:prstGeom>
          <a:noFill/>
          <a:ln w="50800">
            <a:solidFill>
              <a:srgbClr val="12CC0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6" name="Rectangle à coins arrondis 5"/>
          <p:cNvSpPr/>
          <p:nvPr/>
        </p:nvSpPr>
        <p:spPr>
          <a:xfrm>
            <a:off x="4502150" y="2592388"/>
            <a:ext cx="788988" cy="784225"/>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10547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975" y="1200150"/>
            <a:ext cx="16954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3"/>
          <p:cNvSpPr txBox="1">
            <a:spLocks noChangeArrowheads="1"/>
          </p:cNvSpPr>
          <p:nvPr/>
        </p:nvSpPr>
        <p:spPr bwMode="auto">
          <a:xfrm>
            <a:off x="298450" y="3633788"/>
            <a:ext cx="870743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nl-BE" sz="1800" b="1">
                <a:solidFill>
                  <a:srgbClr val="006699"/>
                </a:solidFill>
                <a:latin typeface="Times New Roman" charset="0"/>
                <a:cs typeface="Arial" charset="0"/>
              </a:rPr>
              <a:t>Exemple : Intolérance alimentaire au lactose ou allergie aux protéines de lait de vache</a:t>
            </a:r>
          </a:p>
        </p:txBody>
      </p:sp>
      <p:pic>
        <p:nvPicPr>
          <p:cNvPr id="33800"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3463" y="1052513"/>
            <a:ext cx="16922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3"/>
          <p:cNvSpPr txBox="1">
            <a:spLocks noChangeArrowheads="1"/>
          </p:cNvSpPr>
          <p:nvPr/>
        </p:nvSpPr>
        <p:spPr bwMode="auto">
          <a:xfrm>
            <a:off x="-487363" y="4044950"/>
            <a:ext cx="4924426"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just">
              <a:spcBef>
                <a:spcPct val="20000"/>
              </a:spcBef>
              <a:buFont typeface="Wingdings" charset="0"/>
              <a:buChar char="ü"/>
            </a:pPr>
            <a:r>
              <a:rPr lang="nl-BE" sz="1600" b="1">
                <a:solidFill>
                  <a:srgbClr val="FF0000"/>
                </a:solidFill>
                <a:latin typeface="Times New Roman" charset="0"/>
                <a:cs typeface="Arial" charset="0"/>
              </a:rPr>
              <a:t>Réaction indésirable </a:t>
            </a:r>
            <a:r>
              <a:rPr lang="nl-BE" sz="1600" b="1" u="sng">
                <a:solidFill>
                  <a:srgbClr val="FF0000"/>
                </a:solidFill>
                <a:latin typeface="Times New Roman" charset="0"/>
                <a:cs typeface="Arial" charset="0"/>
              </a:rPr>
              <a:t>non-immunitaire</a:t>
            </a:r>
            <a:r>
              <a:rPr lang="nl-BE" sz="1600" b="1">
                <a:solidFill>
                  <a:srgbClr val="FF0000"/>
                </a:solidFill>
                <a:latin typeface="Times New Roman" charset="0"/>
                <a:cs typeface="Arial" charset="0"/>
              </a:rPr>
              <a:t> </a:t>
            </a:r>
          </a:p>
          <a:p>
            <a:pPr lvl="1" algn="just">
              <a:spcBef>
                <a:spcPct val="20000"/>
              </a:spcBef>
              <a:buFont typeface="Wingdings" charset="0"/>
              <a:buChar char="ü"/>
            </a:pPr>
            <a:r>
              <a:rPr lang="nl-BE" sz="1600">
                <a:solidFill>
                  <a:srgbClr val="006699"/>
                </a:solidFill>
                <a:latin typeface="Times New Roman" charset="0"/>
                <a:cs typeface="Times New Roman" charset="0"/>
              </a:rPr>
              <a:t>Baisse d’activité de la lactase intestinale ou absence.</a:t>
            </a:r>
          </a:p>
          <a:p>
            <a:pPr lvl="1" algn="just">
              <a:lnSpc>
                <a:spcPct val="80000"/>
              </a:lnSpc>
              <a:spcBef>
                <a:spcPct val="20000"/>
              </a:spcBef>
              <a:buFont typeface="Wingdings" charset="0"/>
              <a:buChar char="Ø"/>
            </a:pPr>
            <a:r>
              <a:rPr lang="fr-FR" sz="1600">
                <a:solidFill>
                  <a:srgbClr val="006699"/>
                </a:solidFill>
                <a:latin typeface="Times New Roman" charset="0"/>
                <a:cs typeface="Times New Roman" charset="0"/>
              </a:rPr>
              <a:t>Si ingestion de lactose en trop grande quantité </a:t>
            </a:r>
            <a:r>
              <a:rPr lang="fr-FR" sz="1100">
                <a:solidFill>
                  <a:srgbClr val="006699"/>
                </a:solidFill>
                <a:latin typeface="Wingdings" charset="0"/>
                <a:cs typeface="Wingdings" charset="0"/>
                <a:sym typeface="Wingdings" charset="0"/>
              </a:rPr>
              <a:t></a:t>
            </a:r>
            <a:r>
              <a:rPr lang="fr-FR" sz="1600">
                <a:solidFill>
                  <a:srgbClr val="006699"/>
                </a:solidFill>
                <a:latin typeface="Times New Roman" charset="0"/>
                <a:cs typeface="Times New Roman" charset="0"/>
              </a:rPr>
              <a:t>dépasse la capacité de l’enzyme</a:t>
            </a:r>
          </a:p>
          <a:p>
            <a:pPr lvl="2" algn="just">
              <a:lnSpc>
                <a:spcPct val="80000"/>
              </a:lnSpc>
              <a:spcBef>
                <a:spcPct val="20000"/>
              </a:spcBef>
              <a:buFont typeface="Wingdings" charset="0"/>
              <a:buChar char="ü"/>
            </a:pPr>
            <a:r>
              <a:rPr lang="fr-FR" sz="1600">
                <a:solidFill>
                  <a:srgbClr val="006699"/>
                </a:solidFill>
                <a:latin typeface="Times New Roman" charset="0"/>
                <a:cs typeface="Arial" charset="0"/>
              </a:rPr>
              <a:t>Accumulation de lactose non hydrolysé: </a:t>
            </a:r>
          </a:p>
          <a:p>
            <a:pPr lvl="2" algn="just">
              <a:lnSpc>
                <a:spcPct val="80000"/>
              </a:lnSpc>
              <a:spcBef>
                <a:spcPct val="20000"/>
              </a:spcBef>
              <a:buFont typeface="Wingdings" charset="0"/>
              <a:buChar char="²"/>
            </a:pPr>
            <a:r>
              <a:rPr lang="fr-FR" sz="1600">
                <a:solidFill>
                  <a:srgbClr val="006699"/>
                </a:solidFill>
                <a:latin typeface="Wingdings" charset="0"/>
                <a:cs typeface="Wingdings" charset="0"/>
                <a:sym typeface="Wingdings" charset="0"/>
              </a:rPr>
              <a:t></a:t>
            </a:r>
            <a:r>
              <a:rPr lang="fr-FR" sz="1600">
                <a:solidFill>
                  <a:srgbClr val="006699"/>
                </a:solidFill>
                <a:latin typeface="Times New Roman" charset="0"/>
                <a:cs typeface="Arial" charset="0"/>
              </a:rPr>
              <a:t>Flore lactique </a:t>
            </a:r>
            <a:r>
              <a:rPr lang="fr-FR" sz="1100">
                <a:solidFill>
                  <a:srgbClr val="006699"/>
                </a:solidFill>
                <a:latin typeface="Wingdings" charset="0"/>
                <a:cs typeface="Wingdings" charset="0"/>
                <a:sym typeface="Wingdings" charset="0"/>
              </a:rPr>
              <a:t></a:t>
            </a:r>
            <a:r>
              <a:rPr lang="fr-FR" sz="1600">
                <a:solidFill>
                  <a:srgbClr val="006699"/>
                </a:solidFill>
                <a:latin typeface="Times New Roman" charset="0"/>
                <a:cs typeface="Arial" charset="0"/>
              </a:rPr>
              <a:t>troubles dus au pouvoir osmotique </a:t>
            </a:r>
          </a:p>
          <a:p>
            <a:pPr lvl="2" algn="just">
              <a:lnSpc>
                <a:spcPct val="80000"/>
              </a:lnSpc>
              <a:spcBef>
                <a:spcPct val="20000"/>
              </a:spcBef>
              <a:buFont typeface="Wingdings" charset="0"/>
              <a:buChar char="²"/>
            </a:pPr>
            <a:r>
              <a:rPr lang="fr-FR" sz="1600">
                <a:solidFill>
                  <a:srgbClr val="006699"/>
                </a:solidFill>
                <a:latin typeface="Times New Roman" charset="0"/>
                <a:cs typeface="Arial" charset="0"/>
              </a:rPr>
              <a:t>Gaz de fermentation </a:t>
            </a:r>
          </a:p>
          <a:p>
            <a:pPr lvl="2" algn="just">
              <a:lnSpc>
                <a:spcPct val="80000"/>
              </a:lnSpc>
              <a:spcBef>
                <a:spcPct val="20000"/>
              </a:spcBef>
              <a:buFont typeface="Wingdings" charset="0"/>
              <a:buChar char="²"/>
            </a:pPr>
            <a:r>
              <a:rPr lang="fr-FR" sz="1600">
                <a:solidFill>
                  <a:srgbClr val="006699"/>
                </a:solidFill>
                <a:latin typeface="Times New Roman" charset="0"/>
                <a:cs typeface="Arial" charset="0"/>
              </a:rPr>
              <a:t>Acidité locale : diarrhées, douleurs abdominales, ballonnement</a:t>
            </a:r>
            <a:endParaRPr lang="nl-BE" sz="1600" b="1">
              <a:solidFill>
                <a:srgbClr val="006699"/>
              </a:solidFill>
              <a:latin typeface="Times New Roman" charset="0"/>
              <a:cs typeface="Arial" charset="0"/>
            </a:endParaRPr>
          </a:p>
        </p:txBody>
      </p:sp>
      <p:sp>
        <p:nvSpPr>
          <p:cNvPr id="33802" name="Rectangle 3"/>
          <p:cNvSpPr txBox="1">
            <a:spLocks noChangeArrowheads="1"/>
          </p:cNvSpPr>
          <p:nvPr/>
        </p:nvSpPr>
        <p:spPr bwMode="auto">
          <a:xfrm>
            <a:off x="3890963" y="4060825"/>
            <a:ext cx="51689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just">
              <a:spcBef>
                <a:spcPct val="20000"/>
              </a:spcBef>
              <a:buFont typeface="Wingdings" charset="0"/>
              <a:buChar char="Ø"/>
            </a:pPr>
            <a:r>
              <a:rPr lang="fr-FR" sz="1600">
                <a:solidFill>
                  <a:srgbClr val="006699"/>
                </a:solidFill>
                <a:latin typeface="Times New Roman" charset="0"/>
                <a:cs typeface="Times New Roman" charset="0"/>
              </a:rPr>
              <a:t>Le régime alimentaire recommandé dans ces deux pathologies n’est pas identique.</a:t>
            </a:r>
          </a:p>
          <a:p>
            <a:pPr lvl="2" algn="just">
              <a:spcBef>
                <a:spcPct val="20000"/>
              </a:spcBef>
              <a:buFont typeface="Wingdings" charset="0"/>
              <a:buChar char="ü"/>
            </a:pPr>
            <a:r>
              <a:rPr lang="fr-FR" sz="1600" b="1">
                <a:solidFill>
                  <a:srgbClr val="008000"/>
                </a:solidFill>
                <a:latin typeface="Times New Roman" charset="0"/>
                <a:cs typeface="Arial" charset="0"/>
              </a:rPr>
              <a:t>APLV: </a:t>
            </a:r>
          </a:p>
          <a:p>
            <a:pPr lvl="3" algn="just">
              <a:spcBef>
                <a:spcPct val="20000"/>
              </a:spcBef>
              <a:buFont typeface="Wingdings" charset="0"/>
              <a:buChar char="²"/>
            </a:pPr>
            <a:r>
              <a:rPr lang="fr-FR" sz="1400" b="1">
                <a:solidFill>
                  <a:srgbClr val="008000"/>
                </a:solidFill>
                <a:latin typeface="Times New Roman" charset="0"/>
                <a:cs typeface="Arial" charset="0"/>
              </a:rPr>
              <a:t>régime d’éviction strict interdisant tous produits laitiers ou dérivés.</a:t>
            </a:r>
          </a:p>
          <a:p>
            <a:pPr lvl="2" algn="just">
              <a:spcBef>
                <a:spcPct val="20000"/>
              </a:spcBef>
              <a:buFont typeface="Wingdings" charset="0"/>
              <a:buChar char="ü"/>
            </a:pPr>
            <a:r>
              <a:rPr lang="fr-FR" sz="1600" b="1">
                <a:solidFill>
                  <a:srgbClr val="FF0000"/>
                </a:solidFill>
                <a:latin typeface="Times New Roman" charset="0"/>
                <a:cs typeface="Arial" charset="0"/>
              </a:rPr>
              <a:t>Intolérance au lactose: </a:t>
            </a:r>
          </a:p>
          <a:p>
            <a:pPr lvl="3" algn="just">
              <a:spcBef>
                <a:spcPct val="20000"/>
              </a:spcBef>
              <a:buFont typeface="Wingdings" charset="0"/>
              <a:buChar char="²"/>
            </a:pPr>
            <a:r>
              <a:rPr lang="fr-FR" sz="1400" b="1">
                <a:solidFill>
                  <a:srgbClr val="FF0000"/>
                </a:solidFill>
                <a:latin typeface="Times New Roman" charset="0"/>
                <a:cs typeface="Arial" charset="0"/>
              </a:rPr>
              <a:t>Produits laitiers pauvres en lactose tolérés. </a:t>
            </a:r>
          </a:p>
          <a:p>
            <a:pPr lvl="3" algn="just">
              <a:spcBef>
                <a:spcPct val="20000"/>
              </a:spcBef>
              <a:buFont typeface="Wingdings" charset="0"/>
              <a:buChar char="²"/>
            </a:pPr>
            <a:r>
              <a:rPr lang="fr-FR" sz="1400" b="1">
                <a:solidFill>
                  <a:srgbClr val="FF0000"/>
                </a:solidFill>
                <a:latin typeface="Times New Roman" charset="0"/>
                <a:cs typeface="Arial" charset="0"/>
              </a:rPr>
              <a:t>Symptômes contrôlés en </a:t>
            </a:r>
            <a:r>
              <a:rPr lang="fr-FR" sz="1100" b="1">
                <a:solidFill>
                  <a:srgbClr val="FF0000"/>
                </a:solidFill>
                <a:latin typeface="Wingdings" charset="0"/>
                <a:cs typeface="Wingdings" charset="0"/>
                <a:sym typeface="Wingdings" charset="0"/>
              </a:rPr>
              <a:t></a:t>
            </a:r>
            <a:r>
              <a:rPr lang="fr-FR" sz="1400" b="1">
                <a:solidFill>
                  <a:srgbClr val="FF0000"/>
                </a:solidFill>
                <a:latin typeface="Times New Roman" charset="0"/>
                <a:cs typeface="Arial" charset="0"/>
              </a:rPr>
              <a:t> la consommation de lactose à une dose n’entraînant pas les manifestations digestives.</a:t>
            </a:r>
            <a:br>
              <a:rPr lang="fr-FR" sz="1400" b="1">
                <a:solidFill>
                  <a:srgbClr val="FF0000"/>
                </a:solidFill>
                <a:latin typeface="Times New Roman" charset="0"/>
                <a:cs typeface="Arial" charset="0"/>
              </a:rPr>
            </a:br>
            <a:endParaRPr lang="fr-FR" sz="1400" b="1">
              <a:solidFill>
                <a:srgbClr val="FF0000"/>
              </a:solidFill>
              <a:latin typeface="Times New Roman" charset="0"/>
              <a:cs typeface="Arial" charset="0"/>
            </a:endParaRPr>
          </a:p>
          <a:p>
            <a:pPr lvl="1">
              <a:lnSpc>
                <a:spcPct val="80000"/>
              </a:lnSpc>
              <a:spcBef>
                <a:spcPct val="20000"/>
              </a:spcBef>
              <a:buFontTx/>
              <a:buChar char="–"/>
            </a:pPr>
            <a:endParaRPr lang="fr-FR" altLang="ja-JP" sz="1400">
              <a:cs typeface="Arial" charset="0"/>
            </a:endParaRPr>
          </a:p>
        </p:txBody>
      </p:sp>
      <p:pic>
        <p:nvPicPr>
          <p:cNvPr id="33803"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16750" y="857250"/>
            <a:ext cx="1250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660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8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01">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33801">
                                            <p:txEl>
                                              <p:pRg st="1" end="1"/>
                                            </p:txEl>
                                          </p:spTgt>
                                        </p:tgtEl>
                                        <p:attrNameLst>
                                          <p:attrName>style.visibility</p:attrName>
                                        </p:attrNameLst>
                                      </p:cBhvr>
                                      <p:to>
                                        <p:strVal val="visible"/>
                                      </p:to>
                                    </p:set>
                                    <p:animEffect transition="in" filter="blinds(horizontal)">
                                      <p:cBhvr>
                                        <p:cTn id="21" dur="500"/>
                                        <p:tgtEl>
                                          <p:spTgt spid="33801">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3801">
                                            <p:txEl>
                                              <p:pRg st="2" end="2"/>
                                            </p:txEl>
                                          </p:spTgt>
                                        </p:tgtEl>
                                        <p:attrNameLst>
                                          <p:attrName>style.visibility</p:attrName>
                                        </p:attrNameLst>
                                      </p:cBhvr>
                                      <p:to>
                                        <p:strVal val="visible"/>
                                      </p:to>
                                    </p:set>
                                    <p:animEffect transition="in" filter="blinds(horizontal)">
                                      <p:cBhvr>
                                        <p:cTn id="24" dur="500"/>
                                        <p:tgtEl>
                                          <p:spTgt spid="33801">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3801">
                                            <p:txEl>
                                              <p:pRg st="3" end="3"/>
                                            </p:txEl>
                                          </p:spTgt>
                                        </p:tgtEl>
                                        <p:attrNameLst>
                                          <p:attrName>style.visibility</p:attrName>
                                        </p:attrNameLst>
                                      </p:cBhvr>
                                      <p:to>
                                        <p:strVal val="visible"/>
                                      </p:to>
                                    </p:set>
                                    <p:animEffect transition="in" filter="blinds(horizontal)">
                                      <p:cBhvr>
                                        <p:cTn id="27" dur="500"/>
                                        <p:tgtEl>
                                          <p:spTgt spid="3380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01">
                                            <p:txEl>
                                              <p:pRg st="4" end="4"/>
                                            </p:txEl>
                                          </p:spTgt>
                                        </p:tgtEl>
                                        <p:attrNameLst>
                                          <p:attrName>style.visibility</p:attrName>
                                        </p:attrNameLst>
                                      </p:cBhvr>
                                      <p:to>
                                        <p:strVal val="visible"/>
                                      </p:to>
                                    </p:set>
                                    <p:animEffect transition="in" filter="blinds(horizontal)">
                                      <p:cBhvr>
                                        <p:cTn id="32" dur="500"/>
                                        <p:tgtEl>
                                          <p:spTgt spid="33801">
                                            <p:txEl>
                                              <p:pRg st="4" end="4"/>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3801">
                                            <p:txEl>
                                              <p:pRg st="5" end="5"/>
                                            </p:txEl>
                                          </p:spTgt>
                                        </p:tgtEl>
                                        <p:attrNameLst>
                                          <p:attrName>style.visibility</p:attrName>
                                        </p:attrNameLst>
                                      </p:cBhvr>
                                      <p:to>
                                        <p:strVal val="visible"/>
                                      </p:to>
                                    </p:set>
                                    <p:animEffect transition="in" filter="blinds(horizontal)">
                                      <p:cBhvr>
                                        <p:cTn id="35" dur="500"/>
                                        <p:tgtEl>
                                          <p:spTgt spid="33801">
                                            <p:txEl>
                                              <p:pRg st="5" end="5"/>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3801">
                                            <p:txEl>
                                              <p:pRg st="6" end="6"/>
                                            </p:txEl>
                                          </p:spTgt>
                                        </p:tgtEl>
                                        <p:attrNameLst>
                                          <p:attrName>style.visibility</p:attrName>
                                        </p:attrNameLst>
                                      </p:cBhvr>
                                      <p:to>
                                        <p:strVal val="visible"/>
                                      </p:to>
                                    </p:set>
                                    <p:animEffect transition="in" filter="blinds(horizontal)">
                                      <p:cBhvr>
                                        <p:cTn id="38" dur="500"/>
                                        <p:tgtEl>
                                          <p:spTgt spid="33801">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33802">
                                            <p:txEl>
                                              <p:pRg st="0" end="0"/>
                                            </p:txEl>
                                          </p:spTgt>
                                        </p:tgtEl>
                                        <p:attrNameLst>
                                          <p:attrName>style.visibility</p:attrName>
                                        </p:attrNameLst>
                                      </p:cBhvr>
                                      <p:to>
                                        <p:strVal val="visible"/>
                                      </p:to>
                                    </p:set>
                                    <p:animEffect transition="in" filter="blinds(horizontal)">
                                      <p:cBhvr>
                                        <p:cTn id="43" dur="500"/>
                                        <p:tgtEl>
                                          <p:spTgt spid="3380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33802">
                                            <p:txEl>
                                              <p:pRg st="1" end="1"/>
                                            </p:txEl>
                                          </p:spTgt>
                                        </p:tgtEl>
                                        <p:attrNameLst>
                                          <p:attrName>style.visibility</p:attrName>
                                        </p:attrNameLst>
                                      </p:cBhvr>
                                      <p:to>
                                        <p:strVal val="visible"/>
                                      </p:to>
                                    </p:set>
                                    <p:animEffect transition="in" filter="blinds(horizontal)">
                                      <p:cBhvr>
                                        <p:cTn id="46" dur="500"/>
                                        <p:tgtEl>
                                          <p:spTgt spid="3380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33802">
                                            <p:txEl>
                                              <p:pRg st="2" end="2"/>
                                            </p:txEl>
                                          </p:spTgt>
                                        </p:tgtEl>
                                        <p:attrNameLst>
                                          <p:attrName>style.visibility</p:attrName>
                                        </p:attrNameLst>
                                      </p:cBhvr>
                                      <p:to>
                                        <p:strVal val="visible"/>
                                      </p:to>
                                    </p:set>
                                    <p:animEffect transition="in" filter="blinds(horizontal)">
                                      <p:cBhvr>
                                        <p:cTn id="49" dur="500"/>
                                        <p:tgtEl>
                                          <p:spTgt spid="33802">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33802">
                                            <p:txEl>
                                              <p:pRg st="3" end="3"/>
                                            </p:txEl>
                                          </p:spTgt>
                                        </p:tgtEl>
                                        <p:attrNameLst>
                                          <p:attrName>style.visibility</p:attrName>
                                        </p:attrNameLst>
                                      </p:cBhvr>
                                      <p:to>
                                        <p:strVal val="visible"/>
                                      </p:to>
                                    </p:set>
                                    <p:animEffect transition="in" filter="blinds(horizontal)">
                                      <p:cBhvr>
                                        <p:cTn id="54" dur="500"/>
                                        <p:tgtEl>
                                          <p:spTgt spid="33802">
                                            <p:txEl>
                                              <p:pRg st="3" end="3"/>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33802">
                                            <p:txEl>
                                              <p:pRg st="4" end="4"/>
                                            </p:txEl>
                                          </p:spTgt>
                                        </p:tgtEl>
                                        <p:attrNameLst>
                                          <p:attrName>style.visibility</p:attrName>
                                        </p:attrNameLst>
                                      </p:cBhvr>
                                      <p:to>
                                        <p:strVal val="visible"/>
                                      </p:to>
                                    </p:set>
                                    <p:animEffect transition="in" filter="blinds(horizontal)">
                                      <p:cBhvr>
                                        <p:cTn id="57" dur="500"/>
                                        <p:tgtEl>
                                          <p:spTgt spid="33802">
                                            <p:txEl>
                                              <p:pRg st="4" end="4"/>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33802">
                                            <p:txEl>
                                              <p:pRg st="5" end="5"/>
                                            </p:txEl>
                                          </p:spTgt>
                                        </p:tgtEl>
                                        <p:attrNameLst>
                                          <p:attrName>style.visibility</p:attrName>
                                        </p:attrNameLst>
                                      </p:cBhvr>
                                      <p:to>
                                        <p:strVal val="visible"/>
                                      </p:to>
                                    </p:set>
                                    <p:animEffect transition="in" filter="blinds(horizontal)">
                                      <p:cBhvr>
                                        <p:cTn id="60" dur="500"/>
                                        <p:tgtEl>
                                          <p:spTgt spid="338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idx="4294967295"/>
          </p:nvPr>
        </p:nvSpPr>
        <p:spPr/>
        <p:txBody>
          <a:bodyPr/>
          <a:lstStyle/>
          <a:p>
            <a:r>
              <a:rPr lang="fr-BE" sz="2400">
                <a:latin typeface="Times New Roman" charset="0"/>
                <a:ea typeface="ＭＳ Ｐゴシック" charset="0"/>
              </a:rPr>
              <a:t>Intolérance versus allergie alimentaire</a:t>
            </a:r>
            <a:br>
              <a:rPr lang="fr-BE" sz="2400">
                <a:latin typeface="Times New Roman" charset="0"/>
                <a:ea typeface="ＭＳ Ｐゴシック" charset="0"/>
              </a:rPr>
            </a:br>
            <a:r>
              <a:rPr lang="fr-BE" sz="2400">
                <a:latin typeface="Times New Roman" charset="0"/>
                <a:ea typeface="ＭＳ Ｐゴシック" charset="0"/>
              </a:rPr>
              <a:t>Diagnostic in-vitro</a:t>
            </a:r>
            <a:endParaRPr lang="fr-FR" sz="240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707438" cy="5151438"/>
          </a:xfrm>
        </p:spPr>
        <p:txBody>
          <a:bodyPr/>
          <a:lstStyle/>
          <a:p>
            <a:pPr marL="457200" lvl="1" indent="0">
              <a:buFontTx/>
              <a:buNone/>
              <a:defRPr/>
            </a:pPr>
            <a:endParaRPr lang="nl-BE" sz="1600" dirty="0" smtClean="0">
              <a:solidFill>
                <a:srgbClr val="006699"/>
              </a:solidFill>
              <a:latin typeface="Times New Roman" charset="0"/>
            </a:endParaRPr>
          </a:p>
          <a:p>
            <a:pPr lvl="1">
              <a:defRPr/>
            </a:pPr>
            <a:endParaRPr lang="nl-BE" sz="1600" dirty="0" smtClean="0">
              <a:solidFill>
                <a:srgbClr val="006699"/>
              </a:solidFill>
              <a:latin typeface="Times New Roman" charset="0"/>
            </a:endParaRPr>
          </a:p>
          <a:p>
            <a:pPr>
              <a:defRPr/>
            </a:pPr>
            <a:endParaRPr lang="nl-BE" sz="1200" dirty="0" smtClean="0">
              <a:solidFill>
                <a:srgbClr val="006699"/>
              </a:solidFill>
              <a:latin typeface="Times New Roman" charset="0"/>
              <a:ea typeface="Arial" charset="0"/>
            </a:endParaRPr>
          </a:p>
          <a:p>
            <a:pPr marL="914400" lvl="2" indent="0">
              <a:buFont typeface="Wingdings" charset="0"/>
              <a:buNone/>
              <a:defRPr/>
            </a:pPr>
            <a:endParaRPr lang="fr-FR" sz="1600" dirty="0">
              <a:solidFill>
                <a:srgbClr val="006699"/>
              </a:solidFill>
              <a:latin typeface="Times New Roman" charset="0"/>
            </a:endParaRPr>
          </a:p>
        </p:txBody>
      </p:sp>
      <p:pic>
        <p:nvPicPr>
          <p:cNvPr id="107523" name="Image 1"/>
          <p:cNvPicPr>
            <a:picLocks noChangeAspect="1"/>
          </p:cNvPicPr>
          <p:nvPr/>
        </p:nvPicPr>
        <p:blipFill>
          <a:blip r:embed="rId3">
            <a:extLst>
              <a:ext uri="{28A0092B-C50C-407E-A947-70E740481C1C}">
                <a14:useLocalDpi xmlns:a14="http://schemas.microsoft.com/office/drawing/2010/main" val="0"/>
              </a:ext>
            </a:extLst>
          </a:blip>
          <a:srcRect t="9920"/>
          <a:stretch>
            <a:fillRect/>
          </a:stretch>
        </p:blipFill>
        <p:spPr bwMode="auto">
          <a:xfrm>
            <a:off x="388938" y="1287463"/>
            <a:ext cx="8128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à coins arrondis 2"/>
          <p:cNvSpPr/>
          <p:nvPr/>
        </p:nvSpPr>
        <p:spPr>
          <a:xfrm>
            <a:off x="466725" y="2767013"/>
            <a:ext cx="925513" cy="784225"/>
          </a:xfrm>
          <a:prstGeom prst="roundRect">
            <a:avLst/>
          </a:prstGeom>
          <a:noFill/>
          <a:ln w="50800">
            <a:solidFill>
              <a:srgbClr val="12CC0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6" name="Rectangle à coins arrondis 5"/>
          <p:cNvSpPr/>
          <p:nvPr/>
        </p:nvSpPr>
        <p:spPr>
          <a:xfrm>
            <a:off x="4502150" y="2759075"/>
            <a:ext cx="788988" cy="784225"/>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07526" name="Rectangle 3"/>
          <p:cNvSpPr txBox="1">
            <a:spLocks noChangeArrowheads="1"/>
          </p:cNvSpPr>
          <p:nvPr/>
        </p:nvSpPr>
        <p:spPr bwMode="auto">
          <a:xfrm>
            <a:off x="298450" y="3800475"/>
            <a:ext cx="870743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nl-BE" sz="1800" b="1">
                <a:solidFill>
                  <a:srgbClr val="006699"/>
                </a:solidFill>
                <a:latin typeface="Times New Roman" charset="0"/>
                <a:cs typeface="Arial" charset="0"/>
              </a:rPr>
              <a:t>Exemple : Intolérance alimentaire au lactose ou allergie aux protéines de lait de vache</a:t>
            </a:r>
          </a:p>
        </p:txBody>
      </p:sp>
      <p:sp>
        <p:nvSpPr>
          <p:cNvPr id="107527" name="Rectangle 3"/>
          <p:cNvSpPr txBox="1">
            <a:spLocks noChangeArrowheads="1"/>
          </p:cNvSpPr>
          <p:nvPr/>
        </p:nvSpPr>
        <p:spPr bwMode="auto">
          <a:xfrm>
            <a:off x="-487363" y="4178300"/>
            <a:ext cx="4924426"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just">
              <a:spcBef>
                <a:spcPct val="20000"/>
              </a:spcBef>
              <a:buFont typeface="Wingdings" charset="0"/>
              <a:buChar char="ü"/>
            </a:pPr>
            <a:endParaRPr lang="nl-BE" sz="1600" b="1">
              <a:solidFill>
                <a:srgbClr val="006699"/>
              </a:solidFill>
              <a:latin typeface="Times New Roman" charset="0"/>
              <a:cs typeface="Arial" charset="0"/>
            </a:endParaRPr>
          </a:p>
        </p:txBody>
      </p:sp>
      <p:sp>
        <p:nvSpPr>
          <p:cNvPr id="12" name="Rectangle 3"/>
          <p:cNvSpPr txBox="1">
            <a:spLocks noChangeArrowheads="1"/>
          </p:cNvSpPr>
          <p:nvPr/>
        </p:nvSpPr>
        <p:spPr bwMode="auto">
          <a:xfrm>
            <a:off x="758825" y="4094163"/>
            <a:ext cx="78771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9250" lvl="1" indent="-342900" algn="just">
              <a:defRPr/>
            </a:pPr>
            <a:r>
              <a:rPr lang="fr-FR" sz="2000" b="1" dirty="0" smtClean="0">
                <a:solidFill>
                  <a:srgbClr val="008000"/>
                </a:solidFill>
                <a:latin typeface="Times New Roman" charset="0"/>
                <a:cs typeface="Times New Roman" charset="0"/>
              </a:rPr>
              <a:t>APLV: </a:t>
            </a:r>
            <a:r>
              <a:rPr lang="fr-FR" sz="1800" b="1" dirty="0" smtClean="0">
                <a:solidFill>
                  <a:srgbClr val="008000"/>
                </a:solidFill>
                <a:latin typeface="Times New Roman" charset="0"/>
                <a:cs typeface="Times New Roman" charset="0"/>
              </a:rPr>
              <a:t>dosage des IgE spécifique du lait de vache.</a:t>
            </a:r>
          </a:p>
          <a:p>
            <a:pPr lvl="1">
              <a:buFont typeface="Wingdings" charset="2"/>
              <a:buChar char="§"/>
              <a:defRPr/>
            </a:pPr>
            <a:r>
              <a:rPr lang="fr-FR" sz="1400" b="1" dirty="0" smtClean="0">
                <a:solidFill>
                  <a:srgbClr val="008000"/>
                </a:solidFill>
                <a:latin typeface="Times New Roman"/>
                <a:cs typeface="Times New Roman"/>
              </a:rPr>
              <a:t>Lait de vache, f2</a:t>
            </a:r>
            <a:endParaRPr lang="fr-FR" sz="3200" b="1" dirty="0">
              <a:solidFill>
                <a:srgbClr val="008000"/>
              </a:solidFill>
              <a:latin typeface="Times New Roman"/>
              <a:cs typeface="Times New Roman"/>
            </a:endParaRPr>
          </a:p>
          <a:p>
            <a:pPr lvl="1">
              <a:buFont typeface="Wingdings" charset="2"/>
              <a:buChar char="§"/>
              <a:defRPr/>
            </a:pPr>
            <a:r>
              <a:rPr lang="fr-FR" sz="1400" b="1" dirty="0" err="1" smtClean="0">
                <a:solidFill>
                  <a:srgbClr val="008000"/>
                </a:solidFill>
                <a:latin typeface="Times New Roman"/>
                <a:cs typeface="Times New Roman"/>
              </a:rPr>
              <a:t>Bos</a:t>
            </a:r>
            <a:r>
              <a:rPr lang="fr-FR" sz="1400" b="1" dirty="0" smtClean="0">
                <a:solidFill>
                  <a:srgbClr val="008000"/>
                </a:solidFill>
                <a:latin typeface="Times New Roman"/>
                <a:cs typeface="Times New Roman"/>
              </a:rPr>
              <a:t> </a:t>
            </a:r>
            <a:r>
              <a:rPr lang="fr-FR" sz="1400" b="1" dirty="0">
                <a:solidFill>
                  <a:srgbClr val="008000"/>
                </a:solidFill>
                <a:latin typeface="Times New Roman"/>
                <a:cs typeface="Times New Roman"/>
              </a:rPr>
              <a:t>d 4 </a:t>
            </a:r>
            <a:r>
              <a:rPr lang="es-ES_tradnl" sz="1400" b="1" dirty="0">
                <a:solidFill>
                  <a:srgbClr val="008000"/>
                </a:solidFill>
                <a:latin typeface="Times New Roman"/>
                <a:cs typeface="Times New Roman"/>
              </a:rPr>
              <a:t>α</a:t>
            </a:r>
            <a:r>
              <a:rPr lang="fr-FR" sz="1400" b="1" dirty="0">
                <a:solidFill>
                  <a:srgbClr val="008000"/>
                </a:solidFill>
                <a:latin typeface="Times New Roman"/>
                <a:cs typeface="Times New Roman"/>
              </a:rPr>
              <a:t>-</a:t>
            </a:r>
            <a:r>
              <a:rPr lang="fr-FR" sz="1400" b="1" dirty="0" smtClean="0">
                <a:solidFill>
                  <a:srgbClr val="008000"/>
                </a:solidFill>
                <a:latin typeface="Times New Roman"/>
                <a:cs typeface="Times New Roman"/>
              </a:rPr>
              <a:t>lactalbumine, f76 </a:t>
            </a:r>
            <a:endParaRPr lang="fr-FR" sz="4800" b="1" dirty="0">
              <a:solidFill>
                <a:srgbClr val="008000"/>
              </a:solidFill>
              <a:latin typeface="Times New Roman"/>
              <a:cs typeface="Times New Roman"/>
            </a:endParaRPr>
          </a:p>
          <a:p>
            <a:pPr lvl="1">
              <a:buFont typeface="Wingdings" charset="2"/>
              <a:buChar char="§"/>
              <a:defRPr/>
            </a:pPr>
            <a:r>
              <a:rPr lang="en-GB" sz="1400" b="1" dirty="0" err="1" smtClean="0">
                <a:solidFill>
                  <a:srgbClr val="008000"/>
                </a:solidFill>
                <a:latin typeface="Times New Roman"/>
                <a:cs typeface="Times New Roman"/>
              </a:rPr>
              <a:t>Bos</a:t>
            </a:r>
            <a:r>
              <a:rPr lang="en-GB" sz="1400" b="1" dirty="0" smtClean="0">
                <a:solidFill>
                  <a:srgbClr val="008000"/>
                </a:solidFill>
                <a:latin typeface="Times New Roman"/>
                <a:cs typeface="Times New Roman"/>
              </a:rPr>
              <a:t> </a:t>
            </a:r>
            <a:r>
              <a:rPr lang="en-GB" sz="1400" b="1" dirty="0">
                <a:solidFill>
                  <a:srgbClr val="008000"/>
                </a:solidFill>
                <a:latin typeface="Times New Roman"/>
                <a:cs typeface="Times New Roman"/>
              </a:rPr>
              <a:t>d 5 β </a:t>
            </a:r>
            <a:r>
              <a:rPr lang="en-GB" sz="1400" b="1" dirty="0" smtClean="0">
                <a:solidFill>
                  <a:srgbClr val="008000"/>
                </a:solidFill>
                <a:latin typeface="Times New Roman"/>
                <a:cs typeface="Times New Roman"/>
              </a:rPr>
              <a:t>–</a:t>
            </a:r>
            <a:r>
              <a:rPr lang="en-GB" sz="1400" b="1" dirty="0" err="1" smtClean="0">
                <a:solidFill>
                  <a:srgbClr val="008000"/>
                </a:solidFill>
                <a:latin typeface="Times New Roman"/>
                <a:cs typeface="Times New Roman"/>
              </a:rPr>
              <a:t>lactoglobuline</a:t>
            </a:r>
            <a:r>
              <a:rPr lang="en-GB" sz="1400" b="1" dirty="0" smtClean="0">
                <a:solidFill>
                  <a:srgbClr val="008000"/>
                </a:solidFill>
                <a:latin typeface="Times New Roman"/>
                <a:cs typeface="Times New Roman"/>
              </a:rPr>
              <a:t>, </a:t>
            </a:r>
            <a:r>
              <a:rPr lang="en-GB" sz="1400" b="1" dirty="0">
                <a:solidFill>
                  <a:srgbClr val="008000"/>
                </a:solidFill>
                <a:latin typeface="Times New Roman"/>
                <a:cs typeface="Times New Roman"/>
              </a:rPr>
              <a:t>f77  </a:t>
            </a:r>
            <a:endParaRPr lang="fr-FR" sz="4800" b="1" dirty="0">
              <a:solidFill>
                <a:srgbClr val="008000"/>
              </a:solidFill>
              <a:latin typeface="Times New Roman"/>
              <a:cs typeface="Times New Roman"/>
            </a:endParaRPr>
          </a:p>
          <a:p>
            <a:pPr lvl="1">
              <a:buFont typeface="Wingdings" charset="2"/>
              <a:buChar char="§"/>
              <a:defRPr/>
            </a:pPr>
            <a:r>
              <a:rPr lang="en-GB" sz="1400" b="1" dirty="0" err="1" smtClean="0">
                <a:solidFill>
                  <a:srgbClr val="008000"/>
                </a:solidFill>
                <a:latin typeface="Times New Roman"/>
                <a:cs typeface="Times New Roman"/>
              </a:rPr>
              <a:t>Bos</a:t>
            </a:r>
            <a:r>
              <a:rPr lang="en-GB" sz="1400" b="1" dirty="0" smtClean="0">
                <a:solidFill>
                  <a:srgbClr val="008000"/>
                </a:solidFill>
                <a:latin typeface="Times New Roman"/>
                <a:cs typeface="Times New Roman"/>
              </a:rPr>
              <a:t> </a:t>
            </a:r>
            <a:r>
              <a:rPr lang="en-GB" sz="1400" b="1" dirty="0">
                <a:solidFill>
                  <a:srgbClr val="008000"/>
                </a:solidFill>
                <a:latin typeface="Times New Roman"/>
                <a:cs typeface="Times New Roman"/>
              </a:rPr>
              <a:t>d 8 </a:t>
            </a:r>
            <a:r>
              <a:rPr lang="en-GB" sz="1400" b="1" dirty="0" err="1" smtClean="0">
                <a:solidFill>
                  <a:srgbClr val="008000"/>
                </a:solidFill>
                <a:latin typeface="Times New Roman"/>
                <a:cs typeface="Times New Roman"/>
              </a:rPr>
              <a:t>Caseine</a:t>
            </a:r>
            <a:r>
              <a:rPr lang="en-GB" sz="1400" b="1" dirty="0" smtClean="0">
                <a:solidFill>
                  <a:srgbClr val="008000"/>
                </a:solidFill>
                <a:latin typeface="Times New Roman"/>
                <a:cs typeface="Times New Roman"/>
              </a:rPr>
              <a:t>, </a:t>
            </a:r>
            <a:r>
              <a:rPr lang="en-GB" sz="1400" b="1" dirty="0">
                <a:solidFill>
                  <a:srgbClr val="008000"/>
                </a:solidFill>
                <a:latin typeface="Times New Roman"/>
                <a:cs typeface="Times New Roman"/>
              </a:rPr>
              <a:t>f78  </a:t>
            </a:r>
            <a:endParaRPr lang="fr-FR" sz="4800" b="1" dirty="0">
              <a:solidFill>
                <a:srgbClr val="008000"/>
              </a:solidFill>
              <a:latin typeface="Times New Roman"/>
              <a:cs typeface="Times New Roman"/>
            </a:endParaRPr>
          </a:p>
          <a:p>
            <a:pPr lvl="1">
              <a:buFont typeface="Wingdings" charset="2"/>
              <a:buChar char="§"/>
              <a:defRPr/>
            </a:pPr>
            <a:r>
              <a:rPr lang="en-GB" sz="1400" b="1" dirty="0" smtClean="0">
                <a:solidFill>
                  <a:srgbClr val="008000"/>
                </a:solidFill>
                <a:latin typeface="Times New Roman"/>
                <a:cs typeface="Times New Roman"/>
              </a:rPr>
              <a:t>Bovine </a:t>
            </a:r>
            <a:r>
              <a:rPr lang="en-GB" sz="1400" b="1" dirty="0" err="1" smtClean="0">
                <a:solidFill>
                  <a:srgbClr val="008000"/>
                </a:solidFill>
                <a:latin typeface="Times New Roman"/>
                <a:cs typeface="Times New Roman"/>
              </a:rPr>
              <a:t>lactoferrine</a:t>
            </a:r>
            <a:r>
              <a:rPr lang="en-GB" sz="1400" b="1" dirty="0" smtClean="0">
                <a:solidFill>
                  <a:srgbClr val="008000"/>
                </a:solidFill>
                <a:latin typeface="Times New Roman"/>
                <a:cs typeface="Times New Roman"/>
              </a:rPr>
              <a:t>, f334</a:t>
            </a:r>
            <a:endParaRPr lang="fr-FR" b="1" dirty="0" smtClean="0">
              <a:solidFill>
                <a:srgbClr val="008000"/>
              </a:solidFill>
              <a:latin typeface="Times New Roman" charset="0"/>
              <a:cs typeface="Times New Roman" charset="0"/>
            </a:endParaRPr>
          </a:p>
          <a:p>
            <a:pPr marL="349250" lvl="1" indent="-342900" algn="just">
              <a:defRPr/>
            </a:pPr>
            <a:r>
              <a:rPr lang="fr-FR" sz="1800" b="1" dirty="0" smtClean="0">
                <a:solidFill>
                  <a:srgbClr val="FF0000"/>
                </a:solidFill>
                <a:latin typeface="Times New Roman" charset="0"/>
                <a:cs typeface="Times New Roman" charset="0"/>
              </a:rPr>
              <a:t>Intolérance au lactose: </a:t>
            </a:r>
          </a:p>
          <a:p>
            <a:pPr marL="749300" lvl="2" indent="-342900" algn="just">
              <a:defRPr/>
            </a:pPr>
            <a:r>
              <a:rPr lang="nl-BE" sz="1400" b="1" dirty="0" smtClean="0">
                <a:solidFill>
                  <a:srgbClr val="FF0000"/>
                </a:solidFill>
                <a:latin typeface="Times New Roman" charset="0"/>
              </a:rPr>
              <a:t>Pas </a:t>
            </a:r>
            <a:r>
              <a:rPr lang="nl-BE" sz="1400" b="1" dirty="0">
                <a:solidFill>
                  <a:srgbClr val="FF0000"/>
                </a:solidFill>
                <a:latin typeface="Times New Roman" charset="0"/>
              </a:rPr>
              <a:t>de tests de </a:t>
            </a:r>
            <a:r>
              <a:rPr lang="nl-BE" sz="1400" b="1" dirty="0" smtClean="0">
                <a:solidFill>
                  <a:srgbClr val="FF0000"/>
                </a:solidFill>
                <a:latin typeface="Times New Roman" charset="0"/>
              </a:rPr>
              <a:t>laboratoire</a:t>
            </a:r>
          </a:p>
          <a:p>
            <a:pPr marL="749300" lvl="2" indent="-342900" algn="just">
              <a:defRPr/>
            </a:pPr>
            <a:r>
              <a:rPr lang="fr-FR" sz="1400" b="1" dirty="0" err="1" smtClean="0">
                <a:solidFill>
                  <a:srgbClr val="FF0000"/>
                </a:solidFill>
                <a:latin typeface="Times New Roman" charset="0"/>
                <a:cs typeface="Times New Roman" charset="0"/>
              </a:rPr>
              <a:t>Breath</a:t>
            </a:r>
            <a:r>
              <a:rPr lang="fr-FR" sz="1400" b="1" dirty="0" smtClean="0">
                <a:solidFill>
                  <a:srgbClr val="FF0000"/>
                </a:solidFill>
                <a:latin typeface="Times New Roman" charset="0"/>
                <a:cs typeface="Times New Roman" charset="0"/>
              </a:rPr>
              <a:t>-test : test « de l’hydrogène expiré ». </a:t>
            </a:r>
            <a:endParaRPr lang="fr-FR" altLang="ja-JP" sz="1400" b="1" dirty="0">
              <a:solidFill>
                <a:srgbClr val="FF0000"/>
              </a:solidFill>
            </a:endParaRPr>
          </a:p>
        </p:txBody>
      </p:sp>
    </p:spTree>
    <p:extLst>
      <p:ext uri="{BB962C8B-B14F-4D97-AF65-F5344CB8AC3E}">
        <p14:creationId xmlns:p14="http://schemas.microsoft.com/office/powerpoint/2010/main" val="2806562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animEffect transition="in" filter="blinds(horizontal)">
                                      <p:cBhvr>
                                        <p:cTn id="7" dur="500"/>
                                        <p:tgtEl>
                                          <p:spTgt spid="12">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7" end="7"/>
                                            </p:txEl>
                                          </p:spTgt>
                                        </p:tgtEl>
                                        <p:attrNameLst>
                                          <p:attrName>style.visibility</p:attrName>
                                        </p:attrNameLst>
                                      </p:cBhvr>
                                      <p:to>
                                        <p:strVal val="visible"/>
                                      </p:to>
                                    </p:set>
                                    <p:animEffect transition="in" filter="blinds(horizontal)">
                                      <p:cBhvr>
                                        <p:cTn id="10" dur="500"/>
                                        <p:tgtEl>
                                          <p:spTgt spid="12">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animEffect transition="in" filter="blinds(horizontal)">
                                      <p:cBhvr>
                                        <p:cTn id="13"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ZoneTexte 5"/>
          <p:cNvSpPr txBox="1">
            <a:spLocks noChangeArrowheads="1"/>
          </p:cNvSpPr>
          <p:nvPr/>
        </p:nvSpPr>
        <p:spPr bwMode="auto">
          <a:xfrm>
            <a:off x="1871663" y="250825"/>
            <a:ext cx="6550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a:solidFill>
                  <a:srgbClr val="006699"/>
                </a:solidFill>
                <a:latin typeface="Times New Roman" charset="0"/>
                <a:cs typeface="Times New Roman" charset="0"/>
              </a:rPr>
              <a:t>Bilan IgG versus IgE</a:t>
            </a:r>
          </a:p>
          <a:p>
            <a:pPr algn="ctr" eaLnBrk="1" hangingPunct="1"/>
            <a:r>
              <a:rPr lang="fr-FR">
                <a:solidFill>
                  <a:srgbClr val="006699"/>
                </a:solidFill>
                <a:latin typeface="Times New Roman" charset="0"/>
                <a:cs typeface="Times New Roman" charset="0"/>
              </a:rPr>
              <a:t>Comment faire la part des choses ?</a:t>
            </a:r>
          </a:p>
        </p:txBody>
      </p:sp>
      <p:sp>
        <p:nvSpPr>
          <p:cNvPr id="13" name="ZoneTexte 12"/>
          <p:cNvSpPr txBox="1"/>
          <p:nvPr/>
        </p:nvSpPr>
        <p:spPr>
          <a:xfrm>
            <a:off x="4481513" y="1454150"/>
            <a:ext cx="4662487" cy="5354638"/>
          </a:xfrm>
          <a:prstGeom prst="rect">
            <a:avLst/>
          </a:prstGeom>
          <a:noFill/>
        </p:spPr>
        <p:txBody>
          <a:bodyPr>
            <a:spAutoFit/>
          </a:bodyPr>
          <a:lstStyle/>
          <a:p>
            <a:pPr>
              <a:defRPr/>
            </a:pPr>
            <a:r>
              <a:rPr lang="fr-FR" b="1" dirty="0">
                <a:solidFill>
                  <a:srgbClr val="006699"/>
                </a:solidFill>
                <a:latin typeface="Times New Roman"/>
                <a:cs typeface="Times New Roman"/>
              </a:rPr>
              <a:t>Patient 2 : F, 45 ans.</a:t>
            </a:r>
          </a:p>
          <a:p>
            <a:pPr>
              <a:defRPr/>
            </a:pPr>
            <a:r>
              <a:rPr lang="fr-FR" dirty="0">
                <a:solidFill>
                  <a:srgbClr val="006699"/>
                </a:solidFill>
                <a:latin typeface="Times New Roman"/>
                <a:cs typeface="Times New Roman"/>
              </a:rPr>
              <a:t>Bilan « exhaustif » </a:t>
            </a:r>
            <a:r>
              <a:rPr lang="fr-FR" b="1" u="sng" dirty="0" err="1">
                <a:solidFill>
                  <a:srgbClr val="006699"/>
                </a:solidFill>
                <a:latin typeface="Times New Roman"/>
                <a:cs typeface="Times New Roman"/>
              </a:rPr>
              <a:t>IgG</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IgG</a:t>
            </a:r>
            <a:r>
              <a:rPr lang="fr-FR" dirty="0">
                <a:solidFill>
                  <a:srgbClr val="006699"/>
                </a:solidFill>
                <a:latin typeface="Times New Roman"/>
                <a:cs typeface="Times New Roman"/>
              </a:rPr>
              <a:t> positifs</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cassis, prune, pêche, banane, raisin, orange, papaye.</a:t>
            </a:r>
          </a:p>
          <a:p>
            <a:pPr marL="1200150" lvl="2" indent="-285750">
              <a:buFont typeface="Arial"/>
              <a:buChar char="•"/>
              <a:defRPr/>
            </a:pPr>
            <a:r>
              <a:rPr lang="fr-FR" dirty="0">
                <a:solidFill>
                  <a:srgbClr val="006699"/>
                </a:solidFill>
                <a:latin typeface="Times New Roman"/>
                <a:cs typeface="Times New Roman"/>
              </a:rPr>
              <a:t>Carotte, soja, pois, tomate, brocoli, choux, champignon</a:t>
            </a:r>
          </a:p>
          <a:p>
            <a:pPr marL="1200150" lvl="2" indent="-285750">
              <a:buFont typeface="Arial"/>
              <a:buChar char="•"/>
              <a:defRPr/>
            </a:pPr>
            <a:r>
              <a:rPr lang="fr-FR" dirty="0">
                <a:solidFill>
                  <a:srgbClr val="006699"/>
                </a:solidFill>
                <a:latin typeface="Times New Roman"/>
                <a:cs typeface="Times New Roman"/>
              </a:rPr>
              <a:t>Lupin, arachide, tournesol</a:t>
            </a:r>
          </a:p>
          <a:p>
            <a:pPr marL="1200150" lvl="2" indent="-285750">
              <a:buFont typeface="Arial"/>
              <a:buChar char="•"/>
              <a:defRPr/>
            </a:pPr>
            <a:r>
              <a:rPr lang="fr-FR" dirty="0">
                <a:solidFill>
                  <a:srgbClr val="006699"/>
                </a:solidFill>
                <a:latin typeface="Times New Roman"/>
                <a:cs typeface="Times New Roman"/>
              </a:rPr>
              <a:t>Riz, froment, maïs, sorgho</a:t>
            </a:r>
          </a:p>
          <a:p>
            <a:pPr marL="1200150" lvl="2" indent="-285750">
              <a:buFont typeface="Arial"/>
              <a:buChar char="•"/>
              <a:defRPr/>
            </a:pPr>
            <a:r>
              <a:rPr lang="fr-FR" dirty="0">
                <a:solidFill>
                  <a:srgbClr val="006699"/>
                </a:solidFill>
                <a:latin typeface="Times New Roman"/>
                <a:cs typeface="Times New Roman"/>
              </a:rPr>
              <a:t>Miel, café, cacao</a:t>
            </a:r>
          </a:p>
          <a:p>
            <a:pPr marL="742950" lvl="2" indent="-285750">
              <a:buFont typeface="Arial"/>
              <a:buChar char="•"/>
              <a:defRPr/>
            </a:pPr>
            <a:r>
              <a:rPr lang="fr-FR" dirty="0">
                <a:solidFill>
                  <a:srgbClr val="006699"/>
                </a:solidFill>
                <a:latin typeface="Times New Roman"/>
                <a:cs typeface="Times New Roman"/>
              </a:rPr>
              <a:t>Aliments d’origine animale :</a:t>
            </a:r>
          </a:p>
          <a:p>
            <a:pPr marL="1200150" lvl="3" indent="-285750">
              <a:buFont typeface="Arial"/>
              <a:buChar char="•"/>
              <a:defRPr/>
            </a:pPr>
            <a:r>
              <a:rPr lang="fr-FR" dirty="0">
                <a:solidFill>
                  <a:srgbClr val="006699"/>
                </a:solidFill>
                <a:latin typeface="Times New Roman"/>
                <a:cs typeface="Times New Roman"/>
              </a:rPr>
              <a:t>Lait de vache, yogourt</a:t>
            </a:r>
          </a:p>
          <a:p>
            <a:pPr marL="1200150" lvl="3" indent="-285750">
              <a:buFont typeface="Arial"/>
              <a:buChar char="•"/>
              <a:defRPr/>
            </a:pPr>
            <a:r>
              <a:rPr lang="fr-FR" dirty="0">
                <a:solidFill>
                  <a:srgbClr val="006699"/>
                </a:solidFill>
                <a:latin typeface="Times New Roman"/>
                <a:cs typeface="Times New Roman"/>
              </a:rPr>
              <a:t>Scampi, </a:t>
            </a:r>
            <a:r>
              <a:rPr lang="fr-FR" dirty="0" err="1">
                <a:solidFill>
                  <a:srgbClr val="006699"/>
                </a:solidFill>
                <a:latin typeface="Times New Roman"/>
                <a:cs typeface="Times New Roman"/>
              </a:rPr>
              <a:t>boeuf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Blanc et jaune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a:t>
            </a:r>
          </a:p>
          <a:p>
            <a:pPr marL="1200150" lvl="3" indent="-285750">
              <a:buFont typeface="Arial"/>
              <a:buChar char="•"/>
              <a:defRPr/>
            </a:pPr>
            <a:endParaRPr lang="fr-FR" dirty="0">
              <a:solidFill>
                <a:srgbClr val="364480"/>
              </a:solidFill>
              <a:latin typeface="Times New Roman"/>
              <a:cs typeface="Times New Roman"/>
            </a:endParaRPr>
          </a:p>
          <a:p>
            <a:pPr>
              <a:defRPr/>
            </a:pPr>
            <a:endParaRPr lang="fr-FR" dirty="0"/>
          </a:p>
        </p:txBody>
      </p:sp>
      <p:sp>
        <p:nvSpPr>
          <p:cNvPr id="15" name="ZoneTexte 14"/>
          <p:cNvSpPr txBox="1"/>
          <p:nvPr/>
        </p:nvSpPr>
        <p:spPr>
          <a:xfrm>
            <a:off x="217488" y="1490663"/>
            <a:ext cx="4545012" cy="4248150"/>
          </a:xfrm>
          <a:prstGeom prst="rect">
            <a:avLst/>
          </a:prstGeom>
          <a:noFill/>
        </p:spPr>
        <p:txBody>
          <a:bodyPr>
            <a:spAutoFit/>
          </a:bodyPr>
          <a:lstStyle/>
          <a:p>
            <a:pPr>
              <a:defRPr/>
            </a:pPr>
            <a:r>
              <a:rPr lang="fr-FR" b="1" dirty="0">
                <a:solidFill>
                  <a:srgbClr val="006699"/>
                </a:solidFill>
                <a:latin typeface="Times New Roman"/>
                <a:cs typeface="Times New Roman"/>
              </a:rPr>
              <a:t>Patient 1 : F, 42 ans.</a:t>
            </a:r>
          </a:p>
          <a:p>
            <a:pPr>
              <a:defRPr/>
            </a:pPr>
            <a:r>
              <a:rPr lang="fr-FR" dirty="0">
                <a:solidFill>
                  <a:srgbClr val="006699"/>
                </a:solidFill>
                <a:latin typeface="Times New Roman"/>
                <a:cs typeface="Times New Roman"/>
              </a:rPr>
              <a:t>Bilan « exhaustif » </a:t>
            </a:r>
            <a:r>
              <a:rPr lang="fr-FR" b="1" u="sng" dirty="0" err="1">
                <a:solidFill>
                  <a:srgbClr val="006699"/>
                </a:solidFill>
                <a:latin typeface="Times New Roman"/>
                <a:cs typeface="Times New Roman"/>
              </a:rPr>
              <a:t>IgE</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IgE</a:t>
            </a:r>
            <a:r>
              <a:rPr lang="fr-FR" dirty="0">
                <a:solidFill>
                  <a:srgbClr val="006699"/>
                </a:solidFill>
                <a:latin typeface="Times New Roman"/>
                <a:cs typeface="Times New Roman"/>
              </a:rPr>
              <a:t> positifs</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prune, pêche, banane, mangue, raisin, orange.</a:t>
            </a:r>
          </a:p>
          <a:p>
            <a:pPr marL="1200150" lvl="2" indent="-285750">
              <a:buFont typeface="Arial"/>
              <a:buChar char="•"/>
              <a:defRPr/>
            </a:pPr>
            <a:r>
              <a:rPr lang="fr-FR" dirty="0">
                <a:solidFill>
                  <a:srgbClr val="006699"/>
                </a:solidFill>
                <a:latin typeface="Times New Roman"/>
                <a:cs typeface="Times New Roman"/>
              </a:rPr>
              <a:t>Carotte, céleri, soja</a:t>
            </a:r>
          </a:p>
          <a:p>
            <a:pPr marL="1200150" lvl="2" indent="-285750">
              <a:buFont typeface="Arial"/>
              <a:buChar char="•"/>
              <a:defRPr/>
            </a:pPr>
            <a:r>
              <a:rPr lang="fr-FR" dirty="0">
                <a:solidFill>
                  <a:srgbClr val="006699"/>
                </a:solidFill>
                <a:latin typeface="Times New Roman"/>
                <a:cs typeface="Times New Roman"/>
              </a:rPr>
              <a:t>Froment</a:t>
            </a:r>
          </a:p>
          <a:p>
            <a:pPr marL="1200150" lvl="2" indent="-285750">
              <a:buFont typeface="Arial"/>
              <a:buChar char="•"/>
              <a:defRPr/>
            </a:pPr>
            <a:r>
              <a:rPr lang="fr-FR" dirty="0">
                <a:solidFill>
                  <a:srgbClr val="006699"/>
                </a:solidFill>
                <a:latin typeface="Times New Roman"/>
                <a:cs typeface="Times New Roman"/>
              </a:rPr>
              <a:t>Arachide</a:t>
            </a:r>
          </a:p>
          <a:p>
            <a:pPr marL="742950" lvl="3" indent="-285750">
              <a:buFont typeface="Arial"/>
              <a:buChar char="•"/>
              <a:defRPr/>
            </a:pPr>
            <a:r>
              <a:rPr lang="fr-FR" dirty="0">
                <a:solidFill>
                  <a:srgbClr val="006699"/>
                </a:solidFill>
                <a:latin typeface="Times New Roman"/>
                <a:cs typeface="Times New Roman"/>
              </a:rPr>
              <a:t>Aliments d’origine animale :</a:t>
            </a:r>
          </a:p>
          <a:p>
            <a:pPr marL="1200150" lvl="4" indent="-285750">
              <a:buFont typeface="Arial"/>
              <a:buChar char="•"/>
              <a:defRPr/>
            </a:pPr>
            <a:r>
              <a:rPr lang="fr-FR" dirty="0">
                <a:solidFill>
                  <a:srgbClr val="006699"/>
                </a:solidFill>
                <a:latin typeface="Times New Roman"/>
                <a:cs typeface="Times New Roman"/>
              </a:rPr>
              <a:t>Lait de vache</a:t>
            </a:r>
          </a:p>
          <a:p>
            <a:pPr marL="1200150" lvl="4" indent="-285750">
              <a:buFont typeface="Arial"/>
              <a:buChar char="•"/>
              <a:defRPr/>
            </a:pPr>
            <a:r>
              <a:rPr lang="fr-FR" dirty="0">
                <a:solidFill>
                  <a:srgbClr val="006699"/>
                </a:solidFill>
                <a:latin typeface="Times New Roman"/>
                <a:cs typeface="Times New Roman"/>
              </a:rPr>
              <a:t>Blanc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4" indent="-285750">
              <a:buFont typeface="Arial"/>
              <a:buChar char="•"/>
              <a:defRPr/>
            </a:pPr>
            <a:r>
              <a:rPr lang="fr-FR" dirty="0">
                <a:solidFill>
                  <a:srgbClr val="006699"/>
                </a:solidFill>
                <a:latin typeface="Times New Roman"/>
                <a:cs typeface="Times New Roman"/>
              </a:rPr>
              <a:t>Crustacés</a:t>
            </a:r>
          </a:p>
          <a:p>
            <a:pPr>
              <a:defRPr/>
            </a:pPr>
            <a:endParaRPr lang="fr-FR" dirty="0"/>
          </a:p>
        </p:txBody>
      </p:sp>
    </p:spTree>
    <p:extLst>
      <p:ext uri="{BB962C8B-B14F-4D97-AF65-F5344CB8AC3E}">
        <p14:creationId xmlns:p14="http://schemas.microsoft.com/office/powerpoint/2010/main" val="337673458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ZoneTexte 5"/>
          <p:cNvSpPr txBox="1">
            <a:spLocks noChangeArrowheads="1"/>
          </p:cNvSpPr>
          <p:nvPr/>
        </p:nvSpPr>
        <p:spPr bwMode="auto">
          <a:xfrm>
            <a:off x="1871663" y="250825"/>
            <a:ext cx="6550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a:solidFill>
                  <a:srgbClr val="006699"/>
                </a:solidFill>
                <a:latin typeface="Times New Roman" charset="0"/>
                <a:cs typeface="Times New Roman" charset="0"/>
              </a:rPr>
              <a:t>Bilan IgG versus IgE</a:t>
            </a:r>
          </a:p>
          <a:p>
            <a:pPr algn="ctr" eaLnBrk="1" hangingPunct="1"/>
            <a:r>
              <a:rPr lang="fr-FR">
                <a:solidFill>
                  <a:srgbClr val="006699"/>
                </a:solidFill>
                <a:latin typeface="Times New Roman" charset="0"/>
                <a:cs typeface="Times New Roman" charset="0"/>
              </a:rPr>
              <a:t>Comment faire la part des choses ?</a:t>
            </a:r>
          </a:p>
        </p:txBody>
      </p:sp>
      <p:sp>
        <p:nvSpPr>
          <p:cNvPr id="15" name="ZoneTexte 14"/>
          <p:cNvSpPr txBox="1"/>
          <p:nvPr/>
        </p:nvSpPr>
        <p:spPr>
          <a:xfrm>
            <a:off x="150813" y="1473200"/>
            <a:ext cx="4545012" cy="4524375"/>
          </a:xfrm>
          <a:prstGeom prst="rect">
            <a:avLst/>
          </a:prstGeom>
          <a:noFill/>
        </p:spPr>
        <p:txBody>
          <a:bodyPr>
            <a:spAutoFit/>
          </a:bodyPr>
          <a:lstStyle/>
          <a:p>
            <a:pPr>
              <a:defRPr/>
            </a:pPr>
            <a:r>
              <a:rPr lang="fr-FR" b="1" dirty="0">
                <a:solidFill>
                  <a:srgbClr val="006699"/>
                </a:solidFill>
                <a:latin typeface="Times New Roman"/>
                <a:cs typeface="Times New Roman"/>
              </a:rPr>
              <a:t>Patient 1 : F, 42 ans.</a:t>
            </a:r>
          </a:p>
          <a:p>
            <a:pPr>
              <a:defRPr/>
            </a:pPr>
            <a:endParaRPr lang="fr-FR" b="1" dirty="0">
              <a:solidFill>
                <a:srgbClr val="006699"/>
              </a:solidFill>
              <a:latin typeface="Times New Roman"/>
              <a:cs typeface="Times New Roman"/>
            </a:endParaRPr>
          </a:p>
          <a:p>
            <a:pPr>
              <a:defRPr/>
            </a:pPr>
            <a:r>
              <a:rPr lang="fr-FR" dirty="0">
                <a:solidFill>
                  <a:srgbClr val="006699"/>
                </a:solidFill>
                <a:latin typeface="Times New Roman"/>
                <a:cs typeface="Times New Roman"/>
              </a:rPr>
              <a:t>Bilan « exhaustif » </a:t>
            </a:r>
            <a:r>
              <a:rPr lang="fr-FR" dirty="0" err="1">
                <a:solidFill>
                  <a:srgbClr val="006699"/>
                </a:solidFill>
                <a:latin typeface="Times New Roman"/>
                <a:cs typeface="Times New Roman"/>
              </a:rPr>
              <a:t>IgE</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IgE</a:t>
            </a:r>
            <a:r>
              <a:rPr lang="fr-FR" dirty="0">
                <a:solidFill>
                  <a:srgbClr val="006699"/>
                </a:solidFill>
                <a:latin typeface="Times New Roman"/>
                <a:cs typeface="Times New Roman"/>
              </a:rPr>
              <a:t> positifs</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prune, pêche, banane, mangue, raisin, orange.</a:t>
            </a:r>
          </a:p>
          <a:p>
            <a:pPr marL="1200150" lvl="2" indent="-285750">
              <a:buFont typeface="Arial"/>
              <a:buChar char="•"/>
              <a:defRPr/>
            </a:pPr>
            <a:r>
              <a:rPr lang="fr-FR" dirty="0">
                <a:solidFill>
                  <a:srgbClr val="006699"/>
                </a:solidFill>
                <a:latin typeface="Times New Roman"/>
                <a:cs typeface="Times New Roman"/>
              </a:rPr>
              <a:t>Carotte, céleri, soja</a:t>
            </a:r>
          </a:p>
          <a:p>
            <a:pPr marL="1200150" lvl="2" indent="-285750">
              <a:buFont typeface="Arial"/>
              <a:buChar char="•"/>
              <a:defRPr/>
            </a:pPr>
            <a:r>
              <a:rPr lang="fr-FR" dirty="0">
                <a:solidFill>
                  <a:srgbClr val="006699"/>
                </a:solidFill>
                <a:latin typeface="Times New Roman"/>
                <a:cs typeface="Times New Roman"/>
              </a:rPr>
              <a:t>Froment</a:t>
            </a:r>
          </a:p>
          <a:p>
            <a:pPr marL="1200150" lvl="2" indent="-285750">
              <a:buFont typeface="Arial"/>
              <a:buChar char="•"/>
              <a:defRPr/>
            </a:pPr>
            <a:r>
              <a:rPr lang="fr-FR" dirty="0">
                <a:solidFill>
                  <a:srgbClr val="006699"/>
                </a:solidFill>
                <a:latin typeface="Times New Roman"/>
                <a:cs typeface="Times New Roman"/>
              </a:rPr>
              <a:t>Arachide</a:t>
            </a:r>
          </a:p>
          <a:p>
            <a:pPr marL="742950" lvl="3" indent="-285750">
              <a:buFont typeface="Arial"/>
              <a:buChar char="•"/>
              <a:defRPr/>
            </a:pPr>
            <a:r>
              <a:rPr lang="fr-FR" dirty="0">
                <a:solidFill>
                  <a:srgbClr val="006699"/>
                </a:solidFill>
                <a:latin typeface="Times New Roman"/>
                <a:cs typeface="Times New Roman"/>
              </a:rPr>
              <a:t>Aliments d’origine animale :</a:t>
            </a:r>
          </a:p>
          <a:p>
            <a:pPr marL="1200150" lvl="4" indent="-285750">
              <a:buFont typeface="Arial"/>
              <a:buChar char="•"/>
              <a:defRPr/>
            </a:pPr>
            <a:r>
              <a:rPr lang="fr-FR" dirty="0">
                <a:solidFill>
                  <a:srgbClr val="006699"/>
                </a:solidFill>
                <a:latin typeface="Times New Roman"/>
                <a:cs typeface="Times New Roman"/>
              </a:rPr>
              <a:t>Lait de vache</a:t>
            </a:r>
          </a:p>
          <a:p>
            <a:pPr marL="1200150" lvl="4" indent="-285750">
              <a:buFont typeface="Arial"/>
              <a:buChar char="•"/>
              <a:defRPr/>
            </a:pPr>
            <a:r>
              <a:rPr lang="fr-FR" dirty="0">
                <a:solidFill>
                  <a:srgbClr val="006699"/>
                </a:solidFill>
                <a:latin typeface="Times New Roman"/>
                <a:cs typeface="Times New Roman"/>
              </a:rPr>
              <a:t>Blanc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4" indent="-285750">
              <a:buFont typeface="Arial"/>
              <a:buChar char="•"/>
              <a:defRPr/>
            </a:pPr>
            <a:r>
              <a:rPr lang="fr-FR" dirty="0">
                <a:solidFill>
                  <a:srgbClr val="006699"/>
                </a:solidFill>
                <a:latin typeface="Times New Roman"/>
                <a:cs typeface="Times New Roman"/>
              </a:rPr>
              <a:t>Crustacés</a:t>
            </a:r>
          </a:p>
          <a:p>
            <a:pPr>
              <a:defRPr/>
            </a:pPr>
            <a:endParaRPr lang="fr-FR" dirty="0"/>
          </a:p>
        </p:txBody>
      </p:sp>
      <p:sp>
        <p:nvSpPr>
          <p:cNvPr id="7" name="ZoneTexte 6"/>
          <p:cNvSpPr txBox="1"/>
          <p:nvPr/>
        </p:nvSpPr>
        <p:spPr>
          <a:xfrm>
            <a:off x="4695825" y="1420813"/>
            <a:ext cx="4327525" cy="5200650"/>
          </a:xfrm>
          <a:prstGeom prst="rect">
            <a:avLst/>
          </a:prstGeom>
          <a:solidFill>
            <a:schemeClr val="accent1">
              <a:lumMod val="75000"/>
            </a:schemeClr>
          </a:solidFill>
        </p:spPr>
        <p:txBody>
          <a:bodyPr>
            <a:spAutoFit/>
          </a:bodyPr>
          <a:lstStyle/>
          <a:p>
            <a:pPr marL="285750" indent="-285750">
              <a:buFont typeface="Arial"/>
              <a:buChar char="•"/>
              <a:defRPr/>
            </a:pPr>
            <a:r>
              <a:rPr lang="fr-FR" dirty="0">
                <a:solidFill>
                  <a:srgbClr val="364480"/>
                </a:solidFill>
                <a:latin typeface="Times New Roman"/>
                <a:cs typeface="Times New Roman"/>
              </a:rPr>
              <a:t>Symptomatologie : </a:t>
            </a:r>
          </a:p>
          <a:p>
            <a:pPr marL="742950" lvl="1" indent="-285750">
              <a:buFont typeface="Arial"/>
              <a:buChar char="•"/>
              <a:defRPr/>
            </a:pPr>
            <a:r>
              <a:rPr lang="fr-FR" sz="1600" dirty="0">
                <a:solidFill>
                  <a:srgbClr val="364480"/>
                </a:solidFill>
                <a:latin typeface="Times New Roman"/>
                <a:cs typeface="Times New Roman"/>
              </a:rPr>
              <a:t>Anaphylaxies, </a:t>
            </a:r>
            <a:r>
              <a:rPr lang="fr-FR" sz="1600" dirty="0" err="1">
                <a:solidFill>
                  <a:srgbClr val="364480"/>
                </a:solidFill>
                <a:latin typeface="Times New Roman"/>
                <a:cs typeface="Times New Roman"/>
              </a:rPr>
              <a:t>oedème</a:t>
            </a:r>
            <a:r>
              <a:rPr lang="fr-FR" sz="1600" dirty="0">
                <a:solidFill>
                  <a:srgbClr val="364480"/>
                </a:solidFill>
                <a:latin typeface="Times New Roman"/>
                <a:cs typeface="Times New Roman"/>
              </a:rPr>
              <a:t> de Quincke</a:t>
            </a:r>
          </a:p>
          <a:p>
            <a:pPr marL="742950" lvl="1" indent="-285750">
              <a:buFont typeface="Arial"/>
              <a:buChar char="•"/>
              <a:defRPr/>
            </a:pPr>
            <a:r>
              <a:rPr lang="fr-FR" sz="1600" dirty="0">
                <a:solidFill>
                  <a:srgbClr val="364480"/>
                </a:solidFill>
                <a:latin typeface="Times New Roman"/>
                <a:cs typeface="Times New Roman"/>
              </a:rPr>
              <a:t>Rhinite allergique, asthme</a:t>
            </a:r>
          </a:p>
          <a:p>
            <a:pPr marL="742950" lvl="1" indent="-285750">
              <a:buFont typeface="Arial"/>
              <a:buChar char="•"/>
              <a:defRPr/>
            </a:pPr>
            <a:r>
              <a:rPr lang="fr-FR" sz="1600" dirty="0">
                <a:solidFill>
                  <a:srgbClr val="364480"/>
                </a:solidFill>
                <a:latin typeface="Times New Roman"/>
                <a:cs typeface="Times New Roman"/>
              </a:rPr>
              <a:t>Eczéma.</a:t>
            </a:r>
          </a:p>
          <a:p>
            <a:pPr marL="285750" indent="-285750">
              <a:buFont typeface="Arial"/>
              <a:buChar char="•"/>
              <a:defRPr/>
            </a:pPr>
            <a:endParaRPr lang="fr-FR" dirty="0">
              <a:solidFill>
                <a:srgbClr val="364480"/>
              </a:solidFill>
              <a:latin typeface="Times New Roman"/>
              <a:cs typeface="Times New Roman"/>
            </a:endParaRPr>
          </a:p>
          <a:p>
            <a:pPr marL="285750" indent="-285750">
              <a:buFont typeface="Arial"/>
              <a:buChar char="•"/>
              <a:defRPr/>
            </a:pPr>
            <a:r>
              <a:rPr lang="fr-FR" dirty="0">
                <a:solidFill>
                  <a:srgbClr val="364480"/>
                </a:solidFill>
                <a:latin typeface="Times New Roman"/>
                <a:cs typeface="Times New Roman"/>
              </a:rPr>
              <a:t>Bilan </a:t>
            </a:r>
            <a:r>
              <a:rPr lang="fr-FR" dirty="0" err="1">
                <a:solidFill>
                  <a:srgbClr val="364480"/>
                </a:solidFill>
                <a:latin typeface="Times New Roman"/>
                <a:cs typeface="Times New Roman"/>
              </a:rPr>
              <a:t>allergologique</a:t>
            </a:r>
            <a:r>
              <a:rPr lang="fr-FR" dirty="0">
                <a:solidFill>
                  <a:srgbClr val="364480"/>
                </a:solidFill>
                <a:latin typeface="Times New Roman"/>
                <a:cs typeface="Times New Roman"/>
              </a:rPr>
              <a:t> classique :</a:t>
            </a:r>
          </a:p>
          <a:p>
            <a:pPr marL="742950" lvl="1" indent="-285750">
              <a:buFont typeface="Arial"/>
              <a:buChar char="•"/>
              <a:defRPr/>
            </a:pPr>
            <a:r>
              <a:rPr lang="fr-FR" sz="1600" dirty="0">
                <a:solidFill>
                  <a:srgbClr val="364480"/>
                </a:solidFill>
                <a:latin typeface="Times New Roman"/>
                <a:cs typeface="Times New Roman"/>
              </a:rPr>
              <a:t>Dosage des </a:t>
            </a:r>
            <a:r>
              <a:rPr lang="fr-FR" sz="1600" dirty="0" err="1">
                <a:solidFill>
                  <a:srgbClr val="364480"/>
                </a:solidFill>
                <a:latin typeface="Times New Roman"/>
                <a:cs typeface="Times New Roman"/>
              </a:rPr>
              <a:t>IgE</a:t>
            </a:r>
            <a:r>
              <a:rPr lang="fr-FR" sz="1600" dirty="0">
                <a:solidFill>
                  <a:srgbClr val="364480"/>
                </a:solidFill>
                <a:latin typeface="Times New Roman"/>
                <a:cs typeface="Times New Roman"/>
              </a:rPr>
              <a:t> spécifiques pour les extraits alimentaires</a:t>
            </a:r>
          </a:p>
          <a:p>
            <a:pPr marL="742950" lvl="1" indent="-285750">
              <a:buFont typeface="Arial"/>
              <a:buChar char="•"/>
              <a:defRPr/>
            </a:pPr>
            <a:r>
              <a:rPr lang="fr-FR" sz="1600" dirty="0" err="1">
                <a:solidFill>
                  <a:srgbClr val="364480"/>
                </a:solidFill>
                <a:latin typeface="Times New Roman"/>
                <a:cs typeface="Times New Roman"/>
              </a:rPr>
              <a:t>ImmunoCAP</a:t>
            </a:r>
            <a:r>
              <a:rPr lang="fr-FR" sz="1600" dirty="0">
                <a:solidFill>
                  <a:srgbClr val="364480"/>
                </a:solidFill>
                <a:latin typeface="Times New Roman"/>
                <a:cs typeface="Times New Roman"/>
              </a:rPr>
              <a:t> ISAC </a:t>
            </a:r>
            <a:r>
              <a:rPr lang="fr-FR" sz="1600" dirty="0" err="1">
                <a:solidFill>
                  <a:srgbClr val="364480"/>
                </a:solidFill>
                <a:latin typeface="Times New Roman"/>
                <a:cs typeface="Times New Roman"/>
              </a:rPr>
              <a:t>allergen</a:t>
            </a:r>
            <a:r>
              <a:rPr lang="fr-FR" sz="1600" dirty="0">
                <a:solidFill>
                  <a:srgbClr val="364480"/>
                </a:solidFill>
                <a:latin typeface="Times New Roman"/>
                <a:cs typeface="Times New Roman"/>
              </a:rPr>
              <a:t> </a:t>
            </a:r>
            <a:r>
              <a:rPr lang="fr-FR" sz="1600" dirty="0" err="1">
                <a:solidFill>
                  <a:srgbClr val="364480"/>
                </a:solidFill>
                <a:latin typeface="Times New Roman"/>
                <a:cs typeface="Times New Roman"/>
              </a:rPr>
              <a:t>microarray</a:t>
            </a:r>
            <a:r>
              <a:rPr lang="fr-FR" sz="1600" dirty="0">
                <a:solidFill>
                  <a:srgbClr val="364480"/>
                </a:solidFill>
                <a:latin typeface="Times New Roman"/>
                <a:cs typeface="Times New Roman"/>
              </a:rPr>
              <a:t> : version 112 composants allergéniques</a:t>
            </a:r>
          </a:p>
          <a:p>
            <a:pPr marL="285750" indent="-285750">
              <a:buFont typeface="Arial"/>
              <a:buChar char="•"/>
              <a:defRPr/>
            </a:pPr>
            <a:endParaRPr lang="fr-FR" dirty="0">
              <a:solidFill>
                <a:srgbClr val="364480"/>
              </a:solidFill>
              <a:latin typeface="Times New Roman"/>
              <a:cs typeface="Times New Roman"/>
            </a:endParaRPr>
          </a:p>
          <a:p>
            <a:pPr marL="285750" indent="-285750">
              <a:buFont typeface="Arial"/>
              <a:buChar char="•"/>
              <a:defRPr/>
            </a:pPr>
            <a:r>
              <a:rPr lang="fr-FR" dirty="0">
                <a:solidFill>
                  <a:srgbClr val="364480"/>
                </a:solidFill>
                <a:latin typeface="Times New Roman"/>
                <a:cs typeface="Times New Roman"/>
              </a:rPr>
              <a:t>Diagnostic : </a:t>
            </a:r>
          </a:p>
          <a:p>
            <a:pPr marL="742950" lvl="1" indent="-285750">
              <a:buFont typeface="Arial"/>
              <a:buChar char="•"/>
              <a:defRPr/>
            </a:pPr>
            <a:r>
              <a:rPr lang="fr-FR" sz="1600" dirty="0">
                <a:solidFill>
                  <a:srgbClr val="364480"/>
                </a:solidFill>
                <a:latin typeface="Times New Roman"/>
                <a:cs typeface="Times New Roman"/>
              </a:rPr>
              <a:t>Patiente </a:t>
            </a:r>
            <a:r>
              <a:rPr lang="fr-FR" sz="1600" dirty="0" err="1">
                <a:solidFill>
                  <a:srgbClr val="364480"/>
                </a:solidFill>
                <a:latin typeface="Times New Roman"/>
                <a:cs typeface="Times New Roman"/>
              </a:rPr>
              <a:t>polyallergique</a:t>
            </a:r>
            <a:endParaRPr lang="fr-FR" sz="1600" dirty="0">
              <a:solidFill>
                <a:srgbClr val="364480"/>
              </a:solidFill>
              <a:latin typeface="Times New Roman"/>
              <a:cs typeface="Times New Roman"/>
            </a:endParaRPr>
          </a:p>
          <a:p>
            <a:pPr marL="742950" lvl="1" indent="-285750">
              <a:buFont typeface="Arial"/>
              <a:buChar char="•"/>
              <a:defRPr/>
            </a:pPr>
            <a:r>
              <a:rPr lang="fr-FR" sz="1600" dirty="0">
                <a:solidFill>
                  <a:srgbClr val="364480"/>
                </a:solidFill>
                <a:latin typeface="Times New Roman"/>
                <a:cs typeface="Times New Roman"/>
              </a:rPr>
              <a:t>Allergies croisées multiples.</a:t>
            </a:r>
          </a:p>
          <a:p>
            <a:pPr marL="742950" lvl="1" indent="-285750">
              <a:buFont typeface="Arial"/>
              <a:buChar char="•"/>
              <a:defRPr/>
            </a:pPr>
            <a:r>
              <a:rPr lang="fr-FR" sz="1600" dirty="0">
                <a:solidFill>
                  <a:srgbClr val="364480"/>
                </a:solidFill>
                <a:latin typeface="Times New Roman"/>
                <a:cs typeface="Times New Roman"/>
              </a:rPr>
              <a:t>Allergies alimentaires sévères.</a:t>
            </a:r>
          </a:p>
          <a:p>
            <a:pPr marL="742950" lvl="1" indent="-285750">
              <a:buFont typeface="Arial"/>
              <a:buChar char="•"/>
              <a:defRPr/>
            </a:pPr>
            <a:r>
              <a:rPr lang="fr-FR" sz="1600" dirty="0">
                <a:solidFill>
                  <a:srgbClr val="364480"/>
                </a:solidFill>
                <a:latin typeface="Times New Roman"/>
                <a:cs typeface="Times New Roman"/>
              </a:rPr>
              <a:t>Allergies respiratoires.</a:t>
            </a:r>
          </a:p>
          <a:p>
            <a:pPr marL="742950" lvl="1" indent="-285750">
              <a:buFont typeface="Arial"/>
              <a:buChar char="•"/>
              <a:defRPr/>
            </a:pPr>
            <a:endParaRPr lang="fr-FR" sz="1600" dirty="0">
              <a:solidFill>
                <a:srgbClr val="364480"/>
              </a:solidFill>
              <a:latin typeface="Times New Roman"/>
              <a:cs typeface="Times New Roman"/>
            </a:endParaRPr>
          </a:p>
          <a:p>
            <a:pPr marL="285750" indent="-285750">
              <a:buFont typeface="Wingdings" charset="2"/>
              <a:buChar char="Ø"/>
              <a:defRPr/>
            </a:pPr>
            <a:r>
              <a:rPr lang="fr-FR" sz="1600" dirty="0">
                <a:solidFill>
                  <a:srgbClr val="364480"/>
                </a:solidFill>
                <a:latin typeface="Times New Roman"/>
                <a:cs typeface="Times New Roman"/>
              </a:rPr>
              <a:t>Eviction fruits à coque, soja, fruits exotiques, latex, crustacés.</a:t>
            </a:r>
            <a:endParaRPr lang="fr-FR" dirty="0">
              <a:solidFill>
                <a:srgbClr val="364480"/>
              </a:solidFill>
              <a:latin typeface="Times New Roman"/>
              <a:cs typeface="Times New Roman"/>
            </a:endParaRPr>
          </a:p>
          <a:p>
            <a:pPr marL="285750" indent="-285750">
              <a:buFont typeface="Arial"/>
              <a:buChar char="•"/>
              <a:defRPr/>
            </a:pPr>
            <a:endParaRPr lang="fr-FR" dirty="0">
              <a:solidFill>
                <a:srgbClr val="364480"/>
              </a:solidFill>
              <a:latin typeface="Times New Roman"/>
              <a:cs typeface="Times New Roman"/>
            </a:endParaRPr>
          </a:p>
        </p:txBody>
      </p:sp>
    </p:spTree>
    <p:extLst>
      <p:ext uri="{BB962C8B-B14F-4D97-AF65-F5344CB8AC3E}">
        <p14:creationId xmlns:p14="http://schemas.microsoft.com/office/powerpoint/2010/main" val="40654531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ZoneTexte 5"/>
          <p:cNvSpPr txBox="1">
            <a:spLocks noChangeArrowheads="1"/>
          </p:cNvSpPr>
          <p:nvPr/>
        </p:nvSpPr>
        <p:spPr bwMode="auto">
          <a:xfrm>
            <a:off x="1871663" y="250825"/>
            <a:ext cx="6550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a:solidFill>
                  <a:srgbClr val="006699"/>
                </a:solidFill>
                <a:latin typeface="Times New Roman" charset="0"/>
                <a:cs typeface="Times New Roman" charset="0"/>
              </a:rPr>
              <a:t>Bilan IgG versus IgE</a:t>
            </a:r>
          </a:p>
          <a:p>
            <a:pPr algn="ctr" eaLnBrk="1" hangingPunct="1"/>
            <a:r>
              <a:rPr lang="fr-FR">
                <a:solidFill>
                  <a:srgbClr val="006699"/>
                </a:solidFill>
                <a:latin typeface="Times New Roman" charset="0"/>
                <a:cs typeface="Times New Roman" charset="0"/>
              </a:rPr>
              <a:t>Comment faire la part des choses ?</a:t>
            </a:r>
          </a:p>
        </p:txBody>
      </p:sp>
      <p:sp>
        <p:nvSpPr>
          <p:cNvPr id="13" name="ZoneTexte 12"/>
          <p:cNvSpPr txBox="1"/>
          <p:nvPr/>
        </p:nvSpPr>
        <p:spPr>
          <a:xfrm>
            <a:off x="100013" y="1454150"/>
            <a:ext cx="4511675" cy="5354638"/>
          </a:xfrm>
          <a:prstGeom prst="rect">
            <a:avLst/>
          </a:prstGeom>
          <a:noFill/>
        </p:spPr>
        <p:txBody>
          <a:bodyPr>
            <a:spAutoFit/>
          </a:bodyPr>
          <a:lstStyle/>
          <a:p>
            <a:pPr>
              <a:defRPr/>
            </a:pPr>
            <a:r>
              <a:rPr lang="fr-FR" b="1" dirty="0">
                <a:solidFill>
                  <a:srgbClr val="006699"/>
                </a:solidFill>
                <a:latin typeface="Times New Roman"/>
                <a:cs typeface="Times New Roman"/>
              </a:rPr>
              <a:t>Patient 2 : F, 45 ans.</a:t>
            </a:r>
          </a:p>
          <a:p>
            <a:pPr>
              <a:defRPr/>
            </a:pPr>
            <a:r>
              <a:rPr lang="fr-FR" dirty="0">
                <a:solidFill>
                  <a:srgbClr val="006699"/>
                </a:solidFill>
                <a:latin typeface="Times New Roman"/>
                <a:cs typeface="Times New Roman"/>
              </a:rPr>
              <a:t>Bilan « exhaustif » </a:t>
            </a:r>
            <a:r>
              <a:rPr lang="fr-FR" dirty="0" err="1">
                <a:solidFill>
                  <a:srgbClr val="006699"/>
                </a:solidFill>
                <a:latin typeface="Times New Roman"/>
                <a:cs typeface="Times New Roman"/>
              </a:rPr>
              <a:t>IgG</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IgG</a:t>
            </a:r>
            <a:r>
              <a:rPr lang="fr-FR" dirty="0">
                <a:solidFill>
                  <a:srgbClr val="006699"/>
                </a:solidFill>
                <a:latin typeface="Times New Roman"/>
                <a:cs typeface="Times New Roman"/>
              </a:rPr>
              <a:t> positifs : 50/85 !</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cassis, prune, pêche, banane, raisin, orange, papaye</a:t>
            </a:r>
          </a:p>
          <a:p>
            <a:pPr marL="1200150" lvl="2" indent="-285750">
              <a:buFont typeface="Arial"/>
              <a:buChar char="•"/>
              <a:defRPr/>
            </a:pPr>
            <a:r>
              <a:rPr lang="fr-FR" dirty="0">
                <a:solidFill>
                  <a:srgbClr val="006699"/>
                </a:solidFill>
                <a:latin typeface="Times New Roman"/>
                <a:cs typeface="Times New Roman"/>
              </a:rPr>
              <a:t>Carotte, soja, pois, tomate, brocoli, choux</a:t>
            </a:r>
            <a:r>
              <a:rPr lang="fr-FR" b="1" dirty="0">
                <a:solidFill>
                  <a:srgbClr val="006699"/>
                </a:solidFill>
                <a:latin typeface="Times New Roman"/>
                <a:cs typeface="Times New Roman"/>
              </a:rPr>
              <a:t>, champignon</a:t>
            </a:r>
          </a:p>
          <a:p>
            <a:pPr marL="1200150" lvl="2" indent="-285750">
              <a:buFont typeface="Arial"/>
              <a:buChar char="•"/>
              <a:defRPr/>
            </a:pPr>
            <a:r>
              <a:rPr lang="fr-FR" dirty="0">
                <a:solidFill>
                  <a:srgbClr val="006699"/>
                </a:solidFill>
                <a:latin typeface="Times New Roman"/>
                <a:cs typeface="Times New Roman"/>
              </a:rPr>
              <a:t>Lupin, arachide, tournesol</a:t>
            </a:r>
          </a:p>
          <a:p>
            <a:pPr marL="1200150" lvl="2" indent="-285750">
              <a:buFont typeface="Arial"/>
              <a:buChar char="•"/>
              <a:defRPr/>
            </a:pPr>
            <a:r>
              <a:rPr lang="fr-FR" dirty="0">
                <a:solidFill>
                  <a:srgbClr val="006699"/>
                </a:solidFill>
                <a:latin typeface="Times New Roman"/>
                <a:cs typeface="Times New Roman"/>
              </a:rPr>
              <a:t>Riz, froment, maïs, sorgho</a:t>
            </a:r>
          </a:p>
          <a:p>
            <a:pPr marL="1200150" lvl="2" indent="-285750">
              <a:buFont typeface="Arial"/>
              <a:buChar char="•"/>
              <a:defRPr/>
            </a:pPr>
            <a:r>
              <a:rPr lang="fr-FR" b="1" dirty="0">
                <a:solidFill>
                  <a:srgbClr val="006699"/>
                </a:solidFill>
                <a:latin typeface="Times New Roman"/>
                <a:cs typeface="Times New Roman"/>
              </a:rPr>
              <a:t>Miel</a:t>
            </a:r>
            <a:r>
              <a:rPr lang="fr-FR" dirty="0">
                <a:solidFill>
                  <a:srgbClr val="006699"/>
                </a:solidFill>
                <a:latin typeface="Times New Roman"/>
                <a:cs typeface="Times New Roman"/>
              </a:rPr>
              <a:t>, café, cacao...</a:t>
            </a:r>
          </a:p>
          <a:p>
            <a:pPr marL="742950" lvl="2" indent="-285750">
              <a:buFont typeface="Arial"/>
              <a:buChar char="•"/>
              <a:defRPr/>
            </a:pPr>
            <a:r>
              <a:rPr lang="fr-FR" dirty="0">
                <a:solidFill>
                  <a:srgbClr val="006699"/>
                </a:solidFill>
                <a:latin typeface="Times New Roman"/>
                <a:cs typeface="Times New Roman"/>
              </a:rPr>
              <a:t>Aliments d’origine animale :</a:t>
            </a:r>
          </a:p>
          <a:p>
            <a:pPr marL="1200150" lvl="3" indent="-285750">
              <a:buFont typeface="Arial"/>
              <a:buChar char="•"/>
              <a:defRPr/>
            </a:pPr>
            <a:r>
              <a:rPr lang="fr-FR" dirty="0">
                <a:solidFill>
                  <a:srgbClr val="006699"/>
                </a:solidFill>
                <a:latin typeface="Times New Roman"/>
                <a:cs typeface="Times New Roman"/>
              </a:rPr>
              <a:t>Lait de vache, </a:t>
            </a:r>
            <a:r>
              <a:rPr lang="fr-FR" b="1" dirty="0">
                <a:solidFill>
                  <a:srgbClr val="006699"/>
                </a:solidFill>
                <a:latin typeface="Times New Roman"/>
                <a:cs typeface="Times New Roman"/>
              </a:rPr>
              <a:t>yogourt</a:t>
            </a:r>
          </a:p>
          <a:p>
            <a:pPr marL="1200150" lvl="3" indent="-285750">
              <a:buFont typeface="Arial"/>
              <a:buChar char="•"/>
              <a:defRPr/>
            </a:pPr>
            <a:r>
              <a:rPr lang="fr-FR" dirty="0">
                <a:solidFill>
                  <a:srgbClr val="006699"/>
                </a:solidFill>
                <a:latin typeface="Times New Roman"/>
                <a:cs typeface="Times New Roman"/>
              </a:rPr>
              <a:t>Scampi, </a:t>
            </a:r>
            <a:r>
              <a:rPr lang="fr-FR" dirty="0" err="1">
                <a:solidFill>
                  <a:srgbClr val="006699"/>
                </a:solidFill>
                <a:latin typeface="Times New Roman"/>
                <a:cs typeface="Times New Roman"/>
              </a:rPr>
              <a:t>boeuf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Blanc et jaune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a:t>
            </a:r>
          </a:p>
          <a:p>
            <a:pPr marL="1200150" lvl="3" indent="-285750">
              <a:buFont typeface="Arial"/>
              <a:buChar char="•"/>
              <a:defRPr/>
            </a:pPr>
            <a:endParaRPr lang="fr-FR" dirty="0">
              <a:solidFill>
                <a:srgbClr val="006699"/>
              </a:solidFill>
              <a:latin typeface="Times New Roman"/>
              <a:cs typeface="Times New Roman"/>
            </a:endParaRPr>
          </a:p>
          <a:p>
            <a:pPr>
              <a:defRPr/>
            </a:pPr>
            <a:endParaRPr lang="fr-FR" dirty="0">
              <a:solidFill>
                <a:srgbClr val="006699"/>
              </a:solidFill>
            </a:endParaRPr>
          </a:p>
        </p:txBody>
      </p:sp>
      <p:sp>
        <p:nvSpPr>
          <p:cNvPr id="16" name="ZoneTexte 15"/>
          <p:cNvSpPr txBox="1"/>
          <p:nvPr/>
        </p:nvSpPr>
        <p:spPr>
          <a:xfrm>
            <a:off x="4344988" y="1754188"/>
            <a:ext cx="4594225" cy="3324225"/>
          </a:xfrm>
          <a:prstGeom prst="rect">
            <a:avLst/>
          </a:prstGeom>
          <a:solidFill>
            <a:schemeClr val="accent1">
              <a:lumMod val="75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200150" indent="-28575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indent="-285750" eaLnBrk="1" hangingPunct="1">
              <a:buFont typeface="Arial"/>
              <a:buChar char="•"/>
              <a:defRPr/>
            </a:pPr>
            <a:r>
              <a:rPr lang="fr-FR" sz="1800" dirty="0" smtClean="0">
                <a:solidFill>
                  <a:srgbClr val="364480"/>
                </a:solidFill>
                <a:latin typeface="Times New Roman" charset="0"/>
                <a:cs typeface="Times New Roman" charset="0"/>
              </a:rPr>
              <a:t>Symptomatologie : </a:t>
            </a:r>
          </a:p>
          <a:p>
            <a:pPr lvl="1" eaLnBrk="1" hangingPunct="1">
              <a:buFont typeface="Arial"/>
              <a:buChar char="•"/>
              <a:defRPr/>
            </a:pPr>
            <a:r>
              <a:rPr lang="fr-FR" sz="1600" dirty="0" smtClean="0">
                <a:solidFill>
                  <a:srgbClr val="364480"/>
                </a:solidFill>
                <a:latin typeface="Times New Roman" charset="0"/>
                <a:cs typeface="Times New Roman" charset="0"/>
              </a:rPr>
              <a:t>Syndrome de fatigue chronique</a:t>
            </a:r>
          </a:p>
          <a:p>
            <a:pPr lvl="1" eaLnBrk="1" hangingPunct="1">
              <a:buFont typeface="Arial"/>
              <a:buChar char="•"/>
              <a:defRPr/>
            </a:pPr>
            <a:r>
              <a:rPr lang="fr-FR" sz="1600" dirty="0" smtClean="0">
                <a:solidFill>
                  <a:srgbClr val="364480"/>
                </a:solidFill>
                <a:latin typeface="Times New Roman" charset="0"/>
                <a:cs typeface="Times New Roman" charset="0"/>
              </a:rPr>
              <a:t>Troubles gastro-intestinaux</a:t>
            </a:r>
          </a:p>
          <a:p>
            <a:pPr marL="285750" indent="-285750" eaLnBrk="1" hangingPunct="1">
              <a:buFont typeface="Arial"/>
              <a:buChar char="•"/>
              <a:defRPr/>
            </a:pPr>
            <a:endParaRPr lang="fr-FR" sz="1800" dirty="0" smtClean="0">
              <a:solidFill>
                <a:srgbClr val="364480"/>
              </a:solidFill>
              <a:latin typeface="Times New Roman" charset="0"/>
              <a:cs typeface="Times New Roman" charset="0"/>
            </a:endParaRPr>
          </a:p>
          <a:p>
            <a:pPr marL="285750" indent="-285750" eaLnBrk="1" hangingPunct="1">
              <a:buFont typeface="Arial"/>
              <a:buChar char="•"/>
              <a:defRPr/>
            </a:pPr>
            <a:r>
              <a:rPr lang="fr-FR" sz="1800" dirty="0" smtClean="0">
                <a:solidFill>
                  <a:srgbClr val="364480"/>
                </a:solidFill>
                <a:latin typeface="Times New Roman" charset="0"/>
                <a:cs typeface="Times New Roman" charset="0"/>
              </a:rPr>
              <a:t>Bilan </a:t>
            </a:r>
            <a:r>
              <a:rPr lang="fr-FR" sz="1800" dirty="0" err="1" smtClean="0">
                <a:solidFill>
                  <a:srgbClr val="364480"/>
                </a:solidFill>
                <a:latin typeface="Times New Roman" charset="0"/>
                <a:cs typeface="Times New Roman" charset="0"/>
              </a:rPr>
              <a:t>IgG</a:t>
            </a:r>
            <a:r>
              <a:rPr lang="fr-FR" sz="1800" dirty="0" smtClean="0">
                <a:solidFill>
                  <a:srgbClr val="364480"/>
                </a:solidFill>
                <a:latin typeface="Times New Roman" charset="0"/>
                <a:cs typeface="Times New Roman" charset="0"/>
              </a:rPr>
              <a:t> anti-aliment :</a:t>
            </a:r>
          </a:p>
          <a:p>
            <a:pPr lvl="1" eaLnBrk="1" hangingPunct="1">
              <a:buFont typeface="Arial"/>
              <a:buChar char="•"/>
              <a:defRPr/>
            </a:pPr>
            <a:r>
              <a:rPr lang="fr-FR" sz="1600" dirty="0" smtClean="0">
                <a:solidFill>
                  <a:srgbClr val="364480"/>
                </a:solidFill>
                <a:latin typeface="Times New Roman" charset="0"/>
                <a:cs typeface="Times New Roman" charset="0"/>
              </a:rPr>
              <a:t>50/85 </a:t>
            </a:r>
            <a:r>
              <a:rPr lang="fr-FR" sz="1600" dirty="0" err="1" smtClean="0">
                <a:solidFill>
                  <a:srgbClr val="364480"/>
                </a:solidFill>
                <a:latin typeface="Times New Roman" charset="0"/>
                <a:cs typeface="Times New Roman" charset="0"/>
              </a:rPr>
              <a:t>IgG</a:t>
            </a:r>
            <a:r>
              <a:rPr lang="fr-FR" sz="1600" dirty="0" smtClean="0">
                <a:solidFill>
                  <a:srgbClr val="364480"/>
                </a:solidFill>
                <a:latin typeface="Times New Roman" charset="0"/>
                <a:cs typeface="Times New Roman" charset="0"/>
              </a:rPr>
              <a:t> positifs</a:t>
            </a:r>
            <a:r>
              <a:rPr lang="fr-FR" sz="1800" dirty="0" smtClean="0">
                <a:solidFill>
                  <a:srgbClr val="364480"/>
                </a:solidFill>
                <a:latin typeface="Times New Roman" charset="0"/>
                <a:cs typeface="Times New Roman" charset="0"/>
              </a:rPr>
              <a:t>.</a:t>
            </a:r>
          </a:p>
          <a:p>
            <a:pPr marL="457200" lvl="1" indent="0" eaLnBrk="1" hangingPunct="1">
              <a:defRPr/>
            </a:pPr>
            <a:endParaRPr lang="fr-FR" sz="1600" dirty="0" smtClean="0">
              <a:solidFill>
                <a:srgbClr val="364480"/>
              </a:solidFill>
              <a:latin typeface="Times New Roman" charset="0"/>
              <a:cs typeface="Times New Roman" charset="0"/>
            </a:endParaRPr>
          </a:p>
          <a:p>
            <a:pPr eaLnBrk="1" hangingPunct="1">
              <a:buFont typeface="Wingdings" charset="0"/>
              <a:buChar char="Ø"/>
              <a:defRPr/>
            </a:pPr>
            <a:r>
              <a:rPr lang="fr-FR" sz="1800" dirty="0" smtClean="0">
                <a:solidFill>
                  <a:srgbClr val="364480"/>
                </a:solidFill>
                <a:latin typeface="Times New Roman" charset="0"/>
                <a:cs typeface="Times New Roman" charset="0"/>
              </a:rPr>
              <a:t> Large éviction alimentaire.</a:t>
            </a:r>
          </a:p>
          <a:p>
            <a:pPr lvl="1" eaLnBrk="1" hangingPunct="1">
              <a:buFont typeface="Wingdings" charset="2"/>
              <a:buChar char="ü"/>
              <a:defRPr/>
            </a:pPr>
            <a:r>
              <a:rPr lang="fr-FR" sz="1800" dirty="0" smtClean="0">
                <a:solidFill>
                  <a:srgbClr val="364480"/>
                </a:solidFill>
                <a:latin typeface="Times New Roman"/>
                <a:cs typeface="Times New Roman"/>
              </a:rPr>
              <a:t> Eviction fruits, certains légumes, fruits à coque, soja, féculents, fruits exotiques, crustacés, viande de </a:t>
            </a:r>
            <a:r>
              <a:rPr lang="fr-FR" sz="1800" dirty="0" err="1" smtClean="0">
                <a:solidFill>
                  <a:srgbClr val="364480"/>
                </a:solidFill>
                <a:latin typeface="Times New Roman"/>
                <a:cs typeface="Times New Roman"/>
              </a:rPr>
              <a:t>boeuf</a:t>
            </a:r>
            <a:r>
              <a:rPr lang="fr-FR" sz="1800" dirty="0" smtClean="0">
                <a:solidFill>
                  <a:srgbClr val="364480"/>
                </a:solidFill>
                <a:latin typeface="Times New Roman"/>
                <a:cs typeface="Times New Roman"/>
              </a:rPr>
              <a:t>, </a:t>
            </a:r>
            <a:r>
              <a:rPr lang="fr-FR" sz="1800" dirty="0" err="1" smtClean="0">
                <a:solidFill>
                  <a:srgbClr val="364480"/>
                </a:solidFill>
                <a:latin typeface="Times New Roman"/>
                <a:cs typeface="Times New Roman"/>
              </a:rPr>
              <a:t>oeufs</a:t>
            </a:r>
            <a:r>
              <a:rPr lang="fr-FR" sz="1800" dirty="0" smtClean="0">
                <a:solidFill>
                  <a:srgbClr val="364480"/>
                </a:solidFill>
                <a:latin typeface="Times New Roman"/>
                <a:cs typeface="Times New Roman"/>
              </a:rPr>
              <a:t>, champignon, miel...</a:t>
            </a:r>
            <a:endParaRPr lang="fr-FR" sz="1800" dirty="0" smtClean="0">
              <a:solidFill>
                <a:srgbClr val="364480"/>
              </a:solidFill>
              <a:latin typeface="Times New Roman" charset="0"/>
              <a:cs typeface="Times New Roman" charset="0"/>
            </a:endParaRPr>
          </a:p>
        </p:txBody>
      </p:sp>
      <p:pic>
        <p:nvPicPr>
          <p:cNvPr id="1024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3363" y="5126038"/>
            <a:ext cx="24526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0579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ZoneTexte 5"/>
          <p:cNvSpPr txBox="1">
            <a:spLocks noChangeArrowheads="1"/>
          </p:cNvSpPr>
          <p:nvPr/>
        </p:nvSpPr>
        <p:spPr bwMode="auto">
          <a:xfrm>
            <a:off x="1871663" y="250825"/>
            <a:ext cx="6550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a:solidFill>
                  <a:srgbClr val="006699"/>
                </a:solidFill>
                <a:latin typeface="Times New Roman" charset="0"/>
                <a:cs typeface="Times New Roman" charset="0"/>
              </a:rPr>
              <a:t>Bilan IgG versus IgE</a:t>
            </a:r>
          </a:p>
          <a:p>
            <a:pPr algn="ctr" eaLnBrk="1" hangingPunct="1"/>
            <a:r>
              <a:rPr lang="fr-FR">
                <a:solidFill>
                  <a:srgbClr val="006699"/>
                </a:solidFill>
                <a:latin typeface="Times New Roman" charset="0"/>
                <a:cs typeface="Times New Roman" charset="0"/>
              </a:rPr>
              <a:t>Comment faire la part des choses ?</a:t>
            </a:r>
          </a:p>
        </p:txBody>
      </p:sp>
      <p:sp>
        <p:nvSpPr>
          <p:cNvPr id="13" name="ZoneTexte 12"/>
          <p:cNvSpPr txBox="1"/>
          <p:nvPr/>
        </p:nvSpPr>
        <p:spPr>
          <a:xfrm>
            <a:off x="4481513" y="1454150"/>
            <a:ext cx="4662487" cy="5354638"/>
          </a:xfrm>
          <a:prstGeom prst="rect">
            <a:avLst/>
          </a:prstGeom>
          <a:noFill/>
        </p:spPr>
        <p:txBody>
          <a:bodyPr>
            <a:spAutoFit/>
          </a:bodyPr>
          <a:lstStyle/>
          <a:p>
            <a:pPr>
              <a:defRPr/>
            </a:pPr>
            <a:r>
              <a:rPr lang="fr-FR" b="1" dirty="0">
                <a:solidFill>
                  <a:srgbClr val="006699"/>
                </a:solidFill>
                <a:latin typeface="Times New Roman"/>
                <a:cs typeface="Times New Roman"/>
              </a:rPr>
              <a:t>Patient 2 : F, 45 ans.</a:t>
            </a:r>
          </a:p>
          <a:p>
            <a:pPr>
              <a:defRPr/>
            </a:pPr>
            <a:r>
              <a:rPr lang="fr-FR" dirty="0">
                <a:solidFill>
                  <a:srgbClr val="006699"/>
                </a:solidFill>
                <a:latin typeface="Times New Roman"/>
                <a:cs typeface="Times New Roman"/>
              </a:rPr>
              <a:t>Bilan « exhaustif » </a:t>
            </a:r>
            <a:r>
              <a:rPr lang="fr-FR" dirty="0" err="1">
                <a:solidFill>
                  <a:srgbClr val="006699"/>
                </a:solidFill>
                <a:latin typeface="Times New Roman"/>
                <a:cs typeface="Times New Roman"/>
              </a:rPr>
              <a:t>IgG</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IgG</a:t>
            </a:r>
            <a:r>
              <a:rPr lang="fr-FR" dirty="0">
                <a:solidFill>
                  <a:srgbClr val="006699"/>
                </a:solidFill>
                <a:latin typeface="Times New Roman"/>
                <a:cs typeface="Times New Roman"/>
              </a:rPr>
              <a:t> positifs</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cassis, prune, pêche, banane, raisin, orange, papaye.</a:t>
            </a:r>
          </a:p>
          <a:p>
            <a:pPr marL="1200150" lvl="2" indent="-285750">
              <a:buFont typeface="Arial"/>
              <a:buChar char="•"/>
              <a:defRPr/>
            </a:pPr>
            <a:r>
              <a:rPr lang="fr-FR" dirty="0">
                <a:solidFill>
                  <a:srgbClr val="006699"/>
                </a:solidFill>
                <a:latin typeface="Times New Roman"/>
                <a:cs typeface="Times New Roman"/>
              </a:rPr>
              <a:t>Carotte, soja, pois, tomate, brocoli, choux, champignon</a:t>
            </a:r>
          </a:p>
          <a:p>
            <a:pPr marL="1200150" lvl="2" indent="-285750">
              <a:buFont typeface="Arial"/>
              <a:buChar char="•"/>
              <a:defRPr/>
            </a:pPr>
            <a:r>
              <a:rPr lang="fr-FR" dirty="0">
                <a:solidFill>
                  <a:srgbClr val="006699"/>
                </a:solidFill>
                <a:latin typeface="Times New Roman"/>
                <a:cs typeface="Times New Roman"/>
              </a:rPr>
              <a:t>Lupin, arachide, tournesol</a:t>
            </a:r>
          </a:p>
          <a:p>
            <a:pPr marL="1200150" lvl="2" indent="-285750">
              <a:buFont typeface="Arial"/>
              <a:buChar char="•"/>
              <a:defRPr/>
            </a:pPr>
            <a:r>
              <a:rPr lang="fr-FR" dirty="0">
                <a:solidFill>
                  <a:srgbClr val="006699"/>
                </a:solidFill>
                <a:latin typeface="Times New Roman"/>
                <a:cs typeface="Times New Roman"/>
              </a:rPr>
              <a:t>Riz, froment, maïs, sorgho`</a:t>
            </a:r>
          </a:p>
          <a:p>
            <a:pPr marL="1200150" lvl="2" indent="-285750">
              <a:buFont typeface="Arial"/>
              <a:buChar char="•"/>
              <a:defRPr/>
            </a:pPr>
            <a:r>
              <a:rPr lang="fr-FR" dirty="0">
                <a:solidFill>
                  <a:srgbClr val="006699"/>
                </a:solidFill>
                <a:latin typeface="Times New Roman"/>
                <a:cs typeface="Times New Roman"/>
              </a:rPr>
              <a:t>Miel, café, cacao</a:t>
            </a:r>
          </a:p>
          <a:p>
            <a:pPr marL="742950" lvl="2" indent="-285750">
              <a:buFont typeface="Arial"/>
              <a:buChar char="•"/>
              <a:defRPr/>
            </a:pPr>
            <a:r>
              <a:rPr lang="fr-FR" dirty="0">
                <a:solidFill>
                  <a:srgbClr val="006699"/>
                </a:solidFill>
                <a:latin typeface="Times New Roman"/>
                <a:cs typeface="Times New Roman"/>
              </a:rPr>
              <a:t>Aliments d’origine animale :</a:t>
            </a:r>
          </a:p>
          <a:p>
            <a:pPr marL="1200150" lvl="3" indent="-285750">
              <a:buFont typeface="Arial"/>
              <a:buChar char="•"/>
              <a:defRPr/>
            </a:pPr>
            <a:r>
              <a:rPr lang="fr-FR" dirty="0">
                <a:solidFill>
                  <a:srgbClr val="006699"/>
                </a:solidFill>
                <a:latin typeface="Times New Roman"/>
                <a:cs typeface="Times New Roman"/>
              </a:rPr>
              <a:t>Lait de vache, yogourt</a:t>
            </a:r>
          </a:p>
          <a:p>
            <a:pPr marL="1200150" lvl="3" indent="-285750">
              <a:buFont typeface="Arial"/>
              <a:buChar char="•"/>
              <a:defRPr/>
            </a:pPr>
            <a:r>
              <a:rPr lang="fr-FR" dirty="0">
                <a:solidFill>
                  <a:srgbClr val="006699"/>
                </a:solidFill>
                <a:latin typeface="Times New Roman"/>
                <a:cs typeface="Times New Roman"/>
              </a:rPr>
              <a:t>Scampi, </a:t>
            </a:r>
            <a:r>
              <a:rPr lang="fr-FR" dirty="0" err="1">
                <a:solidFill>
                  <a:srgbClr val="006699"/>
                </a:solidFill>
                <a:latin typeface="Times New Roman"/>
                <a:cs typeface="Times New Roman"/>
              </a:rPr>
              <a:t>boeuf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Blanc et jaune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3" indent="-285750">
              <a:buFont typeface="Arial"/>
              <a:buChar char="•"/>
              <a:defRPr/>
            </a:pPr>
            <a:r>
              <a:rPr lang="fr-FR" dirty="0">
                <a:solidFill>
                  <a:srgbClr val="006699"/>
                </a:solidFill>
                <a:latin typeface="Times New Roman"/>
                <a:cs typeface="Times New Roman"/>
              </a:rPr>
              <a:t>...</a:t>
            </a:r>
          </a:p>
          <a:p>
            <a:pPr marL="1200150" lvl="3" indent="-285750">
              <a:buFont typeface="Arial"/>
              <a:buChar char="•"/>
              <a:defRPr/>
            </a:pPr>
            <a:endParaRPr lang="fr-FR" dirty="0">
              <a:solidFill>
                <a:srgbClr val="364480"/>
              </a:solidFill>
              <a:latin typeface="Times New Roman"/>
              <a:cs typeface="Times New Roman"/>
            </a:endParaRPr>
          </a:p>
          <a:p>
            <a:pPr>
              <a:defRPr/>
            </a:pPr>
            <a:endParaRPr lang="fr-FR" dirty="0"/>
          </a:p>
        </p:txBody>
      </p:sp>
      <p:sp>
        <p:nvSpPr>
          <p:cNvPr id="15" name="ZoneTexte 14"/>
          <p:cNvSpPr txBox="1"/>
          <p:nvPr/>
        </p:nvSpPr>
        <p:spPr>
          <a:xfrm>
            <a:off x="217488" y="1490663"/>
            <a:ext cx="4545012" cy="4248150"/>
          </a:xfrm>
          <a:prstGeom prst="rect">
            <a:avLst/>
          </a:prstGeom>
          <a:noFill/>
        </p:spPr>
        <p:txBody>
          <a:bodyPr>
            <a:spAutoFit/>
          </a:bodyPr>
          <a:lstStyle/>
          <a:p>
            <a:pPr>
              <a:defRPr/>
            </a:pPr>
            <a:r>
              <a:rPr lang="fr-FR" b="1" dirty="0">
                <a:solidFill>
                  <a:srgbClr val="006699"/>
                </a:solidFill>
                <a:latin typeface="Times New Roman"/>
                <a:cs typeface="Times New Roman"/>
              </a:rPr>
              <a:t>Patient 1 : F, 42 ans.</a:t>
            </a:r>
          </a:p>
          <a:p>
            <a:pPr>
              <a:defRPr/>
            </a:pPr>
            <a:r>
              <a:rPr lang="fr-FR" dirty="0">
                <a:solidFill>
                  <a:srgbClr val="006699"/>
                </a:solidFill>
                <a:latin typeface="Times New Roman"/>
                <a:cs typeface="Times New Roman"/>
              </a:rPr>
              <a:t>Bilan « exhaustif » </a:t>
            </a:r>
            <a:r>
              <a:rPr lang="fr-FR" dirty="0" err="1">
                <a:solidFill>
                  <a:srgbClr val="006699"/>
                </a:solidFill>
                <a:latin typeface="Times New Roman"/>
                <a:cs typeface="Times New Roman"/>
              </a:rPr>
              <a:t>IgE</a:t>
            </a:r>
            <a:r>
              <a:rPr lang="fr-FR" dirty="0">
                <a:solidFill>
                  <a:srgbClr val="006699"/>
                </a:solidFill>
                <a:latin typeface="Times New Roman"/>
                <a:cs typeface="Times New Roman"/>
              </a:rPr>
              <a:t> anti-aliment</a:t>
            </a:r>
          </a:p>
          <a:p>
            <a:pPr marL="285750" indent="-285750">
              <a:buFont typeface="Arial"/>
              <a:buChar char="•"/>
              <a:defRPr/>
            </a:pPr>
            <a:r>
              <a:rPr lang="fr-FR" dirty="0" err="1">
                <a:solidFill>
                  <a:srgbClr val="006699"/>
                </a:solidFill>
                <a:latin typeface="Times New Roman"/>
                <a:cs typeface="Times New Roman"/>
              </a:rPr>
              <a:t>IgE</a:t>
            </a:r>
            <a:r>
              <a:rPr lang="fr-FR" dirty="0">
                <a:solidFill>
                  <a:srgbClr val="006699"/>
                </a:solidFill>
                <a:latin typeface="Times New Roman"/>
                <a:cs typeface="Times New Roman"/>
              </a:rPr>
              <a:t> positifs</a:t>
            </a:r>
          </a:p>
          <a:p>
            <a:pPr marL="742950" lvl="1" indent="-285750">
              <a:buFont typeface="Arial"/>
              <a:buChar char="•"/>
              <a:defRPr/>
            </a:pPr>
            <a:r>
              <a:rPr lang="fr-FR" dirty="0">
                <a:solidFill>
                  <a:srgbClr val="006699"/>
                </a:solidFill>
                <a:latin typeface="Times New Roman"/>
                <a:cs typeface="Times New Roman"/>
              </a:rPr>
              <a:t>Aliments d’origine végétale :</a:t>
            </a:r>
          </a:p>
          <a:p>
            <a:pPr marL="1200150" lvl="2" indent="-285750">
              <a:buFont typeface="Arial"/>
              <a:buChar char="•"/>
              <a:defRPr/>
            </a:pPr>
            <a:r>
              <a:rPr lang="fr-FR" dirty="0">
                <a:solidFill>
                  <a:srgbClr val="006699"/>
                </a:solidFill>
                <a:latin typeface="Times New Roman"/>
                <a:cs typeface="Times New Roman"/>
              </a:rPr>
              <a:t>Pomme, abricot, poire, prune, pêche, banane, mangue, raisin, orange.</a:t>
            </a:r>
          </a:p>
          <a:p>
            <a:pPr marL="1200150" lvl="2" indent="-285750">
              <a:buFont typeface="Arial"/>
              <a:buChar char="•"/>
              <a:defRPr/>
            </a:pPr>
            <a:r>
              <a:rPr lang="fr-FR" dirty="0">
                <a:solidFill>
                  <a:srgbClr val="006699"/>
                </a:solidFill>
                <a:latin typeface="Times New Roman"/>
                <a:cs typeface="Times New Roman"/>
              </a:rPr>
              <a:t>Carotte, céleri, soja</a:t>
            </a:r>
          </a:p>
          <a:p>
            <a:pPr marL="1200150" lvl="2" indent="-285750">
              <a:buFont typeface="Arial"/>
              <a:buChar char="•"/>
              <a:defRPr/>
            </a:pPr>
            <a:r>
              <a:rPr lang="fr-FR" dirty="0">
                <a:solidFill>
                  <a:srgbClr val="006699"/>
                </a:solidFill>
                <a:latin typeface="Times New Roman"/>
                <a:cs typeface="Times New Roman"/>
              </a:rPr>
              <a:t>Froment</a:t>
            </a:r>
          </a:p>
          <a:p>
            <a:pPr marL="1200150" lvl="2" indent="-285750">
              <a:buFont typeface="Arial"/>
              <a:buChar char="•"/>
              <a:defRPr/>
            </a:pPr>
            <a:r>
              <a:rPr lang="fr-FR" dirty="0">
                <a:solidFill>
                  <a:srgbClr val="006699"/>
                </a:solidFill>
                <a:latin typeface="Times New Roman"/>
                <a:cs typeface="Times New Roman"/>
              </a:rPr>
              <a:t>Arachide</a:t>
            </a:r>
          </a:p>
          <a:p>
            <a:pPr marL="742950" lvl="3" indent="-285750">
              <a:buFont typeface="Arial"/>
              <a:buChar char="•"/>
              <a:defRPr/>
            </a:pPr>
            <a:r>
              <a:rPr lang="fr-FR" dirty="0">
                <a:solidFill>
                  <a:srgbClr val="006699"/>
                </a:solidFill>
                <a:latin typeface="Times New Roman"/>
                <a:cs typeface="Times New Roman"/>
              </a:rPr>
              <a:t>Aliments d’origine animale :</a:t>
            </a:r>
          </a:p>
          <a:p>
            <a:pPr marL="1200150" lvl="4" indent="-285750">
              <a:buFont typeface="Arial"/>
              <a:buChar char="•"/>
              <a:defRPr/>
            </a:pPr>
            <a:r>
              <a:rPr lang="fr-FR" dirty="0">
                <a:solidFill>
                  <a:srgbClr val="006699"/>
                </a:solidFill>
                <a:latin typeface="Times New Roman"/>
                <a:cs typeface="Times New Roman"/>
              </a:rPr>
              <a:t>Lait de vache</a:t>
            </a:r>
          </a:p>
          <a:p>
            <a:pPr marL="1200150" lvl="4" indent="-285750">
              <a:buFont typeface="Arial"/>
              <a:buChar char="•"/>
              <a:defRPr/>
            </a:pPr>
            <a:r>
              <a:rPr lang="fr-FR" dirty="0">
                <a:solidFill>
                  <a:srgbClr val="006699"/>
                </a:solidFill>
                <a:latin typeface="Times New Roman"/>
                <a:cs typeface="Times New Roman"/>
              </a:rPr>
              <a:t>Blanc d’</a:t>
            </a:r>
            <a:r>
              <a:rPr lang="fr-FR" dirty="0" err="1">
                <a:solidFill>
                  <a:srgbClr val="006699"/>
                </a:solidFill>
                <a:latin typeface="Times New Roman"/>
                <a:cs typeface="Times New Roman"/>
              </a:rPr>
              <a:t>oeuf</a:t>
            </a:r>
            <a:endParaRPr lang="fr-FR" dirty="0">
              <a:solidFill>
                <a:srgbClr val="006699"/>
              </a:solidFill>
              <a:latin typeface="Times New Roman"/>
              <a:cs typeface="Times New Roman"/>
            </a:endParaRPr>
          </a:p>
          <a:p>
            <a:pPr marL="1200150" lvl="4" indent="-285750">
              <a:buFont typeface="Arial"/>
              <a:buChar char="•"/>
              <a:defRPr/>
            </a:pPr>
            <a:r>
              <a:rPr lang="fr-FR" dirty="0">
                <a:solidFill>
                  <a:srgbClr val="006699"/>
                </a:solidFill>
                <a:latin typeface="Times New Roman"/>
                <a:cs typeface="Times New Roman"/>
              </a:rPr>
              <a:t>Crustacés</a:t>
            </a:r>
          </a:p>
          <a:p>
            <a:pPr>
              <a:defRPr/>
            </a:pPr>
            <a:endParaRPr lang="fr-FR" dirty="0"/>
          </a:p>
        </p:txBody>
      </p:sp>
    </p:spTree>
    <p:extLst>
      <p:ext uri="{BB962C8B-B14F-4D97-AF65-F5344CB8AC3E}">
        <p14:creationId xmlns:p14="http://schemas.microsoft.com/office/powerpoint/2010/main" val="15332196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p:txBody>
          <a:bodyPr/>
          <a:lstStyle/>
          <a:p>
            <a:r>
              <a:rPr lang="fr-BE" sz="2800">
                <a:latin typeface="Times New Roman" charset="0"/>
                <a:ea typeface="ＭＳ Ｐゴシック" charset="0"/>
              </a:rPr>
              <a:t>Le bilan allergologique</a:t>
            </a:r>
            <a:endParaRPr lang="fr-FR" sz="2800">
              <a:latin typeface="Times New Roman" charset="0"/>
              <a:ea typeface="ＭＳ Ｐゴシック" charset="0"/>
            </a:endParaRPr>
          </a:p>
        </p:txBody>
      </p:sp>
      <p:sp>
        <p:nvSpPr>
          <p:cNvPr id="26626" name="Rectangle 3"/>
          <p:cNvSpPr>
            <a:spLocks noGrp="1" noChangeArrowheads="1"/>
          </p:cNvSpPr>
          <p:nvPr>
            <p:ph type="body" idx="4294967295"/>
          </p:nvPr>
        </p:nvSpPr>
        <p:spPr>
          <a:xfrm>
            <a:off x="228600" y="1441450"/>
            <a:ext cx="6392863" cy="5151438"/>
          </a:xfrm>
        </p:spPr>
        <p:txBody>
          <a:bodyPr/>
          <a:lstStyle/>
          <a:p>
            <a:r>
              <a:rPr lang="fr-BE" sz="1800" b="1" dirty="0">
                <a:solidFill>
                  <a:srgbClr val="006699"/>
                </a:solidFill>
                <a:latin typeface="Times New Roman" charset="0"/>
                <a:ea typeface="ＭＳ Ｐゴシック" charset="0"/>
              </a:rPr>
              <a:t>Examen clinique... idéalement par un spécialiste en allergologie </a:t>
            </a:r>
          </a:p>
          <a:p>
            <a:r>
              <a:rPr lang="fr-BE" sz="1800" b="1" dirty="0">
                <a:solidFill>
                  <a:srgbClr val="006699"/>
                </a:solidFill>
                <a:latin typeface="Times New Roman" charset="0"/>
                <a:ea typeface="ＭＳ Ｐゴシック" charset="0"/>
              </a:rPr>
              <a:t>Anamnèse basée sur l’histoire clinique : </a:t>
            </a:r>
            <a:endParaRPr lang="fr-BE" sz="1800" b="1" dirty="0" smtClean="0">
              <a:solidFill>
                <a:srgbClr val="006699"/>
              </a:solidFill>
              <a:latin typeface="Times New Roman" charset="0"/>
              <a:ea typeface="ＭＳ Ｐゴシック" charset="0"/>
            </a:endParaRPr>
          </a:p>
          <a:p>
            <a:pPr lvl="1"/>
            <a:r>
              <a:rPr lang="fr-BE" sz="1400" b="1" dirty="0" smtClean="0">
                <a:solidFill>
                  <a:srgbClr val="006699"/>
                </a:solidFill>
                <a:latin typeface="Times New Roman" charset="0"/>
                <a:ea typeface="ＭＳ Ｐゴシック" charset="0"/>
              </a:rPr>
              <a:t>Primordiale et fastidieuse  </a:t>
            </a:r>
            <a:r>
              <a:rPr lang="fr-BE" sz="1400" b="1" dirty="0">
                <a:solidFill>
                  <a:srgbClr val="006699"/>
                </a:solidFill>
                <a:latin typeface="Times New Roman" charset="0"/>
                <a:ea typeface="ＭＳ Ｐゴシック" charset="0"/>
              </a:rPr>
              <a:t>!!</a:t>
            </a:r>
          </a:p>
          <a:p>
            <a:pPr lvl="1"/>
            <a:r>
              <a:rPr lang="nl-BE" sz="1600" b="1" dirty="0">
                <a:solidFill>
                  <a:srgbClr val="006699"/>
                </a:solidFill>
                <a:latin typeface="Times New Roman" charset="0"/>
                <a:cs typeface="Times New Roman" charset="0"/>
              </a:rPr>
              <a:t>Description des symptômes</a:t>
            </a:r>
          </a:p>
          <a:p>
            <a:pPr lvl="1"/>
            <a:r>
              <a:rPr lang="nl-BE" sz="1600" b="1" dirty="0">
                <a:solidFill>
                  <a:srgbClr val="006699"/>
                </a:solidFill>
                <a:latin typeface="Times New Roman" charset="0"/>
                <a:cs typeface="Times New Roman" charset="0"/>
              </a:rPr>
              <a:t>Chronologie</a:t>
            </a:r>
          </a:p>
          <a:p>
            <a:pPr lvl="2"/>
            <a:r>
              <a:rPr lang="nl-BE" sz="1400" b="1" dirty="0">
                <a:solidFill>
                  <a:srgbClr val="006699"/>
                </a:solidFill>
                <a:latin typeface="Times New Roman" charset="0"/>
                <a:cs typeface="Times New Roman" charset="0"/>
              </a:rPr>
              <a:t>délai entre exposition/symptômes, caractère répétitif, perannuel ou saison pollinique...</a:t>
            </a:r>
          </a:p>
          <a:p>
            <a:pPr lvl="2"/>
            <a:r>
              <a:rPr lang="nl-BE" sz="1400" b="1" dirty="0">
                <a:solidFill>
                  <a:srgbClr val="006699"/>
                </a:solidFill>
                <a:latin typeface="Times New Roman" charset="0"/>
                <a:cs typeface="Times New Roman" charset="0"/>
              </a:rPr>
              <a:t>Caractère post-prandial, </a:t>
            </a:r>
          </a:p>
          <a:p>
            <a:pPr lvl="1"/>
            <a:r>
              <a:rPr lang="nl-BE" sz="1600" b="1" dirty="0">
                <a:solidFill>
                  <a:srgbClr val="006699"/>
                </a:solidFill>
                <a:latin typeface="Times New Roman" charset="0"/>
                <a:cs typeface="Times New Roman" charset="0"/>
              </a:rPr>
              <a:t>étude de l’alimentation, </a:t>
            </a:r>
          </a:p>
          <a:p>
            <a:pPr lvl="1"/>
            <a:r>
              <a:rPr lang="nl-BE" sz="1600" b="1" dirty="0">
                <a:solidFill>
                  <a:srgbClr val="006699"/>
                </a:solidFill>
                <a:latin typeface="Times New Roman" charset="0"/>
                <a:cs typeface="Times New Roman" charset="0"/>
              </a:rPr>
              <a:t>Antécédents familiaux et personnels d’atopie</a:t>
            </a:r>
            <a:r>
              <a:rPr lang="nl-BE" sz="1600" b="1" dirty="0" smtClean="0">
                <a:solidFill>
                  <a:srgbClr val="006699"/>
                </a:solidFill>
                <a:latin typeface="Times New Roman" charset="0"/>
                <a:cs typeface="Times New Roman" charset="0"/>
              </a:rPr>
              <a:t>.</a:t>
            </a:r>
            <a:endParaRPr lang="nl-BE" sz="1600" b="1" dirty="0">
              <a:solidFill>
                <a:srgbClr val="006699"/>
              </a:solidFill>
              <a:latin typeface="Times New Roman" charset="0"/>
              <a:cs typeface="Times New Roman" charset="0"/>
            </a:endParaRPr>
          </a:p>
          <a:p>
            <a:endParaRPr lang="fr-BE" sz="1800" i="1" dirty="0">
              <a:solidFill>
                <a:srgbClr val="006699"/>
              </a:solidFill>
              <a:latin typeface="Times New Roman" charset="0"/>
              <a:ea typeface="ＭＳ Ｐゴシック" charset="0"/>
            </a:endParaRPr>
          </a:p>
          <a:p>
            <a:r>
              <a:rPr lang="fr-BE" sz="1800" i="1" dirty="0">
                <a:solidFill>
                  <a:srgbClr val="006699"/>
                </a:solidFill>
                <a:latin typeface="Times New Roman" charset="0"/>
                <a:ea typeface="ＭＳ Ｐゴシック" charset="0"/>
              </a:rPr>
              <a:t>Tests in-vivo</a:t>
            </a:r>
          </a:p>
          <a:p>
            <a:r>
              <a:rPr lang="fr-BE" sz="1800" i="1" dirty="0">
                <a:solidFill>
                  <a:srgbClr val="006699"/>
                </a:solidFill>
                <a:latin typeface="Times New Roman" charset="0"/>
                <a:ea typeface="ＭＳ Ｐゴシック" charset="0"/>
              </a:rPr>
              <a:t>Test in-vitro </a:t>
            </a:r>
          </a:p>
        </p:txBody>
      </p:sp>
      <p:pic>
        <p:nvPicPr>
          <p:cNvPr id="2662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5563" y="4132263"/>
            <a:ext cx="25527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4787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fr-BE" sz="2800">
                <a:latin typeface="Times New Roman" charset="0"/>
                <a:ea typeface="ＭＳ Ｐゴシック" charset="0"/>
              </a:rPr>
              <a:t>Intérêt des multiplex</a:t>
            </a:r>
            <a:endParaRPr lang="fr-FR" sz="2800">
              <a:latin typeface="Times New Roman" charset="0"/>
              <a:ea typeface="ＭＳ Ｐゴシック" charset="0"/>
            </a:endParaRPr>
          </a:p>
        </p:txBody>
      </p:sp>
      <p:sp>
        <p:nvSpPr>
          <p:cNvPr id="80898" name="Rectangle 3"/>
          <p:cNvSpPr>
            <a:spLocks noGrp="1" noChangeArrowheads="1"/>
          </p:cNvSpPr>
          <p:nvPr>
            <p:ph type="body" idx="4294967295"/>
          </p:nvPr>
        </p:nvSpPr>
        <p:spPr>
          <a:xfrm>
            <a:off x="209550" y="1352550"/>
            <a:ext cx="8934450" cy="5060950"/>
          </a:xfrm>
        </p:spPr>
        <p:txBody>
          <a:bodyPr/>
          <a:lstStyle/>
          <a:p>
            <a:r>
              <a:rPr lang="fr-BE" sz="2800">
                <a:solidFill>
                  <a:srgbClr val="006699"/>
                </a:solidFill>
                <a:latin typeface="Times New Roman" charset="0"/>
                <a:ea typeface="ＭＳ Ｐゴシック" charset="0"/>
                <a:cs typeface="Arial" charset="0"/>
              </a:rPr>
              <a:t>Patient 1, F, 42 ans :</a:t>
            </a:r>
          </a:p>
          <a:p>
            <a:pPr lvl="1"/>
            <a:r>
              <a:rPr lang="fr-BE" sz="2400">
                <a:solidFill>
                  <a:srgbClr val="006699"/>
                </a:solidFill>
                <a:latin typeface="Times New Roman" charset="0"/>
              </a:rPr>
              <a:t>Historique </a:t>
            </a:r>
          </a:p>
          <a:p>
            <a:pPr lvl="2"/>
            <a:r>
              <a:rPr lang="fr-BE" sz="2000">
                <a:solidFill>
                  <a:srgbClr val="006699"/>
                </a:solidFill>
                <a:latin typeface="Times New Roman" charset="0"/>
              </a:rPr>
              <a:t>Enfant &amp; Adolescence : Dermatite atopique, troubles gastro-intestinaux.</a:t>
            </a:r>
          </a:p>
          <a:p>
            <a:pPr lvl="3"/>
            <a:r>
              <a:rPr lang="fr-BE" sz="1600">
                <a:solidFill>
                  <a:srgbClr val="006699"/>
                </a:solidFill>
                <a:latin typeface="Times New Roman" charset="0"/>
              </a:rPr>
              <a:t>Tests cutanés : allergie oeuf/Lait de vache =&gt; Régime d’éviction</a:t>
            </a:r>
          </a:p>
          <a:p>
            <a:pPr lvl="3"/>
            <a:r>
              <a:rPr lang="fr-BE" sz="1600">
                <a:solidFill>
                  <a:srgbClr val="006699"/>
                </a:solidFill>
                <a:latin typeface="Times New Roman" charset="0"/>
              </a:rPr>
              <a:t>Amélioration des symptômes</a:t>
            </a:r>
          </a:p>
          <a:p>
            <a:pPr lvl="2"/>
            <a:r>
              <a:rPr lang="fr-BE">
                <a:solidFill>
                  <a:srgbClr val="006699"/>
                </a:solidFill>
                <a:latin typeface="Times New Roman" charset="0"/>
              </a:rPr>
              <a:t>18 ans : Eczéma, rhinite saisonnière</a:t>
            </a:r>
          </a:p>
          <a:p>
            <a:pPr lvl="2"/>
            <a:r>
              <a:rPr lang="fr-BE">
                <a:solidFill>
                  <a:srgbClr val="006699"/>
                </a:solidFill>
                <a:latin typeface="Times New Roman" charset="0"/>
              </a:rPr>
              <a:t>30 ans : Rhinite perannuelle, encombrement nasal, toux</a:t>
            </a:r>
          </a:p>
          <a:p>
            <a:pPr lvl="2"/>
            <a:r>
              <a:rPr lang="fr-BE">
                <a:solidFill>
                  <a:srgbClr val="006699"/>
                </a:solidFill>
                <a:latin typeface="Times New Roman" charset="0"/>
              </a:rPr>
              <a:t>Episodes d’angio-oedème</a:t>
            </a:r>
          </a:p>
          <a:p>
            <a:pPr lvl="2"/>
            <a:r>
              <a:rPr lang="fr-BE">
                <a:solidFill>
                  <a:srgbClr val="006699"/>
                </a:solidFill>
                <a:latin typeface="Times New Roman" charset="0"/>
              </a:rPr>
              <a:t>42 ans : Bilan allergologique</a:t>
            </a:r>
          </a:p>
          <a:p>
            <a:pPr lvl="3">
              <a:buFont typeface="Symbol" charset="0"/>
              <a:buChar char=""/>
            </a:pPr>
            <a:r>
              <a:rPr lang="fr-BE">
                <a:solidFill>
                  <a:srgbClr val="006699"/>
                </a:solidFill>
                <a:latin typeface="Times New Roman" charset="0"/>
              </a:rPr>
              <a:t>Investigations plus poussées pour définir précisément les risques</a:t>
            </a:r>
          </a:p>
          <a:p>
            <a:pPr lvl="3">
              <a:buFont typeface="Symbol" charset="0"/>
              <a:buChar char=""/>
            </a:pPr>
            <a:r>
              <a:rPr lang="fr-BE">
                <a:solidFill>
                  <a:srgbClr val="006699"/>
                </a:solidFill>
                <a:latin typeface="Times New Roman" charset="0"/>
              </a:rPr>
              <a:t> Tests cutanés positifs pour tous les pneumallergènes et trophallergènes testés</a:t>
            </a:r>
          </a:p>
          <a:p>
            <a:pPr lvl="3">
              <a:buFont typeface="Symbol" charset="0"/>
              <a:buChar char=""/>
            </a:pPr>
            <a:r>
              <a:rPr lang="fr-BE">
                <a:solidFill>
                  <a:srgbClr val="006699"/>
                </a:solidFill>
                <a:latin typeface="Times New Roman" charset="0"/>
              </a:rPr>
              <a:t>ImmunoCAP ISAC allergen microarray : mesure 112 IgE spécifiquement</a:t>
            </a:r>
          </a:p>
          <a:p>
            <a:pPr lvl="3"/>
            <a:endParaRPr lang="fr-BE">
              <a:solidFill>
                <a:srgbClr val="006699"/>
              </a:solidFill>
              <a:latin typeface="Times New Roman" charset="0"/>
            </a:endParaRPr>
          </a:p>
          <a:p>
            <a:pPr lvl="2">
              <a:buFont typeface="Wingdings" charset="0"/>
              <a:buNone/>
            </a:pPr>
            <a:endParaRPr lang="fr-BE" sz="2000">
              <a:solidFill>
                <a:srgbClr val="006699"/>
              </a:solidFill>
              <a:latin typeface="Times New Roman" charset="0"/>
            </a:endParaRPr>
          </a:p>
        </p:txBody>
      </p:sp>
      <p:pic>
        <p:nvPicPr>
          <p:cNvPr id="80899"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6153150"/>
            <a:ext cx="1257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24566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idx="4294967295"/>
          </p:nvPr>
        </p:nvSpPr>
        <p:spPr/>
        <p:txBody>
          <a:bodyPr/>
          <a:lstStyle/>
          <a:p>
            <a:r>
              <a:rPr lang="fr-BE" sz="2800">
                <a:latin typeface="Times New Roman" charset="0"/>
                <a:ea typeface="ＭＳ Ｐゴシック" charset="0"/>
              </a:rPr>
              <a:t>Cas d’allergies multiples</a:t>
            </a:r>
            <a:br>
              <a:rPr lang="fr-BE" sz="2800">
                <a:latin typeface="Times New Roman" charset="0"/>
                <a:ea typeface="ＭＳ Ｐゴシック" charset="0"/>
              </a:rPr>
            </a:br>
            <a:r>
              <a:rPr lang="fr-BE" sz="2800">
                <a:latin typeface="Times New Roman" charset="0"/>
                <a:ea typeface="ＭＳ Ｐゴシック" charset="0"/>
              </a:rPr>
              <a:t>Intérêt des multiplex</a:t>
            </a:r>
            <a:endParaRPr lang="fr-FR" sz="2800">
              <a:latin typeface="Times New Roman" charset="0"/>
              <a:ea typeface="ＭＳ Ｐゴシック" charset="0"/>
            </a:endParaRPr>
          </a:p>
        </p:txBody>
      </p:sp>
      <p:pic>
        <p:nvPicPr>
          <p:cNvPr id="4" name="Image 3"/>
          <p:cNvPicPr>
            <a:picLocks noChangeAspect="1"/>
          </p:cNvPicPr>
          <p:nvPr/>
        </p:nvPicPr>
        <p:blipFill>
          <a:blip r:embed="rId2"/>
          <a:stretch>
            <a:fillRect/>
          </a:stretch>
        </p:blipFill>
        <p:spPr>
          <a:xfrm>
            <a:off x="1676400" y="271463"/>
            <a:ext cx="5748338" cy="4181475"/>
          </a:xfrm>
          <a:prstGeom prst="rect">
            <a:avLst/>
          </a:prstGeom>
          <a:ln>
            <a:solidFill>
              <a:schemeClr val="accent1">
                <a:lumMod val="50000"/>
              </a:schemeClr>
            </a:solidFill>
          </a:ln>
        </p:spPr>
      </p:pic>
      <p:pic>
        <p:nvPicPr>
          <p:cNvPr id="5" name="Image 4"/>
          <p:cNvPicPr>
            <a:picLocks noChangeAspect="1"/>
          </p:cNvPicPr>
          <p:nvPr/>
        </p:nvPicPr>
        <p:blipFill>
          <a:blip r:embed="rId3"/>
          <a:stretch>
            <a:fillRect/>
          </a:stretch>
        </p:blipFill>
        <p:spPr>
          <a:xfrm>
            <a:off x="3454400" y="3924300"/>
            <a:ext cx="5418138" cy="1044575"/>
          </a:xfrm>
          <a:prstGeom prst="rect">
            <a:avLst/>
          </a:prstGeom>
          <a:ln>
            <a:solidFill>
              <a:schemeClr val="accent5">
                <a:lumMod val="50000"/>
              </a:schemeClr>
            </a:solidFill>
          </a:ln>
        </p:spPr>
      </p:pic>
      <p:pic>
        <p:nvPicPr>
          <p:cNvPr id="6" name="Image 5"/>
          <p:cNvPicPr>
            <a:picLocks noChangeAspect="1"/>
          </p:cNvPicPr>
          <p:nvPr/>
        </p:nvPicPr>
        <p:blipFill>
          <a:blip r:embed="rId4"/>
          <a:stretch>
            <a:fillRect/>
          </a:stretch>
        </p:blipFill>
        <p:spPr>
          <a:xfrm>
            <a:off x="4338638" y="1731963"/>
            <a:ext cx="4805362" cy="1481137"/>
          </a:xfrm>
          <a:prstGeom prst="rect">
            <a:avLst/>
          </a:prstGeom>
          <a:ln>
            <a:solidFill>
              <a:schemeClr val="accent5">
                <a:lumMod val="50000"/>
              </a:schemeClr>
            </a:solidFill>
          </a:ln>
        </p:spPr>
      </p:pic>
      <p:pic>
        <p:nvPicPr>
          <p:cNvPr id="7" name="Image 6"/>
          <p:cNvPicPr>
            <a:picLocks noChangeAspect="1"/>
          </p:cNvPicPr>
          <p:nvPr/>
        </p:nvPicPr>
        <p:blipFill>
          <a:blip r:embed="rId5"/>
          <a:stretch>
            <a:fillRect/>
          </a:stretch>
        </p:blipFill>
        <p:spPr>
          <a:xfrm>
            <a:off x="185738" y="2024063"/>
            <a:ext cx="5592762" cy="4664075"/>
          </a:xfrm>
          <a:prstGeom prst="rect">
            <a:avLst/>
          </a:prstGeom>
          <a:ln>
            <a:solidFill>
              <a:schemeClr val="accent1">
                <a:lumMod val="50000"/>
              </a:schemeClr>
            </a:solidFill>
          </a:ln>
        </p:spPr>
      </p:pic>
      <p:sp>
        <p:nvSpPr>
          <p:cNvPr id="9" name="ZoneTexte 8"/>
          <p:cNvSpPr txBox="1">
            <a:spLocks noChangeArrowheads="1"/>
          </p:cNvSpPr>
          <p:nvPr/>
        </p:nvSpPr>
        <p:spPr bwMode="auto">
          <a:xfrm>
            <a:off x="5959475" y="614363"/>
            <a:ext cx="2928938" cy="923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Pollens : Rhinite allergique</a:t>
            </a:r>
          </a:p>
          <a:p>
            <a:pPr eaLnBrk="1" hangingPunct="1"/>
            <a:r>
              <a:rPr lang="fr-FR" sz="1800"/>
              <a:t>Protéines de stockage</a:t>
            </a:r>
          </a:p>
          <a:p>
            <a:pPr eaLnBrk="1" hangingPunct="1"/>
            <a:r>
              <a:rPr lang="fr-FR" sz="1800"/>
              <a:t>LTP</a:t>
            </a:r>
          </a:p>
        </p:txBody>
      </p:sp>
      <p:sp>
        <p:nvSpPr>
          <p:cNvPr id="13" name="ZoneTexte 12"/>
          <p:cNvSpPr txBox="1">
            <a:spLocks noChangeArrowheads="1"/>
          </p:cNvSpPr>
          <p:nvPr/>
        </p:nvSpPr>
        <p:spPr bwMode="auto">
          <a:xfrm>
            <a:off x="5892800" y="2913063"/>
            <a:ext cx="2913063" cy="6461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Moisissures &amp; acariens : Rhinite perannuelle</a:t>
            </a:r>
          </a:p>
        </p:txBody>
      </p:sp>
      <p:sp>
        <p:nvSpPr>
          <p:cNvPr id="16" name="ZoneTexte 15"/>
          <p:cNvSpPr txBox="1">
            <a:spLocks noChangeArrowheads="1"/>
          </p:cNvSpPr>
          <p:nvPr/>
        </p:nvSpPr>
        <p:spPr bwMode="auto">
          <a:xfrm>
            <a:off x="6316663" y="4386263"/>
            <a:ext cx="1625600" cy="3683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Lait et oeuf</a:t>
            </a:r>
          </a:p>
        </p:txBody>
      </p:sp>
      <p:sp>
        <p:nvSpPr>
          <p:cNvPr id="17" name="ZoneTexte 16"/>
          <p:cNvSpPr txBox="1">
            <a:spLocks noChangeArrowheads="1"/>
          </p:cNvSpPr>
          <p:nvPr/>
        </p:nvSpPr>
        <p:spPr bwMode="auto">
          <a:xfrm>
            <a:off x="5249863" y="5016500"/>
            <a:ext cx="3233737" cy="1477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Profilines</a:t>
            </a:r>
          </a:p>
          <a:p>
            <a:pPr eaLnBrk="1" hangingPunct="1"/>
            <a:r>
              <a:rPr lang="fr-FR" sz="1800"/>
              <a:t>PR-10 (homologue Bet v 1)</a:t>
            </a:r>
          </a:p>
          <a:p>
            <a:pPr eaLnBrk="1" hangingPunct="1"/>
            <a:r>
              <a:rPr lang="fr-FR" sz="1800"/>
              <a:t>Tropomyosines</a:t>
            </a:r>
          </a:p>
          <a:p>
            <a:pPr eaLnBrk="1" hangingPunct="1"/>
            <a:r>
              <a:rPr lang="fr-FR" sz="1800"/>
              <a:t>Albumines sériques</a:t>
            </a:r>
          </a:p>
          <a:p>
            <a:pPr eaLnBrk="1" hangingPunct="1"/>
            <a:r>
              <a:rPr lang="fr-FR" sz="1800"/>
              <a:t>CCD</a:t>
            </a:r>
          </a:p>
        </p:txBody>
      </p:sp>
      <p:pic>
        <p:nvPicPr>
          <p:cNvPr id="11" name="Image 10"/>
          <p:cNvPicPr>
            <a:picLocks noChangeAspect="1"/>
          </p:cNvPicPr>
          <p:nvPr/>
        </p:nvPicPr>
        <p:blipFill rotWithShape="1">
          <a:blip r:embed="rId6"/>
          <a:srcRect b="60349"/>
          <a:stretch/>
        </p:blipFill>
        <p:spPr>
          <a:xfrm>
            <a:off x="284163" y="2524125"/>
            <a:ext cx="3392487" cy="798513"/>
          </a:xfrm>
          <a:prstGeom prst="rect">
            <a:avLst/>
          </a:prstGeom>
          <a:ln>
            <a:solidFill>
              <a:schemeClr val="accent5">
                <a:lumMod val="50000"/>
              </a:schemeClr>
            </a:solidFill>
          </a:ln>
        </p:spPr>
      </p:pic>
    </p:spTree>
    <p:extLst>
      <p:ext uri="{BB962C8B-B14F-4D97-AF65-F5344CB8AC3E}">
        <p14:creationId xmlns:p14="http://schemas.microsoft.com/office/powerpoint/2010/main" val="2621832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nodeType="afterGroup">
                            <p:stCondLst>
                              <p:cond delay="500"/>
                            </p:stCondLst>
                            <p:childTnLst>
                              <p:par>
                                <p:cTn id="49" presetID="1"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u contenu 2"/>
          <p:cNvSpPr>
            <a:spLocks noGrp="1"/>
          </p:cNvSpPr>
          <p:nvPr>
            <p:ph idx="1"/>
          </p:nvPr>
        </p:nvSpPr>
        <p:spPr>
          <a:xfrm>
            <a:off x="523875" y="1116013"/>
            <a:ext cx="8229600" cy="4813300"/>
          </a:xfrm>
        </p:spPr>
        <p:txBody>
          <a:bodyPr/>
          <a:lstStyle/>
          <a:p>
            <a:pPr algn="just"/>
            <a:r>
              <a:rPr lang="fr-FR" sz="2800">
                <a:solidFill>
                  <a:srgbClr val="364480"/>
                </a:solidFill>
                <a:latin typeface="Times New Roman" charset="0"/>
                <a:ea typeface="ＭＳ Ｐゴシック" charset="0"/>
                <a:cs typeface="Times New Roman" charset="0"/>
              </a:rPr>
              <a:t>« J’ai passé le test (IgE) il y a 2 mois chez mon allergologue »</a:t>
            </a:r>
          </a:p>
          <a:p>
            <a:pPr algn="just"/>
            <a:r>
              <a:rPr lang="fr-FR" sz="2800">
                <a:solidFill>
                  <a:srgbClr val="364480"/>
                </a:solidFill>
                <a:latin typeface="Times New Roman" charset="0"/>
                <a:ea typeface="ＭＳ Ｐゴシック" charset="0"/>
                <a:cs typeface="Times New Roman" charset="0"/>
              </a:rPr>
              <a:t>« J’ai bien compris mes allergies et les réactions croisées. Les évictions alimentaires sont nécessaires dans mon cas. Depuis le diagnostic, je n’ai plus fait de réactions sévères mais, si cela devait se représenter, j’ai de quoi me soigner... »</a:t>
            </a:r>
          </a:p>
          <a:p>
            <a:pPr algn="just"/>
            <a:r>
              <a:rPr lang="fr-FR" sz="2800">
                <a:solidFill>
                  <a:srgbClr val="364480"/>
                </a:solidFill>
                <a:latin typeface="Times New Roman" charset="0"/>
                <a:ea typeface="ＭＳ Ｐゴシック" charset="0"/>
                <a:cs typeface="Times New Roman" charset="0"/>
              </a:rPr>
              <a:t>Prix du diagnostic : 175 €</a:t>
            </a:r>
          </a:p>
        </p:txBody>
      </p:sp>
      <p:pic>
        <p:nvPicPr>
          <p:cNvPr id="8294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3475" y="4729163"/>
            <a:ext cx="16478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55766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idx="4294967295"/>
          </p:nvPr>
        </p:nvSpPr>
        <p:spPr/>
        <p:txBody>
          <a:bodyPr/>
          <a:lstStyle/>
          <a:p>
            <a:r>
              <a:rPr lang="fr-BE" sz="2800">
                <a:latin typeface="Times New Roman" charset="0"/>
                <a:ea typeface="ＭＳ Ｐゴシック" charset="0"/>
              </a:rPr>
              <a:t>Intérêt des multiplex</a:t>
            </a:r>
            <a:endParaRPr lang="fr-FR" sz="2800">
              <a:latin typeface="Times New Roman" charset="0"/>
              <a:ea typeface="ＭＳ Ｐゴシック" charset="0"/>
            </a:endParaRPr>
          </a:p>
        </p:txBody>
      </p:sp>
      <p:sp>
        <p:nvSpPr>
          <p:cNvPr id="44034" name="Rectangle 3"/>
          <p:cNvSpPr>
            <a:spLocks noGrp="1" noChangeArrowheads="1"/>
          </p:cNvSpPr>
          <p:nvPr>
            <p:ph type="body" idx="4294967295"/>
          </p:nvPr>
        </p:nvSpPr>
        <p:spPr>
          <a:xfrm>
            <a:off x="209550" y="1352550"/>
            <a:ext cx="8934450" cy="5060950"/>
          </a:xfrm>
        </p:spPr>
        <p:txBody>
          <a:bodyPr/>
          <a:lstStyle/>
          <a:p>
            <a:pPr>
              <a:defRPr/>
            </a:pPr>
            <a:r>
              <a:rPr lang="fr-BE" sz="2400" dirty="0" smtClean="0">
                <a:solidFill>
                  <a:srgbClr val="006699"/>
                </a:solidFill>
                <a:latin typeface="Times New Roman" charset="0"/>
                <a:ea typeface="ＭＳ Ｐゴシック" charset="0"/>
                <a:cs typeface="Arial" charset="0"/>
              </a:rPr>
              <a:t>Patient 2, F, 45 ans </a:t>
            </a:r>
            <a:r>
              <a:rPr lang="fr-BE" sz="2400" dirty="0">
                <a:solidFill>
                  <a:srgbClr val="006699"/>
                </a:solidFill>
                <a:latin typeface="Times New Roman" charset="0"/>
                <a:ea typeface="ＭＳ Ｐゴシック" charset="0"/>
                <a:cs typeface="Arial" charset="0"/>
              </a:rPr>
              <a:t>:</a:t>
            </a:r>
          </a:p>
          <a:p>
            <a:pPr lvl="1">
              <a:defRPr/>
            </a:pPr>
            <a:r>
              <a:rPr lang="fr-BE" sz="2400" dirty="0">
                <a:solidFill>
                  <a:srgbClr val="006699"/>
                </a:solidFill>
                <a:latin typeface="Times New Roman" charset="0"/>
              </a:rPr>
              <a:t>Historique </a:t>
            </a:r>
          </a:p>
          <a:p>
            <a:pPr lvl="2">
              <a:defRPr/>
            </a:pPr>
            <a:r>
              <a:rPr lang="fr-BE" sz="2000" dirty="0" smtClean="0">
                <a:solidFill>
                  <a:srgbClr val="006699"/>
                </a:solidFill>
                <a:latin typeface="Times New Roman" charset="0"/>
              </a:rPr>
              <a:t>25 ans : Rhinite </a:t>
            </a:r>
            <a:r>
              <a:rPr lang="fr-BE" sz="2000" dirty="0">
                <a:solidFill>
                  <a:srgbClr val="006699"/>
                </a:solidFill>
                <a:latin typeface="Times New Roman" charset="0"/>
              </a:rPr>
              <a:t>perannuelle attribuée aux acariens</a:t>
            </a:r>
          </a:p>
          <a:p>
            <a:pPr lvl="2">
              <a:defRPr/>
            </a:pPr>
            <a:r>
              <a:rPr lang="fr-BE" sz="2000" dirty="0" smtClean="0">
                <a:solidFill>
                  <a:srgbClr val="006699"/>
                </a:solidFill>
                <a:latin typeface="Times New Roman" charset="0"/>
              </a:rPr>
              <a:t>37 ans : Dépression</a:t>
            </a:r>
          </a:p>
          <a:p>
            <a:pPr lvl="2">
              <a:defRPr/>
            </a:pPr>
            <a:r>
              <a:rPr lang="fr-BE" sz="2000" dirty="0" smtClean="0">
                <a:solidFill>
                  <a:srgbClr val="006699"/>
                </a:solidFill>
                <a:latin typeface="Times New Roman" charset="0"/>
              </a:rPr>
              <a:t>37 ans -... : Syndrome </a:t>
            </a:r>
            <a:r>
              <a:rPr lang="fr-BE" sz="2000" dirty="0">
                <a:solidFill>
                  <a:srgbClr val="006699"/>
                </a:solidFill>
                <a:latin typeface="Times New Roman" charset="0"/>
              </a:rPr>
              <a:t>de fatigue </a:t>
            </a:r>
            <a:r>
              <a:rPr lang="fr-BE" sz="2000" dirty="0" smtClean="0">
                <a:solidFill>
                  <a:srgbClr val="006699"/>
                </a:solidFill>
                <a:latin typeface="Times New Roman" charset="0"/>
              </a:rPr>
              <a:t>chronique et troubles gastro-intestinaux</a:t>
            </a:r>
            <a:endParaRPr lang="fr-BE" sz="2000" dirty="0">
              <a:solidFill>
                <a:srgbClr val="006699"/>
              </a:solidFill>
              <a:latin typeface="Times New Roman" charset="0"/>
            </a:endParaRPr>
          </a:p>
          <a:p>
            <a:pPr lvl="3">
              <a:buFont typeface="Wingdings" charset="2"/>
              <a:buChar char="Ø"/>
              <a:defRPr/>
            </a:pPr>
            <a:r>
              <a:rPr lang="fr-BE" sz="1800" dirty="0" smtClean="0">
                <a:solidFill>
                  <a:srgbClr val="006699"/>
                </a:solidFill>
                <a:latin typeface="Times New Roman" charset="0"/>
              </a:rPr>
              <a:t>Bilan chez le nutritioniste </a:t>
            </a:r>
          </a:p>
          <a:p>
            <a:pPr lvl="4">
              <a:buFont typeface="Wingdings" charset="2"/>
              <a:buChar char="ü"/>
              <a:defRPr/>
            </a:pPr>
            <a:r>
              <a:rPr lang="fr-BE" sz="1800" dirty="0" smtClean="0">
                <a:solidFill>
                  <a:srgbClr val="006699"/>
                </a:solidFill>
                <a:latin typeface="Times New Roman" charset="0"/>
              </a:rPr>
              <a:t>Dosage d’IgG alimentaires en 2010 et 2011.</a:t>
            </a:r>
          </a:p>
          <a:p>
            <a:pPr lvl="2">
              <a:defRPr/>
            </a:pPr>
            <a:r>
              <a:rPr lang="fr-BE" sz="2000" dirty="0" smtClean="0">
                <a:solidFill>
                  <a:srgbClr val="006699"/>
                </a:solidFill>
                <a:latin typeface="Times New Roman" charset="0"/>
              </a:rPr>
              <a:t>42 ans : Bilan allergologique</a:t>
            </a:r>
          </a:p>
          <a:p>
            <a:pPr lvl="3">
              <a:buFont typeface="Symbol" charset="0"/>
              <a:buChar char=""/>
              <a:defRPr/>
            </a:pPr>
            <a:r>
              <a:rPr lang="fr-BE" dirty="0" smtClean="0">
                <a:solidFill>
                  <a:srgbClr val="006699"/>
                </a:solidFill>
                <a:latin typeface="Times New Roman" charset="0"/>
              </a:rPr>
              <a:t> Investigations poussées pour clarifier la situation</a:t>
            </a:r>
          </a:p>
          <a:p>
            <a:pPr lvl="3">
              <a:buFont typeface="Symbol" charset="0"/>
              <a:buChar char=""/>
              <a:defRPr/>
            </a:pPr>
            <a:r>
              <a:rPr lang="fr-BE" dirty="0" smtClean="0">
                <a:solidFill>
                  <a:srgbClr val="006699"/>
                </a:solidFill>
                <a:latin typeface="Times New Roman" charset="0"/>
              </a:rPr>
              <a:t> Tests cutanés négatifs pour trophallergènes testés</a:t>
            </a:r>
          </a:p>
          <a:p>
            <a:pPr lvl="3">
              <a:buFont typeface="Symbol" charset="0"/>
              <a:buChar char=""/>
              <a:defRPr/>
            </a:pPr>
            <a:r>
              <a:rPr lang="fr-BE" dirty="0">
                <a:solidFill>
                  <a:srgbClr val="006699"/>
                </a:solidFill>
                <a:latin typeface="Times New Roman" charset="0"/>
              </a:rPr>
              <a:t> </a:t>
            </a:r>
            <a:r>
              <a:rPr lang="fr-BE" dirty="0" smtClean="0">
                <a:solidFill>
                  <a:srgbClr val="006699"/>
                </a:solidFill>
                <a:latin typeface="Times New Roman" charset="0"/>
              </a:rPr>
              <a:t>ImmunoCAP ISAC négatif excepté pour les acariens.</a:t>
            </a:r>
          </a:p>
          <a:p>
            <a:pPr lvl="1">
              <a:defRPr/>
            </a:pPr>
            <a:endParaRPr lang="fr-BE" sz="2000" dirty="0" smtClean="0">
              <a:solidFill>
                <a:srgbClr val="006699"/>
              </a:solidFill>
              <a:latin typeface="Times New Roman" charset="0"/>
            </a:endParaRPr>
          </a:p>
          <a:p>
            <a:pPr lvl="2">
              <a:defRPr/>
            </a:pPr>
            <a:endParaRPr lang="fr-BE" sz="2000" dirty="0" smtClean="0">
              <a:solidFill>
                <a:srgbClr val="006699"/>
              </a:solidFill>
              <a:latin typeface="Times New Roman" charset="0"/>
            </a:endParaRPr>
          </a:p>
          <a:p>
            <a:pPr lvl="2">
              <a:defRPr/>
            </a:pPr>
            <a:endParaRPr lang="fr-BE" sz="2000" dirty="0" smtClean="0">
              <a:solidFill>
                <a:srgbClr val="006699"/>
              </a:solidFill>
              <a:latin typeface="Times New Roman" charset="0"/>
            </a:endParaRPr>
          </a:p>
          <a:p>
            <a:pPr lvl="3">
              <a:defRPr/>
            </a:pPr>
            <a:endParaRPr lang="fr-BE" dirty="0" smtClean="0">
              <a:solidFill>
                <a:srgbClr val="006699"/>
              </a:solidFill>
              <a:latin typeface="Times New Roman" charset="0"/>
            </a:endParaRPr>
          </a:p>
          <a:p>
            <a:pPr marL="914400" lvl="2" indent="0">
              <a:buFont typeface="Wingdings" charset="0"/>
              <a:buNone/>
              <a:defRPr/>
            </a:pPr>
            <a:endParaRPr lang="fr-BE" sz="2000" dirty="0">
              <a:solidFill>
                <a:srgbClr val="006699"/>
              </a:solidFill>
              <a:latin typeface="Times New Roman" charset="0"/>
            </a:endParaRPr>
          </a:p>
        </p:txBody>
      </p:sp>
    </p:spTree>
    <p:extLst>
      <p:ext uri="{BB962C8B-B14F-4D97-AF65-F5344CB8AC3E}">
        <p14:creationId xmlns:p14="http://schemas.microsoft.com/office/powerpoint/2010/main" val="178502778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u contenu 2"/>
          <p:cNvSpPr>
            <a:spLocks noGrp="1"/>
          </p:cNvSpPr>
          <p:nvPr>
            <p:ph idx="1"/>
          </p:nvPr>
        </p:nvSpPr>
        <p:spPr>
          <a:xfrm>
            <a:off x="423863" y="781050"/>
            <a:ext cx="8229600" cy="4813300"/>
          </a:xfrm>
        </p:spPr>
        <p:txBody>
          <a:bodyPr/>
          <a:lstStyle/>
          <a:p>
            <a:r>
              <a:rPr lang="fr-FR" sz="2000">
                <a:latin typeface="Times New Roman" charset="0"/>
                <a:ea typeface="ＭＳ Ｐゴシック" charset="0"/>
                <a:cs typeface="Times New Roman" charset="0"/>
              </a:rPr>
              <a:t>« J’ai passé le test (IgG) il y a 2 ans après avis de mon nutritioniste »</a:t>
            </a:r>
          </a:p>
          <a:p>
            <a:pPr lvl="1"/>
            <a:r>
              <a:rPr lang="fr-FR" sz="2000">
                <a:latin typeface="Times New Roman" charset="0"/>
                <a:cs typeface="Times New Roman" charset="0"/>
              </a:rPr>
              <a:t> Sur 85 aliments, il y avait une réaction positive à 50 aliments. </a:t>
            </a:r>
          </a:p>
          <a:p>
            <a:r>
              <a:rPr lang="fr-FR" sz="2000">
                <a:latin typeface="Times New Roman" charset="0"/>
                <a:ea typeface="ＭＳ Ｐゴシック" charset="0"/>
                <a:cs typeface="Times New Roman" charset="0"/>
              </a:rPr>
              <a:t>« Pour essayer d’enrayer mon inflammation, je n’ai mangé que les 30 aliments restant pendant un bon bout de temps et je me suis sentie mieux...sauf que j’étais très maigre… »</a:t>
            </a:r>
          </a:p>
          <a:p>
            <a:r>
              <a:rPr lang="fr-FR" sz="2000">
                <a:latin typeface="Times New Roman" charset="0"/>
                <a:ea typeface="ＭＳ Ｐゴシック" charset="0"/>
                <a:cs typeface="Times New Roman" charset="0"/>
              </a:rPr>
              <a:t>« Afin de suivre l’évolution de ma maladie, j’ai repassé un autre test (IgG) l’automne dernier qui teste 300 aliments, additifs et plantes médicinales ainsi que les médicaments courants »</a:t>
            </a:r>
          </a:p>
          <a:p>
            <a:pPr lvl="1"/>
            <a:r>
              <a:rPr lang="fr-FR" sz="2000">
                <a:latin typeface="Times New Roman" charset="0"/>
                <a:cs typeface="Times New Roman" charset="0"/>
              </a:rPr>
              <a:t>Les résultats étaient tout à fait différents de l’année d’avant !</a:t>
            </a:r>
          </a:p>
          <a:p>
            <a:r>
              <a:rPr lang="fr-FR" sz="2000">
                <a:latin typeface="Times New Roman" charset="0"/>
                <a:ea typeface="ＭＳ Ｐゴシック" charset="0"/>
                <a:cs typeface="Times New Roman" charset="0"/>
              </a:rPr>
              <a:t>« J’ai questionné la compagnie »</a:t>
            </a:r>
          </a:p>
          <a:p>
            <a:pPr lvl="1"/>
            <a:r>
              <a:rPr lang="fr-FR" sz="2000">
                <a:latin typeface="Times New Roman" charset="0"/>
                <a:cs typeface="Times New Roman" charset="0"/>
              </a:rPr>
              <a:t>Pas de réponse...</a:t>
            </a:r>
          </a:p>
          <a:p>
            <a:r>
              <a:rPr lang="fr-FR" sz="2000">
                <a:latin typeface="Times New Roman" charset="0"/>
                <a:ea typeface="ＭＳ Ｐゴシック" charset="0"/>
                <a:cs typeface="Times New Roman" charset="0"/>
              </a:rPr>
              <a:t>« Je me demande si ces tests ne sont tout simplement pas n’importe quoi… »</a:t>
            </a:r>
          </a:p>
          <a:p>
            <a:endParaRPr lang="fr-FR" sz="2000">
              <a:latin typeface="Times New Roman" charset="0"/>
              <a:ea typeface="ＭＳ Ｐゴシック" charset="0"/>
              <a:cs typeface="Times New Roman" charset="0"/>
            </a:endParaRPr>
          </a:p>
          <a:p>
            <a:r>
              <a:rPr lang="fr-FR" sz="2000">
                <a:latin typeface="Times New Roman" charset="0"/>
                <a:ea typeface="ＭＳ Ｐゴシック" charset="0"/>
                <a:cs typeface="Times New Roman" charset="0"/>
              </a:rPr>
              <a:t>Coût du diagnostic : 1500€.</a:t>
            </a:r>
          </a:p>
          <a:p>
            <a:endParaRPr lang="fr-FR">
              <a:ea typeface="ＭＳ Ｐゴシック" charset="0"/>
            </a:endParaRPr>
          </a:p>
          <a:p>
            <a:endParaRPr lang="fr-FR">
              <a:ea typeface="ＭＳ Ｐゴシック" charset="0"/>
            </a:endParaRPr>
          </a:p>
        </p:txBody>
      </p:sp>
    </p:spTree>
    <p:extLst>
      <p:ext uri="{BB962C8B-B14F-4D97-AF65-F5344CB8AC3E}">
        <p14:creationId xmlns:p14="http://schemas.microsoft.com/office/powerpoint/2010/main" val="32077707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ChangeArrowheads="1"/>
          </p:cNvSpPr>
          <p:nvPr/>
        </p:nvSpPr>
        <p:spPr bwMode="auto">
          <a:xfrm>
            <a:off x="300038" y="1403350"/>
            <a:ext cx="83454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buFont typeface="Arial" charset="0"/>
              <a:buChar char="•"/>
            </a:pPr>
            <a:r>
              <a:rPr lang="fr-FR" sz="2000">
                <a:solidFill>
                  <a:srgbClr val="006699"/>
                </a:solidFill>
                <a:latin typeface="Times New Roman" charset="0"/>
                <a:cs typeface="Times New Roman" charset="0"/>
              </a:rPr>
              <a:t>Le diagnostique de Syndrome de fatigue chronique implique :</a:t>
            </a:r>
          </a:p>
          <a:p>
            <a:pPr marL="800100" lvl="1" indent="-342900" algn="just">
              <a:buFont typeface="Wingdings" charset="0"/>
              <a:buChar char="ü"/>
            </a:pPr>
            <a:r>
              <a:rPr lang="fr-FR" sz="2000">
                <a:solidFill>
                  <a:srgbClr val="006699"/>
                </a:solidFill>
                <a:latin typeface="Times New Roman" charset="0"/>
                <a:cs typeface="Times New Roman" charset="0"/>
              </a:rPr>
              <a:t>Un dosage des IgG alimentaires, comme un pourcentage signifiant de cas seraient associés à une intolérance alimentaire ».</a:t>
            </a:r>
          </a:p>
          <a:p>
            <a:pPr marL="1200150" lvl="2" indent="-285750" algn="just">
              <a:buFont typeface="Arial" charset="0"/>
              <a:buChar char="•"/>
            </a:pPr>
            <a:r>
              <a:rPr lang="fr-FR" sz="2000">
                <a:solidFill>
                  <a:srgbClr val="006699"/>
                </a:solidFill>
                <a:latin typeface="Times New Roman" charset="0"/>
                <a:cs typeface="Times New Roman" charset="0"/>
              </a:rPr>
              <a:t>D’autre part l’hypersensibilité alimentaire peut engendrer ou amplifier des réactions auto-immunes, qui sont également fréquemment présentes chez les sujets atteints de SFC. </a:t>
            </a:r>
          </a:p>
          <a:p>
            <a:pPr marL="1200150" lvl="2" indent="-285750" algn="just">
              <a:buFont typeface="Arial" charset="0"/>
              <a:buChar char="•"/>
            </a:pPr>
            <a:r>
              <a:rPr lang="fr-FR" sz="2000">
                <a:solidFill>
                  <a:srgbClr val="006699"/>
                </a:solidFill>
                <a:latin typeface="Times New Roman" charset="0"/>
                <a:cs typeface="Times New Roman" charset="0"/>
              </a:rPr>
              <a:t>Indépendamment du rôle étiologique des aliments, un régime alimentaire d’éviction serait également fort bénéfique pour atténuer la perturbation de la régulation du système immunitaire ainsi que la réaction inflammatoire et le stress oxydatif. </a:t>
            </a:r>
          </a:p>
          <a:p>
            <a:pPr marL="1200150" lvl="2" indent="-285750" algn="just">
              <a:buFont typeface="Arial" charset="0"/>
              <a:buChar char="•"/>
            </a:pPr>
            <a:r>
              <a:rPr lang="fr-FR" sz="2000">
                <a:solidFill>
                  <a:srgbClr val="006699"/>
                </a:solidFill>
                <a:latin typeface="Times New Roman" charset="0"/>
                <a:cs typeface="Times New Roman" charset="0"/>
              </a:rPr>
              <a:t> Bilan anti-âge et supplémentation si besoin,</a:t>
            </a:r>
          </a:p>
          <a:p>
            <a:pPr marL="800100" lvl="1" indent="-342900" algn="just">
              <a:buFont typeface="Wingdings" charset="0"/>
              <a:buChar char="ü"/>
            </a:pPr>
            <a:r>
              <a:rPr lang="fr-FR" sz="2000">
                <a:solidFill>
                  <a:srgbClr val="006699"/>
                </a:solidFill>
                <a:latin typeface="Times New Roman" charset="0"/>
                <a:cs typeface="Times New Roman" charset="0"/>
              </a:rPr>
              <a:t>Un traitement du syndrome de l’intestin poreux et détoxication,</a:t>
            </a:r>
          </a:p>
          <a:p>
            <a:pPr marL="800100" lvl="1" indent="-342900" algn="just">
              <a:buFont typeface="Wingdings" charset="0"/>
              <a:buChar char="ü"/>
            </a:pPr>
            <a:r>
              <a:rPr lang="fr-FR" sz="2000">
                <a:solidFill>
                  <a:srgbClr val="006699"/>
                </a:solidFill>
                <a:latin typeface="Times New Roman" charset="0"/>
                <a:cs typeface="Times New Roman" charset="0"/>
              </a:rPr>
              <a:t>Régime d’exclusion alimentaire personnalisé grâce à un bilan sanguin.</a:t>
            </a:r>
          </a:p>
          <a:p>
            <a:pPr marL="800100" lvl="1" indent="-342900" algn="just">
              <a:buFont typeface="Wingdings" charset="0"/>
              <a:buChar char="ü"/>
            </a:pPr>
            <a:endParaRPr lang="fr-FR" sz="2000">
              <a:solidFill>
                <a:srgbClr val="006699"/>
              </a:solidFill>
              <a:latin typeface="Times New Roman" charset="0"/>
              <a:cs typeface="Times New Roman" charset="0"/>
            </a:endParaRPr>
          </a:p>
          <a:p>
            <a:pPr marL="285750" indent="-285750" algn="just">
              <a:buFont typeface="Wingdings" charset="0"/>
              <a:buChar char="Ø"/>
            </a:pPr>
            <a:r>
              <a:rPr lang="fr-FR" sz="2000">
                <a:solidFill>
                  <a:srgbClr val="006699"/>
                </a:solidFill>
                <a:latin typeface="Times New Roman" charset="0"/>
                <a:cs typeface="Times New Roman" charset="0"/>
              </a:rPr>
              <a:t>Un diagnostic précoce est important afin de limiter les manifestations somatiques et d’augmenter les chances d’une guérison ou amélioration rapide.</a:t>
            </a:r>
          </a:p>
          <a:p>
            <a:pPr marL="800100" lvl="1" indent="-342900" algn="just">
              <a:buFont typeface="Arial" charset="0"/>
              <a:buChar char="•"/>
            </a:pPr>
            <a:endParaRPr lang="fr-FR" sz="2000">
              <a:solidFill>
                <a:srgbClr val="006699"/>
              </a:solidFill>
              <a:latin typeface="Times New Roman" charset="0"/>
              <a:cs typeface="Times New Roman" charset="0"/>
            </a:endParaRPr>
          </a:p>
        </p:txBody>
      </p:sp>
      <p:sp>
        <p:nvSpPr>
          <p:cNvPr id="88066" name="Rectangle 1"/>
          <p:cNvSpPr>
            <a:spLocks noChangeArrowheads="1"/>
          </p:cNvSpPr>
          <p:nvPr/>
        </p:nvSpPr>
        <p:spPr bwMode="auto">
          <a:xfrm>
            <a:off x="2289175" y="185738"/>
            <a:ext cx="46656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800" b="1">
                <a:solidFill>
                  <a:srgbClr val="006699"/>
                </a:solidFill>
                <a:latin typeface="Times New Roman" charset="0"/>
                <a:cs typeface="Times New Roman" charset="0"/>
              </a:rPr>
              <a:t>Déviances</a:t>
            </a:r>
          </a:p>
          <a:p>
            <a:pPr algn="ctr"/>
            <a:r>
              <a:rPr lang="fr-FR" sz="2800" b="1">
                <a:solidFill>
                  <a:srgbClr val="006699"/>
                </a:solidFill>
                <a:latin typeface="Times New Roman" charset="0"/>
                <a:cs typeface="Times New Roman" charset="0"/>
              </a:rPr>
              <a:t>« Médecine » nutritionnelle ?</a:t>
            </a:r>
            <a:endParaRPr lang="fr-FR" sz="2800">
              <a:solidFill>
                <a:srgbClr val="006699"/>
              </a:solidFill>
              <a:latin typeface="Times New Roman" charset="0"/>
              <a:cs typeface="Times New Roman" charset="0"/>
            </a:endParaRPr>
          </a:p>
        </p:txBody>
      </p:sp>
    </p:spTree>
    <p:extLst>
      <p:ext uri="{BB962C8B-B14F-4D97-AF65-F5344CB8AC3E}">
        <p14:creationId xmlns:p14="http://schemas.microsoft.com/office/powerpoint/2010/main" val="121632836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BE" sz="2800" b="1">
                <a:solidFill>
                  <a:srgbClr val="3A6DAC"/>
                </a:solidFill>
                <a:latin typeface="Times New Roman" charset="0"/>
                <a:cs typeface="Times New Roman" charset="0"/>
              </a:rPr>
              <a:t>IgG spécifiques anti-aliments</a:t>
            </a:r>
            <a:endParaRPr lang="fr-FR" sz="2800" b="1">
              <a:solidFill>
                <a:srgbClr val="3A6DAC"/>
              </a:solidFill>
              <a:latin typeface="Times New Roman" charset="0"/>
              <a:cs typeface="Times New Roman" charset="0"/>
            </a:endParaRPr>
          </a:p>
        </p:txBody>
      </p:sp>
      <p:sp>
        <p:nvSpPr>
          <p:cNvPr id="109570" name="Rectangle 3"/>
          <p:cNvSpPr txBox="1">
            <a:spLocks noChangeArrowheads="1"/>
          </p:cNvSpPr>
          <p:nvPr/>
        </p:nvSpPr>
        <p:spPr bwMode="auto">
          <a:xfrm>
            <a:off x="457200" y="1600200"/>
            <a:ext cx="8507413"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108585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lnSpc>
                <a:spcPct val="90000"/>
              </a:lnSpc>
              <a:spcBef>
                <a:spcPct val="20000"/>
              </a:spcBef>
              <a:buFont typeface="Arial" charset="0"/>
              <a:buChar char="•"/>
            </a:pPr>
            <a:r>
              <a:rPr lang="fr-BE">
                <a:solidFill>
                  <a:srgbClr val="006699"/>
                </a:solidFill>
                <a:latin typeface="Times New Roman" charset="0"/>
                <a:cs typeface="Times New Roman" charset="0"/>
              </a:rPr>
              <a:t>Présence </a:t>
            </a:r>
            <a:r>
              <a:rPr lang="fr-FR">
                <a:solidFill>
                  <a:srgbClr val="006699"/>
                </a:solidFill>
                <a:latin typeface="Times New Roman" charset="0"/>
                <a:cs typeface="Times New Roman" charset="0"/>
              </a:rPr>
              <a:t>d’IgG spécifique d’un aliment est considéré comme un témoin d’exposition</a:t>
            </a:r>
          </a:p>
          <a:p>
            <a:pPr algn="just">
              <a:lnSpc>
                <a:spcPct val="90000"/>
              </a:lnSpc>
              <a:spcBef>
                <a:spcPct val="20000"/>
              </a:spcBef>
              <a:buFont typeface="Arial" charset="0"/>
              <a:buChar char="•"/>
            </a:pPr>
            <a:r>
              <a:rPr lang="fr-FR">
                <a:solidFill>
                  <a:srgbClr val="006699"/>
                </a:solidFill>
                <a:latin typeface="Times New Roman" charset="0"/>
                <a:cs typeface="Times New Roman" charset="0"/>
              </a:rPr>
              <a:t>Introduction d’un aliment induit une augmentation des IgG spécifiques des protéines de cet aliment pendant les premiers mois, suivi d’une légère diminution, et ceci, en l’absence de toute manifestation clinique</a:t>
            </a:r>
            <a:r>
              <a:rPr lang="nl-BE">
                <a:solidFill>
                  <a:srgbClr val="006699"/>
                </a:solidFill>
                <a:latin typeface="Times New Roman" charset="0"/>
                <a:cs typeface="Times New Roman" charset="0"/>
              </a:rPr>
              <a:t> </a:t>
            </a:r>
          </a:p>
          <a:p>
            <a:pPr lvl="1" algn="just">
              <a:lnSpc>
                <a:spcPct val="90000"/>
              </a:lnSpc>
              <a:spcBef>
                <a:spcPct val="20000"/>
              </a:spcBef>
              <a:buFont typeface="Arial" charset="0"/>
              <a:buChar char="•"/>
            </a:pPr>
            <a:r>
              <a:rPr lang="nl-BE" sz="2000">
                <a:solidFill>
                  <a:srgbClr val="4597A0"/>
                </a:solidFill>
                <a:latin typeface="Times New Roman" charset="0"/>
                <a:cs typeface="Times New Roman" charset="0"/>
              </a:rPr>
              <a:t>(</a:t>
            </a:r>
            <a:r>
              <a:rPr lang="nl-BE" sz="1600" i="1">
                <a:solidFill>
                  <a:srgbClr val="4597A0"/>
                </a:solidFill>
                <a:latin typeface="Times New Roman" charset="0"/>
                <a:cs typeface="Times New Roman" charset="0"/>
              </a:rPr>
              <a:t>Husby S. J Pediatr Gastroenterol Nutr. 2000; 30 (suppl): S13-19</a:t>
            </a:r>
            <a:r>
              <a:rPr lang="nl-BE" sz="2000">
                <a:solidFill>
                  <a:srgbClr val="4597A0"/>
                </a:solidFill>
                <a:latin typeface="Times New Roman" charset="0"/>
                <a:cs typeface="Times New Roman" charset="0"/>
              </a:rPr>
              <a:t>)  </a:t>
            </a:r>
          </a:p>
          <a:p>
            <a:pPr algn="just">
              <a:lnSpc>
                <a:spcPct val="90000"/>
              </a:lnSpc>
              <a:spcBef>
                <a:spcPct val="20000"/>
              </a:spcBef>
              <a:buFont typeface="Arial" charset="0"/>
              <a:buChar char="•"/>
            </a:pPr>
            <a:r>
              <a:rPr lang="fr-FR">
                <a:solidFill>
                  <a:srgbClr val="006699"/>
                </a:solidFill>
                <a:latin typeface="Times New Roman" charset="0"/>
                <a:cs typeface="Times New Roman" charset="0"/>
              </a:rPr>
              <a:t>La majorité des enfants non sélectionnés, en âge scolaire, dispose d’IgG4 vis-à-vis des protéines d’aliments courants</a:t>
            </a:r>
            <a:r>
              <a:rPr lang="nl-BE">
                <a:solidFill>
                  <a:srgbClr val="006699"/>
                </a:solidFill>
                <a:latin typeface="Times New Roman" charset="0"/>
                <a:cs typeface="Times New Roman" charset="0"/>
              </a:rPr>
              <a:t> </a:t>
            </a:r>
          </a:p>
          <a:p>
            <a:pPr lvl="1" algn="just">
              <a:lnSpc>
                <a:spcPct val="90000"/>
              </a:lnSpc>
              <a:spcBef>
                <a:spcPct val="20000"/>
              </a:spcBef>
              <a:buFont typeface="Arial" charset="0"/>
              <a:buChar char="•"/>
            </a:pPr>
            <a:r>
              <a:rPr lang="nl-BE" sz="2000">
                <a:solidFill>
                  <a:srgbClr val="4597A0"/>
                </a:solidFill>
                <a:latin typeface="Times New Roman" charset="0"/>
                <a:cs typeface="Times New Roman" charset="0"/>
              </a:rPr>
              <a:t>(</a:t>
            </a:r>
            <a:r>
              <a:rPr lang="nl-BE" sz="1600" i="1">
                <a:solidFill>
                  <a:srgbClr val="4597A0"/>
                </a:solidFill>
                <a:latin typeface="Times New Roman" charset="0"/>
                <a:cs typeface="Times New Roman" charset="0"/>
              </a:rPr>
              <a:t>Calkhoven PG et al. Clin Exp Allergy 1991; 21: 99-107</a:t>
            </a:r>
            <a:r>
              <a:rPr lang="nl-BE" sz="2000">
                <a:solidFill>
                  <a:srgbClr val="4597A0"/>
                </a:solidFill>
                <a:latin typeface="Times New Roman" charset="0"/>
                <a:cs typeface="Times New Roman" charset="0"/>
              </a:rPr>
              <a:t>) </a:t>
            </a:r>
          </a:p>
          <a:p>
            <a:pPr algn="just">
              <a:lnSpc>
                <a:spcPct val="90000"/>
              </a:lnSpc>
              <a:spcBef>
                <a:spcPct val="20000"/>
              </a:spcBef>
              <a:buFont typeface="Arial" charset="0"/>
              <a:buChar char="•"/>
            </a:pPr>
            <a:r>
              <a:rPr lang="fr-FR">
                <a:solidFill>
                  <a:srgbClr val="006699"/>
                </a:solidFill>
                <a:latin typeface="Times New Roman" charset="0"/>
                <a:cs typeface="Times New Roman" charset="0"/>
              </a:rPr>
              <a:t>Dans un groupe d’adultes, les IgG4 spécifiques d’aliments n’étaient pas corrélés avec le taux d’</a:t>
            </a:r>
            <a:r>
              <a:rPr lang="fr-FR" altLang="ja-JP">
                <a:solidFill>
                  <a:srgbClr val="006699"/>
                </a:solidFill>
                <a:latin typeface="Times New Roman" charset="0"/>
                <a:cs typeface="Times New Roman" charset="0"/>
              </a:rPr>
              <a:t>IgE spécifiques ni avec la présence de symptômes cliniques</a:t>
            </a:r>
            <a:r>
              <a:rPr lang="nl-BE" altLang="ja-JP">
                <a:solidFill>
                  <a:srgbClr val="006699"/>
                </a:solidFill>
                <a:latin typeface="Times New Roman" charset="0"/>
                <a:cs typeface="Times New Roman" charset="0"/>
              </a:rPr>
              <a:t> </a:t>
            </a:r>
          </a:p>
          <a:p>
            <a:pPr lvl="1" algn="just">
              <a:lnSpc>
                <a:spcPct val="90000"/>
              </a:lnSpc>
              <a:spcBef>
                <a:spcPct val="20000"/>
              </a:spcBef>
              <a:buFont typeface="Arial" charset="0"/>
              <a:buChar char="•"/>
            </a:pPr>
            <a:r>
              <a:rPr lang="nl-BE" sz="2000">
                <a:solidFill>
                  <a:srgbClr val="4597A0"/>
                </a:solidFill>
                <a:latin typeface="Times New Roman" charset="0"/>
                <a:cs typeface="Times New Roman" charset="0"/>
              </a:rPr>
              <a:t>(</a:t>
            </a:r>
            <a:r>
              <a:rPr lang="nl-BE" sz="1600" i="1">
                <a:solidFill>
                  <a:srgbClr val="4597A0"/>
                </a:solidFill>
                <a:latin typeface="Times New Roman" charset="0"/>
                <a:cs typeface="Times New Roman" charset="0"/>
              </a:rPr>
              <a:t>Lack G. N Engl J Med 2008; 359: 1252-60</a:t>
            </a:r>
            <a:r>
              <a:rPr lang="nl-BE" sz="2000">
                <a:solidFill>
                  <a:srgbClr val="4597A0"/>
                </a:solidFill>
                <a:latin typeface="Times New Roman" charset="0"/>
                <a:cs typeface="Times New Roman" charset="0"/>
              </a:rPr>
              <a:t>) </a:t>
            </a:r>
          </a:p>
          <a:p>
            <a:pPr algn="ctr">
              <a:lnSpc>
                <a:spcPct val="90000"/>
              </a:lnSpc>
              <a:spcBef>
                <a:spcPct val="20000"/>
              </a:spcBef>
            </a:pPr>
            <a:endParaRPr lang="fr-FR"/>
          </a:p>
        </p:txBody>
      </p:sp>
    </p:spTree>
    <p:extLst>
      <p:ext uri="{BB962C8B-B14F-4D97-AF65-F5344CB8AC3E}">
        <p14:creationId xmlns:p14="http://schemas.microsoft.com/office/powerpoint/2010/main" val="3851099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5"/>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BE" sz="2800" b="1">
                <a:solidFill>
                  <a:srgbClr val="3A6DAC"/>
                </a:solidFill>
                <a:latin typeface="Times New Roman" charset="0"/>
                <a:cs typeface="Times New Roman" charset="0"/>
              </a:rPr>
              <a:t>IgG spécifiques anti-aliments</a:t>
            </a:r>
          </a:p>
        </p:txBody>
      </p:sp>
      <p:sp>
        <p:nvSpPr>
          <p:cNvPr id="5" name="Rectangle 6"/>
          <p:cNvSpPr txBox="1">
            <a:spLocks noChangeArrowheads="1"/>
          </p:cNvSpPr>
          <p:nvPr/>
        </p:nvSpPr>
        <p:spPr bwMode="auto">
          <a:xfrm>
            <a:off x="457200" y="1600200"/>
            <a:ext cx="8229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FontTx/>
              <a:buNone/>
              <a:defRPr sz="3200">
                <a:solidFill>
                  <a:schemeClr val="tx1"/>
                </a:solidFill>
                <a:latin typeface="Arial" charset="0"/>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1085850" lvl="1" indent="-342900" algn="just">
              <a:lnSpc>
                <a:spcPct val="90000"/>
              </a:lnSpc>
              <a:buFont typeface="Arial"/>
              <a:buChar char="•"/>
              <a:defRPr/>
            </a:pPr>
            <a:endParaRPr lang="nl-BE" sz="1600" i="1" dirty="0" smtClean="0">
              <a:solidFill>
                <a:srgbClr val="4597A0"/>
              </a:solidFill>
              <a:latin typeface="Times New Roman"/>
              <a:cs typeface="Times New Roman"/>
            </a:endParaRPr>
          </a:p>
          <a:p>
            <a:pPr marL="457200" indent="-457200" algn="just">
              <a:lnSpc>
                <a:spcPct val="90000"/>
              </a:lnSpc>
              <a:buFont typeface="Arial"/>
              <a:buChar char="•"/>
              <a:defRPr/>
            </a:pPr>
            <a:r>
              <a:rPr lang="fr-FR" sz="2800" dirty="0" smtClean="0">
                <a:solidFill>
                  <a:srgbClr val="006699"/>
                </a:solidFill>
                <a:latin typeface="Times New Roman"/>
                <a:ea typeface="ＭＳ Ｐゴシック" charset="0"/>
                <a:cs typeface="Times New Roman"/>
              </a:rPr>
              <a:t>Cellules de donneurs non </a:t>
            </a:r>
            <a:r>
              <a:rPr lang="fr-FR" sz="2800" dirty="0" err="1" smtClean="0">
                <a:solidFill>
                  <a:srgbClr val="006699"/>
                </a:solidFill>
                <a:latin typeface="Times New Roman"/>
                <a:ea typeface="ＭＳ Ｐゴシック" charset="0"/>
                <a:cs typeface="Times New Roman"/>
              </a:rPr>
              <a:t>atopiques</a:t>
            </a:r>
            <a:r>
              <a:rPr lang="fr-FR" sz="2800" dirty="0" smtClean="0">
                <a:solidFill>
                  <a:srgbClr val="006699"/>
                </a:solidFill>
                <a:latin typeface="Times New Roman"/>
                <a:ea typeface="ＭＳ Ｐゴシック" charset="0"/>
                <a:cs typeface="Times New Roman"/>
              </a:rPr>
              <a:t> ne libèrent pas d’histamine en présence </a:t>
            </a:r>
            <a:r>
              <a:rPr lang="fr-FR" sz="2800" dirty="0" err="1" smtClean="0">
                <a:solidFill>
                  <a:srgbClr val="006699"/>
                </a:solidFill>
                <a:latin typeface="Times New Roman"/>
                <a:ea typeface="ＭＳ Ｐゴシック" charset="0"/>
                <a:cs typeface="Times New Roman"/>
              </a:rPr>
              <a:t>d’IgG</a:t>
            </a:r>
            <a:endParaRPr lang="fr-FR" sz="2800" dirty="0" smtClean="0">
              <a:solidFill>
                <a:srgbClr val="006699"/>
              </a:solidFill>
              <a:latin typeface="Times New Roman"/>
              <a:ea typeface="ＭＳ Ｐゴシック" charset="0"/>
              <a:cs typeface="Times New Roman"/>
            </a:endParaRPr>
          </a:p>
          <a:p>
            <a:pPr marL="1085850" lvl="1" indent="-342900" algn="just">
              <a:lnSpc>
                <a:spcPct val="90000"/>
              </a:lnSpc>
              <a:buFont typeface="Arial"/>
              <a:buChar char="•"/>
              <a:defRPr/>
            </a:pPr>
            <a:r>
              <a:rPr lang="nl-BE" sz="1600" i="1" dirty="0" smtClean="0">
                <a:solidFill>
                  <a:srgbClr val="4597A0"/>
                </a:solidFill>
                <a:latin typeface="Times New Roman"/>
                <a:cs typeface="Times New Roman"/>
              </a:rPr>
              <a:t>(Lichtenstein LM et al. J Immunol 1992; 148: 3029-36)</a:t>
            </a:r>
          </a:p>
          <a:p>
            <a:pPr marL="1085850" lvl="1" indent="-342900" algn="just">
              <a:lnSpc>
                <a:spcPct val="90000"/>
              </a:lnSpc>
              <a:buFont typeface="Arial"/>
              <a:buChar char="•"/>
              <a:defRPr/>
            </a:pPr>
            <a:endParaRPr lang="nl-BE" sz="1600" i="1" dirty="0" smtClean="0">
              <a:solidFill>
                <a:srgbClr val="4597A0"/>
              </a:solidFill>
              <a:latin typeface="Times New Roman"/>
              <a:cs typeface="Times New Roman"/>
            </a:endParaRPr>
          </a:p>
          <a:p>
            <a:pPr marL="457200" indent="-457200" algn="just">
              <a:lnSpc>
                <a:spcPct val="90000"/>
              </a:lnSpc>
              <a:buFont typeface="Arial"/>
              <a:buChar char="•"/>
              <a:defRPr/>
            </a:pPr>
            <a:r>
              <a:rPr lang="fr-FR" sz="2800" dirty="0" smtClean="0">
                <a:solidFill>
                  <a:srgbClr val="006699"/>
                </a:solidFill>
                <a:latin typeface="Times New Roman"/>
                <a:ea typeface="ＭＳ Ｐゴシック" charset="0"/>
                <a:cs typeface="Times New Roman"/>
              </a:rPr>
              <a:t>Absence d’association entre la présence </a:t>
            </a:r>
            <a:r>
              <a:rPr lang="fr-FR" sz="2800" dirty="0" err="1" smtClean="0">
                <a:solidFill>
                  <a:srgbClr val="006699"/>
                </a:solidFill>
                <a:latin typeface="Times New Roman"/>
                <a:ea typeface="ＭＳ Ｐゴシック" charset="0"/>
                <a:cs typeface="Times New Roman"/>
              </a:rPr>
              <a:t>d’IgG</a:t>
            </a:r>
            <a:r>
              <a:rPr lang="fr-FR" sz="2800" dirty="0" smtClean="0">
                <a:solidFill>
                  <a:srgbClr val="006699"/>
                </a:solidFill>
                <a:latin typeface="Times New Roman"/>
                <a:ea typeface="ＭＳ Ｐゴシック" charset="0"/>
                <a:cs typeface="Times New Roman"/>
              </a:rPr>
              <a:t> spécifiques vis à vis d’un aliment et la positivité d’un test de provocation orale avec cet aliment</a:t>
            </a:r>
          </a:p>
          <a:p>
            <a:pPr marL="1085850" lvl="1" indent="-342900" algn="just">
              <a:lnSpc>
                <a:spcPct val="90000"/>
              </a:lnSpc>
              <a:buFont typeface="Arial"/>
              <a:buChar char="•"/>
              <a:defRPr/>
            </a:pPr>
            <a:r>
              <a:rPr lang="nl-BE" sz="1600" i="1" dirty="0" smtClean="0">
                <a:solidFill>
                  <a:schemeClr val="accent5">
                    <a:lumMod val="50000"/>
                  </a:schemeClr>
                </a:solidFill>
                <a:latin typeface="Times New Roman"/>
                <a:cs typeface="Times New Roman"/>
              </a:rPr>
              <a:t>(Hamilton RG et al. J Allergy Clin Immunol 2010; 125: S284-96)</a:t>
            </a:r>
          </a:p>
          <a:p>
            <a:pPr marL="1085850" lvl="1" indent="-342900" algn="just">
              <a:lnSpc>
                <a:spcPct val="90000"/>
              </a:lnSpc>
              <a:buFont typeface="Arial"/>
              <a:buChar char="•"/>
              <a:defRPr/>
            </a:pPr>
            <a:r>
              <a:rPr lang="nl-BE" sz="1600" i="1" dirty="0" smtClean="0">
                <a:solidFill>
                  <a:schemeClr val="accent5">
                    <a:lumMod val="50000"/>
                  </a:schemeClr>
                </a:solidFill>
                <a:latin typeface="Times New Roman"/>
                <a:cs typeface="Times New Roman"/>
              </a:rPr>
              <a:t>(Stapel SO et al. Allergy 2008; 63: 793-796)</a:t>
            </a:r>
            <a:endParaRPr lang="fr-FR" sz="1600" i="1" dirty="0" smtClean="0">
              <a:solidFill>
                <a:schemeClr val="accent5">
                  <a:lumMod val="50000"/>
                </a:schemeClr>
              </a:solidFill>
              <a:latin typeface="Times New Roman"/>
              <a:cs typeface="Times New Roman"/>
            </a:endParaRPr>
          </a:p>
          <a:p>
            <a:pPr>
              <a:lnSpc>
                <a:spcPct val="90000"/>
              </a:lnSpc>
              <a:defRPr/>
            </a:pPr>
            <a:endParaRPr lang="nl-BE" sz="2000" i="1" dirty="0" smtClean="0">
              <a:solidFill>
                <a:srgbClr val="FF6600"/>
              </a:solidFill>
              <a:ea typeface="ＭＳ Ｐゴシック" charset="0"/>
            </a:endParaRPr>
          </a:p>
          <a:p>
            <a:pPr>
              <a:lnSpc>
                <a:spcPct val="90000"/>
              </a:lnSpc>
              <a:defRPr/>
            </a:pPr>
            <a:endParaRPr lang="fr-FR" sz="2800" dirty="0" smtClean="0">
              <a:ea typeface="ＭＳ Ｐゴシック" charset="0"/>
            </a:endParaRPr>
          </a:p>
          <a:p>
            <a:pPr>
              <a:lnSpc>
                <a:spcPct val="90000"/>
              </a:lnSpc>
              <a:defRPr/>
            </a:pPr>
            <a:endParaRPr lang="nl-BE" sz="2800" dirty="0" smtClean="0">
              <a:ea typeface="ＭＳ Ｐゴシック" charset="0"/>
            </a:endParaRPr>
          </a:p>
          <a:p>
            <a:pPr>
              <a:lnSpc>
                <a:spcPct val="90000"/>
              </a:lnSpc>
              <a:defRPr/>
            </a:pPr>
            <a:endParaRPr lang="fr-FR" sz="2800" dirty="0" smtClean="0">
              <a:ea typeface="ＭＳ Ｐゴシック" charset="0"/>
            </a:endParaRPr>
          </a:p>
          <a:p>
            <a:pPr>
              <a:lnSpc>
                <a:spcPct val="90000"/>
              </a:lnSpc>
              <a:defRPr/>
            </a:pPr>
            <a:endParaRPr lang="fr-FR" sz="2800" dirty="0" smtClean="0">
              <a:ea typeface="ＭＳ Ｐゴシック" charset="0"/>
            </a:endParaRPr>
          </a:p>
          <a:p>
            <a:pPr>
              <a:lnSpc>
                <a:spcPct val="90000"/>
              </a:lnSpc>
              <a:defRPr/>
            </a:pPr>
            <a:endParaRPr lang="fr-FR" sz="2800" dirty="0">
              <a:ea typeface="ＭＳ Ｐゴシック" charset="0"/>
            </a:endParaRPr>
          </a:p>
        </p:txBody>
      </p:sp>
    </p:spTree>
    <p:extLst>
      <p:ext uri="{BB962C8B-B14F-4D97-AF65-F5344CB8AC3E}">
        <p14:creationId xmlns:p14="http://schemas.microsoft.com/office/powerpoint/2010/main" val="6500124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163513" y="1477963"/>
            <a:ext cx="88265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buFont typeface="Arial" charset="0"/>
              <a:buChar char="•"/>
            </a:pPr>
            <a:r>
              <a:rPr lang="fr-FR" sz="2000">
                <a:solidFill>
                  <a:srgbClr val="006699"/>
                </a:solidFill>
                <a:latin typeface="Times New Roman" charset="0"/>
                <a:cs typeface="Times New Roman" charset="0"/>
              </a:rPr>
              <a:t>Régimes d’éviction selon bilan sanguin d’IgG vis-à-vis d’aliments. </a:t>
            </a:r>
          </a:p>
          <a:p>
            <a:pPr marL="800100" lvl="1" indent="-342900" algn="just">
              <a:buFont typeface="Arial" charset="0"/>
              <a:buChar char="•"/>
            </a:pPr>
            <a:r>
              <a:rPr lang="fr-FR" sz="2000">
                <a:solidFill>
                  <a:srgbClr val="006699"/>
                </a:solidFill>
                <a:latin typeface="Times New Roman" charset="0"/>
                <a:cs typeface="Times New Roman" charset="0"/>
              </a:rPr>
              <a:t>Souvent étendus à plusieurs aliments, </a:t>
            </a:r>
          </a:p>
          <a:p>
            <a:pPr marL="800100" lvl="1" indent="-342900" algn="just">
              <a:buFont typeface="Arial" charset="0"/>
              <a:buChar char="•"/>
            </a:pPr>
            <a:r>
              <a:rPr lang="fr-FR" sz="2000">
                <a:solidFill>
                  <a:srgbClr val="006699"/>
                </a:solidFill>
                <a:latin typeface="Times New Roman" charset="0"/>
                <a:cs typeface="Times New Roman" charset="0"/>
              </a:rPr>
              <a:t>Altèrent la qualité de vie des patients</a:t>
            </a:r>
          </a:p>
          <a:p>
            <a:pPr marL="800100" lvl="1" indent="-342900" algn="just">
              <a:buFont typeface="Arial" charset="0"/>
              <a:buChar char="•"/>
            </a:pPr>
            <a:r>
              <a:rPr lang="fr-FR" sz="2000">
                <a:solidFill>
                  <a:srgbClr val="006699"/>
                </a:solidFill>
                <a:latin typeface="Times New Roman" charset="0"/>
                <a:cs typeface="Times New Roman" charset="0"/>
              </a:rPr>
              <a:t>Source de carences nutritionnelles. </a:t>
            </a:r>
          </a:p>
          <a:p>
            <a:pPr marL="800100" lvl="1" indent="-342900" algn="just"/>
            <a:endParaRPr lang="fr-FR" sz="2000">
              <a:solidFill>
                <a:srgbClr val="006699"/>
              </a:solidFill>
              <a:latin typeface="Times New Roman" charset="0"/>
              <a:cs typeface="Times New Roman" charset="0"/>
            </a:endParaRPr>
          </a:p>
          <a:p>
            <a:pPr marL="342900" indent="-342900" algn="just">
              <a:buFont typeface="Arial" charset="0"/>
              <a:buChar char="•"/>
            </a:pPr>
            <a:r>
              <a:rPr lang="fr-FR" sz="2000" b="1">
                <a:solidFill>
                  <a:srgbClr val="006699"/>
                </a:solidFill>
                <a:latin typeface="Times New Roman" charset="0"/>
                <a:cs typeface="Times New Roman" charset="0"/>
              </a:rPr>
              <a:t>De manière générale, en allergologie, la présence d’un test positif ne signe pas l’allergie. </a:t>
            </a:r>
          </a:p>
          <a:p>
            <a:pPr marL="800100" lvl="1" indent="-342900" algn="just">
              <a:buFont typeface="Arial" charset="0"/>
              <a:buChar char="•"/>
            </a:pPr>
            <a:r>
              <a:rPr lang="fr-FR" sz="2000" b="1">
                <a:solidFill>
                  <a:srgbClr val="006699"/>
                </a:solidFill>
                <a:latin typeface="Times New Roman" charset="0"/>
                <a:cs typeface="Times New Roman" charset="0"/>
              </a:rPr>
              <a:t>C’est la confrontation de l’histoire du patient et du test qui permettent d’approcher le diagnostic, qui sera éventuellement confirmé par un test de provocation.. </a:t>
            </a:r>
          </a:p>
          <a:p>
            <a:pPr marL="342900" indent="-342900"/>
            <a:endParaRPr lang="fr-FR"/>
          </a:p>
        </p:txBody>
      </p:sp>
      <p:sp>
        <p:nvSpPr>
          <p:cNvPr id="3" name="ZoneTexte 2"/>
          <p:cNvSpPr txBox="1"/>
          <p:nvPr/>
        </p:nvSpPr>
        <p:spPr>
          <a:xfrm>
            <a:off x="184150" y="4603750"/>
            <a:ext cx="8791575" cy="1754188"/>
          </a:xfrm>
          <a:prstGeom prst="rect">
            <a:avLst/>
          </a:prstGeom>
          <a:gradFill flip="none" rotWithShape="1">
            <a:gsLst>
              <a:gs pos="0">
                <a:schemeClr val="accent1">
                  <a:lumMod val="75000"/>
                </a:schemeClr>
              </a:gs>
              <a:gs pos="100000">
                <a:srgbClr val="FFFFFF"/>
              </a:gs>
              <a:gs pos="50000">
                <a:schemeClr val="accent1">
                  <a:lumMod val="75000"/>
                </a:schemeClr>
              </a:gs>
            </a:gsLst>
            <a:path path="rect">
              <a:fillToRect l="100000" t="100000"/>
            </a:path>
            <a:tileRect r="-100000" b="-100000"/>
          </a:gradFill>
          <a:effectLst>
            <a:outerShdw blurRad="50800" dist="38100" dir="2700000" algn="tl" rotWithShape="0">
              <a:srgbClr val="000000">
                <a:alpha val="43000"/>
              </a:srgbClr>
            </a:outerShdw>
          </a:effectLst>
        </p:spPr>
        <p:txBody>
          <a:bodyPr>
            <a:spAutoFit/>
          </a:bodyPr>
          <a:lstStyle/>
          <a:p>
            <a:pPr algn="ctr">
              <a:defRPr/>
            </a:pPr>
            <a:r>
              <a:rPr lang="fr-FR" sz="1600" b="1" dirty="0">
                <a:solidFill>
                  <a:srgbClr val="006699"/>
                </a:solidFill>
                <a:latin typeface="Times New Roman"/>
                <a:cs typeface="Times New Roman"/>
              </a:rPr>
              <a:t>AUCUNE PERTINENCE CLINIQUE</a:t>
            </a:r>
          </a:p>
          <a:p>
            <a:pPr marL="1200150" lvl="2" indent="-285750">
              <a:buFont typeface="Arial"/>
              <a:buChar char="•"/>
              <a:defRPr/>
            </a:pPr>
            <a:endParaRPr lang="fr-FR" sz="1200" b="1" dirty="0">
              <a:solidFill>
                <a:srgbClr val="006699"/>
              </a:solidFill>
              <a:latin typeface="Times New Roman"/>
              <a:cs typeface="Times New Roman"/>
            </a:endParaRPr>
          </a:p>
          <a:p>
            <a:pPr algn="ctr">
              <a:defRPr/>
            </a:pPr>
            <a:r>
              <a:rPr lang="fr-FR" sz="1600" b="1" dirty="0">
                <a:solidFill>
                  <a:srgbClr val="006699"/>
                </a:solidFill>
                <a:latin typeface="Times New Roman"/>
                <a:cs typeface="Times New Roman"/>
              </a:rPr>
              <a:t>Plusieurs organismes officiels ne recommandent pas la détermination des IgG4 pour diagnostiquer les allergies ou intolérances alimentaires.</a:t>
            </a:r>
          </a:p>
          <a:p>
            <a:pPr marL="228600" indent="-228600">
              <a:buFont typeface="+mj-lt"/>
              <a:buAutoNum type="arabicPeriod"/>
              <a:defRPr/>
            </a:pPr>
            <a:r>
              <a:rPr lang="fr-FR" sz="1200" b="1" i="1" dirty="0" err="1">
                <a:solidFill>
                  <a:srgbClr val="006699"/>
                </a:solidFill>
                <a:latin typeface="Times New Roman"/>
                <a:cs typeface="Times New Roman"/>
              </a:rPr>
              <a:t>Testing</a:t>
            </a:r>
            <a:r>
              <a:rPr lang="fr-FR" sz="1200" b="1" i="1" dirty="0">
                <a:solidFill>
                  <a:srgbClr val="006699"/>
                </a:solidFill>
                <a:latin typeface="Times New Roman"/>
                <a:cs typeface="Times New Roman"/>
              </a:rPr>
              <a:t> for IgG4 </a:t>
            </a:r>
            <a:r>
              <a:rPr lang="fr-FR" sz="1200" b="1" i="1" dirty="0" err="1">
                <a:solidFill>
                  <a:srgbClr val="006699"/>
                </a:solidFill>
                <a:latin typeface="Times New Roman"/>
                <a:cs typeface="Times New Roman"/>
              </a:rPr>
              <a:t>against</a:t>
            </a:r>
            <a:r>
              <a:rPr lang="fr-FR" sz="1200" b="1" i="1" dirty="0">
                <a:solidFill>
                  <a:srgbClr val="006699"/>
                </a:solidFill>
                <a:latin typeface="Times New Roman"/>
                <a:cs typeface="Times New Roman"/>
              </a:rPr>
              <a:t> </a:t>
            </a:r>
            <a:r>
              <a:rPr lang="fr-FR" sz="1200" b="1" i="1" dirty="0" err="1">
                <a:solidFill>
                  <a:srgbClr val="006699"/>
                </a:solidFill>
                <a:latin typeface="Times New Roman"/>
                <a:cs typeface="Times New Roman"/>
              </a:rPr>
              <a:t>foods</a:t>
            </a:r>
            <a:r>
              <a:rPr lang="fr-FR" sz="1200" b="1" i="1" dirty="0">
                <a:solidFill>
                  <a:srgbClr val="006699"/>
                </a:solidFill>
                <a:latin typeface="Times New Roman"/>
                <a:cs typeface="Times New Roman"/>
              </a:rPr>
              <a:t> </a:t>
            </a:r>
            <a:r>
              <a:rPr lang="fr-FR" sz="1200" b="1" i="1" dirty="0" err="1">
                <a:solidFill>
                  <a:srgbClr val="006699"/>
                </a:solidFill>
                <a:latin typeface="Times New Roman"/>
                <a:cs typeface="Times New Roman"/>
              </a:rPr>
              <a:t>is</a:t>
            </a:r>
            <a:r>
              <a:rPr lang="fr-FR" sz="1200" b="1" i="1" dirty="0">
                <a:solidFill>
                  <a:srgbClr val="006699"/>
                </a:solidFill>
                <a:latin typeface="Times New Roman"/>
                <a:cs typeface="Times New Roman"/>
              </a:rPr>
              <a:t> not </a:t>
            </a:r>
            <a:r>
              <a:rPr lang="fr-FR" sz="1200" b="1" i="1" dirty="0" err="1">
                <a:solidFill>
                  <a:srgbClr val="006699"/>
                </a:solidFill>
                <a:latin typeface="Times New Roman"/>
                <a:cs typeface="Times New Roman"/>
              </a:rPr>
              <a:t>recommended</a:t>
            </a:r>
            <a:r>
              <a:rPr lang="fr-FR" sz="1200" b="1" i="1" dirty="0">
                <a:solidFill>
                  <a:srgbClr val="006699"/>
                </a:solidFill>
                <a:latin typeface="Times New Roman"/>
                <a:cs typeface="Times New Roman"/>
              </a:rPr>
              <a:t> as a diagnostic </a:t>
            </a:r>
            <a:r>
              <a:rPr lang="fr-FR" sz="1200" b="1" i="1" dirty="0" err="1">
                <a:solidFill>
                  <a:srgbClr val="006699"/>
                </a:solidFill>
                <a:latin typeface="Times New Roman"/>
                <a:cs typeface="Times New Roman"/>
              </a:rPr>
              <a:t>tool</a:t>
            </a:r>
            <a:r>
              <a:rPr lang="fr-FR" sz="1200" b="1" i="1" dirty="0">
                <a:solidFill>
                  <a:srgbClr val="006699"/>
                </a:solidFill>
                <a:latin typeface="Times New Roman"/>
                <a:cs typeface="Times New Roman"/>
              </a:rPr>
              <a:t> </a:t>
            </a:r>
            <a:r>
              <a:rPr lang="fr-FR" sz="1200" b="1" dirty="0">
                <a:solidFill>
                  <a:srgbClr val="006699"/>
                </a:solidFill>
                <a:latin typeface="Times New Roman"/>
                <a:cs typeface="Times New Roman"/>
              </a:rPr>
              <a:t>:  EAACI </a:t>
            </a:r>
            <a:r>
              <a:rPr lang="fr-FR" sz="1200" b="1" dirty="0" err="1">
                <a:solidFill>
                  <a:srgbClr val="006699"/>
                </a:solidFill>
                <a:latin typeface="Times New Roman"/>
                <a:cs typeface="Times New Roman"/>
              </a:rPr>
              <a:t>Task</a:t>
            </a:r>
            <a:r>
              <a:rPr lang="fr-FR" sz="1200" b="1" dirty="0">
                <a:solidFill>
                  <a:srgbClr val="006699"/>
                </a:solidFill>
                <a:latin typeface="Times New Roman"/>
                <a:cs typeface="Times New Roman"/>
              </a:rPr>
              <a:t> Force Report. Steven O. </a:t>
            </a:r>
            <a:r>
              <a:rPr lang="fr-FR" sz="1200" b="1" dirty="0" err="1">
                <a:solidFill>
                  <a:srgbClr val="006699"/>
                </a:solidFill>
                <a:latin typeface="Times New Roman"/>
                <a:cs typeface="Times New Roman"/>
              </a:rPr>
              <a:t>Stapel</a:t>
            </a:r>
            <a:r>
              <a:rPr lang="fr-FR" sz="1200" b="1" dirty="0">
                <a:solidFill>
                  <a:srgbClr val="006699"/>
                </a:solidFill>
                <a:latin typeface="Times New Roman"/>
                <a:cs typeface="Times New Roman"/>
              </a:rPr>
              <a:t> et al. 2008.</a:t>
            </a:r>
          </a:p>
          <a:p>
            <a:pPr marL="228600" indent="-228600">
              <a:buFont typeface="+mj-lt"/>
              <a:buAutoNum type="arabicPeriod"/>
              <a:defRPr/>
            </a:pPr>
            <a:r>
              <a:rPr lang="fr-FR" sz="1200" b="1" dirty="0" err="1">
                <a:solidFill>
                  <a:srgbClr val="006699"/>
                </a:solidFill>
                <a:latin typeface="Times New Roman"/>
                <a:cs typeface="Times New Roman"/>
              </a:rPr>
              <a:t>Serum</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antibody</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levels</a:t>
            </a:r>
            <a:r>
              <a:rPr lang="fr-FR" sz="1200" b="1" dirty="0">
                <a:solidFill>
                  <a:srgbClr val="006699"/>
                </a:solidFill>
                <a:latin typeface="Times New Roman"/>
                <a:cs typeface="Times New Roman"/>
              </a:rPr>
              <a:t> for IgG4 or IgE (or </a:t>
            </a:r>
            <a:r>
              <a:rPr lang="fr-FR" sz="1200" b="1" dirty="0" err="1">
                <a:solidFill>
                  <a:srgbClr val="006699"/>
                </a:solidFill>
                <a:latin typeface="Times New Roman"/>
                <a:cs typeface="Times New Roman"/>
              </a:rPr>
              <a:t>other</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IgG</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sub</a:t>
            </a:r>
            <a:r>
              <a:rPr lang="fr-FR" sz="1200" b="1" dirty="0">
                <a:solidFill>
                  <a:srgbClr val="006699"/>
                </a:solidFill>
                <a:latin typeface="Times New Roman"/>
                <a:cs typeface="Times New Roman"/>
              </a:rPr>
              <a:t>-classes) </a:t>
            </a:r>
            <a:r>
              <a:rPr lang="fr-FR" sz="1200" b="1" dirty="0" err="1">
                <a:solidFill>
                  <a:srgbClr val="006699"/>
                </a:solidFill>
                <a:latin typeface="Times New Roman"/>
                <a:cs typeface="Times New Roman"/>
              </a:rPr>
              <a:t>indicate</a:t>
            </a:r>
            <a:r>
              <a:rPr lang="fr-FR" sz="1200" b="1" dirty="0">
                <a:solidFill>
                  <a:srgbClr val="006699"/>
                </a:solidFill>
                <a:latin typeface="Times New Roman"/>
                <a:cs typeface="Times New Roman"/>
              </a:rPr>
              <a:t> the </a:t>
            </a:r>
            <a:r>
              <a:rPr lang="fr-FR" sz="1200" b="1" dirty="0" err="1">
                <a:solidFill>
                  <a:srgbClr val="006699"/>
                </a:solidFill>
                <a:latin typeface="Times New Roman"/>
                <a:cs typeface="Times New Roman"/>
              </a:rPr>
              <a:t>presence</a:t>
            </a:r>
            <a:r>
              <a:rPr lang="fr-FR" sz="1200" b="1" dirty="0">
                <a:solidFill>
                  <a:srgbClr val="006699"/>
                </a:solidFill>
                <a:latin typeface="Times New Roman"/>
                <a:cs typeface="Times New Roman"/>
              </a:rPr>
              <a:t> of </a:t>
            </a:r>
            <a:r>
              <a:rPr lang="fr-FR" sz="1200" b="1" dirty="0" err="1">
                <a:solidFill>
                  <a:srgbClr val="006699"/>
                </a:solidFill>
                <a:latin typeface="Times New Roman"/>
                <a:cs typeface="Times New Roman"/>
              </a:rPr>
              <a:t>specific</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antibodies</a:t>
            </a:r>
            <a:r>
              <a:rPr lang="fr-FR" sz="1200" b="1" dirty="0">
                <a:solidFill>
                  <a:srgbClr val="006699"/>
                </a:solidFill>
                <a:latin typeface="Times New Roman"/>
                <a:cs typeface="Times New Roman"/>
              </a:rPr>
              <a:t> but do </a:t>
            </a:r>
            <a:r>
              <a:rPr lang="fr-FR" sz="1200" b="1" dirty="0" err="1">
                <a:solidFill>
                  <a:srgbClr val="006699"/>
                </a:solidFill>
                <a:latin typeface="Times New Roman"/>
                <a:cs typeface="Times New Roman"/>
              </a:rPr>
              <a:t>nor</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make</a:t>
            </a:r>
            <a:r>
              <a:rPr lang="fr-FR" sz="1200" b="1" dirty="0">
                <a:solidFill>
                  <a:srgbClr val="006699"/>
                </a:solidFill>
                <a:latin typeface="Times New Roman"/>
                <a:cs typeface="Times New Roman"/>
              </a:rPr>
              <a:t> a </a:t>
            </a:r>
            <a:r>
              <a:rPr lang="fr-FR" sz="1200" b="1" dirty="0" err="1">
                <a:solidFill>
                  <a:srgbClr val="006699"/>
                </a:solidFill>
                <a:latin typeface="Times New Roman"/>
                <a:cs typeface="Times New Roman"/>
              </a:rPr>
              <a:t>diagnosis</a:t>
            </a:r>
            <a:r>
              <a:rPr lang="fr-FR" sz="1200" b="1" dirty="0">
                <a:solidFill>
                  <a:srgbClr val="006699"/>
                </a:solidFill>
                <a:latin typeface="Times New Roman"/>
                <a:cs typeface="Times New Roman"/>
              </a:rPr>
              <a:t>. The </a:t>
            </a:r>
            <a:r>
              <a:rPr lang="fr-FR" sz="1200" b="1" dirty="0" err="1">
                <a:solidFill>
                  <a:srgbClr val="006699"/>
                </a:solidFill>
                <a:latin typeface="Times New Roman"/>
                <a:cs typeface="Times New Roman"/>
              </a:rPr>
              <a:t>presence</a:t>
            </a:r>
            <a:r>
              <a:rPr lang="fr-FR" sz="1200" b="1" dirty="0">
                <a:solidFill>
                  <a:srgbClr val="006699"/>
                </a:solidFill>
                <a:latin typeface="Times New Roman"/>
                <a:cs typeface="Times New Roman"/>
              </a:rPr>
              <a:t> of </a:t>
            </a:r>
            <a:r>
              <a:rPr lang="fr-FR" sz="1200" b="1" dirty="0" err="1">
                <a:solidFill>
                  <a:srgbClr val="006699"/>
                </a:solidFill>
                <a:latin typeface="Times New Roman"/>
                <a:cs typeface="Times New Roman"/>
              </a:rPr>
              <a:t>antibody</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does</a:t>
            </a:r>
            <a:r>
              <a:rPr lang="fr-FR" sz="1200" b="1" dirty="0">
                <a:solidFill>
                  <a:srgbClr val="006699"/>
                </a:solidFill>
                <a:latin typeface="Times New Roman"/>
                <a:cs typeface="Times New Roman"/>
              </a:rPr>
              <a:t> not </a:t>
            </a:r>
            <a:r>
              <a:rPr lang="fr-FR" sz="1200" b="1" dirty="0" err="1">
                <a:solidFill>
                  <a:srgbClr val="006699"/>
                </a:solidFill>
                <a:latin typeface="Times New Roman"/>
                <a:cs typeface="Times New Roman"/>
              </a:rPr>
              <a:t>indicate</a:t>
            </a:r>
            <a:r>
              <a:rPr lang="fr-FR" sz="1200" b="1" dirty="0">
                <a:solidFill>
                  <a:srgbClr val="006699"/>
                </a:solidFill>
                <a:latin typeface="Times New Roman"/>
                <a:cs typeface="Times New Roman"/>
              </a:rPr>
              <a:t> </a:t>
            </a:r>
            <a:r>
              <a:rPr lang="fr-FR" sz="1200" b="1" dirty="0" err="1">
                <a:solidFill>
                  <a:srgbClr val="006699"/>
                </a:solidFill>
                <a:latin typeface="Times New Roman"/>
                <a:cs typeface="Times New Roman"/>
              </a:rPr>
              <a:t>disease</a:t>
            </a:r>
            <a:r>
              <a:rPr lang="fr-FR" sz="1200" b="1" dirty="0">
                <a:solidFill>
                  <a:srgbClr val="006699"/>
                </a:solidFill>
                <a:latin typeface="Times New Roman"/>
                <a:cs typeface="Times New Roman"/>
              </a:rPr>
              <a:t> - Position </a:t>
            </a:r>
            <a:r>
              <a:rPr lang="fr-FR" sz="1200" b="1" dirty="0" err="1">
                <a:solidFill>
                  <a:srgbClr val="006699"/>
                </a:solidFill>
                <a:latin typeface="Times New Roman"/>
                <a:cs typeface="Times New Roman"/>
              </a:rPr>
              <a:t>papaer</a:t>
            </a:r>
            <a:r>
              <a:rPr lang="fr-FR" sz="1200" b="1" dirty="0">
                <a:solidFill>
                  <a:srgbClr val="006699"/>
                </a:solidFill>
                <a:latin typeface="Times New Roman"/>
                <a:cs typeface="Times New Roman"/>
              </a:rPr>
              <a:t> of AAAAI</a:t>
            </a:r>
          </a:p>
          <a:p>
            <a:pPr>
              <a:defRPr/>
            </a:pPr>
            <a:endParaRPr lang="fr-FR" sz="1200" b="1" dirty="0">
              <a:solidFill>
                <a:srgbClr val="006699"/>
              </a:solidFill>
              <a:latin typeface="Times New Roman"/>
              <a:cs typeface="Times New Roman"/>
            </a:endParaRPr>
          </a:p>
        </p:txBody>
      </p:sp>
      <p:sp>
        <p:nvSpPr>
          <p:cNvPr id="112643" name="Rectangle 5"/>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BE" sz="2800" b="1">
                <a:solidFill>
                  <a:srgbClr val="3A6DAC"/>
                </a:solidFill>
                <a:latin typeface="Times New Roman" charset="0"/>
                <a:cs typeface="Times New Roman" charset="0"/>
              </a:rPr>
              <a:t>IgG spécifiques anti-aliments</a:t>
            </a:r>
          </a:p>
        </p:txBody>
      </p:sp>
    </p:spTree>
    <p:extLst>
      <p:ext uri="{BB962C8B-B14F-4D97-AF65-F5344CB8AC3E}">
        <p14:creationId xmlns:p14="http://schemas.microsoft.com/office/powerpoint/2010/main" val="94068983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4115870"/>
            <a:ext cx="6400800" cy="1752600"/>
          </a:xfrm>
        </p:spPr>
        <p:txBody>
          <a:bodyPr/>
          <a:lstStyle/>
          <a:p>
            <a:endParaRPr lang="fr-FR"/>
          </a:p>
        </p:txBody>
      </p:sp>
      <p:pic>
        <p:nvPicPr>
          <p:cNvPr id="5" name="Image 4"/>
          <p:cNvPicPr>
            <a:picLocks noChangeAspect="1"/>
          </p:cNvPicPr>
          <p:nvPr/>
        </p:nvPicPr>
        <p:blipFill>
          <a:blip r:embed="rId2"/>
          <a:stretch>
            <a:fillRect/>
          </a:stretch>
        </p:blipFill>
        <p:spPr>
          <a:xfrm>
            <a:off x="1434857" y="1186353"/>
            <a:ext cx="6278556" cy="5018908"/>
          </a:xfrm>
          <a:prstGeom prst="rect">
            <a:avLst/>
          </a:prstGeom>
        </p:spPr>
      </p:pic>
      <p:sp>
        <p:nvSpPr>
          <p:cNvPr id="8" name="ZoneTexte 7"/>
          <p:cNvSpPr txBox="1"/>
          <p:nvPr/>
        </p:nvSpPr>
        <p:spPr>
          <a:xfrm>
            <a:off x="4013486" y="2660056"/>
            <a:ext cx="4828721" cy="523220"/>
          </a:xfrm>
          <a:prstGeom prst="rect">
            <a:avLst/>
          </a:prstGeom>
          <a:noFill/>
        </p:spPr>
        <p:txBody>
          <a:bodyPr wrap="square" rtlCol="0">
            <a:spAutoFit/>
          </a:bodyPr>
          <a:lstStyle/>
          <a:p>
            <a:r>
              <a:rPr lang="fr-FR" sz="2800" dirty="0" smtClean="0">
                <a:solidFill>
                  <a:schemeClr val="bg1"/>
                </a:solidFill>
                <a:latin typeface="Chalkduster"/>
                <a:cs typeface="Chalkduster"/>
              </a:rPr>
              <a:t>         </a:t>
            </a:r>
            <a:r>
              <a:rPr lang="fr-FR" sz="2800" dirty="0" err="1" smtClean="0">
                <a:solidFill>
                  <a:schemeClr val="bg1"/>
                </a:solidFill>
                <a:latin typeface="Chalkduster"/>
                <a:cs typeface="Chalkduster"/>
              </a:rPr>
              <a:t>Molecular</a:t>
            </a:r>
            <a:endParaRPr lang="fr-FR" sz="2800" dirty="0">
              <a:solidFill>
                <a:schemeClr val="bg1"/>
              </a:solidFill>
              <a:latin typeface="Chalkduster"/>
              <a:cs typeface="Chalkduster"/>
            </a:endParaRPr>
          </a:p>
        </p:txBody>
      </p:sp>
      <p:sp>
        <p:nvSpPr>
          <p:cNvPr id="6" name="ZoneTexte 5"/>
          <p:cNvSpPr txBox="1"/>
          <p:nvPr/>
        </p:nvSpPr>
        <p:spPr>
          <a:xfrm>
            <a:off x="3774056" y="3096165"/>
            <a:ext cx="4828721" cy="523220"/>
          </a:xfrm>
          <a:prstGeom prst="rect">
            <a:avLst/>
          </a:prstGeom>
          <a:noFill/>
        </p:spPr>
        <p:txBody>
          <a:bodyPr wrap="square" rtlCol="0">
            <a:spAutoFit/>
          </a:bodyPr>
          <a:lstStyle/>
          <a:p>
            <a:r>
              <a:rPr lang="fr-FR" sz="2800" dirty="0" err="1" smtClean="0">
                <a:solidFill>
                  <a:schemeClr val="bg1"/>
                </a:solidFill>
                <a:latin typeface="Chalkduster"/>
                <a:cs typeface="Chalkduster"/>
              </a:rPr>
              <a:t>Allergy</a:t>
            </a:r>
            <a:endParaRPr lang="fr-FR" sz="2800" dirty="0">
              <a:solidFill>
                <a:schemeClr val="bg1"/>
              </a:solidFill>
              <a:latin typeface="Chalkduster"/>
              <a:cs typeface="Chalkduster"/>
            </a:endParaRPr>
          </a:p>
        </p:txBody>
      </p:sp>
    </p:spTree>
    <p:extLst>
      <p:ext uri="{BB962C8B-B14F-4D97-AF65-F5344CB8AC3E}">
        <p14:creationId xmlns:p14="http://schemas.microsoft.com/office/powerpoint/2010/main" val="1719260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p:txBody>
          <a:bodyPr/>
          <a:lstStyle/>
          <a:p>
            <a:r>
              <a:rPr lang="fr-BE" sz="2800">
                <a:latin typeface="Times New Roman" charset="0"/>
                <a:ea typeface="ＭＳ Ｐゴシック" charset="0"/>
              </a:rPr>
              <a:t>Tests in-vivo</a:t>
            </a:r>
            <a:br>
              <a:rPr lang="fr-BE" sz="2800">
                <a:latin typeface="Times New Roman" charset="0"/>
                <a:ea typeface="ＭＳ Ｐゴシック" charset="0"/>
              </a:rPr>
            </a:br>
            <a:r>
              <a:rPr lang="fr-BE" sz="2800">
                <a:latin typeface="Times New Roman" charset="0"/>
                <a:ea typeface="ＭＳ Ｐゴシック" charset="0"/>
              </a:rPr>
              <a:t>du bilan allergologique</a:t>
            </a:r>
            <a:endParaRPr lang="fr-FR" sz="2800">
              <a:latin typeface="Times New Roman" charset="0"/>
              <a:ea typeface="ＭＳ Ｐゴシック" charset="0"/>
            </a:endParaRPr>
          </a:p>
        </p:txBody>
      </p:sp>
      <p:sp>
        <p:nvSpPr>
          <p:cNvPr id="27650" name="Rectangle 3"/>
          <p:cNvSpPr>
            <a:spLocks noGrp="1" noChangeArrowheads="1"/>
          </p:cNvSpPr>
          <p:nvPr>
            <p:ph type="body" idx="4294967295"/>
          </p:nvPr>
        </p:nvSpPr>
        <p:spPr>
          <a:xfrm>
            <a:off x="211138" y="1455738"/>
            <a:ext cx="8428037" cy="5151437"/>
          </a:xfrm>
        </p:spPr>
        <p:txBody>
          <a:bodyPr/>
          <a:lstStyle/>
          <a:p>
            <a:endParaRPr lang="fr-BE" sz="2000" b="1">
              <a:solidFill>
                <a:srgbClr val="3C8C93"/>
              </a:solidFill>
              <a:latin typeface="Times New Roman" charset="0"/>
              <a:ea typeface="ＭＳ Ｐゴシック" charset="0"/>
            </a:endParaRPr>
          </a:p>
          <a:p>
            <a:r>
              <a:rPr lang="fr-BE" sz="2000" b="1">
                <a:solidFill>
                  <a:srgbClr val="3C8C93"/>
                </a:solidFill>
                <a:latin typeface="Times New Roman" charset="0"/>
                <a:ea typeface="ＭＳ Ｐゴシック" charset="0"/>
              </a:rPr>
              <a:t>Tests in-vivo </a:t>
            </a:r>
            <a:r>
              <a:rPr lang="fr-BE" sz="2000" i="1">
                <a:solidFill>
                  <a:srgbClr val="006699"/>
                </a:solidFill>
                <a:latin typeface="Times New Roman" charset="0"/>
                <a:ea typeface="ＭＳ Ｐゴシック" charset="0"/>
              </a:rPr>
              <a:t>basés sur l’histoire clinique </a:t>
            </a:r>
            <a:r>
              <a:rPr lang="fr-BE" sz="2000" b="1">
                <a:solidFill>
                  <a:srgbClr val="3C8C93"/>
                </a:solidFill>
                <a:latin typeface="Times New Roman" charset="0"/>
                <a:ea typeface="ＭＳ Ｐゴシック" charset="0"/>
              </a:rPr>
              <a:t>:</a:t>
            </a:r>
          </a:p>
          <a:p>
            <a:pPr lvl="1"/>
            <a:r>
              <a:rPr lang="fr-BE" sz="2000">
                <a:solidFill>
                  <a:srgbClr val="3C8C93"/>
                </a:solidFill>
                <a:latin typeface="Times New Roman" charset="0"/>
              </a:rPr>
              <a:t>Tests cutanés</a:t>
            </a:r>
          </a:p>
          <a:p>
            <a:pPr lvl="1"/>
            <a:r>
              <a:rPr lang="fr-BE" sz="2000">
                <a:solidFill>
                  <a:srgbClr val="3C8C93"/>
                </a:solidFill>
                <a:latin typeface="Times New Roman" charset="0"/>
              </a:rPr>
              <a:t>Tests cutanés réalistes (prick-to-prick)</a:t>
            </a:r>
            <a:endParaRPr lang="fr-BE" sz="2000">
              <a:solidFill>
                <a:srgbClr val="006699"/>
              </a:solidFill>
              <a:latin typeface="Times New Roman" charset="0"/>
            </a:endParaRPr>
          </a:p>
          <a:p>
            <a:pPr lvl="1"/>
            <a:r>
              <a:rPr lang="fr-BE" sz="2000">
                <a:solidFill>
                  <a:srgbClr val="3C8C93"/>
                </a:solidFill>
                <a:latin typeface="Times New Roman" charset="0"/>
              </a:rPr>
              <a:t>Tests de provocation orale</a:t>
            </a:r>
          </a:p>
          <a:p>
            <a:pPr lvl="2"/>
            <a:r>
              <a:rPr lang="fr-BE" sz="1800">
                <a:solidFill>
                  <a:srgbClr val="006699"/>
                </a:solidFill>
                <a:latin typeface="Times New Roman" charset="0"/>
              </a:rPr>
              <a:t>Gold standard = double-blind placebo-</a:t>
            </a:r>
            <a:r>
              <a:rPr lang="nl-BE" sz="1800">
                <a:solidFill>
                  <a:srgbClr val="006699"/>
                </a:solidFill>
                <a:latin typeface="Times New Roman" charset="0"/>
              </a:rPr>
              <a:t>controlled food challenge</a:t>
            </a:r>
          </a:p>
          <a:p>
            <a:pPr lvl="2">
              <a:buFont typeface="Wingdings" charset="0"/>
              <a:buNone/>
            </a:pPr>
            <a:endParaRPr lang="nl-BE" sz="1400">
              <a:solidFill>
                <a:srgbClr val="006699"/>
              </a:solidFill>
              <a:latin typeface="Times New Roman" charset="0"/>
            </a:endParaRPr>
          </a:p>
          <a:p>
            <a:pPr marL="1371600" lvl="3" indent="0">
              <a:buFontTx/>
              <a:buNone/>
            </a:pPr>
            <a:endParaRPr lang="nl-BE" sz="800">
              <a:solidFill>
                <a:srgbClr val="006699"/>
              </a:solidFill>
              <a:latin typeface="Times New Roman" charset="0"/>
            </a:endParaRPr>
          </a:p>
          <a:p>
            <a:pPr>
              <a:lnSpc>
                <a:spcPct val="80000"/>
              </a:lnSpc>
            </a:pPr>
            <a:r>
              <a:rPr lang="nl-BE" sz="2000">
                <a:solidFill>
                  <a:srgbClr val="3C8C93"/>
                </a:solidFill>
                <a:latin typeface="Times New Roman" charset="0"/>
                <a:ea typeface="ＭＳ Ｐゴシック" charset="0"/>
                <a:cs typeface="Times New Roman" charset="0"/>
              </a:rPr>
              <a:t>Régimes d’épreuve ou régime d’éviction (= diagnostique et thérapeutique)</a:t>
            </a:r>
          </a:p>
          <a:p>
            <a:pPr lvl="1">
              <a:lnSpc>
                <a:spcPct val="80000"/>
              </a:lnSpc>
            </a:pPr>
            <a:r>
              <a:rPr lang="fr-FR" altLang="ja-JP" sz="1800">
                <a:solidFill>
                  <a:srgbClr val="006699"/>
                </a:solidFill>
                <a:latin typeface="Times New Roman" charset="0"/>
                <a:cs typeface="Times New Roman" charset="0"/>
              </a:rPr>
              <a:t>L</a:t>
            </a:r>
            <a:r>
              <a:rPr lang="fr-FR" sz="1800">
                <a:solidFill>
                  <a:srgbClr val="006699"/>
                </a:solidFill>
                <a:latin typeface="Times New Roman" charset="0"/>
                <a:cs typeface="Times New Roman" charset="0"/>
              </a:rPr>
              <a:t>’</a:t>
            </a:r>
            <a:r>
              <a:rPr lang="fr-FR" altLang="ja-JP" sz="1800">
                <a:solidFill>
                  <a:srgbClr val="006699"/>
                </a:solidFill>
                <a:latin typeface="Times New Roman" charset="0"/>
                <a:cs typeface="Times New Roman" charset="0"/>
              </a:rPr>
              <a:t>amélioration des symptômes sous régime d</a:t>
            </a:r>
            <a:r>
              <a:rPr lang="fr-FR" sz="1800">
                <a:solidFill>
                  <a:srgbClr val="006699"/>
                </a:solidFill>
                <a:latin typeface="Times New Roman" charset="0"/>
                <a:cs typeface="Times New Roman" charset="0"/>
              </a:rPr>
              <a:t>’</a:t>
            </a:r>
            <a:r>
              <a:rPr lang="fr-FR" altLang="ja-JP" sz="1800">
                <a:solidFill>
                  <a:srgbClr val="006699"/>
                </a:solidFill>
                <a:latin typeface="Times New Roman" charset="0"/>
                <a:cs typeface="Times New Roman" charset="0"/>
              </a:rPr>
              <a:t>épreuve permet d</a:t>
            </a:r>
            <a:r>
              <a:rPr lang="fr-FR" sz="1800">
                <a:solidFill>
                  <a:srgbClr val="006699"/>
                </a:solidFill>
                <a:latin typeface="Times New Roman" charset="0"/>
                <a:cs typeface="Times New Roman" charset="0"/>
              </a:rPr>
              <a:t>’</a:t>
            </a:r>
            <a:r>
              <a:rPr lang="fr-FR" altLang="ja-JP" sz="1800">
                <a:solidFill>
                  <a:srgbClr val="006699"/>
                </a:solidFill>
                <a:latin typeface="Times New Roman" charset="0"/>
                <a:cs typeface="Times New Roman" charset="0"/>
              </a:rPr>
              <a:t>identifier les aliments à l</a:t>
            </a:r>
            <a:r>
              <a:rPr lang="fr-FR" sz="1800">
                <a:solidFill>
                  <a:srgbClr val="006699"/>
                </a:solidFill>
                <a:latin typeface="Times New Roman" charset="0"/>
                <a:cs typeface="Times New Roman" charset="0"/>
              </a:rPr>
              <a:t>’</a:t>
            </a:r>
            <a:r>
              <a:rPr lang="fr-FR" altLang="ja-JP" sz="1800">
                <a:solidFill>
                  <a:srgbClr val="006699"/>
                </a:solidFill>
                <a:latin typeface="Times New Roman" charset="0"/>
                <a:cs typeface="Times New Roman" charset="0"/>
              </a:rPr>
              <a:t>origine des symptômes et conforter le diagnostic.</a:t>
            </a:r>
            <a:endParaRPr lang="nl-BE" altLang="ja-JP" sz="1800">
              <a:solidFill>
                <a:srgbClr val="006699"/>
              </a:solidFill>
              <a:latin typeface="Times New Roman" charset="0"/>
              <a:cs typeface="Times New Roman" charset="0"/>
            </a:endParaRPr>
          </a:p>
          <a:p>
            <a:pPr lvl="2">
              <a:buFont typeface="Wingdings" charset="0"/>
              <a:buNone/>
            </a:pPr>
            <a:endParaRPr lang="fr-FR" sz="1600">
              <a:solidFill>
                <a:srgbClr val="006699"/>
              </a:solidFill>
              <a:latin typeface="Times New Roman" charset="0"/>
            </a:endParaRPr>
          </a:p>
          <a:p>
            <a:r>
              <a:rPr lang="fr-BE" sz="1800" i="1">
                <a:solidFill>
                  <a:srgbClr val="006699"/>
                </a:solidFill>
                <a:latin typeface="Times New Roman" charset="0"/>
                <a:ea typeface="ＭＳ Ｐゴシック" charset="0"/>
              </a:rPr>
              <a:t>Test in-vitro </a:t>
            </a:r>
          </a:p>
          <a:p>
            <a:pPr lvl="2">
              <a:buFont typeface="Wingdings" charset="0"/>
              <a:buNone/>
            </a:pPr>
            <a:endParaRPr lang="fr-FR" sz="1600">
              <a:solidFill>
                <a:srgbClr val="006699"/>
              </a:solidFill>
              <a:latin typeface="Times New Roman" charset="0"/>
            </a:endParaRPr>
          </a:p>
        </p:txBody>
      </p:sp>
      <p:pic>
        <p:nvPicPr>
          <p:cNvPr id="2765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1466850"/>
            <a:ext cx="23241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50455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idx="4294967295"/>
          </p:nvPr>
        </p:nvSpPr>
        <p:spPr/>
        <p:txBody>
          <a:bodyPr/>
          <a:lstStyle/>
          <a:p>
            <a:pPr algn="l"/>
            <a:r>
              <a:rPr lang="fr-FR" sz="2400" b="0" dirty="0" smtClean="0">
                <a:latin typeface="Times New Roman" charset="0"/>
                <a:ea typeface="ＭＳ Ｐゴシック" charset="0"/>
              </a:rPr>
              <a:t>Allergie moléculaire</a:t>
            </a:r>
            <a:br>
              <a:rPr lang="fr-FR" sz="2400" b="0" dirty="0" smtClean="0">
                <a:latin typeface="Times New Roman" charset="0"/>
                <a:ea typeface="ＭＳ Ｐゴシック" charset="0"/>
              </a:rPr>
            </a:br>
            <a:r>
              <a:rPr lang="fr-FR" sz="2000" b="0" dirty="0" smtClean="0">
                <a:latin typeface="Times New Roman" charset="0"/>
                <a:ea typeface="ＭＳ Ｐゴシック" charset="0"/>
              </a:rPr>
              <a:t>Quand ? </a:t>
            </a:r>
            <a:endParaRPr lang="fr-FR" sz="1800" b="0" dirty="0">
              <a:latin typeface="Times New Roman" charset="0"/>
              <a:ea typeface="ＭＳ Ｐゴシック" charset="0"/>
            </a:endParaRPr>
          </a:p>
        </p:txBody>
      </p:sp>
      <p:sp>
        <p:nvSpPr>
          <p:cNvPr id="7170" name="Rectangle 3"/>
          <p:cNvSpPr>
            <a:spLocks noGrp="1" noChangeArrowheads="1"/>
          </p:cNvSpPr>
          <p:nvPr>
            <p:ph type="body" idx="4294967295"/>
          </p:nvPr>
        </p:nvSpPr>
        <p:spPr>
          <a:xfrm>
            <a:off x="228600" y="1441450"/>
            <a:ext cx="8707438" cy="5151438"/>
          </a:xfrm>
        </p:spPr>
        <p:txBody>
          <a:bodyPr/>
          <a:lstStyle/>
          <a:p>
            <a:pPr algn="just"/>
            <a:r>
              <a:rPr lang="fr-FR" sz="2000" dirty="0" err="1" smtClean="0">
                <a:solidFill>
                  <a:srgbClr val="00669A"/>
                </a:solidFill>
                <a:latin typeface="Times New Roman" charset="0"/>
                <a:ea typeface="ＭＳ Ｐゴシック" charset="0"/>
                <a:cs typeface="Times New Roman" charset="0"/>
              </a:rPr>
              <a:t>Guide-lines</a:t>
            </a:r>
            <a:r>
              <a:rPr lang="fr-FR" sz="2000" dirty="0" smtClean="0">
                <a:solidFill>
                  <a:srgbClr val="00669A"/>
                </a:solidFill>
                <a:latin typeface="Times New Roman" charset="0"/>
                <a:ea typeface="ＭＳ Ｐゴシック" charset="0"/>
                <a:cs typeface="Times New Roman" charset="0"/>
              </a:rPr>
              <a:t>, recommandations : </a:t>
            </a:r>
          </a:p>
          <a:p>
            <a:pPr lvl="1" algn="just"/>
            <a:r>
              <a:rPr lang="fr-FR" sz="1800" dirty="0" smtClean="0">
                <a:solidFill>
                  <a:srgbClr val="00669A"/>
                </a:solidFill>
                <a:latin typeface="Times New Roman" charset="0"/>
                <a:cs typeface="Times New Roman" charset="0"/>
              </a:rPr>
              <a:t>1</a:t>
            </a:r>
            <a:r>
              <a:rPr lang="fr-FR" sz="1800" baseline="30000" dirty="0" smtClean="0">
                <a:solidFill>
                  <a:srgbClr val="00669A"/>
                </a:solidFill>
                <a:latin typeface="Times New Roman" charset="0"/>
                <a:cs typeface="Times New Roman" charset="0"/>
              </a:rPr>
              <a:t>ère</a:t>
            </a:r>
            <a:r>
              <a:rPr lang="fr-FR" sz="1800" dirty="0" smtClean="0">
                <a:solidFill>
                  <a:srgbClr val="00669A"/>
                </a:solidFill>
                <a:latin typeface="Times New Roman" charset="0"/>
                <a:cs typeface="Times New Roman" charset="0"/>
              </a:rPr>
              <a:t> ligne : ANAMNESE CLINIQUE ! </a:t>
            </a:r>
          </a:p>
          <a:p>
            <a:pPr lvl="1" algn="just"/>
            <a:r>
              <a:rPr lang="fr-FR" sz="1800" dirty="0" smtClean="0">
                <a:solidFill>
                  <a:srgbClr val="00669A"/>
                </a:solidFill>
                <a:latin typeface="Times New Roman" charset="0"/>
                <a:cs typeface="Times New Roman" charset="0"/>
              </a:rPr>
              <a:t>2</a:t>
            </a:r>
            <a:r>
              <a:rPr lang="fr-FR" sz="1800" baseline="30000" dirty="0" smtClean="0">
                <a:solidFill>
                  <a:srgbClr val="00669A"/>
                </a:solidFill>
                <a:latin typeface="Times New Roman" charset="0"/>
                <a:cs typeface="Times New Roman" charset="0"/>
              </a:rPr>
              <a:t>nde</a:t>
            </a:r>
            <a:r>
              <a:rPr lang="fr-FR" sz="1800" dirty="0" smtClean="0">
                <a:solidFill>
                  <a:srgbClr val="00669A"/>
                </a:solidFill>
                <a:latin typeface="Times New Roman" charset="0"/>
                <a:cs typeface="Times New Roman" charset="0"/>
              </a:rPr>
              <a:t> ligne : Dosages </a:t>
            </a:r>
            <a:r>
              <a:rPr lang="fr-FR" sz="1800" dirty="0" err="1" smtClean="0">
                <a:solidFill>
                  <a:srgbClr val="00669A"/>
                </a:solidFill>
                <a:latin typeface="Times New Roman" charset="0"/>
                <a:cs typeface="Times New Roman" charset="0"/>
              </a:rPr>
              <a:t>IgEs</a:t>
            </a:r>
            <a:r>
              <a:rPr lang="fr-FR" sz="1800" dirty="0" smtClean="0">
                <a:solidFill>
                  <a:srgbClr val="00669A"/>
                </a:solidFill>
                <a:latin typeface="Times New Roman" charset="0"/>
                <a:cs typeface="Times New Roman" charset="0"/>
              </a:rPr>
              <a:t> et/ou SPT  =&gt; aussi important l’un que l’autre, parfois complémentaires, selon les allergènes...</a:t>
            </a:r>
          </a:p>
          <a:p>
            <a:pPr algn="just"/>
            <a:r>
              <a:rPr lang="fr-FR" sz="2000" dirty="0">
                <a:solidFill>
                  <a:srgbClr val="00669A"/>
                </a:solidFill>
                <a:latin typeface="Times New Roman" charset="0"/>
                <a:ea typeface="ＭＳ Ｐゴシック" charset="0"/>
                <a:cs typeface="Times New Roman" charset="0"/>
              </a:rPr>
              <a:t>La majorité des patients ont un diagnostic après ces </a:t>
            </a:r>
            <a:r>
              <a:rPr lang="fr-FR" sz="2000" dirty="0" smtClean="0">
                <a:solidFill>
                  <a:srgbClr val="00669A"/>
                </a:solidFill>
                <a:latin typeface="Times New Roman" charset="0"/>
                <a:ea typeface="ＭＳ Ｐゴシック" charset="0"/>
                <a:cs typeface="Times New Roman" charset="0"/>
              </a:rPr>
              <a:t>investigations, parfois il faut creuser...</a:t>
            </a:r>
            <a:endParaRPr lang="fr-FR" sz="2000" dirty="0">
              <a:solidFill>
                <a:srgbClr val="00669A"/>
              </a:solidFill>
              <a:latin typeface="Times New Roman" charset="0"/>
              <a:ea typeface="ＭＳ Ｐゴシック" charset="0"/>
              <a:cs typeface="Times New Roman" charset="0"/>
            </a:endParaRPr>
          </a:p>
          <a:p>
            <a:pPr lvl="1" algn="just">
              <a:buFont typeface="Wingdings" charset="2"/>
              <a:buChar char="Ø"/>
            </a:pPr>
            <a:r>
              <a:rPr lang="fr-FR" sz="1800" dirty="0">
                <a:solidFill>
                  <a:srgbClr val="00669A"/>
                </a:solidFill>
                <a:latin typeface="Times New Roman" charset="0"/>
                <a:cs typeface="Times New Roman" charset="0"/>
              </a:rPr>
              <a:t>AM en 3</a:t>
            </a:r>
            <a:r>
              <a:rPr lang="fr-FR" sz="1800" baseline="30000" dirty="0">
                <a:solidFill>
                  <a:srgbClr val="00669A"/>
                </a:solidFill>
                <a:latin typeface="Times New Roman" charset="0"/>
                <a:cs typeface="Times New Roman" charset="0"/>
              </a:rPr>
              <a:t>ème</a:t>
            </a:r>
            <a:r>
              <a:rPr lang="fr-FR" sz="1800" dirty="0">
                <a:solidFill>
                  <a:srgbClr val="00669A"/>
                </a:solidFill>
                <a:latin typeface="Times New Roman" charset="0"/>
                <a:cs typeface="Times New Roman" charset="0"/>
              </a:rPr>
              <a:t> ligne chez certains patients si </a:t>
            </a:r>
            <a:r>
              <a:rPr lang="fr-FR" sz="1800" dirty="0" smtClean="0">
                <a:solidFill>
                  <a:srgbClr val="00669A"/>
                </a:solidFill>
                <a:latin typeface="Times New Roman" charset="0"/>
                <a:cs typeface="Times New Roman" charset="0"/>
              </a:rPr>
              <a:t>investigations </a:t>
            </a:r>
            <a:r>
              <a:rPr lang="fr-FR" sz="1800" dirty="0">
                <a:solidFill>
                  <a:srgbClr val="00669A"/>
                </a:solidFill>
                <a:latin typeface="Times New Roman" charset="0"/>
                <a:cs typeface="Times New Roman" charset="0"/>
              </a:rPr>
              <a:t>non-concluantes.</a:t>
            </a:r>
          </a:p>
          <a:p>
            <a:pPr algn="just">
              <a:buClr>
                <a:srgbClr val="3DF90D"/>
              </a:buClr>
              <a:buFont typeface="Wingdings" charset="2"/>
              <a:buChar char="ü"/>
            </a:pPr>
            <a:r>
              <a:rPr lang="fr-FR" sz="2000" u="sng" dirty="0">
                <a:solidFill>
                  <a:srgbClr val="00669A"/>
                </a:solidFill>
                <a:latin typeface="Times New Roman" charset="0"/>
                <a:ea typeface="ＭＳ Ｐゴシック" charset="0"/>
                <a:cs typeface="Times New Roman" charset="0"/>
              </a:rPr>
              <a:t>Les allergologues les + expérimentés peuvent aborder </a:t>
            </a:r>
            <a:r>
              <a:rPr lang="fr-FR" sz="2000" b="1" u="sng" dirty="0">
                <a:solidFill>
                  <a:srgbClr val="00669A"/>
                </a:solidFill>
                <a:latin typeface="Times New Roman" charset="0"/>
                <a:ea typeface="ＭＳ Ｐゴシック" charset="0"/>
                <a:cs typeface="Times New Roman" charset="0"/>
              </a:rPr>
              <a:t>l’AM en 2</a:t>
            </a:r>
            <a:r>
              <a:rPr lang="fr-FR" sz="2000" b="1" u="sng" baseline="30000" dirty="0">
                <a:solidFill>
                  <a:srgbClr val="00669A"/>
                </a:solidFill>
                <a:latin typeface="Times New Roman" charset="0"/>
                <a:ea typeface="ＭＳ Ｐゴシック" charset="0"/>
                <a:cs typeface="Times New Roman" charset="0"/>
              </a:rPr>
              <a:t>nde</a:t>
            </a:r>
            <a:r>
              <a:rPr lang="fr-FR" sz="2000" b="1" u="sng" dirty="0">
                <a:solidFill>
                  <a:srgbClr val="00669A"/>
                </a:solidFill>
                <a:latin typeface="Times New Roman" charset="0"/>
                <a:ea typeface="ＭＳ Ｐゴシック" charset="0"/>
                <a:cs typeface="Times New Roman" charset="0"/>
              </a:rPr>
              <a:t> ligne</a:t>
            </a:r>
            <a:r>
              <a:rPr lang="fr-FR" sz="2000" u="sng" dirty="0">
                <a:solidFill>
                  <a:srgbClr val="00669A"/>
                </a:solidFill>
                <a:latin typeface="Times New Roman" charset="0"/>
                <a:ea typeface="ＭＳ Ｐゴシック" charset="0"/>
                <a:cs typeface="Times New Roman" charset="0"/>
              </a:rPr>
              <a:t>.</a:t>
            </a:r>
            <a:endParaRPr lang="fr-FR" sz="2000" u="sng" dirty="0">
              <a:solidFill>
                <a:srgbClr val="00669A"/>
              </a:solidFill>
              <a:latin typeface="Times New Roman"/>
              <a:ea typeface="ＭＳ Ｐゴシック" charset="0"/>
              <a:cs typeface="Times New Roman"/>
            </a:endParaRPr>
          </a:p>
          <a:p>
            <a:pPr algn="just"/>
            <a:endParaRPr lang="fr-FR" sz="2200" dirty="0" smtClean="0">
              <a:solidFill>
                <a:srgbClr val="00669A"/>
              </a:solidFill>
              <a:latin typeface="Times New Roman" charset="0"/>
              <a:cs typeface="Times New Roman" charset="0"/>
            </a:endParaRPr>
          </a:p>
          <a:p>
            <a:pPr algn="just"/>
            <a:r>
              <a:rPr lang="fr-FR" sz="2200" dirty="0" smtClean="0">
                <a:solidFill>
                  <a:srgbClr val="00669A"/>
                </a:solidFill>
                <a:latin typeface="Times New Roman" charset="0"/>
                <a:cs typeface="Times New Roman" charset="0"/>
              </a:rPr>
              <a:t>ImmunoCAP ISAC</a:t>
            </a:r>
            <a:endParaRPr lang="fr-FR" sz="2200" i="1" dirty="0" smtClean="0">
              <a:solidFill>
                <a:srgbClr val="00669A"/>
              </a:solidFill>
              <a:latin typeface="Times New Roman" charset="0"/>
              <a:cs typeface="Times New Roman" charset="0"/>
            </a:endParaRPr>
          </a:p>
          <a:p>
            <a:pPr lvl="1" algn="just">
              <a:buFont typeface="Courier New"/>
              <a:buChar char="o"/>
            </a:pPr>
            <a:r>
              <a:rPr lang="fr-FR" sz="2000" i="1" dirty="0">
                <a:solidFill>
                  <a:srgbClr val="00669A"/>
                </a:solidFill>
                <a:latin typeface="Times New Roman" charset="0"/>
                <a:cs typeface="Times New Roman" charset="0"/>
              </a:rPr>
              <a:t>Place à définir avec études complémentaires</a:t>
            </a:r>
          </a:p>
          <a:p>
            <a:pPr lvl="2" algn="just">
              <a:buFont typeface="Courier New"/>
              <a:buChar char="o"/>
            </a:pPr>
            <a:r>
              <a:rPr lang="fr-FR" sz="1400" i="1" dirty="0" err="1" smtClean="0">
                <a:solidFill>
                  <a:srgbClr val="00669A"/>
                </a:solidFill>
                <a:latin typeface="Times New Roman" charset="0"/>
                <a:cs typeface="Times New Roman" charset="0"/>
              </a:rPr>
              <a:t>Melioli</a:t>
            </a:r>
            <a:r>
              <a:rPr lang="fr-FR" sz="1400" i="1" dirty="0" smtClean="0">
                <a:solidFill>
                  <a:srgbClr val="00669A"/>
                </a:solidFill>
                <a:latin typeface="Times New Roman" charset="0"/>
                <a:cs typeface="Times New Roman" charset="0"/>
              </a:rPr>
              <a:t> </a:t>
            </a:r>
            <a:r>
              <a:rPr lang="fr-FR" sz="1400" i="1" dirty="0">
                <a:solidFill>
                  <a:srgbClr val="00669A"/>
                </a:solidFill>
                <a:latin typeface="Times New Roman" charset="0"/>
                <a:cs typeface="Times New Roman" charset="0"/>
              </a:rPr>
              <a:t>et al, </a:t>
            </a:r>
            <a:r>
              <a:rPr lang="fr-FR" sz="1400" i="1" dirty="0" err="1">
                <a:solidFill>
                  <a:srgbClr val="00669A"/>
                </a:solidFill>
                <a:latin typeface="Times New Roman" charset="0"/>
                <a:cs typeface="Times New Roman" charset="0"/>
              </a:rPr>
              <a:t>Current</a:t>
            </a:r>
            <a:r>
              <a:rPr lang="fr-FR" sz="1400" i="1" dirty="0">
                <a:solidFill>
                  <a:srgbClr val="00669A"/>
                </a:solidFill>
                <a:latin typeface="Times New Roman" charset="0"/>
                <a:cs typeface="Times New Roman" charset="0"/>
              </a:rPr>
              <a:t> opinion, </a:t>
            </a:r>
            <a:r>
              <a:rPr lang="fr-FR" sz="1400" i="1" dirty="0" smtClean="0">
                <a:solidFill>
                  <a:srgbClr val="00669A"/>
                </a:solidFill>
                <a:latin typeface="Times New Roman" charset="0"/>
                <a:cs typeface="Times New Roman" charset="0"/>
              </a:rPr>
              <a:t>2012</a:t>
            </a:r>
            <a:endParaRPr lang="fr-FR" sz="1400" i="1" dirty="0">
              <a:solidFill>
                <a:srgbClr val="00669A"/>
              </a:solidFill>
              <a:latin typeface="Times New Roman" charset="0"/>
              <a:cs typeface="Times New Roman" charset="0"/>
            </a:endParaRPr>
          </a:p>
          <a:p>
            <a:pPr lvl="1" algn="just">
              <a:buFont typeface="Courier New"/>
              <a:buChar char="o"/>
            </a:pPr>
            <a:r>
              <a:rPr lang="fr-FR" sz="2000" i="1" dirty="0">
                <a:solidFill>
                  <a:srgbClr val="00669A"/>
                </a:solidFill>
                <a:latin typeface="Times New Roman" charset="0"/>
                <a:cs typeface="Times New Roman" charset="0"/>
              </a:rPr>
              <a:t>1</a:t>
            </a:r>
            <a:r>
              <a:rPr lang="fr-FR" sz="2000" i="1" baseline="30000" dirty="0">
                <a:solidFill>
                  <a:srgbClr val="00669A"/>
                </a:solidFill>
                <a:latin typeface="Times New Roman" charset="0"/>
                <a:cs typeface="Times New Roman" charset="0"/>
              </a:rPr>
              <a:t>ère</a:t>
            </a:r>
            <a:r>
              <a:rPr lang="fr-FR" sz="2000" i="1" dirty="0">
                <a:solidFill>
                  <a:srgbClr val="00669A"/>
                </a:solidFill>
                <a:latin typeface="Times New Roman" charset="0"/>
                <a:cs typeface="Times New Roman" charset="0"/>
              </a:rPr>
              <a:t> place chez certains patients?</a:t>
            </a:r>
          </a:p>
          <a:p>
            <a:pPr lvl="2" algn="just">
              <a:buFont typeface="Courier New"/>
              <a:buChar char="o"/>
            </a:pPr>
            <a:r>
              <a:rPr lang="fr-FR" sz="1400" i="1" dirty="0" smtClean="0">
                <a:solidFill>
                  <a:srgbClr val="00669A"/>
                </a:solidFill>
                <a:latin typeface="Times New Roman" charset="0"/>
                <a:cs typeface="Times New Roman" charset="0"/>
              </a:rPr>
              <a:t>Mari A et al, </a:t>
            </a:r>
            <a:r>
              <a:rPr lang="fr-FR" sz="1400" i="1" dirty="0" err="1" smtClean="0">
                <a:solidFill>
                  <a:srgbClr val="00669A"/>
                </a:solidFill>
                <a:latin typeface="Times New Roman" charset="0"/>
                <a:cs typeface="Times New Roman" charset="0"/>
              </a:rPr>
              <a:t>Current</a:t>
            </a:r>
            <a:r>
              <a:rPr lang="fr-FR" sz="1400" i="1" dirty="0" smtClean="0">
                <a:solidFill>
                  <a:srgbClr val="00669A"/>
                </a:solidFill>
                <a:latin typeface="Times New Roman" charset="0"/>
                <a:cs typeface="Times New Roman" charset="0"/>
              </a:rPr>
              <a:t> </a:t>
            </a:r>
            <a:r>
              <a:rPr lang="fr-FR" sz="1400" i="1" dirty="0" err="1" smtClean="0">
                <a:solidFill>
                  <a:srgbClr val="00669A"/>
                </a:solidFill>
                <a:latin typeface="Times New Roman" charset="0"/>
                <a:cs typeface="Times New Roman" charset="0"/>
              </a:rPr>
              <a:t>Allergy</a:t>
            </a:r>
            <a:r>
              <a:rPr lang="fr-FR" sz="1400" i="1" dirty="0" smtClean="0">
                <a:solidFill>
                  <a:srgbClr val="00669A"/>
                </a:solidFill>
                <a:latin typeface="Times New Roman" charset="0"/>
                <a:cs typeface="Times New Roman" charset="0"/>
              </a:rPr>
              <a:t> </a:t>
            </a:r>
            <a:r>
              <a:rPr lang="fr-FR" sz="1400" i="1" dirty="0" err="1" smtClean="0">
                <a:solidFill>
                  <a:srgbClr val="00669A"/>
                </a:solidFill>
                <a:latin typeface="Times New Roman" charset="0"/>
                <a:cs typeface="Times New Roman" charset="0"/>
              </a:rPr>
              <a:t>Asthma</a:t>
            </a:r>
            <a:r>
              <a:rPr lang="fr-FR" sz="1400" i="1" dirty="0" smtClean="0">
                <a:solidFill>
                  <a:srgbClr val="00669A"/>
                </a:solidFill>
                <a:latin typeface="Times New Roman" charset="0"/>
                <a:cs typeface="Times New Roman" charset="0"/>
              </a:rPr>
              <a:t> </a:t>
            </a:r>
            <a:r>
              <a:rPr lang="fr-FR" sz="1400" i="1" dirty="0" err="1" smtClean="0">
                <a:solidFill>
                  <a:srgbClr val="00669A"/>
                </a:solidFill>
                <a:latin typeface="Times New Roman" charset="0"/>
                <a:cs typeface="Times New Roman" charset="0"/>
              </a:rPr>
              <a:t>Rep</a:t>
            </a:r>
            <a:r>
              <a:rPr lang="fr-FR" sz="1400" i="1" dirty="0" smtClean="0">
                <a:solidFill>
                  <a:srgbClr val="00669A"/>
                </a:solidFill>
                <a:latin typeface="Times New Roman" charset="0"/>
                <a:cs typeface="Times New Roman" charset="0"/>
              </a:rPr>
              <a:t> 2010</a:t>
            </a:r>
          </a:p>
          <a:p>
            <a:pPr marL="0" indent="0" algn="just">
              <a:buNone/>
            </a:pPr>
            <a:endParaRPr lang="fr-FR" sz="2000" dirty="0" smtClean="0">
              <a:solidFill>
                <a:srgbClr val="00669A"/>
              </a:solidFill>
              <a:latin typeface="Times New Roman" charset="0"/>
              <a:ea typeface="ＭＳ Ｐゴシック" charset="0"/>
              <a:cs typeface="Times New Roman" charset="0"/>
            </a:endParaRPr>
          </a:p>
          <a:p>
            <a:pPr marL="457200" lvl="1" indent="0" algn="just">
              <a:buNone/>
            </a:pPr>
            <a:endParaRPr lang="fr-FR" sz="2000" dirty="0">
              <a:solidFill>
                <a:srgbClr val="00669A"/>
              </a:solidFill>
              <a:latin typeface="Times New Roman"/>
              <a:cs typeface="Times New Roman"/>
            </a:endParaRPr>
          </a:p>
        </p:txBody>
      </p:sp>
    </p:spTree>
    <p:extLst>
      <p:ext uri="{BB962C8B-B14F-4D97-AF65-F5344CB8AC3E}">
        <p14:creationId xmlns:p14="http://schemas.microsoft.com/office/powerpoint/2010/main" val="405117374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4294967295"/>
          </p:nvPr>
        </p:nvSpPr>
        <p:spPr>
          <a:xfrm>
            <a:off x="242888" y="1357313"/>
            <a:ext cx="8704262" cy="5221287"/>
          </a:xfrm>
        </p:spPr>
        <p:txBody>
          <a:bodyPr/>
          <a:lstStyle/>
          <a:p>
            <a:pPr marL="914400" lvl="2" indent="0" algn="just">
              <a:lnSpc>
                <a:spcPct val="80000"/>
              </a:lnSpc>
              <a:buNone/>
              <a:defRPr/>
            </a:pPr>
            <a:endParaRPr lang="fr-FR" sz="2000" dirty="0" smtClean="0">
              <a:solidFill>
                <a:srgbClr val="3A6DAC"/>
              </a:solidFill>
              <a:latin typeface="Times New Roman" charset="0"/>
              <a:cs typeface="Times New Roman" charset="0"/>
            </a:endParaRPr>
          </a:p>
          <a:p>
            <a:pPr algn="just">
              <a:lnSpc>
                <a:spcPct val="80000"/>
              </a:lnSpc>
              <a:defRPr/>
            </a:pPr>
            <a:r>
              <a:rPr lang="fr-FR" sz="2400" dirty="0" smtClean="0">
                <a:solidFill>
                  <a:srgbClr val="3A6DAC"/>
                </a:solidFill>
                <a:latin typeface="Times New Roman" charset="0"/>
                <a:cs typeface="Times New Roman" charset="0"/>
              </a:rPr>
              <a:t>&gt;130 allergènes naturels purifiés ou recombinants commercialisés.</a:t>
            </a:r>
          </a:p>
          <a:p>
            <a:pPr lvl="1" algn="just">
              <a:lnSpc>
                <a:spcPct val="80000"/>
              </a:lnSpc>
              <a:defRPr/>
            </a:pPr>
            <a:r>
              <a:rPr lang="fr-FR" sz="2000" dirty="0" smtClean="0">
                <a:solidFill>
                  <a:srgbClr val="3A6DAC"/>
                </a:solidFill>
                <a:latin typeface="Times New Roman" charset="0"/>
                <a:cs typeface="Times New Roman" charset="0"/>
              </a:rPr>
              <a:t>Dosages d’IgE spécifiques :</a:t>
            </a:r>
          </a:p>
          <a:p>
            <a:pPr lvl="2" algn="just">
              <a:lnSpc>
                <a:spcPct val="80000"/>
              </a:lnSpc>
              <a:defRPr/>
            </a:pPr>
            <a:r>
              <a:rPr lang="fr-FR" sz="2000" dirty="0" smtClean="0">
                <a:solidFill>
                  <a:srgbClr val="3A6DAC"/>
                </a:solidFill>
                <a:latin typeface="Times New Roman" charset="0"/>
                <a:cs typeface="Times New Roman" charset="0"/>
              </a:rPr>
              <a:t>Unitaire. </a:t>
            </a:r>
          </a:p>
          <a:p>
            <a:pPr lvl="2" algn="just">
              <a:lnSpc>
                <a:spcPct val="80000"/>
              </a:lnSpc>
              <a:defRPr/>
            </a:pPr>
            <a:r>
              <a:rPr lang="fr-FR" sz="2000" dirty="0" smtClean="0">
                <a:solidFill>
                  <a:srgbClr val="3A6DAC"/>
                </a:solidFill>
                <a:latin typeface="Times New Roman" charset="0"/>
                <a:cs typeface="Times New Roman" charset="0"/>
              </a:rPr>
              <a:t>Multiplexe.</a:t>
            </a:r>
          </a:p>
          <a:p>
            <a:pPr marL="0" indent="0">
              <a:lnSpc>
                <a:spcPct val="80000"/>
              </a:lnSpc>
              <a:buFontTx/>
              <a:buNone/>
              <a:defRPr/>
            </a:pPr>
            <a:endParaRPr lang="fr-FR" sz="2400" b="1" dirty="0" smtClean="0">
              <a:solidFill>
                <a:schemeClr val="hlink"/>
              </a:solidFill>
              <a:latin typeface="Times New Roman" charset="0"/>
              <a:ea typeface="ＭＳ Ｐゴシック" charset="0"/>
              <a:cs typeface="Times New Roman" charset="0"/>
            </a:endParaRPr>
          </a:p>
        </p:txBody>
      </p:sp>
      <p:pic>
        <p:nvPicPr>
          <p:cNvPr id="10445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0641" y="3272742"/>
            <a:ext cx="3243359" cy="202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27532" y="3155651"/>
            <a:ext cx="5566795" cy="3250121"/>
          </a:xfrm>
          <a:prstGeom prst="rect">
            <a:avLst/>
          </a:prstGeom>
          <a:noFill/>
        </p:spPr>
        <p:txBody>
          <a:bodyPr wrap="square" rtlCol="0">
            <a:spAutoFit/>
          </a:bodyPr>
          <a:lstStyle/>
          <a:p>
            <a:pPr marL="365125" indent="-365125" algn="just">
              <a:lnSpc>
                <a:spcPct val="80000"/>
              </a:lnSpc>
              <a:buFont typeface="Arial"/>
              <a:buChar char="•"/>
              <a:defRPr/>
            </a:pPr>
            <a:r>
              <a:rPr lang="fr-FR" sz="2400" dirty="0" smtClean="0">
                <a:solidFill>
                  <a:srgbClr val="3A6DAC"/>
                </a:solidFill>
                <a:latin typeface="Times New Roman" charset="0"/>
                <a:cs typeface="Times New Roman" charset="0"/>
              </a:rPr>
              <a:t>Les composants allergéniques nombreuses utilités :</a:t>
            </a:r>
          </a:p>
          <a:p>
            <a:pPr marL="742950" lvl="1" indent="-285750" algn="just">
              <a:lnSpc>
                <a:spcPct val="80000"/>
              </a:lnSpc>
              <a:buFontTx/>
              <a:buChar char="-"/>
              <a:defRPr/>
            </a:pPr>
            <a:r>
              <a:rPr lang="fr-FR" sz="2000" dirty="0" smtClean="0">
                <a:solidFill>
                  <a:srgbClr val="3A6DAC"/>
                </a:solidFill>
                <a:latin typeface="Times New Roman" charset="0"/>
                <a:cs typeface="Times New Roman" charset="0"/>
              </a:rPr>
              <a:t>ITS, prédire la sévérité des allergies.</a:t>
            </a:r>
          </a:p>
          <a:p>
            <a:pPr marL="742950" lvl="1" indent="-285750" algn="just">
              <a:lnSpc>
                <a:spcPct val="80000"/>
              </a:lnSpc>
              <a:buFontTx/>
              <a:buChar char="-"/>
              <a:defRPr/>
            </a:pPr>
            <a:r>
              <a:rPr lang="fr-FR" sz="2000" dirty="0" smtClean="0">
                <a:solidFill>
                  <a:srgbClr val="3A6DAC"/>
                </a:solidFill>
                <a:latin typeface="Times New Roman" charset="0"/>
                <a:cs typeface="Times New Roman" charset="0"/>
              </a:rPr>
              <a:t>Etablir un profil de sensibilisation expliquant les réactions croisées.</a:t>
            </a:r>
          </a:p>
          <a:p>
            <a:pPr marL="742950" lvl="1" indent="-285750" algn="just">
              <a:lnSpc>
                <a:spcPct val="80000"/>
              </a:lnSpc>
              <a:buFontTx/>
              <a:buChar char="-"/>
              <a:defRPr/>
            </a:pPr>
            <a:r>
              <a:rPr lang="fr-FR" sz="2000" dirty="0" smtClean="0">
                <a:solidFill>
                  <a:srgbClr val="3A6DAC"/>
                </a:solidFill>
                <a:latin typeface="Times New Roman" charset="0"/>
                <a:cs typeface="Times New Roman" charset="0"/>
              </a:rPr>
              <a:t>Aide objective à la prise de décision quant à la conduite à tenir (éviction totale, essai de réintroduction...).</a:t>
            </a:r>
            <a:endParaRPr lang="fr-FR" dirty="0" smtClean="0">
              <a:solidFill>
                <a:srgbClr val="3A6DAC"/>
              </a:solidFill>
              <a:latin typeface="Times New Roman" charset="0"/>
              <a:cs typeface="Times New Roman" charset="0"/>
            </a:endParaRPr>
          </a:p>
          <a:p>
            <a:pPr lvl="1" algn="just">
              <a:lnSpc>
                <a:spcPct val="80000"/>
              </a:lnSpc>
              <a:defRPr/>
            </a:pPr>
            <a:endParaRPr lang="fr-FR" dirty="0" smtClean="0">
              <a:solidFill>
                <a:srgbClr val="3A6DAC"/>
              </a:solidFill>
              <a:latin typeface="Times New Roman" charset="0"/>
              <a:cs typeface="Times New Roman" charset="0"/>
            </a:endParaRPr>
          </a:p>
          <a:p>
            <a:pPr lvl="1" algn="just">
              <a:lnSpc>
                <a:spcPct val="80000"/>
              </a:lnSpc>
              <a:buFont typeface="Wingdings" charset="2"/>
              <a:buChar char="Ø"/>
              <a:defRPr/>
            </a:pPr>
            <a:r>
              <a:rPr lang="fr-FR" sz="2400" b="1" dirty="0" smtClean="0">
                <a:solidFill>
                  <a:srgbClr val="3A6DAC"/>
                </a:solidFill>
                <a:latin typeface="Times New Roman" charset="0"/>
                <a:cs typeface="Times New Roman" charset="0"/>
              </a:rPr>
              <a:t> Révolution dans le diagnostic </a:t>
            </a:r>
          </a:p>
          <a:p>
            <a:pPr lvl="1" algn="just">
              <a:lnSpc>
                <a:spcPct val="80000"/>
              </a:lnSpc>
              <a:defRPr/>
            </a:pPr>
            <a:r>
              <a:rPr lang="fr-FR" sz="2400" b="1" dirty="0">
                <a:solidFill>
                  <a:srgbClr val="3A6DAC"/>
                </a:solidFill>
                <a:latin typeface="Times New Roman" charset="0"/>
                <a:cs typeface="Times New Roman" charset="0"/>
              </a:rPr>
              <a:t> </a:t>
            </a:r>
            <a:r>
              <a:rPr lang="fr-FR" sz="2400" b="1" dirty="0" smtClean="0">
                <a:solidFill>
                  <a:srgbClr val="3A6DAC"/>
                </a:solidFill>
                <a:latin typeface="Times New Roman" charset="0"/>
                <a:cs typeface="Times New Roman" charset="0"/>
              </a:rPr>
              <a:t>   de l’allergie !</a:t>
            </a:r>
          </a:p>
          <a:p>
            <a:endParaRPr lang="fr-FR" sz="2000" dirty="0"/>
          </a:p>
        </p:txBody>
      </p:sp>
      <p:sp>
        <p:nvSpPr>
          <p:cNvPr id="6"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3A6DAC"/>
                </a:solidFill>
                <a:latin typeface="Arial" charset="0"/>
                <a:ea typeface="+mj-ea"/>
                <a:cs typeface="ＭＳ Ｐゴシック" charset="0"/>
              </a:defRPr>
            </a:lvl1pPr>
            <a:lvl2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3A6DAC"/>
                </a:solidFill>
                <a:latin typeface="Arial" charset="0"/>
                <a:cs typeface="Arial" charset="0"/>
              </a:defRPr>
            </a:lvl6pPr>
            <a:lvl7pPr marL="914400" algn="ctr" rtl="0" fontAlgn="base">
              <a:spcBef>
                <a:spcPct val="0"/>
              </a:spcBef>
              <a:spcAft>
                <a:spcPct val="0"/>
              </a:spcAft>
              <a:defRPr sz="3200" b="1">
                <a:solidFill>
                  <a:srgbClr val="3A6DAC"/>
                </a:solidFill>
                <a:latin typeface="Arial" charset="0"/>
                <a:cs typeface="Arial" charset="0"/>
              </a:defRPr>
            </a:lvl7pPr>
            <a:lvl8pPr marL="1371600" algn="ctr" rtl="0" fontAlgn="base">
              <a:spcBef>
                <a:spcPct val="0"/>
              </a:spcBef>
              <a:spcAft>
                <a:spcPct val="0"/>
              </a:spcAft>
              <a:defRPr sz="3200" b="1">
                <a:solidFill>
                  <a:srgbClr val="3A6DAC"/>
                </a:solidFill>
                <a:latin typeface="Arial" charset="0"/>
                <a:cs typeface="Arial" charset="0"/>
              </a:defRPr>
            </a:lvl8pPr>
            <a:lvl9pPr marL="1828800" algn="ctr" rtl="0" fontAlgn="base">
              <a:spcBef>
                <a:spcPct val="0"/>
              </a:spcBef>
              <a:spcAft>
                <a:spcPct val="0"/>
              </a:spcAft>
              <a:defRPr sz="3200" b="1">
                <a:solidFill>
                  <a:srgbClr val="3A6DAC"/>
                </a:solidFill>
                <a:latin typeface="Arial" charset="0"/>
                <a:cs typeface="Arial" charset="0"/>
              </a:defRPr>
            </a:lvl9pPr>
          </a:lstStyle>
          <a:p>
            <a:pPr algn="l"/>
            <a:r>
              <a:rPr lang="fr-FR" sz="2400" b="0" dirty="0" smtClean="0">
                <a:latin typeface="Times New Roman" charset="0"/>
                <a:ea typeface="ＭＳ Ｐゴシック" charset="0"/>
              </a:rPr>
              <a:t>Allergie moléculaire</a:t>
            </a:r>
            <a:br>
              <a:rPr lang="fr-FR" sz="2400" b="0" dirty="0" smtClean="0">
                <a:latin typeface="Times New Roman" charset="0"/>
                <a:ea typeface="ＭＳ Ｐゴシック" charset="0"/>
              </a:rPr>
            </a:br>
            <a:r>
              <a:rPr lang="fr-FR" sz="2000" b="0" dirty="0" smtClean="0">
                <a:latin typeface="Times New Roman" charset="0"/>
                <a:ea typeface="ＭＳ Ｐゴシック" charset="0"/>
              </a:rPr>
              <a:t>Pour quoi ?  Pour qui ? </a:t>
            </a:r>
            <a:endParaRPr lang="fr-FR" sz="1800" b="0" dirty="0">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idx="4294967295"/>
          </p:nvPr>
        </p:nvSpPr>
        <p:spPr/>
        <p:txBody>
          <a:bodyPr/>
          <a:lstStyle/>
          <a:p>
            <a:pPr algn="l"/>
            <a:r>
              <a:rPr lang="fr-FR" sz="2000" dirty="0" smtClean="0">
                <a:latin typeface="Times New Roman" charset="0"/>
                <a:ea typeface="ＭＳ Ｐゴシック" charset="0"/>
              </a:rPr>
              <a:t>Multiplexes, ImmunoCAP ISAC</a:t>
            </a:r>
            <a:endParaRPr lang="fr-FR" sz="1600" dirty="0">
              <a:latin typeface="Times New Roman" charset="0"/>
              <a:ea typeface="ＭＳ Ｐゴシック" charset="0"/>
            </a:endParaRPr>
          </a:p>
        </p:txBody>
      </p:sp>
      <p:sp>
        <p:nvSpPr>
          <p:cNvPr id="7170" name="Rectangle 3"/>
          <p:cNvSpPr>
            <a:spLocks noGrp="1" noChangeArrowheads="1"/>
          </p:cNvSpPr>
          <p:nvPr>
            <p:ph type="body" idx="4294967295"/>
          </p:nvPr>
        </p:nvSpPr>
        <p:spPr>
          <a:xfrm>
            <a:off x="228600" y="1441450"/>
            <a:ext cx="8707438" cy="5151438"/>
          </a:xfrm>
        </p:spPr>
        <p:txBody>
          <a:bodyPr/>
          <a:lstStyle/>
          <a:p>
            <a:pPr algn="just">
              <a:buClr>
                <a:srgbClr val="3DF90D"/>
              </a:buClr>
              <a:buFont typeface="Wingdings" charset="2"/>
              <a:buChar char="ü"/>
            </a:pPr>
            <a:r>
              <a:rPr lang="fr-FR" sz="2000" dirty="0" smtClean="0">
                <a:solidFill>
                  <a:srgbClr val="00669A"/>
                </a:solidFill>
                <a:latin typeface="Times New Roman" charset="0"/>
                <a:ea typeface="ＭＳ Ｐゴシック" charset="0"/>
                <a:cs typeface="Times New Roman" charset="0"/>
              </a:rPr>
              <a:t>Technique et philosophie intéressantes</a:t>
            </a:r>
          </a:p>
          <a:p>
            <a:pPr algn="just">
              <a:buClr>
                <a:srgbClr val="3DF90D"/>
              </a:buClr>
              <a:buFont typeface="Wingdings" charset="2"/>
              <a:buChar char="ü"/>
            </a:pPr>
            <a:r>
              <a:rPr lang="fr-FR" sz="2000" dirty="0" smtClean="0">
                <a:solidFill>
                  <a:srgbClr val="00669A"/>
                </a:solidFill>
                <a:latin typeface="Times New Roman" charset="0"/>
                <a:ea typeface="ＭＳ Ｐゴシック" charset="0"/>
                <a:cs typeface="Times New Roman" charset="0"/>
              </a:rPr>
              <a:t>Composants </a:t>
            </a:r>
            <a:r>
              <a:rPr lang="fr-FR" sz="2000" dirty="0">
                <a:solidFill>
                  <a:srgbClr val="00669A"/>
                </a:solidFill>
                <a:latin typeface="Times New Roman" charset="0"/>
                <a:ea typeface="ＭＳ Ｐゴシック" charset="0"/>
                <a:cs typeface="Times New Roman" charset="0"/>
              </a:rPr>
              <a:t>allergéniques </a:t>
            </a:r>
          </a:p>
          <a:p>
            <a:pPr lvl="1" algn="just">
              <a:buClr>
                <a:srgbClr val="3DF90D"/>
              </a:buClr>
              <a:buFont typeface="Wingdings" charset="2"/>
              <a:buChar char="ü"/>
            </a:pPr>
            <a:r>
              <a:rPr lang="fr-FR" sz="1800" dirty="0" smtClean="0">
                <a:solidFill>
                  <a:srgbClr val="00669A"/>
                </a:solidFill>
                <a:latin typeface="Times New Roman" charset="0"/>
                <a:ea typeface="ＭＳ Ｐゴシック" charset="0"/>
                <a:cs typeface="Times New Roman" charset="0"/>
              </a:rPr>
              <a:t>Accès </a:t>
            </a:r>
            <a:r>
              <a:rPr lang="fr-FR" sz="1800" dirty="0">
                <a:solidFill>
                  <a:srgbClr val="00669A"/>
                </a:solidFill>
                <a:latin typeface="Times New Roman" charset="0"/>
                <a:ea typeface="ＭＳ Ｐゴシック" charset="0"/>
                <a:cs typeface="Times New Roman" charset="0"/>
              </a:rPr>
              <a:t>à un profil de sensibilisation en une simple et rapide détermination. </a:t>
            </a:r>
          </a:p>
          <a:p>
            <a:pPr algn="just">
              <a:buClr>
                <a:srgbClr val="3DF90D"/>
              </a:buClr>
              <a:buFont typeface="Wingdings" charset="2"/>
              <a:buChar char="ü"/>
            </a:pPr>
            <a:r>
              <a:rPr lang="fr-FR" sz="2000" dirty="0">
                <a:solidFill>
                  <a:srgbClr val="00669A"/>
                </a:solidFill>
                <a:latin typeface="Times New Roman"/>
                <a:ea typeface="ＭＳ Ｐゴシック" charset="0"/>
                <a:cs typeface="Times New Roman"/>
              </a:rPr>
              <a:t>Miniaturisé. </a:t>
            </a:r>
          </a:p>
          <a:p>
            <a:pPr lvl="1" algn="just">
              <a:buClr>
                <a:srgbClr val="3DF90D"/>
              </a:buClr>
              <a:buFont typeface="Wingdings" charset="2"/>
              <a:buChar char="ü"/>
            </a:pPr>
            <a:r>
              <a:rPr lang="fr-FR" sz="1800" dirty="0" smtClean="0">
                <a:solidFill>
                  <a:srgbClr val="00669A"/>
                </a:solidFill>
                <a:latin typeface="Times New Roman" charset="0"/>
                <a:ea typeface="ＭＳ Ｐゴシック" charset="0"/>
                <a:cs typeface="Times New Roman" charset="0"/>
              </a:rPr>
              <a:t>De </a:t>
            </a:r>
            <a:r>
              <a:rPr lang="fr-FR" sz="1800" dirty="0">
                <a:solidFill>
                  <a:srgbClr val="00669A"/>
                </a:solidFill>
                <a:latin typeface="Times New Roman" charset="0"/>
                <a:ea typeface="ＭＳ Ｐゴシック" charset="0"/>
                <a:cs typeface="Times New Roman" charset="0"/>
              </a:rPr>
              <a:t>petites quantités de sérum sont </a:t>
            </a:r>
            <a:r>
              <a:rPr lang="fr-FR" sz="1800" dirty="0" smtClean="0">
                <a:solidFill>
                  <a:srgbClr val="00669A"/>
                </a:solidFill>
                <a:latin typeface="Times New Roman" charset="0"/>
                <a:ea typeface="ＭＳ Ｐゴシック" charset="0"/>
                <a:cs typeface="Times New Roman" charset="0"/>
              </a:rPr>
              <a:t>nécessaires</a:t>
            </a:r>
          </a:p>
          <a:p>
            <a:pPr marL="457200" lvl="1" indent="0" algn="just">
              <a:buClr>
                <a:srgbClr val="3DF90D"/>
              </a:buClr>
              <a:buNone/>
            </a:pPr>
            <a:endParaRPr lang="fr-FR" sz="1600" dirty="0">
              <a:solidFill>
                <a:srgbClr val="00669A"/>
              </a:solidFill>
              <a:latin typeface="Times New Roman" charset="0"/>
              <a:ea typeface="ＭＳ Ｐゴシック" charset="0"/>
              <a:cs typeface="Times New Roman" charset="0"/>
            </a:endParaRPr>
          </a:p>
          <a:p>
            <a:pPr algn="just">
              <a:buClr>
                <a:srgbClr val="FF6600"/>
              </a:buClr>
            </a:pPr>
            <a:r>
              <a:rPr lang="fr-FR" sz="2000" dirty="0">
                <a:solidFill>
                  <a:srgbClr val="00669A"/>
                </a:solidFill>
                <a:latin typeface="Times New Roman" charset="0"/>
                <a:ea typeface="ＭＳ Ｐゴシック" charset="0"/>
                <a:cs typeface="Times New Roman" charset="0"/>
              </a:rPr>
              <a:t>Molécules ou </a:t>
            </a:r>
            <a:r>
              <a:rPr lang="fr-FR" sz="2000" dirty="0" err="1">
                <a:solidFill>
                  <a:srgbClr val="00669A"/>
                </a:solidFill>
                <a:latin typeface="Times New Roman" charset="0"/>
                <a:ea typeface="ＭＳ Ｐゴシック" charset="0"/>
                <a:cs typeface="Times New Roman" charset="0"/>
              </a:rPr>
              <a:t>épitopes</a:t>
            </a:r>
            <a:r>
              <a:rPr lang="fr-FR" sz="2000" dirty="0">
                <a:solidFill>
                  <a:srgbClr val="00669A"/>
                </a:solidFill>
                <a:latin typeface="Times New Roman" charset="0"/>
                <a:ea typeface="ＭＳ Ｐゴシック" charset="0"/>
                <a:cs typeface="Times New Roman" charset="0"/>
              </a:rPr>
              <a:t> supplémentaires à ajouter au panel pour couvrir le spectre complet de toutes les sources d'allergènes importantes. </a:t>
            </a:r>
          </a:p>
          <a:p>
            <a:pPr lvl="1" algn="just">
              <a:buClr>
                <a:srgbClr val="3DF90D"/>
              </a:buClr>
              <a:buFont typeface="Wingdings" charset="2"/>
              <a:buChar char="Ø"/>
            </a:pPr>
            <a:r>
              <a:rPr lang="fr-FR" sz="2000" dirty="0">
                <a:solidFill>
                  <a:srgbClr val="00669A"/>
                </a:solidFill>
                <a:latin typeface="Times New Roman" charset="0"/>
                <a:cs typeface="Times New Roman" charset="0"/>
              </a:rPr>
              <a:t>Pas un problème majeur à concevoir : </a:t>
            </a:r>
          </a:p>
          <a:p>
            <a:pPr lvl="1" algn="just">
              <a:buClr>
                <a:srgbClr val="3DF90D"/>
              </a:buClr>
            </a:pPr>
            <a:r>
              <a:rPr lang="fr-FR" sz="1800" dirty="0">
                <a:solidFill>
                  <a:srgbClr val="00669A"/>
                </a:solidFill>
                <a:latin typeface="Times New Roman" charset="0"/>
                <a:cs typeface="Times New Roman" charset="0"/>
              </a:rPr>
              <a:t>Disponibilité des allergènes recombinants augmente rapidement. </a:t>
            </a:r>
          </a:p>
          <a:p>
            <a:pPr lvl="1" algn="just">
              <a:buClr>
                <a:srgbClr val="3DF90D"/>
              </a:buClr>
            </a:pPr>
            <a:r>
              <a:rPr lang="fr-FR" sz="1800" dirty="0">
                <a:solidFill>
                  <a:srgbClr val="00669A"/>
                </a:solidFill>
                <a:latin typeface="Times New Roman" charset="0"/>
                <a:cs typeface="Times New Roman" charset="0"/>
              </a:rPr>
              <a:t>Lames peuvent accueillir plusieurs milliers de composants individuels ainsi que des </a:t>
            </a:r>
            <a:r>
              <a:rPr lang="fr-FR" sz="1800" dirty="0" err="1">
                <a:solidFill>
                  <a:srgbClr val="00669A"/>
                </a:solidFill>
                <a:latin typeface="Times New Roman" charset="0"/>
                <a:cs typeface="Times New Roman" charset="0"/>
              </a:rPr>
              <a:t>épitopes</a:t>
            </a:r>
            <a:r>
              <a:rPr lang="fr-FR" sz="1800" dirty="0">
                <a:solidFill>
                  <a:srgbClr val="00669A"/>
                </a:solidFill>
                <a:latin typeface="Times New Roman" charset="0"/>
                <a:cs typeface="Times New Roman" charset="0"/>
              </a:rPr>
              <a:t>. </a:t>
            </a:r>
            <a:endParaRPr lang="fr-FR" sz="1800" dirty="0" smtClean="0">
              <a:solidFill>
                <a:srgbClr val="00669A"/>
              </a:solidFill>
              <a:latin typeface="Times New Roman" charset="0"/>
              <a:cs typeface="Times New Roman" charset="0"/>
            </a:endParaRPr>
          </a:p>
          <a:p>
            <a:pPr lvl="1" algn="just">
              <a:buClr>
                <a:srgbClr val="FF6600"/>
              </a:buClr>
              <a:buFont typeface="Wingdings" charset="2"/>
              <a:buChar char="Ø"/>
            </a:pPr>
            <a:r>
              <a:rPr lang="fr-FR" sz="1800" b="1" dirty="0">
                <a:solidFill>
                  <a:srgbClr val="00669A"/>
                </a:solidFill>
                <a:latin typeface="Times New Roman" charset="0"/>
                <a:cs typeface="Times New Roman" charset="0"/>
              </a:rPr>
              <a:t>I</a:t>
            </a:r>
            <a:r>
              <a:rPr lang="fr-FR" sz="1800" b="1" dirty="0" smtClean="0">
                <a:solidFill>
                  <a:srgbClr val="00669A"/>
                </a:solidFill>
                <a:latin typeface="Times New Roman" charset="0"/>
                <a:cs typeface="Times New Roman" charset="0"/>
              </a:rPr>
              <a:t>mplémentation </a:t>
            </a:r>
            <a:r>
              <a:rPr lang="fr-FR" sz="1800" b="1" dirty="0">
                <a:solidFill>
                  <a:srgbClr val="00669A"/>
                </a:solidFill>
                <a:latin typeface="Times New Roman" charset="0"/>
                <a:cs typeface="Times New Roman" charset="0"/>
              </a:rPr>
              <a:t>de nouveaux allergènes recombinants</a:t>
            </a:r>
          </a:p>
          <a:p>
            <a:pPr algn="just">
              <a:buClr>
                <a:srgbClr val="FF6600"/>
              </a:buClr>
            </a:pPr>
            <a:r>
              <a:rPr lang="fr-FR" sz="2000" dirty="0">
                <a:solidFill>
                  <a:srgbClr val="00669A"/>
                </a:solidFill>
                <a:latin typeface="Times New Roman" charset="0"/>
                <a:cs typeface="Times New Roman" charset="0"/>
              </a:rPr>
              <a:t>A</a:t>
            </a:r>
            <a:r>
              <a:rPr lang="fr-FR" sz="2000" dirty="0" smtClean="0">
                <a:solidFill>
                  <a:srgbClr val="00669A"/>
                </a:solidFill>
                <a:latin typeface="Times New Roman" charset="0"/>
                <a:cs typeface="Times New Roman" charset="0"/>
              </a:rPr>
              <a:t>mélioration </a:t>
            </a:r>
            <a:r>
              <a:rPr lang="fr-FR" sz="2000" dirty="0">
                <a:solidFill>
                  <a:srgbClr val="00669A"/>
                </a:solidFill>
                <a:latin typeface="Times New Roman" charset="0"/>
                <a:cs typeface="Times New Roman" charset="0"/>
              </a:rPr>
              <a:t>de la </a:t>
            </a:r>
            <a:r>
              <a:rPr lang="fr-FR" sz="2000" dirty="0" smtClean="0">
                <a:solidFill>
                  <a:srgbClr val="00669A"/>
                </a:solidFill>
                <a:latin typeface="Times New Roman" charset="0"/>
                <a:cs typeface="Times New Roman" charset="0"/>
              </a:rPr>
              <a:t>sensibilité</a:t>
            </a:r>
          </a:p>
          <a:p>
            <a:pPr marL="342900" lvl="1" indent="-342900" algn="just">
              <a:buClr>
                <a:srgbClr val="FF6600"/>
              </a:buClr>
              <a:buFontTx/>
              <a:buChar char="•"/>
            </a:pPr>
            <a:r>
              <a:rPr lang="fr-FR" sz="2000" dirty="0">
                <a:solidFill>
                  <a:srgbClr val="3A6DAC"/>
                </a:solidFill>
                <a:latin typeface="Times New Roman" charset="0"/>
                <a:cs typeface="Times New Roman" charset="0"/>
              </a:rPr>
              <a:t>Dédié à des médecins spécialistes</a:t>
            </a:r>
          </a:p>
          <a:p>
            <a:pPr algn="just"/>
            <a:endParaRPr lang="fr-FR" sz="2000" dirty="0">
              <a:solidFill>
                <a:srgbClr val="00669A"/>
              </a:solidFill>
              <a:latin typeface="Times New Roman" charset="0"/>
              <a:cs typeface="Times New Roman" charset="0"/>
            </a:endParaRPr>
          </a:p>
          <a:p>
            <a:pPr lvl="1" algn="just"/>
            <a:endParaRPr lang="fr-FR" sz="2000" dirty="0">
              <a:solidFill>
                <a:srgbClr val="00669A"/>
              </a:solidFill>
              <a:latin typeface="Times New Roman" charset="0"/>
              <a:cs typeface="Times New Roman" charset="0"/>
            </a:endParaRPr>
          </a:p>
          <a:p>
            <a:pPr algn="just"/>
            <a:endParaRPr lang="fr-FR" sz="1800" dirty="0" smtClean="0">
              <a:solidFill>
                <a:srgbClr val="00669A"/>
              </a:solidFill>
              <a:latin typeface="Times New Roman"/>
              <a:ea typeface="ＭＳ Ｐゴシック" charset="0"/>
              <a:cs typeface="Times New Roman"/>
            </a:endParaRPr>
          </a:p>
          <a:p>
            <a:pPr marL="457200" lvl="1" indent="0" algn="just">
              <a:buNone/>
            </a:pPr>
            <a:endParaRPr lang="fr-FR" sz="1600" dirty="0">
              <a:solidFill>
                <a:srgbClr val="00669A"/>
              </a:solidFill>
              <a:latin typeface="Times New Roman"/>
              <a:cs typeface="Times New Roman"/>
            </a:endParaRPr>
          </a:p>
        </p:txBody>
      </p:sp>
    </p:spTree>
    <p:extLst>
      <p:ext uri="{BB962C8B-B14F-4D97-AF65-F5344CB8AC3E}">
        <p14:creationId xmlns:p14="http://schemas.microsoft.com/office/powerpoint/2010/main" val="415600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0">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0">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7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1633538" y="0"/>
            <a:ext cx="5795962"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defRPr/>
            </a:pPr>
            <a:endParaRPr lang="nl-BE" sz="2400" b="1" dirty="0">
              <a:solidFill>
                <a:srgbClr val="336699"/>
              </a:solidFill>
              <a:latin typeface="Times New Roman" charset="0"/>
            </a:endParaRPr>
          </a:p>
        </p:txBody>
      </p:sp>
      <p:sp>
        <p:nvSpPr>
          <p:cNvPr id="5127" name="Rectangle 7"/>
          <p:cNvSpPr>
            <a:spLocks noChangeArrowheads="1"/>
          </p:cNvSpPr>
          <p:nvPr/>
        </p:nvSpPr>
        <p:spPr bwMode="auto">
          <a:xfrm>
            <a:off x="1321630" y="389357"/>
            <a:ext cx="77882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defRPr/>
            </a:pPr>
            <a:r>
              <a:rPr lang="nl-BE" sz="2000" dirty="0">
                <a:solidFill>
                  <a:srgbClr val="00669A"/>
                </a:solidFill>
                <a:latin typeface="Times New Roman" charset="0"/>
              </a:rPr>
              <a:t>Service de Chimie Clinique du CHU de Liège</a:t>
            </a:r>
          </a:p>
          <a:p>
            <a:pPr algn="ctr" eaLnBrk="0" hangingPunct="0">
              <a:defRPr/>
            </a:pPr>
            <a:r>
              <a:rPr lang="nl-BE" sz="2000" i="1" dirty="0">
                <a:solidFill>
                  <a:srgbClr val="00669A"/>
                </a:solidFill>
                <a:latin typeface="Times New Roman" charset="0"/>
              </a:rPr>
              <a:t>- Endocrinologie,  </a:t>
            </a:r>
            <a:r>
              <a:rPr lang="nl-BE" sz="2000" b="1" i="1" dirty="0">
                <a:solidFill>
                  <a:srgbClr val="00669A"/>
                </a:solidFill>
                <a:latin typeface="Times New Roman" charset="0"/>
              </a:rPr>
              <a:t>Allergologie</a:t>
            </a:r>
            <a:r>
              <a:rPr lang="nl-BE" sz="2000" i="1" dirty="0">
                <a:solidFill>
                  <a:srgbClr val="00669A"/>
                </a:solidFill>
                <a:latin typeface="Times New Roman" charset="0"/>
              </a:rPr>
              <a:t>, Exploration lithiase -</a:t>
            </a:r>
            <a:endParaRPr lang="en-US" sz="2000" i="1" dirty="0">
              <a:solidFill>
                <a:srgbClr val="00669A"/>
              </a:solidFill>
            </a:endParaRPr>
          </a:p>
        </p:txBody>
      </p:sp>
      <p:sp>
        <p:nvSpPr>
          <p:cNvPr id="5128" name="Text Box 8"/>
          <p:cNvSpPr txBox="1">
            <a:spLocks noChangeArrowheads="1"/>
          </p:cNvSpPr>
          <p:nvPr/>
        </p:nvSpPr>
        <p:spPr bwMode="auto">
          <a:xfrm>
            <a:off x="160338" y="1812925"/>
            <a:ext cx="8424862" cy="233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336800" lvl="4">
              <a:spcBef>
                <a:spcPct val="50000"/>
              </a:spcBef>
              <a:defRPr/>
            </a:pPr>
            <a:r>
              <a:rPr lang="nl-BE" b="1" dirty="0" smtClean="0">
                <a:solidFill>
                  <a:schemeClr val="accent5">
                    <a:lumMod val="50000"/>
                  </a:schemeClr>
                </a:solidFill>
                <a:latin typeface="Times New Roman" charset="0"/>
                <a:hlinkClick r:id="rId3"/>
              </a:rPr>
              <a:t>romy.gadisseur</a:t>
            </a:r>
            <a:r>
              <a:rPr lang="nl-BE" b="1" dirty="0">
                <a:solidFill>
                  <a:schemeClr val="accent5">
                    <a:lumMod val="50000"/>
                  </a:schemeClr>
                </a:solidFill>
                <a:latin typeface="Times New Roman" charset="0"/>
                <a:hlinkClick r:id="rId3"/>
              </a:rPr>
              <a:t>@</a:t>
            </a:r>
            <a:r>
              <a:rPr lang="nl-BE" b="1" dirty="0" smtClean="0">
                <a:solidFill>
                  <a:schemeClr val="accent5">
                    <a:lumMod val="50000"/>
                  </a:schemeClr>
                </a:solidFill>
                <a:latin typeface="Times New Roman" charset="0"/>
                <a:hlinkClick r:id="rId3"/>
              </a:rPr>
              <a:t>chu.ulg.ac.be</a:t>
            </a:r>
            <a:endParaRPr lang="nl-BE" b="1" dirty="0">
              <a:solidFill>
                <a:schemeClr val="accent5">
                  <a:lumMod val="50000"/>
                </a:schemeClr>
              </a:solidFill>
              <a:latin typeface="Times New Roman" charset="0"/>
            </a:endParaRPr>
          </a:p>
          <a:p>
            <a:pPr marL="2336800" lvl="4">
              <a:spcBef>
                <a:spcPct val="50000"/>
              </a:spcBef>
              <a:defRPr/>
            </a:pPr>
            <a:r>
              <a:rPr lang="fr-FR" dirty="0" smtClean="0">
                <a:solidFill>
                  <a:srgbClr val="336699"/>
                </a:solidFill>
                <a:latin typeface="Times New Roman" charset="0"/>
              </a:rPr>
              <a:t>04 / 366.88.17</a:t>
            </a:r>
            <a:endParaRPr lang="nl-BE" b="1" dirty="0">
              <a:solidFill>
                <a:schemeClr val="accent5">
                  <a:lumMod val="50000"/>
                </a:schemeClr>
              </a:solidFill>
              <a:latin typeface="Times New Roman" charset="0"/>
            </a:endParaRPr>
          </a:p>
          <a:p>
            <a:pPr>
              <a:spcBef>
                <a:spcPct val="50000"/>
              </a:spcBef>
              <a:defRPr/>
            </a:pPr>
            <a:endParaRPr lang="nl-BE" sz="1400" b="1" dirty="0" smtClean="0">
              <a:solidFill>
                <a:srgbClr val="3A6DAC"/>
              </a:solidFill>
              <a:latin typeface="Times New Roman" charset="0"/>
            </a:endParaRPr>
          </a:p>
          <a:p>
            <a:pPr>
              <a:spcBef>
                <a:spcPct val="50000"/>
              </a:spcBef>
              <a:defRPr/>
            </a:pPr>
            <a:endParaRPr lang="nl-BE" sz="1400" b="1" dirty="0">
              <a:solidFill>
                <a:srgbClr val="3A6DAC"/>
              </a:solidFill>
              <a:latin typeface="Times New Roman" charset="0"/>
            </a:endParaRPr>
          </a:p>
          <a:p>
            <a:pPr>
              <a:spcBef>
                <a:spcPct val="50000"/>
              </a:spcBef>
              <a:defRPr/>
            </a:pPr>
            <a:endParaRPr lang="nl-BE" sz="1100" b="1" dirty="0" smtClean="0">
              <a:solidFill>
                <a:srgbClr val="3A6DAC"/>
              </a:solidFill>
              <a:latin typeface="Times New Roman" charset="0"/>
            </a:endParaRPr>
          </a:p>
          <a:p>
            <a:pPr>
              <a:spcBef>
                <a:spcPct val="50000"/>
              </a:spcBef>
              <a:defRPr/>
            </a:pPr>
            <a:r>
              <a:rPr lang="nl-BE" sz="1100" b="1" dirty="0">
                <a:solidFill>
                  <a:srgbClr val="3A6DAC"/>
                </a:solidFill>
                <a:latin typeface="Times New Roman" charset="0"/>
              </a:rPr>
              <a:t>	</a:t>
            </a:r>
            <a:r>
              <a:rPr lang="nl-BE" sz="1400" b="1" dirty="0">
                <a:solidFill>
                  <a:srgbClr val="3A6DAC"/>
                </a:solidFill>
                <a:latin typeface="Times New Roman" charset="0"/>
              </a:rPr>
              <a:t>	</a:t>
            </a:r>
          </a:p>
          <a:p>
            <a:pPr>
              <a:spcBef>
                <a:spcPct val="50000"/>
              </a:spcBef>
              <a:defRPr/>
            </a:pPr>
            <a:r>
              <a:rPr lang="nl-BE" sz="1400" b="1" dirty="0">
                <a:solidFill>
                  <a:srgbClr val="3A6DAC"/>
                </a:solidFill>
                <a:latin typeface="Times New Roman" charset="0"/>
              </a:rPr>
              <a:t>				</a:t>
            </a:r>
          </a:p>
        </p:txBody>
      </p:sp>
      <p:pic>
        <p:nvPicPr>
          <p:cNvPr id="5130" name="Picture 10"/>
          <p:cNvPicPr>
            <a:picLocks noChangeAspect="1" noChangeArrowheads="1"/>
          </p:cNvPicPr>
          <p:nvPr/>
        </p:nvPicPr>
        <p:blipFill>
          <a:blip r:embed="rId4">
            <a:extLst>
              <a:ext uri="{28A0092B-C50C-407E-A947-70E740481C1C}">
                <a14:useLocalDpi xmlns:a14="http://schemas.microsoft.com/office/drawing/2010/main" val="0"/>
              </a:ext>
            </a:extLst>
          </a:blip>
          <a:srcRect l="30940" t="44054" r="30354" b="35699"/>
          <a:stretch>
            <a:fillRect/>
          </a:stretch>
        </p:blipFill>
        <p:spPr bwMode="auto">
          <a:xfrm>
            <a:off x="266337" y="1126802"/>
            <a:ext cx="1436970" cy="56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162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7281" y="2627189"/>
            <a:ext cx="4729563" cy="245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2"/>
          <p:cNvPicPr>
            <a:picLocks noChangeAspect="1"/>
          </p:cNvPicPr>
          <p:nvPr/>
        </p:nvPicPr>
        <p:blipFill>
          <a:blip r:embed="rId6">
            <a:extLst>
              <a:ext uri="{28A0092B-C50C-407E-A947-70E740481C1C}">
                <a14:useLocalDpi xmlns:a14="http://schemas.microsoft.com/office/drawing/2010/main" val="0"/>
              </a:ext>
            </a:extLst>
          </a:blip>
          <a:srcRect r="6577" b="8562"/>
          <a:stretch>
            <a:fillRect/>
          </a:stretch>
        </p:blipFill>
        <p:spPr bwMode="auto">
          <a:xfrm>
            <a:off x="6565519" y="5444518"/>
            <a:ext cx="1563354" cy="107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337375" y="4976440"/>
            <a:ext cx="2339764" cy="1881560"/>
          </a:xfrm>
          <a:prstGeom prst="rect">
            <a:avLst/>
          </a:prstGeom>
        </p:spPr>
      </p:pic>
      <p:pic>
        <p:nvPicPr>
          <p:cNvPr id="13" name="Image 12"/>
          <p:cNvPicPr>
            <a:picLocks noChangeAspect="1"/>
          </p:cNvPicPr>
          <p:nvPr/>
        </p:nvPicPr>
        <p:blipFill>
          <a:blip r:embed="rId9">
            <a:extLst>
              <a:ext uri="{BEBA8EAE-BF5A-486C-A8C5-ECC9F3942E4B}">
                <a14:imgProps xmlns:a14="http://schemas.microsoft.com/office/drawing/2010/main">
                  <a14:imgLayer r:embed="rId10">
                    <a14:imgEffect>
                      <a14:backgroundRemoval t="5717" b="89970" l="733" r="100000">
                        <a14:foregroundMark x1="15256" y1="50853" x2="15256" y2="50853"/>
                        <a14:foregroundMark x1="24850" y1="56871" x2="24850" y2="56871"/>
                        <a14:foregroundMark x1="24850" y1="27884" x2="24850" y2="27884"/>
                        <a14:foregroundMark x1="27448" y1="44634" x2="27448" y2="44634"/>
                        <a14:foregroundMark x1="32445" y1="58676" x2="32445" y2="58676"/>
                        <a14:foregroundMark x1="37109" y1="67603" x2="37109" y2="67603"/>
                        <a14:foregroundMark x1="18055" y1="20662" x2="18055" y2="20662"/>
                        <a14:foregroundMark x1="25849" y1="18857" x2="25849" y2="18857"/>
                        <a14:foregroundMark x1="12125" y1="18857" x2="12125" y2="18857"/>
                        <a14:foregroundMark x1="12125" y1="27282" x2="12125" y2="27282"/>
                        <a14:foregroundMark x1="30580" y1="22066" x2="30580" y2="22066"/>
                        <a14:foregroundMark x1="20253" y1="15045" x2="20253" y2="15045"/>
                        <a14:foregroundMark x1="16522" y1="15547" x2="16522" y2="15547"/>
                        <a14:foregroundMark x1="8394" y1="17452" x2="8394" y2="17452"/>
                        <a14:foregroundMark x1="11859" y1="15547" x2="11859" y2="15547"/>
                        <a14:foregroundMark x1="39574" y1="79338" x2="39574" y2="79338"/>
                        <a14:backgroundMark x1="36176" y1="79840" x2="36176" y2="79840"/>
                        <a14:backgroundMark x1="36176" y1="8526" x2="36176" y2="8526"/>
                        <a14:backgroundMark x1="42705" y1="68104" x2="42705" y2="68104"/>
                        <a14:backgroundMark x1="43304" y1="77031" x2="43304" y2="77031"/>
                        <a14:backgroundMark x1="45836" y1="68104" x2="45836" y2="68104"/>
                      </a14:backgroundRemoval>
                    </a14:imgEffect>
                  </a14:imgLayer>
                </a14:imgProps>
              </a:ext>
            </a:extLst>
          </a:blip>
          <a:stretch>
            <a:fillRect/>
          </a:stretch>
        </p:blipFill>
        <p:spPr>
          <a:xfrm>
            <a:off x="57362" y="5228361"/>
            <a:ext cx="2074626" cy="1378016"/>
          </a:xfrm>
          <a:prstGeom prst="rect">
            <a:avLst/>
          </a:prstGeom>
        </p:spPr>
      </p:pic>
      <p:pic>
        <p:nvPicPr>
          <p:cNvPr id="14" name="Imag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35967" y="4039482"/>
            <a:ext cx="7874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rotWithShape="1">
          <a:blip r:embed="rId12">
            <a:extLst>
              <a:ext uri="{BEBA8EAE-BF5A-486C-A8C5-ECC9F3942E4B}">
                <a14:imgProps xmlns:a14="http://schemas.microsoft.com/office/drawing/2010/main">
                  <a14:imgLayer r:embed="rId13">
                    <a14:imgEffect>
                      <a14:backgroundRemoval t="43850" b="82888" l="19331" r="53903">
                        <a14:foregroundMark x1="29368" y1="75401" x2="29368" y2="75401"/>
                        <a14:foregroundMark x1="28996" y1="78075" x2="28996" y2="78075"/>
                        <a14:backgroundMark x1="28625" y1="50267" x2="28625" y2="50267"/>
                      </a14:backgroundRemoval>
                    </a14:imgEffect>
                  </a14:imgLayer>
                </a14:imgProps>
              </a:ext>
            </a:extLst>
          </a:blip>
          <a:srcRect l="15142" t="39735" r="41507" b="17006"/>
          <a:stretch/>
        </p:blipFill>
        <p:spPr>
          <a:xfrm>
            <a:off x="5188469" y="5090414"/>
            <a:ext cx="1932164" cy="1340331"/>
          </a:xfrm>
          <a:prstGeom prst="rect">
            <a:avLst/>
          </a:prstGeom>
        </p:spPr>
      </p:pic>
      <p:pic>
        <p:nvPicPr>
          <p:cNvPr id="4" name="Image 3"/>
          <p:cNvPicPr>
            <a:picLocks noChangeAspect="1"/>
          </p:cNvPicPr>
          <p:nvPr/>
        </p:nvPicPr>
        <p:blipFill rotWithShape="1">
          <a:blip r:embed="rId14"/>
          <a:srcRect t="58114"/>
          <a:stretch/>
        </p:blipFill>
        <p:spPr>
          <a:xfrm>
            <a:off x="2107815" y="5709606"/>
            <a:ext cx="1142977" cy="7160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p:txBody>
          <a:bodyPr/>
          <a:lstStyle/>
          <a:p>
            <a:r>
              <a:rPr lang="fr-BE" sz="2800">
                <a:latin typeface="Times New Roman" charset="0"/>
                <a:ea typeface="ＭＳ Ｐゴシック" charset="0"/>
              </a:rPr>
              <a:t>Le bilan allergologique</a:t>
            </a:r>
            <a:endParaRPr lang="fr-FR" sz="2800">
              <a:latin typeface="Times New Roman" charset="0"/>
              <a:ea typeface="ＭＳ Ｐゴシック" charset="0"/>
            </a:endParaRPr>
          </a:p>
        </p:txBody>
      </p:sp>
      <p:sp>
        <p:nvSpPr>
          <p:cNvPr id="54274" name="Rectangle 3"/>
          <p:cNvSpPr>
            <a:spLocks noGrp="1" noChangeArrowheads="1"/>
          </p:cNvSpPr>
          <p:nvPr>
            <p:ph type="body" idx="4294967295"/>
          </p:nvPr>
        </p:nvSpPr>
        <p:spPr>
          <a:xfrm>
            <a:off x="228600" y="1441450"/>
            <a:ext cx="8707438" cy="5151438"/>
          </a:xfrm>
        </p:spPr>
        <p:txBody>
          <a:bodyPr/>
          <a:lstStyle/>
          <a:p>
            <a:pPr>
              <a:defRPr/>
            </a:pPr>
            <a:r>
              <a:rPr lang="fr-BE" sz="1800" b="1" dirty="0" smtClean="0">
                <a:solidFill>
                  <a:srgbClr val="006699"/>
                </a:solidFill>
                <a:latin typeface="Times New Roman" charset="0"/>
                <a:ea typeface="ＭＳ Ｐゴシック" charset="0"/>
              </a:rPr>
              <a:t>Test </a:t>
            </a:r>
            <a:r>
              <a:rPr lang="fr-BE" sz="1800" b="1" dirty="0">
                <a:solidFill>
                  <a:srgbClr val="006699"/>
                </a:solidFill>
                <a:latin typeface="Times New Roman" charset="0"/>
                <a:ea typeface="ＭＳ Ｐゴシック" charset="0"/>
              </a:rPr>
              <a:t>in-vitro </a:t>
            </a:r>
            <a:r>
              <a:rPr lang="fr-BE" sz="1800" i="1" dirty="0">
                <a:solidFill>
                  <a:srgbClr val="006699"/>
                </a:solidFill>
                <a:latin typeface="Times New Roman" charset="0"/>
                <a:ea typeface="ＭＳ Ｐゴシック" charset="0"/>
              </a:rPr>
              <a:t>basés sur l’histoire clinique </a:t>
            </a:r>
            <a:r>
              <a:rPr lang="fr-BE" sz="1800" i="1" dirty="0" smtClean="0">
                <a:solidFill>
                  <a:srgbClr val="006699"/>
                </a:solidFill>
                <a:latin typeface="Times New Roman" charset="0"/>
                <a:ea typeface="ＭＳ Ｐゴシック" charset="0"/>
              </a:rPr>
              <a:t>et/ou sur les résultats des tests cutanés </a:t>
            </a:r>
            <a:r>
              <a:rPr lang="fr-BE" sz="1800" b="1" dirty="0" smtClean="0">
                <a:solidFill>
                  <a:srgbClr val="006699"/>
                </a:solidFill>
                <a:latin typeface="Times New Roman" charset="0"/>
                <a:ea typeface="ＭＳ Ｐゴシック" charset="0"/>
              </a:rPr>
              <a:t>:</a:t>
            </a:r>
            <a:endParaRPr lang="fr-BE" sz="1800" b="1" dirty="0">
              <a:solidFill>
                <a:srgbClr val="006699"/>
              </a:solidFill>
              <a:latin typeface="Times New Roman" charset="0"/>
              <a:ea typeface="ＭＳ Ｐゴシック" charset="0"/>
            </a:endParaRPr>
          </a:p>
          <a:p>
            <a:pPr lvl="1">
              <a:defRPr/>
            </a:pPr>
            <a:r>
              <a:rPr lang="fr-BE" sz="1800" b="1" dirty="0" smtClean="0">
                <a:solidFill>
                  <a:srgbClr val="006699"/>
                </a:solidFill>
                <a:latin typeface="Times New Roman" charset="0"/>
              </a:rPr>
              <a:t>Dosage des IgE totales : </a:t>
            </a:r>
          </a:p>
          <a:p>
            <a:pPr lvl="2">
              <a:defRPr/>
            </a:pPr>
            <a:r>
              <a:rPr lang="fr-BE" sz="1400" b="1" dirty="0" smtClean="0">
                <a:solidFill>
                  <a:srgbClr val="006699"/>
                </a:solidFill>
                <a:latin typeface="Times New Roman" charset="0"/>
              </a:rPr>
              <a:t>Peu d’intérêt</a:t>
            </a:r>
          </a:p>
          <a:p>
            <a:pPr lvl="1">
              <a:defRPr/>
            </a:pPr>
            <a:r>
              <a:rPr lang="fr-BE" sz="1800" b="1" dirty="0" smtClean="0">
                <a:solidFill>
                  <a:srgbClr val="006699"/>
                </a:solidFill>
                <a:latin typeface="Times New Roman" charset="0"/>
              </a:rPr>
              <a:t>Dosage </a:t>
            </a:r>
            <a:r>
              <a:rPr lang="fr-BE" sz="1800" b="1" dirty="0">
                <a:solidFill>
                  <a:srgbClr val="006699"/>
                </a:solidFill>
                <a:latin typeface="Times New Roman" charset="0"/>
              </a:rPr>
              <a:t>d’IgE </a:t>
            </a:r>
            <a:r>
              <a:rPr lang="fr-BE" sz="1800" b="1" dirty="0" smtClean="0">
                <a:solidFill>
                  <a:srgbClr val="006699"/>
                </a:solidFill>
                <a:latin typeface="Times New Roman" charset="0"/>
              </a:rPr>
              <a:t>spécifiques, dosages unitaires :</a:t>
            </a:r>
            <a:endParaRPr lang="fr-BE" sz="1800" b="1" dirty="0">
              <a:solidFill>
                <a:srgbClr val="006699"/>
              </a:solidFill>
              <a:latin typeface="Times New Roman" charset="0"/>
            </a:endParaRPr>
          </a:p>
          <a:p>
            <a:pPr marL="1257300" lvl="2" indent="-342900">
              <a:buFont typeface="+mj-lt"/>
              <a:buAutoNum type="arabicPeriod"/>
              <a:defRPr/>
            </a:pPr>
            <a:r>
              <a:rPr lang="fr-BE" sz="1600" b="1" dirty="0">
                <a:solidFill>
                  <a:srgbClr val="006699"/>
                </a:solidFill>
                <a:latin typeface="Times New Roman" charset="0"/>
              </a:rPr>
              <a:t>Mixtures d’extraits </a:t>
            </a:r>
            <a:r>
              <a:rPr lang="fr-BE" sz="1600" b="1" dirty="0" smtClean="0">
                <a:solidFill>
                  <a:srgbClr val="006699"/>
                </a:solidFill>
                <a:latin typeface="Times New Roman" charset="0"/>
              </a:rPr>
              <a:t>globaux (exemples : fX5, mX1, tX6, wX3, gX2, eX1 ...)</a:t>
            </a:r>
          </a:p>
          <a:p>
            <a:pPr lvl="3">
              <a:buFont typeface="Wingdings" charset="2"/>
              <a:buChar char="ü"/>
              <a:defRPr/>
            </a:pPr>
            <a:r>
              <a:rPr lang="fr-BE" sz="1600" dirty="0" smtClean="0">
                <a:solidFill>
                  <a:srgbClr val="006699"/>
                </a:solidFill>
                <a:latin typeface="Times New Roman" charset="0"/>
              </a:rPr>
              <a:t>Si allergène responsable n’est pas identifié formellement, screening de départ</a:t>
            </a:r>
          </a:p>
          <a:p>
            <a:pPr marL="1257300" lvl="2" indent="-342900">
              <a:buFont typeface="+mj-lt"/>
              <a:buAutoNum type="arabicPeriod"/>
              <a:defRPr/>
            </a:pPr>
            <a:r>
              <a:rPr lang="fr-BE" sz="1600" b="1" dirty="0">
                <a:solidFill>
                  <a:srgbClr val="006699"/>
                </a:solidFill>
                <a:latin typeface="Times New Roman" charset="0"/>
              </a:rPr>
              <a:t>Extraits globaux </a:t>
            </a:r>
            <a:r>
              <a:rPr lang="fr-BE" sz="1600" b="1" dirty="0" smtClean="0">
                <a:solidFill>
                  <a:srgbClr val="006699"/>
                </a:solidFill>
                <a:latin typeface="Times New Roman" charset="0"/>
              </a:rPr>
              <a:t>(exemples : t3</a:t>
            </a:r>
            <a:r>
              <a:rPr lang="fr-BE" sz="1600" b="1" dirty="0">
                <a:solidFill>
                  <a:srgbClr val="006699"/>
                </a:solidFill>
                <a:latin typeface="Times New Roman" charset="0"/>
              </a:rPr>
              <a:t>, g6, f13, d1, e1, w6, m3...)</a:t>
            </a:r>
          </a:p>
          <a:p>
            <a:pPr lvl="3">
              <a:buFont typeface="Wingdings" charset="2"/>
              <a:buChar char="ü"/>
              <a:defRPr/>
            </a:pPr>
            <a:r>
              <a:rPr lang="fr-BE" sz="1600" dirty="0" smtClean="0">
                <a:solidFill>
                  <a:srgbClr val="006699"/>
                </a:solidFill>
                <a:latin typeface="Times New Roman" charset="0"/>
              </a:rPr>
              <a:t>Malades avec Tests cutanés négatifs ou tous positifs, ou malades peu compliants.</a:t>
            </a:r>
          </a:p>
          <a:p>
            <a:pPr lvl="4">
              <a:buFont typeface="Wingdings" charset="2"/>
              <a:buChar char="Ø"/>
              <a:defRPr/>
            </a:pPr>
            <a:r>
              <a:rPr lang="fr-BE" sz="1600" dirty="0" smtClean="0">
                <a:solidFill>
                  <a:srgbClr val="006699"/>
                </a:solidFill>
                <a:latin typeface="Times New Roman" charset="0"/>
              </a:rPr>
              <a:t>Peu discriminants pour le pronostic voire même faux (histoire du latex)</a:t>
            </a:r>
            <a:endParaRPr lang="fr-BE" sz="1600" dirty="0">
              <a:solidFill>
                <a:srgbClr val="006699"/>
              </a:solidFill>
              <a:latin typeface="Times New Roman" charset="0"/>
            </a:endParaRPr>
          </a:p>
          <a:p>
            <a:pPr marL="1257300" lvl="2" indent="-342900">
              <a:buFont typeface="+mj-lt"/>
              <a:buAutoNum type="arabicPeriod"/>
              <a:defRPr/>
            </a:pPr>
            <a:r>
              <a:rPr lang="fr-BE" sz="1600" b="1" dirty="0" smtClean="0">
                <a:solidFill>
                  <a:srgbClr val="006699"/>
                </a:solidFill>
                <a:latin typeface="Times New Roman" charset="0"/>
              </a:rPr>
              <a:t>Protéines recombinantes ou naturelles purifiées (t215, f423, d201, e94..)</a:t>
            </a:r>
          </a:p>
          <a:p>
            <a:pPr lvl="3">
              <a:buFont typeface="Wingdings" charset="2"/>
              <a:buChar char="ü"/>
              <a:defRPr/>
            </a:pPr>
            <a:r>
              <a:rPr lang="fr-BE" sz="1600" dirty="0" smtClean="0">
                <a:solidFill>
                  <a:srgbClr val="006699"/>
                </a:solidFill>
                <a:latin typeface="Times New Roman" charset="0"/>
              </a:rPr>
              <a:t>Si source allergénique définie, si étude approfondie nécessaire </a:t>
            </a:r>
          </a:p>
          <a:p>
            <a:pPr lvl="3">
              <a:buFont typeface="Wingdings" charset="2"/>
              <a:buChar char="ü"/>
              <a:defRPr/>
            </a:pPr>
            <a:r>
              <a:rPr lang="fr-BE" sz="1600" dirty="0" smtClean="0">
                <a:solidFill>
                  <a:srgbClr val="006699"/>
                </a:solidFill>
                <a:latin typeface="Times New Roman" charset="0"/>
              </a:rPr>
              <a:t>Réactions croisées cliniques</a:t>
            </a:r>
          </a:p>
          <a:p>
            <a:pPr lvl="3">
              <a:buFont typeface="Wingdings" charset="2"/>
              <a:buChar char="ü"/>
              <a:defRPr/>
            </a:pPr>
            <a:r>
              <a:rPr lang="fr-BE" sz="1600" dirty="0" smtClean="0">
                <a:solidFill>
                  <a:srgbClr val="006699"/>
                </a:solidFill>
                <a:latin typeface="Times New Roman" charset="0"/>
              </a:rPr>
              <a:t>Pronostic (PFL-PR10-LTP-Prot stockage)</a:t>
            </a:r>
          </a:p>
          <a:p>
            <a:pPr lvl="3">
              <a:buFont typeface="Wingdings" charset="2"/>
              <a:buChar char="ü"/>
              <a:defRPr/>
            </a:pPr>
            <a:r>
              <a:rPr lang="fr-BE" sz="1600" dirty="0" smtClean="0">
                <a:solidFill>
                  <a:srgbClr val="006699"/>
                </a:solidFill>
                <a:latin typeface="Times New Roman" charset="0"/>
              </a:rPr>
              <a:t>Poser l’indication d’un TPO, d’une désensibilisation</a:t>
            </a:r>
          </a:p>
          <a:p>
            <a:pPr lvl="3">
              <a:buFont typeface="Wingdings" charset="2"/>
              <a:buChar char="ü"/>
              <a:defRPr/>
            </a:pPr>
            <a:r>
              <a:rPr lang="fr-BE" sz="1600" dirty="0" smtClean="0">
                <a:solidFill>
                  <a:srgbClr val="006699"/>
                </a:solidFill>
                <a:latin typeface="Times New Roman" charset="0"/>
              </a:rPr>
              <a:t>Standardisation des résultats, Contrôles de qualité</a:t>
            </a:r>
            <a:endParaRPr lang="fr-BE" sz="1800" b="1" dirty="0" smtClean="0">
              <a:solidFill>
                <a:srgbClr val="006699"/>
              </a:solidFill>
              <a:latin typeface="Times New Roman" charset="0"/>
            </a:endParaRPr>
          </a:p>
          <a:p>
            <a:pPr lvl="1">
              <a:defRPr/>
            </a:pPr>
            <a:r>
              <a:rPr lang="fr-BE" sz="1800" b="1" dirty="0" smtClean="0">
                <a:solidFill>
                  <a:srgbClr val="006699"/>
                </a:solidFill>
                <a:latin typeface="Times New Roman" charset="0"/>
              </a:rPr>
              <a:t>Dosage d’IgE spécifiques par technique Multiplex</a:t>
            </a:r>
          </a:p>
          <a:p>
            <a:pPr lvl="3">
              <a:buFont typeface="Wingdings" charset="2"/>
              <a:buChar char="ü"/>
              <a:defRPr/>
            </a:pPr>
            <a:r>
              <a:rPr lang="fr-BE" sz="1800" dirty="0" smtClean="0">
                <a:solidFill>
                  <a:srgbClr val="006699"/>
                </a:solidFill>
                <a:latin typeface="Times New Roman" charset="0"/>
              </a:rPr>
              <a:t>Si allergie complexe, si réactions croisées</a:t>
            </a:r>
            <a:endParaRPr lang="fr-BE" sz="4400" dirty="0" smtClean="0">
              <a:solidFill>
                <a:srgbClr val="006699"/>
              </a:solidFill>
              <a:latin typeface="Times New Roman" charset="0"/>
            </a:endParaRPr>
          </a:p>
          <a:p>
            <a:pPr>
              <a:defRPr/>
            </a:pPr>
            <a:endParaRPr lang="fr-BE" sz="2400" dirty="0">
              <a:solidFill>
                <a:srgbClr val="006699"/>
              </a:solidFill>
              <a:latin typeface="Times New Roman" charset="0"/>
              <a:ea typeface="ＭＳ Ｐゴシック" charset="0"/>
            </a:endParaRPr>
          </a:p>
        </p:txBody>
      </p:sp>
      <p:pic>
        <p:nvPicPr>
          <p:cNvPr id="29699" name="Picture 3" descr="CAP 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950" y="1573213"/>
            <a:ext cx="13589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838" y="5916613"/>
            <a:ext cx="1366837"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5" name="Picture 20"/>
          <p:cNvPicPr>
            <a:picLocks noChangeAspect="1" noChangeArrowheads="1"/>
          </p:cNvPicPr>
          <p:nvPr/>
        </p:nvPicPr>
        <p:blipFill>
          <a:blip r:embed="rId4">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l="7782" t="1669" r="-2699" b="7742"/>
          <a:stretch>
            <a:fillRect/>
          </a:stretch>
        </p:blipFill>
        <p:spPr bwMode="auto">
          <a:xfrm>
            <a:off x="6553200" y="5843588"/>
            <a:ext cx="977900" cy="9763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563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4">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27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274">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274">
                                            <p:txEl>
                                              <p:pRg st="14" end="1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54274">
                                            <p:txEl>
                                              <p:pRg st="15" end="15"/>
                                            </p:txEl>
                                          </p:spTgt>
                                        </p:tgtEl>
                                        <p:attrNameLst>
                                          <p:attrName>style.visibility</p:attrName>
                                        </p:attrNameLst>
                                      </p:cBhvr>
                                      <p:to>
                                        <p:strVal val="visible"/>
                                      </p:to>
                                    </p:set>
                                    <p:animEffect transition="in" filter="circle(in)">
                                      <p:cBhvr>
                                        <p:cTn id="21" dur="2000"/>
                                        <p:tgtEl>
                                          <p:spTgt spid="54274">
                                            <p:txEl>
                                              <p:pRg st="15" end="1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54274">
                                            <p:txEl>
                                              <p:pRg st="16" end="16"/>
                                            </p:txEl>
                                          </p:spTgt>
                                        </p:tgtEl>
                                        <p:attrNameLst>
                                          <p:attrName>style.visibility</p:attrName>
                                        </p:attrNameLst>
                                      </p:cBhvr>
                                      <p:to>
                                        <p:strVal val="visible"/>
                                      </p:to>
                                    </p:set>
                                    <p:animEffect transition="in" filter="circle(in)">
                                      <p:cBhvr>
                                        <p:cTn id="24" dur="2000"/>
                                        <p:tgtEl>
                                          <p:spTgt spid="54274">
                                            <p:txEl>
                                              <p:pRg st="16" end="16"/>
                                            </p:txEl>
                                          </p:spTgt>
                                        </p:tgtEl>
                                      </p:cBhvr>
                                    </p:animEffect>
                                  </p:childTnLst>
                                </p:cTn>
                              </p:par>
                              <p:par>
                                <p:cTn id="25" presetID="6" presetClass="entr" presetSubtype="3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par>
                                <p:cTn id="28" presetID="6" presetClass="entr" presetSubtype="32" fill="hold" nodeType="withEffect">
                                  <p:stCondLst>
                                    <p:cond delay="0"/>
                                  </p:stCondLst>
                                  <p:childTnLst>
                                    <p:set>
                                      <p:cBhvr>
                                        <p:cTn id="29" dur="1" fill="hold">
                                          <p:stCondLst>
                                            <p:cond delay="0"/>
                                          </p:stCondLst>
                                        </p:cTn>
                                        <p:tgtEl>
                                          <p:spTgt spid="10245"/>
                                        </p:tgtEl>
                                        <p:attrNameLst>
                                          <p:attrName>style.visibility</p:attrName>
                                        </p:attrNameLst>
                                      </p:cBhvr>
                                      <p:to>
                                        <p:strVal val="visible"/>
                                      </p:to>
                                    </p:set>
                                    <p:animEffect transition="in" filter="circle(out)">
                                      <p:cBhvr>
                                        <p:cTn id="30"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txBox="1">
            <a:spLocks noChangeArrowheads="1"/>
          </p:cNvSpPr>
          <p:nvPr/>
        </p:nvSpPr>
        <p:spPr bwMode="auto">
          <a:xfrm>
            <a:off x="1625600" y="185738"/>
            <a:ext cx="73152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BE" b="1">
                <a:solidFill>
                  <a:srgbClr val="006699"/>
                </a:solidFill>
                <a:latin typeface="Times New Roman" charset="0"/>
                <a:cs typeface="Times New Roman" charset="0"/>
              </a:rPr>
              <a:t>Tests in-vitro</a:t>
            </a:r>
          </a:p>
          <a:p>
            <a:pPr algn="ctr" eaLnBrk="1" hangingPunct="1"/>
            <a:r>
              <a:rPr lang="fr-BE" b="1">
                <a:solidFill>
                  <a:srgbClr val="006699"/>
                </a:solidFill>
                <a:latin typeface="Times New Roman" charset="0"/>
                <a:cs typeface="Times New Roman" charset="0"/>
              </a:rPr>
              <a:t>Le dosage des IgE avec les recombinants</a:t>
            </a:r>
            <a:endParaRPr lang="fr-FR" b="1">
              <a:solidFill>
                <a:srgbClr val="006699"/>
              </a:solidFill>
              <a:latin typeface="Times New Roman" charset="0"/>
              <a:cs typeface="Times New Roman" charset="0"/>
            </a:endParaRPr>
          </a:p>
        </p:txBody>
      </p:sp>
      <p:sp>
        <p:nvSpPr>
          <p:cNvPr id="22530" name="Rectangle 3"/>
          <p:cNvSpPr txBox="1">
            <a:spLocks noChangeArrowheads="1"/>
          </p:cNvSpPr>
          <p:nvPr/>
        </p:nvSpPr>
        <p:spPr bwMode="auto">
          <a:xfrm>
            <a:off x="268288" y="1450975"/>
            <a:ext cx="8636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57200" indent="-457200" eaLnBrk="0" hangingPunct="0">
              <a:defRPr sz="2400">
                <a:solidFill>
                  <a:schemeClr val="tx1"/>
                </a:solidFill>
                <a:latin typeface="Arial" charset="0"/>
                <a:ea typeface="ＭＳ Ｐゴシック" charset="0"/>
                <a:cs typeface="ＭＳ Ｐゴシック" charset="0"/>
              </a:defRPr>
            </a:lvl1pPr>
            <a:lvl2pPr marL="1200150" indent="-4572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Char char="•"/>
            </a:pPr>
            <a:r>
              <a:rPr lang="fr-BE" sz="1800">
                <a:solidFill>
                  <a:srgbClr val="006699"/>
                </a:solidFill>
                <a:latin typeface="Times New Roman" charset="0"/>
                <a:cs typeface="Times New Roman" charset="0"/>
              </a:rPr>
              <a:t>Les extraits allergéniques utilisés ne permettent pas de définir à quelle protéine le patient est spécifiquement allergique.</a:t>
            </a:r>
          </a:p>
          <a:p>
            <a:pPr algn="just" eaLnBrk="1" hangingPunct="1">
              <a:spcBef>
                <a:spcPct val="20000"/>
              </a:spcBef>
              <a:buFont typeface="Arial" charset="0"/>
              <a:buChar char="•"/>
            </a:pPr>
            <a:r>
              <a:rPr lang="fr-BE" sz="1800">
                <a:solidFill>
                  <a:srgbClr val="006699"/>
                </a:solidFill>
                <a:latin typeface="Times New Roman" charset="0"/>
                <a:cs typeface="Times New Roman" charset="0"/>
              </a:rPr>
              <a:t>Seules certaines protéines des sources allergéniques se lient aux IgE et sont à l’origine des manifestations d’hypersensibilité de type 1.</a:t>
            </a:r>
          </a:p>
          <a:p>
            <a:pPr lvl="1" algn="just" eaLnBrk="1" hangingPunct="1">
              <a:spcBef>
                <a:spcPct val="20000"/>
              </a:spcBef>
              <a:buFont typeface="Arial" charset="0"/>
              <a:buChar char="•"/>
            </a:pPr>
            <a:r>
              <a:rPr lang="fr-BE" sz="1600">
                <a:solidFill>
                  <a:srgbClr val="006699"/>
                </a:solidFill>
                <a:latin typeface="Times New Roman" charset="0"/>
                <a:cs typeface="Times New Roman" charset="0"/>
              </a:rPr>
              <a:t>Toutes les protéines ne sont pas des allergènes !</a:t>
            </a:r>
          </a:p>
          <a:p>
            <a:pPr algn="just" eaLnBrk="1" hangingPunct="1">
              <a:lnSpc>
                <a:spcPct val="90000"/>
              </a:lnSpc>
              <a:spcBef>
                <a:spcPct val="20000"/>
              </a:spcBef>
              <a:buFont typeface="Arial" charset="0"/>
              <a:buChar char="•"/>
            </a:pPr>
            <a:r>
              <a:rPr lang="fr-FR" sz="2000">
                <a:solidFill>
                  <a:srgbClr val="006699"/>
                </a:solidFill>
                <a:latin typeface="Times New Roman" charset="0"/>
                <a:cs typeface="Times New Roman" charset="0"/>
              </a:rPr>
              <a:t>Progrès en biologie moléculaire :</a:t>
            </a:r>
          </a:p>
          <a:p>
            <a:pPr lvl="1" algn="just" eaLnBrk="1" hangingPunct="1">
              <a:lnSpc>
                <a:spcPct val="90000"/>
              </a:lnSpc>
              <a:spcBef>
                <a:spcPct val="20000"/>
              </a:spcBef>
              <a:buFont typeface="Arial" charset="0"/>
              <a:buChar char="•"/>
            </a:pPr>
            <a:r>
              <a:rPr lang="fr-FR" sz="1800">
                <a:solidFill>
                  <a:srgbClr val="006699"/>
                </a:solidFill>
                <a:latin typeface="Times New Roman" charset="0"/>
                <a:cs typeface="Times New Roman" charset="0"/>
              </a:rPr>
              <a:t>Synthèse des protéines recombinantes analogues aux protéines qui induisent une réaction allergique et qui leur ressemblent au niveau immunologique.</a:t>
            </a:r>
          </a:p>
          <a:p>
            <a:pPr lvl="1" algn="just" eaLnBrk="1" hangingPunct="1">
              <a:lnSpc>
                <a:spcPct val="90000"/>
              </a:lnSpc>
              <a:spcBef>
                <a:spcPct val="20000"/>
              </a:spcBef>
              <a:buFont typeface="Arial" charset="0"/>
              <a:buChar char="•"/>
            </a:pPr>
            <a:r>
              <a:rPr lang="fr-FR" sz="1800">
                <a:solidFill>
                  <a:srgbClr val="006699"/>
                </a:solidFill>
                <a:latin typeface="Times New Roman" charset="0"/>
                <a:cs typeface="Times New Roman" charset="0"/>
              </a:rPr>
              <a:t>Production effectuée avec une qualité constante et en quantité suffisante.</a:t>
            </a:r>
          </a:p>
          <a:p>
            <a:pPr algn="just" eaLnBrk="1" hangingPunct="1">
              <a:lnSpc>
                <a:spcPct val="90000"/>
              </a:lnSpc>
              <a:spcBef>
                <a:spcPct val="20000"/>
              </a:spcBef>
              <a:buFont typeface="Wingdings" charset="0"/>
              <a:buChar char="Ø"/>
            </a:pPr>
            <a:r>
              <a:rPr lang="fr-FR" sz="2000">
                <a:solidFill>
                  <a:srgbClr val="006699"/>
                </a:solidFill>
                <a:latin typeface="Times New Roman" charset="0"/>
                <a:cs typeface="Times New Roman" charset="0"/>
              </a:rPr>
              <a:t>La détermination des IgE spécifiques dirigées contre ces protéines permet de déterminer un profil réactionnel individualisé pour chaque patient.</a:t>
            </a:r>
          </a:p>
          <a:p>
            <a:pPr lvl="1" algn="just" eaLnBrk="1" hangingPunct="1">
              <a:lnSpc>
                <a:spcPct val="90000"/>
              </a:lnSpc>
              <a:spcBef>
                <a:spcPct val="20000"/>
              </a:spcBef>
              <a:buFont typeface="Wingdings" charset="0"/>
              <a:buChar char="ü"/>
            </a:pPr>
            <a:r>
              <a:rPr lang="fr-FR" sz="1800">
                <a:solidFill>
                  <a:srgbClr val="006699"/>
                </a:solidFill>
                <a:latin typeface="Times New Roman" charset="0"/>
                <a:cs typeface="Times New Roman" charset="0"/>
              </a:rPr>
              <a:t>Identification exacte des molécules qui induisent la maladie</a:t>
            </a:r>
            <a:r>
              <a:rPr lang="fr-FR" sz="1800">
                <a:cs typeface="Arial" charset="0"/>
              </a:rPr>
              <a:t>. </a:t>
            </a:r>
          </a:p>
          <a:p>
            <a:pPr algn="just" eaLnBrk="1" hangingPunct="1">
              <a:spcBef>
                <a:spcPct val="20000"/>
              </a:spcBef>
              <a:buFont typeface="Arial" charset="0"/>
              <a:buChar char="•"/>
            </a:pPr>
            <a:endParaRPr lang="fr-FR" sz="2000">
              <a:solidFill>
                <a:srgbClr val="006699"/>
              </a:solidFill>
              <a:latin typeface="Times New Roman" charset="0"/>
              <a:cs typeface="Times New Roman" charset="0"/>
            </a:endParaRPr>
          </a:p>
        </p:txBody>
      </p:sp>
      <p:sp>
        <p:nvSpPr>
          <p:cNvPr id="4" name="Rectangle 3"/>
          <p:cNvSpPr/>
          <p:nvPr/>
        </p:nvSpPr>
        <p:spPr>
          <a:xfrm>
            <a:off x="364814" y="5120280"/>
            <a:ext cx="8309657" cy="1384995"/>
          </a:xfrm>
          <a:prstGeom prst="rect">
            <a:avLst/>
          </a:prstGeom>
          <a:solidFill>
            <a:schemeClr val="accent5"/>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B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charset="0"/>
              </a:rPr>
              <a:t>Dans tous les cas aujourd’hui, </a:t>
            </a:r>
          </a:p>
          <a:p>
            <a:pPr algn="ctr">
              <a:defRPr/>
            </a:pPr>
            <a:r>
              <a:rPr lang="fr-B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charset="0"/>
              </a:rPr>
              <a:t>l’allergologie moléculaire ne concerne que </a:t>
            </a:r>
          </a:p>
          <a:p>
            <a:pPr algn="ctr">
              <a:defRPr/>
            </a:pPr>
            <a:r>
              <a:rPr lang="fr-B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charset="0"/>
              </a:rPr>
              <a:t>la prise en charge des allergies médiées par les IgE</a:t>
            </a:r>
          </a:p>
        </p:txBody>
      </p:sp>
    </p:spTree>
    <p:extLst>
      <p:ext uri="{BB962C8B-B14F-4D97-AF65-F5344CB8AC3E}">
        <p14:creationId xmlns:p14="http://schemas.microsoft.com/office/powerpoint/2010/main" val="4077271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25000"/>
                                  </p:stCondLst>
                                  <p:childTnLst>
                                    <p:set>
                                      <p:cBhvr>
                                        <p:cTn id="13" dur="1" fill="hold">
                                          <p:stCondLst>
                                            <p:cond delay="0"/>
                                          </p:stCondLst>
                                        </p:cTn>
                                        <p:tgtEl>
                                          <p:spTgt spid="22530">
                                            <p:txEl>
                                              <p:pRg st="3" end="3"/>
                                            </p:txEl>
                                          </p:spTgt>
                                        </p:tgtEl>
                                        <p:attrNameLst>
                                          <p:attrName>style.visibility</p:attrName>
                                        </p:attrNameLst>
                                      </p:cBhvr>
                                      <p:to>
                                        <p:strVal val="visible"/>
                                      </p:to>
                                    </p:set>
                                  </p:childTnLst>
                                </p:cTn>
                              </p:par>
                            </p:childTnLst>
                          </p:cTn>
                        </p:par>
                        <p:par>
                          <p:cTn id="14" fill="hold" nodeType="afterGroup">
                            <p:stCondLst>
                              <p:cond delay="25000"/>
                            </p:stCondLst>
                            <p:childTnLst>
                              <p:par>
                                <p:cTn id="15" presetID="1" presetClass="entr" presetSubtype="0" fill="hold" nodeType="afterEffect">
                                  <p:stCondLst>
                                    <p:cond delay="0"/>
                                  </p:stCondLst>
                                  <p:childTnLst>
                                    <p:set>
                                      <p:cBhvr>
                                        <p:cTn id="16" dur="1" fill="hold">
                                          <p:stCondLst>
                                            <p:cond delay="0"/>
                                          </p:stCondLst>
                                        </p:cTn>
                                        <p:tgtEl>
                                          <p:spTgt spid="22530">
                                            <p:txEl>
                                              <p:pRg st="4" end="4"/>
                                            </p:txEl>
                                          </p:spTgt>
                                        </p:tgtEl>
                                        <p:attrNameLst>
                                          <p:attrName>style.visibility</p:attrName>
                                        </p:attrNameLst>
                                      </p:cBhvr>
                                      <p:to>
                                        <p:strVal val="visible"/>
                                      </p:to>
                                    </p:set>
                                  </p:childTnLst>
                                </p:cTn>
                              </p:par>
                            </p:childTnLst>
                          </p:cTn>
                        </p:par>
                        <p:par>
                          <p:cTn id="17" fill="hold" nodeType="afterGroup">
                            <p:stCondLst>
                              <p:cond delay="25000"/>
                            </p:stCondLst>
                            <p:childTnLst>
                              <p:par>
                                <p:cTn id="18" presetID="1" presetClass="entr" presetSubtype="0" fill="hold" nodeType="afterEffect">
                                  <p:stCondLst>
                                    <p:cond delay="0"/>
                                  </p:stCondLst>
                                  <p:childTnLst>
                                    <p:set>
                                      <p:cBhvr>
                                        <p:cTn id="19" dur="1" fill="hold">
                                          <p:stCondLst>
                                            <p:cond delay="0"/>
                                          </p:stCondLst>
                                        </p:cTn>
                                        <p:tgtEl>
                                          <p:spTgt spid="22530">
                                            <p:txEl>
                                              <p:pRg st="5" end="5"/>
                                            </p:txEl>
                                          </p:spTgt>
                                        </p:tgtEl>
                                        <p:attrNameLst>
                                          <p:attrName>style.visibility</p:attrName>
                                        </p:attrNameLst>
                                      </p:cBhvr>
                                      <p:to>
                                        <p:strVal val="visible"/>
                                      </p:to>
                                    </p:set>
                                  </p:childTnLst>
                                </p:cTn>
                              </p:par>
                            </p:childTnLst>
                          </p:cTn>
                        </p:par>
                        <p:par>
                          <p:cTn id="20" fill="hold" nodeType="afterGroup">
                            <p:stCondLst>
                              <p:cond delay="25000"/>
                            </p:stCondLst>
                            <p:childTnLst>
                              <p:par>
                                <p:cTn id="21" presetID="1" presetClass="entr" presetSubtype="0" fill="hold" nodeType="afterEffect">
                                  <p:stCondLst>
                                    <p:cond delay="0"/>
                                  </p:stCondLst>
                                  <p:childTnLst>
                                    <p:set>
                                      <p:cBhvr>
                                        <p:cTn id="22" dur="1" fill="hold">
                                          <p:stCondLst>
                                            <p:cond delay="0"/>
                                          </p:stCondLst>
                                        </p:cTn>
                                        <p:tgtEl>
                                          <p:spTgt spid="22530">
                                            <p:txEl>
                                              <p:pRg st="6" end="6"/>
                                            </p:txEl>
                                          </p:spTgt>
                                        </p:tgtEl>
                                        <p:attrNameLst>
                                          <p:attrName>style.visibility</p:attrName>
                                        </p:attrNameLst>
                                      </p:cBhvr>
                                      <p:to>
                                        <p:strVal val="visible"/>
                                      </p:to>
                                    </p:set>
                                  </p:childTnLst>
                                </p:cTn>
                              </p:par>
                            </p:childTnLst>
                          </p:cTn>
                        </p:par>
                        <p:par>
                          <p:cTn id="23" fill="hold" nodeType="afterGroup">
                            <p:stCondLst>
                              <p:cond delay="25000"/>
                            </p:stCondLst>
                            <p:childTnLst>
                              <p:par>
                                <p:cTn id="24" presetID="1" presetClass="entr" presetSubtype="0" fill="hold" nodeType="afterEffect">
                                  <p:stCondLst>
                                    <p:cond delay="0"/>
                                  </p:stCondLst>
                                  <p:childTnLst>
                                    <p:set>
                                      <p:cBhvr>
                                        <p:cTn id="25" dur="1" fill="hold">
                                          <p:stCondLst>
                                            <p:cond delay="0"/>
                                          </p:stCondLst>
                                        </p:cTn>
                                        <p:tgtEl>
                                          <p:spTgt spid="22530">
                                            <p:txEl>
                                              <p:pRg st="7" end="7"/>
                                            </p:txEl>
                                          </p:spTgt>
                                        </p:tgtEl>
                                        <p:attrNameLst>
                                          <p:attrName>style.visibility</p:attrName>
                                        </p:attrNameLst>
                                      </p:cBhvr>
                                      <p:to>
                                        <p:strVal val="visible"/>
                                      </p:to>
                                    </p:set>
                                  </p:childTnLst>
                                </p:cTn>
                              </p:par>
                            </p:childTnLst>
                          </p:cTn>
                        </p:par>
                        <p:par>
                          <p:cTn id="26" fill="hold" nodeType="afterGroup">
                            <p:stCondLst>
                              <p:cond delay="25000"/>
                            </p:stCondLst>
                            <p:childTnLst>
                              <p:par>
                                <p:cTn id="27" presetID="1" presetClass="entr" presetSubtype="0" fill="hold" nodeType="afterEffect">
                                  <p:stCondLst>
                                    <p:cond delay="2700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31777</TotalTime>
  <Words>11724</Words>
  <Application>Microsoft Macintosh PowerPoint</Application>
  <PresentationFormat>Présentation à l'écran (4:3)</PresentationFormat>
  <Paragraphs>1145</Paragraphs>
  <Slides>73</Slides>
  <Notes>35</Notes>
  <HiddenSlides>1</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73</vt:i4>
      </vt:variant>
    </vt:vector>
  </HeadingPairs>
  <TitlesOfParts>
    <vt:vector size="75" baseType="lpstr">
      <vt:lpstr>2_Modèle par défaut</vt:lpstr>
      <vt:lpstr>Document</vt:lpstr>
      <vt:lpstr>Présentation PowerPoint</vt:lpstr>
      <vt:lpstr>Épidémiologie de l’allergie</vt:lpstr>
      <vt:lpstr>Allergie moléculaire ...le chemin parcouru...</vt:lpstr>
      <vt:lpstr>Présentation PowerPoint</vt:lpstr>
      <vt:lpstr>Présentation PowerPoint</vt:lpstr>
      <vt:lpstr>Le bilan allergologique</vt:lpstr>
      <vt:lpstr>Tests in-vivo du bilan allergologique</vt:lpstr>
      <vt:lpstr>Le bilan allergologique</vt:lpstr>
      <vt:lpstr>Présentation PowerPoint</vt:lpstr>
      <vt:lpstr>Tests in-vitro du bilan allergologique</vt:lpstr>
      <vt:lpstr>Nomenclature des allergènes selon l’IUIS  (International Union of Immunological Societies)</vt:lpstr>
      <vt:lpstr>Présentation PowerPoint</vt:lpstr>
      <vt:lpstr>L’allergie moléculaire Nouveautés</vt:lpstr>
      <vt:lpstr>Différents types de réactions croisées</vt:lpstr>
      <vt:lpstr>Présentation PowerPoint</vt:lpstr>
      <vt:lpstr>Allergie moléculaire Composants disponibles</vt:lpstr>
      <vt:lpstr>Oral Allergy Syndrome  (OAS)</vt:lpstr>
      <vt:lpstr>Présentation PowerPoint</vt:lpstr>
      <vt:lpstr>Présentation PowerPoint</vt:lpstr>
      <vt:lpstr>Présentation PowerPoint</vt:lpstr>
      <vt:lpstr>Prédire les réactions croisées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Allergie moléculaire   2 concepts =&gt;  Singleplex versus Multiplex</vt:lpstr>
      <vt:lpstr>Présentation PowerPoint</vt:lpstr>
      <vt:lpstr>Présentation PowerPoint</vt:lpstr>
      <vt:lpstr>Les désensibilisations Intérêts des allergènes recombinants</vt:lpstr>
      <vt:lpstr>Les désensibilisations Intérêts des allergènes recombinants</vt:lpstr>
      <vt:lpstr>Présentation PowerPoint</vt:lpstr>
      <vt:lpstr>L’allergie moléculaire -AM- a un coût...</vt:lpstr>
      <vt:lpstr>Présentation PowerPoint</vt:lpstr>
      <vt:lpstr>Allergie moléculaire  Recommandations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Guidelines NIAID Intolérance versus allergie alimentaire</vt:lpstr>
      <vt:lpstr>Intolérance versus allergie alimentaire Diagnostic in-vitro</vt:lpstr>
      <vt:lpstr>Présentation PowerPoint</vt:lpstr>
      <vt:lpstr>Présentation PowerPoint</vt:lpstr>
      <vt:lpstr>Présentation PowerPoint</vt:lpstr>
      <vt:lpstr>Présentation PowerPoint</vt:lpstr>
      <vt:lpstr>Intérêt des multiplex</vt:lpstr>
      <vt:lpstr>Cas d’allergies multiples Intérêt des multiplex</vt:lpstr>
      <vt:lpstr>Présentation PowerPoint</vt:lpstr>
      <vt:lpstr>Intérêt des multiplex</vt:lpstr>
      <vt:lpstr>Présentation PowerPoint</vt:lpstr>
      <vt:lpstr>Présentation PowerPoint</vt:lpstr>
      <vt:lpstr>Présentation PowerPoint</vt:lpstr>
      <vt:lpstr>Présentation PowerPoint</vt:lpstr>
      <vt:lpstr>Présentation PowerPoint</vt:lpstr>
      <vt:lpstr>Présentation PowerPoint</vt:lpstr>
      <vt:lpstr>Allergie moléculaire Quand ? </vt:lpstr>
      <vt:lpstr>Présentation PowerPoint</vt:lpstr>
      <vt:lpstr>Multiplexes, ImmunoCAP ISAC</vt:lpstr>
      <vt:lpstr>Présentation PowerPoint</vt:lpstr>
    </vt:vector>
  </TitlesOfParts>
  <Company>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2600</dc:creator>
  <cp:lastModifiedBy>Romy Gadisseur</cp:lastModifiedBy>
  <cp:revision>1174</cp:revision>
  <cp:lastPrinted>2014-01-11T08:19:44Z</cp:lastPrinted>
  <dcterms:created xsi:type="dcterms:W3CDTF">2008-02-20T08:31:21Z</dcterms:created>
  <dcterms:modified xsi:type="dcterms:W3CDTF">2014-04-02T08:25:51Z</dcterms:modified>
</cp:coreProperties>
</file>