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9" r:id="rId2"/>
    <p:sldId id="257" r:id="rId3"/>
    <p:sldId id="258" r:id="rId4"/>
    <p:sldId id="259" r:id="rId5"/>
    <p:sldId id="262" r:id="rId6"/>
    <p:sldId id="263" r:id="rId7"/>
    <p:sldId id="264" r:id="rId8"/>
    <p:sldId id="260" r:id="rId9"/>
    <p:sldId id="265" r:id="rId10"/>
    <p:sldId id="266" r:id="rId11"/>
    <p:sldId id="267" r:id="rId12"/>
    <p:sldId id="261" r:id="rId13"/>
    <p:sldId id="268" r:id="rId14"/>
    <p:sldId id="275" r:id="rId15"/>
    <p:sldId id="271" r:id="rId16"/>
    <p:sldId id="272" r:id="rId17"/>
    <p:sldId id="277" r:id="rId18"/>
    <p:sldId id="278" r:id="rId19"/>
    <p:sldId id="276" r:id="rId20"/>
    <p:sldId id="273" r:id="rId21"/>
    <p:sldId id="274" r:id="rId2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972"/>
      </p:cViewPr>
      <p:guideLst>
        <p:guide orient="horz" pos="1620"/>
        <p:guide pos="2880"/>
      </p:guideLst>
    </p:cSldViewPr>
  </p:slideViewPr>
  <p:notesTextViewPr>
    <p:cViewPr>
      <p:scale>
        <a:sx n="1" d="1"/>
        <a:sy n="1" d="1"/>
      </p:scale>
      <p:origin x="0" y="0"/>
    </p:cViewPr>
  </p:notesTextViewPr>
  <p:notesViewPr>
    <p:cSldViewPr>
      <p:cViewPr varScale="1">
        <p:scale>
          <a:sx n="92" d="100"/>
          <a:sy n="92" d="100"/>
        </p:scale>
        <p:origin x="-37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665D2B-289E-4ADE-9AEA-3520B3A676C0}" type="datetimeFigureOut">
              <a:rPr lang="en-US" smtClean="0"/>
              <a:t>12/9/2014</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14D2B0-A95B-47A2-AD8A-69C9415A1557}" type="slidenum">
              <a:rPr lang="en-US" smtClean="0"/>
              <a:t>‹N°›</a:t>
            </a:fld>
            <a:endParaRPr lang="en-US"/>
          </a:p>
        </p:txBody>
      </p:sp>
    </p:spTree>
    <p:extLst>
      <p:ext uri="{BB962C8B-B14F-4D97-AF65-F5344CB8AC3E}">
        <p14:creationId xmlns:p14="http://schemas.microsoft.com/office/powerpoint/2010/main" val="4006168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6317CF-0429-42F7-9D23-EBD54F8A1822}" type="datetimeFigureOut">
              <a:rPr lang="en-US" smtClean="0"/>
              <a:t>12/9/2014</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3D6E0-D234-4D7F-8770-BC726AD5D5B6}" type="slidenum">
              <a:rPr lang="en-US" smtClean="0"/>
              <a:t>‹N°›</a:t>
            </a:fld>
            <a:endParaRPr lang="en-US"/>
          </a:p>
        </p:txBody>
      </p:sp>
    </p:spTree>
    <p:extLst>
      <p:ext uri="{BB962C8B-B14F-4D97-AF65-F5344CB8AC3E}">
        <p14:creationId xmlns:p14="http://schemas.microsoft.com/office/powerpoint/2010/main" val="2213592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BB3D6E0-D234-4D7F-8770-BC726AD5D5B6}" type="slidenum">
              <a:rPr lang="en-US" smtClean="0"/>
              <a:t>13</a:t>
            </a:fld>
            <a:endParaRPr lang="en-US"/>
          </a:p>
        </p:txBody>
      </p:sp>
    </p:spTree>
    <p:extLst>
      <p:ext uri="{BB962C8B-B14F-4D97-AF65-F5344CB8AC3E}">
        <p14:creationId xmlns:p14="http://schemas.microsoft.com/office/powerpoint/2010/main" val="351117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4B9D3548-59BB-4686-AAAB-5F471F66FEDE}" type="datetimeFigureOut">
              <a:rPr lang="en-US" smtClean="0"/>
              <a:t>12/9/2014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352190-C9EB-4DFC-9FF9-D463C4103E7B}" type="slidenum">
              <a:rPr lang="en-US" smtClean="0"/>
              <a:t>‹N°›</a:t>
            </a:fld>
            <a:endParaRPr lang="en-US"/>
          </a:p>
        </p:txBody>
      </p:sp>
    </p:spTree>
    <p:extLst>
      <p:ext uri="{BB962C8B-B14F-4D97-AF65-F5344CB8AC3E}">
        <p14:creationId xmlns:p14="http://schemas.microsoft.com/office/powerpoint/2010/main" val="17541390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4B9D3548-59BB-4686-AAAB-5F471F66FEDE}" type="datetimeFigureOut">
              <a:rPr lang="en-US" smtClean="0"/>
              <a:t>12/9/2014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352190-C9EB-4DFC-9FF9-D463C4103E7B}" type="slidenum">
              <a:rPr lang="en-US" smtClean="0"/>
              <a:t>‹N°›</a:t>
            </a:fld>
            <a:endParaRPr lang="en-US"/>
          </a:p>
        </p:txBody>
      </p:sp>
    </p:spTree>
    <p:extLst>
      <p:ext uri="{BB962C8B-B14F-4D97-AF65-F5344CB8AC3E}">
        <p14:creationId xmlns:p14="http://schemas.microsoft.com/office/powerpoint/2010/main" val="15219884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57250"/>
          </a:xfrm>
        </p:spPr>
        <p:txBody>
          <a:bodyPr/>
          <a:lstStyle>
            <a:lvl1pPr>
              <a:defRPr>
                <a:solidFill>
                  <a:schemeClr val="accent6">
                    <a:lumMod val="75000"/>
                  </a:schemeClr>
                </a:solidFill>
              </a:defRPr>
            </a:lvl1pPr>
          </a:lstStyle>
          <a:p>
            <a:r>
              <a:rPr lang="fr-FR" dirty="0" smtClean="0"/>
              <a:t>Modifiez le style du titre</a:t>
            </a:r>
            <a:endParaRPr lang="en-US" dirty="0"/>
          </a:p>
        </p:txBody>
      </p:sp>
      <p:sp>
        <p:nvSpPr>
          <p:cNvPr id="3" name="Espace réservé de la date 2"/>
          <p:cNvSpPr>
            <a:spLocks noGrp="1"/>
          </p:cNvSpPr>
          <p:nvPr>
            <p:ph type="dt" sz="half" idx="10"/>
          </p:nvPr>
        </p:nvSpPr>
        <p:spPr/>
        <p:txBody>
          <a:bodyPr/>
          <a:lstStyle/>
          <a:p>
            <a:fld id="{4B9D3548-59BB-4686-AAAB-5F471F66FEDE}" type="datetimeFigureOut">
              <a:rPr lang="en-US" smtClean="0"/>
              <a:t>12/9/2014</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96352190-C9EB-4DFC-9FF9-D463C4103E7B}" type="slidenum">
              <a:rPr lang="en-US" smtClean="0"/>
              <a:t>‹N°›</a:t>
            </a:fld>
            <a:endParaRPr lang="en-US"/>
          </a:p>
        </p:txBody>
      </p:sp>
    </p:spTree>
    <p:extLst>
      <p:ext uri="{BB962C8B-B14F-4D97-AF65-F5344CB8AC3E}">
        <p14:creationId xmlns:p14="http://schemas.microsoft.com/office/powerpoint/2010/main" val="21679091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B9D3548-59BB-4686-AAAB-5F471F66FEDE}" type="datetimeFigureOut">
              <a:rPr lang="en-US" smtClean="0"/>
              <a:t>12/9/2014</a:t>
            </a:fld>
            <a:endParaRPr lang="en-US"/>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6352190-C9EB-4DFC-9FF9-D463C4103E7B}" type="slidenum">
              <a:rPr lang="en-US" smtClean="0"/>
              <a:t>‹N°›</a:t>
            </a:fld>
            <a:endParaRPr lang="en-US"/>
          </a:p>
        </p:txBody>
      </p:sp>
    </p:spTree>
    <p:extLst>
      <p:ext uri="{BB962C8B-B14F-4D97-AF65-F5344CB8AC3E}">
        <p14:creationId xmlns:p14="http://schemas.microsoft.com/office/powerpoint/2010/main" val="3570930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339503"/>
            <a:ext cx="7772400" cy="1872207"/>
          </a:xfrm>
          <a:solidFill>
            <a:schemeClr val="tx1">
              <a:lumMod val="85000"/>
              <a:lumOff val="15000"/>
              <a:alpha val="70000"/>
            </a:schemeClr>
          </a:solidFill>
          <a:effectLst>
            <a:glow>
              <a:schemeClr val="bg1">
                <a:alpha val="57000"/>
              </a:schemeClr>
            </a:glow>
            <a:softEdge rad="63500"/>
          </a:effectLst>
        </p:spPr>
        <p:txBody>
          <a:bodyPr>
            <a:normAutofit fontScale="90000"/>
          </a:bodyPr>
          <a:lstStyle/>
          <a:p>
            <a:r>
              <a:rPr lang="en-US" sz="4000" b="1" dirty="0" smtClean="0">
                <a:solidFill>
                  <a:schemeClr val="accent6">
                    <a:lumMod val="75000"/>
                  </a:schemeClr>
                </a:solidFill>
              </a:rPr>
              <a:t>Maintaining </a:t>
            </a:r>
            <a:r>
              <a:rPr lang="en-US" sz="4000" b="1" dirty="0">
                <a:solidFill>
                  <a:schemeClr val="accent6">
                    <a:lumMod val="75000"/>
                  </a:schemeClr>
                </a:solidFill>
              </a:rPr>
              <a:t>the coexistence of forest species of different shade tolerances with close-to-nature </a:t>
            </a:r>
            <a:r>
              <a:rPr lang="en-US" sz="4000" b="1" dirty="0" smtClean="0">
                <a:solidFill>
                  <a:schemeClr val="accent6">
                    <a:lumMod val="75000"/>
                  </a:schemeClr>
                </a:solidFill>
              </a:rPr>
              <a:t>forestry</a:t>
            </a:r>
            <a:endParaRPr lang="en-US" b="1" dirty="0">
              <a:solidFill>
                <a:schemeClr val="accent6">
                  <a:lumMod val="75000"/>
                </a:schemeClr>
              </a:solidFill>
            </a:endParaRPr>
          </a:p>
        </p:txBody>
      </p:sp>
      <p:sp>
        <p:nvSpPr>
          <p:cNvPr id="3" name="Sous-titre 2"/>
          <p:cNvSpPr>
            <a:spLocks noGrp="1"/>
          </p:cNvSpPr>
          <p:nvPr>
            <p:ph type="subTitle" idx="1"/>
          </p:nvPr>
        </p:nvSpPr>
        <p:spPr>
          <a:xfrm>
            <a:off x="1043608" y="2787774"/>
            <a:ext cx="7056784" cy="1458466"/>
          </a:xfrm>
          <a:solidFill>
            <a:schemeClr val="tx1">
              <a:lumMod val="85000"/>
              <a:lumOff val="15000"/>
              <a:alpha val="85000"/>
            </a:schemeClr>
          </a:solidFill>
          <a:effectLst>
            <a:softEdge rad="31750"/>
          </a:effectLst>
        </p:spPr>
        <p:txBody>
          <a:bodyPr>
            <a:normAutofit fontScale="92500"/>
          </a:bodyPr>
          <a:lstStyle/>
          <a:p>
            <a:r>
              <a:rPr lang="en-US" sz="2400" b="1" dirty="0" smtClean="0">
                <a:solidFill>
                  <a:schemeClr val="bg1">
                    <a:lumMod val="75000"/>
                  </a:schemeClr>
                </a:solidFill>
              </a:rPr>
              <a:t>Gauthier Ligot</a:t>
            </a:r>
            <a:r>
              <a:rPr lang="en-US" sz="2400" b="1" baseline="30000" dirty="0" smtClean="0">
                <a:solidFill>
                  <a:schemeClr val="bg1">
                    <a:lumMod val="75000"/>
                  </a:schemeClr>
                </a:solidFill>
              </a:rPr>
              <a:t>1</a:t>
            </a:r>
            <a:r>
              <a:rPr lang="en-US" sz="2400" b="1" dirty="0" smtClean="0">
                <a:solidFill>
                  <a:schemeClr val="bg1">
                    <a:lumMod val="75000"/>
                  </a:schemeClr>
                </a:solidFill>
              </a:rPr>
              <a:t>, Philippe Balandier</a:t>
            </a:r>
            <a:r>
              <a:rPr lang="en-US" sz="2400" b="1" baseline="30000" dirty="0" smtClean="0">
                <a:solidFill>
                  <a:schemeClr val="bg1">
                    <a:lumMod val="75000"/>
                  </a:schemeClr>
                </a:solidFill>
              </a:rPr>
              <a:t>2</a:t>
            </a:r>
            <a:r>
              <a:rPr lang="en-US" sz="2400" b="1" dirty="0" smtClean="0">
                <a:solidFill>
                  <a:schemeClr val="bg1">
                    <a:lumMod val="75000"/>
                  </a:schemeClr>
                </a:solidFill>
              </a:rPr>
              <a:t>, </a:t>
            </a:r>
            <a:r>
              <a:rPr lang="en-US" sz="2400" b="1" dirty="0" err="1" smtClean="0">
                <a:solidFill>
                  <a:schemeClr val="bg1">
                    <a:lumMod val="75000"/>
                  </a:schemeClr>
                </a:solidFill>
              </a:rPr>
              <a:t>Hugues</a:t>
            </a:r>
            <a:r>
              <a:rPr lang="en-US" sz="2400" b="1" dirty="0" smtClean="0">
                <a:solidFill>
                  <a:schemeClr val="bg1">
                    <a:lumMod val="75000"/>
                  </a:schemeClr>
                </a:solidFill>
              </a:rPr>
              <a:t> Claessens</a:t>
            </a:r>
            <a:r>
              <a:rPr lang="en-US" sz="2400" b="1" baseline="30000" dirty="0" smtClean="0">
                <a:solidFill>
                  <a:schemeClr val="bg1">
                    <a:lumMod val="75000"/>
                  </a:schemeClr>
                </a:solidFill>
              </a:rPr>
              <a:t>1</a:t>
            </a:r>
          </a:p>
          <a:p>
            <a:endParaRPr lang="en-US" sz="2000" baseline="30000" dirty="0" smtClean="0">
              <a:solidFill>
                <a:schemeClr val="bg1">
                  <a:lumMod val="75000"/>
                </a:schemeClr>
              </a:solidFill>
            </a:endParaRPr>
          </a:p>
          <a:p>
            <a:pPr algn="l"/>
            <a:r>
              <a:rPr lang="fr-FR" sz="1700" baseline="30000" dirty="0" smtClean="0">
                <a:solidFill>
                  <a:schemeClr val="bg1">
                    <a:lumMod val="75000"/>
                  </a:schemeClr>
                </a:solidFill>
              </a:rPr>
              <a:t>1</a:t>
            </a:r>
            <a:r>
              <a:rPr lang="fr-FR" sz="1700" dirty="0" smtClean="0">
                <a:solidFill>
                  <a:schemeClr val="bg1">
                    <a:lumMod val="75000"/>
                  </a:schemeClr>
                </a:solidFill>
              </a:rPr>
              <a:t> </a:t>
            </a:r>
            <a:r>
              <a:rPr lang="fr-FR" sz="1700" dirty="0" err="1" smtClean="0">
                <a:solidFill>
                  <a:schemeClr val="bg1">
                    <a:lumMod val="75000"/>
                  </a:schemeClr>
                </a:solidFill>
              </a:rPr>
              <a:t>Univ</a:t>
            </a:r>
            <a:r>
              <a:rPr lang="fr-FR" sz="1700" dirty="0">
                <a:solidFill>
                  <a:schemeClr val="bg1">
                    <a:lumMod val="75000"/>
                  </a:schemeClr>
                </a:solidFill>
              </a:rPr>
              <a:t>. de Liège, Gembloux Agro-Bio Tech, </a:t>
            </a:r>
            <a:r>
              <a:rPr lang="fr-FR" sz="1700" dirty="0" smtClean="0">
                <a:solidFill>
                  <a:schemeClr val="bg1">
                    <a:lumMod val="75000"/>
                  </a:schemeClr>
                </a:solidFill>
              </a:rPr>
              <a:t>Forest Resource </a:t>
            </a:r>
            <a:r>
              <a:rPr lang="fr-FR" sz="1700" dirty="0" smtClean="0">
                <a:solidFill>
                  <a:schemeClr val="bg1">
                    <a:lumMod val="75000"/>
                  </a:schemeClr>
                </a:solidFill>
              </a:rPr>
              <a:t>Management, </a:t>
            </a:r>
            <a:r>
              <a:rPr lang="fr-FR" sz="1700" dirty="0" err="1" smtClean="0">
                <a:solidFill>
                  <a:schemeClr val="bg1">
                    <a:lumMod val="75000"/>
                  </a:schemeClr>
                </a:solidFill>
              </a:rPr>
              <a:t>Belgium</a:t>
            </a:r>
            <a:r>
              <a:rPr lang="fr-FR" sz="1700" dirty="0" smtClean="0">
                <a:solidFill>
                  <a:schemeClr val="bg1">
                    <a:lumMod val="75000"/>
                  </a:schemeClr>
                </a:solidFill>
              </a:rPr>
              <a:t> </a:t>
            </a:r>
          </a:p>
          <a:p>
            <a:pPr algn="l"/>
            <a:r>
              <a:rPr lang="fr-FR" sz="1700" baseline="30000" dirty="0" smtClean="0">
                <a:solidFill>
                  <a:schemeClr val="bg1">
                    <a:lumMod val="75000"/>
                  </a:schemeClr>
                </a:solidFill>
              </a:rPr>
              <a:t>2</a:t>
            </a:r>
            <a:r>
              <a:rPr lang="fr-FR" sz="1700" dirty="0" smtClean="0">
                <a:solidFill>
                  <a:schemeClr val="bg1">
                    <a:lumMod val="75000"/>
                  </a:schemeClr>
                </a:solidFill>
              </a:rPr>
              <a:t> </a:t>
            </a:r>
            <a:r>
              <a:rPr lang="fr-FR" sz="1700" dirty="0" err="1" smtClean="0">
                <a:solidFill>
                  <a:schemeClr val="bg1">
                    <a:lumMod val="75000"/>
                  </a:schemeClr>
                </a:solidFill>
              </a:rPr>
              <a:t>Irstea</a:t>
            </a:r>
            <a:r>
              <a:rPr lang="fr-FR" sz="1700" dirty="0">
                <a:solidFill>
                  <a:schemeClr val="bg1">
                    <a:lumMod val="75000"/>
                  </a:schemeClr>
                </a:solidFill>
              </a:rPr>
              <a:t>, U.R. Ecosystèmes Forestiers (EFNO), </a:t>
            </a:r>
            <a:r>
              <a:rPr lang="fr-FR" sz="1700" dirty="0" smtClean="0">
                <a:solidFill>
                  <a:schemeClr val="bg1">
                    <a:lumMod val="75000"/>
                  </a:schemeClr>
                </a:solidFill>
              </a:rPr>
              <a:t>France</a:t>
            </a:r>
            <a:endParaRPr lang="en-US" sz="1700" baseline="30000" dirty="0" smtClean="0">
              <a:solidFill>
                <a:schemeClr val="bg1">
                  <a:lumMod val="75000"/>
                </a:schemeClr>
              </a:solidFill>
            </a:endParaRPr>
          </a:p>
          <a:p>
            <a:endParaRPr lang="en-US" dirty="0"/>
          </a:p>
        </p:txBody>
      </p:sp>
    </p:spTree>
    <p:extLst>
      <p:ext uri="{BB962C8B-B14F-4D97-AF65-F5344CB8AC3E}">
        <p14:creationId xmlns:p14="http://schemas.microsoft.com/office/powerpoint/2010/main" val="926405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Material and Methods</a:t>
            </a:r>
            <a:endParaRPr lang="en-US" dirty="0"/>
          </a:p>
        </p:txBody>
      </p:sp>
      <p:sp>
        <p:nvSpPr>
          <p:cNvPr id="3" name="ZoneTexte 2"/>
          <p:cNvSpPr txBox="1"/>
          <p:nvPr/>
        </p:nvSpPr>
        <p:spPr>
          <a:xfrm>
            <a:off x="251520" y="915566"/>
            <a:ext cx="4608512"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lumMod val="75000"/>
                  </a:schemeClr>
                </a:solidFill>
              </a:rPr>
              <a:t>Heights of the 3 tallest sapling in 2008 and 2010</a:t>
            </a:r>
          </a:p>
          <a:p>
            <a:pPr marL="285750" indent="-285750">
              <a:buFont typeface="Arial" panose="020B0604020202020204" pitchFamily="34" charset="0"/>
              <a:buChar char="•"/>
            </a:pPr>
            <a:endParaRPr lang="en-US" sz="2000" dirty="0" smtClean="0">
              <a:solidFill>
                <a:schemeClr val="bg1">
                  <a:lumMod val="75000"/>
                </a:schemeClr>
              </a:solidFill>
            </a:endParaRPr>
          </a:p>
          <a:p>
            <a:pPr marL="285750" indent="-285750">
              <a:buFont typeface="Arial" panose="020B0604020202020204" pitchFamily="34" charset="0"/>
              <a:buChar char="•"/>
            </a:pPr>
            <a:r>
              <a:rPr lang="en-US" sz="2000" dirty="0" smtClean="0">
                <a:solidFill>
                  <a:schemeClr val="bg1">
                    <a:lumMod val="75000"/>
                  </a:schemeClr>
                </a:solidFill>
              </a:rPr>
              <a:t>Hemispherical photographs to estimate the percentage of above canopy light (PACL) transmitted to the understory</a:t>
            </a:r>
          </a:p>
          <a:p>
            <a:pPr marL="285750" indent="-285750">
              <a:buFont typeface="Arial" panose="020B0604020202020204" pitchFamily="34" charset="0"/>
              <a:buChar char="•"/>
            </a:pPr>
            <a:endParaRPr lang="en-US" sz="2000" dirty="0" smtClean="0">
              <a:solidFill>
                <a:schemeClr val="bg1">
                  <a:lumMod val="75000"/>
                </a:schemeClr>
              </a:solidFill>
            </a:endParaRPr>
          </a:p>
          <a:p>
            <a:pPr marL="285750" indent="-285750">
              <a:buFont typeface="Arial" panose="020B0604020202020204" pitchFamily="34" charset="0"/>
              <a:buChar char="•"/>
            </a:pPr>
            <a:r>
              <a:rPr lang="en-US" sz="2000" dirty="0" smtClean="0">
                <a:solidFill>
                  <a:schemeClr val="bg1">
                    <a:lumMod val="75000"/>
                  </a:schemeClr>
                </a:solidFill>
              </a:rPr>
              <a:t>Non-linear mixed model of the height growth rate as a function of light conditions and initial height</a:t>
            </a:r>
          </a:p>
          <a:p>
            <a:pPr marL="285750" indent="-285750">
              <a:buFont typeface="Arial" panose="020B0604020202020204" pitchFamily="34" charset="0"/>
              <a:buChar char="•"/>
            </a:pPr>
            <a:endParaRPr lang="en-US" dirty="0">
              <a:solidFill>
                <a:schemeClr val="bg1">
                  <a:lumMod val="75000"/>
                </a:schemeClr>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641004"/>
            <a:ext cx="2217636" cy="3326854"/>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3785" y="771550"/>
            <a:ext cx="2532881" cy="2532881"/>
          </a:xfrm>
          <a:prstGeom prst="rect">
            <a:avLst/>
          </a:prstGeom>
        </p:spPr>
      </p:pic>
    </p:spTree>
    <p:extLst>
      <p:ext uri="{BB962C8B-B14F-4D97-AF65-F5344CB8AC3E}">
        <p14:creationId xmlns:p14="http://schemas.microsoft.com/office/powerpoint/2010/main" val="18413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0324"/>
            <a:ext cx="9144000" cy="857250"/>
          </a:xfrm>
        </p:spPr>
        <p:txBody>
          <a:bodyPr>
            <a:noAutofit/>
          </a:bodyPr>
          <a:lstStyle/>
          <a:p>
            <a:r>
              <a:rPr lang="en-US" sz="3200" dirty="0" smtClean="0"/>
              <a:t>Beech regenerations grow faster than oak regenerations whatever the light </a:t>
            </a:r>
            <a:r>
              <a:rPr lang="en-US" sz="3200" dirty="0" smtClean="0"/>
              <a:t>conditions</a:t>
            </a:r>
            <a:endParaRPr lang="en-US" sz="32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7" y="1213651"/>
            <a:ext cx="5288255" cy="3810397"/>
          </a:xfrm>
          <a:prstGeom prst="rect">
            <a:avLst/>
          </a:prstGeom>
        </p:spPr>
      </p:pic>
      <p:sp>
        <p:nvSpPr>
          <p:cNvPr id="4" name="ZoneTexte 3"/>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2013, For. Ecol. Manage. 304</a:t>
            </a:r>
            <a:endParaRPr lang="en-US" sz="1200" dirty="0">
              <a:solidFill>
                <a:schemeClr val="bg1">
                  <a:lumMod val="50000"/>
                </a:schemeClr>
              </a:solidFill>
            </a:endParaRPr>
          </a:p>
        </p:txBody>
      </p:sp>
      <p:sp>
        <p:nvSpPr>
          <p:cNvPr id="5" name="ZoneTexte 4"/>
          <p:cNvSpPr txBox="1"/>
          <p:nvPr/>
        </p:nvSpPr>
        <p:spPr>
          <a:xfrm>
            <a:off x="5940152" y="1203138"/>
            <a:ext cx="3096344"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75000"/>
                  </a:schemeClr>
                </a:solidFill>
              </a:rPr>
              <a:t>No tradeoff</a:t>
            </a:r>
          </a:p>
          <a:p>
            <a:pPr marL="285750" indent="-285750">
              <a:buFont typeface="Arial" panose="020B0604020202020204" pitchFamily="34" charset="0"/>
              <a:buChar char="•"/>
            </a:pPr>
            <a:endParaRPr lang="en-US" dirty="0">
              <a:solidFill>
                <a:schemeClr val="bg1">
                  <a:lumMod val="75000"/>
                </a:schemeClr>
              </a:solidFill>
            </a:endParaRPr>
          </a:p>
          <a:p>
            <a:pPr marL="285750" indent="-285750">
              <a:buFont typeface="Arial" panose="020B0604020202020204" pitchFamily="34" charset="0"/>
              <a:buChar char="•"/>
            </a:pPr>
            <a:r>
              <a:rPr lang="en-US" dirty="0" smtClean="0">
                <a:solidFill>
                  <a:schemeClr val="bg1">
                    <a:lumMod val="75000"/>
                  </a:schemeClr>
                </a:solidFill>
              </a:rPr>
              <a:t>Oak needs twice more light than beech to reach its optimum growth</a:t>
            </a:r>
          </a:p>
          <a:p>
            <a:pPr marL="285750" indent="-285750">
              <a:buFont typeface="Arial" panose="020B0604020202020204" pitchFamily="34" charset="0"/>
              <a:buChar char="•"/>
            </a:pPr>
            <a:endParaRPr lang="en-US" dirty="0" smtClean="0">
              <a:solidFill>
                <a:schemeClr val="bg1">
                  <a:lumMod val="75000"/>
                </a:schemeClr>
              </a:solidFill>
            </a:endParaRPr>
          </a:p>
          <a:p>
            <a:pPr marL="285750" indent="-285750">
              <a:buFont typeface="Arial" panose="020B0604020202020204" pitchFamily="34" charset="0"/>
              <a:buChar char="•"/>
            </a:pPr>
            <a:r>
              <a:rPr lang="en-US" dirty="0" smtClean="0">
                <a:solidFill>
                  <a:schemeClr val="bg1">
                    <a:lumMod val="75000"/>
                  </a:schemeClr>
                </a:solidFill>
              </a:rPr>
              <a:t>Beech responds better to diffuse light</a:t>
            </a:r>
          </a:p>
          <a:p>
            <a:pPr marL="285750" indent="-285750">
              <a:buFont typeface="Arial" panose="020B0604020202020204" pitchFamily="34" charset="0"/>
              <a:buChar char="•"/>
            </a:pPr>
            <a:endParaRPr lang="en-US" dirty="0" smtClean="0">
              <a:solidFill>
                <a:schemeClr val="bg1">
                  <a:lumMod val="75000"/>
                </a:schemeClr>
              </a:solidFill>
            </a:endParaRPr>
          </a:p>
          <a:p>
            <a:pPr marL="285750" indent="-285750">
              <a:buFont typeface="Arial" panose="020B0604020202020204" pitchFamily="34" charset="0"/>
              <a:buChar char="•"/>
            </a:pPr>
            <a:r>
              <a:rPr lang="en-US" dirty="0" smtClean="0">
                <a:solidFill>
                  <a:schemeClr val="bg1">
                    <a:lumMod val="75000"/>
                  </a:schemeClr>
                </a:solidFill>
              </a:rPr>
              <a:t>Oak responds better to direct light</a:t>
            </a:r>
            <a:endParaRPr lang="en-US" dirty="0">
              <a:solidFill>
                <a:schemeClr val="bg1">
                  <a:lumMod val="75000"/>
                </a:schemeClr>
              </a:solidFill>
            </a:endParaRPr>
          </a:p>
        </p:txBody>
      </p:sp>
      <p:cxnSp>
        <p:nvCxnSpPr>
          <p:cNvPr id="17" name="Connecteur droit 16"/>
          <p:cNvCxnSpPr/>
          <p:nvPr/>
        </p:nvCxnSpPr>
        <p:spPr>
          <a:xfrm flipV="1">
            <a:off x="1584000" y="2283718"/>
            <a:ext cx="1425" cy="288032"/>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1586850" y="3795886"/>
            <a:ext cx="0" cy="792088"/>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4283968" y="2067694"/>
            <a:ext cx="0" cy="48704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1152000" y="2292102"/>
            <a:ext cx="1425" cy="28803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3851919" y="1923678"/>
            <a:ext cx="1425" cy="65645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1154850" y="3795886"/>
            <a:ext cx="0" cy="79208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23527" y="3147814"/>
            <a:ext cx="2808312" cy="19682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67654" y="1201872"/>
            <a:ext cx="2808312" cy="19682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9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323528" y="771550"/>
            <a:ext cx="8568952" cy="1717699"/>
          </a:xfrm>
          <a:solidFill>
            <a:schemeClr val="tx1">
              <a:lumMod val="75000"/>
              <a:lumOff val="25000"/>
              <a:alpha val="67000"/>
            </a:schemeClr>
          </a:solidFill>
        </p:spPr>
        <p:txBody>
          <a:bodyPr>
            <a:noAutofit/>
          </a:bodyPr>
          <a:lstStyle/>
          <a:p>
            <a:r>
              <a:rPr lang="en-US" sz="2800" b="1" dirty="0" smtClean="0">
                <a:solidFill>
                  <a:schemeClr val="accent6">
                    <a:lumMod val="75000"/>
                  </a:schemeClr>
                </a:solidFill>
              </a:rPr>
              <a:t>Can understory light be controlled?</a:t>
            </a:r>
            <a:endParaRPr lang="en-US" sz="2800" b="1" dirty="0">
              <a:solidFill>
                <a:schemeClr val="accent6">
                  <a:lumMod val="75000"/>
                </a:schemeClr>
              </a:solidFill>
            </a:endParaRPr>
          </a:p>
        </p:txBody>
      </p:sp>
    </p:spTree>
    <p:extLst>
      <p:ext uri="{BB962C8B-B14F-4D97-AF65-F5344CB8AC3E}">
        <p14:creationId xmlns:p14="http://schemas.microsoft.com/office/powerpoint/2010/main" val="2362952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512" y="0"/>
            <a:ext cx="9144000" cy="857250"/>
          </a:xfrm>
        </p:spPr>
        <p:txBody>
          <a:bodyPr/>
          <a:lstStyle/>
          <a:p>
            <a:r>
              <a:rPr lang="en-US" dirty="0" smtClean="0"/>
              <a:t>Modeling light interception</a:t>
            </a:r>
            <a:endParaRPr lang="en-US" dirty="0"/>
          </a:p>
        </p:txBody>
      </p:sp>
      <p:sp>
        <p:nvSpPr>
          <p:cNvPr id="13" name="ZoneTexte 12"/>
          <p:cNvSpPr txBox="1"/>
          <p:nvPr/>
        </p:nvSpPr>
        <p:spPr>
          <a:xfrm>
            <a:off x="755577" y="1446234"/>
            <a:ext cx="1296144" cy="307777"/>
          </a:xfrm>
          <a:prstGeom prst="rect">
            <a:avLst/>
          </a:prstGeom>
          <a:noFill/>
        </p:spPr>
        <p:txBody>
          <a:bodyPr wrap="square" rtlCol="0">
            <a:spAutoFit/>
          </a:bodyPr>
          <a:lstStyle/>
          <a:p>
            <a:pPr algn="ctr"/>
            <a:r>
              <a:rPr lang="en-US" sz="1400" dirty="0" smtClean="0">
                <a:solidFill>
                  <a:schemeClr val="bg1">
                    <a:lumMod val="75000"/>
                  </a:schemeClr>
                </a:solidFill>
              </a:rPr>
              <a:t>Inventory file</a:t>
            </a:r>
            <a:endParaRPr lang="en-US" sz="1400" dirty="0">
              <a:solidFill>
                <a:schemeClr val="bg1">
                  <a:lumMod val="75000"/>
                </a:schemeClr>
              </a:solidFill>
            </a:endParaRPr>
          </a:p>
        </p:txBody>
      </p:sp>
      <p:pic>
        <p:nvPicPr>
          <p:cNvPr id="1038"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1" y="1206227"/>
            <a:ext cx="4887568"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27"/>
          <p:cNvSpPr txBox="1"/>
          <p:nvPr/>
        </p:nvSpPr>
        <p:spPr>
          <a:xfrm>
            <a:off x="6220147" y="4876006"/>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Can. J. For. Res. 44</a:t>
            </a:r>
            <a:endParaRPr lang="en-US" sz="1200" dirty="0">
              <a:solidFill>
                <a:schemeClr val="bg1">
                  <a:lumMod val="50000"/>
                </a:schemeClr>
              </a:solidFill>
            </a:endParaRPr>
          </a:p>
        </p:txBody>
      </p:sp>
      <p:sp>
        <p:nvSpPr>
          <p:cNvPr id="43" name="ZoneTexte 42"/>
          <p:cNvSpPr txBox="1"/>
          <p:nvPr/>
        </p:nvSpPr>
        <p:spPr>
          <a:xfrm>
            <a:off x="2123728" y="2492758"/>
            <a:ext cx="1296144" cy="523220"/>
          </a:xfrm>
          <a:prstGeom prst="rect">
            <a:avLst/>
          </a:prstGeom>
          <a:noFill/>
        </p:spPr>
        <p:txBody>
          <a:bodyPr wrap="square" rtlCol="0">
            <a:spAutoFit/>
          </a:bodyPr>
          <a:lstStyle/>
          <a:p>
            <a:pPr algn="ctr"/>
            <a:r>
              <a:rPr lang="en-US" sz="1400" dirty="0" smtClean="0">
                <a:solidFill>
                  <a:schemeClr val="bg1">
                    <a:lumMod val="75000"/>
                  </a:schemeClr>
                </a:solidFill>
              </a:rPr>
              <a:t>Light interception</a:t>
            </a:r>
          </a:p>
        </p:txBody>
      </p:sp>
      <p:pic>
        <p:nvPicPr>
          <p:cNvPr id="103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1" y="1224136"/>
            <a:ext cx="4864299"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Ellipse 72"/>
          <p:cNvSpPr/>
          <p:nvPr/>
        </p:nvSpPr>
        <p:spPr>
          <a:xfrm>
            <a:off x="3824300" y="3141157"/>
            <a:ext cx="72008" cy="45888"/>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e 35"/>
          <p:cNvSpPr/>
          <p:nvPr/>
        </p:nvSpPr>
        <p:spPr>
          <a:xfrm>
            <a:off x="3599892" y="2280543"/>
            <a:ext cx="72008" cy="45888"/>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orme libre 1041"/>
          <p:cNvSpPr/>
          <p:nvPr/>
        </p:nvSpPr>
        <p:spPr>
          <a:xfrm>
            <a:off x="1514475" y="958208"/>
            <a:ext cx="5924550" cy="2477638"/>
          </a:xfrm>
          <a:custGeom>
            <a:avLst/>
            <a:gdLst>
              <a:gd name="connsiteX0" fmla="*/ 0 w 5924550"/>
              <a:gd name="connsiteY0" fmla="*/ 2477638 h 2477638"/>
              <a:gd name="connsiteX1" fmla="*/ 2409825 w 5924550"/>
              <a:gd name="connsiteY1" fmla="*/ 115438 h 2477638"/>
              <a:gd name="connsiteX2" fmla="*/ 5924550 w 5924550"/>
              <a:gd name="connsiteY2" fmla="*/ 582163 h 2477638"/>
            </a:gdLst>
            <a:ahLst/>
            <a:cxnLst>
              <a:cxn ang="0">
                <a:pos x="connsiteX0" y="connsiteY0"/>
              </a:cxn>
              <a:cxn ang="0">
                <a:pos x="connsiteX1" y="connsiteY1"/>
              </a:cxn>
              <a:cxn ang="0">
                <a:pos x="connsiteX2" y="connsiteY2"/>
              </a:cxn>
            </a:cxnLst>
            <a:rect l="l" t="t" r="r" b="b"/>
            <a:pathLst>
              <a:path w="5924550" h="2477638">
                <a:moveTo>
                  <a:pt x="0" y="2477638"/>
                </a:moveTo>
                <a:cubicBezTo>
                  <a:pt x="711200" y="1454494"/>
                  <a:pt x="1422400" y="431350"/>
                  <a:pt x="2409825" y="115438"/>
                </a:cubicBezTo>
                <a:cubicBezTo>
                  <a:pt x="3397250" y="-200474"/>
                  <a:pt x="4660900" y="190844"/>
                  <a:pt x="5924550" y="582163"/>
                </a:cubicBezTo>
              </a:path>
            </a:pathLst>
          </a:custGeom>
          <a:noFill/>
          <a:ln>
            <a:solidFill>
              <a:schemeClr val="accent6">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Connecteur droit avec flèche 1046"/>
          <p:cNvCxnSpPr/>
          <p:nvPr/>
        </p:nvCxnSpPr>
        <p:spPr>
          <a:xfrm>
            <a:off x="3379676" y="1301341"/>
            <a:ext cx="756084" cy="2906055"/>
          </a:xfrm>
          <a:prstGeom prst="straightConnector1">
            <a:avLst/>
          </a:prstGeom>
          <a:ln w="19050">
            <a:solidFill>
              <a:srgbClr val="FFCC00">
                <a:alpha val="62745"/>
              </a:srgbClr>
            </a:solidFill>
            <a:tailEnd type="arrow"/>
          </a:ln>
        </p:spPr>
        <p:style>
          <a:lnRef idx="1">
            <a:schemeClr val="accent1"/>
          </a:lnRef>
          <a:fillRef idx="0">
            <a:schemeClr val="accent1"/>
          </a:fillRef>
          <a:effectRef idx="0">
            <a:schemeClr val="accent1"/>
          </a:effectRef>
          <a:fontRef idx="minor">
            <a:schemeClr val="tx1"/>
          </a:fontRef>
        </p:style>
      </p:cxnSp>
      <p:sp>
        <p:nvSpPr>
          <p:cNvPr id="1045" name="Ellipse 1044"/>
          <p:cNvSpPr/>
          <p:nvPr/>
        </p:nvSpPr>
        <p:spPr>
          <a:xfrm>
            <a:off x="3271664" y="1203598"/>
            <a:ext cx="216024" cy="195486"/>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p:cNvSpPr txBox="1"/>
          <p:nvPr/>
        </p:nvSpPr>
        <p:spPr>
          <a:xfrm rot="20600525">
            <a:off x="3995936" y="4181619"/>
            <a:ext cx="2736304" cy="307777"/>
          </a:xfrm>
          <a:prstGeom prst="rect">
            <a:avLst/>
          </a:prstGeom>
          <a:noFill/>
        </p:spPr>
        <p:txBody>
          <a:bodyPr wrap="square" rtlCol="0">
            <a:spAutoFit/>
          </a:bodyPr>
          <a:lstStyle/>
          <a:p>
            <a:pPr algn="ctr"/>
            <a:r>
              <a:rPr lang="en-US" sz="1400" dirty="0" smtClean="0">
                <a:solidFill>
                  <a:schemeClr val="accent6">
                    <a:lumMod val="60000"/>
                    <a:lumOff val="40000"/>
                  </a:schemeClr>
                </a:solidFill>
              </a:rPr>
              <a:t>Percentage of above canopy light</a:t>
            </a:r>
          </a:p>
        </p:txBody>
      </p:sp>
      <p:sp>
        <p:nvSpPr>
          <p:cNvPr id="38" name="Forme libre 37"/>
          <p:cNvSpPr/>
          <p:nvPr/>
        </p:nvSpPr>
        <p:spPr>
          <a:xfrm>
            <a:off x="1980000" y="1593673"/>
            <a:ext cx="1224000" cy="299927"/>
          </a:xfrm>
          <a:custGeom>
            <a:avLst/>
            <a:gdLst>
              <a:gd name="connsiteX0" fmla="*/ 0 w 1224000"/>
              <a:gd name="connsiteY0" fmla="*/ 26327 h 299927"/>
              <a:gd name="connsiteX1" fmla="*/ 619200 w 1224000"/>
              <a:gd name="connsiteY1" fmla="*/ 26327 h 299927"/>
              <a:gd name="connsiteX2" fmla="*/ 1224000 w 1224000"/>
              <a:gd name="connsiteY2" fmla="*/ 299927 h 299927"/>
            </a:gdLst>
            <a:ahLst/>
            <a:cxnLst>
              <a:cxn ang="0">
                <a:pos x="connsiteX0" y="connsiteY0"/>
              </a:cxn>
              <a:cxn ang="0">
                <a:pos x="connsiteX1" y="connsiteY1"/>
              </a:cxn>
              <a:cxn ang="0">
                <a:pos x="connsiteX2" y="connsiteY2"/>
              </a:cxn>
            </a:cxnLst>
            <a:rect l="l" t="t" r="r" b="b"/>
            <a:pathLst>
              <a:path w="1224000" h="299927">
                <a:moveTo>
                  <a:pt x="0" y="26327"/>
                </a:moveTo>
                <a:cubicBezTo>
                  <a:pt x="207600" y="3527"/>
                  <a:pt x="415200" y="-19273"/>
                  <a:pt x="619200" y="26327"/>
                </a:cubicBezTo>
                <a:cubicBezTo>
                  <a:pt x="823200" y="71927"/>
                  <a:pt x="1023600" y="185927"/>
                  <a:pt x="1224000" y="299927"/>
                </a:cubicBezTo>
              </a:path>
            </a:pathLst>
          </a:custGeom>
          <a:noFill/>
          <a:ln>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7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47"/>
                                        </p:tgtEl>
                                        <p:attrNameLst>
                                          <p:attrName>style.visibility</p:attrName>
                                        </p:attrNameLst>
                                      </p:cBhvr>
                                      <p:to>
                                        <p:strVal val="visible"/>
                                      </p:to>
                                    </p:set>
                                    <p:animEffect transition="in" filter="fade">
                                      <p:cBhvr>
                                        <p:cTn id="13" dur="500"/>
                                        <p:tgtEl>
                                          <p:spTgt spid="10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45"/>
                                        </p:tgtEl>
                                        <p:attrNameLst>
                                          <p:attrName>style.visibility</p:attrName>
                                        </p:attrNameLst>
                                      </p:cBhvr>
                                      <p:to>
                                        <p:strVal val="visible"/>
                                      </p:to>
                                    </p:set>
                                    <p:animEffect transition="in" filter="fade">
                                      <p:cBhvr>
                                        <p:cTn id="16" dur="500"/>
                                        <p:tgtEl>
                                          <p:spTgt spid="10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2"/>
                                        </p:tgtEl>
                                        <p:attrNameLst>
                                          <p:attrName>style.visibility</p:attrName>
                                        </p:attrNameLst>
                                      </p:cBhvr>
                                      <p:to>
                                        <p:strVal val="visible"/>
                                      </p:to>
                                    </p:set>
                                    <p:animEffect transition="in" filter="fade">
                                      <p:cBhvr>
                                        <p:cTn id="19" dur="500"/>
                                        <p:tgtEl>
                                          <p:spTgt spid="10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 presetClass="entr" presetSubtype="0" fill="hold" nodeType="withEffect">
                                  <p:stCondLst>
                                    <p:cond delay="0"/>
                                  </p:stCondLst>
                                  <p:childTnLst>
                                    <p:set>
                                      <p:cBhvr>
                                        <p:cTn id="33" dur="1" fill="hold">
                                          <p:stCondLst>
                                            <p:cond delay="0"/>
                                          </p:stCondLst>
                                        </p:cTn>
                                        <p:tgtEl>
                                          <p:spTgt spid="1038"/>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3" grpId="0"/>
      <p:bldP spid="73" grpId="0" animBg="1"/>
      <p:bldP spid="36" grpId="0" animBg="1"/>
      <p:bldP spid="1042" grpId="0" animBg="1"/>
      <p:bldP spid="1045" grpId="0" animBg="1"/>
      <p:bldP spid="45"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512" y="0"/>
            <a:ext cx="9144000" cy="857250"/>
          </a:xfrm>
        </p:spPr>
        <p:txBody>
          <a:bodyPr/>
          <a:lstStyle/>
          <a:p>
            <a:r>
              <a:rPr lang="en-US" dirty="0" smtClean="0"/>
              <a:t>Simulations</a:t>
            </a:r>
            <a:endParaRPr lang="en-US"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44" y="483518"/>
            <a:ext cx="3001474" cy="232574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2931790"/>
            <a:ext cx="8814488" cy="1937550"/>
          </a:xfrm>
          <a:prstGeom prst="rect">
            <a:avLst/>
          </a:prstGeom>
        </p:spPr>
      </p:pic>
      <p:sp>
        <p:nvSpPr>
          <p:cNvPr id="9" name="ZoneTexte 8"/>
          <p:cNvSpPr txBox="1"/>
          <p:nvPr/>
        </p:nvSpPr>
        <p:spPr>
          <a:xfrm>
            <a:off x="3059832" y="987574"/>
            <a:ext cx="590465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75000"/>
                  </a:schemeClr>
                </a:solidFill>
              </a:rPr>
              <a:t>Compare 5 cutting scenarios combined with 4 levels of cutting intensity on the 27 sites</a:t>
            </a:r>
          </a:p>
          <a:p>
            <a:pPr marL="742950" lvl="1" indent="-285750">
              <a:buFont typeface="Arial" panose="020B0604020202020204" pitchFamily="34" charset="0"/>
              <a:buChar char="•"/>
            </a:pPr>
            <a:r>
              <a:rPr lang="en-US" dirty="0" smtClean="0">
                <a:solidFill>
                  <a:schemeClr val="bg1">
                    <a:lumMod val="75000"/>
                  </a:schemeClr>
                </a:solidFill>
              </a:rPr>
              <a:t>Gain in average transmitted light</a:t>
            </a:r>
          </a:p>
          <a:p>
            <a:pPr marL="742950" lvl="1" indent="-285750">
              <a:buFont typeface="Arial" panose="020B0604020202020204" pitchFamily="34" charset="0"/>
              <a:buChar char="•"/>
            </a:pPr>
            <a:r>
              <a:rPr lang="en-US" dirty="0" smtClean="0">
                <a:solidFill>
                  <a:schemeClr val="bg1">
                    <a:lumMod val="75000"/>
                  </a:schemeClr>
                </a:solidFill>
              </a:rPr>
              <a:t>Gain in area favorable for oak (PACL of 20-40%)</a:t>
            </a:r>
            <a:endParaRPr lang="en-US" dirty="0">
              <a:solidFill>
                <a:schemeClr val="bg1">
                  <a:lumMod val="75000"/>
                </a:schemeClr>
              </a:solidFill>
            </a:endParaRPr>
          </a:p>
        </p:txBody>
      </p:sp>
      <p:sp>
        <p:nvSpPr>
          <p:cNvPr id="23" name="ZoneTexte 22"/>
          <p:cNvSpPr txBox="1"/>
          <p:nvPr/>
        </p:nvSpPr>
        <p:spPr>
          <a:xfrm>
            <a:off x="2205419" y="2527570"/>
            <a:ext cx="1325619" cy="276999"/>
          </a:xfrm>
          <a:prstGeom prst="rect">
            <a:avLst/>
          </a:prstGeom>
          <a:noFill/>
        </p:spPr>
        <p:txBody>
          <a:bodyPr wrap="none" rtlCol="0">
            <a:spAutoFit/>
          </a:bodyPr>
          <a:lstStyle/>
          <a:p>
            <a:r>
              <a:rPr lang="en-US" sz="1200" dirty="0" smtClean="0">
                <a:solidFill>
                  <a:schemeClr val="bg1">
                    <a:lumMod val="75000"/>
                  </a:schemeClr>
                </a:solidFill>
              </a:rPr>
              <a:t>Cutting simulation</a:t>
            </a:r>
            <a:endParaRPr lang="en-US" sz="1200" dirty="0">
              <a:solidFill>
                <a:schemeClr val="bg1">
                  <a:lumMod val="75000"/>
                </a:schemeClr>
              </a:solidFill>
            </a:endParaRPr>
          </a:p>
        </p:txBody>
      </p:sp>
      <p:sp>
        <p:nvSpPr>
          <p:cNvPr id="27" name="Forme libre 26"/>
          <p:cNvSpPr/>
          <p:nvPr/>
        </p:nvSpPr>
        <p:spPr>
          <a:xfrm>
            <a:off x="2184741" y="2411807"/>
            <a:ext cx="1558776" cy="392762"/>
          </a:xfrm>
          <a:custGeom>
            <a:avLst/>
            <a:gdLst>
              <a:gd name="connsiteX0" fmla="*/ 0 w 1558776"/>
              <a:gd name="connsiteY0" fmla="*/ 0 h 392762"/>
              <a:gd name="connsiteX1" fmla="*/ 1141466 w 1558776"/>
              <a:gd name="connsiteY1" fmla="*/ 85916 h 392762"/>
              <a:gd name="connsiteX2" fmla="*/ 1558776 w 1558776"/>
              <a:gd name="connsiteY2" fmla="*/ 392762 h 392762"/>
            </a:gdLst>
            <a:ahLst/>
            <a:cxnLst>
              <a:cxn ang="0">
                <a:pos x="connsiteX0" y="connsiteY0"/>
              </a:cxn>
              <a:cxn ang="0">
                <a:pos x="connsiteX1" y="connsiteY1"/>
              </a:cxn>
              <a:cxn ang="0">
                <a:pos x="connsiteX2" y="connsiteY2"/>
              </a:cxn>
            </a:cxnLst>
            <a:rect l="l" t="t" r="r" b="b"/>
            <a:pathLst>
              <a:path w="1558776" h="392762">
                <a:moveTo>
                  <a:pt x="0" y="0"/>
                </a:moveTo>
                <a:cubicBezTo>
                  <a:pt x="440835" y="10228"/>
                  <a:pt x="881670" y="20456"/>
                  <a:pt x="1141466" y="85916"/>
                </a:cubicBezTo>
                <a:cubicBezTo>
                  <a:pt x="1401262" y="151376"/>
                  <a:pt x="1480019" y="272069"/>
                  <a:pt x="1558776" y="392762"/>
                </a:cubicBezTo>
              </a:path>
            </a:pathLst>
          </a:custGeom>
          <a:noFill/>
          <a:ln w="12700">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spTree>
    <p:extLst>
      <p:ext uri="{BB962C8B-B14F-4D97-AF65-F5344CB8AC3E}">
        <p14:creationId xmlns:p14="http://schemas.microsoft.com/office/powerpoint/2010/main" val="202567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4000" dirty="0" smtClean="0"/>
              <a:t>Light gain depends on cutting type</a:t>
            </a:r>
            <a:endParaRPr lang="en-US" sz="4000"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30544"/>
          <a:stretch/>
        </p:blipFill>
        <p:spPr>
          <a:xfrm>
            <a:off x="611560" y="1275606"/>
            <a:ext cx="7872722" cy="3470778"/>
          </a:xfrm>
          <a:prstGeom prst="rect">
            <a:avLst/>
          </a:prstGeom>
        </p:spPr>
      </p:pic>
      <p:sp>
        <p:nvSpPr>
          <p:cNvPr id="4" name="ZoneTexte 3"/>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spTree>
    <p:extLst>
      <p:ext uri="{BB962C8B-B14F-4D97-AF65-F5344CB8AC3E}">
        <p14:creationId xmlns:p14="http://schemas.microsoft.com/office/powerpoint/2010/main" val="2130913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dirty="0" smtClean="0"/>
              <a:t>Gap must be of limited size (&lt;500 m²) </a:t>
            </a:r>
            <a:endParaRPr lang="en-US" sz="3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8" y="916006"/>
            <a:ext cx="7875205" cy="3960000"/>
          </a:xfrm>
          <a:prstGeom prst="rect">
            <a:avLst/>
          </a:prstGeom>
        </p:spPr>
      </p:pic>
      <p:sp>
        <p:nvSpPr>
          <p:cNvPr id="6" name="ZoneTexte 5"/>
          <p:cNvSpPr txBox="1"/>
          <p:nvPr/>
        </p:nvSpPr>
        <p:spPr>
          <a:xfrm>
            <a:off x="5148064" y="2067694"/>
            <a:ext cx="2463880" cy="738664"/>
          </a:xfrm>
          <a:prstGeom prst="rect">
            <a:avLst/>
          </a:prstGeom>
          <a:noFill/>
        </p:spPr>
        <p:txBody>
          <a:bodyPr wrap="none" rtlCol="0">
            <a:spAutoFit/>
          </a:bodyPr>
          <a:lstStyle/>
          <a:p>
            <a:pPr algn="just"/>
            <a:r>
              <a:rPr lang="en-US" sz="1400" dirty="0" smtClean="0">
                <a:solidFill>
                  <a:schemeClr val="bg1">
                    <a:lumMod val="65000"/>
                  </a:schemeClr>
                </a:solidFill>
              </a:rPr>
              <a:t>If gaps are too wide,</a:t>
            </a:r>
          </a:p>
          <a:p>
            <a:pPr algn="just"/>
            <a:r>
              <a:rPr lang="en-US" sz="1400" dirty="0" smtClean="0">
                <a:solidFill>
                  <a:schemeClr val="bg1">
                    <a:lumMod val="65000"/>
                  </a:schemeClr>
                </a:solidFill>
              </a:rPr>
              <a:t>a large part of the understory </a:t>
            </a:r>
          </a:p>
          <a:p>
            <a:pPr algn="just"/>
            <a:r>
              <a:rPr lang="en-US" sz="1400" dirty="0" smtClean="0">
                <a:solidFill>
                  <a:schemeClr val="bg1">
                    <a:lumMod val="65000"/>
                  </a:schemeClr>
                </a:solidFill>
              </a:rPr>
              <a:t>receives too much light (&gt;40%)</a:t>
            </a:r>
            <a:endParaRPr lang="en-US" sz="1400" dirty="0">
              <a:solidFill>
                <a:schemeClr val="bg1">
                  <a:lumMod val="65000"/>
                </a:schemeClr>
              </a:solidFill>
            </a:endParaRPr>
          </a:p>
        </p:txBody>
      </p:sp>
      <p:cxnSp>
        <p:nvCxnSpPr>
          <p:cNvPr id="8" name="Connecteur droit avec flèche 7"/>
          <p:cNvCxnSpPr/>
          <p:nvPr/>
        </p:nvCxnSpPr>
        <p:spPr>
          <a:xfrm flipH="1">
            <a:off x="4716016" y="2797066"/>
            <a:ext cx="432048" cy="369332"/>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spTree>
    <p:extLst>
      <p:ext uri="{BB962C8B-B14F-4D97-AF65-F5344CB8AC3E}">
        <p14:creationId xmlns:p14="http://schemas.microsoft.com/office/powerpoint/2010/main" val="779959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3600" dirty="0" smtClean="0"/>
              <a:t>Cutting preferentially small trees maximizes the area favorable for less-shade tolerant species</a:t>
            </a:r>
            <a:endParaRPr lang="en-US" sz="3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8" y="916006"/>
            <a:ext cx="7875205" cy="3960000"/>
          </a:xfrm>
          <a:prstGeom prst="rect">
            <a:avLst/>
          </a:prstGeom>
        </p:spPr>
      </p:pic>
      <p:sp>
        <p:nvSpPr>
          <p:cNvPr id="5" name="ZoneTexte 4"/>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spTree>
    <p:extLst>
      <p:ext uri="{BB962C8B-B14F-4D97-AF65-F5344CB8AC3E}">
        <p14:creationId xmlns:p14="http://schemas.microsoft.com/office/powerpoint/2010/main" val="2213771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8316"/>
            <a:ext cx="9144000" cy="857250"/>
          </a:xfrm>
        </p:spPr>
        <p:txBody>
          <a:bodyPr>
            <a:normAutofit fontScale="90000"/>
          </a:bodyPr>
          <a:lstStyle/>
          <a:p>
            <a:r>
              <a:rPr lang="en-US" sz="3600" dirty="0" smtClean="0"/>
              <a:t>Cutting from above modifies only slightly understory light conditions</a:t>
            </a:r>
            <a:endParaRPr lang="en-US" sz="3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8" y="916006"/>
            <a:ext cx="7875205" cy="3960000"/>
          </a:xfrm>
          <a:prstGeom prst="rect">
            <a:avLst/>
          </a:prstGeom>
        </p:spPr>
      </p:pic>
      <p:sp>
        <p:nvSpPr>
          <p:cNvPr id="5" name="ZoneTexte 4"/>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spTree>
    <p:extLst>
      <p:ext uri="{BB962C8B-B14F-4D97-AF65-F5344CB8AC3E}">
        <p14:creationId xmlns:p14="http://schemas.microsoft.com/office/powerpoint/2010/main" val="4044297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dirty="0" smtClean="0"/>
              <a:t>Several options to promote oak regeneration</a:t>
            </a:r>
            <a:endParaRPr lang="en-US" sz="36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98" y="916006"/>
            <a:ext cx="7875205" cy="3960000"/>
          </a:xfrm>
          <a:prstGeom prst="rect">
            <a:avLst/>
          </a:prstGeom>
        </p:spPr>
      </p:pic>
      <p:sp>
        <p:nvSpPr>
          <p:cNvPr id="6" name="ZoneTexte 5"/>
          <p:cNvSpPr txBox="1"/>
          <p:nvPr/>
        </p:nvSpPr>
        <p:spPr>
          <a:xfrm>
            <a:off x="6220147" y="4866501"/>
            <a:ext cx="2915816" cy="276999"/>
          </a:xfrm>
          <a:prstGeom prst="rect">
            <a:avLst/>
          </a:prstGeom>
          <a:noFill/>
        </p:spPr>
        <p:txBody>
          <a:bodyPr wrap="square" rtlCol="0">
            <a:spAutoFit/>
          </a:bodyPr>
          <a:lstStyle/>
          <a:p>
            <a:pPr algn="r"/>
            <a:r>
              <a:rPr lang="en-US" sz="1200" cap="small" dirty="0" err="1" smtClean="0">
                <a:solidFill>
                  <a:schemeClr val="bg1">
                    <a:lumMod val="50000"/>
                  </a:schemeClr>
                </a:solidFill>
              </a:rPr>
              <a:t>Ligot</a:t>
            </a:r>
            <a:r>
              <a:rPr lang="en-US" sz="1200" dirty="0" smtClean="0">
                <a:solidFill>
                  <a:schemeClr val="bg1">
                    <a:lumMod val="50000"/>
                  </a:schemeClr>
                </a:solidFill>
              </a:rPr>
              <a:t> et al. 2014, For. Ecol. Manage. 327</a:t>
            </a:r>
            <a:endParaRPr lang="en-US" sz="1200" dirty="0">
              <a:solidFill>
                <a:schemeClr val="bg1">
                  <a:lumMod val="50000"/>
                </a:schemeClr>
              </a:solidFill>
            </a:endParaRPr>
          </a:p>
        </p:txBody>
      </p:sp>
    </p:spTree>
    <p:extLst>
      <p:ext uri="{BB962C8B-B14F-4D97-AF65-F5344CB8AC3E}">
        <p14:creationId xmlns:p14="http://schemas.microsoft.com/office/powerpoint/2010/main" val="2892742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354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Conclusions</a:t>
            </a:r>
            <a:endParaRPr lang="en-US" dirty="0"/>
          </a:p>
        </p:txBody>
      </p:sp>
      <p:sp>
        <p:nvSpPr>
          <p:cNvPr id="3" name="ZoneTexte 2"/>
          <p:cNvSpPr txBox="1"/>
          <p:nvPr/>
        </p:nvSpPr>
        <p:spPr>
          <a:xfrm>
            <a:off x="323528" y="1059582"/>
            <a:ext cx="4824536"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lumMod val="75000"/>
                  </a:schemeClr>
                </a:solidFill>
              </a:rPr>
              <a:t>Light drives regeneration dynamics</a:t>
            </a:r>
          </a:p>
          <a:p>
            <a:pPr marL="285750" indent="-285750">
              <a:buFont typeface="Arial" panose="020B0604020202020204" pitchFamily="34" charset="0"/>
              <a:buChar char="•"/>
            </a:pPr>
            <a:r>
              <a:rPr lang="en-US" sz="2000" dirty="0" smtClean="0">
                <a:solidFill>
                  <a:schemeClr val="bg1">
                    <a:lumMod val="75000"/>
                  </a:schemeClr>
                </a:solidFill>
              </a:rPr>
              <a:t>Control of light is possible with the control of</a:t>
            </a:r>
          </a:p>
          <a:p>
            <a:pPr marL="742950" lvl="1" indent="-285750">
              <a:buFont typeface="Arial" panose="020B0604020202020204" pitchFamily="34" charset="0"/>
              <a:buChar char="•"/>
            </a:pPr>
            <a:r>
              <a:rPr lang="en-US" sz="2000" dirty="0" smtClean="0">
                <a:solidFill>
                  <a:schemeClr val="bg1">
                    <a:lumMod val="75000"/>
                  </a:schemeClr>
                </a:solidFill>
              </a:rPr>
              <a:t>density</a:t>
            </a:r>
          </a:p>
          <a:p>
            <a:pPr marL="742950" lvl="1" indent="-285750">
              <a:buFont typeface="Arial" panose="020B0604020202020204" pitchFamily="34" charset="0"/>
              <a:buChar char="•"/>
            </a:pPr>
            <a:r>
              <a:rPr lang="en-US" sz="2000" dirty="0" smtClean="0">
                <a:solidFill>
                  <a:schemeClr val="bg1">
                    <a:lumMod val="75000"/>
                  </a:schemeClr>
                </a:solidFill>
              </a:rPr>
              <a:t>spatial structure </a:t>
            </a:r>
          </a:p>
          <a:p>
            <a:pPr marL="742950" lvl="1" indent="-285750">
              <a:buFont typeface="Arial" panose="020B0604020202020204" pitchFamily="34" charset="0"/>
              <a:buChar char="•"/>
            </a:pPr>
            <a:r>
              <a:rPr lang="en-US" sz="2000" dirty="0" smtClean="0">
                <a:solidFill>
                  <a:schemeClr val="bg1">
                    <a:lumMod val="75000"/>
                  </a:schemeClr>
                </a:solidFill>
              </a:rPr>
              <a:t>vertical structure</a:t>
            </a:r>
          </a:p>
          <a:p>
            <a:pPr marL="285750" indent="-285750">
              <a:buFont typeface="Arial" panose="020B0604020202020204" pitchFamily="34" charset="0"/>
              <a:buChar char="•"/>
            </a:pPr>
            <a:r>
              <a:rPr lang="en-US" sz="2000" dirty="0" smtClean="0">
                <a:solidFill>
                  <a:schemeClr val="bg1">
                    <a:lumMod val="75000"/>
                  </a:schemeClr>
                </a:solidFill>
              </a:rPr>
              <a:t>But light is not the key factor</a:t>
            </a:r>
          </a:p>
          <a:p>
            <a:pPr marL="742950" lvl="1" indent="-285750">
              <a:buFont typeface="Arial" panose="020B0604020202020204" pitchFamily="34" charset="0"/>
              <a:buChar char="•"/>
            </a:pPr>
            <a:r>
              <a:rPr lang="en-US" sz="2000" dirty="0" smtClean="0">
                <a:solidFill>
                  <a:schemeClr val="bg1">
                    <a:lumMod val="75000"/>
                  </a:schemeClr>
                </a:solidFill>
              </a:rPr>
              <a:t>Continuous cover forestry maintain a particular microclimate</a:t>
            </a:r>
            <a:endParaRPr lang="en-US" sz="2000" dirty="0">
              <a:solidFill>
                <a:schemeClr val="bg1">
                  <a:lumMod val="75000"/>
                </a:schemeClr>
              </a:solidFill>
            </a:endParaRPr>
          </a:p>
          <a:p>
            <a:pPr marL="742950" lvl="1" indent="-285750">
              <a:buFont typeface="Arial" panose="020B0604020202020204" pitchFamily="34" charset="0"/>
              <a:buChar char="•"/>
            </a:pPr>
            <a:r>
              <a:rPr lang="en-US" sz="2000" dirty="0" smtClean="0">
                <a:solidFill>
                  <a:schemeClr val="bg1">
                    <a:lumMod val="75000"/>
                  </a:schemeClr>
                </a:solidFill>
              </a:rPr>
              <a:t>Manual control of beech competition</a:t>
            </a:r>
          </a:p>
          <a:p>
            <a:pPr marL="285750" indent="-285750">
              <a:buFont typeface="Arial" panose="020B0604020202020204" pitchFamily="34" charset="0"/>
              <a:buChar char="•"/>
            </a:pPr>
            <a:r>
              <a:rPr lang="en-US" sz="2000" dirty="0" smtClean="0">
                <a:solidFill>
                  <a:schemeClr val="bg1">
                    <a:lumMod val="75000"/>
                  </a:schemeClr>
                </a:solidFill>
              </a:rPr>
              <a:t>Maintaining an unstable ecological community is laborious</a:t>
            </a:r>
          </a:p>
          <a:p>
            <a:r>
              <a:rPr lang="en-US" dirty="0" smtClean="0"/>
              <a:t> </a:t>
            </a:r>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635645"/>
            <a:ext cx="1565943" cy="1565943"/>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206" y="861791"/>
            <a:ext cx="1565943" cy="1565943"/>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0207" y="2670165"/>
            <a:ext cx="1565942" cy="1565942"/>
          </a:xfrm>
          <a:prstGeom prst="rect">
            <a:avLst/>
          </a:prstGeom>
        </p:spPr>
      </p:pic>
      <p:pic>
        <p:nvPicPr>
          <p:cNvPr id="1028" name="Picture 4" descr="D:\Data_G\rapport\2014_12_BESFe\gfx\nettoiementRound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1" y="3384508"/>
            <a:ext cx="1565942" cy="159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C:\Users\ligot.g\Desktop\Logo188x16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928" y="1347614"/>
            <a:ext cx="1083440" cy="92207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QTEhMUEhMWFRUXGRYXGBYYFhoVGBgWFxseGBcYGBgYHCggGB0lHBQWITEhJSkrLy4uFyAzODMsNygtOisBCgoKDg0OGhAQGzIlICYxNCwsLCw0LCwsLCwsMCwsLCwsLywsLCwsLCwsLCwsLCwsLCwsLCwsLCwsLCwsLCwsLP/AABEIALIBGgMBEQACEQEDEQH/xAAcAAEAAgMBAQEAAAAAAAAAAAAABgcDBQgEAgH/xABNEAABAwICBQUKCwcDAgcAAAABAAIDBBESIQUGBzFBEyJRYXEyNDVCcnOBkbGyFDNSU4KSk6GzwdEVFyNiY3TCQ4PSw/AkRKKj0+Hx/8QAGgEBAAIDAQAAAAAAAAAAAAAAAAQFAQIDBv/EADoRAAIBAwEGAwgBAwMDBQAAAAABAgMEETEFEiEyQVEzYXETFCKBkbHR8KEVNELB4fEjNVJygqKy0v/aAAwDAQACEQMRAD8AvFAEAQFda4bUoqdzoqRomkGReT/CaegWzeeyw61Ip27lxZZW2zpVFvT4L+SsdK67V05OOpkaPkxnkm9lmWv6bqVGjBdC1p2dGGkfrxNFNM5xu5xcekkk+srokloSVFLQy0tfLH8XLIzyHub7CsOKeqNZU4S5lklmgNplbTkCR/wiPi2TurdUndX7cXYuM7eL04EOts+lPTg/L8Fy6r6zQV0eOF2YtjjOT2E9I6DnYjI26ioc4ODwykr286MsSN0tDgEAQBAEAQBAEAQBAEAQBAEAQBARfWPX2joyWvk5SQb44xjcD0ONw1vYTfqXSFKUtCVRs6tXilw7sg1ftlkJPIUrGjgZHl3rDQLetd1a92WENlL/ACl9DLqltNqqmsghlZAGSOLTha4HuTaxLzxssVKCjHKNbjZ9OnScot5X72LcUUpwgCAIAgCAIAgCAICsNsGt7oh8DgdZ723mcDm1h3MHQXDM9VulSbenn4mWuzrVTftJaLQppTS8CAy0tM+R7WRtL3uNmtaLknoACw2kss1lJRWXoWFovZDVPaHTSxwk+LYyOHbYhvqJUeVyloitqbUpp4is/wADSWyCqYCYZY5beKbxuPZe49ZCRuV1QhtSm38Sx/JJtk+pj6XHUVLSyZ142sJ7lgPOJtkS4tFuoda5V6qlwRF2hdqriENCx1HKwIAgCAIAgCAIAgCAICt9PbWGU80sLaV73RvcwlzwwEtJFxYONja6kQt3JZyWdHZspxUnLU0FVtkqD8XTRN8pzn+wtXRWq6skx2VD/KT/AH6mpqtqmkH9y+OPyI2n38S3VvA6x2bQWuX++RZ2y7TctXRGSd5fI2R7C4gDgHDJoA3PCi1oKMsIqr6jGlVxFcMEL2jbR3Pc6mon4Yxdr5mnN54tjPBv8w38Mu670aHWRPs7BJb9Rcei/JVylFsEBs9WJ8FZSv8AkzRH0Yxf7lpU5WcbhZpSXkzqFVh5QIAgCAIAgCAIAgPxxtmUBy3p7SRqamad1/4j3OF+Db80ehth6FaQjuxSPWUaap01HseBbHUIC6tjOrjY4DVvbeSW4ZfxY2mxt0FxB9Ab1qFcTy90odpV3Kfs1ovuWUoxWBAEAQBAEAQBAEAQBAEAQBAc57TIMGk6odLmu+uxrvaSrGg/gR6axeaESLrqSwgJRojWt1Po6emjJEk0l8Q8WMtAfY9JwgdhPUuMqe9NNkOpbKpXU5aJfyRddiYeqi0bNN8TDJLb5DHP90FYcorVmkqkIczSNi/VCuAuaOe3VE4n1AXWntYdzkrqi3jeRq5oZIngPY5jxY2c0tOW7I58FvlNcDqpRmuDyjqqGTE1rhuIB9Yuqo8k1h4PtDAQBAEAQBAEAQGt1lnwUdU8b2wyuHaGEhbQWZJHWjHeqRXmjl1Wh6wIAgOotW6bk6SmjHixRD0hov8AequTy2zyVaW9Uk/NmyWpzCAIAgCAIAgCAIAgCAIAgCAofbRBh0jf5cUbvUXM/wAFOtuU9Bsx5o/MgakFiEB6tG6PlqJGxQsL3u3NHtJ3AdZyCxKSiss0nUjCO9J4RdGqWy6CANfVgTy78J+KaejD4/a7LqUKpXlLgiiuNoznwhwX8k/ijDQGtAaBkABYAdQG5RyvbzxZ9oYPPW0UczcEsbJG/Je0OHqKym1obRnKLzF4MsUYa0NaLBoAA6AMgFgw3l5PtDAQBAEAQBAEAQGm108H1nmJvcK3hzI7W3jQ9UcyKzPVhACjB1bQ/FR+S32BVT1PIS1ZnWDUIAgCAIAgCAIAgMUlQxvdOaO0gIZSbPtkgO4g9huhjGD6QBAEBTm3aC01K/5TJG/UcD/1FMtXqXWyn8MkVcpRbhATzYvPh0jb5cUjfUWv/wAFHueQrtprNH5l8KCefCAIAgPiaZrBie4NA4uIA9ZQyk3oaWo1yoGd1Vw/ReH+7dbqnLsdla1npFnmbr/o4/8Am2ep49rVn2U+xv7nX/8AE2VDrHSTG0VTC8/JEjcX1b3WrhJao5SoVI80WbRanIIAgCAof97Nf/R+zP8AyU73aJ6D+mUfM8+kdptbNFJE/ksMjXMdZhBwuFjY4sjYrKt4p5NobOpQkpLPAha7k8IAgJ1FtWr2gAcjYAAfwzwy+Uo/u0SuezKL7n1+9mv/AKP2Z/5J7tEf0yj5m01X2lVs9XTwyclgkka11mEGx32OJaVKEYxbRxuNn0qdOUlngWBtB03LR0bpocOMOYBiFxZxscrrhSipSwyutKUatVRloVX+9mv/AKP2Z/5KV7tEt/6ZR8x+9mv/AKP2Z/5J7tEf0yj5nv0BtOrZqqnifyWGSWJjrMIOF7w02OLI2K1nbxUWznW2dShTlJZ4JsuaWQNaXOIa0AkkmwAG8kncFDKRJt4RV+te1prCY6FgeRkZn3wfQbvd2m27cQpVO3b4yLW32Y2s1HjyK20prRWVBPLVMrgfFDsDPqMs37lJVKC0RaQtqUOWKNOt8HcyQzOYQ5ji1w3FpLT6wsNJmHFNYaJXoHaPXUxAMnLs4sl5xtxs/ugfSR1LlKhGXkQ6thRqaLD8i4tUNcYK9n8M4JWi74nHnDrHym34jqva6h1KbhqUlxazoPjp3JGuZGKw26094KaT5Mjm/Xbf/pqTbP4mi12VL45LyKaU0vAgJPsznwaTpT0uc367HN9pC5V+RkS+WaEjo1Vx5kIDy6S0jFTxulmeGMbvcfYOJPQBmVlJt4RvCEpy3YrLKi1p2syvJZRN5JnzrgHSO6w03awb99z2KXC2Wsi5obMiuNXj5dCu6/SEszsU0j5HdL3Fx9F9w6lJUUtCyhTjBYisHmWTcIAgN/oDXGspCOSmcWD/AE33fHbownufo2K5zpRlqRq1pSq8y491qXFqVtBhrrRvHI1HyCbtfbeY3cenCc+211DqUXDj0KS6sp0eK4rv+SZriQggOS1bHsQgCAIAgCAIDf6heEaTzrFzrcjI154EvQt/bD4Nk8uL3lDoc6KXZ3jr5lAqwPRhAbXVWQNraRziABPCSSbAASNJJPAWWlTlZxuFmlJeT+xI9o2vTq15hhJbTNOXAykeM7+Xob6Tnu50aO7xepFsrNUlvS5vsQddywF0yAgCAID06Nr5IJWSxOLXsN2uHT+YIuCOIJCxKKksM0nCM4uMtGdJ6paebW0sc7cicnt+TIO6b+Y6iFWzg4vB5e4oujUcGR3bNT4tHF3zcsbvXdn+a6W7xMk7NlivjuihVPPRBAbPVmfBWUr/AJM0RPYHi/3LSosxZxuFmlJeTOoVWHlDDV1LImPkkcGsYC5zjuAGZKylkzGLk8I51131tkr5i43bC0nko+gfKdwLjx6NysKVJQXmeltbWNCPn1ZG11JYQHv0VoaoqXYaeF8hG/C24HlO3N9JWspxjqzlUrQp87wSan2W6RcLmNjOp0jb/wDpuuTuIEWW0qC65Pyp2X6RbuiY/wAmRn+RCK4gI7RoPrgjWlNC1FMbTwyR8AXNIB7Hbj6CusZxloyVTrU6nK8nijeWkOaSCCCCDYgjMEEbitmsnRpNYZf+zLW74dAWykfCIrB/DG09zJbpysbcei4VfWp7j4aHnL629jPMdHoTNcSEQr91mjvm3/au/Vdvbz7k7+o1+/8ABrdZNnFDDSVMrI3h8cUj2kyOPOa0kZXzzC2hWm5JZOlG+rSqRi3q0UkpxfhAEBfVLsw0e5jCY33LWk/xXbyO1V7rz7nnXtCunr/Bl/dZo75t/wBq79U9vPuY/qNfv/B6NG7OqGCVksbHh7HBzSZHEXHUTmsOtNrDNJ31acXGT4M822HwbJ5cXvLNDnRvs7x18ygVYHowgCA3+qOqc9fJhiGFjbY5XDmtHR/M7ob7AudSqoIjXF1CgsvXsXZq9qDRUoFohLJxklAeb9QPNb6BfpJUKdWUiirXtWrq8LsiTck21sIt0Wy9S5EXLIlrXs9patjixjYZvFkYMIJ/naMnDr39a6wrSiS7e9qUnxeV2KF0nQSQSvhlbhewlrh+Y6QRYg9BVhGSkso9FTnGpFSjozyrJuEBaGwzSZE09OTzXsEregOYQ13pIePqKLcx0ZU7Vp/DGfyJ9tJpuU0ZVDoYH/ZuD/8AFR6TxNFdZS3a8X+8TnFWR6cID9a4ggjIjMdoR6GGso6vglDmtcNzgCPSLqpPINYeCtNt2nCyKKlYbGQ8pJ5DTzQeouz/ANtSbaGXvFpsujmTqPpp+/upTSml4EBKdnmq/wAPqcL7iGMY5CMiRezWA8C439AK5Vqm4uBDvLn2MMrV6HQlDRxwsbHExrGNyDWiwH/fSq9tvizzkpOTzJ5ZnWDUIDHUQNe0se1r2uFi1wDmkdBByKJ4MptPKKg2kbOmwsdVUYIjGckW/AOL2ccI4jhv3bplGvn4ZFzZX7k1Tqa9GRPZzpU0+kKd1+a93JP62yc3PqDsLvorrWjmDJl7T9pRku3H6HR6rjzIQGm1z7wrPMTe4VvT5kdrbxoeqOZFZnqwgBRg6tofi4/Jb7Aqp6nj5aszrBgICE7YfBsnlxe8u1DnRO2d46+ZQKsD0YQHs0PRcvUQw3w8rJHHite2Nwbe3G11iTwmzSpPcg5dlk6a0NoqKlhZDC3Cxo9JPFzjxJ6VVyk5PLPKVKkqknKWp7lg0CAICm9uejQ2annAzka5jj1ssWk9ZDyPoqZay1RdbKqZjKHbiVepRbhAS/ZRMW6UpxwcJWns5NxH3tC43C+AhbQWaEvl9y9NY6blKSpj+XDK30lhAUGLw0zz9GW7Ui/NHLitD1oQBAdO6oT46GkcTcmGK56wwA/eCquaxJnlLhYqyXmyltr1UX6Tlaf9NsTB2Fgk9shU23WIF5s6OKCffP4IWu5PCAtnYPM29YzLEeRd1loxg+ouH1lEuloU21k/hfr/AKFtqIU4QBAEB+OaCCCLg5EHMEICH6M2Z0EL8fJukOLE3G8kNzuAA2wIH8111dabWCbO/rTWM4JiuRCCA02ufeFZ5ib3Ct6fMjtbeND1RzIrM9WEAKMHVtD8XH5LfYFVPU8fLVmdYMBAQnbD4Nk8uL3l2oc6J2zvHXzKBVgejCA2+qHf9H/cQfiNWlTkZxuPBn6P7HTqrDygQBAEBWe3Qf8Ahqc/1T7h/RSbbmLTZXiS9Cl1NL0ICUbMfClL5T/w3rlX5GQ7/wDt5fvU6LcLixVceaOUaqAse9h3tc5p7Wm35K1i8o9fGW9FMxLJsEB0Rsrnx6Lpr728o36sjgPusq6ssTZ5m+jivL96FVbXaYs0nMTukbE8dmAM9sZUq3fwFxs6WaCXbJDF3JwQGx0BpqWjnZPCbObvB7lzTva4cQfyB3gLWcFJYZyrUY1YOMi79W9pVHUgCR4p5eLZDZt/5ZO5I7bHqUGdCUSgr2FWnosry/BMmPBAIIIO4jMFcSEfSAIAgCAIAgNNrn3hWeYm9wrenzI7W3jQ9UcyKzPVhACjB1bQ/Fx+S32BVT1PHy1ZnWDAQEJ2w+DZPLi95dqHOids7x18ygVYHowgNvqh3/R/3EH4jVpU5GcbjwZ+j+x06qw8oEAQBAVpt071p/On3CpNtzFpsrxJehSyml6EBKNmPhSl8p/4b1yr8jId/wD28v3qdGKuPNHMmuVPydfVt/rSkdjnFw+4hWdJ5gj1VrLeoxfkaZbncIC89iVRioHtPiTPA7C1jva4qBcL4zz+044rZ7o8e2rV8yRR1cYuYuZJbfyZN2u7GuJ+uTwW1vPD3Wb7Mr7snTfXT1KYU0vQgCAID3aO0vPB8RNJH1MeWg9oBsfStXCL1RznShPmSZKdG7Uq+Lu3smHRIwXt2swn13XJ28HoRJ7Noy04en+5MND7YYHkCphfF/Mw8o3tIsHD0By4ytpLQg1NlzXGDz/BYGitLQ1LOUglbI3pab2PQ4b2nqNio7i48GV1SnOm8SWD2rBoEAQGm1z7wrPMTe4VvT5kdrbxoeqOZFZnqwgBRg6tofi4/Jb7Aqp6nj5aszrBgICE7YfBsnlxe8u1DnRO2d46+ZQKsD0YQG31Q7/o/wC4g/EatKnIzjceDP0f2OnVWHlAgCAICtNunetP50+4VJtuYtNleJL0KWU0vQgJRsx8KUvlP/DeuVfkZDv/AO3l+9ToxVx5o552rQYNJ1HQ7k3D0xtB+8FWFu/gR6TZ8s0I/vUiK7E0IC39g9RdlXH0OiePpBwPuBQ7pcUyl2rH4ov1LTljDgWuALSCCCLgg5EEcQopUp44opHXrZrJA501G0ywHMxi7pIuq297eveOO65m0q6fCRe2u0IzW7U4Pv0ZXaklmEAQBAEAQHu0PpaamkEsEhY8cRuI6HDc4dRWsoKSwznVpQqR3ZLJf2oWuDNIQkkBkzLCRg3Z7nsv4p9YOXQTAq09xnnbu1dCXk9CULkRAgNNrn3hWeYm9wrenzI7W3jQ9UcyKzPVhACjB1bQ/Fx+S32BVT1PHy1ZnWDAQEJ2w+DZPLi95dqHOids7x18ygVYHowgNvqh3/R/3EH4jVpU5GcbjwZ+j+x06qw8oEAQBAVpt071p/On3CpNtzFpsrxJehSyml6EBKNmPhSl8p/4b1yr8jId/wD28v3qdGKuPNFG7boLV0buDoW+sOeD91lNtn8LL7ZbzSa8yvVJLMICythlRaqqI/lRYvqPA/zUa6XBMqtqx+CL8y6lCKMICP6e1Mo6u5mhGM/6jOY+/SS3uvpXW8ako6MkUrqrS5Xw7EF0psa3mmqexsrfa9n/ABUiN13RYU9q/wDnH6fv+pFNJ7NtIQ3PIiUDjE4O9TTZx9S6xuIMmQ2hQl1x6kWqqZ8bi2RjmOG9rmlp9RzXVNPQlxlGSzF5MKybBAEBudUdOOo6uKcE4QbSD5UbsnjryzHWAtKsN6ODhc0VVpuP09TppjgQCDcHMHpBVYeVP1AabXPvCs8xN7hW9PmR2tvGh6o5kVmerCAFGDq2h+Lj8lvsCqnqePlqzOsGAgITth8GyeXF7y7UOdE7Z3jr5lAqwPRhAbfVDv8Ao/7iD8Rq0qcjONx4M/R/Y6dVYeUCAIAgK026d60/nT7hUm25i02V4kvQpZTS9CAlGzHwpS+U/wDDeuVfkZDv/wC3l+9ToxVx5oqLbxBzqN/SJWn0FhHtKl2r1LnZL516f6lUsaSbAXPQMypeS3bwbOn1dq39xSzu6xE+3rtZaOpHucncUlrJfUn+y7Vatpq1sstO5kZY9rnFzBa4uObixb2gbuKj16kZRwmV1/c0alLdjLiXCohShAEAQBAeTSWjIahmCeJkjehzQbdY6D1hZTa0N4VJQeYvBTe0XZ38FaailuYL89hN3R33EHe5nDPMZb+EyjX3uEi7sr72j3KmvR9yulJLMIAgLY0NtHEdPBGTmyONhuLm7WgfkoUqLbZS1LBym2u5bijFQabXPvCs8xN7hW9PmR2tvGh6o5kVmerCAFGDq2h+Lj8lvsCqnqePlqzOsGAgITth8GyeXF7y7UOdE7Z3jr5lAqwPRhAbfVDv+j/uIPxGrSpyM43Hgz9H9jp1Vh5QIAgCArTbp3rT+dPuFSbbmLTZXiS9CllNL0ICUbMfClL5T/w3rlX5GQ7/APt5fvU6MVceaPNWUEUuHlYmSYTduNjX4Sd5GIZLKbWhtGco8rwZYYGtFmtDR0AAexYMNt6mRDBhrakRxvkIJDGueQ3MkNFyBc78llLLMxjvNIruh2txS1MUQgcyJ7g0yPeLtxZA4QCAL2ucW667u3ajksp7MlGm5Z4roWUo5WBAEAQBAYaymbLG+N4u17XMcOkOFj9xWU8GYycWmjlIiytT15+IZCA3MGrcz2tcG5OAcOwi4XN1UmR5XME8HTarTyxptc+8KzzE3uFb0+ZHa28aHqjmRWZ6sIAUYOraH4uPyW+wKqep4+WrM6wYCAhO2HwbJ5cXvLtQ50TtneOvmUCrA9GEBt9UO/6P+4g/EatKnIzjceDP0f2OnVWHlAgCAICtNunetP50+4VJtuYtNleJL0KWU0vQgJRsx8KUvlP/AA3rlX5GQ7/+3l+9ToxVx5oIAgCA+ZGAgg5ggg9hQHLWmdHup55YXb43uZnxAOR9IsfSrSEt6KZ62lNVIKS6ltbN9ojJGMpqx+GRoDWSuOUgGQDnHc/rO/t3xK1Fp5RTXti4tzprh27FmqMVYQBAEBHde9Y20VI9+Icq4FkTeJeRvt0Nvc+reQulOG/LBJtaDrVEunU5tVkeoCAy00DpHtYwXc9wa0dLnGwHrKN4WTWUlFNs6e0ZoeOKGKLCHcmxjLkb8DQ2/wByq3LLyeUnUcpOXc2K1OZptc+8KzzE3uFb0+ZHa28aHqjmRWZ6sIAUYOraH4uPyW+wKqep4+WrM6wYCAhO2HwbJ5cXvLtQ50TtneOvmUCrA9GEBt9UO/6P+4g/EatKnIzjceDP0f2OnVWHlAgCAICtNunetP50+4VJtuYtNleJL0KWU0vQgJRsx8KUvlP/AA3rlX5GQ7/+3l+9ToxVx5oIAgCAICqdsmqZd/46FtyAGzgDPCMmyddhZp6g3gCpVvUx8LLfZtzj/pS+X4KhUwuiT6va+VtIA1kmOMZCOQY2gdDTcOaOoEDqXKdGMiJWsqVXi1h90Teg2ytt/GpXA9Mbw6/0XAW9ZXB2r6MgT2U/8ZfU2H74qP5mo+rH/wDItfdpnP8ApdXuv5/BqdK7ZDYimprH5Urr2+g3f9Zbxte7OtPZX/nL6FbaZ0xNVSGWokL3nLPcB0NaMmjqCkxgorCLWlShSjuwR4FsdAgLU2PaokvFbM2zW3EIPjO3GTsAuB13PAXiXFX/ABRT7Rulj2Ufn+C4FEKYIDT64NJoKwAEkwTAAZknAdwW0OZHa3eKsfVHN37Mm+Zk+zd+ist+Pc9P7WHdD9mTfMyfZu/RN+Pce1h3QOjJvmZPs3fom/HuPaw7o6iofi4/Jb7Aqx6nk5aszrBgICGbW4nO0dIGtLjjjyAJPddAXag8TJuz2lXTZRP7Mm+Zk+zd+inb8e56D2sO6H7Mm+Zk+zd+ib8e49rDuja6p6PlFdRkxSACogJJY4AASNzJstakluvicripB0p8Vo/sdKKtPLhAEAQFcbbadz6anDGuceVJs0F3iHoUi3aUuJZbMko1Hl9Cnf2ZN8zJ9m79FM349y79rDuh+zJvmZPs3fom/HuPaw7ok2zahlbpKlLontAc+5LHAD+G7iQuVaScHhkW9qRdCST/AHJ0GoB5wIAgCAID8cLixzCAqfXXZXcumoLZ5ugJsP8AaJyHkn0HcFKp3GOEi3tdpYW7V+v5KrrKOSJ5ZKx0bxva5pafUVLUk9C4hOM1mLyYFk2CAIAgMtNTPkcGRsc953Na0ucewDMo2lqaykorLeC0dStlbiWy1+QGYgBuT0co4ZAfyj0kblEqXHSJU3W0ljdpfX8FuRsDQA0AAAAACwAG4AcAohTZyfSAIAgCAIAgCAIAgCAIAgCAIAgCAIAgCAIAgCAIAgCAIAgCA8mkdGQztwzxMlbwD2h1usX3HrCym1obwqSg8xeCI1+yqgk7hskPkSXHqkDl1VxNEyG0q8dePr/saiXY1D4tVIO1jXeyy395l2Oy2rPrFCLY1D41VIexjW+0lPeZdg9qz6RRtaDZPQM7vlZep8lh/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Q35cd4HpXHaN5K3gtzjJvgZhHL4mbQGkeXhDzbECWutuuP1BB9K62F17xRU3ro/UxOOHg2SmGpptWNJPnje6S1w7CLC2VgfzVdsy7nc03KffHA3nFRfA/abST3VksJtgazEMs78zj9IpSupyvJ0Holnz6fkOK3cmpOnKomdzBGWQuNwQQcNyBxzyaoPv8Adt1HBLEHx9OPn5G+5HgbWr0u74H8IYAHWabHMAlwae3ip1a9krP3iC48NfVI0UfiwefR1RWv5N5EXJuwk9OA2J9Nlyt6l9U3Zvd3Xh9c4MtRR81+kqj4S6GDBk0O5w6hfO/WsV7q595dGjjTPEKMd3LPug0rPNHK1rWCeNwab9zvseP8ruKzb3devTnFJKpF48v3gw4pPyPPofSdVNIR/DwscBJlY2uQbZ9RXOzurutUcXu4i8P/AGMyjFIxOqaiaeQRticYXuDS8ZtuSBbPfzfuXP2tzXrzUFF7j4Z6fuBiKXHqSXR/Kcm3lsPKZ3w7t5tb0WVzQ9puL2uN7rjQ5vGeBqNN6SmZPHFDgu9t+cONzx7Aq+8uq8K8aNLHFdfmbxisZZjj01PFI1lVG0NfkHt3X68z09S0jfV6NRQuYpJ6Nfv4G6msxMmnNJTMnjihwXe2/OHG5436At7y6rwrwpUsfEuojFNZZ7tEmo53wjBww4PTe/3KVbe88fb48sGst3oZdLaRbBGXuz4AdLjuH/fQtru5jb03OXyXdiMcvBp4pK+QB7eTjBzDCMyOG8H2hV8ZbRqrfW7Fdnr+/Q2+BcD20VfMYpTLFgfGHWPiuIBOQvu3dRUmjcV3Sm6sN2Ufo+BhpZ4H3oCvfNByj7Yru3Cwy3LewuJ16CqS14mJrDweLRWmJJKSaZ2HGzHawsOawOFxfpKjWt9Uq2s6ssZWcfJJm0opSSMNBWV0rGyN5LC6+/I5Gx49RXO3r31eCqR3cP174MtQTwZ9M6SnbUshhwc5mLnDjd1879DV0u7qvG5jRpY4rPH5/gxGK3cszaD0rI98kUzWtfHndu4j1nq9a6WV3UqTnSrJKUe2hiUUllHk/a1RUPcKVrWsabco/ier9LHhuXBXtxczatklFf5P9/PyNt1R5j0UVTVskayaNsjXf6jMsPWd3qsOq660at7CooVYpp9V0/f+DVqOMoyU+knmtkgNsDW4hlnezTv+kVtTu5yvZ0Holnz6fkOK3ch+kn/DRDlgLMW7O9id/oWzuZq8VHpjPmN1buTxzaSqn1EsUPJ2Znzhwy4361HndXU7idKlj4e5ndjjLNrTyTNhe6bDygDjzd2QuFPhKtGi3VxvLOmhq8Z4Efi07V8ly5bG6MGx3g77dPT2qnjtC89j7dqLj/OuDpuRzgldLMHsY8bnNDh2EX/NX1OaqQU11WfqcmsGVbmDw6c73m82/wBhUa8/t6no/sbR1Rr9VK2MU8TDI3HzubiGLunHdv3KFsmvT93hDeW9x4Z46vobVE85NTV1b5KwyRxGVsPNAGQvnmfpX9QUGrWqVb1zpw3lDh8+/wBfsjZJKOH1MurtQ6Kpex7DGJrua08CLkW6u6HoC32fUnSupU5x3VPil5/uf4E1mOUS9ehOJE9TK2NkTw+RrSX5BzgCeaBxXn9i16UKLU5JPPV+SO1RNs9FF4Sn82PZGu1D/udT0/8AyYfIjRw0sT31XKzclZ7sIuLO5zt7d7rWG7pVZCjRqTre0nu8eHHXi+nXBvlpLCNh8KdJox5eO5LWg2tdoe227Lq9ClOtOpsuTktMJeia/wCDXGJn5obR1L/BeZzynMdg5Rnd3Bw4bX35WWbO0tP+nP2nxcHjK17YxnUSlLjwMem6R0lZKGEhwjDhbK9gOb6Vre0Z1bySg8NRysdfIReI8Tb6m8nyF4xZ17SXNziH5W3f/qn7H9l7vmC49fU1qZzxMGqHxlX5z83rlsrxa/8A6vyZqaI1UdJDJU1PLy8nZ5w85rb3c6/dA34KvjQoVbmt7ae7h8OKXV9zbLSWCXaIhjZC1sTsbBis64de7iTmMt5I9C9FaU6dOio03mPfXr5HKTbfE0mmpQ2vp3OIaA3Mk2A7riqy8nGF/SlJ4WPybx5GYdaa1k/JQwuD3l4N25gZEb/Tf0LltSvC53KFJ7zb6Gaaa4s/NaImOqoGyOwsLM3XAtmeJyCbThCd1TjUeFji9O4g3uvBtdX6KCMv5CXlL4cXPa61r27kC28+pT7C3t6W97Ge9nGeKffsaTbep59dadzoWuaLhjg5w6rEX9nrXHbNOUqClFZw8v0M03xNjS6agewOEjBlmHODSOogqZSvqFSG8pJerw0auLRidpOOaGfk3XwteDlbxTYjq3+paO6pV6VT2bzhP7DdaayaDQOgmSwCQvkabuya4AZehVNhs+FagpuUlro+H2Ok54eD70B4Pqf9z8Nq22f/ANvq/wDu/wDqhPnR59D6OpXxsdJOWPN7t5RgtZxAyIvuA9a4WVraTpRnUqYl2yu/bBmUpZ4I9WstMZK2NjThcYsjuzHKEey3pXfaVKVW9hCLw3Hh/wDIxB4iZtUomGKZoBE2bXknPO9uwb/SOxdtkwg6U46T0ln54MVM5XYap6QZGx0MpEb2uOTja9+s5X/+k2VcQpQdCp8Mk+oqJvijcnTUPKNjEgLnZDDzhfoJGQKsvfaHtFTUst9uJpuvGSPVFAJtITMc5zRhBu02OTWDiOtU07dV9o1IttcE+HpE6J4gj6oaEQ6QaxrnOGAm7jc5g9AXShbqhtBQTb+HqG8wPPUUsMlZUCaTk2ixBxBtzYZc4LhVo0at7UVaW6uHVLt3MptRWCQUlPGylkbC/Gy0nOxB2ds8wLK3o06VO2caUsrD46/Y5tty4kNgpQGQySYnQueWvAJFiD+Yz9BXmqdFRp06lTLg3hrt+/k7N8WlqWPEAAMNsNha263Cy9nFJJY0Ix9LIPNpIXikB+S72LlXWack+xlakX0XA0SsIa0G+8AdBVRb0oRqJqK+h0beDc6sxgRusAOcdwtwCn2EIxpvdWOP4NJ6n5pyMcpTmwuHZG2YzbxWLuMXUptrr+DMdGblTjQgzKdlxzG7x4oXnlRp55V9EdsskVMwfDJDYXwb7Z+JxVpCMfepSxxx+DR8pop6dhlddjTz3eKOlV06NNzeYrXsjZNki0vC0UzmhoDbN5thbuhwVpcQj7Bxxw4cOmponxI7Q07RLHZre7ZwHygqujRpqpFqK1XTzN23g3jGD4Y42F8O+2e4cVYqK96bxxwaf4nxoeMCeewAuTewtfnH9StbaEY1p4WP+TMtEfegWAPnsALuzsLXzcs2kYqU8Lr+RLoaTSFO0yyXa3uncB0qBWo03Uk3FavobJvBJNBNAgYALDnZDLxirS0io0Ul5/c0lqarWaJpkbdoPN4gHiVDvqcJTW8k+BtF8D1auUzA0uDGh264aAbdF11saVOKbjFJ+hibZ5tZommRt2g83iAeJXO+pwlNbyT4CLMmq8YBksAO53C3StrCEYuW6saf6ibN+QrI0K41gha2ocGtDRfcAAPUF43aMIwud2KwvIkwfwk3gha2ms1oALCSAABmM8gvUQhGNDCWFg4Z4mPQLAILAAC7shksWkVGlhIS1PHouIClmAAAOPK2XchcLeEVbzSXDj9jLfE0radlxzG/VCgKjTzyr6I3yyRVbB8MiNhfDvtn4/FWlSMXcxljjj8nNcp800YFZIQACRnYWvk05rWnCKupNL94GXyng14hbga7CMV7YrC9ui6g7bhH2aljj36m1J8T91Hhbgc7CMV7YrC9ui+9Z2JCPs3LHHv1FV8TYQMHwyQ2F8O+2e5vFToQj71KWOOPwa/4h7B8MBsL4d9s9x4rLivek8ccGP8AE0+l4GmaQlrSb9A6AoNzShKrJuK+hum8G40QwCmcAABz8rZblOtopUGkuHE0ep5oYW/AnDCLX3WFu6HBcY04e6uOFjt8zOfiPinkIa0AkAAAAHcLLEG1FJBn/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TEhMUEhMWFRUXGRYXGBYYFhoVGBgWFxseGBcYGBgYHCggGB0lHBQWITEhJSkrLy4uFyAzODMsNygtOisBCgoKDg0OGhAQGzIlICYxNCwsLCw0LCwsLCwsMCwsLCwsLywsLCwsLCwsLCwsLCwsLCwsLCwsLCwsLCwsLCwsLP/AABEIALIBGgMBEQACEQEDEQH/xAAcAAEAAgMBAQEAAAAAAAAAAAAABgcDBQgEAgH/xABNEAABAwICBQUKCwcDAgcAAAABAAIDBBESIQUGBzFBEyJRYXEyNDVCcnOBkbGyFDNSU4KSk6GzwdEVFyNiY3TCQ4PSw/AkRKKj0+Hx/8QAGgEBAAIDAQAAAAAAAAAAAAAAAAQFAQIDBv/EADoRAAIBAwEGAwgBAwMDBQAAAAABAgMEETEFEiEyQVEzYXETFCKBkbHR8KEVNELB4fEjNVJygqKy0v/aAAwDAQACEQMRAD8AvFAEAQFda4bUoqdzoqRomkGReT/CaegWzeeyw61Ip27lxZZW2zpVFvT4L+SsdK67V05OOpkaPkxnkm9lmWv6bqVGjBdC1p2dGGkfrxNFNM5xu5xcekkk+srokloSVFLQy0tfLH8XLIzyHub7CsOKeqNZU4S5lklmgNplbTkCR/wiPi2TurdUndX7cXYuM7eL04EOts+lPTg/L8Fy6r6zQV0eOF2YtjjOT2E9I6DnYjI26ioc4ODwykr286MsSN0tDgEAQBAEAQBAEAQBAEAQBAEAQBARfWPX2joyWvk5SQb44xjcD0ONw1vYTfqXSFKUtCVRs6tXilw7sg1ftlkJPIUrGjgZHl3rDQLetd1a92WENlL/ACl9DLqltNqqmsghlZAGSOLTha4HuTaxLzxssVKCjHKNbjZ9OnScot5X72LcUUpwgCAIAgCAIAgCAICsNsGt7oh8DgdZ723mcDm1h3MHQXDM9VulSbenn4mWuzrVTftJaLQppTS8CAy0tM+R7WRtL3uNmtaLknoACw2kss1lJRWXoWFovZDVPaHTSxwk+LYyOHbYhvqJUeVyloitqbUpp4is/wADSWyCqYCYZY5beKbxuPZe49ZCRuV1QhtSm38Sx/JJtk+pj6XHUVLSyZ142sJ7lgPOJtkS4tFuoda5V6qlwRF2hdqriENCx1HKwIAgCAIAgCAIAgCAICt9PbWGU80sLaV73RvcwlzwwEtJFxYONja6kQt3JZyWdHZspxUnLU0FVtkqD8XTRN8pzn+wtXRWq6skx2VD/KT/AH6mpqtqmkH9y+OPyI2n38S3VvA6x2bQWuX++RZ2y7TctXRGSd5fI2R7C4gDgHDJoA3PCi1oKMsIqr6jGlVxFcMEL2jbR3Pc6mon4Yxdr5mnN54tjPBv8w38Mu670aHWRPs7BJb9Rcei/JVylFsEBs9WJ8FZSv8AkzRH0Yxf7lpU5WcbhZpSXkzqFVh5QIAgCAIAgCAIAgPxxtmUBy3p7SRqamad1/4j3OF+Db80ehth6FaQjuxSPWUaap01HseBbHUIC6tjOrjY4DVvbeSW4ZfxY2mxt0FxB9Ab1qFcTy90odpV3Kfs1ovuWUoxWBAEAQBAEAQBAEAQBAEAQBAc57TIMGk6odLmu+uxrvaSrGg/gR6axeaESLrqSwgJRojWt1Po6emjJEk0l8Q8WMtAfY9JwgdhPUuMqe9NNkOpbKpXU5aJfyRddiYeqi0bNN8TDJLb5DHP90FYcorVmkqkIczSNi/VCuAuaOe3VE4n1AXWntYdzkrqi3jeRq5oZIngPY5jxY2c0tOW7I58FvlNcDqpRmuDyjqqGTE1rhuIB9Yuqo8k1h4PtDAQBAEAQBAEAQGt1lnwUdU8b2wyuHaGEhbQWZJHWjHeqRXmjl1Wh6wIAgOotW6bk6SmjHixRD0hov8AequTy2zyVaW9Uk/NmyWpzCAIAgCAIAgCAIAgCAIAgCAofbRBh0jf5cUbvUXM/wAFOtuU9Bsx5o/MgakFiEB6tG6PlqJGxQsL3u3NHtJ3AdZyCxKSiss0nUjCO9J4RdGqWy6CANfVgTy78J+KaejD4/a7LqUKpXlLgiiuNoznwhwX8k/ijDQGtAaBkABYAdQG5RyvbzxZ9oYPPW0UczcEsbJG/Je0OHqKym1obRnKLzF4MsUYa0NaLBoAA6AMgFgw3l5PtDAQBAEAQBAEAQGm108H1nmJvcK3hzI7W3jQ9UcyKzPVhACjB1bQ/FR+S32BVT1PIS1ZnWDUIAgCAIAgCAIAgMUlQxvdOaO0gIZSbPtkgO4g9huhjGD6QBAEBTm3aC01K/5TJG/UcD/1FMtXqXWyn8MkVcpRbhATzYvPh0jb5cUjfUWv/wAFHueQrtprNH5l8KCefCAIAgPiaZrBie4NA4uIA9ZQyk3oaWo1yoGd1Vw/ReH+7dbqnLsdla1npFnmbr/o4/8Am2ep49rVn2U+xv7nX/8AE2VDrHSTG0VTC8/JEjcX1b3WrhJao5SoVI80WbRanIIAgCAof97Nf/R+zP8AyU73aJ6D+mUfM8+kdptbNFJE/ksMjXMdZhBwuFjY4sjYrKt4p5NobOpQkpLPAha7k8IAgJ1FtWr2gAcjYAAfwzwy+Uo/u0SuezKL7n1+9mv/AKP2Z/5J7tEf0yj5m01X2lVs9XTwyclgkka11mEGx32OJaVKEYxbRxuNn0qdOUlngWBtB03LR0bpocOMOYBiFxZxscrrhSipSwyutKUatVRloVX+9mv/AKP2Z/5KV7tEt/6ZR8x+9mv/AKP2Z/5J7tEf0yj5nv0BtOrZqqnifyWGSWJjrMIOF7w02OLI2K1nbxUWznW2dShTlJZ4JsuaWQNaXOIa0AkkmwAG8kncFDKRJt4RV+te1prCY6FgeRkZn3wfQbvd2m27cQpVO3b4yLW32Y2s1HjyK20prRWVBPLVMrgfFDsDPqMs37lJVKC0RaQtqUOWKNOt8HcyQzOYQ5ji1w3FpLT6wsNJmHFNYaJXoHaPXUxAMnLs4sl5xtxs/ugfSR1LlKhGXkQ6thRqaLD8i4tUNcYK9n8M4JWi74nHnDrHym34jqva6h1KbhqUlxazoPjp3JGuZGKw26094KaT5Mjm/Xbf/pqTbP4mi12VL45LyKaU0vAgJPsznwaTpT0uc367HN9pC5V+RkS+WaEjo1Vx5kIDy6S0jFTxulmeGMbvcfYOJPQBmVlJt4RvCEpy3YrLKi1p2syvJZRN5JnzrgHSO6w03awb99z2KXC2Wsi5obMiuNXj5dCu6/SEszsU0j5HdL3Fx9F9w6lJUUtCyhTjBYisHmWTcIAgN/oDXGspCOSmcWD/AE33fHbownufo2K5zpRlqRq1pSq8y491qXFqVtBhrrRvHI1HyCbtfbeY3cenCc+211DqUXDj0KS6sp0eK4rv+SZriQggOS1bHsQgCAIAgCAIDf6heEaTzrFzrcjI154EvQt/bD4Nk8uL3lDoc6KXZ3jr5lAqwPRhAbXVWQNraRziABPCSSbAASNJJPAWWlTlZxuFmlJeT+xI9o2vTq15hhJbTNOXAykeM7+Xob6Tnu50aO7xepFsrNUlvS5vsQddywF0yAgCAID06Nr5IJWSxOLXsN2uHT+YIuCOIJCxKKksM0nCM4uMtGdJ6paebW0sc7cicnt+TIO6b+Y6iFWzg4vB5e4oujUcGR3bNT4tHF3zcsbvXdn+a6W7xMk7NlivjuihVPPRBAbPVmfBWUr/AJM0RPYHi/3LSosxZxuFmlJeTOoVWHlDDV1LImPkkcGsYC5zjuAGZKylkzGLk8I51131tkr5i43bC0nko+gfKdwLjx6NysKVJQXmeltbWNCPn1ZG11JYQHv0VoaoqXYaeF8hG/C24HlO3N9JWspxjqzlUrQp87wSan2W6RcLmNjOp0jb/wDpuuTuIEWW0qC65Pyp2X6RbuiY/wAmRn+RCK4gI7RoPrgjWlNC1FMbTwyR8AXNIB7Hbj6CusZxloyVTrU6nK8nijeWkOaSCCCCDYgjMEEbitmsnRpNYZf+zLW74dAWykfCIrB/DG09zJbpysbcei4VfWp7j4aHnL629jPMdHoTNcSEQr91mjvm3/au/Vdvbz7k7+o1+/8ABrdZNnFDDSVMrI3h8cUj2kyOPOa0kZXzzC2hWm5JZOlG+rSqRi3q0UkpxfhAEBfVLsw0e5jCY33LWk/xXbyO1V7rz7nnXtCunr/Bl/dZo75t/wBq79U9vPuY/qNfv/B6NG7OqGCVksbHh7HBzSZHEXHUTmsOtNrDNJ31acXGT4M822HwbJ5cXvLNDnRvs7x18ygVYHowgCA3+qOqc9fJhiGFjbY5XDmtHR/M7ob7AudSqoIjXF1CgsvXsXZq9qDRUoFohLJxklAeb9QPNb6BfpJUKdWUiirXtWrq8LsiTck21sIt0Wy9S5EXLIlrXs9patjixjYZvFkYMIJ/naMnDr39a6wrSiS7e9qUnxeV2KF0nQSQSvhlbhewlrh+Y6QRYg9BVhGSkso9FTnGpFSjozyrJuEBaGwzSZE09OTzXsEregOYQ13pIePqKLcx0ZU7Vp/DGfyJ9tJpuU0ZVDoYH/ZuD/8AFR6TxNFdZS3a8X+8TnFWR6cID9a4ggjIjMdoR6GGso6vglDmtcNzgCPSLqpPINYeCtNt2nCyKKlYbGQ8pJ5DTzQeouz/ANtSbaGXvFpsujmTqPpp+/upTSml4EBKdnmq/wAPqcL7iGMY5CMiRezWA8C439AK5Vqm4uBDvLn2MMrV6HQlDRxwsbHExrGNyDWiwH/fSq9tvizzkpOTzJ5ZnWDUIDHUQNe0se1r2uFi1wDmkdBByKJ4MptPKKg2kbOmwsdVUYIjGckW/AOL2ccI4jhv3bplGvn4ZFzZX7k1Tqa9GRPZzpU0+kKd1+a93JP62yc3PqDsLvorrWjmDJl7T9pRku3H6HR6rjzIQGm1z7wrPMTe4VvT5kdrbxoeqOZFZnqwgBRg6tofi4/Jb7Aqp6nj5aszrBgICE7YfBsnlxe8u1DnRO2d46+ZQKsD0YQHs0PRcvUQw3w8rJHHite2Nwbe3G11iTwmzSpPcg5dlk6a0NoqKlhZDC3Cxo9JPFzjxJ6VVyk5PLPKVKkqknKWp7lg0CAICm9uejQ2annAzka5jj1ssWk9ZDyPoqZay1RdbKqZjKHbiVepRbhAS/ZRMW6UpxwcJWns5NxH3tC43C+AhbQWaEvl9y9NY6blKSpj+XDK30lhAUGLw0zz9GW7Ui/NHLitD1oQBAdO6oT46GkcTcmGK56wwA/eCquaxJnlLhYqyXmyltr1UX6Tlaf9NsTB2Fgk9shU23WIF5s6OKCffP4IWu5PCAtnYPM29YzLEeRd1loxg+ouH1lEuloU21k/hfr/AKFtqIU4QBAEB+OaCCCLg5EHMEICH6M2Z0EL8fJukOLE3G8kNzuAA2wIH8111dabWCbO/rTWM4JiuRCCA02ufeFZ5ib3Ct6fMjtbeND1RzIrM9WEAKMHVtD8XH5LfYFVPU8fLVmdYMBAQnbD4Nk8uL3l2oc6J2zvHXzKBVgejCA2+qHf9H/cQfiNWlTkZxuPBn6P7HTqrDygQBAEBWe3Qf8Ahqc/1T7h/RSbbmLTZXiS9Cl1NL0ICUbMfClL5T/w3rlX5GQ7/wDt5fvU6LcLixVceaOUaqAse9h3tc5p7Wm35K1i8o9fGW9FMxLJsEB0Rsrnx6Lpr728o36sjgPusq6ssTZ5m+jivL96FVbXaYs0nMTukbE8dmAM9sZUq3fwFxs6WaCXbJDF3JwQGx0BpqWjnZPCbObvB7lzTva4cQfyB3gLWcFJYZyrUY1YOMi79W9pVHUgCR4p5eLZDZt/5ZO5I7bHqUGdCUSgr2FWnosry/BMmPBAIIIO4jMFcSEfSAIAgCAIAgNNrn3hWeYm9wrenzI7W3jQ9UcyKzPVhACjB1bQ/Fx+S32BVT1PHy1ZnWDAQEJ2w+DZPLi95dqHOids7x18ygVYHowgNvqh3/R/3EH4jVpU5GcbjwZ+j+x06qw8oEAQBAVpt071p/On3CpNtzFpsrxJehSyml6EBKNmPhSl8p/4b1yr8jId/wD28v3qdGKuPNHMmuVPydfVt/rSkdjnFw+4hWdJ5gj1VrLeoxfkaZbncIC89iVRioHtPiTPA7C1jva4qBcL4zz+044rZ7o8e2rV8yRR1cYuYuZJbfyZN2u7GuJ+uTwW1vPD3Wb7Mr7snTfXT1KYU0vQgCAID3aO0vPB8RNJH1MeWg9oBsfStXCL1RznShPmSZKdG7Uq+Lu3smHRIwXt2swn13XJ28HoRJ7Noy04en+5MND7YYHkCphfF/Mw8o3tIsHD0By4ytpLQg1NlzXGDz/BYGitLQ1LOUglbI3pab2PQ4b2nqNio7i48GV1SnOm8SWD2rBoEAQGm1z7wrPMTe4VvT5kdrbxoeqOZFZnqwgBRg6tofi4/Jb7Aqp6nj5aszrBgICE7YfBsnlxe8u1DnRO2d46+ZQKsD0YQG31Q7/o/wC4g/EatKnIzjceDP0f2OnVWHlAgCAICtNunetP50+4VJtuYtNleJL0KWU0vQgJRsx8KUvlP/DeuVfkZDv/AO3l+9ToxVx5o552rQYNJ1HQ7k3D0xtB+8FWFu/gR6TZ8s0I/vUiK7E0IC39g9RdlXH0OiePpBwPuBQ7pcUyl2rH4ov1LTljDgWuALSCCCLgg5EEcQopUp44opHXrZrJA501G0ywHMxi7pIuq297eveOO65m0q6fCRe2u0IzW7U4Pv0ZXaklmEAQBAEAQHu0PpaamkEsEhY8cRuI6HDc4dRWsoKSwznVpQqR3ZLJf2oWuDNIQkkBkzLCRg3Z7nsv4p9YOXQTAq09xnnbu1dCXk9CULkRAgNNrn3hWeYm9wrenzI7W3jQ9UcyKzPVhACjB1bQ/Fx+S32BVT1PHy1ZnWDAQEJ2w+DZPLi95dqHOids7x18ygVYHowgNvqh3/R/3EH4jVpU5GcbjwZ+j+x06qw8oEAQBAVpt071p/On3CpNtzFpsrxJehSyml6EBKNmPhSl8p/4b1yr8jId/wD28v3qdGKuPNFG7boLV0buDoW+sOeD91lNtn8LL7ZbzSa8yvVJLMICythlRaqqI/lRYvqPA/zUa6XBMqtqx+CL8y6lCKMICP6e1Mo6u5mhGM/6jOY+/SS3uvpXW8ako6MkUrqrS5Xw7EF0psa3mmqexsrfa9n/ABUiN13RYU9q/wDnH6fv+pFNJ7NtIQ3PIiUDjE4O9TTZx9S6xuIMmQ2hQl1x6kWqqZ8bi2RjmOG9rmlp9RzXVNPQlxlGSzF5MKybBAEBudUdOOo6uKcE4QbSD5UbsnjryzHWAtKsN6ODhc0VVpuP09TppjgQCDcHMHpBVYeVP1AabXPvCs8xN7hW9PmR2tvGh6o5kVmerCAFGDq2h+Lj8lvsCqnqePlqzOsGAgITth8GyeXF7y7UOdE7Z3jr5lAqwPRhAbfVDv8Ao/7iD8Rq0qcjONx4M/R/Y6dVYeUCAIAgK026d60/nT7hUm25i02V4kvQpZTS9CAlGzHwpS+U/wDDeuVfkZDv/wC3l+9ToxVx5oqLbxBzqN/SJWn0FhHtKl2r1LnZL516f6lUsaSbAXPQMypeS3bwbOn1dq39xSzu6xE+3rtZaOpHucncUlrJfUn+y7Vatpq1sstO5kZY9rnFzBa4uObixb2gbuKj16kZRwmV1/c0alLdjLiXCohShAEAQBAeTSWjIahmCeJkjehzQbdY6D1hZTa0N4VJQeYvBTe0XZ38FaailuYL89hN3R33EHe5nDPMZb+EyjX3uEi7sr72j3KmvR9yulJLMIAgLY0NtHEdPBGTmyONhuLm7WgfkoUqLbZS1LBym2u5bijFQabXPvCs8xN7hW9PmR2tvGh6o5kVmerCAFGDq2h+Lj8lvsCqnqePlqzOsGAgITth8GyeXF7y7UOdE7Z3jr5lAqwPRhAbfVDv+j/uIPxGrSpyM43Hgz9H9jp1Vh5QIAgCArTbp3rT+dPuFSbbmLTZXiS9CllNL0ICUbMfClL5T/w3rlX5GQ7/APt5fvU6MVceaPNWUEUuHlYmSYTduNjX4Sd5GIZLKbWhtGco8rwZYYGtFmtDR0AAexYMNt6mRDBhrakRxvkIJDGueQ3MkNFyBc78llLLMxjvNIruh2txS1MUQgcyJ7g0yPeLtxZA4QCAL2ucW667u3ajksp7MlGm5Z4roWUo5WBAEAQBAYaymbLG+N4u17XMcOkOFj9xWU8GYycWmjlIiytT15+IZCA3MGrcz2tcG5OAcOwi4XN1UmR5XME8HTarTyxptc+8KzzE3uFb0+ZHa28aHqjmRWZ6sIAUYOraH4uPyW+wKqep4+WrM6wYCAhO2HwbJ5cXvLtQ50TtneOvmUCrA9GEBt9UO/6P+4g/EatKnIzjceDP0f2OnVWHlAgCAICtNunetP50+4VJtuYtNleJL0KWU0vQgJRsx8KUvlP/AA3rlX5GQ7/+3l+9ToxVx5oIAgCA+ZGAgg5ggg9hQHLWmdHup55YXb43uZnxAOR9IsfSrSEt6KZ62lNVIKS6ltbN9ojJGMpqx+GRoDWSuOUgGQDnHc/rO/t3xK1Fp5RTXti4tzprh27FmqMVYQBAEBHde9Y20VI9+Icq4FkTeJeRvt0Nvc+reQulOG/LBJtaDrVEunU5tVkeoCAy00DpHtYwXc9wa0dLnGwHrKN4WTWUlFNs6e0ZoeOKGKLCHcmxjLkb8DQ2/wByq3LLyeUnUcpOXc2K1OZptc+8KzzE3uFb0+ZHa28aHqjmRWZ6sIAUYOraH4uPyW+wKqep4+WrM6wYCAhO2HwbJ5cXvLtQ50TtneOvmUCrA9GEBt9UO/6P+4g/EatKnIzjceDP0f2OnVWHlAgCAICtNunetP50+4VJtuYtNleJL0KWU0vQgJRsx8KUvlP/AA3rlX5GQ7/+3l+9ToxVx5oIAgCAICqdsmqZd/46FtyAGzgDPCMmyddhZp6g3gCpVvUx8LLfZtzj/pS+X4KhUwuiT6va+VtIA1kmOMZCOQY2gdDTcOaOoEDqXKdGMiJWsqVXi1h90Teg2ytt/GpXA9Mbw6/0XAW9ZXB2r6MgT2U/8ZfU2H74qP5mo+rH/wDItfdpnP8ApdXuv5/BqdK7ZDYimprH5Urr2+g3f9Zbxte7OtPZX/nL6FbaZ0xNVSGWokL3nLPcB0NaMmjqCkxgorCLWlShSjuwR4FsdAgLU2PaokvFbM2zW3EIPjO3GTsAuB13PAXiXFX/ABRT7Rulj2Ufn+C4FEKYIDT64NJoKwAEkwTAAZknAdwW0OZHa3eKsfVHN37Mm+Zk+zd+ist+Pc9P7WHdD9mTfMyfZu/RN+Pce1h3QOjJvmZPs3fom/HuPaw7o6iofi4/Jb7Aqx6nk5aszrBgICGbW4nO0dIGtLjjjyAJPddAXag8TJuz2lXTZRP7Mm+Zk+zd+inb8e56D2sO6H7Mm+Zk+zd+ib8e49rDuja6p6PlFdRkxSACogJJY4AASNzJstakluvicripB0p8Vo/sdKKtPLhAEAQFcbbadz6anDGuceVJs0F3iHoUi3aUuJZbMko1Hl9Cnf2ZN8zJ9m79FM349y79rDuh+zJvmZPs3fom/HuPaw7ok2zahlbpKlLontAc+5LHAD+G7iQuVaScHhkW9qRdCST/AHJ0GoB5wIAgCAID8cLixzCAqfXXZXcumoLZ5ugJsP8AaJyHkn0HcFKp3GOEi3tdpYW7V+v5KrrKOSJ5ZKx0bxva5pafUVLUk9C4hOM1mLyYFk2CAIAgMtNTPkcGRsc953Na0ucewDMo2lqaykorLeC0dStlbiWy1+QGYgBuT0co4ZAfyj0kblEqXHSJU3W0ljdpfX8FuRsDQA0AAAAACwAG4AcAohTZyfSAIAgCAIAgCAIAgCAIAgCAIAgCAIAgCAIAgCAIAgCAIAgCA8mkdGQztwzxMlbwD2h1usX3HrCym1obwqSg8xeCI1+yqgk7hskPkSXHqkDl1VxNEyG0q8dePr/saiXY1D4tVIO1jXeyy395l2Oy2rPrFCLY1D41VIexjW+0lPeZdg9qz6RRtaDZPQM7vlZep8lh/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Q35cd4HpXHaN5K3gtzjJvgZhHL4mbQGkeXhDzbECWutuuP1BB9K62F17xRU3ro/UxOOHg2SmGpptWNJPnje6S1w7CLC2VgfzVdsy7nc03KffHA3nFRfA/abST3VksJtgazEMs78zj9IpSupyvJ0Holnz6fkOK3cmpOnKomdzBGWQuNwQQcNyBxzyaoPv8Adt1HBLEHx9OPn5G+5HgbWr0u74H8IYAHWabHMAlwae3ip1a9krP3iC48NfVI0UfiwefR1RWv5N5EXJuwk9OA2J9Nlyt6l9U3Zvd3Xh9c4MtRR81+kqj4S6GDBk0O5w6hfO/WsV7q595dGjjTPEKMd3LPug0rPNHK1rWCeNwab9zvseP8ruKzb3devTnFJKpF48v3gw4pPyPPofSdVNIR/DwscBJlY2uQbZ9RXOzurutUcXu4i8P/AGMyjFIxOqaiaeQRticYXuDS8ZtuSBbPfzfuXP2tzXrzUFF7j4Z6fuBiKXHqSXR/Kcm3lsPKZ3w7t5tb0WVzQ9puL2uN7rjQ5vGeBqNN6SmZPHFDgu9t+cONzx7Aq+8uq8K8aNLHFdfmbxisZZjj01PFI1lVG0NfkHt3X68z09S0jfV6NRQuYpJ6Nfv4G6msxMmnNJTMnjihwXe2/OHG5436At7y6rwrwpUsfEuojFNZZ7tEmo53wjBww4PTe/3KVbe88fb48sGst3oZdLaRbBGXuz4AdLjuH/fQtru5jb03OXyXdiMcvBp4pK+QB7eTjBzDCMyOG8H2hV8ZbRqrfW7Fdnr+/Q2+BcD20VfMYpTLFgfGHWPiuIBOQvu3dRUmjcV3Sm6sN2Ufo+BhpZ4H3oCvfNByj7Yru3Cwy3LewuJ16CqS14mJrDweLRWmJJKSaZ2HGzHawsOawOFxfpKjWt9Uq2s6ssZWcfJJm0opSSMNBWV0rGyN5LC6+/I5Gx49RXO3r31eCqR3cP174MtQTwZ9M6SnbUshhwc5mLnDjd1879DV0u7qvG5jRpY4rPH5/gxGK3cszaD0rI98kUzWtfHndu4j1nq9a6WV3UqTnSrJKUe2hiUUllHk/a1RUPcKVrWsabco/ier9LHhuXBXtxczatklFf5P9/PyNt1R5j0UVTVskayaNsjXf6jMsPWd3qsOq660at7CooVYpp9V0/f+DVqOMoyU+knmtkgNsDW4hlnezTv+kVtTu5yvZ0Holnz6fkOK3ch+kn/DRDlgLMW7O9id/oWzuZq8VHpjPmN1buTxzaSqn1EsUPJ2Znzhwy4361HndXU7idKlj4e5ndjjLNrTyTNhe6bDygDjzd2QuFPhKtGi3VxvLOmhq8Z4Efi07V8ly5bG6MGx3g77dPT2qnjtC89j7dqLj/OuDpuRzgldLMHsY8bnNDh2EX/NX1OaqQU11WfqcmsGVbmDw6c73m82/wBhUa8/t6no/sbR1Rr9VK2MU8TDI3HzubiGLunHdv3KFsmvT93hDeW9x4Z46vobVE85NTV1b5KwyRxGVsPNAGQvnmfpX9QUGrWqVb1zpw3lDh8+/wBfsjZJKOH1MurtQ6Kpex7DGJrua08CLkW6u6HoC32fUnSupU5x3VPil5/uf4E1mOUS9ehOJE9TK2NkTw+RrSX5BzgCeaBxXn9i16UKLU5JPPV+SO1RNs9FF4Sn82PZGu1D/udT0/8AyYfIjRw0sT31XKzclZ7sIuLO5zt7d7rWG7pVZCjRqTre0nu8eHHXi+nXBvlpLCNh8KdJox5eO5LWg2tdoe227Lq9ClOtOpsuTktMJeia/wCDXGJn5obR1L/BeZzynMdg5Rnd3Bw4bX35WWbO0tP+nP2nxcHjK17YxnUSlLjwMem6R0lZKGEhwjDhbK9gOb6Vre0Z1bySg8NRysdfIReI8Tb6m8nyF4xZ17SXNziH5W3f/qn7H9l7vmC49fU1qZzxMGqHxlX5z83rlsrxa/8A6vyZqaI1UdJDJU1PLy8nZ5w85rb3c6/dA34KvjQoVbmt7ae7h8OKXV9zbLSWCXaIhjZC1sTsbBis64de7iTmMt5I9C9FaU6dOio03mPfXr5HKTbfE0mmpQ2vp3OIaA3Mk2A7riqy8nGF/SlJ4WPybx5GYdaa1k/JQwuD3l4N25gZEb/Tf0LltSvC53KFJ7zb6Gaaa4s/NaImOqoGyOwsLM3XAtmeJyCbThCd1TjUeFji9O4g3uvBtdX6KCMv5CXlL4cXPa61r27kC28+pT7C3t6W97Ge9nGeKffsaTbep59dadzoWuaLhjg5w6rEX9nrXHbNOUqClFZw8v0M03xNjS6agewOEjBlmHODSOogqZSvqFSG8pJerw0auLRidpOOaGfk3XwteDlbxTYjq3+paO6pV6VT2bzhP7DdaayaDQOgmSwCQvkabuya4AZehVNhs+FagpuUlro+H2Ok54eD70B4Pqf9z8Nq22f/ANvq/wDu/wDqhPnR59D6OpXxsdJOWPN7t5RgtZxAyIvuA9a4WVraTpRnUqYl2yu/bBmUpZ4I9WstMZK2NjThcYsjuzHKEey3pXfaVKVW9hCLw3Hh/wDIxB4iZtUomGKZoBE2bXknPO9uwb/SOxdtkwg6U46T0ln54MVM5XYap6QZGx0MpEb2uOTja9+s5X/+k2VcQpQdCp8Mk+oqJvijcnTUPKNjEgLnZDDzhfoJGQKsvfaHtFTUst9uJpuvGSPVFAJtITMc5zRhBu02OTWDiOtU07dV9o1IttcE+HpE6J4gj6oaEQ6QaxrnOGAm7jc5g9AXShbqhtBQTb+HqG8wPPUUsMlZUCaTk2ixBxBtzYZc4LhVo0at7UVaW6uHVLt3MptRWCQUlPGylkbC/Gy0nOxB2ds8wLK3o06VO2caUsrD46/Y5tty4kNgpQGQySYnQueWvAJFiD+Yz9BXmqdFRp06lTLg3hrt+/k7N8WlqWPEAAMNsNha263Cy9nFJJY0Ix9LIPNpIXikB+S72LlXWack+xlakX0XA0SsIa0G+8AdBVRb0oRqJqK+h0beDc6sxgRusAOcdwtwCn2EIxpvdWOP4NJ6n5pyMcpTmwuHZG2YzbxWLuMXUptrr+DMdGblTjQgzKdlxzG7x4oXnlRp55V9EdsskVMwfDJDYXwb7Z+JxVpCMfepSxxx+DR8pop6dhlddjTz3eKOlV06NNzeYrXsjZNki0vC0UzmhoDbN5thbuhwVpcQj7Bxxw4cOmponxI7Q07RLHZre7ZwHygqujRpqpFqK1XTzN23g3jGD4Y42F8O+2e4cVYqK96bxxwaf4nxoeMCeewAuTewtfnH9StbaEY1p4WP+TMtEfegWAPnsALuzsLXzcs2kYqU8Lr+RLoaTSFO0yyXa3uncB0qBWo03Uk3FavobJvBJNBNAgYALDnZDLxirS0io0Ul5/c0lqarWaJpkbdoPN4gHiVDvqcJTW8k+BtF8D1auUzA0uDGh264aAbdF11saVOKbjFJ+hibZ5tZommRt2g83iAeJXO+pwlNbyT4CLMmq8YBksAO53C3StrCEYuW6saf6ibN+QrI0K41gha2ocGtDRfcAAPUF43aMIwud2KwvIkwfwk3gha2ms1oALCSAABmM8gvUQhGNDCWFg4Z4mPQLAILAAC7shksWkVGlhIS1PHouIClmAAAOPK2XchcLeEVbzSXDj9jLfE0radlxzG/VCgKjTzyr6I3yyRVbB8MiNhfDvtn4/FWlSMXcxljjj8nNcp800YFZIQACRnYWvk05rWnCKupNL94GXyng14hbga7CMV7YrC9ui6g7bhH2aljj36m1J8T91Hhbgc7CMV7YrC9ui+9Z2JCPs3LHHv1FV8TYQMHwyQ2F8O+2e5vFToQj71KWOOPwa/4h7B8MBsL4d9s9x4rLivek8ccGP8AE0+l4GmaQlrSb9A6AoNzShKrJuK+hum8G40QwCmcAABz8rZblOtopUGkuHE0ep5oYW/AnDCLX3WFu6HBcY04e6uOFjt8zOfiPinkIa0AkAAAAHcLLEG1FJBn/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MUEhMWFRUXGRYXGBYYFhoVGBgWFxseGBcYGBgYHCggGB0lHBQWITEhJSkrLy4uFyAzODMsNygtOisBCgoKDg0OGhAQGzIlICYxNCwsLCw0LCwsLCwsMCwsLCwsLywsLCwsLCwsLCwsLCwsLCwsLCwsLCwsLCwsLCwsLP/AABEIALIBGgMBEQACEQEDEQH/xAAcAAEAAgMBAQEAAAAAAAAAAAAABgcDBQgEAgH/xABNEAABAwICBQUKCwcDAgcAAAABAAIDBBESIQUGBzFBEyJRYXEyNDVCcnOBkbGyFDNSU4KSk6GzwdEVFyNiY3TCQ4PSw/AkRKKj0+Hx/8QAGgEBAAIDAQAAAAAAAAAAAAAAAAQFAQIDBv/EADoRAAIBAwEGAwgBAwMDBQAAAAABAgMEETEFEiEyQVEzYXETFCKBkbHR8KEVNELB4fEjNVJygqKy0v/aAAwDAQACEQMRAD8AvFAEAQFda4bUoqdzoqRomkGReT/CaegWzeeyw61Ip27lxZZW2zpVFvT4L+SsdK67V05OOpkaPkxnkm9lmWv6bqVGjBdC1p2dGGkfrxNFNM5xu5xcekkk+srokloSVFLQy0tfLH8XLIzyHub7CsOKeqNZU4S5lklmgNplbTkCR/wiPi2TurdUndX7cXYuM7eL04EOts+lPTg/L8Fy6r6zQV0eOF2YtjjOT2E9I6DnYjI26ioc4ODwykr286MsSN0tDgEAQBAEAQBAEAQBAEAQBAEAQBARfWPX2joyWvk5SQb44xjcD0ONw1vYTfqXSFKUtCVRs6tXilw7sg1ftlkJPIUrGjgZHl3rDQLetd1a92WENlL/ACl9DLqltNqqmsghlZAGSOLTha4HuTaxLzxssVKCjHKNbjZ9OnScot5X72LcUUpwgCAIAgCAIAgCAICsNsGt7oh8DgdZ723mcDm1h3MHQXDM9VulSbenn4mWuzrVTftJaLQppTS8CAy0tM+R7WRtL3uNmtaLknoACw2kss1lJRWXoWFovZDVPaHTSxwk+LYyOHbYhvqJUeVyloitqbUpp4is/wADSWyCqYCYZY5beKbxuPZe49ZCRuV1QhtSm38Sx/JJtk+pj6XHUVLSyZ142sJ7lgPOJtkS4tFuoda5V6qlwRF2hdqriENCx1HKwIAgCAIAgCAIAgCAICt9PbWGU80sLaV73RvcwlzwwEtJFxYONja6kQt3JZyWdHZspxUnLU0FVtkqD8XTRN8pzn+wtXRWq6skx2VD/KT/AH6mpqtqmkH9y+OPyI2n38S3VvA6x2bQWuX++RZ2y7TctXRGSd5fI2R7C4gDgHDJoA3PCi1oKMsIqr6jGlVxFcMEL2jbR3Pc6mon4Yxdr5mnN54tjPBv8w38Mu670aHWRPs7BJb9Rcei/JVylFsEBs9WJ8FZSv8AkzRH0Yxf7lpU5WcbhZpSXkzqFVh5QIAgCAIAgCAIAgPxxtmUBy3p7SRqamad1/4j3OF+Db80ehth6FaQjuxSPWUaap01HseBbHUIC6tjOrjY4DVvbeSW4ZfxY2mxt0FxB9Ab1qFcTy90odpV3Kfs1ovuWUoxWBAEAQBAEAQBAEAQBAEAQBAc57TIMGk6odLmu+uxrvaSrGg/gR6axeaESLrqSwgJRojWt1Po6emjJEk0l8Q8WMtAfY9JwgdhPUuMqe9NNkOpbKpXU5aJfyRddiYeqi0bNN8TDJLb5DHP90FYcorVmkqkIczSNi/VCuAuaOe3VE4n1AXWntYdzkrqi3jeRq5oZIngPY5jxY2c0tOW7I58FvlNcDqpRmuDyjqqGTE1rhuIB9Yuqo8k1h4PtDAQBAEAQBAEAQGt1lnwUdU8b2wyuHaGEhbQWZJHWjHeqRXmjl1Wh6wIAgOotW6bk6SmjHixRD0hov8AequTy2zyVaW9Uk/NmyWpzCAIAgCAIAgCAIAgCAIAgCAofbRBh0jf5cUbvUXM/wAFOtuU9Bsx5o/MgakFiEB6tG6PlqJGxQsL3u3NHtJ3AdZyCxKSiss0nUjCO9J4RdGqWy6CANfVgTy78J+KaejD4/a7LqUKpXlLgiiuNoznwhwX8k/ijDQGtAaBkABYAdQG5RyvbzxZ9oYPPW0UczcEsbJG/Je0OHqKym1obRnKLzF4MsUYa0NaLBoAA6AMgFgw3l5PtDAQBAEAQBAEAQGm108H1nmJvcK3hzI7W3jQ9UcyKzPVhACjB1bQ/FR+S32BVT1PIS1ZnWDUIAgCAIAgCAIAgMUlQxvdOaO0gIZSbPtkgO4g9huhjGD6QBAEBTm3aC01K/5TJG/UcD/1FMtXqXWyn8MkVcpRbhATzYvPh0jb5cUjfUWv/wAFHueQrtprNH5l8KCefCAIAgPiaZrBie4NA4uIA9ZQyk3oaWo1yoGd1Vw/ReH+7dbqnLsdla1npFnmbr/o4/8Am2ep49rVn2U+xv7nX/8AE2VDrHSTG0VTC8/JEjcX1b3WrhJao5SoVI80WbRanIIAgCAof97Nf/R+zP8AyU73aJ6D+mUfM8+kdptbNFJE/ksMjXMdZhBwuFjY4sjYrKt4p5NobOpQkpLPAha7k8IAgJ1FtWr2gAcjYAAfwzwy+Uo/u0SuezKL7n1+9mv/AKP2Z/5J7tEf0yj5m01X2lVs9XTwyclgkka11mEGx32OJaVKEYxbRxuNn0qdOUlngWBtB03LR0bpocOMOYBiFxZxscrrhSipSwyutKUatVRloVX+9mv/AKP2Z/5KV7tEt/6ZR8x+9mv/AKP2Z/5J7tEf0yj5nv0BtOrZqqnifyWGSWJjrMIOF7w02OLI2K1nbxUWznW2dShTlJZ4JsuaWQNaXOIa0AkkmwAG8kncFDKRJt4RV+te1prCY6FgeRkZn3wfQbvd2m27cQpVO3b4yLW32Y2s1HjyK20prRWVBPLVMrgfFDsDPqMs37lJVKC0RaQtqUOWKNOt8HcyQzOYQ5ji1w3FpLT6wsNJmHFNYaJXoHaPXUxAMnLs4sl5xtxs/ugfSR1LlKhGXkQ6thRqaLD8i4tUNcYK9n8M4JWi74nHnDrHym34jqva6h1KbhqUlxazoPjp3JGuZGKw26094KaT5Mjm/Xbf/pqTbP4mi12VL45LyKaU0vAgJPsznwaTpT0uc367HN9pC5V+RkS+WaEjo1Vx5kIDy6S0jFTxulmeGMbvcfYOJPQBmVlJt4RvCEpy3YrLKi1p2syvJZRN5JnzrgHSO6w03awb99z2KXC2Wsi5obMiuNXj5dCu6/SEszsU0j5HdL3Fx9F9w6lJUUtCyhTjBYisHmWTcIAgN/oDXGspCOSmcWD/AE33fHbownufo2K5zpRlqRq1pSq8y491qXFqVtBhrrRvHI1HyCbtfbeY3cenCc+211DqUXDj0KS6sp0eK4rv+SZriQggOS1bHsQgCAIAgCAIDf6heEaTzrFzrcjI154EvQt/bD4Nk8uL3lDoc6KXZ3jr5lAqwPRhAbXVWQNraRziABPCSSbAASNJJPAWWlTlZxuFmlJeT+xI9o2vTq15hhJbTNOXAykeM7+Xob6Tnu50aO7xepFsrNUlvS5vsQddywF0yAgCAID06Nr5IJWSxOLXsN2uHT+YIuCOIJCxKKksM0nCM4uMtGdJ6paebW0sc7cicnt+TIO6b+Y6iFWzg4vB5e4oujUcGR3bNT4tHF3zcsbvXdn+a6W7xMk7NlivjuihVPPRBAbPVmfBWUr/AJM0RPYHi/3LSosxZxuFmlJeTOoVWHlDDV1LImPkkcGsYC5zjuAGZKylkzGLk8I51131tkr5i43bC0nko+gfKdwLjx6NysKVJQXmeltbWNCPn1ZG11JYQHv0VoaoqXYaeF8hG/C24HlO3N9JWspxjqzlUrQp87wSan2W6RcLmNjOp0jb/wDpuuTuIEWW0qC65Pyp2X6RbuiY/wAmRn+RCK4gI7RoPrgjWlNC1FMbTwyR8AXNIB7Hbj6CusZxloyVTrU6nK8nijeWkOaSCCCCDYgjMEEbitmsnRpNYZf+zLW74dAWykfCIrB/DG09zJbpysbcei4VfWp7j4aHnL629jPMdHoTNcSEQr91mjvm3/au/Vdvbz7k7+o1+/8ABrdZNnFDDSVMrI3h8cUj2kyOPOa0kZXzzC2hWm5JZOlG+rSqRi3q0UkpxfhAEBfVLsw0e5jCY33LWk/xXbyO1V7rz7nnXtCunr/Bl/dZo75t/wBq79U9vPuY/qNfv/B6NG7OqGCVksbHh7HBzSZHEXHUTmsOtNrDNJ31acXGT4M822HwbJ5cXvLNDnRvs7x18ygVYHowgCA3+qOqc9fJhiGFjbY5XDmtHR/M7ob7AudSqoIjXF1CgsvXsXZq9qDRUoFohLJxklAeb9QPNb6BfpJUKdWUiirXtWrq8LsiTck21sIt0Wy9S5EXLIlrXs9patjixjYZvFkYMIJ/naMnDr39a6wrSiS7e9qUnxeV2KF0nQSQSvhlbhewlrh+Y6QRYg9BVhGSkso9FTnGpFSjozyrJuEBaGwzSZE09OTzXsEregOYQ13pIePqKLcx0ZU7Vp/DGfyJ9tJpuU0ZVDoYH/ZuD/8AFR6TxNFdZS3a8X+8TnFWR6cID9a4ggjIjMdoR6GGso6vglDmtcNzgCPSLqpPINYeCtNt2nCyKKlYbGQ8pJ5DTzQeouz/ANtSbaGXvFpsujmTqPpp+/upTSml4EBKdnmq/wAPqcL7iGMY5CMiRezWA8C439AK5Vqm4uBDvLn2MMrV6HQlDRxwsbHExrGNyDWiwH/fSq9tvizzkpOTzJ5ZnWDUIDHUQNe0se1r2uFi1wDmkdBByKJ4MptPKKg2kbOmwsdVUYIjGckW/AOL2ccI4jhv3bplGvn4ZFzZX7k1Tqa9GRPZzpU0+kKd1+a93JP62yc3PqDsLvorrWjmDJl7T9pRku3H6HR6rjzIQGm1z7wrPMTe4VvT5kdrbxoeqOZFZnqwgBRg6tofi4/Jb7Aqp6nj5aszrBgICE7YfBsnlxe8u1DnRO2d46+ZQKsD0YQHs0PRcvUQw3w8rJHHite2Nwbe3G11iTwmzSpPcg5dlk6a0NoqKlhZDC3Cxo9JPFzjxJ6VVyk5PLPKVKkqknKWp7lg0CAICm9uejQ2annAzka5jj1ssWk9ZDyPoqZay1RdbKqZjKHbiVepRbhAS/ZRMW6UpxwcJWns5NxH3tC43C+AhbQWaEvl9y9NY6blKSpj+XDK30lhAUGLw0zz9GW7Ui/NHLitD1oQBAdO6oT46GkcTcmGK56wwA/eCquaxJnlLhYqyXmyltr1UX6Tlaf9NsTB2Fgk9shU23WIF5s6OKCffP4IWu5PCAtnYPM29YzLEeRd1loxg+ouH1lEuloU21k/hfr/AKFtqIU4QBAEB+OaCCCLg5EHMEICH6M2Z0EL8fJukOLE3G8kNzuAA2wIH8111dabWCbO/rTWM4JiuRCCA02ufeFZ5ib3Ct6fMjtbeND1RzIrM9WEAKMHVtD8XH5LfYFVPU8fLVmdYMBAQnbD4Nk8uL3l2oc6J2zvHXzKBVgejCA2+qHf9H/cQfiNWlTkZxuPBn6P7HTqrDygQBAEBWe3Qf8Ahqc/1T7h/RSbbmLTZXiS9Cl1NL0ICUbMfClL5T/w3rlX5GQ7/wDt5fvU6LcLixVceaOUaqAse9h3tc5p7Wm35K1i8o9fGW9FMxLJsEB0Rsrnx6Lpr728o36sjgPusq6ssTZ5m+jivL96FVbXaYs0nMTukbE8dmAM9sZUq3fwFxs6WaCXbJDF3JwQGx0BpqWjnZPCbObvB7lzTva4cQfyB3gLWcFJYZyrUY1YOMi79W9pVHUgCR4p5eLZDZt/5ZO5I7bHqUGdCUSgr2FWnosry/BMmPBAIIIO4jMFcSEfSAIAgCAIAgNNrn3hWeYm9wrenzI7W3jQ9UcyKzPVhACjB1bQ/Fx+S32BVT1PHy1ZnWDAQEJ2w+DZPLi95dqHOids7x18ygVYHowgNvqh3/R/3EH4jVpU5GcbjwZ+j+x06qw8oEAQBAVpt071p/On3CpNtzFpsrxJehSyml6EBKNmPhSl8p/4b1yr8jId/wD28v3qdGKuPNHMmuVPydfVt/rSkdjnFw+4hWdJ5gj1VrLeoxfkaZbncIC89iVRioHtPiTPA7C1jva4qBcL4zz+044rZ7o8e2rV8yRR1cYuYuZJbfyZN2u7GuJ+uTwW1vPD3Wb7Mr7snTfXT1KYU0vQgCAID3aO0vPB8RNJH1MeWg9oBsfStXCL1RznShPmSZKdG7Uq+Lu3smHRIwXt2swn13XJ28HoRJ7Noy04en+5MND7YYHkCphfF/Mw8o3tIsHD0By4ytpLQg1NlzXGDz/BYGitLQ1LOUglbI3pab2PQ4b2nqNio7i48GV1SnOm8SWD2rBoEAQGm1z7wrPMTe4VvT5kdrbxoeqOZFZnqwgBRg6tofi4/Jb7Aqp6nj5aszrBgICE7YfBsnlxe8u1DnRO2d46+ZQKsD0YQG31Q7/o/wC4g/EatKnIzjceDP0f2OnVWHlAgCAICtNunetP50+4VJtuYtNleJL0KWU0vQgJRsx8KUvlP/DeuVfkZDv/AO3l+9ToxVx5o552rQYNJ1HQ7k3D0xtB+8FWFu/gR6TZ8s0I/vUiK7E0IC39g9RdlXH0OiePpBwPuBQ7pcUyl2rH4ov1LTljDgWuALSCCCLgg5EEcQopUp44opHXrZrJA501G0ywHMxi7pIuq297eveOO65m0q6fCRe2u0IzW7U4Pv0ZXaklmEAQBAEAQHu0PpaamkEsEhY8cRuI6HDc4dRWsoKSwznVpQqR3ZLJf2oWuDNIQkkBkzLCRg3Z7nsv4p9YOXQTAq09xnnbu1dCXk9CULkRAgNNrn3hWeYm9wrenzI7W3jQ9UcyKzPVhACjB1bQ/Fx+S32BVT1PHy1ZnWDAQEJ2w+DZPLi95dqHOids7x18ygVYHowgNvqh3/R/3EH4jVpU5GcbjwZ+j+x06qw8oEAQBAVpt071p/On3CpNtzFpsrxJehSyml6EBKNmPhSl8p/4b1yr8jId/wD28v3qdGKuPNFG7boLV0buDoW+sOeD91lNtn8LL7ZbzSa8yvVJLMICythlRaqqI/lRYvqPA/zUa6XBMqtqx+CL8y6lCKMICP6e1Mo6u5mhGM/6jOY+/SS3uvpXW8ako6MkUrqrS5Xw7EF0psa3mmqexsrfa9n/ABUiN13RYU9q/wDnH6fv+pFNJ7NtIQ3PIiUDjE4O9TTZx9S6xuIMmQ2hQl1x6kWqqZ8bi2RjmOG9rmlp9RzXVNPQlxlGSzF5MKybBAEBudUdOOo6uKcE4QbSD5UbsnjryzHWAtKsN6ODhc0VVpuP09TppjgQCDcHMHpBVYeVP1AabXPvCs8xN7hW9PmR2tvGh6o5kVmerCAFGDq2h+Lj8lvsCqnqePlqzOsGAgITth8GyeXF7y7UOdE7Z3jr5lAqwPRhAbfVDv8Ao/7iD8Rq0qcjONx4M/R/Y6dVYeUCAIAgK026d60/nT7hUm25i02V4kvQpZTS9CAlGzHwpS+U/wDDeuVfkZDv/wC3l+9ToxVx5oqLbxBzqN/SJWn0FhHtKl2r1LnZL516f6lUsaSbAXPQMypeS3bwbOn1dq39xSzu6xE+3rtZaOpHucncUlrJfUn+y7Vatpq1sstO5kZY9rnFzBa4uObixb2gbuKj16kZRwmV1/c0alLdjLiXCohShAEAQBAeTSWjIahmCeJkjehzQbdY6D1hZTa0N4VJQeYvBTe0XZ38FaailuYL89hN3R33EHe5nDPMZb+EyjX3uEi7sr72j3KmvR9yulJLMIAgLY0NtHEdPBGTmyONhuLm7WgfkoUqLbZS1LBym2u5bijFQabXPvCs8xN7hW9PmR2tvGh6o5kVmerCAFGDq2h+Lj8lvsCqnqePlqzOsGAgITth8GyeXF7y7UOdE7Z3jr5lAqwPRhAbfVDv+j/uIPxGrSpyM43Hgz9H9jp1Vh5QIAgCArTbp3rT+dPuFSbbmLTZXiS9CllNL0ICUbMfClL5T/w3rlX5GQ7/APt5fvU6MVceaPNWUEUuHlYmSYTduNjX4Sd5GIZLKbWhtGco8rwZYYGtFmtDR0AAexYMNt6mRDBhrakRxvkIJDGueQ3MkNFyBc78llLLMxjvNIruh2txS1MUQgcyJ7g0yPeLtxZA4QCAL2ucW667u3ajksp7MlGm5Z4roWUo5WBAEAQBAYaymbLG+N4u17XMcOkOFj9xWU8GYycWmjlIiytT15+IZCA3MGrcz2tcG5OAcOwi4XN1UmR5XME8HTarTyxptc+8KzzE3uFb0+ZHa28aHqjmRWZ6sIAUYOraH4uPyW+wKqep4+WrM6wYCAhO2HwbJ5cXvLtQ50TtneOvmUCrA9GEBt9UO/6P+4g/EatKnIzjceDP0f2OnVWHlAgCAICtNunetP50+4VJtuYtNleJL0KWU0vQgJRsx8KUvlP/AA3rlX5GQ7/+3l+9ToxVx5oIAgCA+ZGAgg5ggg9hQHLWmdHup55YXb43uZnxAOR9IsfSrSEt6KZ62lNVIKS6ltbN9ojJGMpqx+GRoDWSuOUgGQDnHc/rO/t3xK1Fp5RTXti4tzprh27FmqMVYQBAEBHde9Y20VI9+Icq4FkTeJeRvt0Nvc+reQulOG/LBJtaDrVEunU5tVkeoCAy00DpHtYwXc9wa0dLnGwHrKN4WTWUlFNs6e0ZoeOKGKLCHcmxjLkb8DQ2/wByq3LLyeUnUcpOXc2K1OZptc+8KzzE3uFb0+ZHa28aHqjmRWZ6sIAUYOraH4uPyW+wKqep4+WrM6wYCAhO2HwbJ5cXvLtQ50TtneOvmUCrA9GEBt9UO/6P+4g/EatKnIzjceDP0f2OnVWHlAgCAICtNunetP50+4VJtuYtNleJL0KWU0vQgJRsx8KUvlP/AA3rlX5GQ7/+3l+9ToxVx5oIAgCAICqdsmqZd/46FtyAGzgDPCMmyddhZp6g3gCpVvUx8LLfZtzj/pS+X4KhUwuiT6va+VtIA1kmOMZCOQY2gdDTcOaOoEDqXKdGMiJWsqVXi1h90Teg2ytt/GpXA9Mbw6/0XAW9ZXB2r6MgT2U/8ZfU2H74qP5mo+rH/wDItfdpnP8ApdXuv5/BqdK7ZDYimprH5Urr2+g3f9Zbxte7OtPZX/nL6FbaZ0xNVSGWokL3nLPcB0NaMmjqCkxgorCLWlShSjuwR4FsdAgLU2PaokvFbM2zW3EIPjO3GTsAuB13PAXiXFX/ABRT7Rulj2Ufn+C4FEKYIDT64NJoKwAEkwTAAZknAdwW0OZHa3eKsfVHN37Mm+Zk+zd+ist+Pc9P7WHdD9mTfMyfZu/RN+Pce1h3QOjJvmZPs3fom/HuPaw7o6iofi4/Jb7Aqx6nk5aszrBgICGbW4nO0dIGtLjjjyAJPddAXag8TJuz2lXTZRP7Mm+Zk+zd+inb8e56D2sO6H7Mm+Zk+zd+ib8e49rDuja6p6PlFdRkxSACogJJY4AASNzJstakluvicripB0p8Vo/sdKKtPLhAEAQFcbbadz6anDGuceVJs0F3iHoUi3aUuJZbMko1Hl9Cnf2ZN8zJ9m79FM349y79rDuh+zJvmZPs3fom/HuPaw7ok2zahlbpKlLontAc+5LHAD+G7iQuVaScHhkW9qRdCST/AHJ0GoB5wIAgCAID8cLixzCAqfXXZXcumoLZ5ugJsP8AaJyHkn0HcFKp3GOEi3tdpYW7V+v5KrrKOSJ5ZKx0bxva5pafUVLUk9C4hOM1mLyYFk2CAIAgMtNTPkcGRsc953Na0ucewDMo2lqaykorLeC0dStlbiWy1+QGYgBuT0co4ZAfyj0kblEqXHSJU3W0ljdpfX8FuRsDQA0AAAAACwAG4AcAohTZyfSAIAgCAIAgCAIAgCAIAgCAIAgCAIAgCAIAgCAIAgCAIAgCA8mkdGQztwzxMlbwD2h1usX3HrCym1obwqSg8xeCI1+yqgk7hskPkSXHqkDl1VxNEyG0q8dePr/saiXY1D4tVIO1jXeyy395l2Oy2rPrFCLY1D41VIexjW+0lPeZdg9qz6RRtaDZPQM7vlZep8lh/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Q35cd4HpXHaN5K3gtzjJvgZhHL4mbQGkeXhDzbECWutuuP1BB9K62F17xRU3ro/UxOOHg2SmGpptWNJPnje6S1w7CLC2VgfzVdsy7nc03KffHA3nFRfA/abST3VksJtgazEMs78zj9IpSupyvJ0Holnz6fkOK3cmpOnKomdzBGWQuNwQQcNyBxzyaoPv8Adt1HBLEHx9OPn5G+5HgbWr0u74H8IYAHWabHMAlwae3ip1a9krP3iC48NfVI0UfiwefR1RWv5N5EXJuwk9OA2J9Nlyt6l9U3Zvd3Xh9c4MtRR81+kqj4S6GDBk0O5w6hfO/WsV7q595dGjjTPEKMd3LPug0rPNHK1rWCeNwab9zvseP8ruKzb3devTnFJKpF48v3gw4pPyPPofSdVNIR/DwscBJlY2uQbZ9RXOzurutUcXu4i8P/AGMyjFIxOqaiaeQRticYXuDS8ZtuSBbPfzfuXP2tzXrzUFF7j4Z6fuBiKXHqSXR/Kcm3lsPKZ3w7t5tb0WVzQ9puL2uN7rjQ5vGeBqNN6SmZPHFDgu9t+cONzx7Aq+8uq8K8aNLHFdfmbxisZZjj01PFI1lVG0NfkHt3X68z09S0jfV6NRQuYpJ6Nfv4G6msxMmnNJTMnjihwXe2/OHG5436At7y6rwrwpUsfEuojFNZZ7tEmo53wjBww4PTe/3KVbe88fb48sGst3oZdLaRbBGXuz4AdLjuH/fQtru5jb03OXyXdiMcvBp4pK+QB7eTjBzDCMyOG8H2hV8ZbRqrfW7Fdnr+/Q2+BcD20VfMYpTLFgfGHWPiuIBOQvu3dRUmjcV3Sm6sN2Ufo+BhpZ4H3oCvfNByj7Yru3Cwy3LewuJ16CqS14mJrDweLRWmJJKSaZ2HGzHawsOawOFxfpKjWt9Uq2s6ssZWcfJJm0opSSMNBWV0rGyN5LC6+/I5Gx49RXO3r31eCqR3cP174MtQTwZ9M6SnbUshhwc5mLnDjd1879DV0u7qvG5jRpY4rPH5/gxGK3cszaD0rI98kUzWtfHndu4j1nq9a6WV3UqTnSrJKUe2hiUUllHk/a1RUPcKVrWsabco/ier9LHhuXBXtxczatklFf5P9/PyNt1R5j0UVTVskayaNsjXf6jMsPWd3qsOq660at7CooVYpp9V0/f+DVqOMoyU+knmtkgNsDW4hlnezTv+kVtTu5yvZ0Holnz6fkOK3ch+kn/DRDlgLMW7O9id/oWzuZq8VHpjPmN1buTxzaSqn1EsUPJ2Znzhwy4361HndXU7idKlj4e5ndjjLNrTyTNhe6bDygDjzd2QuFPhKtGi3VxvLOmhq8Z4Efi07V8ly5bG6MGx3g77dPT2qnjtC89j7dqLj/OuDpuRzgldLMHsY8bnNDh2EX/NX1OaqQU11WfqcmsGVbmDw6c73m82/wBhUa8/t6no/sbR1Rr9VK2MU8TDI3HzubiGLunHdv3KFsmvT93hDeW9x4Z46vobVE85NTV1b5KwyRxGVsPNAGQvnmfpX9QUGrWqVb1zpw3lDh8+/wBfsjZJKOH1MurtQ6Kpex7DGJrua08CLkW6u6HoC32fUnSupU5x3VPil5/uf4E1mOUS9ehOJE9TK2NkTw+RrSX5BzgCeaBxXn9i16UKLU5JPPV+SO1RNs9FF4Sn82PZGu1D/udT0/8AyYfIjRw0sT31XKzclZ7sIuLO5zt7d7rWG7pVZCjRqTre0nu8eHHXi+nXBvlpLCNh8KdJox5eO5LWg2tdoe227Lq9ClOtOpsuTktMJeia/wCDXGJn5obR1L/BeZzynMdg5Rnd3Bw4bX35WWbO0tP+nP2nxcHjK17YxnUSlLjwMem6R0lZKGEhwjDhbK9gOb6Vre0Z1bySg8NRysdfIReI8Tb6m8nyF4xZ17SXNziH5W3f/qn7H9l7vmC49fU1qZzxMGqHxlX5z83rlsrxa/8A6vyZqaI1UdJDJU1PLy8nZ5w85rb3c6/dA34KvjQoVbmt7ae7h8OKXV9zbLSWCXaIhjZC1sTsbBis64de7iTmMt5I9C9FaU6dOio03mPfXr5HKTbfE0mmpQ2vp3OIaA3Mk2A7riqy8nGF/SlJ4WPybx5GYdaa1k/JQwuD3l4N25gZEb/Tf0LltSvC53KFJ7zb6Gaaa4s/NaImOqoGyOwsLM3XAtmeJyCbThCd1TjUeFji9O4g3uvBtdX6KCMv5CXlL4cXPa61r27kC28+pT7C3t6W97Ge9nGeKffsaTbep59dadzoWuaLhjg5w6rEX9nrXHbNOUqClFZw8v0M03xNjS6agewOEjBlmHODSOogqZSvqFSG8pJerw0auLRidpOOaGfk3XwteDlbxTYjq3+paO6pV6VT2bzhP7DdaayaDQOgmSwCQvkabuya4AZehVNhs+FagpuUlro+H2Ok54eD70B4Pqf9z8Nq22f/ANvq/wDu/wDqhPnR59D6OpXxsdJOWPN7t5RgtZxAyIvuA9a4WVraTpRnUqYl2yu/bBmUpZ4I9WstMZK2NjThcYsjuzHKEey3pXfaVKVW9hCLw3Hh/wDIxB4iZtUomGKZoBE2bXknPO9uwb/SOxdtkwg6U46T0ln54MVM5XYap6QZGx0MpEb2uOTja9+s5X/+k2VcQpQdCp8Mk+oqJvijcnTUPKNjEgLnZDDzhfoJGQKsvfaHtFTUst9uJpuvGSPVFAJtITMc5zRhBu02OTWDiOtU07dV9o1IttcE+HpE6J4gj6oaEQ6QaxrnOGAm7jc5g9AXShbqhtBQTb+HqG8wPPUUsMlZUCaTk2ixBxBtzYZc4LhVo0at7UVaW6uHVLt3MptRWCQUlPGylkbC/Gy0nOxB2ds8wLK3o06VO2caUsrD46/Y5tty4kNgpQGQySYnQueWvAJFiD+Yz9BXmqdFRp06lTLg3hrt+/k7N8WlqWPEAAMNsNha263Cy9nFJJY0Ix9LIPNpIXikB+S72LlXWack+xlakX0XA0SsIa0G+8AdBVRb0oRqJqK+h0beDc6sxgRusAOcdwtwCn2EIxpvdWOP4NJ6n5pyMcpTmwuHZG2YzbxWLuMXUptrr+DMdGblTjQgzKdlxzG7x4oXnlRp55V9EdsskVMwfDJDYXwb7Z+JxVpCMfepSxxx+DR8pop6dhlddjTz3eKOlV06NNzeYrXsjZNki0vC0UzmhoDbN5thbuhwVpcQj7Bxxw4cOmponxI7Q07RLHZre7ZwHygqujRpqpFqK1XTzN23g3jGD4Y42F8O+2e4cVYqK96bxxwaf4nxoeMCeewAuTewtfnH9StbaEY1p4WP+TMtEfegWAPnsALuzsLXzcs2kYqU8Lr+RLoaTSFO0yyXa3uncB0qBWo03Uk3FavobJvBJNBNAgYALDnZDLxirS0io0Ul5/c0lqarWaJpkbdoPN4gHiVDvqcJTW8k+BtF8D1auUzA0uDGh264aAbdF11saVOKbjFJ+hibZ5tZommRt2g83iAeJXO+pwlNbyT4CLMmq8YBksAO53C3StrCEYuW6saf6ibN+QrI0K41gha2ocGtDRfcAAPUF43aMIwud2KwvIkwfwk3gha2ms1oALCSAABmM8gvUQhGNDCWFg4Z4mPQLAILAAC7shksWkVGlhIS1PHouIClmAAAOPK2XchcLeEVbzSXDj9jLfE0radlxzG/VCgKjTzyr6I3yyRVbB8MiNhfDvtn4/FWlSMXcxljjj8nNcp800YFZIQACRnYWvk05rWnCKupNL94GXyng14hbga7CMV7YrC9ui6g7bhH2aljj36m1J8T91Hhbgc7CMV7YrC9ui+9Z2JCPs3LHHv1FV8TYQMHwyQ2F8O+2e5vFToQj71KWOOPwa/4h7B8MBsL4d9s9x4rLivek8ccGP8AE0+l4GmaQlrSb9A6AoNzShKrJuK+hum8G40QwCmcAABz8rZblOtopUGkuHE0ep5oYW/AnDCLX3WFu6HBcY04e6uOFjt8zOfiPinkIa0AkAAAAHcLLEG1FJBn/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http://www.auf.org/media/appel_offre/FNRS_2_PANT_CS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782" y="2571750"/>
            <a:ext cx="1180594" cy="7464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crabgraphic.com/images/gallery_ref/5_ref_logo_sp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435846"/>
            <a:ext cx="2952750" cy="1524001"/>
          </a:xfrm>
          <a:prstGeom prst="rect">
            <a:avLst/>
          </a:prstGeom>
          <a:noFill/>
          <a:extLst>
            <a:ext uri="{909E8E84-426E-40DD-AFC4-6F175D3DCCD1}">
              <a14:hiddenFill xmlns:a14="http://schemas.microsoft.com/office/drawing/2010/main">
                <a:solidFill>
                  <a:srgbClr val="FFFFFF"/>
                </a:solidFill>
              </a14:hiddenFill>
            </a:ext>
          </a:extLst>
        </p:spPr>
      </p:pic>
      <p:sp>
        <p:nvSpPr>
          <p:cNvPr id="9" name="Titre 5"/>
          <p:cNvSpPr>
            <a:spLocks noGrp="1"/>
          </p:cNvSpPr>
          <p:nvPr>
            <p:ph type="title"/>
          </p:nvPr>
        </p:nvSpPr>
        <p:spPr>
          <a:xfrm>
            <a:off x="294779" y="160336"/>
            <a:ext cx="5976664" cy="2555430"/>
          </a:xfrm>
          <a:solidFill>
            <a:schemeClr val="tx1">
              <a:lumMod val="75000"/>
              <a:lumOff val="25000"/>
              <a:alpha val="67000"/>
            </a:schemeClr>
          </a:solidFill>
        </p:spPr>
        <p:txBody>
          <a:bodyPr>
            <a:noAutofit/>
          </a:bodyPr>
          <a:lstStyle/>
          <a:p>
            <a:r>
              <a:rPr lang="en-US" sz="2800" b="1" dirty="0" smtClean="0">
                <a:solidFill>
                  <a:schemeClr val="accent6">
                    <a:lumMod val="75000"/>
                  </a:schemeClr>
                </a:solidFill>
              </a:rPr>
              <a:t/>
            </a:r>
            <a:br>
              <a:rPr lang="en-US" sz="2800" b="1" dirty="0" smtClean="0">
                <a:solidFill>
                  <a:schemeClr val="accent6">
                    <a:lumMod val="75000"/>
                  </a:schemeClr>
                </a:solidFill>
              </a:rPr>
            </a:br>
            <a:r>
              <a:rPr lang="en-US" sz="2800" b="1" dirty="0" smtClean="0">
                <a:solidFill>
                  <a:schemeClr val="accent6">
                    <a:lumMod val="75000"/>
                  </a:schemeClr>
                </a:solidFill>
              </a:rPr>
              <a:t>Thank you</a:t>
            </a:r>
            <a:br>
              <a:rPr lang="en-US" sz="2800" b="1" dirty="0" smtClean="0">
                <a:solidFill>
                  <a:schemeClr val="accent6">
                    <a:lumMod val="75000"/>
                  </a:schemeClr>
                </a:solidFill>
              </a:rPr>
            </a:br>
            <a:r>
              <a:rPr lang="en-US" sz="2800" b="1" dirty="0">
                <a:solidFill>
                  <a:schemeClr val="bg1">
                    <a:lumMod val="75000"/>
                  </a:schemeClr>
                </a:solidFill>
              </a:rPr>
              <a:t/>
            </a:r>
            <a:br>
              <a:rPr lang="en-US" sz="2800" b="1" dirty="0">
                <a:solidFill>
                  <a:schemeClr val="bg1">
                    <a:lumMod val="75000"/>
                  </a:schemeClr>
                </a:solidFill>
              </a:rPr>
            </a:br>
            <a:r>
              <a:rPr lang="fr-FR" sz="1800" dirty="0">
                <a:solidFill>
                  <a:schemeClr val="bg1">
                    <a:lumMod val="75000"/>
                  </a:schemeClr>
                </a:solidFill>
              </a:rPr>
              <a:t>A. André, M. </a:t>
            </a:r>
            <a:r>
              <a:rPr lang="fr-FR" sz="1800" dirty="0" err="1">
                <a:solidFill>
                  <a:schemeClr val="bg1">
                    <a:lumMod val="75000"/>
                  </a:schemeClr>
                </a:solidFill>
              </a:rPr>
              <a:t>Alderweireld</a:t>
            </a:r>
            <a:r>
              <a:rPr lang="fr-FR" sz="1800" dirty="0">
                <a:solidFill>
                  <a:schemeClr val="bg1">
                    <a:lumMod val="75000"/>
                  </a:schemeClr>
                </a:solidFill>
              </a:rPr>
              <a:t>, A. </a:t>
            </a:r>
            <a:r>
              <a:rPr lang="fr-FR" sz="1800" dirty="0" err="1">
                <a:solidFill>
                  <a:schemeClr val="bg1">
                    <a:lumMod val="75000"/>
                  </a:schemeClr>
                </a:solidFill>
              </a:rPr>
              <a:t>Ameztegui</a:t>
            </a:r>
            <a:r>
              <a:rPr lang="fr-FR" sz="1800" dirty="0">
                <a:solidFill>
                  <a:schemeClr val="bg1">
                    <a:lumMod val="75000"/>
                  </a:schemeClr>
                </a:solidFill>
              </a:rPr>
              <a:t>, P. Balandier, Y. </a:t>
            </a:r>
            <a:r>
              <a:rPr lang="fr-FR" sz="1800" dirty="0" err="1">
                <a:solidFill>
                  <a:schemeClr val="bg1">
                    <a:lumMod val="75000"/>
                  </a:schemeClr>
                </a:solidFill>
              </a:rPr>
              <a:t>Brostaux</a:t>
            </a:r>
            <a:r>
              <a:rPr lang="fr-FR" sz="1800" dirty="0">
                <a:solidFill>
                  <a:schemeClr val="bg1">
                    <a:lumMod val="75000"/>
                  </a:schemeClr>
                </a:solidFill>
              </a:rPr>
              <a:t>, H. Claessens, G. </a:t>
            </a:r>
            <a:r>
              <a:rPr lang="fr-FR" sz="1800" dirty="0" err="1">
                <a:solidFill>
                  <a:schemeClr val="bg1">
                    <a:lumMod val="75000"/>
                  </a:schemeClr>
                </a:solidFill>
              </a:rPr>
              <a:t>Colinet</a:t>
            </a:r>
            <a:r>
              <a:rPr lang="fr-FR" sz="1800" dirty="0">
                <a:solidFill>
                  <a:schemeClr val="bg1">
                    <a:lumMod val="75000"/>
                  </a:schemeClr>
                </a:solidFill>
              </a:rPr>
              <a:t>, B. </a:t>
            </a:r>
            <a:r>
              <a:rPr lang="fr-FR" sz="1800" dirty="0" err="1">
                <a:solidFill>
                  <a:schemeClr val="bg1">
                    <a:lumMod val="75000"/>
                  </a:schemeClr>
                </a:solidFill>
              </a:rPr>
              <a:t>Courbaud</a:t>
            </a:r>
            <a:r>
              <a:rPr lang="fr-FR" sz="1800" dirty="0">
                <a:solidFill>
                  <a:schemeClr val="bg1">
                    <a:lumMod val="75000"/>
                  </a:schemeClr>
                </a:solidFill>
              </a:rPr>
              <a:t>, F. de Coligny, E. </a:t>
            </a:r>
            <a:r>
              <a:rPr lang="fr-FR" sz="1800" dirty="0" err="1">
                <a:solidFill>
                  <a:schemeClr val="bg1">
                    <a:lumMod val="75000"/>
                  </a:schemeClr>
                </a:solidFill>
              </a:rPr>
              <a:t>Dufays</a:t>
            </a:r>
            <a:r>
              <a:rPr lang="fr-FR" sz="1800" dirty="0">
                <a:solidFill>
                  <a:schemeClr val="bg1">
                    <a:lumMod val="75000"/>
                  </a:schemeClr>
                </a:solidFill>
              </a:rPr>
              <a:t>, A. Fayolle, J. </a:t>
            </a:r>
            <a:r>
              <a:rPr lang="fr-FR" sz="1800" dirty="0" err="1">
                <a:solidFill>
                  <a:schemeClr val="bg1">
                    <a:lumMod val="75000"/>
                  </a:schemeClr>
                </a:solidFill>
              </a:rPr>
              <a:t>Goijen</a:t>
            </a:r>
            <a:r>
              <a:rPr lang="fr-FR" sz="1800" dirty="0">
                <a:solidFill>
                  <a:schemeClr val="bg1">
                    <a:lumMod val="75000"/>
                  </a:schemeClr>
                </a:solidFill>
              </a:rPr>
              <a:t>, F. </a:t>
            </a:r>
            <a:r>
              <a:rPr lang="fr-FR" sz="1800" dirty="0" err="1">
                <a:solidFill>
                  <a:schemeClr val="bg1">
                    <a:lumMod val="75000"/>
                  </a:schemeClr>
                </a:solidFill>
              </a:rPr>
              <a:t>Henrotay</a:t>
            </a:r>
            <a:r>
              <a:rPr lang="fr-FR" sz="1800" dirty="0">
                <a:solidFill>
                  <a:schemeClr val="bg1">
                    <a:lumMod val="75000"/>
                  </a:schemeClr>
                </a:solidFill>
              </a:rPr>
              <a:t>, M. </a:t>
            </a:r>
            <a:r>
              <a:rPr lang="fr-FR" sz="1800" dirty="0" err="1">
                <a:solidFill>
                  <a:schemeClr val="bg1">
                    <a:lumMod val="75000"/>
                  </a:schemeClr>
                </a:solidFill>
              </a:rPr>
              <a:t>Jonard</a:t>
            </a:r>
            <a:r>
              <a:rPr lang="fr-FR" sz="1800" dirty="0">
                <a:solidFill>
                  <a:schemeClr val="bg1">
                    <a:lumMod val="75000"/>
                  </a:schemeClr>
                </a:solidFill>
              </a:rPr>
              <a:t>, B. </a:t>
            </a:r>
            <a:r>
              <a:rPr lang="fr-FR" sz="1800" dirty="0" err="1">
                <a:solidFill>
                  <a:schemeClr val="bg1">
                    <a:lumMod val="75000"/>
                  </a:schemeClr>
                </a:solidFill>
              </a:rPr>
              <a:t>Jourez</a:t>
            </a:r>
            <a:r>
              <a:rPr lang="fr-FR" sz="1800" dirty="0">
                <a:solidFill>
                  <a:schemeClr val="bg1">
                    <a:lumMod val="75000"/>
                  </a:schemeClr>
                </a:solidFill>
              </a:rPr>
              <a:t>, </a:t>
            </a:r>
            <a:r>
              <a:rPr lang="fr-FR" sz="1800" dirty="0">
                <a:solidFill>
                  <a:schemeClr val="bg1">
                    <a:lumMod val="75000"/>
                  </a:schemeClr>
                </a:solidFill>
              </a:rPr>
              <a:t>D. </a:t>
            </a:r>
            <a:r>
              <a:rPr lang="fr-FR" sz="1800" dirty="0" err="1">
                <a:solidFill>
                  <a:schemeClr val="bg1">
                    <a:lumMod val="75000"/>
                  </a:schemeClr>
                </a:solidFill>
              </a:rPr>
              <a:t>Kneeshaw</a:t>
            </a:r>
            <a:r>
              <a:rPr lang="fr-FR" sz="1800" dirty="0">
                <a:solidFill>
                  <a:schemeClr val="bg1">
                    <a:lumMod val="75000"/>
                  </a:schemeClr>
                </a:solidFill>
              </a:rPr>
              <a:t>, F</a:t>
            </a:r>
            <a:r>
              <a:rPr lang="fr-FR" sz="1800" dirty="0">
                <a:solidFill>
                  <a:schemeClr val="bg1">
                    <a:lumMod val="75000"/>
                  </a:schemeClr>
                </a:solidFill>
              </a:rPr>
              <a:t>. </a:t>
            </a:r>
            <a:r>
              <a:rPr lang="fr-FR" sz="1800" dirty="0" err="1">
                <a:solidFill>
                  <a:schemeClr val="bg1">
                    <a:lumMod val="75000"/>
                  </a:schemeClr>
                </a:solidFill>
              </a:rPr>
              <a:t>Lehaire</a:t>
            </a:r>
            <a:r>
              <a:rPr lang="fr-FR" sz="1800" dirty="0">
                <a:solidFill>
                  <a:schemeClr val="bg1">
                    <a:lumMod val="75000"/>
                  </a:schemeClr>
                </a:solidFill>
              </a:rPr>
              <a:t>, P. Lejeune, </a:t>
            </a:r>
            <a:r>
              <a:rPr lang="fr-FR" sz="1800" dirty="0" smtClean="0">
                <a:solidFill>
                  <a:schemeClr val="bg1">
                    <a:lumMod val="75000"/>
                  </a:schemeClr>
                </a:solidFill>
              </a:rPr>
              <a:t>B</a:t>
            </a:r>
            <a:r>
              <a:rPr lang="fr-FR" sz="1800" dirty="0">
                <a:solidFill>
                  <a:schemeClr val="bg1">
                    <a:lumMod val="75000"/>
                  </a:schemeClr>
                </a:solidFill>
              </a:rPr>
              <a:t>. </a:t>
            </a:r>
            <a:r>
              <a:rPr lang="fr-FR" sz="1800" dirty="0" err="1">
                <a:solidFill>
                  <a:schemeClr val="bg1">
                    <a:lumMod val="75000"/>
                  </a:schemeClr>
                </a:solidFill>
              </a:rPr>
              <a:t>Mackels</a:t>
            </a:r>
            <a:r>
              <a:rPr lang="fr-FR" sz="1800" dirty="0">
                <a:solidFill>
                  <a:schemeClr val="bg1">
                    <a:lumMod val="75000"/>
                  </a:schemeClr>
                </a:solidFill>
              </a:rPr>
              <a:t>, A. </a:t>
            </a:r>
            <a:r>
              <a:rPr lang="fr-FR" sz="1800" dirty="0" err="1">
                <a:solidFill>
                  <a:schemeClr val="bg1">
                    <a:lumMod val="75000"/>
                  </a:schemeClr>
                </a:solidFill>
              </a:rPr>
              <a:t>Marquier</a:t>
            </a:r>
            <a:r>
              <a:rPr lang="fr-FR" sz="1800" dirty="0">
                <a:solidFill>
                  <a:schemeClr val="bg1">
                    <a:lumMod val="75000"/>
                  </a:schemeClr>
                </a:solidFill>
              </a:rPr>
              <a:t>, C. </a:t>
            </a:r>
            <a:r>
              <a:rPr lang="fr-FR" sz="1800" dirty="0" err="1">
                <a:solidFill>
                  <a:schemeClr val="bg1">
                    <a:lumMod val="75000"/>
                  </a:schemeClr>
                </a:solidFill>
              </a:rPr>
              <a:t>Mengal</a:t>
            </a:r>
            <a:r>
              <a:rPr lang="fr-FR" sz="1800" dirty="0">
                <a:solidFill>
                  <a:schemeClr val="bg1">
                    <a:lumMod val="75000"/>
                  </a:schemeClr>
                </a:solidFill>
              </a:rPr>
              <a:t>, F.J. Parsons, A. </a:t>
            </a:r>
            <a:r>
              <a:rPr lang="fr-FR" sz="1800" dirty="0" err="1">
                <a:solidFill>
                  <a:schemeClr val="bg1">
                    <a:lumMod val="75000"/>
                  </a:schemeClr>
                </a:solidFill>
              </a:rPr>
              <a:t>Schot</a:t>
            </a:r>
            <a:r>
              <a:rPr lang="fr-FR" sz="1800" dirty="0">
                <a:solidFill>
                  <a:schemeClr val="bg1">
                    <a:lumMod val="75000"/>
                  </a:schemeClr>
                </a:solidFill>
              </a:rPr>
              <a:t>, C. </a:t>
            </a:r>
            <a:r>
              <a:rPr lang="fr-FR" sz="1800" dirty="0" err="1">
                <a:solidFill>
                  <a:schemeClr val="bg1">
                    <a:lumMod val="75000"/>
                  </a:schemeClr>
                </a:solidFill>
              </a:rPr>
              <a:t>Vaianopoulos</a:t>
            </a:r>
            <a:r>
              <a:rPr lang="fr-FR" sz="1800" dirty="0">
                <a:solidFill>
                  <a:schemeClr val="bg1">
                    <a:lumMod val="75000"/>
                  </a:schemeClr>
                </a:solidFill>
              </a:rPr>
              <a:t>... </a:t>
            </a:r>
            <a:r>
              <a:rPr lang="en-US" sz="2800" b="1" dirty="0" smtClean="0">
                <a:solidFill>
                  <a:schemeClr val="accent6">
                    <a:lumMod val="75000"/>
                  </a:schemeClr>
                </a:solidFill>
              </a:rPr>
              <a:t/>
            </a:r>
            <a:br>
              <a:rPr lang="en-US" sz="2800" b="1" dirty="0" smtClean="0">
                <a:solidFill>
                  <a:schemeClr val="accent6">
                    <a:lumMod val="75000"/>
                  </a:schemeClr>
                </a:solidFill>
              </a:rPr>
            </a:br>
            <a:endParaRPr lang="en-US" sz="2800" b="1" dirty="0">
              <a:solidFill>
                <a:schemeClr val="accent6">
                  <a:lumMod val="75000"/>
                </a:schemeClr>
              </a:solidFill>
            </a:endParaRPr>
          </a:p>
        </p:txBody>
      </p:sp>
    </p:spTree>
    <p:extLst>
      <p:ext uri="{BB962C8B-B14F-4D97-AF65-F5344CB8AC3E}">
        <p14:creationId xmlns:p14="http://schemas.microsoft.com/office/powerpoint/2010/main" val="879607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ZoneTexte 4"/>
          <p:cNvSpPr txBox="1"/>
          <p:nvPr/>
        </p:nvSpPr>
        <p:spPr>
          <a:xfrm>
            <a:off x="772516" y="911992"/>
            <a:ext cx="5580117" cy="584775"/>
          </a:xfrm>
          <a:prstGeom prst="rect">
            <a:avLst/>
          </a:prstGeom>
          <a:noFill/>
        </p:spPr>
        <p:txBody>
          <a:bodyPr wrap="none" rtlCol="0">
            <a:spAutoFit/>
          </a:bodyPr>
          <a:lstStyle/>
          <a:p>
            <a:r>
              <a:rPr lang="en-US" sz="3200" b="1" dirty="0" smtClean="0">
                <a:solidFill>
                  <a:schemeClr val="bg1">
                    <a:lumMod val="85000"/>
                  </a:schemeClr>
                </a:solidFill>
              </a:rPr>
              <a:t>Sustainable forest management</a:t>
            </a:r>
            <a:endParaRPr lang="en-US" sz="3200" b="1" dirty="0">
              <a:solidFill>
                <a:schemeClr val="bg1">
                  <a:lumMod val="85000"/>
                </a:schemeClr>
              </a:solidFill>
            </a:endParaRPr>
          </a:p>
        </p:txBody>
      </p:sp>
      <p:sp>
        <p:nvSpPr>
          <p:cNvPr id="6" name="ZoneTexte 5"/>
          <p:cNvSpPr txBox="1"/>
          <p:nvPr/>
        </p:nvSpPr>
        <p:spPr>
          <a:xfrm>
            <a:off x="2627784" y="1851670"/>
            <a:ext cx="5472608" cy="584775"/>
          </a:xfrm>
          <a:prstGeom prst="rect">
            <a:avLst/>
          </a:prstGeom>
          <a:noFill/>
        </p:spPr>
        <p:txBody>
          <a:bodyPr wrap="square" rtlCol="0">
            <a:spAutoFit/>
          </a:bodyPr>
          <a:lstStyle/>
          <a:p>
            <a:r>
              <a:rPr lang="en-US" sz="3200" b="1" dirty="0" smtClean="0">
                <a:solidFill>
                  <a:schemeClr val="accent6">
                    <a:lumMod val="60000"/>
                    <a:lumOff val="40000"/>
                  </a:schemeClr>
                </a:solidFill>
              </a:rPr>
              <a:t>Continuous cover forestry</a:t>
            </a:r>
            <a:endParaRPr lang="en-US" sz="3200" b="1" dirty="0">
              <a:solidFill>
                <a:schemeClr val="accent6">
                  <a:lumMod val="60000"/>
                  <a:lumOff val="40000"/>
                </a:schemeClr>
              </a:solidFill>
            </a:endParaRPr>
          </a:p>
        </p:txBody>
      </p:sp>
      <p:sp>
        <p:nvSpPr>
          <p:cNvPr id="7" name="ZoneTexte 6"/>
          <p:cNvSpPr txBox="1"/>
          <p:nvPr/>
        </p:nvSpPr>
        <p:spPr>
          <a:xfrm>
            <a:off x="1907704" y="4312929"/>
            <a:ext cx="2874698" cy="584775"/>
          </a:xfrm>
          <a:prstGeom prst="rect">
            <a:avLst/>
          </a:prstGeom>
          <a:noFill/>
        </p:spPr>
        <p:txBody>
          <a:bodyPr wrap="none" rtlCol="0">
            <a:spAutoFit/>
          </a:bodyPr>
          <a:lstStyle/>
          <a:p>
            <a:r>
              <a:rPr lang="en-US" sz="3200" b="1" dirty="0" smtClean="0">
                <a:solidFill>
                  <a:schemeClr val="bg1">
                    <a:lumMod val="85000"/>
                  </a:schemeClr>
                </a:solidFill>
              </a:rPr>
              <a:t>Species mixture</a:t>
            </a:r>
            <a:endParaRPr lang="en-US" sz="3200" b="1" dirty="0">
              <a:solidFill>
                <a:schemeClr val="bg1">
                  <a:lumMod val="85000"/>
                </a:schemeClr>
              </a:solidFill>
            </a:endParaRPr>
          </a:p>
        </p:txBody>
      </p:sp>
      <p:sp>
        <p:nvSpPr>
          <p:cNvPr id="8" name="ZoneTexte 7"/>
          <p:cNvSpPr txBox="1"/>
          <p:nvPr/>
        </p:nvSpPr>
        <p:spPr>
          <a:xfrm>
            <a:off x="3838422" y="3449672"/>
            <a:ext cx="5165581" cy="584775"/>
          </a:xfrm>
          <a:prstGeom prst="rect">
            <a:avLst/>
          </a:prstGeom>
          <a:noFill/>
        </p:spPr>
        <p:txBody>
          <a:bodyPr wrap="none" rtlCol="0">
            <a:spAutoFit/>
          </a:bodyPr>
          <a:lstStyle/>
          <a:p>
            <a:r>
              <a:rPr lang="en-US" sz="3200" b="1" dirty="0" smtClean="0">
                <a:solidFill>
                  <a:schemeClr val="accent6">
                    <a:lumMod val="60000"/>
                    <a:lumOff val="40000"/>
                  </a:schemeClr>
                </a:solidFill>
              </a:rPr>
              <a:t>Uneven-aged forest structure</a:t>
            </a:r>
            <a:endParaRPr lang="en-US" sz="3200" b="1" dirty="0">
              <a:solidFill>
                <a:schemeClr val="accent6">
                  <a:lumMod val="60000"/>
                  <a:lumOff val="40000"/>
                </a:schemeClr>
              </a:solidFill>
            </a:endParaRPr>
          </a:p>
        </p:txBody>
      </p:sp>
      <p:sp>
        <p:nvSpPr>
          <p:cNvPr id="9" name="ZoneTexte 8"/>
          <p:cNvSpPr txBox="1"/>
          <p:nvPr/>
        </p:nvSpPr>
        <p:spPr>
          <a:xfrm>
            <a:off x="251520" y="2715766"/>
            <a:ext cx="3739101" cy="584775"/>
          </a:xfrm>
          <a:prstGeom prst="rect">
            <a:avLst/>
          </a:prstGeom>
          <a:noFill/>
        </p:spPr>
        <p:txBody>
          <a:bodyPr wrap="none" rtlCol="0">
            <a:spAutoFit/>
          </a:bodyPr>
          <a:lstStyle/>
          <a:p>
            <a:r>
              <a:rPr lang="en-US" sz="3200" b="1" dirty="0" smtClean="0">
                <a:solidFill>
                  <a:schemeClr val="bg1">
                    <a:lumMod val="85000"/>
                  </a:schemeClr>
                </a:solidFill>
              </a:rPr>
              <a:t>Natural regeneration</a:t>
            </a:r>
            <a:endParaRPr lang="en-US" sz="3200" b="1" dirty="0">
              <a:solidFill>
                <a:schemeClr val="bg1">
                  <a:lumMod val="85000"/>
                </a:schemeClr>
              </a:solidFill>
            </a:endParaRPr>
          </a:p>
        </p:txBody>
      </p:sp>
    </p:spTree>
    <p:extLst>
      <p:ext uri="{BB962C8B-B14F-4D97-AF65-F5344CB8AC3E}">
        <p14:creationId xmlns:p14="http://schemas.microsoft.com/office/powerpoint/2010/main" val="3432551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llipse 1"/>
          <p:cNvSpPr/>
          <p:nvPr/>
        </p:nvSpPr>
        <p:spPr>
          <a:xfrm>
            <a:off x="899592" y="123478"/>
            <a:ext cx="5904656" cy="1584176"/>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85000"/>
                  </a:schemeClr>
                </a:solidFill>
              </a:rPr>
              <a:t>How can we maintain the coexistence of shade-tolerant species and </a:t>
            </a:r>
          </a:p>
          <a:p>
            <a:pPr algn="ctr"/>
            <a:r>
              <a:rPr lang="en-US" sz="2000" b="1" dirty="0" smtClean="0">
                <a:solidFill>
                  <a:schemeClr val="bg1">
                    <a:lumMod val="85000"/>
                  </a:schemeClr>
                </a:solidFill>
              </a:rPr>
              <a:t>less shade-tolerant species?</a:t>
            </a:r>
            <a:endParaRPr lang="en-US" sz="2000" b="1" dirty="0">
              <a:solidFill>
                <a:schemeClr val="bg1">
                  <a:lumMod val="85000"/>
                </a:schemeClr>
              </a:solidFill>
            </a:endParaRPr>
          </a:p>
        </p:txBody>
      </p:sp>
      <p:sp>
        <p:nvSpPr>
          <p:cNvPr id="3" name="Ellipse 2"/>
          <p:cNvSpPr/>
          <p:nvPr/>
        </p:nvSpPr>
        <p:spPr>
          <a:xfrm>
            <a:off x="3203848" y="1779662"/>
            <a:ext cx="648072" cy="216024"/>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85000"/>
                </a:schemeClr>
              </a:solidFill>
            </a:endParaRPr>
          </a:p>
        </p:txBody>
      </p:sp>
      <p:sp>
        <p:nvSpPr>
          <p:cNvPr id="4" name="Ellipse 3"/>
          <p:cNvSpPr/>
          <p:nvPr/>
        </p:nvSpPr>
        <p:spPr>
          <a:xfrm>
            <a:off x="2843808" y="2019464"/>
            <a:ext cx="360040" cy="120238"/>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85000"/>
                </a:schemeClr>
              </a:solidFill>
            </a:endParaRPr>
          </a:p>
        </p:txBody>
      </p:sp>
      <p:sp>
        <p:nvSpPr>
          <p:cNvPr id="5" name="Ellipse 4"/>
          <p:cNvSpPr/>
          <p:nvPr/>
        </p:nvSpPr>
        <p:spPr>
          <a:xfrm>
            <a:off x="2510458" y="2186271"/>
            <a:ext cx="261342" cy="97448"/>
          </a:xfrm>
          <a:prstGeom prst="ellipse">
            <a:avLst/>
          </a:prstGeom>
          <a:solidFill>
            <a:schemeClr val="tx1">
              <a:lumMod val="85000"/>
              <a:lumOff val="15000"/>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85000"/>
                </a:schemeClr>
              </a:solidFill>
            </a:endParaRPr>
          </a:p>
        </p:txBody>
      </p:sp>
    </p:spTree>
    <p:extLst>
      <p:ext uri="{BB962C8B-B14F-4D97-AF65-F5344CB8AC3E}">
        <p14:creationId xmlns:p14="http://schemas.microsoft.com/office/powerpoint/2010/main" val="36119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ZoneTexte 15"/>
          <p:cNvSpPr txBox="1"/>
          <p:nvPr/>
        </p:nvSpPr>
        <p:spPr>
          <a:xfrm>
            <a:off x="6732240" y="2678598"/>
            <a:ext cx="2295372" cy="1477328"/>
          </a:xfrm>
          <a:prstGeom prst="rect">
            <a:avLst/>
          </a:prstGeom>
          <a:solidFill>
            <a:schemeClr val="tx1">
              <a:lumMod val="85000"/>
              <a:lumOff val="15000"/>
              <a:alpha val="85000"/>
            </a:schemeClr>
          </a:solidFill>
          <a:ln>
            <a:solidFill>
              <a:schemeClr val="tx1">
                <a:lumMod val="50000"/>
                <a:lumOff val="50000"/>
              </a:schemeClr>
            </a:solidFill>
          </a:ln>
        </p:spPr>
        <p:txBody>
          <a:bodyPr wrap="none" rtlCol="0">
            <a:spAutoFit/>
          </a:bodyPr>
          <a:lstStyle/>
          <a:p>
            <a:r>
              <a:rPr lang="en-US" b="1" dirty="0" smtClean="0">
                <a:solidFill>
                  <a:schemeClr val="accent6">
                    <a:lumMod val="75000"/>
                  </a:schemeClr>
                </a:solidFill>
                <a:latin typeface="+mj-lt"/>
              </a:rPr>
              <a:t>European beech</a:t>
            </a:r>
          </a:p>
          <a:p>
            <a:r>
              <a:rPr lang="en-US" b="1" i="1" dirty="0" smtClean="0">
                <a:solidFill>
                  <a:schemeClr val="accent6">
                    <a:lumMod val="75000"/>
                  </a:schemeClr>
                </a:solidFill>
                <a:latin typeface="+mj-lt"/>
              </a:rPr>
              <a:t>Fagus </a:t>
            </a:r>
            <a:r>
              <a:rPr lang="en-US" b="1" i="1" dirty="0" err="1" smtClean="0">
                <a:solidFill>
                  <a:schemeClr val="accent6">
                    <a:lumMod val="75000"/>
                  </a:schemeClr>
                </a:solidFill>
                <a:latin typeface="+mj-lt"/>
              </a:rPr>
              <a:t>sylvatica</a:t>
            </a:r>
            <a:r>
              <a:rPr lang="en-US" b="1" i="1" dirty="0" smtClean="0">
                <a:solidFill>
                  <a:schemeClr val="accent6">
                    <a:lumMod val="75000"/>
                  </a:schemeClr>
                </a:solidFill>
                <a:latin typeface="+mj-lt"/>
              </a:rPr>
              <a:t> </a:t>
            </a:r>
            <a:r>
              <a:rPr lang="en-US" b="1" dirty="0" smtClean="0">
                <a:solidFill>
                  <a:schemeClr val="accent6">
                    <a:lumMod val="75000"/>
                  </a:schemeClr>
                </a:solidFill>
                <a:latin typeface="+mj-lt"/>
              </a:rPr>
              <a:t>L.</a:t>
            </a:r>
          </a:p>
          <a:p>
            <a:endParaRPr lang="en-US" b="1" dirty="0">
              <a:solidFill>
                <a:schemeClr val="accent6">
                  <a:lumMod val="75000"/>
                </a:schemeClr>
              </a:solidFill>
              <a:latin typeface="+mj-lt"/>
            </a:endParaRPr>
          </a:p>
          <a:p>
            <a:r>
              <a:rPr lang="en-US" b="1" dirty="0" smtClean="0">
                <a:solidFill>
                  <a:schemeClr val="accent6">
                    <a:lumMod val="75000"/>
                  </a:schemeClr>
                </a:solidFill>
                <a:latin typeface="+mj-lt"/>
              </a:rPr>
              <a:t>Shade-tolerant</a:t>
            </a:r>
          </a:p>
          <a:p>
            <a:r>
              <a:rPr lang="en-US" b="1" dirty="0" smtClean="0">
                <a:solidFill>
                  <a:schemeClr val="accent6">
                    <a:lumMod val="75000"/>
                  </a:schemeClr>
                </a:solidFill>
                <a:latin typeface="+mj-lt"/>
              </a:rPr>
              <a:t>Invade the understory</a:t>
            </a:r>
            <a:endParaRPr lang="en-US" b="1" dirty="0">
              <a:solidFill>
                <a:schemeClr val="accent6">
                  <a:lumMod val="75000"/>
                </a:schemeClr>
              </a:solidFill>
              <a:latin typeface="+mj-lt"/>
            </a:endParaRPr>
          </a:p>
        </p:txBody>
      </p:sp>
      <p:cxnSp>
        <p:nvCxnSpPr>
          <p:cNvPr id="20" name="Connecteur droit 19"/>
          <p:cNvCxnSpPr/>
          <p:nvPr/>
        </p:nvCxnSpPr>
        <p:spPr>
          <a:xfrm flipH="1">
            <a:off x="6084168" y="2913206"/>
            <a:ext cx="648072" cy="0"/>
          </a:xfrm>
          <a:prstGeom prst="line">
            <a:avLst/>
          </a:prstGeom>
          <a:ln w="254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063106" y="1238438"/>
            <a:ext cx="3042821" cy="1477328"/>
          </a:xfrm>
          <a:prstGeom prst="rect">
            <a:avLst/>
          </a:prstGeom>
          <a:solidFill>
            <a:schemeClr val="tx1">
              <a:lumMod val="85000"/>
              <a:lumOff val="15000"/>
              <a:alpha val="85000"/>
            </a:schemeClr>
          </a:solidFill>
          <a:ln>
            <a:solidFill>
              <a:schemeClr val="tx1">
                <a:lumMod val="50000"/>
                <a:lumOff val="50000"/>
              </a:schemeClr>
            </a:solidFill>
          </a:ln>
        </p:spPr>
        <p:txBody>
          <a:bodyPr wrap="none" rtlCol="0">
            <a:spAutoFit/>
          </a:bodyPr>
          <a:lstStyle/>
          <a:p>
            <a:r>
              <a:rPr lang="en-US" b="1" dirty="0" smtClean="0">
                <a:solidFill>
                  <a:schemeClr val="accent6">
                    <a:lumMod val="75000"/>
                  </a:schemeClr>
                </a:solidFill>
                <a:latin typeface="+mj-lt"/>
                <a:ea typeface="Verdana" panose="020B0604030504040204" pitchFamily="34" charset="0"/>
                <a:cs typeface="Verdana" panose="020B0604030504040204" pitchFamily="34" charset="0"/>
              </a:rPr>
              <a:t>Sessile oak</a:t>
            </a:r>
          </a:p>
          <a:p>
            <a:r>
              <a:rPr lang="en-US" b="1" i="1" dirty="0" err="1" smtClean="0">
                <a:solidFill>
                  <a:schemeClr val="accent6">
                    <a:lumMod val="75000"/>
                  </a:schemeClr>
                </a:solidFill>
                <a:latin typeface="+mj-lt"/>
                <a:ea typeface="Verdana" panose="020B0604030504040204" pitchFamily="34" charset="0"/>
                <a:cs typeface="Verdana" panose="020B0604030504040204" pitchFamily="34" charset="0"/>
              </a:rPr>
              <a:t>Quercus</a:t>
            </a:r>
            <a:r>
              <a:rPr lang="en-US" b="1" i="1" dirty="0" smtClean="0">
                <a:solidFill>
                  <a:schemeClr val="accent6">
                    <a:lumMod val="75000"/>
                  </a:schemeClr>
                </a:solidFill>
                <a:latin typeface="+mj-lt"/>
                <a:ea typeface="Verdana" panose="020B0604030504040204" pitchFamily="34" charset="0"/>
                <a:cs typeface="Verdana" panose="020B0604030504040204" pitchFamily="34" charset="0"/>
              </a:rPr>
              <a:t> </a:t>
            </a:r>
            <a:r>
              <a:rPr lang="en-US" b="1" i="1" dirty="0" err="1" smtClean="0">
                <a:solidFill>
                  <a:schemeClr val="accent6">
                    <a:lumMod val="75000"/>
                  </a:schemeClr>
                </a:solidFill>
                <a:latin typeface="+mj-lt"/>
                <a:ea typeface="Verdana" panose="020B0604030504040204" pitchFamily="34" charset="0"/>
                <a:cs typeface="Verdana" panose="020B0604030504040204" pitchFamily="34" charset="0"/>
              </a:rPr>
              <a:t>petraea</a:t>
            </a:r>
            <a:r>
              <a:rPr lang="en-US" b="1" i="1" dirty="0" smtClean="0">
                <a:solidFill>
                  <a:schemeClr val="accent6">
                    <a:lumMod val="75000"/>
                  </a:schemeClr>
                </a:solidFill>
                <a:latin typeface="+mj-lt"/>
                <a:ea typeface="Verdana" panose="020B0604030504040204" pitchFamily="34" charset="0"/>
                <a:cs typeface="Verdana" panose="020B0604030504040204" pitchFamily="34" charset="0"/>
              </a:rPr>
              <a:t> </a:t>
            </a:r>
            <a:r>
              <a:rPr lang="en-US" b="1" dirty="0" smtClean="0">
                <a:solidFill>
                  <a:schemeClr val="accent6">
                    <a:lumMod val="75000"/>
                  </a:schemeClr>
                </a:solidFill>
                <a:latin typeface="+mj-lt"/>
                <a:ea typeface="Verdana" panose="020B0604030504040204" pitchFamily="34" charset="0"/>
                <a:cs typeface="Verdana" panose="020B0604030504040204" pitchFamily="34" charset="0"/>
              </a:rPr>
              <a:t>(Matt) </a:t>
            </a:r>
            <a:r>
              <a:rPr lang="en-US" b="1" dirty="0" err="1" smtClean="0">
                <a:solidFill>
                  <a:schemeClr val="accent6">
                    <a:lumMod val="75000"/>
                  </a:schemeClr>
                </a:solidFill>
                <a:latin typeface="+mj-lt"/>
                <a:ea typeface="Verdana" panose="020B0604030504040204" pitchFamily="34" charset="0"/>
                <a:cs typeface="Verdana" panose="020B0604030504040204" pitchFamily="34" charset="0"/>
              </a:rPr>
              <a:t>Liebl</a:t>
            </a:r>
            <a:r>
              <a:rPr lang="en-US" b="1" dirty="0" smtClean="0">
                <a:solidFill>
                  <a:schemeClr val="accent6">
                    <a:lumMod val="75000"/>
                  </a:schemeClr>
                </a:solidFill>
                <a:latin typeface="+mj-lt"/>
                <a:ea typeface="Verdana" panose="020B0604030504040204" pitchFamily="34" charset="0"/>
                <a:cs typeface="Verdana" panose="020B0604030504040204" pitchFamily="34" charset="0"/>
              </a:rPr>
              <a:t>.</a:t>
            </a:r>
          </a:p>
          <a:p>
            <a:endParaRPr lang="en-US" b="1" dirty="0">
              <a:solidFill>
                <a:schemeClr val="accent6">
                  <a:lumMod val="75000"/>
                </a:schemeClr>
              </a:solidFill>
              <a:latin typeface="+mj-lt"/>
              <a:ea typeface="Verdana" panose="020B0604030504040204" pitchFamily="34" charset="0"/>
              <a:cs typeface="Verdana" panose="020B0604030504040204" pitchFamily="34" charset="0"/>
            </a:endParaRPr>
          </a:p>
          <a:p>
            <a:r>
              <a:rPr lang="en-US" b="1" dirty="0" smtClean="0">
                <a:solidFill>
                  <a:schemeClr val="accent6">
                    <a:lumMod val="75000"/>
                  </a:schemeClr>
                </a:solidFill>
                <a:latin typeface="+mj-lt"/>
                <a:ea typeface="Verdana" panose="020B0604030504040204" pitchFamily="34" charset="0"/>
                <a:cs typeface="Verdana" panose="020B0604030504040204" pitchFamily="34" charset="0"/>
              </a:rPr>
              <a:t>Less shade-tolerant</a:t>
            </a:r>
          </a:p>
          <a:p>
            <a:r>
              <a:rPr lang="en-US" b="1" dirty="0" smtClean="0">
                <a:solidFill>
                  <a:schemeClr val="accent6">
                    <a:lumMod val="75000"/>
                  </a:schemeClr>
                </a:solidFill>
                <a:latin typeface="+mj-lt"/>
                <a:ea typeface="Verdana" panose="020B0604030504040204" pitchFamily="34" charset="0"/>
                <a:cs typeface="Verdana" panose="020B0604030504040204" pitchFamily="34" charset="0"/>
              </a:rPr>
              <a:t>Scarce in natural regeneration</a:t>
            </a:r>
            <a:endParaRPr lang="en-US" b="1" dirty="0">
              <a:solidFill>
                <a:schemeClr val="accent6">
                  <a:lumMod val="75000"/>
                </a:schemeClr>
              </a:solidFill>
              <a:latin typeface="+mj-lt"/>
              <a:ea typeface="Verdana" panose="020B0604030504040204" pitchFamily="34" charset="0"/>
              <a:cs typeface="Verdana" panose="020B0604030504040204" pitchFamily="34" charset="0"/>
            </a:endParaRPr>
          </a:p>
        </p:txBody>
      </p:sp>
      <p:cxnSp>
        <p:nvCxnSpPr>
          <p:cNvPr id="24" name="Connecteur droit 23"/>
          <p:cNvCxnSpPr/>
          <p:nvPr/>
        </p:nvCxnSpPr>
        <p:spPr>
          <a:xfrm flipH="1">
            <a:off x="1271018" y="1401642"/>
            <a:ext cx="792088" cy="0"/>
          </a:xfrm>
          <a:prstGeom prst="line">
            <a:avLst/>
          </a:prstGeom>
          <a:ln w="254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0" y="0"/>
            <a:ext cx="6732240" cy="461665"/>
          </a:xfrm>
          <a:prstGeom prst="rect">
            <a:avLst/>
          </a:prstGeom>
          <a:solidFill>
            <a:schemeClr val="tx1">
              <a:lumMod val="85000"/>
              <a:lumOff val="15000"/>
              <a:alpha val="85000"/>
            </a:schemeClr>
          </a:solidFill>
          <a:ln>
            <a:solidFill>
              <a:schemeClr val="tx1">
                <a:lumMod val="50000"/>
                <a:lumOff val="50000"/>
              </a:schemeClr>
            </a:solidFill>
          </a:ln>
        </p:spPr>
        <p:txBody>
          <a:bodyPr wrap="square" rtlCol="0">
            <a:spAutoFit/>
          </a:bodyPr>
          <a:lstStyle/>
          <a:p>
            <a:r>
              <a:rPr lang="en-US" sz="2400" dirty="0" err="1" smtClean="0">
                <a:solidFill>
                  <a:schemeClr val="bg1">
                    <a:lumMod val="75000"/>
                  </a:schemeClr>
                </a:solidFill>
              </a:rPr>
              <a:t>Acidophile</a:t>
            </a:r>
            <a:r>
              <a:rPr lang="en-US" sz="2400" dirty="0" smtClean="0">
                <a:solidFill>
                  <a:schemeClr val="bg1">
                    <a:lumMod val="75000"/>
                  </a:schemeClr>
                </a:solidFill>
              </a:rPr>
              <a:t> beech forests, in the Belgian Ardennes</a:t>
            </a:r>
            <a:endParaRPr lang="en-US" sz="2400" dirty="0">
              <a:solidFill>
                <a:schemeClr val="bg1">
                  <a:lumMod val="75000"/>
                </a:schemeClr>
              </a:solidFill>
            </a:endParaRPr>
          </a:p>
        </p:txBody>
      </p:sp>
    </p:spTree>
    <p:extLst>
      <p:ext uri="{BB962C8B-B14F-4D97-AF65-F5344CB8AC3E}">
        <p14:creationId xmlns:p14="http://schemas.microsoft.com/office/powerpoint/2010/main" val="258787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074" name="Picture 2" descr="D:\Data_G\rapport\2014_12_BESFe\gfx\chen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6362" y="1923678"/>
            <a:ext cx="1710134" cy="2278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Data_G\rapport\2014_12_BESFe\gfx\beechda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037" y="1923678"/>
            <a:ext cx="1718561" cy="22911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ata_G\rapport\2014_12_BESFe\gfx\globalwarm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478" y="1923678"/>
            <a:ext cx="1721294" cy="22911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Data_G\rapport\2014_12_BESFe\gfx\litier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652" y="1923678"/>
            <a:ext cx="1718326" cy="22911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Data_G\rapport\2014_12_BESFe\gfx\p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6858" y="1905372"/>
            <a:ext cx="1719625" cy="229110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883198" y="1484678"/>
            <a:ext cx="1809854"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Climate</a:t>
            </a:r>
            <a:r>
              <a:rPr lang="en-US" sz="2000" b="1" dirty="0" smtClean="0">
                <a:solidFill>
                  <a:schemeClr val="bg1">
                    <a:lumMod val="85000"/>
                  </a:schemeClr>
                </a:solidFill>
              </a:rPr>
              <a:t> change</a:t>
            </a:r>
            <a:endParaRPr lang="en-US" b="1" dirty="0">
              <a:solidFill>
                <a:schemeClr val="bg1">
                  <a:lumMod val="85000"/>
                </a:schemeClr>
              </a:solidFill>
            </a:endParaRPr>
          </a:p>
        </p:txBody>
      </p:sp>
      <p:sp>
        <p:nvSpPr>
          <p:cNvPr id="5" name="ZoneTexte 4"/>
          <p:cNvSpPr txBox="1"/>
          <p:nvPr/>
        </p:nvSpPr>
        <p:spPr>
          <a:xfrm>
            <a:off x="355026" y="1484678"/>
            <a:ext cx="1250086" cy="400110"/>
          </a:xfrm>
          <a:prstGeom prst="rect">
            <a:avLst/>
          </a:prstGeom>
          <a:noFill/>
        </p:spPr>
        <p:txBody>
          <a:bodyPr wrap="none" rtlCol="0">
            <a:spAutoFit/>
          </a:bodyPr>
          <a:lstStyle/>
          <a:p>
            <a:r>
              <a:rPr lang="en-US" sz="2000" b="1" dirty="0" smtClean="0">
                <a:solidFill>
                  <a:schemeClr val="bg1">
                    <a:lumMod val="75000"/>
                  </a:schemeClr>
                </a:solidFill>
              </a:rPr>
              <a:t>Resilience</a:t>
            </a:r>
            <a:endParaRPr lang="en-US" b="1" dirty="0">
              <a:solidFill>
                <a:schemeClr val="bg1">
                  <a:lumMod val="75000"/>
                </a:schemeClr>
              </a:solidFill>
            </a:endParaRPr>
          </a:p>
        </p:txBody>
      </p:sp>
      <p:sp>
        <p:nvSpPr>
          <p:cNvPr id="12" name="ZoneTexte 11"/>
          <p:cNvSpPr txBox="1"/>
          <p:nvPr/>
        </p:nvSpPr>
        <p:spPr>
          <a:xfrm>
            <a:off x="4085401" y="1484678"/>
            <a:ext cx="1004827"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Fertility</a:t>
            </a:r>
            <a:endParaRPr lang="en-US" b="1" dirty="0">
              <a:solidFill>
                <a:schemeClr val="bg1">
                  <a:lumMod val="75000"/>
                </a:schemeClr>
              </a:solidFill>
            </a:endParaRPr>
          </a:p>
        </p:txBody>
      </p:sp>
      <p:sp>
        <p:nvSpPr>
          <p:cNvPr id="13" name="ZoneTexte 12"/>
          <p:cNvSpPr txBox="1"/>
          <p:nvPr/>
        </p:nvSpPr>
        <p:spPr>
          <a:xfrm>
            <a:off x="5665511" y="1484678"/>
            <a:ext cx="1442318"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Biodiversity</a:t>
            </a:r>
            <a:endParaRPr lang="en-US" b="1" dirty="0">
              <a:solidFill>
                <a:schemeClr val="bg1">
                  <a:lumMod val="75000"/>
                </a:schemeClr>
              </a:solidFill>
            </a:endParaRPr>
          </a:p>
        </p:txBody>
      </p:sp>
      <p:sp>
        <p:nvSpPr>
          <p:cNvPr id="14" name="ZoneTexte 13"/>
          <p:cNvSpPr txBox="1"/>
          <p:nvPr/>
        </p:nvSpPr>
        <p:spPr>
          <a:xfrm>
            <a:off x="7710787" y="1484678"/>
            <a:ext cx="941283" cy="400110"/>
          </a:xfrm>
          <a:prstGeom prst="rect">
            <a:avLst/>
          </a:prstGeom>
          <a:solidFill>
            <a:schemeClr val="tx1">
              <a:lumMod val="85000"/>
              <a:lumOff val="15000"/>
            </a:schemeClr>
          </a:solidFill>
        </p:spPr>
        <p:txBody>
          <a:bodyPr wrap="none" rtlCol="0">
            <a:spAutoFit/>
          </a:bodyPr>
          <a:lstStyle/>
          <a:p>
            <a:r>
              <a:rPr lang="en-US" sz="2000" b="1" dirty="0" smtClean="0">
                <a:solidFill>
                  <a:schemeClr val="bg1">
                    <a:lumMod val="75000"/>
                  </a:schemeClr>
                </a:solidFill>
              </a:rPr>
              <a:t>Timber</a:t>
            </a:r>
            <a:endParaRPr lang="en-US" b="1" dirty="0">
              <a:solidFill>
                <a:schemeClr val="bg1">
                  <a:lumMod val="75000"/>
                </a:schemeClr>
              </a:solidFill>
            </a:endParaRPr>
          </a:p>
        </p:txBody>
      </p:sp>
      <p:sp>
        <p:nvSpPr>
          <p:cNvPr id="6" name="Titre 5"/>
          <p:cNvSpPr>
            <a:spLocks noGrp="1"/>
          </p:cNvSpPr>
          <p:nvPr>
            <p:ph type="title"/>
          </p:nvPr>
        </p:nvSpPr>
        <p:spPr/>
        <p:txBody>
          <a:bodyPr>
            <a:noAutofit/>
          </a:bodyPr>
          <a:lstStyle/>
          <a:p>
            <a:r>
              <a:rPr lang="en-US" sz="3200" dirty="0" smtClean="0"/>
              <a:t>Why maintaining the mixture of oak and beech?</a:t>
            </a:r>
            <a:endParaRPr lang="en-US" sz="4000" dirty="0"/>
          </a:p>
        </p:txBody>
      </p:sp>
    </p:spTree>
    <p:extLst>
      <p:ext uri="{BB962C8B-B14F-4D97-AF65-F5344CB8AC3E}">
        <p14:creationId xmlns:p14="http://schemas.microsoft.com/office/powerpoint/2010/main" val="629125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ous-titre 2"/>
          <p:cNvSpPr txBox="1">
            <a:spLocks/>
          </p:cNvSpPr>
          <p:nvPr/>
        </p:nvSpPr>
        <p:spPr>
          <a:xfrm>
            <a:off x="3059832" y="195486"/>
            <a:ext cx="5904656" cy="1584176"/>
          </a:xfrm>
          <a:prstGeom prst="rect">
            <a:avLst/>
          </a:prstGeom>
          <a:solidFill>
            <a:schemeClr val="tx1">
              <a:lumMod val="85000"/>
              <a:lumOff val="15000"/>
              <a:alpha val="67000"/>
            </a:schemeClr>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solidFill>
                  <a:schemeClr val="bg1">
                    <a:lumMod val="75000"/>
                  </a:schemeClr>
                </a:solidFill>
              </a:rPr>
              <a:t>27 fenced sites</a:t>
            </a:r>
          </a:p>
          <a:p>
            <a:r>
              <a:rPr lang="en-US" sz="2400" b="1" dirty="0" smtClean="0">
                <a:solidFill>
                  <a:schemeClr val="bg1">
                    <a:lumMod val="75000"/>
                  </a:schemeClr>
                </a:solidFill>
              </a:rPr>
              <a:t>From early successional oak forests to late successional beech forests </a:t>
            </a:r>
          </a:p>
          <a:p>
            <a:r>
              <a:rPr lang="en-US" sz="2400" b="1" dirty="0" smtClean="0">
                <a:solidFill>
                  <a:schemeClr val="bg1">
                    <a:lumMod val="75000"/>
                  </a:schemeClr>
                </a:solidFill>
              </a:rPr>
              <a:t>Square subplots to monitor regeneration </a:t>
            </a:r>
          </a:p>
          <a:p>
            <a:endParaRPr lang="en-US" sz="2000" baseline="30000" dirty="0" smtClean="0">
              <a:solidFill>
                <a:schemeClr val="bg1">
                  <a:lumMod val="75000"/>
                </a:schemeClr>
              </a:solidFill>
            </a:endParaRPr>
          </a:p>
          <a:p>
            <a:endParaRPr lang="en-US" dirty="0"/>
          </a:p>
        </p:txBody>
      </p:sp>
    </p:spTree>
    <p:extLst>
      <p:ext uri="{BB962C8B-B14F-4D97-AF65-F5344CB8AC3E}">
        <p14:creationId xmlns:p14="http://schemas.microsoft.com/office/powerpoint/2010/main" val="902244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323528" y="771550"/>
            <a:ext cx="8568952" cy="1717699"/>
          </a:xfrm>
          <a:solidFill>
            <a:schemeClr val="tx1">
              <a:lumMod val="75000"/>
              <a:lumOff val="25000"/>
              <a:alpha val="85000"/>
            </a:schemeClr>
          </a:solidFill>
        </p:spPr>
        <p:txBody>
          <a:bodyPr>
            <a:noAutofit/>
          </a:bodyPr>
          <a:lstStyle/>
          <a:p>
            <a:r>
              <a:rPr lang="en-US" sz="2800" b="1" dirty="0" smtClean="0">
                <a:solidFill>
                  <a:schemeClr val="accent6">
                    <a:lumMod val="75000"/>
                  </a:schemeClr>
                </a:solidFill>
              </a:rPr>
              <a:t>What are the light conditions </a:t>
            </a:r>
            <a:br>
              <a:rPr lang="en-US" sz="2800" b="1" dirty="0" smtClean="0">
                <a:solidFill>
                  <a:schemeClr val="accent6">
                    <a:lumMod val="75000"/>
                  </a:schemeClr>
                </a:solidFill>
              </a:rPr>
            </a:br>
            <a:r>
              <a:rPr lang="en-US" sz="2800" b="1" dirty="0" smtClean="0">
                <a:solidFill>
                  <a:schemeClr val="accent6">
                    <a:lumMod val="75000"/>
                  </a:schemeClr>
                </a:solidFill>
              </a:rPr>
              <a:t>that promotes regenerations of either </a:t>
            </a:r>
            <a:br>
              <a:rPr lang="en-US" sz="2800" b="1" dirty="0" smtClean="0">
                <a:solidFill>
                  <a:schemeClr val="accent6">
                    <a:lumMod val="75000"/>
                  </a:schemeClr>
                </a:solidFill>
              </a:rPr>
            </a:br>
            <a:r>
              <a:rPr lang="en-US" sz="2800" b="1" dirty="0" smtClean="0">
                <a:solidFill>
                  <a:schemeClr val="accent6">
                    <a:lumMod val="75000"/>
                  </a:schemeClr>
                </a:solidFill>
              </a:rPr>
              <a:t>shade-tolerant species or less shade-tolerant species?</a:t>
            </a:r>
            <a:endParaRPr lang="en-US" sz="2800" b="1" dirty="0">
              <a:solidFill>
                <a:schemeClr val="accent6">
                  <a:lumMod val="75000"/>
                </a:schemeClr>
              </a:solidFill>
            </a:endParaRPr>
          </a:p>
        </p:txBody>
      </p:sp>
    </p:spTree>
    <p:extLst>
      <p:ext uri="{BB962C8B-B14F-4D97-AF65-F5344CB8AC3E}">
        <p14:creationId xmlns:p14="http://schemas.microsoft.com/office/powerpoint/2010/main" val="2394654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Hypotheses</a:t>
            </a:r>
            <a:endParaRPr lang="en-US" dirty="0"/>
          </a:p>
        </p:txBody>
      </p:sp>
      <p:pic>
        <p:nvPicPr>
          <p:cNvPr id="121" name="Image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275606"/>
            <a:ext cx="4777576" cy="3672408"/>
          </a:xfrm>
          <a:prstGeom prst="rect">
            <a:avLst/>
          </a:prstGeom>
        </p:spPr>
      </p:pic>
      <p:sp>
        <p:nvSpPr>
          <p:cNvPr id="122" name="ZoneTexte 121"/>
          <p:cNvSpPr txBox="1"/>
          <p:nvPr/>
        </p:nvSpPr>
        <p:spPr>
          <a:xfrm>
            <a:off x="5076056" y="1275606"/>
            <a:ext cx="3888432" cy="2554545"/>
          </a:xfrm>
          <a:prstGeom prst="rect">
            <a:avLst/>
          </a:prstGeom>
          <a:noFill/>
        </p:spPr>
        <p:txBody>
          <a:bodyPr wrap="square" rtlCol="0">
            <a:spAutoFit/>
          </a:bodyPr>
          <a:lstStyle/>
          <a:p>
            <a:pPr marL="342900" indent="-342900">
              <a:buFont typeface="+mj-lt"/>
              <a:buAutoNum type="arabicPeriod"/>
            </a:pPr>
            <a:r>
              <a:rPr lang="en-US" sz="2000" dirty="0" smtClean="0">
                <a:solidFill>
                  <a:schemeClr val="bg1">
                    <a:lumMod val="75000"/>
                  </a:schemeClr>
                </a:solidFill>
              </a:rPr>
              <a:t>Tradeoff between survival in shade and growth in high-light conditions</a:t>
            </a:r>
          </a:p>
          <a:p>
            <a:pPr marL="342900" indent="-342900">
              <a:buFont typeface="+mj-lt"/>
              <a:buAutoNum type="arabicPeriod"/>
            </a:pPr>
            <a:endParaRPr lang="en-US" sz="2000" dirty="0">
              <a:solidFill>
                <a:schemeClr val="bg1">
                  <a:lumMod val="75000"/>
                </a:schemeClr>
              </a:solidFill>
            </a:endParaRPr>
          </a:p>
          <a:p>
            <a:pPr marL="342900" indent="-342900">
              <a:buFont typeface="+mj-lt"/>
              <a:buAutoNum type="arabicPeriod"/>
            </a:pPr>
            <a:endParaRPr lang="en-US" sz="2000" dirty="0" smtClean="0">
              <a:solidFill>
                <a:schemeClr val="bg1">
                  <a:lumMod val="75000"/>
                </a:schemeClr>
              </a:solidFill>
            </a:endParaRPr>
          </a:p>
          <a:p>
            <a:pPr marL="342900" indent="-342900">
              <a:buFont typeface="+mj-lt"/>
              <a:buAutoNum type="arabicPeriod"/>
            </a:pPr>
            <a:r>
              <a:rPr lang="en-US" sz="2000" dirty="0" smtClean="0">
                <a:solidFill>
                  <a:schemeClr val="bg1">
                    <a:lumMod val="75000"/>
                  </a:schemeClr>
                </a:solidFill>
              </a:rPr>
              <a:t>Sapling growth depends mainly on diffuse light rather than direct light</a:t>
            </a:r>
            <a:endParaRPr lang="en-US" sz="2000" dirty="0">
              <a:solidFill>
                <a:schemeClr val="bg1">
                  <a:lumMod val="75000"/>
                </a:schemeClr>
              </a:solidFill>
            </a:endParaRPr>
          </a:p>
        </p:txBody>
      </p:sp>
    </p:spTree>
    <p:extLst>
      <p:ext uri="{BB962C8B-B14F-4D97-AF65-F5344CB8AC3E}">
        <p14:creationId xmlns:p14="http://schemas.microsoft.com/office/powerpoint/2010/main" val="20333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TotalTime>
  <Words>518</Words>
  <Application>Microsoft Office PowerPoint</Application>
  <PresentationFormat>Affichage à l'écran (16:9)</PresentationFormat>
  <Paragraphs>91</Paragraphs>
  <Slides>21</Slides>
  <Notes>1</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Thème Office</vt:lpstr>
      <vt:lpstr>Maintaining the coexistence of forest species of different shade tolerances with close-to-nature forestry</vt:lpstr>
      <vt:lpstr>Présentation PowerPoint</vt:lpstr>
      <vt:lpstr>Présentation PowerPoint</vt:lpstr>
      <vt:lpstr>Présentation PowerPoint</vt:lpstr>
      <vt:lpstr>Présentation PowerPoint</vt:lpstr>
      <vt:lpstr>Why maintaining the mixture of oak and beech?</vt:lpstr>
      <vt:lpstr>Présentation PowerPoint</vt:lpstr>
      <vt:lpstr>What are the light conditions  that promotes regenerations of either  shade-tolerant species or less shade-tolerant species?</vt:lpstr>
      <vt:lpstr>Hypotheses</vt:lpstr>
      <vt:lpstr>Material and Methods</vt:lpstr>
      <vt:lpstr>Beech regenerations grow faster than oak regenerations whatever the light conditions</vt:lpstr>
      <vt:lpstr>Can understory light be controlled?</vt:lpstr>
      <vt:lpstr>Modeling light interception</vt:lpstr>
      <vt:lpstr>Simulations</vt:lpstr>
      <vt:lpstr>Light gain depends on cutting type</vt:lpstr>
      <vt:lpstr>Gap must be of limited size (&lt;500 m²) </vt:lpstr>
      <vt:lpstr>Cutting preferentially small trees maximizes the area favorable for less-shade tolerant species</vt:lpstr>
      <vt:lpstr>Cutting from above modifies only slightly understory light conditions</vt:lpstr>
      <vt:lpstr>Several options to promote oak regeneration</vt:lpstr>
      <vt:lpstr>Conclusions</vt:lpstr>
      <vt:lpstr> Thank you  A. André, M. Alderweireld, A. Ameztegui, P. Balandier, Y. Brostaux, H. Claessens, G. Colinet, B. Courbaud, F. de Coligny, E. Dufays, A. Fayolle, J. Goijen, F. Henrotay, M. Jonard, B. Jourez, D. Kneeshaw, F. Lehaire, P. Lejeune, B. Mackels, A. Marquier, C. Mengal, F.J. Parsons, A. Schot, C. Vaianopoulos...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ligot.g</dc:creator>
  <cp:lastModifiedBy>ligot.g</cp:lastModifiedBy>
  <cp:revision>58</cp:revision>
  <dcterms:created xsi:type="dcterms:W3CDTF">2014-11-26T12:35:43Z</dcterms:created>
  <dcterms:modified xsi:type="dcterms:W3CDTF">2014-12-09T08:29:31Z</dcterms:modified>
</cp:coreProperties>
</file>