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sldIdLst>
    <p:sldId id="264" r:id="rId2"/>
    <p:sldId id="275" r:id="rId3"/>
    <p:sldId id="276" r:id="rId4"/>
    <p:sldId id="279" r:id="rId5"/>
    <p:sldId id="278" r:id="rId6"/>
    <p:sldId id="274" r:id="rId7"/>
    <p:sldId id="265" r:id="rId8"/>
    <p:sldId id="257" r:id="rId9"/>
    <p:sldId id="258" r:id="rId10"/>
    <p:sldId id="259" r:id="rId11"/>
    <p:sldId id="263" r:id="rId12"/>
    <p:sldId id="269" r:id="rId13"/>
    <p:sldId id="260" r:id="rId14"/>
    <p:sldId id="261" r:id="rId15"/>
    <p:sldId id="262" r:id="rId16"/>
    <p:sldId id="266" r:id="rId17"/>
    <p:sldId id="267" r:id="rId18"/>
    <p:sldId id="268" r:id="rId19"/>
    <p:sldId id="256" r:id="rId20"/>
    <p:sldId id="273" r:id="rId21"/>
    <p:sldId id="270" r:id="rId22"/>
    <p:sldId id="271" r:id="rId23"/>
    <p:sldId id="272" r:id="rId24"/>
    <p:sldId id="277" r:id="rId25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157" autoAdjust="0"/>
    <p:restoredTop sz="94591" autoAdjust="0"/>
  </p:normalViewPr>
  <p:slideViewPr>
    <p:cSldViewPr snapToGrid="0" snapToObjects="1">
      <p:cViewPr>
        <p:scale>
          <a:sx n="100" d="100"/>
          <a:sy n="100" d="100"/>
        </p:scale>
        <p:origin x="-1176" y="-872"/>
      </p:cViewPr>
      <p:guideLst>
        <p:guide orient="horz" pos="1620"/>
        <p:guide pos="2880"/>
      </p:guideLst>
    </p:cSldViewPr>
  </p:slideViewPr>
  <p:outlineViewPr>
    <p:cViewPr>
      <p:scale>
        <a:sx n="66" d="100"/>
        <a:sy n="66" d="100"/>
      </p:scale>
      <p:origin x="1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52149-2A5F-194B-8536-49AC30E6B5B1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C1160-7636-2B42-B0F2-D898FBFA2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0C5EE-5A3F-F84D-B575-3FFEBB1CC527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9348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0C5EE-5A3F-F84D-B575-3FFEBB1CC527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53938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0C5EE-5A3F-F84D-B575-3FFEBB1CC527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393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0C5EE-5A3F-F84D-B575-3FFEBB1CC527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5393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9E2E7-AB7A-1341-A933-77ED5C506004}" type="datetimeFigureOut">
              <a:rPr lang="fr-FR" smtClean="0"/>
              <a:pPr/>
              <a:t>14/10/14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57CF4-112A-1048-9923-E3E3DA6AB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2058552" y="927101"/>
            <a:ext cx="57212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Techniques </a:t>
            </a:r>
            <a:r>
              <a:rPr lang="en-US" sz="3200" b="1" dirty="0" err="1" smtClean="0">
                <a:solidFill>
                  <a:schemeClr val="bg1"/>
                </a:solidFill>
              </a:rPr>
              <a:t>neurophysiologiques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non </a:t>
            </a:r>
            <a:r>
              <a:rPr lang="en-US" sz="3200" b="1" dirty="0" err="1" smtClean="0">
                <a:solidFill>
                  <a:schemeClr val="bg1"/>
                </a:solidFill>
              </a:rPr>
              <a:t>conventionnelles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159990" y="3050282"/>
            <a:ext cx="15183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F. Wang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er 213"/>
          <p:cNvGrpSpPr/>
          <p:nvPr/>
        </p:nvGrpSpPr>
        <p:grpSpPr>
          <a:xfrm>
            <a:off x="352425" y="1031376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Forme libre 26"/>
          <p:cNvSpPr/>
          <p:nvPr/>
        </p:nvSpPr>
        <p:spPr>
          <a:xfrm>
            <a:off x="6662220" y="889998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6" name="Forme libre 215"/>
          <p:cNvSpPr/>
          <p:nvPr/>
        </p:nvSpPr>
        <p:spPr>
          <a:xfrm>
            <a:off x="6859070" y="1257137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7" name="Forme libre 216"/>
          <p:cNvSpPr/>
          <p:nvPr/>
        </p:nvSpPr>
        <p:spPr>
          <a:xfrm>
            <a:off x="6986070" y="1581986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8" name="Forme libre 217"/>
          <p:cNvSpPr/>
          <p:nvPr/>
        </p:nvSpPr>
        <p:spPr>
          <a:xfrm>
            <a:off x="7094020" y="2016128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9" name="Forme libre 218"/>
          <p:cNvSpPr/>
          <p:nvPr/>
        </p:nvSpPr>
        <p:spPr>
          <a:xfrm>
            <a:off x="7367070" y="2388585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1" name="Forme libre 220"/>
          <p:cNvSpPr/>
          <p:nvPr/>
        </p:nvSpPr>
        <p:spPr>
          <a:xfrm>
            <a:off x="6662220" y="3727451"/>
            <a:ext cx="1478480" cy="1041400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82" name="Grouper 81"/>
          <p:cNvGrpSpPr/>
          <p:nvPr/>
        </p:nvGrpSpPr>
        <p:grpSpPr>
          <a:xfrm>
            <a:off x="618952" y="1145014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er 105"/>
          <p:cNvGrpSpPr/>
          <p:nvPr/>
        </p:nvGrpSpPr>
        <p:grpSpPr>
          <a:xfrm>
            <a:off x="634469" y="1513315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er 120"/>
          <p:cNvGrpSpPr/>
          <p:nvPr/>
        </p:nvGrpSpPr>
        <p:grpSpPr>
          <a:xfrm>
            <a:off x="634470" y="1882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er 124"/>
          <p:cNvGrpSpPr/>
          <p:nvPr/>
        </p:nvGrpSpPr>
        <p:grpSpPr>
          <a:xfrm>
            <a:off x="621771" y="2252487"/>
            <a:ext cx="2597325" cy="133352"/>
            <a:chOff x="4316102" y="1175622"/>
            <a:chExt cx="2174668" cy="133352"/>
          </a:xfrm>
        </p:grpSpPr>
        <p:cxnSp>
          <p:nvCxnSpPr>
            <p:cNvPr id="126" name="Connecteur droit 12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127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er 128"/>
          <p:cNvGrpSpPr/>
          <p:nvPr/>
        </p:nvGrpSpPr>
        <p:grpSpPr>
          <a:xfrm>
            <a:off x="621771" y="2614009"/>
            <a:ext cx="2597325" cy="133352"/>
            <a:chOff x="4316102" y="1175622"/>
            <a:chExt cx="2174668" cy="133352"/>
          </a:xfrm>
        </p:grpSpPr>
        <p:cxnSp>
          <p:nvCxnSpPr>
            <p:cNvPr id="130" name="Connecteur droit 12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099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457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Ellipse 135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Ellipse 136"/>
          <p:cNvSpPr/>
          <p:nvPr/>
        </p:nvSpPr>
        <p:spPr>
          <a:xfrm>
            <a:off x="3637955" y="2563794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4" name="Grouper 83"/>
          <p:cNvGrpSpPr/>
          <p:nvPr/>
        </p:nvGrpSpPr>
        <p:grpSpPr>
          <a:xfrm>
            <a:off x="3908599" y="1174462"/>
            <a:ext cx="2591696" cy="133352"/>
            <a:chOff x="4316102" y="1175622"/>
            <a:chExt cx="2174668" cy="133352"/>
          </a:xfrm>
        </p:grpSpPr>
        <p:cxnSp>
          <p:nvCxnSpPr>
            <p:cNvPr id="85" name="Connecteur droit 84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er 96"/>
          <p:cNvGrpSpPr/>
          <p:nvPr/>
        </p:nvGrpSpPr>
        <p:grpSpPr>
          <a:xfrm>
            <a:off x="3911774" y="1544350"/>
            <a:ext cx="2591696" cy="133352"/>
            <a:chOff x="4316102" y="1175622"/>
            <a:chExt cx="2174668" cy="133352"/>
          </a:xfrm>
        </p:grpSpPr>
        <p:cxnSp>
          <p:nvCxnSpPr>
            <p:cNvPr id="99" name="Connecteur droit 98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eur droit 99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er 102"/>
          <p:cNvGrpSpPr/>
          <p:nvPr/>
        </p:nvGrpSpPr>
        <p:grpSpPr>
          <a:xfrm>
            <a:off x="3911774" y="1912222"/>
            <a:ext cx="2591696" cy="133352"/>
            <a:chOff x="4316102" y="1175622"/>
            <a:chExt cx="2174668" cy="133352"/>
          </a:xfrm>
        </p:grpSpPr>
        <p:cxnSp>
          <p:nvCxnSpPr>
            <p:cNvPr id="104" name="Connecteur droit 103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er 107"/>
          <p:cNvGrpSpPr/>
          <p:nvPr/>
        </p:nvGrpSpPr>
        <p:grpSpPr>
          <a:xfrm>
            <a:off x="3905424" y="2284681"/>
            <a:ext cx="2591696" cy="133352"/>
            <a:chOff x="4316102" y="1175622"/>
            <a:chExt cx="2174668" cy="133352"/>
          </a:xfrm>
        </p:grpSpPr>
        <p:cxnSp>
          <p:nvCxnSpPr>
            <p:cNvPr id="109" name="Connecteur droit 108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eur droit 13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cteur droit 138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er 139"/>
          <p:cNvGrpSpPr/>
          <p:nvPr/>
        </p:nvGrpSpPr>
        <p:grpSpPr>
          <a:xfrm>
            <a:off x="3905424" y="2643511"/>
            <a:ext cx="2591696" cy="133352"/>
            <a:chOff x="4316102" y="1175622"/>
            <a:chExt cx="2174668" cy="133352"/>
          </a:xfrm>
        </p:grpSpPr>
        <p:cxnSp>
          <p:nvCxnSpPr>
            <p:cNvPr id="146" name="Connecteur droit 14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Connecteur droit 15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cteur droit 15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ZoneTexte 152"/>
          <p:cNvSpPr txBox="1"/>
          <p:nvPr/>
        </p:nvSpPr>
        <p:spPr>
          <a:xfrm>
            <a:off x="634467" y="3293190"/>
            <a:ext cx="61536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</a:t>
            </a:r>
            <a:r>
              <a:rPr lang="en-US" sz="3200" b="1" dirty="0" err="1" smtClean="0">
                <a:solidFill>
                  <a:schemeClr val="bg1"/>
                </a:solidFill>
              </a:rPr>
              <a:t>magnétique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corticale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</a:t>
            </a:r>
          </a:p>
          <a:p>
            <a:r>
              <a:rPr lang="en-US" sz="3200" b="1" dirty="0" err="1" smtClean="0">
                <a:solidFill>
                  <a:schemeClr val="bg1"/>
                </a:solidFill>
              </a:rPr>
              <a:t>Désynchronisation</a:t>
            </a:r>
            <a:r>
              <a:rPr lang="en-US" sz="3200" b="1" dirty="0" smtClean="0">
                <a:solidFill>
                  <a:schemeClr val="bg1"/>
                </a:solidFill>
              </a:rPr>
              <a:t> des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err="1" smtClean="0">
                <a:solidFill>
                  <a:schemeClr val="bg1"/>
                </a:solidFill>
              </a:rPr>
              <a:t>efférences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motrices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16" grpId="0" animBg="1"/>
      <p:bldP spid="217" grpId="0" animBg="1"/>
      <p:bldP spid="218" grpId="0" animBg="1"/>
      <p:bldP spid="219" grpId="0" animBg="1"/>
      <p:bldP spid="133" grpId="1" animBg="1"/>
      <p:bldP spid="134" grpId="0" animBg="1"/>
      <p:bldP spid="135" grpId="0" animBg="1"/>
      <p:bldP spid="136" grpId="0" animBg="1"/>
      <p:bldP spid="1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orme libre 38"/>
          <p:cNvSpPr/>
          <p:nvPr/>
        </p:nvSpPr>
        <p:spPr>
          <a:xfrm>
            <a:off x="4427020" y="2571750"/>
            <a:ext cx="1478480" cy="1041400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Forme libre 39"/>
          <p:cNvSpPr/>
          <p:nvPr/>
        </p:nvSpPr>
        <p:spPr>
          <a:xfrm>
            <a:off x="3360220" y="2203450"/>
            <a:ext cx="633930" cy="1549400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487222" y="1510268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868694" y="1517134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499752" y="304800"/>
            <a:ext cx="57174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Différence</a:t>
            </a:r>
            <a:r>
              <a:rPr lang="en-US" sz="3200" b="1" dirty="0" smtClean="0">
                <a:solidFill>
                  <a:schemeClr val="bg1"/>
                </a:solidFill>
              </a:rPr>
              <a:t> de </a:t>
            </a:r>
            <a:r>
              <a:rPr lang="en-US" sz="3200" b="1" dirty="0" err="1" smtClean="0">
                <a:solidFill>
                  <a:schemeClr val="bg1"/>
                </a:solidFill>
              </a:rPr>
              <a:t>taille</a:t>
            </a:r>
            <a:r>
              <a:rPr lang="en-US" sz="3200" b="1" dirty="0" smtClean="0">
                <a:solidFill>
                  <a:schemeClr val="bg1"/>
                </a:solidFill>
              </a:rPr>
              <a:t> des </a:t>
            </a:r>
            <a:r>
              <a:rPr lang="en-US" sz="3200" b="1" dirty="0" err="1" smtClean="0">
                <a:solidFill>
                  <a:schemeClr val="bg1"/>
                </a:solidFill>
              </a:rPr>
              <a:t>réponses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P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vs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C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520525" y="3797300"/>
            <a:ext cx="79047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désynchronisation</a:t>
            </a:r>
            <a:r>
              <a:rPr lang="en-US" sz="3200" b="1" dirty="0" smtClean="0">
                <a:solidFill>
                  <a:schemeClr val="bg1"/>
                </a:solidFill>
              </a:rPr>
              <a:t> des </a:t>
            </a:r>
            <a:r>
              <a:rPr lang="en-US" sz="3200" b="1" dirty="0" err="1" smtClean="0">
                <a:solidFill>
                  <a:schemeClr val="bg1"/>
                </a:solidFill>
              </a:rPr>
              <a:t>efférences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motrices</a:t>
            </a:r>
            <a:r>
              <a:rPr lang="en-US" sz="3200" b="1" dirty="0" smtClean="0">
                <a:solidFill>
                  <a:schemeClr val="bg1"/>
                </a:solidFill>
              </a:rPr>
              <a:t> ?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atteinte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centrale</a:t>
            </a:r>
            <a:r>
              <a:rPr lang="en-US" sz="3200" b="1" dirty="0" smtClean="0">
                <a:solidFill>
                  <a:schemeClr val="bg1"/>
                </a:solidFill>
              </a:rPr>
              <a:t> : </a:t>
            </a:r>
            <a:r>
              <a:rPr lang="en-US" sz="3200" b="1" dirty="0" err="1" smtClean="0">
                <a:solidFill>
                  <a:schemeClr val="bg1"/>
                </a:solidFill>
              </a:rPr>
              <a:t>perte</a:t>
            </a:r>
            <a:r>
              <a:rPr lang="en-US" sz="3200" b="1" dirty="0" smtClean="0">
                <a:solidFill>
                  <a:schemeClr val="bg1"/>
                </a:solidFill>
              </a:rPr>
              <a:t> axonale </a:t>
            </a:r>
            <a:r>
              <a:rPr lang="en-US" sz="3200" b="1" dirty="0" err="1" smtClean="0">
                <a:solidFill>
                  <a:schemeClr val="bg1"/>
                </a:solidFill>
              </a:rPr>
              <a:t>ou</a:t>
            </a:r>
            <a:r>
              <a:rPr lang="en-US" sz="3200" b="1" dirty="0" smtClean="0">
                <a:solidFill>
                  <a:schemeClr val="bg1"/>
                </a:solidFill>
              </a:rPr>
              <a:t> BC ?</a:t>
            </a:r>
          </a:p>
          <a:p>
            <a:pPr>
              <a:buFontTx/>
              <a:buChar char="-"/>
            </a:pP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179"/>
            <a:ext cx="8229600" cy="857250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La Triple </a:t>
            </a:r>
            <a:r>
              <a:rPr lang="en-GB" dirty="0" err="1" smtClean="0">
                <a:solidFill>
                  <a:schemeClr val="bg1"/>
                </a:solidFill>
              </a:rPr>
              <a:t>STimulation</a:t>
            </a:r>
            <a:r>
              <a:rPr lang="en-GB" dirty="0" smtClean="0">
                <a:solidFill>
                  <a:schemeClr val="bg1"/>
                </a:solidFill>
              </a:rPr>
              <a:t> (TST)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28601" y="4767264"/>
            <a:ext cx="2499858" cy="273844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CFSEP - 11 octobre 2014</a:t>
            </a:r>
            <a:endParaRPr lang="en-GB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026554"/>
            <a:ext cx="9144000" cy="3936045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983168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2053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2116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683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746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574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705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654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717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603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734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977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976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975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683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746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942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2073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2022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2085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972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2103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2311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2442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2390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2453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2340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2471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2420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2483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683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814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763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826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713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843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792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855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3042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3173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3122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3184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3071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3202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3151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3214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er 213"/>
          <p:cNvGrpSpPr/>
          <p:nvPr/>
        </p:nvGrpSpPr>
        <p:grpSpPr>
          <a:xfrm>
            <a:off x="352425" y="1539376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er 81"/>
          <p:cNvGrpSpPr/>
          <p:nvPr/>
        </p:nvGrpSpPr>
        <p:grpSpPr>
          <a:xfrm>
            <a:off x="618952" y="1653015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2021314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2390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r 124"/>
          <p:cNvGrpSpPr/>
          <p:nvPr/>
        </p:nvGrpSpPr>
        <p:grpSpPr>
          <a:xfrm>
            <a:off x="621771" y="2760487"/>
            <a:ext cx="2597325" cy="133352"/>
            <a:chOff x="4316102" y="1175622"/>
            <a:chExt cx="2174668" cy="133352"/>
          </a:xfrm>
        </p:grpSpPr>
        <p:cxnSp>
          <p:nvCxnSpPr>
            <p:cNvPr id="126" name="Connecteur droit 12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127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er 128"/>
          <p:cNvGrpSpPr/>
          <p:nvPr/>
        </p:nvGrpSpPr>
        <p:grpSpPr>
          <a:xfrm>
            <a:off x="621771" y="3122008"/>
            <a:ext cx="2597325" cy="133352"/>
            <a:chOff x="4316102" y="1175622"/>
            <a:chExt cx="2174668" cy="133352"/>
          </a:xfrm>
        </p:grpSpPr>
        <p:cxnSp>
          <p:nvCxnSpPr>
            <p:cNvPr id="130" name="Connecteur droit 12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607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965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2340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Ellipse 135"/>
          <p:cNvSpPr/>
          <p:nvPr/>
        </p:nvSpPr>
        <p:spPr>
          <a:xfrm>
            <a:off x="3637955" y="2713019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Ellipse 136"/>
          <p:cNvSpPr/>
          <p:nvPr/>
        </p:nvSpPr>
        <p:spPr>
          <a:xfrm>
            <a:off x="3637955" y="3071794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Connecteur droit 84"/>
          <p:cNvCxnSpPr/>
          <p:nvPr/>
        </p:nvCxnSpPr>
        <p:spPr>
          <a:xfrm>
            <a:off x="3908601" y="1732655"/>
            <a:ext cx="19016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3908601" y="2098665"/>
            <a:ext cx="16222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>
            <a:off x="3908601" y="2471451"/>
            <a:ext cx="137460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>
            <a:off x="3908601" y="2842872"/>
            <a:ext cx="1095201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3902077" y="3198198"/>
            <a:ext cx="911225" cy="1242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2058554" y="203201"/>
            <a:ext cx="31726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Principe de la TST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93" name="ZoneTexte 192"/>
          <p:cNvSpPr txBox="1"/>
          <p:nvPr/>
        </p:nvSpPr>
        <p:spPr>
          <a:xfrm>
            <a:off x="321561" y="3610691"/>
            <a:ext cx="61536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</a:t>
            </a:r>
            <a:r>
              <a:rPr lang="en-US" sz="3200" b="1" dirty="0" err="1" smtClean="0">
                <a:solidFill>
                  <a:schemeClr val="bg1"/>
                </a:solidFill>
              </a:rPr>
              <a:t>magnétique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corticale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er 213"/>
          <p:cNvGrpSpPr/>
          <p:nvPr/>
        </p:nvGrpSpPr>
        <p:grpSpPr>
          <a:xfrm>
            <a:off x="352425" y="1031376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er 81"/>
          <p:cNvGrpSpPr/>
          <p:nvPr/>
        </p:nvGrpSpPr>
        <p:grpSpPr>
          <a:xfrm>
            <a:off x="618952" y="1145014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1513315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1882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r 124"/>
          <p:cNvGrpSpPr/>
          <p:nvPr/>
        </p:nvGrpSpPr>
        <p:grpSpPr>
          <a:xfrm>
            <a:off x="621771" y="2252487"/>
            <a:ext cx="2597325" cy="133352"/>
            <a:chOff x="4316102" y="1175622"/>
            <a:chExt cx="2174668" cy="133352"/>
          </a:xfrm>
        </p:grpSpPr>
        <p:cxnSp>
          <p:nvCxnSpPr>
            <p:cNvPr id="126" name="Connecteur droit 12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127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er 128"/>
          <p:cNvGrpSpPr/>
          <p:nvPr/>
        </p:nvGrpSpPr>
        <p:grpSpPr>
          <a:xfrm>
            <a:off x="621771" y="2614009"/>
            <a:ext cx="2597325" cy="133352"/>
            <a:chOff x="4316102" y="1175622"/>
            <a:chExt cx="2174668" cy="133352"/>
          </a:xfrm>
        </p:grpSpPr>
        <p:cxnSp>
          <p:nvCxnSpPr>
            <p:cNvPr id="130" name="Connecteur droit 12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099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457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Ellipse 135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Ellipse 136"/>
          <p:cNvSpPr/>
          <p:nvPr/>
        </p:nvSpPr>
        <p:spPr>
          <a:xfrm>
            <a:off x="3637955" y="2563794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Connecteur droit 84"/>
          <p:cNvCxnSpPr/>
          <p:nvPr/>
        </p:nvCxnSpPr>
        <p:spPr>
          <a:xfrm>
            <a:off x="3908601" y="1224654"/>
            <a:ext cx="1920701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3908601" y="1590665"/>
            <a:ext cx="16222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>
            <a:off x="3908601" y="1963452"/>
            <a:ext cx="137460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/>
          <p:nvPr/>
        </p:nvCxnSpPr>
        <p:spPr>
          <a:xfrm>
            <a:off x="3908601" y="2334873"/>
            <a:ext cx="1095201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>
            <a:off x="3902077" y="2690197"/>
            <a:ext cx="911225" cy="1242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" name="Grouper 83"/>
          <p:cNvGrpSpPr/>
          <p:nvPr/>
        </p:nvGrpSpPr>
        <p:grpSpPr>
          <a:xfrm>
            <a:off x="5963978" y="1062465"/>
            <a:ext cx="274120" cy="1805256"/>
            <a:chOff x="5963978" y="1062465"/>
            <a:chExt cx="274120" cy="1805256"/>
          </a:xfrm>
        </p:grpSpPr>
        <p:sp>
          <p:nvSpPr>
            <p:cNvPr id="87" name="Étoile à 6 branches 86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Étoile à 6 branches 93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Étoile à 6 branches 96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Étoile à 6 branches 9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Étoile à 6 branches 9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er 100"/>
          <p:cNvGrpSpPr/>
          <p:nvPr/>
        </p:nvGrpSpPr>
        <p:grpSpPr>
          <a:xfrm>
            <a:off x="6187510" y="1175623"/>
            <a:ext cx="314891" cy="1601185"/>
            <a:chOff x="6187508" y="1175622"/>
            <a:chExt cx="314891" cy="1601185"/>
          </a:xfrm>
        </p:grpSpPr>
        <p:grpSp>
          <p:nvGrpSpPr>
            <p:cNvPr id="103" name="Grouper 150"/>
            <p:cNvGrpSpPr/>
            <p:nvPr/>
          </p:nvGrpSpPr>
          <p:grpSpPr>
            <a:xfrm>
              <a:off x="6193858" y="1175622"/>
              <a:ext cx="300087" cy="133352"/>
              <a:chOff x="6190683" y="1175622"/>
              <a:chExt cx="300087" cy="133352"/>
            </a:xfrm>
          </p:grpSpPr>
          <p:cxnSp>
            <p:nvCxnSpPr>
              <p:cNvPr id="158" name="Connecteur droit 157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cteur droit 158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cteur droit 159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er 156"/>
            <p:cNvGrpSpPr/>
            <p:nvPr/>
          </p:nvGrpSpPr>
          <p:grpSpPr>
            <a:xfrm>
              <a:off x="6202312" y="1547098"/>
              <a:ext cx="300087" cy="133352"/>
              <a:chOff x="6190683" y="1175622"/>
              <a:chExt cx="300087" cy="133352"/>
            </a:xfrm>
          </p:grpSpPr>
          <p:cxnSp>
            <p:nvCxnSpPr>
              <p:cNvPr id="155" name="Connecteur droit 154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Connecteur droit 155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necteur droit 156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er 172"/>
            <p:cNvGrpSpPr/>
            <p:nvPr/>
          </p:nvGrpSpPr>
          <p:grpSpPr>
            <a:xfrm>
              <a:off x="6193858" y="1912222"/>
              <a:ext cx="300087" cy="133352"/>
              <a:chOff x="6190683" y="1175622"/>
              <a:chExt cx="300087" cy="133352"/>
            </a:xfrm>
          </p:grpSpPr>
          <p:cxnSp>
            <p:nvCxnSpPr>
              <p:cNvPr id="152" name="Connecteur droit 151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cteur droit 152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cteur droit 153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er 183"/>
            <p:cNvGrpSpPr/>
            <p:nvPr/>
          </p:nvGrpSpPr>
          <p:grpSpPr>
            <a:xfrm>
              <a:off x="6187508" y="2284680"/>
              <a:ext cx="300087" cy="133352"/>
              <a:chOff x="6190683" y="1175622"/>
              <a:chExt cx="300087" cy="133352"/>
            </a:xfrm>
          </p:grpSpPr>
          <p:cxnSp>
            <p:nvCxnSpPr>
              <p:cNvPr id="140" name="Connecteur droit 139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cteur droit 145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Connecteur droit 150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ouper 199"/>
            <p:cNvGrpSpPr/>
            <p:nvPr/>
          </p:nvGrpSpPr>
          <p:grpSpPr>
            <a:xfrm>
              <a:off x="6187508" y="2643455"/>
              <a:ext cx="300087" cy="133352"/>
              <a:chOff x="6190683" y="1175622"/>
              <a:chExt cx="300087" cy="133352"/>
            </a:xfrm>
          </p:grpSpPr>
          <p:cxnSp>
            <p:nvCxnSpPr>
              <p:cNvPr id="109" name="Connecteur droit 108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cteur droit 137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cteur droit 138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1" name="Grouper 160"/>
          <p:cNvGrpSpPr/>
          <p:nvPr/>
        </p:nvGrpSpPr>
        <p:grpSpPr>
          <a:xfrm>
            <a:off x="6662220" y="889997"/>
            <a:ext cx="633930" cy="3878853"/>
            <a:chOff x="6662220" y="889997"/>
            <a:chExt cx="633930" cy="3878853"/>
          </a:xfrm>
        </p:grpSpPr>
        <p:grpSp>
          <p:nvGrpSpPr>
            <p:cNvPr id="162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164" name="Forme libre 163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5" name="Forme libre 164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6" name="Forme libre 165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7" name="Forme libre 166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8" name="Forme libre 167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3" name="Forme libre 162"/>
            <p:cNvSpPr/>
            <p:nvPr/>
          </p:nvSpPr>
          <p:spPr>
            <a:xfrm>
              <a:off x="6662220" y="3219450"/>
              <a:ext cx="633930" cy="154940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69" name="Connecteur droit 168"/>
          <p:cNvCxnSpPr/>
          <p:nvPr/>
        </p:nvCxnSpPr>
        <p:spPr>
          <a:xfrm>
            <a:off x="5829302" y="1232835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5822952" y="1601502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>
          <a:xfrm>
            <a:off x="5822952" y="1966626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>
          <a:xfrm>
            <a:off x="5825057" y="2343053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/>
          <p:nvPr/>
        </p:nvCxnSpPr>
        <p:spPr>
          <a:xfrm>
            <a:off x="5822952" y="2697860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ZoneTexte 175"/>
          <p:cNvSpPr txBox="1"/>
          <p:nvPr/>
        </p:nvSpPr>
        <p:spPr>
          <a:xfrm>
            <a:off x="321563" y="3356691"/>
            <a:ext cx="60195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</a:t>
            </a:r>
            <a:r>
              <a:rPr lang="en-US" sz="3200" b="1" dirty="0" err="1" smtClean="0">
                <a:solidFill>
                  <a:schemeClr val="bg1"/>
                </a:solidFill>
              </a:rPr>
              <a:t>poignet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</a:rPr>
              <a:t>avec un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1</a:t>
            </a:r>
            <a:r>
              <a:rPr lang="en-US" sz="2000" dirty="0" smtClean="0">
                <a:solidFill>
                  <a:schemeClr val="bg1"/>
                </a:solidFill>
              </a:rPr>
              <a:t> ÷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 = temps de conduction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=&gt; collision des influx </a:t>
            </a:r>
            <a:r>
              <a:rPr lang="en-US" sz="2000" dirty="0" err="1" smtClean="0">
                <a:solidFill>
                  <a:schemeClr val="bg1"/>
                </a:solidFill>
              </a:rPr>
              <a:t>antérogrades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- et </a:t>
            </a:r>
            <a:r>
              <a:rPr lang="en-US" sz="2000" dirty="0" err="1" smtClean="0">
                <a:solidFill>
                  <a:schemeClr val="bg1"/>
                </a:solidFill>
              </a:rPr>
              <a:t>rétrogrades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er 213"/>
          <p:cNvGrpSpPr/>
          <p:nvPr/>
        </p:nvGrpSpPr>
        <p:grpSpPr>
          <a:xfrm>
            <a:off x="352425" y="1031376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er 81"/>
          <p:cNvGrpSpPr/>
          <p:nvPr/>
        </p:nvGrpSpPr>
        <p:grpSpPr>
          <a:xfrm>
            <a:off x="618952" y="1145014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1513315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1882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r 124"/>
          <p:cNvGrpSpPr/>
          <p:nvPr/>
        </p:nvGrpSpPr>
        <p:grpSpPr>
          <a:xfrm>
            <a:off x="621771" y="2252487"/>
            <a:ext cx="2597325" cy="133352"/>
            <a:chOff x="4316102" y="1175622"/>
            <a:chExt cx="2174668" cy="133352"/>
          </a:xfrm>
        </p:grpSpPr>
        <p:cxnSp>
          <p:nvCxnSpPr>
            <p:cNvPr id="126" name="Connecteur droit 12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127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er 128"/>
          <p:cNvGrpSpPr/>
          <p:nvPr/>
        </p:nvGrpSpPr>
        <p:grpSpPr>
          <a:xfrm>
            <a:off x="621771" y="2614009"/>
            <a:ext cx="2597325" cy="133352"/>
            <a:chOff x="4316102" y="1175622"/>
            <a:chExt cx="2174668" cy="133352"/>
          </a:xfrm>
        </p:grpSpPr>
        <p:cxnSp>
          <p:nvCxnSpPr>
            <p:cNvPr id="130" name="Connecteur droit 12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cteur droit 13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099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457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Ellipse 135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Ellipse 136"/>
          <p:cNvSpPr/>
          <p:nvPr/>
        </p:nvSpPr>
        <p:spPr>
          <a:xfrm>
            <a:off x="3637955" y="2563794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er 160"/>
          <p:cNvGrpSpPr/>
          <p:nvPr/>
        </p:nvGrpSpPr>
        <p:grpSpPr>
          <a:xfrm>
            <a:off x="6662220" y="889997"/>
            <a:ext cx="633930" cy="3878853"/>
            <a:chOff x="6662220" y="889997"/>
            <a:chExt cx="633930" cy="3878853"/>
          </a:xfrm>
        </p:grpSpPr>
        <p:grpSp>
          <p:nvGrpSpPr>
            <p:cNvPr id="24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164" name="Forme libre 163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5" name="Forme libre 164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6" name="Forme libre 165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7" name="Forme libre 166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8" name="Forme libre 167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3" name="Forme libre 162"/>
            <p:cNvSpPr/>
            <p:nvPr/>
          </p:nvSpPr>
          <p:spPr>
            <a:xfrm>
              <a:off x="6662220" y="3219450"/>
              <a:ext cx="633930" cy="154940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1" name="Grouper 213"/>
          <p:cNvGrpSpPr/>
          <p:nvPr/>
        </p:nvGrpSpPr>
        <p:grpSpPr>
          <a:xfrm>
            <a:off x="4068394" y="1039313"/>
            <a:ext cx="274120" cy="1805256"/>
            <a:chOff x="5963978" y="1062465"/>
            <a:chExt cx="274120" cy="1805256"/>
          </a:xfrm>
        </p:grpSpPr>
        <p:sp>
          <p:nvSpPr>
            <p:cNvPr id="162" name="Étoile à 6 branches 161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Étoile à 6 branches 169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Étoile à 6 branches 174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Étoile à 6 branches 175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Étoile à 6 branches 176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" name="Grouper 177"/>
          <p:cNvGrpSpPr/>
          <p:nvPr/>
        </p:nvGrpSpPr>
        <p:grpSpPr>
          <a:xfrm>
            <a:off x="8249720" y="889997"/>
            <a:ext cx="760930" cy="3878853"/>
            <a:chOff x="6662220" y="889997"/>
            <a:chExt cx="760930" cy="3878853"/>
          </a:xfrm>
        </p:grpSpPr>
        <p:grpSp>
          <p:nvGrpSpPr>
            <p:cNvPr id="179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181" name="Forme libre 180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2" name="Forme libre 181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3" name="Forme libre 182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4" name="Forme libre 183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5" name="Forme libre 184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80" name="Forme libre 179"/>
            <p:cNvSpPr/>
            <p:nvPr/>
          </p:nvSpPr>
          <p:spPr>
            <a:xfrm>
              <a:off x="6662220" y="3327400"/>
              <a:ext cx="760930" cy="144145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6" name="Grouper 185"/>
          <p:cNvGrpSpPr/>
          <p:nvPr/>
        </p:nvGrpSpPr>
        <p:grpSpPr>
          <a:xfrm>
            <a:off x="4312929" y="1174463"/>
            <a:ext cx="2189473" cy="1602345"/>
            <a:chOff x="4312927" y="1174462"/>
            <a:chExt cx="2189473" cy="1602345"/>
          </a:xfrm>
        </p:grpSpPr>
        <p:grpSp>
          <p:nvGrpSpPr>
            <p:cNvPr id="187" name="Grouper 81"/>
            <p:cNvGrpSpPr/>
            <p:nvPr/>
          </p:nvGrpSpPr>
          <p:grpSpPr>
            <a:xfrm>
              <a:off x="4327732" y="1545510"/>
              <a:ext cx="2174668" cy="133352"/>
              <a:chOff x="4316102" y="1175622"/>
              <a:chExt cx="2174668" cy="133352"/>
            </a:xfrm>
          </p:grpSpPr>
          <p:cxnSp>
            <p:nvCxnSpPr>
              <p:cNvPr id="204" name="Connecteur droit 203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Connecteur droit 204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Connecteur droit 205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8" name="Grouper 85"/>
            <p:cNvGrpSpPr/>
            <p:nvPr/>
          </p:nvGrpSpPr>
          <p:grpSpPr>
            <a:xfrm>
              <a:off x="4319277" y="1174462"/>
              <a:ext cx="2174668" cy="133352"/>
              <a:chOff x="4316102" y="1175622"/>
              <a:chExt cx="2174668" cy="133352"/>
            </a:xfrm>
          </p:grpSpPr>
          <p:cxnSp>
            <p:nvCxnSpPr>
              <p:cNvPr id="201" name="Connecteur droit 200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Connecteur droit 201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Connecteur droit 202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9" name="Grouper 97"/>
            <p:cNvGrpSpPr/>
            <p:nvPr/>
          </p:nvGrpSpPr>
          <p:grpSpPr>
            <a:xfrm>
              <a:off x="4327732" y="1911062"/>
              <a:ext cx="2174668" cy="133352"/>
              <a:chOff x="4316102" y="1175622"/>
              <a:chExt cx="2174668" cy="133352"/>
            </a:xfrm>
          </p:grpSpPr>
          <p:cxnSp>
            <p:nvCxnSpPr>
              <p:cNvPr id="198" name="Connecteur droit 197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cteur droit 198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Connecteur droit 199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0" name="Grouper 101"/>
            <p:cNvGrpSpPr/>
            <p:nvPr/>
          </p:nvGrpSpPr>
          <p:grpSpPr>
            <a:xfrm>
              <a:off x="4312927" y="2282112"/>
              <a:ext cx="2174668" cy="133352"/>
              <a:chOff x="4316102" y="1175622"/>
              <a:chExt cx="2174668" cy="133352"/>
            </a:xfrm>
          </p:grpSpPr>
          <p:cxnSp>
            <p:nvCxnSpPr>
              <p:cNvPr id="195" name="Connecteur droit 194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Connecteur droit 195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Connecteur droit 196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1" name="Grouper 105"/>
            <p:cNvGrpSpPr/>
            <p:nvPr/>
          </p:nvGrpSpPr>
          <p:grpSpPr>
            <a:xfrm>
              <a:off x="4312927" y="2643455"/>
              <a:ext cx="2174668" cy="133352"/>
              <a:chOff x="4316102" y="1175622"/>
              <a:chExt cx="2174668" cy="133352"/>
            </a:xfrm>
          </p:grpSpPr>
          <p:cxnSp>
            <p:nvCxnSpPr>
              <p:cNvPr id="192" name="Connecteur droit 191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Connecteur droit 192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Connecteur droit 193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ZoneTexte 207"/>
          <p:cNvSpPr txBox="1"/>
          <p:nvPr/>
        </p:nvSpPr>
        <p:spPr>
          <a:xfrm>
            <a:off x="118362" y="3547191"/>
            <a:ext cx="8816511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point </a:t>
            </a:r>
            <a:r>
              <a:rPr lang="en-US" sz="3200" b="1" dirty="0" err="1" smtClean="0">
                <a:solidFill>
                  <a:schemeClr val="bg1"/>
                </a:solidFill>
              </a:rPr>
              <a:t>d’Erb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</a:rPr>
              <a:t>avec un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2</a:t>
            </a:r>
            <a:r>
              <a:rPr lang="en-US" sz="2000" dirty="0" smtClean="0">
                <a:solidFill>
                  <a:schemeClr val="bg1"/>
                </a:solidFill>
              </a:rPr>
              <a:t> ÷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 =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1</a:t>
            </a:r>
            <a:r>
              <a:rPr lang="en-US" sz="2000" dirty="0" smtClean="0">
                <a:solidFill>
                  <a:schemeClr val="bg1"/>
                </a:solidFill>
              </a:rPr>
              <a:t> + temps de conduction </a:t>
            </a:r>
            <a:r>
              <a:rPr lang="en-US" sz="2000" b="1" dirty="0" smtClean="0">
                <a:solidFill>
                  <a:srgbClr val="FF0000"/>
                </a:solidFill>
              </a:rPr>
              <a:t>E</a:t>
            </a:r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=&gt; </a:t>
            </a:r>
            <a:r>
              <a:rPr lang="en-US" sz="2000" dirty="0" err="1" smtClean="0">
                <a:solidFill>
                  <a:schemeClr val="bg1"/>
                </a:solidFill>
              </a:rPr>
              <a:t>réponse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motrice</a:t>
            </a:r>
            <a:r>
              <a:rPr lang="en-US" sz="2000" dirty="0" smtClean="0">
                <a:solidFill>
                  <a:schemeClr val="bg1"/>
                </a:solidFill>
              </a:rPr>
              <a:t> non </a:t>
            </a:r>
            <a:r>
              <a:rPr lang="en-US" sz="2000" dirty="0" err="1" smtClean="0">
                <a:solidFill>
                  <a:schemeClr val="bg1"/>
                </a:solidFill>
              </a:rPr>
              <a:t>désynchronisée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</a:rPr>
              <a:t>dont</a:t>
            </a:r>
            <a:r>
              <a:rPr lang="en-US" sz="2000" dirty="0" smtClean="0">
                <a:solidFill>
                  <a:schemeClr val="bg1"/>
                </a:solidFill>
              </a:rPr>
              <a:t> la </a:t>
            </a:r>
            <a:r>
              <a:rPr lang="en-US" sz="2000" dirty="0" err="1" smtClean="0">
                <a:solidFill>
                  <a:schemeClr val="bg1"/>
                </a:solidFill>
              </a:rPr>
              <a:t>taille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est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=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à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celle</a:t>
            </a:r>
            <a:r>
              <a:rPr lang="en-US" sz="2000" dirty="0" smtClean="0">
                <a:solidFill>
                  <a:schemeClr val="bg1"/>
                </a:solidFill>
              </a:rPr>
              <a:t> de la </a:t>
            </a:r>
            <a:r>
              <a:rPr lang="en-US" sz="2000" dirty="0" err="1" smtClean="0">
                <a:solidFill>
                  <a:schemeClr val="bg1"/>
                </a:solidFill>
              </a:rPr>
              <a:t>réponse</a:t>
            </a:r>
            <a:r>
              <a:rPr lang="en-US" sz="2000" dirty="0" smtClean="0">
                <a:solidFill>
                  <a:schemeClr val="bg1"/>
                </a:solidFill>
              </a:rPr>
              <a:t> après stimulation simple au point </a:t>
            </a:r>
            <a:r>
              <a:rPr lang="en-US" sz="2000" dirty="0" err="1" smtClean="0">
                <a:solidFill>
                  <a:schemeClr val="bg1"/>
                </a:solidFill>
              </a:rPr>
              <a:t>d’Erb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2053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2116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683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746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574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705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654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717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603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734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977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976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975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683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746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942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2073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2022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2085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972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2103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2311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2442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2390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2453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2340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2471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2420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2483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683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814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763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826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713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843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792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855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3042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3173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3122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3184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3071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3202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3151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3214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Étoile à 6 branches 140"/>
          <p:cNvSpPr/>
          <p:nvPr/>
        </p:nvSpPr>
        <p:spPr>
          <a:xfrm>
            <a:off x="356672" y="1539376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Étoile à 6 branches 146"/>
          <p:cNvSpPr/>
          <p:nvPr/>
        </p:nvSpPr>
        <p:spPr>
          <a:xfrm>
            <a:off x="356672" y="1885453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Étoile à 6 branches 147"/>
          <p:cNvSpPr/>
          <p:nvPr/>
        </p:nvSpPr>
        <p:spPr>
          <a:xfrm>
            <a:off x="352427" y="2253753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er 81"/>
          <p:cNvGrpSpPr/>
          <p:nvPr/>
        </p:nvGrpSpPr>
        <p:grpSpPr>
          <a:xfrm>
            <a:off x="618952" y="1653015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2021314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2390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607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965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2340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Connecteur droit 84"/>
          <p:cNvCxnSpPr/>
          <p:nvPr/>
        </p:nvCxnSpPr>
        <p:spPr>
          <a:xfrm>
            <a:off x="3908601" y="1732655"/>
            <a:ext cx="19016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3908601" y="2098665"/>
            <a:ext cx="16222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>
            <a:off x="3908601" y="2471451"/>
            <a:ext cx="137460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ZoneTexte 191"/>
          <p:cNvSpPr txBox="1"/>
          <p:nvPr/>
        </p:nvSpPr>
        <p:spPr>
          <a:xfrm>
            <a:off x="2058552" y="203201"/>
            <a:ext cx="3046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Atteinte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centrale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93" name="ZoneTexte 192"/>
          <p:cNvSpPr txBox="1"/>
          <p:nvPr/>
        </p:nvSpPr>
        <p:spPr>
          <a:xfrm>
            <a:off x="321561" y="3610691"/>
            <a:ext cx="615364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</a:t>
            </a:r>
            <a:r>
              <a:rPr lang="en-US" sz="3200" b="1" dirty="0" err="1" smtClean="0">
                <a:solidFill>
                  <a:schemeClr val="bg1"/>
                </a:solidFill>
              </a:rPr>
              <a:t>magnétique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corticale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Étoile à 6 branches 140"/>
          <p:cNvSpPr/>
          <p:nvPr/>
        </p:nvSpPr>
        <p:spPr>
          <a:xfrm>
            <a:off x="356672" y="1031377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Étoile à 6 branches 146"/>
          <p:cNvSpPr/>
          <p:nvPr/>
        </p:nvSpPr>
        <p:spPr>
          <a:xfrm>
            <a:off x="356672" y="1377453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Étoile à 6 branches 147"/>
          <p:cNvSpPr/>
          <p:nvPr/>
        </p:nvSpPr>
        <p:spPr>
          <a:xfrm>
            <a:off x="352427" y="1745752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er 81"/>
          <p:cNvGrpSpPr/>
          <p:nvPr/>
        </p:nvGrpSpPr>
        <p:grpSpPr>
          <a:xfrm>
            <a:off x="618952" y="1145014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1513315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1882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099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457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Connecteur droit 84"/>
          <p:cNvCxnSpPr/>
          <p:nvPr/>
        </p:nvCxnSpPr>
        <p:spPr>
          <a:xfrm>
            <a:off x="3908601" y="1224654"/>
            <a:ext cx="1920701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3908601" y="1590665"/>
            <a:ext cx="162225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>
            <a:off x="3908601" y="1963452"/>
            <a:ext cx="1374601" cy="8974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er 83"/>
          <p:cNvGrpSpPr/>
          <p:nvPr/>
        </p:nvGrpSpPr>
        <p:grpSpPr>
          <a:xfrm>
            <a:off x="5963978" y="1062465"/>
            <a:ext cx="274120" cy="1805256"/>
            <a:chOff x="5963978" y="1062465"/>
            <a:chExt cx="274120" cy="1805256"/>
          </a:xfrm>
        </p:grpSpPr>
        <p:sp>
          <p:nvSpPr>
            <p:cNvPr id="87" name="Étoile à 6 branches 86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Étoile à 6 branches 93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Étoile à 6 branches 96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Étoile à 6 branches 9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Étoile à 6 branches 9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er 100"/>
          <p:cNvGrpSpPr/>
          <p:nvPr/>
        </p:nvGrpSpPr>
        <p:grpSpPr>
          <a:xfrm>
            <a:off x="6187510" y="1175623"/>
            <a:ext cx="314891" cy="1601185"/>
            <a:chOff x="6187508" y="1175622"/>
            <a:chExt cx="314891" cy="1601185"/>
          </a:xfrm>
        </p:grpSpPr>
        <p:grpSp>
          <p:nvGrpSpPr>
            <p:cNvPr id="14" name="Grouper 150"/>
            <p:cNvGrpSpPr/>
            <p:nvPr/>
          </p:nvGrpSpPr>
          <p:grpSpPr>
            <a:xfrm>
              <a:off x="6193858" y="1175622"/>
              <a:ext cx="300087" cy="133352"/>
              <a:chOff x="6190683" y="1175622"/>
              <a:chExt cx="300087" cy="133352"/>
            </a:xfrm>
          </p:grpSpPr>
          <p:cxnSp>
            <p:nvCxnSpPr>
              <p:cNvPr id="158" name="Connecteur droit 157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cteur droit 158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cteur droit 159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er 156"/>
            <p:cNvGrpSpPr/>
            <p:nvPr/>
          </p:nvGrpSpPr>
          <p:grpSpPr>
            <a:xfrm>
              <a:off x="6202312" y="1547098"/>
              <a:ext cx="300087" cy="133352"/>
              <a:chOff x="6190683" y="1175622"/>
              <a:chExt cx="300087" cy="133352"/>
            </a:xfrm>
          </p:grpSpPr>
          <p:cxnSp>
            <p:nvCxnSpPr>
              <p:cNvPr id="155" name="Connecteur droit 154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Connecteur droit 155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Connecteur droit 156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er 172"/>
            <p:cNvGrpSpPr/>
            <p:nvPr/>
          </p:nvGrpSpPr>
          <p:grpSpPr>
            <a:xfrm>
              <a:off x="6193858" y="1912222"/>
              <a:ext cx="300087" cy="133352"/>
              <a:chOff x="6190683" y="1175622"/>
              <a:chExt cx="300087" cy="133352"/>
            </a:xfrm>
          </p:grpSpPr>
          <p:cxnSp>
            <p:nvCxnSpPr>
              <p:cNvPr id="152" name="Connecteur droit 151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cteur droit 152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cteur droit 153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er 183"/>
            <p:cNvGrpSpPr/>
            <p:nvPr/>
          </p:nvGrpSpPr>
          <p:grpSpPr>
            <a:xfrm>
              <a:off x="6187508" y="2284680"/>
              <a:ext cx="300087" cy="133352"/>
              <a:chOff x="6190683" y="1175622"/>
              <a:chExt cx="300087" cy="133352"/>
            </a:xfrm>
          </p:grpSpPr>
          <p:cxnSp>
            <p:nvCxnSpPr>
              <p:cNvPr id="140" name="Connecteur droit 139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cteur droit 145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Connecteur droit 150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r 199"/>
            <p:cNvGrpSpPr/>
            <p:nvPr/>
          </p:nvGrpSpPr>
          <p:grpSpPr>
            <a:xfrm>
              <a:off x="6187508" y="2643455"/>
              <a:ext cx="300087" cy="133352"/>
              <a:chOff x="6190683" y="1175622"/>
              <a:chExt cx="300087" cy="133352"/>
            </a:xfrm>
          </p:grpSpPr>
          <p:cxnSp>
            <p:nvCxnSpPr>
              <p:cNvPr id="109" name="Connecteur droit 108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cteur droit 137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cteur droit 138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er 160"/>
          <p:cNvGrpSpPr/>
          <p:nvPr/>
        </p:nvGrpSpPr>
        <p:grpSpPr>
          <a:xfrm>
            <a:off x="6662220" y="889997"/>
            <a:ext cx="633930" cy="3878853"/>
            <a:chOff x="6662220" y="889997"/>
            <a:chExt cx="633930" cy="3878853"/>
          </a:xfrm>
        </p:grpSpPr>
        <p:grpSp>
          <p:nvGrpSpPr>
            <p:cNvPr id="24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164" name="Forme libre 163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5" name="Forme libre 164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6" name="Forme libre 165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7" name="Forme libre 166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8" name="Forme libre 167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3" name="Forme libre 162"/>
            <p:cNvSpPr/>
            <p:nvPr/>
          </p:nvSpPr>
          <p:spPr>
            <a:xfrm>
              <a:off x="6662220" y="3219450"/>
              <a:ext cx="633930" cy="154940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69" name="Connecteur droit 168"/>
          <p:cNvCxnSpPr/>
          <p:nvPr/>
        </p:nvCxnSpPr>
        <p:spPr>
          <a:xfrm>
            <a:off x="5829302" y="1232835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>
          <a:xfrm>
            <a:off x="5822952" y="1601502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>
          <a:xfrm>
            <a:off x="5822952" y="1966626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>
          <a:xfrm>
            <a:off x="5825057" y="2343053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/>
          <p:nvPr/>
        </p:nvCxnSpPr>
        <p:spPr>
          <a:xfrm>
            <a:off x="5822952" y="2697860"/>
            <a:ext cx="170673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6" name="ZoneTexte 175"/>
          <p:cNvSpPr txBox="1"/>
          <p:nvPr/>
        </p:nvSpPr>
        <p:spPr>
          <a:xfrm>
            <a:off x="321563" y="3356691"/>
            <a:ext cx="64556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</a:t>
            </a:r>
            <a:r>
              <a:rPr lang="en-US" sz="3200" b="1" dirty="0" err="1" smtClean="0">
                <a:solidFill>
                  <a:schemeClr val="bg1"/>
                </a:solidFill>
              </a:rPr>
              <a:t>poignet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</a:rPr>
              <a:t>avec un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1</a:t>
            </a:r>
            <a:r>
              <a:rPr lang="en-US" sz="2000" dirty="0" smtClean="0">
                <a:solidFill>
                  <a:schemeClr val="bg1"/>
                </a:solidFill>
              </a:rPr>
              <a:t> ÷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 = temps de conduction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=&gt; collision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3/5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des influx </a:t>
            </a:r>
            <a:r>
              <a:rPr lang="en-US" sz="2000" dirty="0" err="1" smtClean="0">
                <a:solidFill>
                  <a:schemeClr val="bg1"/>
                </a:solidFill>
              </a:rPr>
              <a:t>antérogrades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C </a:t>
            </a:r>
            <a:r>
              <a:rPr lang="en-US" sz="2000" dirty="0" smtClean="0">
                <a:solidFill>
                  <a:schemeClr val="bg1"/>
                </a:solidFill>
              </a:rPr>
              <a:t>- et </a:t>
            </a:r>
            <a:r>
              <a:rPr lang="en-US" sz="2000" dirty="0" err="1" smtClean="0">
                <a:solidFill>
                  <a:schemeClr val="bg1"/>
                </a:solidFill>
              </a:rPr>
              <a:t>rétrogrades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Étoile à 6 branches 140"/>
          <p:cNvSpPr/>
          <p:nvPr/>
        </p:nvSpPr>
        <p:spPr>
          <a:xfrm>
            <a:off x="356672" y="1031377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Étoile à 6 branches 146"/>
          <p:cNvSpPr/>
          <p:nvPr/>
        </p:nvSpPr>
        <p:spPr>
          <a:xfrm>
            <a:off x="356672" y="1377453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Étoile à 6 branches 147"/>
          <p:cNvSpPr/>
          <p:nvPr/>
        </p:nvSpPr>
        <p:spPr>
          <a:xfrm>
            <a:off x="352427" y="1745752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er 81"/>
          <p:cNvGrpSpPr/>
          <p:nvPr/>
        </p:nvGrpSpPr>
        <p:grpSpPr>
          <a:xfrm>
            <a:off x="618952" y="1145014"/>
            <a:ext cx="2597325" cy="133352"/>
            <a:chOff x="4316102" y="1175622"/>
            <a:chExt cx="2174668" cy="133352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r 105"/>
          <p:cNvGrpSpPr/>
          <p:nvPr/>
        </p:nvGrpSpPr>
        <p:grpSpPr>
          <a:xfrm>
            <a:off x="634469" y="1513315"/>
            <a:ext cx="2597325" cy="133352"/>
            <a:chOff x="4316102" y="1175622"/>
            <a:chExt cx="2174668" cy="133352"/>
          </a:xfrm>
        </p:grpSpPr>
        <p:cxnSp>
          <p:nvCxnSpPr>
            <p:cNvPr id="110" name="Connecteur droit 109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er 120"/>
          <p:cNvGrpSpPr/>
          <p:nvPr/>
        </p:nvGrpSpPr>
        <p:grpSpPr>
          <a:xfrm>
            <a:off x="634470" y="1882776"/>
            <a:ext cx="2597325" cy="133352"/>
            <a:chOff x="4316102" y="1175622"/>
            <a:chExt cx="2174668" cy="133352"/>
          </a:xfrm>
        </p:grpSpPr>
        <p:cxnSp>
          <p:nvCxnSpPr>
            <p:cNvPr id="122" name="Connecteur droit 121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Ellipse 132"/>
          <p:cNvSpPr/>
          <p:nvPr/>
        </p:nvSpPr>
        <p:spPr>
          <a:xfrm>
            <a:off x="3634994" y="1099796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Ellipse 133"/>
          <p:cNvSpPr/>
          <p:nvPr/>
        </p:nvSpPr>
        <p:spPr>
          <a:xfrm>
            <a:off x="3633710" y="145744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Ellipse 134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er 160"/>
          <p:cNvGrpSpPr/>
          <p:nvPr/>
        </p:nvGrpSpPr>
        <p:grpSpPr>
          <a:xfrm>
            <a:off x="6662220" y="889997"/>
            <a:ext cx="633930" cy="3878853"/>
            <a:chOff x="6662220" y="889997"/>
            <a:chExt cx="633930" cy="3878853"/>
          </a:xfrm>
        </p:grpSpPr>
        <p:grpSp>
          <p:nvGrpSpPr>
            <p:cNvPr id="13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164" name="Forme libre 163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5" name="Forme libre 164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6" name="Forme libre 165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7" name="Forme libre 166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8" name="Forme libre 167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3" name="Forme libre 162"/>
            <p:cNvSpPr/>
            <p:nvPr/>
          </p:nvSpPr>
          <p:spPr>
            <a:xfrm>
              <a:off x="6662220" y="3219450"/>
              <a:ext cx="633930" cy="154940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er 213"/>
          <p:cNvGrpSpPr/>
          <p:nvPr/>
        </p:nvGrpSpPr>
        <p:grpSpPr>
          <a:xfrm>
            <a:off x="4068394" y="1039313"/>
            <a:ext cx="274120" cy="1805256"/>
            <a:chOff x="5963978" y="1062465"/>
            <a:chExt cx="274120" cy="1805256"/>
          </a:xfrm>
        </p:grpSpPr>
        <p:sp>
          <p:nvSpPr>
            <p:cNvPr id="162" name="Étoile à 6 branches 161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Étoile à 6 branches 169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Étoile à 6 branches 174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Étoile à 6 branches 175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Étoile à 6 branches 176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1" name="Forme libre 180"/>
          <p:cNvSpPr/>
          <p:nvPr/>
        </p:nvSpPr>
        <p:spPr>
          <a:xfrm>
            <a:off x="8249720" y="889998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2" name="Forme libre 181"/>
          <p:cNvSpPr/>
          <p:nvPr/>
        </p:nvSpPr>
        <p:spPr>
          <a:xfrm>
            <a:off x="8249720" y="1226851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3" name="Forme libre 182"/>
          <p:cNvSpPr/>
          <p:nvPr/>
        </p:nvSpPr>
        <p:spPr>
          <a:xfrm>
            <a:off x="8249720" y="1594686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0" name="Forme libre 179"/>
          <p:cNvSpPr/>
          <p:nvPr/>
        </p:nvSpPr>
        <p:spPr>
          <a:xfrm>
            <a:off x="8249720" y="3721100"/>
            <a:ext cx="652980" cy="895350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2" name="Grouper 81"/>
          <p:cNvGrpSpPr/>
          <p:nvPr/>
        </p:nvGrpSpPr>
        <p:grpSpPr>
          <a:xfrm>
            <a:off x="4327732" y="1545510"/>
            <a:ext cx="2174668" cy="133352"/>
            <a:chOff x="4316102" y="1175622"/>
            <a:chExt cx="2174668" cy="133352"/>
          </a:xfrm>
        </p:grpSpPr>
        <p:cxnSp>
          <p:nvCxnSpPr>
            <p:cNvPr id="204" name="Connecteur droit 203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Connecteur droit 204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Connecteur droit 205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er 85"/>
          <p:cNvGrpSpPr/>
          <p:nvPr/>
        </p:nvGrpSpPr>
        <p:grpSpPr>
          <a:xfrm>
            <a:off x="4319277" y="1174462"/>
            <a:ext cx="2174668" cy="133352"/>
            <a:chOff x="4316102" y="1175622"/>
            <a:chExt cx="2174668" cy="133352"/>
          </a:xfrm>
        </p:grpSpPr>
        <p:cxnSp>
          <p:nvCxnSpPr>
            <p:cNvPr id="201" name="Connecteur droit 200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onnecteur droit 201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Connecteur droit 202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er 97"/>
          <p:cNvGrpSpPr/>
          <p:nvPr/>
        </p:nvGrpSpPr>
        <p:grpSpPr>
          <a:xfrm>
            <a:off x="4327732" y="1911063"/>
            <a:ext cx="2174668" cy="133352"/>
            <a:chOff x="4316102" y="1175622"/>
            <a:chExt cx="2174668" cy="133352"/>
          </a:xfrm>
        </p:grpSpPr>
        <p:cxnSp>
          <p:nvCxnSpPr>
            <p:cNvPr id="198" name="Connecteur droit 197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Connecteur droit 198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Connecteur droit 199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5" name="Connecteur droit 194"/>
          <p:cNvCxnSpPr/>
          <p:nvPr/>
        </p:nvCxnSpPr>
        <p:spPr>
          <a:xfrm>
            <a:off x="4312929" y="2332305"/>
            <a:ext cx="208273" cy="3605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Connecteur droit 191"/>
          <p:cNvCxnSpPr/>
          <p:nvPr/>
        </p:nvCxnSpPr>
        <p:spPr>
          <a:xfrm>
            <a:off x="4312929" y="2693648"/>
            <a:ext cx="208273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8" name="ZoneTexte 207"/>
          <p:cNvSpPr txBox="1"/>
          <p:nvPr/>
        </p:nvSpPr>
        <p:spPr>
          <a:xfrm>
            <a:off x="118362" y="3547191"/>
            <a:ext cx="8816511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point </a:t>
            </a:r>
            <a:r>
              <a:rPr lang="en-US" sz="3200" b="1" dirty="0" err="1" smtClean="0">
                <a:solidFill>
                  <a:schemeClr val="bg1"/>
                </a:solidFill>
              </a:rPr>
              <a:t>d’Erb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chemeClr val="bg1"/>
                </a:solidFill>
              </a:rPr>
              <a:t>avec un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2</a:t>
            </a:r>
            <a:r>
              <a:rPr lang="en-US" sz="2000" dirty="0" smtClean="0">
                <a:solidFill>
                  <a:schemeClr val="bg1"/>
                </a:solidFill>
              </a:rPr>
              <a:t> ÷ </a:t>
            </a:r>
            <a:r>
              <a:rPr lang="en-US" sz="2000" b="1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>
                <a:solidFill>
                  <a:schemeClr val="bg1"/>
                </a:solidFill>
              </a:rPr>
              <a:t> = </a:t>
            </a:r>
            <a:r>
              <a:rPr lang="en-US" sz="2000" b="1" dirty="0" err="1" smtClean="0">
                <a:solidFill>
                  <a:srgbClr val="FFFF00"/>
                </a:solidFill>
              </a:rPr>
              <a:t>délai</a:t>
            </a:r>
            <a:r>
              <a:rPr lang="en-US" sz="2000" b="1" dirty="0" smtClean="0">
                <a:solidFill>
                  <a:srgbClr val="FFFF00"/>
                </a:solidFill>
              </a:rPr>
              <a:t> 1</a:t>
            </a:r>
            <a:r>
              <a:rPr lang="en-US" sz="2000" dirty="0" smtClean="0">
                <a:solidFill>
                  <a:schemeClr val="bg1"/>
                </a:solidFill>
              </a:rPr>
              <a:t> + temps de conduction </a:t>
            </a:r>
            <a:r>
              <a:rPr lang="en-US" sz="2000" b="1" dirty="0" smtClean="0">
                <a:solidFill>
                  <a:srgbClr val="FF0000"/>
                </a:solidFill>
              </a:rPr>
              <a:t>E</a:t>
            </a:r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b="1" dirty="0" smtClean="0">
                <a:solidFill>
                  <a:srgbClr val="FF0000"/>
                </a:solidFill>
              </a:rPr>
              <a:t>P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=&gt; </a:t>
            </a:r>
            <a:r>
              <a:rPr lang="en-US" sz="2000" dirty="0" err="1" smtClean="0">
                <a:solidFill>
                  <a:schemeClr val="bg1"/>
                </a:solidFill>
              </a:rPr>
              <a:t>réponse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motrice</a:t>
            </a:r>
            <a:r>
              <a:rPr lang="en-US" sz="2000" dirty="0" smtClean="0">
                <a:solidFill>
                  <a:schemeClr val="bg1"/>
                </a:solidFill>
              </a:rPr>
              <a:t> non </a:t>
            </a:r>
            <a:r>
              <a:rPr lang="en-US" sz="2000" dirty="0" err="1" smtClean="0">
                <a:solidFill>
                  <a:schemeClr val="bg1"/>
                </a:solidFill>
              </a:rPr>
              <a:t>désynchronisée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</a:rPr>
              <a:t>dont</a:t>
            </a:r>
            <a:r>
              <a:rPr lang="en-US" sz="2000" dirty="0" smtClean="0">
                <a:solidFill>
                  <a:schemeClr val="bg1"/>
                </a:solidFill>
              </a:rPr>
              <a:t> la </a:t>
            </a:r>
            <a:r>
              <a:rPr lang="en-US" sz="2000" dirty="0" err="1" smtClean="0">
                <a:solidFill>
                  <a:schemeClr val="bg1"/>
                </a:solidFill>
              </a:rPr>
              <a:t>taille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est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&lt;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à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celle</a:t>
            </a:r>
            <a:r>
              <a:rPr lang="en-US" sz="2000" dirty="0" smtClean="0">
                <a:solidFill>
                  <a:schemeClr val="bg1"/>
                </a:solidFill>
              </a:rPr>
              <a:t> de la </a:t>
            </a:r>
            <a:r>
              <a:rPr lang="en-US" sz="2000" dirty="0" err="1" smtClean="0">
                <a:solidFill>
                  <a:schemeClr val="bg1"/>
                </a:solidFill>
              </a:rPr>
              <a:t>réponse</a:t>
            </a:r>
            <a:r>
              <a:rPr lang="en-US" sz="2000" dirty="0" smtClean="0">
                <a:solidFill>
                  <a:schemeClr val="bg1"/>
                </a:solidFill>
              </a:rPr>
              <a:t> après stimulation simple au point </a:t>
            </a:r>
            <a:r>
              <a:rPr lang="en-US" sz="2000" dirty="0" err="1" smtClean="0">
                <a:solidFill>
                  <a:schemeClr val="bg1"/>
                </a:solidFill>
              </a:rPr>
              <a:t>d’Erb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cxnSp>
        <p:nvCxnSpPr>
          <p:cNvPr id="139" name="Connecteur droit 138"/>
          <p:cNvCxnSpPr/>
          <p:nvPr/>
        </p:nvCxnSpPr>
        <p:spPr>
          <a:xfrm>
            <a:off x="4521202" y="2335910"/>
            <a:ext cx="1522091" cy="63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145"/>
          <p:cNvCxnSpPr/>
          <p:nvPr/>
        </p:nvCxnSpPr>
        <p:spPr>
          <a:xfrm>
            <a:off x="4521202" y="2695213"/>
            <a:ext cx="1522091" cy="63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6" name="Connecteur droit 205"/>
          <p:cNvCxnSpPr/>
          <p:nvPr/>
        </p:nvCxnSpPr>
        <p:spPr>
          <a:xfrm flipV="1">
            <a:off x="6892924" y="3024726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Connecteur droit 206"/>
          <p:cNvCxnSpPr/>
          <p:nvPr/>
        </p:nvCxnSpPr>
        <p:spPr>
          <a:xfrm rot="16200000" flipH="1">
            <a:off x="6905044" y="3087647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/>
          <p:cNvCxnSpPr/>
          <p:nvPr/>
        </p:nvCxnSpPr>
        <p:spPr>
          <a:xfrm>
            <a:off x="4394213" y="3069337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necteur droit 143"/>
          <p:cNvCxnSpPr/>
          <p:nvPr/>
        </p:nvCxnSpPr>
        <p:spPr>
          <a:xfrm flipV="1">
            <a:off x="69024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9145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8992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9113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8397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11080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6099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6220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41163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43846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64465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5593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041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8908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9029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orme libre 26"/>
          <p:cNvSpPr/>
          <p:nvPr/>
        </p:nvSpPr>
        <p:spPr>
          <a:xfrm>
            <a:off x="7144820" y="889998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54" name="Grouper 153"/>
          <p:cNvGrpSpPr/>
          <p:nvPr/>
        </p:nvGrpSpPr>
        <p:grpSpPr>
          <a:xfrm>
            <a:off x="6676460" y="1175623"/>
            <a:ext cx="300087" cy="133352"/>
            <a:chOff x="6190683" y="1175622"/>
            <a:chExt cx="300087" cy="133352"/>
          </a:xfrm>
        </p:grpSpPr>
        <p:cxnSp>
          <p:nvCxnSpPr>
            <p:cNvPr id="33" name="Connecteur droit 32"/>
            <p:cNvCxnSpPr/>
            <p:nvPr/>
          </p:nvCxnSpPr>
          <p:spPr>
            <a:xfrm>
              <a:off x="6190683" y="1234788"/>
              <a:ext cx="217537" cy="1588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36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Ellipse 42"/>
          <p:cNvSpPr/>
          <p:nvPr/>
        </p:nvSpPr>
        <p:spPr>
          <a:xfrm>
            <a:off x="8397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11080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6226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6347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41163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43846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8397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11080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6226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6347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41163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43846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8992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9113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8439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11123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6142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6263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41205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43889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8908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9029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/>
          <p:nvPr/>
        </p:nvCxnSpPr>
        <p:spPr>
          <a:xfrm>
            <a:off x="4724402" y="2339613"/>
            <a:ext cx="1642533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Étoile à 6 branches 102"/>
          <p:cNvSpPr/>
          <p:nvPr/>
        </p:nvSpPr>
        <p:spPr>
          <a:xfrm>
            <a:off x="4566980" y="2171539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Connecteur droit 105"/>
          <p:cNvCxnSpPr/>
          <p:nvPr/>
        </p:nvCxnSpPr>
        <p:spPr>
          <a:xfrm>
            <a:off x="6366933" y="2344656"/>
            <a:ext cx="12805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Forme libre 96"/>
          <p:cNvSpPr/>
          <p:nvPr/>
        </p:nvSpPr>
        <p:spPr>
          <a:xfrm>
            <a:off x="7144820" y="1999056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29" name="Grouper 128"/>
          <p:cNvGrpSpPr/>
          <p:nvPr/>
        </p:nvGrpSpPr>
        <p:grpSpPr>
          <a:xfrm>
            <a:off x="6669040" y="2284696"/>
            <a:ext cx="300087" cy="133352"/>
            <a:chOff x="6186438" y="2284696"/>
            <a:chExt cx="300087" cy="133352"/>
          </a:xfrm>
        </p:grpSpPr>
        <p:cxnSp>
          <p:nvCxnSpPr>
            <p:cNvPr id="99" name="Connecteur droit 98"/>
            <p:cNvCxnSpPr/>
            <p:nvPr/>
          </p:nvCxnSpPr>
          <p:spPr>
            <a:xfrm>
              <a:off x="6186438" y="2343862"/>
              <a:ext cx="217537" cy="1588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eur droit 99"/>
            <p:cNvCxnSpPr/>
            <p:nvPr/>
          </p:nvCxnSpPr>
          <p:spPr>
            <a:xfrm flipV="1">
              <a:off x="6403975" y="2284696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>
            <a:xfrm rot="16200000" flipV="1">
              <a:off x="6416094" y="2347617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Étoile à 6 branches 97"/>
          <p:cNvSpPr/>
          <p:nvPr/>
        </p:nvSpPr>
        <p:spPr>
          <a:xfrm>
            <a:off x="6446580" y="2171539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Ellipse 112"/>
          <p:cNvSpPr/>
          <p:nvPr/>
        </p:nvSpPr>
        <p:spPr>
          <a:xfrm>
            <a:off x="8407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11091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6110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6231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41173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43857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8876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8997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Étoile à 6 branches 30"/>
          <p:cNvSpPr/>
          <p:nvPr/>
        </p:nvSpPr>
        <p:spPr>
          <a:xfrm>
            <a:off x="6450825" y="1062466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Forme libre 154"/>
          <p:cNvSpPr/>
          <p:nvPr/>
        </p:nvSpPr>
        <p:spPr>
          <a:xfrm>
            <a:off x="7709970" y="1258134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0" name="Étoile à 6 branches 159"/>
          <p:cNvSpPr/>
          <p:nvPr/>
        </p:nvSpPr>
        <p:spPr>
          <a:xfrm>
            <a:off x="4565859" y="1430602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3" name="Grouper 162"/>
          <p:cNvGrpSpPr/>
          <p:nvPr/>
        </p:nvGrpSpPr>
        <p:grpSpPr>
          <a:xfrm>
            <a:off x="4810332" y="1545510"/>
            <a:ext cx="2174668" cy="133352"/>
            <a:chOff x="4316102" y="1175622"/>
            <a:chExt cx="2174668" cy="133352"/>
          </a:xfrm>
        </p:grpSpPr>
        <p:cxnSp>
          <p:nvCxnSpPr>
            <p:cNvPr id="164" name="Connecteur droit 163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Connecteur droit 164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cteur droit 165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Forme libre 103"/>
          <p:cNvSpPr/>
          <p:nvPr/>
        </p:nvSpPr>
        <p:spPr>
          <a:xfrm>
            <a:off x="8346041" y="1625883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08" name="Grouper 107"/>
          <p:cNvGrpSpPr/>
          <p:nvPr/>
        </p:nvGrpSpPr>
        <p:grpSpPr>
          <a:xfrm>
            <a:off x="4394425" y="1913260"/>
            <a:ext cx="2591696" cy="133352"/>
            <a:chOff x="4316102" y="1175622"/>
            <a:chExt cx="2174668" cy="133352"/>
          </a:xfrm>
        </p:grpSpPr>
        <p:cxnSp>
          <p:nvCxnSpPr>
            <p:cNvPr id="109" name="Connecteur droit 108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er 123"/>
          <p:cNvGrpSpPr/>
          <p:nvPr/>
        </p:nvGrpSpPr>
        <p:grpSpPr>
          <a:xfrm>
            <a:off x="1112135" y="1882776"/>
            <a:ext cx="2597325" cy="133352"/>
            <a:chOff x="4316102" y="1175622"/>
            <a:chExt cx="2174668" cy="133352"/>
          </a:xfrm>
        </p:grpSpPr>
        <p:cxnSp>
          <p:nvCxnSpPr>
            <p:cNvPr id="125" name="Connecteur droit 124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droit 125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Connecteur droit 126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Étoile à 6 branches 106"/>
          <p:cNvSpPr/>
          <p:nvPr/>
        </p:nvSpPr>
        <p:spPr>
          <a:xfrm>
            <a:off x="838027" y="1760803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Ellipse 127"/>
          <p:cNvSpPr/>
          <p:nvPr/>
        </p:nvSpPr>
        <p:spPr>
          <a:xfrm>
            <a:off x="4117594" y="183345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Connecteur droit 129"/>
          <p:cNvCxnSpPr/>
          <p:nvPr/>
        </p:nvCxnSpPr>
        <p:spPr>
          <a:xfrm>
            <a:off x="4724414" y="2690964"/>
            <a:ext cx="1642533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Étoile à 6 branches 130"/>
          <p:cNvSpPr/>
          <p:nvPr/>
        </p:nvSpPr>
        <p:spPr>
          <a:xfrm>
            <a:off x="4566992" y="2522890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6" name="Connecteur droit 145"/>
          <p:cNvCxnSpPr/>
          <p:nvPr/>
        </p:nvCxnSpPr>
        <p:spPr>
          <a:xfrm>
            <a:off x="6366945" y="2696007"/>
            <a:ext cx="12805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Forme libre 155"/>
          <p:cNvSpPr/>
          <p:nvPr/>
        </p:nvSpPr>
        <p:spPr>
          <a:xfrm>
            <a:off x="7144832" y="2350407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57" name="Grouper 156"/>
          <p:cNvGrpSpPr/>
          <p:nvPr/>
        </p:nvGrpSpPr>
        <p:grpSpPr>
          <a:xfrm>
            <a:off x="6669052" y="2636047"/>
            <a:ext cx="300087" cy="133352"/>
            <a:chOff x="6186438" y="2284696"/>
            <a:chExt cx="300087" cy="133352"/>
          </a:xfrm>
        </p:grpSpPr>
        <p:cxnSp>
          <p:nvCxnSpPr>
            <p:cNvPr id="158" name="Connecteur droit 157"/>
            <p:cNvCxnSpPr/>
            <p:nvPr/>
          </p:nvCxnSpPr>
          <p:spPr>
            <a:xfrm>
              <a:off x="6186438" y="2343862"/>
              <a:ext cx="217537" cy="1588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Connecteur droit 158"/>
            <p:cNvCxnSpPr/>
            <p:nvPr/>
          </p:nvCxnSpPr>
          <p:spPr>
            <a:xfrm flipV="1">
              <a:off x="6403975" y="2284696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Connecteur droit 160"/>
            <p:cNvCxnSpPr/>
            <p:nvPr/>
          </p:nvCxnSpPr>
          <p:spPr>
            <a:xfrm rot="16200000" flipV="1">
              <a:off x="6416094" y="2347617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Étoile à 6 branches 161"/>
          <p:cNvSpPr/>
          <p:nvPr/>
        </p:nvSpPr>
        <p:spPr>
          <a:xfrm>
            <a:off x="6446592" y="2522890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Étoile à 6 branches 166"/>
          <p:cNvSpPr/>
          <p:nvPr/>
        </p:nvSpPr>
        <p:spPr>
          <a:xfrm>
            <a:off x="4566992" y="2530108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5" name="Grouper 174"/>
          <p:cNvGrpSpPr/>
          <p:nvPr/>
        </p:nvGrpSpPr>
        <p:grpSpPr>
          <a:xfrm>
            <a:off x="4810334" y="2644866"/>
            <a:ext cx="2155619" cy="133352"/>
            <a:chOff x="4327732" y="2769732"/>
            <a:chExt cx="2155619" cy="133352"/>
          </a:xfrm>
        </p:grpSpPr>
        <p:cxnSp>
          <p:nvCxnSpPr>
            <p:cNvPr id="170" name="Connecteur droit 169"/>
            <p:cNvCxnSpPr/>
            <p:nvPr/>
          </p:nvCxnSpPr>
          <p:spPr>
            <a:xfrm>
              <a:off x="4327732" y="2825722"/>
              <a:ext cx="2083663" cy="7409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Connecteur droit 170"/>
            <p:cNvCxnSpPr/>
            <p:nvPr/>
          </p:nvCxnSpPr>
          <p:spPr>
            <a:xfrm flipV="1">
              <a:off x="6400801" y="276973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Connecteur droit 171"/>
            <p:cNvCxnSpPr/>
            <p:nvPr/>
          </p:nvCxnSpPr>
          <p:spPr>
            <a:xfrm rot="16200000" flipV="1">
              <a:off x="6412920" y="283265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6" name="Forme libre 175"/>
          <p:cNvSpPr/>
          <p:nvPr/>
        </p:nvSpPr>
        <p:spPr>
          <a:xfrm>
            <a:off x="8370318" y="2357830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7" name="Ellipse 176"/>
          <p:cNvSpPr/>
          <p:nvPr/>
        </p:nvSpPr>
        <p:spPr>
          <a:xfrm>
            <a:off x="849248" y="2915348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Connecteur droit 177"/>
          <p:cNvCxnSpPr>
            <a:stCxn id="177" idx="6"/>
          </p:cNvCxnSpPr>
          <p:nvPr/>
        </p:nvCxnSpPr>
        <p:spPr>
          <a:xfrm>
            <a:off x="1117613" y="3046239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Connecteur droit 178"/>
          <p:cNvCxnSpPr/>
          <p:nvPr/>
        </p:nvCxnSpPr>
        <p:spPr>
          <a:xfrm flipV="1">
            <a:off x="3619513" y="299500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Connecteur droit 179"/>
          <p:cNvCxnSpPr/>
          <p:nvPr/>
        </p:nvCxnSpPr>
        <p:spPr>
          <a:xfrm rot="16200000" flipH="1">
            <a:off x="3631633" y="305793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1" name="Ellipse 180"/>
          <p:cNvSpPr/>
          <p:nvPr/>
        </p:nvSpPr>
        <p:spPr>
          <a:xfrm>
            <a:off x="4125848" y="2944795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orme libre 182"/>
          <p:cNvSpPr/>
          <p:nvPr/>
        </p:nvSpPr>
        <p:spPr>
          <a:xfrm>
            <a:off x="7153300" y="2731407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84" name="Grouper 183"/>
          <p:cNvGrpSpPr/>
          <p:nvPr/>
        </p:nvGrpSpPr>
        <p:grpSpPr>
          <a:xfrm>
            <a:off x="6677519" y="3017049"/>
            <a:ext cx="300087" cy="133352"/>
            <a:chOff x="6186438" y="2284696"/>
            <a:chExt cx="300087" cy="133352"/>
          </a:xfrm>
        </p:grpSpPr>
        <p:cxnSp>
          <p:nvCxnSpPr>
            <p:cNvPr id="185" name="Connecteur droit 184"/>
            <p:cNvCxnSpPr/>
            <p:nvPr/>
          </p:nvCxnSpPr>
          <p:spPr>
            <a:xfrm>
              <a:off x="6186438" y="2343862"/>
              <a:ext cx="217537" cy="1588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necteur droit 185"/>
            <p:cNvCxnSpPr/>
            <p:nvPr/>
          </p:nvCxnSpPr>
          <p:spPr>
            <a:xfrm flipV="1">
              <a:off x="6403975" y="2284696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cteur droit 186"/>
            <p:cNvCxnSpPr/>
            <p:nvPr/>
          </p:nvCxnSpPr>
          <p:spPr>
            <a:xfrm rot="16200000" flipV="1">
              <a:off x="6416094" y="2347617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Forme libre 193"/>
          <p:cNvSpPr/>
          <p:nvPr/>
        </p:nvSpPr>
        <p:spPr>
          <a:xfrm>
            <a:off x="8556586" y="2738832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6" name="Connecteur droit 195"/>
          <p:cNvCxnSpPr>
            <a:stCxn id="204" idx="6"/>
          </p:cNvCxnSpPr>
          <p:nvPr/>
        </p:nvCxnSpPr>
        <p:spPr>
          <a:xfrm>
            <a:off x="4392308" y="3075686"/>
            <a:ext cx="1978870" cy="2117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196"/>
          <p:cNvCxnSpPr/>
          <p:nvPr/>
        </p:nvCxnSpPr>
        <p:spPr>
          <a:xfrm flipV="1">
            <a:off x="6366945" y="3075968"/>
            <a:ext cx="222446" cy="18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8" name="Étoile à 6 branches 187"/>
          <p:cNvSpPr/>
          <p:nvPr/>
        </p:nvSpPr>
        <p:spPr>
          <a:xfrm>
            <a:off x="6455060" y="2903892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0" name="Grouper 199"/>
          <p:cNvGrpSpPr/>
          <p:nvPr/>
        </p:nvGrpSpPr>
        <p:grpSpPr>
          <a:xfrm>
            <a:off x="1107901" y="2994115"/>
            <a:ext cx="2597325" cy="133352"/>
            <a:chOff x="4316102" y="1175622"/>
            <a:chExt cx="2174668" cy="133352"/>
          </a:xfrm>
        </p:grpSpPr>
        <p:cxnSp>
          <p:nvCxnSpPr>
            <p:cNvPr id="201" name="Connecteur droit 200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onnecteur droit 201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Connecteur droit 202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4" name="Ellipse 203"/>
          <p:cNvSpPr/>
          <p:nvPr/>
        </p:nvSpPr>
        <p:spPr>
          <a:xfrm>
            <a:off x="4123943" y="2944795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Étoile à 6 branches 188"/>
          <p:cNvSpPr/>
          <p:nvPr/>
        </p:nvSpPr>
        <p:spPr>
          <a:xfrm>
            <a:off x="4575460" y="2906866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0" name="Grouper 189"/>
          <p:cNvGrpSpPr/>
          <p:nvPr/>
        </p:nvGrpSpPr>
        <p:grpSpPr>
          <a:xfrm>
            <a:off x="4818802" y="3023743"/>
            <a:ext cx="2155619" cy="133352"/>
            <a:chOff x="4327732" y="2803596"/>
            <a:chExt cx="2155619" cy="133352"/>
          </a:xfrm>
        </p:grpSpPr>
        <p:cxnSp>
          <p:nvCxnSpPr>
            <p:cNvPr id="191" name="Connecteur droit 190"/>
            <p:cNvCxnSpPr/>
            <p:nvPr/>
          </p:nvCxnSpPr>
          <p:spPr>
            <a:xfrm>
              <a:off x="4327732" y="2855353"/>
              <a:ext cx="2083663" cy="7409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Connecteur droit 191"/>
            <p:cNvCxnSpPr/>
            <p:nvPr/>
          </p:nvCxnSpPr>
          <p:spPr>
            <a:xfrm flipV="1">
              <a:off x="6400801" y="2803596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cteur droit 192"/>
            <p:cNvCxnSpPr/>
            <p:nvPr/>
          </p:nvCxnSpPr>
          <p:spPr>
            <a:xfrm rot="16200000" flipV="1">
              <a:off x="6412920" y="2866517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8" name="Étoile à 6 branches 207"/>
          <p:cNvSpPr/>
          <p:nvPr/>
        </p:nvSpPr>
        <p:spPr>
          <a:xfrm>
            <a:off x="849248" y="2889769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9" name="Connecteur droit 208"/>
          <p:cNvCxnSpPr/>
          <p:nvPr/>
        </p:nvCxnSpPr>
        <p:spPr>
          <a:xfrm flipV="1">
            <a:off x="6905624" y="4269326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Connecteur droit 209"/>
          <p:cNvCxnSpPr/>
          <p:nvPr/>
        </p:nvCxnSpPr>
        <p:spPr>
          <a:xfrm rot="16200000" flipH="1">
            <a:off x="6917744" y="4332247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1" name="Connecteur droit 210"/>
          <p:cNvCxnSpPr/>
          <p:nvPr/>
        </p:nvCxnSpPr>
        <p:spPr>
          <a:xfrm>
            <a:off x="4406913" y="4313937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7" name="Ellipse 226"/>
          <p:cNvSpPr/>
          <p:nvPr/>
        </p:nvSpPr>
        <p:spPr>
          <a:xfrm>
            <a:off x="861947" y="4159948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8" name="Connecteur droit 227"/>
          <p:cNvCxnSpPr>
            <a:stCxn id="227" idx="6"/>
          </p:cNvCxnSpPr>
          <p:nvPr/>
        </p:nvCxnSpPr>
        <p:spPr>
          <a:xfrm>
            <a:off x="1130313" y="4290839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Connecteur droit 228"/>
          <p:cNvCxnSpPr/>
          <p:nvPr/>
        </p:nvCxnSpPr>
        <p:spPr>
          <a:xfrm flipV="1">
            <a:off x="3632213" y="423960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Connecteur droit 229"/>
          <p:cNvCxnSpPr/>
          <p:nvPr/>
        </p:nvCxnSpPr>
        <p:spPr>
          <a:xfrm rot="16200000" flipH="1">
            <a:off x="3644333" y="430253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1" name="Ellipse 230"/>
          <p:cNvSpPr/>
          <p:nvPr/>
        </p:nvSpPr>
        <p:spPr>
          <a:xfrm>
            <a:off x="4138548" y="4189395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1" name="Grouper 260"/>
          <p:cNvGrpSpPr/>
          <p:nvPr/>
        </p:nvGrpSpPr>
        <p:grpSpPr>
          <a:xfrm>
            <a:off x="6690218" y="3976008"/>
            <a:ext cx="945682" cy="512356"/>
            <a:chOff x="6207618" y="3544207"/>
            <a:chExt cx="945682" cy="512356"/>
          </a:xfrm>
        </p:grpSpPr>
        <p:sp>
          <p:nvSpPr>
            <p:cNvPr id="232" name="Forme libre 231"/>
            <p:cNvSpPr/>
            <p:nvPr/>
          </p:nvSpPr>
          <p:spPr>
            <a:xfrm>
              <a:off x="6683400" y="3544207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233" name="Grouper 232"/>
            <p:cNvGrpSpPr/>
            <p:nvPr/>
          </p:nvGrpSpPr>
          <p:grpSpPr>
            <a:xfrm>
              <a:off x="6207618" y="3829848"/>
              <a:ext cx="300087" cy="133352"/>
              <a:chOff x="6186438" y="2284696"/>
              <a:chExt cx="300087" cy="133352"/>
            </a:xfrm>
          </p:grpSpPr>
          <p:cxnSp>
            <p:nvCxnSpPr>
              <p:cNvPr id="234" name="Connecteur droit 233"/>
              <p:cNvCxnSpPr/>
              <p:nvPr/>
            </p:nvCxnSpPr>
            <p:spPr>
              <a:xfrm>
                <a:off x="6186438" y="2343862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Connecteur droit 234"/>
              <p:cNvCxnSpPr/>
              <p:nvPr/>
            </p:nvCxnSpPr>
            <p:spPr>
              <a:xfrm flipV="1">
                <a:off x="6403975" y="2284696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Connecteur droit 235"/>
              <p:cNvCxnSpPr/>
              <p:nvPr/>
            </p:nvCxnSpPr>
            <p:spPr>
              <a:xfrm rot="16200000" flipV="1">
                <a:off x="6416094" y="2347617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39" name="Connecteur droit 238"/>
          <p:cNvCxnSpPr/>
          <p:nvPr/>
        </p:nvCxnSpPr>
        <p:spPr>
          <a:xfrm>
            <a:off x="5080002" y="4311560"/>
            <a:ext cx="1522091" cy="126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6" name="Étoile à 6 branches 245"/>
          <p:cNvSpPr/>
          <p:nvPr/>
        </p:nvSpPr>
        <p:spPr>
          <a:xfrm>
            <a:off x="4588160" y="4151467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  <p:cxnSp>
        <p:nvCxnSpPr>
          <p:cNvPr id="248" name="Connecteur droit 247"/>
          <p:cNvCxnSpPr/>
          <p:nvPr/>
        </p:nvCxnSpPr>
        <p:spPr>
          <a:xfrm>
            <a:off x="4836855" y="4313937"/>
            <a:ext cx="243147" cy="1588"/>
          </a:xfrm>
          <a:prstGeom prst="line">
            <a:avLst/>
          </a:pr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1" name="Étoile à 6 branches 250"/>
          <p:cNvSpPr/>
          <p:nvPr/>
        </p:nvSpPr>
        <p:spPr>
          <a:xfrm>
            <a:off x="861948" y="4134370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Étoile à 6 branches 261"/>
          <p:cNvSpPr/>
          <p:nvPr/>
        </p:nvSpPr>
        <p:spPr>
          <a:xfrm>
            <a:off x="6495005" y="4156774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ZoneTexte 140"/>
          <p:cNvSpPr txBox="1"/>
          <p:nvPr/>
        </p:nvSpPr>
        <p:spPr>
          <a:xfrm>
            <a:off x="161915" y="988409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7" name="ZoneTexte 146"/>
          <p:cNvSpPr txBox="1"/>
          <p:nvPr/>
        </p:nvSpPr>
        <p:spPr>
          <a:xfrm>
            <a:off x="160553" y="1335444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8" name="ZoneTexte 147"/>
          <p:cNvSpPr txBox="1"/>
          <p:nvPr/>
        </p:nvSpPr>
        <p:spPr>
          <a:xfrm>
            <a:off x="161915" y="1698109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9" name="ZoneTexte 148"/>
          <p:cNvSpPr txBox="1"/>
          <p:nvPr/>
        </p:nvSpPr>
        <p:spPr>
          <a:xfrm>
            <a:off x="161915" y="2100030"/>
            <a:ext cx="486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E-P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0" name="ZoneTexte 149"/>
          <p:cNvSpPr txBox="1"/>
          <p:nvPr/>
        </p:nvSpPr>
        <p:spPr>
          <a:xfrm>
            <a:off x="160553" y="2500854"/>
            <a:ext cx="66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E-P-E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1" name="ZoneTexte 150"/>
          <p:cNvSpPr txBox="1"/>
          <p:nvPr/>
        </p:nvSpPr>
        <p:spPr>
          <a:xfrm>
            <a:off x="161913" y="2853090"/>
            <a:ext cx="67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C-P-E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2" name="ZoneTexte 151"/>
          <p:cNvSpPr txBox="1"/>
          <p:nvPr/>
        </p:nvSpPr>
        <p:spPr>
          <a:xfrm>
            <a:off x="161913" y="4052396"/>
            <a:ext cx="67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C-P-E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8" name="ZoneTexte 167"/>
          <p:cNvSpPr txBox="1"/>
          <p:nvPr/>
        </p:nvSpPr>
        <p:spPr>
          <a:xfrm>
            <a:off x="2191349" y="3391232"/>
            <a:ext cx="304682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Atteinte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centrale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"/>
                                            </p:cond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8"/>
                                            </p:cond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7"/>
                                            </p:cond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0"/>
                                            </p:cond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11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8"/>
                                            </p:cond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1"/>
                                            </p:cond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5"/>
                                            </p:cond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8"/>
                                            </p:cond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1" presetID="1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6" presetID="22" presetClass="entr" presetSubtype="2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6"/>
                                            </p:cond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8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2" presetClass="entr" presetSubtype="8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03" grpId="0" animBg="1"/>
      <p:bldP spid="97" grpId="0" animBg="1"/>
      <p:bldP spid="98" grpId="0" animBg="1"/>
      <p:bldP spid="31" grpId="0" animBg="1"/>
      <p:bldP spid="155" grpId="0" animBg="1"/>
      <p:bldP spid="160" grpId="0" animBg="1"/>
      <p:bldP spid="104" grpId="0" animBg="1"/>
      <p:bldP spid="107" grpId="0" animBg="1"/>
      <p:bldP spid="128" grpId="0" animBg="1"/>
      <p:bldP spid="131" grpId="1" animBg="1"/>
      <p:bldP spid="156" grpId="0" animBg="1"/>
      <p:bldP spid="162" grpId="1" animBg="1"/>
      <p:bldP spid="167" grpId="0" animBg="1"/>
      <p:bldP spid="176" grpId="0" animBg="1"/>
      <p:bldP spid="183" grpId="0" animBg="1"/>
      <p:bldP spid="194" grpId="0" animBg="1"/>
      <p:bldP spid="188" grpId="0" animBg="1"/>
      <p:bldP spid="204" grpId="0" animBg="1"/>
      <p:bldP spid="189" grpId="0" animBg="1"/>
      <p:bldP spid="208" grpId="0" animBg="1"/>
      <p:bldP spid="246" grpId="0" animBg="1"/>
      <p:bldP spid="251" grpId="0" animBg="1"/>
      <p:bldP spid="2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2058552" y="203201"/>
            <a:ext cx="57212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Techniques </a:t>
            </a:r>
            <a:r>
              <a:rPr lang="en-US" sz="3200" b="1" dirty="0" err="1" smtClean="0">
                <a:solidFill>
                  <a:schemeClr val="bg1"/>
                </a:solidFill>
              </a:rPr>
              <a:t>neurophysiologiques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conventionnelles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 Box 1030"/>
          <p:cNvSpPr txBox="1">
            <a:spLocks noChangeArrowheads="1"/>
          </p:cNvSpPr>
          <p:nvPr/>
        </p:nvSpPr>
        <p:spPr bwMode="auto">
          <a:xfrm>
            <a:off x="247650" y="2273935"/>
            <a:ext cx="8896350" cy="229806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Electromyographie</a:t>
            </a:r>
            <a:endParaRPr lang="fr-BE" sz="2000" b="1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Conduction nerveuse sensitive périphérique (</a:t>
            </a: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neurographie sensitive</a:t>
            </a: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) 	et centrale (</a:t>
            </a: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PES</a:t>
            </a: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)</a:t>
            </a: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Conduction nerveuse motrice périphérique (</a:t>
            </a: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neurographie motrice </a:t>
            </a: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: 	LDM, VCM, F) et centrale (</a:t>
            </a: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PEM</a:t>
            </a: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)</a:t>
            </a: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Transmission neuromusculaire : </a:t>
            </a: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décréments</a:t>
            </a:r>
            <a:endParaRPr lang="fr-BE" sz="2000" b="1" dirty="0" smtClean="0">
              <a:solidFill>
                <a:srgbClr val="FFFF00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479"/>
            <a:ext cx="8229600" cy="857250"/>
          </a:xfrm>
        </p:spPr>
        <p:txBody>
          <a:bodyPr/>
          <a:lstStyle/>
          <a:p>
            <a:r>
              <a:rPr lang="fr-BE" dirty="0" smtClean="0">
                <a:solidFill>
                  <a:srgbClr val="FFFFFF"/>
                </a:solidFill>
              </a:rPr>
              <a:t>TST</a:t>
            </a:r>
            <a:endParaRPr lang="fr-BE" dirty="0">
              <a:solidFill>
                <a:srgbClr val="FFFFFF"/>
              </a:solidFill>
            </a:endParaRPr>
          </a:p>
        </p:txBody>
      </p:sp>
      <p:cxnSp>
        <p:nvCxnSpPr>
          <p:cNvPr id="14" name="Connecteur droit avec flèche 13"/>
          <p:cNvCxnSpPr>
            <a:endCxn id="57" idx="5"/>
          </p:cNvCxnSpPr>
          <p:nvPr/>
        </p:nvCxnSpPr>
        <p:spPr>
          <a:xfrm rot="16200000" flipH="1">
            <a:off x="139023" y="2277812"/>
            <a:ext cx="2514202" cy="683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endCxn id="58" idx="5"/>
          </p:cNvCxnSpPr>
          <p:nvPr/>
        </p:nvCxnSpPr>
        <p:spPr>
          <a:xfrm rot="16200000" flipH="1">
            <a:off x="599275" y="2191678"/>
            <a:ext cx="2335894" cy="794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endCxn id="59" idx="5"/>
          </p:cNvCxnSpPr>
          <p:nvPr/>
        </p:nvCxnSpPr>
        <p:spPr>
          <a:xfrm rot="5400000">
            <a:off x="1043960" y="2123222"/>
            <a:ext cx="2198585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rot="5400000" flipH="1" flipV="1">
            <a:off x="1533081" y="3633970"/>
            <a:ext cx="467487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rot="5400000" flipH="1" flipV="1">
            <a:off x="1272196" y="3747202"/>
            <a:ext cx="241024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5400000" flipH="1" flipV="1">
            <a:off x="1838738" y="3560151"/>
            <a:ext cx="615125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1392707" y="3927348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1766824" y="393420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146300" y="3927348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1483360" y="1659636"/>
            <a:ext cx="0" cy="256260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1862328" y="1673352"/>
            <a:ext cx="0" cy="2542032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2252980" y="1659636"/>
            <a:ext cx="0" cy="2555748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orme libre 54"/>
          <p:cNvSpPr/>
          <p:nvPr/>
        </p:nvSpPr>
        <p:spPr>
          <a:xfrm>
            <a:off x="926592" y="4222242"/>
            <a:ext cx="1731264" cy="78486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6" name="Forme libre 55"/>
          <p:cNvSpPr/>
          <p:nvPr/>
        </p:nvSpPr>
        <p:spPr>
          <a:xfrm>
            <a:off x="2657856" y="4332515"/>
            <a:ext cx="1731264" cy="651074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7" name="Étoile à 6 branches 56"/>
          <p:cNvSpPr/>
          <p:nvPr/>
        </p:nvSpPr>
        <p:spPr>
          <a:xfrm>
            <a:off x="1289812" y="3538330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8" name="Étoile à 6 branches 57"/>
          <p:cNvSpPr/>
          <p:nvPr/>
        </p:nvSpPr>
        <p:spPr>
          <a:xfrm>
            <a:off x="1657890" y="3360022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9" name="Étoile à 6 branches 58"/>
          <p:cNvSpPr/>
          <p:nvPr/>
        </p:nvSpPr>
        <p:spPr>
          <a:xfrm>
            <a:off x="2033524" y="3222713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60" name="Connecteur droit avec flèche 59"/>
          <p:cNvCxnSpPr>
            <a:endCxn id="74" idx="5"/>
          </p:cNvCxnSpPr>
          <p:nvPr/>
        </p:nvCxnSpPr>
        <p:spPr>
          <a:xfrm rot="16200000" flipH="1">
            <a:off x="4611963" y="2269176"/>
            <a:ext cx="2518774" cy="19533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endCxn id="75" idx="5"/>
          </p:cNvCxnSpPr>
          <p:nvPr/>
        </p:nvCxnSpPr>
        <p:spPr>
          <a:xfrm rot="5400000">
            <a:off x="5076898" y="2188519"/>
            <a:ext cx="2340466" cy="2540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rot="5400000" flipH="1" flipV="1">
            <a:off x="6017240" y="3631982"/>
            <a:ext cx="462320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 rot="5400000" flipH="1" flipV="1">
            <a:off x="5743358" y="3744916"/>
            <a:ext cx="236452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V="1">
            <a:off x="6601651" y="1972818"/>
            <a:ext cx="0" cy="18905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5861583" y="392277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>
            <a:off x="6248400" y="3929634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>
            <a:off x="6601651" y="392277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>
            <a:off x="5964936" y="1655064"/>
            <a:ext cx="0" cy="256260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>
            <a:off x="6355588" y="1673352"/>
            <a:ext cx="0" cy="2542032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>
            <a:off x="6601968" y="1673352"/>
            <a:ext cx="0" cy="29946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orme libre 71"/>
          <p:cNvSpPr/>
          <p:nvPr/>
        </p:nvSpPr>
        <p:spPr>
          <a:xfrm>
            <a:off x="5382768" y="4217670"/>
            <a:ext cx="1731264" cy="78486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3" name="Forme libre 72"/>
          <p:cNvSpPr/>
          <p:nvPr/>
        </p:nvSpPr>
        <p:spPr>
          <a:xfrm>
            <a:off x="7114032" y="4498467"/>
            <a:ext cx="1731264" cy="412242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4" name="Étoile à 6 branches 73"/>
          <p:cNvSpPr/>
          <p:nvPr/>
        </p:nvSpPr>
        <p:spPr>
          <a:xfrm>
            <a:off x="5771388" y="3538330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5" name="Étoile à 6 branches 74"/>
          <p:cNvSpPr/>
          <p:nvPr/>
        </p:nvSpPr>
        <p:spPr>
          <a:xfrm>
            <a:off x="6136132" y="3360022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6" name="Étoile à 6 branches 75"/>
          <p:cNvSpPr/>
          <p:nvPr/>
        </p:nvSpPr>
        <p:spPr>
          <a:xfrm>
            <a:off x="6504432" y="1883664"/>
            <a:ext cx="219456" cy="178308"/>
          </a:xfrm>
          <a:prstGeom prst="star6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9" name="ZoneTexte 38"/>
          <p:cNvSpPr txBox="1"/>
          <p:nvPr/>
        </p:nvSpPr>
        <p:spPr>
          <a:xfrm>
            <a:off x="306845" y="4669582"/>
            <a:ext cx="657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ADM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ZoneTexte 2"/>
          <p:cNvSpPr txBox="1"/>
          <p:nvPr/>
        </p:nvSpPr>
        <p:spPr>
          <a:xfrm>
            <a:off x="703745" y="716177"/>
            <a:ext cx="2122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Pas de perte axonale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5320391" y="712944"/>
            <a:ext cx="205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Perte axonale (30%)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Multiplier 3"/>
          <p:cNvSpPr/>
          <p:nvPr/>
        </p:nvSpPr>
        <p:spPr>
          <a:xfrm>
            <a:off x="6417584" y="1019556"/>
            <a:ext cx="344384" cy="306324"/>
          </a:xfrm>
          <a:prstGeom prst="mathMultipl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52" name="Connecteur droit avec flèche 51"/>
          <p:cNvCxnSpPr/>
          <p:nvPr/>
        </p:nvCxnSpPr>
        <p:spPr>
          <a:xfrm flipV="1">
            <a:off x="6599676" y="1980243"/>
            <a:ext cx="0" cy="1890522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lipse 4"/>
          <p:cNvSpPr/>
          <p:nvPr/>
        </p:nvSpPr>
        <p:spPr>
          <a:xfrm rot="5400000">
            <a:off x="6202535" y="-135121"/>
            <a:ext cx="311183" cy="2108915"/>
          </a:xfrm>
          <a:prstGeom prst="ellipse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6" name="Virage 5"/>
          <p:cNvSpPr/>
          <p:nvPr/>
        </p:nvSpPr>
        <p:spPr>
          <a:xfrm rot="5400000">
            <a:off x="6019031" y="2262901"/>
            <a:ext cx="3348000" cy="576000"/>
          </a:xfrm>
          <a:prstGeom prst="bentArrow">
            <a:avLst>
              <a:gd name="adj1" fmla="val 13574"/>
              <a:gd name="adj2" fmla="val 35481"/>
              <a:gd name="adj3" fmla="val 25000"/>
              <a:gd name="adj4" fmla="val 43750"/>
            </a:avLst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 smtClean="0">
              <a:solidFill>
                <a:schemeClr val="tx1"/>
              </a:solidFill>
            </a:endParaRPr>
          </a:p>
          <a:p>
            <a:pPr algn="ctr"/>
            <a:endParaRPr lang="fr-BE" dirty="0">
              <a:solidFill>
                <a:schemeClr val="tx1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7605417" y="4253295"/>
            <a:ext cx="350137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>
            <a:off x="7612465" y="4502500"/>
            <a:ext cx="350137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Éclair 61"/>
          <p:cNvSpPr/>
          <p:nvPr/>
        </p:nvSpPr>
        <p:spPr>
          <a:xfrm rot="5758612">
            <a:off x="2050679" y="-77753"/>
            <a:ext cx="259355" cy="2302629"/>
          </a:xfrm>
          <a:prstGeom prst="lightningBol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8" name="Éclair 77"/>
          <p:cNvSpPr/>
          <p:nvPr/>
        </p:nvSpPr>
        <p:spPr>
          <a:xfrm rot="5758612">
            <a:off x="1909176" y="2694459"/>
            <a:ext cx="259355" cy="2302629"/>
          </a:xfrm>
          <a:prstGeom prst="lightningBol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0" name="Éclair 79"/>
          <p:cNvSpPr/>
          <p:nvPr/>
        </p:nvSpPr>
        <p:spPr>
          <a:xfrm rot="5758612">
            <a:off x="2016623" y="525948"/>
            <a:ext cx="259355" cy="2302629"/>
          </a:xfrm>
          <a:prstGeom prst="lightningBol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1" name="Éclair 80"/>
          <p:cNvSpPr/>
          <p:nvPr/>
        </p:nvSpPr>
        <p:spPr>
          <a:xfrm rot="5206222" flipV="1">
            <a:off x="5797797" y="-58508"/>
            <a:ext cx="259355" cy="2318328"/>
          </a:xfrm>
          <a:prstGeom prst="lightningBol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4" name="Éclair 83"/>
          <p:cNvSpPr/>
          <p:nvPr/>
        </p:nvSpPr>
        <p:spPr>
          <a:xfrm rot="5196175" flipV="1">
            <a:off x="5835258" y="563499"/>
            <a:ext cx="259355" cy="2304000"/>
          </a:xfrm>
          <a:prstGeom prst="lightningBol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5" name="Éclair 84"/>
          <p:cNvSpPr/>
          <p:nvPr/>
        </p:nvSpPr>
        <p:spPr>
          <a:xfrm rot="5133714" flipV="1">
            <a:off x="6120981" y="2711340"/>
            <a:ext cx="259355" cy="2304000"/>
          </a:xfrm>
          <a:prstGeom prst="lightningBol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86" name="Image 85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>
            <a:off x="3500120" y="668077"/>
            <a:ext cx="889000" cy="866775"/>
          </a:xfrm>
          <a:prstGeom prst="rect">
            <a:avLst/>
          </a:prstGeom>
        </p:spPr>
      </p:pic>
      <p:pic>
        <p:nvPicPr>
          <p:cNvPr id="87" name="Image 86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>
            <a:off x="3197437" y="1533716"/>
            <a:ext cx="1524000" cy="485775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8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>
            <a:off x="3707808" y="3626888"/>
            <a:ext cx="681313" cy="806819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082493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39" grpId="0"/>
      <p:bldP spid="51" grpId="0"/>
      <p:bldP spid="4" grpId="0" animBg="1"/>
      <p:bldP spid="5" grpId="0" animBg="1"/>
      <p:bldP spid="6" grpId="0" animBg="1"/>
      <p:bldP spid="62" grpId="0" animBg="1"/>
      <p:bldP spid="78" grpId="0" animBg="1"/>
      <p:bldP spid="80" grpId="0" animBg="1"/>
      <p:bldP spid="81" grpId="0" animBg="1"/>
      <p:bldP spid="84" grpId="0" animBg="1"/>
      <p:bldP spid="8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8491" y="25794"/>
            <a:ext cx="7669504" cy="700217"/>
          </a:xfrm>
        </p:spPr>
        <p:txBody>
          <a:bodyPr>
            <a:normAutofit fontScale="90000"/>
          </a:bodyPr>
          <a:lstStyle/>
          <a:p>
            <a:pPr algn="l"/>
            <a:r>
              <a:rPr lang="fr-BE" dirty="0" smtClean="0">
                <a:solidFill>
                  <a:schemeClr val="bg1"/>
                </a:solidFill>
              </a:rPr>
              <a:t>  TST contrôle          TST test</a:t>
            </a:r>
            <a:endParaRPr lang="fr-BE" dirty="0">
              <a:solidFill>
                <a:schemeClr val="bg1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rot="5400000">
            <a:off x="1030876" y="2565417"/>
            <a:ext cx="1820743" cy="6384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5400000">
            <a:off x="1774333" y="2432036"/>
            <a:ext cx="1577090" cy="29496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82" idx="3"/>
          </p:cNvCxnSpPr>
          <p:nvPr/>
        </p:nvCxnSpPr>
        <p:spPr>
          <a:xfrm rot="16200000" flipH="1" flipV="1">
            <a:off x="2423583" y="2348658"/>
            <a:ext cx="1439057" cy="17971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endCxn id="58" idx="5"/>
          </p:cNvCxnSpPr>
          <p:nvPr/>
        </p:nvCxnSpPr>
        <p:spPr>
          <a:xfrm rot="16200000" flipV="1">
            <a:off x="2202655" y="3511795"/>
            <a:ext cx="706952" cy="16004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57" idx="5"/>
          </p:cNvCxnSpPr>
          <p:nvPr/>
        </p:nvCxnSpPr>
        <p:spPr>
          <a:xfrm rot="16200000" flipV="1">
            <a:off x="1701503" y="3629551"/>
            <a:ext cx="478682" cy="5582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59" idx="5"/>
          </p:cNvCxnSpPr>
          <p:nvPr/>
        </p:nvCxnSpPr>
        <p:spPr>
          <a:xfrm rot="5400000" flipH="1" flipV="1">
            <a:off x="2690204" y="3419230"/>
            <a:ext cx="875924" cy="13490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1944427" y="3927348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2564924" y="393420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3122200" y="3927348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2047780" y="1703178"/>
            <a:ext cx="0" cy="25110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2685828" y="1716894"/>
            <a:ext cx="0" cy="25380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3228880" y="1714063"/>
            <a:ext cx="0" cy="2511000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orme libre 54"/>
          <p:cNvSpPr/>
          <p:nvPr/>
        </p:nvSpPr>
        <p:spPr>
          <a:xfrm>
            <a:off x="926592" y="4222242"/>
            <a:ext cx="1731264" cy="78486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6" name="Forme libre 55"/>
          <p:cNvSpPr/>
          <p:nvPr/>
        </p:nvSpPr>
        <p:spPr>
          <a:xfrm>
            <a:off x="2657856" y="4305300"/>
            <a:ext cx="1731264" cy="691896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7" name="Étoile à 6 branches 56"/>
          <p:cNvSpPr/>
          <p:nvPr/>
        </p:nvSpPr>
        <p:spPr>
          <a:xfrm>
            <a:off x="1828324" y="3393002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8" name="Étoile à 6 branches 57"/>
          <p:cNvSpPr/>
          <p:nvPr/>
        </p:nvSpPr>
        <p:spPr>
          <a:xfrm>
            <a:off x="2438400" y="3166321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9" name="Étoile à 6 branches 58"/>
          <p:cNvSpPr/>
          <p:nvPr/>
        </p:nvSpPr>
        <p:spPr>
          <a:xfrm>
            <a:off x="3025182" y="2988013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60" name="Connecteur droit avec flèche 59"/>
          <p:cNvCxnSpPr>
            <a:endCxn id="74" idx="5"/>
          </p:cNvCxnSpPr>
          <p:nvPr/>
        </p:nvCxnSpPr>
        <p:spPr>
          <a:xfrm rot="5400000">
            <a:off x="5257165" y="2201803"/>
            <a:ext cx="2370866" cy="6375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endCxn id="75" idx="5"/>
          </p:cNvCxnSpPr>
          <p:nvPr/>
        </p:nvCxnSpPr>
        <p:spPr>
          <a:xfrm rot="16200000" flipH="1">
            <a:off x="6118812" y="2127047"/>
            <a:ext cx="2215775" cy="795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endCxn id="75" idx="5"/>
          </p:cNvCxnSpPr>
          <p:nvPr/>
        </p:nvCxnSpPr>
        <p:spPr>
          <a:xfrm rot="5400000" flipH="1" flipV="1">
            <a:off x="6912000" y="3548840"/>
            <a:ext cx="628606" cy="1588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endCxn id="74" idx="5"/>
          </p:cNvCxnSpPr>
          <p:nvPr/>
        </p:nvCxnSpPr>
        <p:spPr>
          <a:xfrm rot="16200000" flipV="1">
            <a:off x="6205442" y="3624388"/>
            <a:ext cx="473514" cy="5582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V="1">
            <a:off x="7905397" y="1993419"/>
            <a:ext cx="0" cy="18905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6445783" y="392277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>
            <a:off x="7226300" y="3929634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>
            <a:off x="7897051" y="3922776"/>
            <a:ext cx="0" cy="288036"/>
          </a:xfrm>
          <a:prstGeom prst="straightConnector1">
            <a:avLst/>
          </a:prstGeom>
          <a:ln w="381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>
            <a:off x="6549136" y="1655064"/>
            <a:ext cx="0" cy="256260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>
            <a:off x="7333488" y="1673352"/>
            <a:ext cx="0" cy="2542032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>
            <a:off x="7910068" y="1673352"/>
            <a:ext cx="0" cy="299466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orme libre 71"/>
          <p:cNvSpPr/>
          <p:nvPr/>
        </p:nvSpPr>
        <p:spPr>
          <a:xfrm>
            <a:off x="5382768" y="4217670"/>
            <a:ext cx="1731264" cy="784860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3" name="Forme libre 72"/>
          <p:cNvSpPr/>
          <p:nvPr/>
        </p:nvSpPr>
        <p:spPr>
          <a:xfrm>
            <a:off x="7114032" y="4586097"/>
            <a:ext cx="1731264" cy="305562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4" name="Étoile à 6 branches 73"/>
          <p:cNvSpPr/>
          <p:nvPr/>
        </p:nvSpPr>
        <p:spPr>
          <a:xfrm>
            <a:off x="6329680" y="3390422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5" name="Étoile à 6 branches 74"/>
          <p:cNvSpPr/>
          <p:nvPr/>
        </p:nvSpPr>
        <p:spPr>
          <a:xfrm>
            <a:off x="7117367" y="3235331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6" name="Étoile à 6 branches 75"/>
          <p:cNvSpPr/>
          <p:nvPr/>
        </p:nvSpPr>
        <p:spPr>
          <a:xfrm>
            <a:off x="7812532" y="1883664"/>
            <a:ext cx="219456" cy="178308"/>
          </a:xfrm>
          <a:prstGeom prst="star6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9" name="ZoneTexte 38"/>
          <p:cNvSpPr txBox="1"/>
          <p:nvPr/>
        </p:nvSpPr>
        <p:spPr>
          <a:xfrm>
            <a:off x="306845" y="4669582"/>
            <a:ext cx="657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ADM 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Multiplier 3"/>
          <p:cNvSpPr/>
          <p:nvPr/>
        </p:nvSpPr>
        <p:spPr>
          <a:xfrm>
            <a:off x="7737876" y="1019556"/>
            <a:ext cx="344384" cy="306324"/>
          </a:xfrm>
          <a:prstGeom prst="mathMultipl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ln>
                <a:solidFill>
                  <a:srgbClr val="FFFFFF"/>
                </a:solidFill>
              </a:ln>
              <a:solidFill>
                <a:srgbClr val="FFFFFF"/>
              </a:solidFill>
            </a:endParaRPr>
          </a:p>
        </p:txBody>
      </p:sp>
      <p:cxnSp>
        <p:nvCxnSpPr>
          <p:cNvPr id="52" name="Connecteur droit avec flèche 51"/>
          <p:cNvCxnSpPr/>
          <p:nvPr/>
        </p:nvCxnSpPr>
        <p:spPr>
          <a:xfrm flipV="1">
            <a:off x="7905397" y="1995516"/>
            <a:ext cx="0" cy="1890000"/>
          </a:xfrm>
          <a:prstGeom prst="straightConnector1">
            <a:avLst/>
          </a:prstGeom>
          <a:ln w="38100">
            <a:solidFill>
              <a:schemeClr val="bg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Éclair 6"/>
          <p:cNvSpPr/>
          <p:nvPr/>
        </p:nvSpPr>
        <p:spPr>
          <a:xfrm rot="5141795" flipV="1">
            <a:off x="2518637" y="378302"/>
            <a:ext cx="259355" cy="2602223"/>
          </a:xfrm>
          <a:prstGeom prst="lightningBol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7" name="Éclair 76"/>
          <p:cNvSpPr/>
          <p:nvPr/>
        </p:nvSpPr>
        <p:spPr>
          <a:xfrm rot="5178565" flipV="1">
            <a:off x="6761852" y="-126230"/>
            <a:ext cx="259355" cy="2523572"/>
          </a:xfrm>
          <a:prstGeom prst="lightningBol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8" name="Éclair 77"/>
          <p:cNvSpPr/>
          <p:nvPr/>
        </p:nvSpPr>
        <p:spPr>
          <a:xfrm rot="5182890" flipV="1">
            <a:off x="2556153" y="2547547"/>
            <a:ext cx="259355" cy="2613792"/>
          </a:xfrm>
          <a:prstGeom prst="lightningBol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0" name="Éclair 79"/>
          <p:cNvSpPr/>
          <p:nvPr/>
        </p:nvSpPr>
        <p:spPr>
          <a:xfrm rot="5178565" flipV="1">
            <a:off x="6873360" y="452125"/>
            <a:ext cx="259355" cy="2523572"/>
          </a:xfrm>
          <a:prstGeom prst="lightningBol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1" name="Éclair 80"/>
          <p:cNvSpPr/>
          <p:nvPr/>
        </p:nvSpPr>
        <p:spPr>
          <a:xfrm rot="5178565" flipV="1">
            <a:off x="6761854" y="2631680"/>
            <a:ext cx="259355" cy="2523572"/>
          </a:xfrm>
          <a:prstGeom prst="lightningBol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2" name="Éclair 81"/>
          <p:cNvSpPr/>
          <p:nvPr/>
        </p:nvSpPr>
        <p:spPr>
          <a:xfrm rot="5153240" flipV="1">
            <a:off x="2530753" y="378001"/>
            <a:ext cx="259355" cy="2592226"/>
          </a:xfrm>
          <a:prstGeom prst="lightningBol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53" name="Image 52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>
            <a:off x="4649721" y="616622"/>
            <a:ext cx="889000" cy="86677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8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>
            <a:off x="564585" y="3478982"/>
            <a:ext cx="681313" cy="806819"/>
          </a:xfrm>
          <a:prstGeom prst="rect">
            <a:avLst/>
          </a:prstGeom>
        </p:spPr>
      </p:pic>
      <p:pic>
        <p:nvPicPr>
          <p:cNvPr id="83" name="Image 82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0833" t="24496" r="12500" b="63162"/>
          <a:stretch>
            <a:fillRect/>
          </a:stretch>
        </p:blipFill>
        <p:spPr>
          <a:xfrm>
            <a:off x="47784" y="1527239"/>
            <a:ext cx="1524000" cy="485775"/>
          </a:xfrm>
          <a:prstGeom prst="rect">
            <a:avLst/>
          </a:prstGeom>
        </p:spPr>
      </p:pic>
      <p:pic>
        <p:nvPicPr>
          <p:cNvPr id="84" name="Image 83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>
            <a:off x="47784" y="1527239"/>
            <a:ext cx="1524000" cy="485775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80FF">
                <a:tint val="45000"/>
                <a:satMod val="400000"/>
              </a:srgbClr>
            </a:duotone>
          </a:blip>
          <a:srcRect l="64722" t="57891" r="27361" b="20329"/>
          <a:stretch/>
        </p:blipFill>
        <p:spPr>
          <a:xfrm>
            <a:off x="4857411" y="3490058"/>
            <a:ext cx="681313" cy="806819"/>
          </a:xfrm>
          <a:prstGeom prst="rect">
            <a:avLst/>
          </a:prstGeom>
        </p:spPr>
      </p:pic>
      <p:pic>
        <p:nvPicPr>
          <p:cNvPr id="86" name="Image 85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>
            <a:off x="4324884" y="1466438"/>
            <a:ext cx="1524000" cy="485775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062267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8"/>
                                            </p:cond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5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5"/>
                                            </p:cond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5F5F5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39" grpId="0"/>
      <p:bldP spid="4" grpId="0" animBg="1"/>
      <p:bldP spid="7" grpId="0" animBg="1"/>
      <p:bldP spid="77" grpId="0" animBg="1"/>
      <p:bldP spid="78" grpId="0" animBg="1"/>
      <p:bldP spid="80" grpId="0" animBg="1"/>
      <p:bldP spid="81" grpId="0" animBg="1"/>
      <p:bldP spid="8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579"/>
            <a:ext cx="8229600" cy="857250"/>
          </a:xfrm>
        </p:spPr>
        <p:txBody>
          <a:bodyPr/>
          <a:lstStyle/>
          <a:p>
            <a:r>
              <a:rPr lang="fr-BE" dirty="0" smtClean="0">
                <a:solidFill>
                  <a:srgbClr val="FFFFFF"/>
                </a:solidFill>
              </a:rPr>
              <a:t>TST</a:t>
            </a:r>
            <a:r>
              <a:rPr lang="fr-BE" dirty="0">
                <a:solidFill>
                  <a:srgbClr val="FFFFFF"/>
                </a:solidFill>
              </a:rPr>
              <a:t> </a:t>
            </a:r>
            <a:r>
              <a:rPr lang="fr-BE" dirty="0" smtClean="0">
                <a:solidFill>
                  <a:srgbClr val="FFFFFF"/>
                </a:solidFill>
              </a:rPr>
              <a:t>contrôle / TST test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56" name="Forme libre 55"/>
          <p:cNvSpPr/>
          <p:nvPr/>
        </p:nvSpPr>
        <p:spPr>
          <a:xfrm>
            <a:off x="2657856" y="4207331"/>
            <a:ext cx="1731264" cy="691896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1" name="Forme libre 80"/>
          <p:cNvSpPr/>
          <p:nvPr/>
        </p:nvSpPr>
        <p:spPr>
          <a:xfrm>
            <a:off x="7109788" y="4586097"/>
            <a:ext cx="1731264" cy="305562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/>
          <p:cNvSpPr txBox="1"/>
          <p:nvPr/>
        </p:nvSpPr>
        <p:spPr>
          <a:xfrm>
            <a:off x="4528458" y="2370069"/>
            <a:ext cx="327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Perte axonale = TST test/contrôle</a:t>
            </a:r>
            <a:endParaRPr lang="fr-BE" dirty="0">
              <a:solidFill>
                <a:srgbClr val="FFFFFF"/>
              </a:solidFill>
            </a:endParaRPr>
          </a:p>
        </p:txBody>
      </p:sp>
      <p:grpSp>
        <p:nvGrpSpPr>
          <p:cNvPr id="3" name="Groupe 84"/>
          <p:cNvGrpSpPr/>
          <p:nvPr/>
        </p:nvGrpSpPr>
        <p:grpSpPr>
          <a:xfrm>
            <a:off x="3891284" y="2370070"/>
            <a:ext cx="352697" cy="291089"/>
            <a:chOff x="3157177" y="5740400"/>
            <a:chExt cx="352697" cy="388119"/>
          </a:xfrm>
        </p:grpSpPr>
        <p:cxnSp>
          <p:nvCxnSpPr>
            <p:cNvPr id="86" name="Connecteur droit 85"/>
            <p:cNvCxnSpPr/>
            <p:nvPr/>
          </p:nvCxnSpPr>
          <p:spPr>
            <a:xfrm>
              <a:off x="3159737" y="5740400"/>
              <a:ext cx="350137" cy="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droit 86"/>
            <p:cNvCxnSpPr/>
            <p:nvPr/>
          </p:nvCxnSpPr>
          <p:spPr>
            <a:xfrm>
              <a:off x="3157177" y="6128519"/>
              <a:ext cx="350137" cy="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ZoneTexte 5"/>
          <p:cNvSpPr txBox="1"/>
          <p:nvPr/>
        </p:nvSpPr>
        <p:spPr>
          <a:xfrm>
            <a:off x="3128894" y="2232488"/>
            <a:ext cx="710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200" dirty="0" smtClean="0">
                <a:solidFill>
                  <a:srgbClr val="FFFFFF"/>
                </a:solidFill>
              </a:rPr>
              <a:t>contrôle</a:t>
            </a:r>
            <a:endParaRPr lang="fr-BE" sz="1200" dirty="0">
              <a:solidFill>
                <a:srgbClr val="FFFFFF"/>
              </a:solidFill>
            </a:endParaRPr>
          </a:p>
        </p:txBody>
      </p:sp>
      <p:sp>
        <p:nvSpPr>
          <p:cNvPr id="88" name="ZoneTexte 87"/>
          <p:cNvSpPr txBox="1"/>
          <p:nvPr/>
        </p:nvSpPr>
        <p:spPr>
          <a:xfrm>
            <a:off x="3375631" y="2534152"/>
            <a:ext cx="4211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200" dirty="0" smtClean="0">
                <a:solidFill>
                  <a:srgbClr val="FFFFFF"/>
                </a:solidFill>
              </a:rPr>
              <a:t>test</a:t>
            </a:r>
            <a:endParaRPr lang="fr-BE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462469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38728E-6 L 0.0783 -0.357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-1789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21387E-6 L -0.40868 -0.37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34" y="-18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81" grpId="0" animBg="1"/>
      <p:bldP spid="5" grpId="0"/>
      <p:bldP spid="6" grpId="0"/>
      <p:bldP spid="8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9"/>
            <a:ext cx="8229600" cy="857250"/>
          </a:xfrm>
        </p:spPr>
        <p:txBody>
          <a:bodyPr/>
          <a:lstStyle/>
          <a:p>
            <a:r>
              <a:rPr lang="fr-BE" dirty="0" smtClean="0">
                <a:solidFill>
                  <a:srgbClr val="FFFFFF"/>
                </a:solidFill>
              </a:rPr>
              <a:t>TST: résumé</a:t>
            </a:r>
            <a:endParaRPr lang="fr-BE" dirty="0">
              <a:solidFill>
                <a:srgbClr val="FFFFFF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74306" t="2958" r="15972" b="75020"/>
          <a:stretch>
            <a:fillRect/>
          </a:stretch>
        </p:blipFill>
        <p:spPr>
          <a:xfrm>
            <a:off x="572795" y="1101464"/>
            <a:ext cx="889000" cy="8667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64722" t="57891" r="27361" b="20329"/>
          <a:stretch/>
        </p:blipFill>
        <p:spPr>
          <a:xfrm>
            <a:off x="676639" y="2169467"/>
            <a:ext cx="681313" cy="806819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00FF00">
                <a:tint val="45000"/>
                <a:satMod val="400000"/>
              </a:srgbClr>
            </a:duotone>
          </a:blip>
          <a:srcRect l="70833" t="24496" r="12500" b="63162"/>
          <a:stretch>
            <a:fillRect/>
          </a:stretch>
        </p:blipFill>
        <p:spPr>
          <a:xfrm>
            <a:off x="181199" y="3240486"/>
            <a:ext cx="1524000" cy="485775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" y="1101464"/>
            <a:ext cx="772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 smtClean="0">
                <a:solidFill>
                  <a:srgbClr val="FFFFFF"/>
                </a:solidFill>
              </a:rPr>
              <a:t>Stim</a:t>
            </a:r>
            <a:r>
              <a:rPr lang="fr-BE" dirty="0" smtClean="0">
                <a:solidFill>
                  <a:srgbClr val="FFFFFF"/>
                </a:solidFill>
              </a:rPr>
              <a:t> 1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" y="2169467"/>
            <a:ext cx="772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Stim</a:t>
            </a:r>
            <a:r>
              <a:rPr lang="fr-BE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2</a:t>
            </a:r>
            <a:endParaRPr lang="fr-B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5174" y="3082392"/>
            <a:ext cx="77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 smtClean="0">
                <a:solidFill>
                  <a:srgbClr val="00FF00"/>
                </a:solidFill>
              </a:rPr>
              <a:t>Stim</a:t>
            </a:r>
            <a:r>
              <a:rPr lang="fr-BE" dirty="0" smtClean="0">
                <a:solidFill>
                  <a:srgbClr val="00FF00"/>
                </a:solidFill>
              </a:rPr>
              <a:t> 3</a:t>
            </a:r>
            <a:endParaRPr lang="fr-BE" dirty="0">
              <a:solidFill>
                <a:srgbClr val="00FF00"/>
              </a:solidFill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1966459" y="1378464"/>
            <a:ext cx="762000" cy="179282"/>
          </a:xfrm>
          <a:prstGeom prst="rightArrow">
            <a:avLst/>
          </a:prstGeom>
          <a:ln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913016" y="1339530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0000"/>
                </a:solidFill>
              </a:rPr>
              <a:t>Aucune réponse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19" name="Flèche droite 18"/>
          <p:cNvSpPr/>
          <p:nvPr/>
        </p:nvSpPr>
        <p:spPr>
          <a:xfrm>
            <a:off x="1966459" y="2208401"/>
            <a:ext cx="762000" cy="179282"/>
          </a:xfrm>
          <a:prstGeom prst="rightArrow">
            <a:avLst/>
          </a:prstGeom>
          <a:ln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854951" y="2169467"/>
            <a:ext cx="1422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1ère</a:t>
            </a:r>
            <a:r>
              <a:rPr lang="fr-BE" dirty="0" smtClean="0"/>
              <a:t> </a:t>
            </a:r>
            <a:r>
              <a:rPr lang="fr-BE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réponse</a:t>
            </a:r>
          </a:p>
        </p:txBody>
      </p:sp>
      <p:sp>
        <p:nvSpPr>
          <p:cNvPr id="21" name="Flèche droite 20"/>
          <p:cNvSpPr/>
          <p:nvPr/>
        </p:nvSpPr>
        <p:spPr>
          <a:xfrm rot="19642710">
            <a:off x="1934302" y="3229096"/>
            <a:ext cx="762000" cy="179282"/>
          </a:xfrm>
          <a:prstGeom prst="rightArrow">
            <a:avLst/>
          </a:prstGeom>
          <a:ln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880859" y="3043203"/>
            <a:ext cx="1708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7030A0"/>
                </a:solidFill>
              </a:rPr>
              <a:t>Aucune réponse</a:t>
            </a:r>
            <a:endParaRPr lang="fr-BE" dirty="0">
              <a:solidFill>
                <a:srgbClr val="7030A0"/>
              </a:solidFill>
            </a:endParaRPr>
          </a:p>
        </p:txBody>
      </p:sp>
      <p:sp>
        <p:nvSpPr>
          <p:cNvPr id="23" name="Accolade fermante 22"/>
          <p:cNvSpPr/>
          <p:nvPr/>
        </p:nvSpPr>
        <p:spPr>
          <a:xfrm>
            <a:off x="4442654" y="1368666"/>
            <a:ext cx="521230" cy="1090417"/>
          </a:xfrm>
          <a:prstGeom prst="rightBrace">
            <a:avLst>
              <a:gd name="adj1" fmla="val 8333"/>
              <a:gd name="adj2" fmla="val 49101"/>
            </a:avLst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003072" y="1762496"/>
            <a:ext cx="31197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Si </a:t>
            </a:r>
            <a:r>
              <a:rPr lang="fr-BE" strike="sngStrike" dirty="0" smtClean="0">
                <a:solidFill>
                  <a:srgbClr val="FFFFFF"/>
                </a:solidFill>
              </a:rPr>
              <a:t>perte </a:t>
            </a:r>
            <a:r>
              <a:rPr lang="fr-BE" strike="sngStrike" dirty="0" err="1" smtClean="0">
                <a:solidFill>
                  <a:srgbClr val="FFFFFF"/>
                </a:solidFill>
              </a:rPr>
              <a:t>axonale</a:t>
            </a:r>
            <a:r>
              <a:rPr lang="fr-BE" strike="sngStrike" dirty="0" smtClean="0">
                <a:solidFill>
                  <a:srgbClr val="FFFFFF"/>
                </a:solidFill>
              </a:rPr>
              <a:t> </a:t>
            </a:r>
            <a:r>
              <a:rPr lang="fr-BE" dirty="0" smtClean="0">
                <a:solidFill>
                  <a:srgbClr val="FFFFFF"/>
                </a:solidFill>
              </a:rPr>
              <a:t>= 1</a:t>
            </a:r>
            <a:r>
              <a:rPr lang="fr-BE" baseline="30000" dirty="0" smtClean="0">
                <a:solidFill>
                  <a:srgbClr val="FFFFFF"/>
                </a:solidFill>
              </a:rPr>
              <a:t>ère</a:t>
            </a:r>
            <a:r>
              <a:rPr lang="fr-BE" dirty="0" smtClean="0">
                <a:solidFill>
                  <a:srgbClr val="FFFFFF"/>
                </a:solidFill>
              </a:rPr>
              <a:t>  Collision</a:t>
            </a:r>
          </a:p>
          <a:p>
            <a:pPr algn="r"/>
            <a:r>
              <a:rPr lang="fr-BE" sz="1200" dirty="0" smtClean="0">
                <a:solidFill>
                  <a:srgbClr val="FFFFFF"/>
                </a:solidFill>
              </a:rPr>
              <a:t>(resynchronisation)</a:t>
            </a:r>
            <a:endParaRPr lang="fr-BE" sz="1200" dirty="0">
              <a:solidFill>
                <a:srgbClr val="FFFFFF"/>
              </a:solidFill>
            </a:endParaRPr>
          </a:p>
        </p:txBody>
      </p:sp>
      <p:sp>
        <p:nvSpPr>
          <p:cNvPr id="25" name="Accolade fermante 24"/>
          <p:cNvSpPr/>
          <p:nvPr/>
        </p:nvSpPr>
        <p:spPr>
          <a:xfrm>
            <a:off x="4246709" y="2208401"/>
            <a:ext cx="521230" cy="1090417"/>
          </a:xfrm>
          <a:prstGeom prst="rightBrace">
            <a:avLst>
              <a:gd name="adj1" fmla="val 8333"/>
              <a:gd name="adj2" fmla="val 49101"/>
            </a:avLst>
          </a:prstGeom>
          <a:ln w="381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715686" y="2602232"/>
            <a:ext cx="3270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Si perte </a:t>
            </a:r>
            <a:r>
              <a:rPr lang="fr-BE" dirty="0" err="1" smtClean="0">
                <a:solidFill>
                  <a:srgbClr val="FFFFFF"/>
                </a:solidFill>
              </a:rPr>
              <a:t>axonale</a:t>
            </a:r>
            <a:r>
              <a:rPr lang="fr-BE" dirty="0" smtClean="0">
                <a:solidFill>
                  <a:srgbClr val="FFFFFF"/>
                </a:solidFill>
              </a:rPr>
              <a:t> = 2ème Collision</a:t>
            </a:r>
          </a:p>
          <a:p>
            <a:r>
              <a:rPr lang="fr-BE" sz="1200" dirty="0" smtClean="0">
                <a:solidFill>
                  <a:srgbClr val="FFFFFF"/>
                </a:solidFill>
              </a:rPr>
              <a:t>                                                 (perte </a:t>
            </a:r>
            <a:r>
              <a:rPr lang="fr-BE" sz="1200" dirty="0" err="1" smtClean="0">
                <a:solidFill>
                  <a:srgbClr val="FFFFFF"/>
                </a:solidFill>
              </a:rPr>
              <a:t>axonale</a:t>
            </a:r>
            <a:r>
              <a:rPr lang="fr-BE" dirty="0" smtClean="0">
                <a:solidFill>
                  <a:srgbClr val="FFFFFF"/>
                </a:solidFill>
              </a:rPr>
              <a:t>)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27" name="Flèche droite 26"/>
          <p:cNvSpPr/>
          <p:nvPr/>
        </p:nvSpPr>
        <p:spPr>
          <a:xfrm rot="1471294">
            <a:off x="1966459" y="3467161"/>
            <a:ext cx="762000" cy="179282"/>
          </a:xfrm>
          <a:prstGeom prst="rightArrow">
            <a:avLst/>
          </a:prstGeom>
          <a:ln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rgbClr val="FFFFFF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885599" y="3479956"/>
            <a:ext cx="152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>
                <a:solidFill>
                  <a:srgbClr val="00FF00"/>
                </a:solidFill>
              </a:rPr>
              <a:t>2ème</a:t>
            </a:r>
            <a:r>
              <a:rPr lang="fr-BE" dirty="0" smtClean="0"/>
              <a:t> </a:t>
            </a:r>
            <a:r>
              <a:rPr lang="fr-BE" dirty="0" err="1" smtClean="0">
                <a:solidFill>
                  <a:srgbClr val="00FF00"/>
                </a:solidFill>
              </a:rPr>
              <a:t>réponse</a:t>
            </a:r>
          </a:p>
        </p:txBody>
      </p:sp>
      <p:sp>
        <p:nvSpPr>
          <p:cNvPr id="46" name="Étoile à 6 branches 45"/>
          <p:cNvSpPr/>
          <p:nvPr/>
        </p:nvSpPr>
        <p:spPr>
          <a:xfrm>
            <a:off x="8077089" y="1812202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7" name="Étoile à 6 branches 46"/>
          <p:cNvSpPr/>
          <p:nvPr/>
        </p:nvSpPr>
        <p:spPr>
          <a:xfrm>
            <a:off x="7949074" y="2661734"/>
            <a:ext cx="219456" cy="178308"/>
          </a:xfrm>
          <a:prstGeom prst="star6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" name="Forme libre 29"/>
          <p:cNvSpPr/>
          <p:nvPr/>
        </p:nvSpPr>
        <p:spPr>
          <a:xfrm>
            <a:off x="5199456" y="3984991"/>
            <a:ext cx="2661052" cy="913157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40" name="Connecteur droit 39"/>
          <p:cNvCxnSpPr/>
          <p:nvPr/>
        </p:nvCxnSpPr>
        <p:spPr>
          <a:xfrm>
            <a:off x="5199456" y="4401356"/>
            <a:ext cx="0" cy="530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428966" y="4636191"/>
            <a:ext cx="589466" cy="1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2428966" y="4381729"/>
            <a:ext cx="0" cy="530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1929973" y="4067437"/>
            <a:ext cx="6421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err="1" smtClean="0">
                <a:solidFill>
                  <a:srgbClr val="FFFFFF"/>
                </a:solidFill>
              </a:rPr>
              <a:t>Stim</a:t>
            </a:r>
            <a:r>
              <a:rPr lang="fr-BE" sz="1400" dirty="0" smtClean="0">
                <a:solidFill>
                  <a:srgbClr val="FFFFFF"/>
                </a:solidFill>
              </a:rPr>
              <a:t> 1</a:t>
            </a:r>
            <a:endParaRPr lang="fr-BE" sz="1400" dirty="0">
              <a:solidFill>
                <a:srgbClr val="FFFFFF"/>
              </a:solidFill>
            </a:endParaRPr>
          </a:p>
        </p:txBody>
      </p:sp>
      <p:sp>
        <p:nvSpPr>
          <p:cNvPr id="29" name="Forme libre 28"/>
          <p:cNvSpPr/>
          <p:nvPr/>
        </p:nvSpPr>
        <p:spPr>
          <a:xfrm>
            <a:off x="3560130" y="3830330"/>
            <a:ext cx="1639326" cy="1100796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39" name="Connecteur droit 38"/>
          <p:cNvCxnSpPr/>
          <p:nvPr/>
        </p:nvCxnSpPr>
        <p:spPr>
          <a:xfrm>
            <a:off x="3560130" y="4401356"/>
            <a:ext cx="0" cy="530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3115461" y="4057651"/>
            <a:ext cx="646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err="1" smtClean="0">
                <a:solidFill>
                  <a:srgbClr val="FFFFFF"/>
                </a:solidFill>
              </a:rPr>
              <a:t>Stim</a:t>
            </a:r>
            <a:r>
              <a:rPr lang="fr-BE" sz="1400" dirty="0" smtClean="0">
                <a:solidFill>
                  <a:srgbClr val="FFFFFF"/>
                </a:solidFill>
              </a:rPr>
              <a:t> 2</a:t>
            </a:r>
            <a:endParaRPr lang="fr-BE" sz="1400" dirty="0">
              <a:solidFill>
                <a:srgbClr val="FFFFFF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4735533" y="4091345"/>
            <a:ext cx="646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dirty="0" err="1" smtClean="0">
                <a:solidFill>
                  <a:srgbClr val="FFFFFF"/>
                </a:solidFill>
              </a:rPr>
              <a:t>Stim</a:t>
            </a:r>
            <a:r>
              <a:rPr lang="fr-BE" sz="1400" dirty="0" smtClean="0">
                <a:solidFill>
                  <a:srgbClr val="FFFFFF"/>
                </a:solidFill>
              </a:rPr>
              <a:t> 3</a:t>
            </a:r>
            <a:endParaRPr lang="fr-BE" sz="1400" dirty="0">
              <a:solidFill>
                <a:srgbClr val="FFFFFF"/>
              </a:solidFill>
            </a:endParaRPr>
          </a:p>
        </p:txBody>
      </p:sp>
      <p:sp>
        <p:nvSpPr>
          <p:cNvPr id="48" name="Étoile à 6 branches 47"/>
          <p:cNvSpPr/>
          <p:nvPr/>
        </p:nvSpPr>
        <p:spPr>
          <a:xfrm>
            <a:off x="2896004" y="4415096"/>
            <a:ext cx="219456" cy="17830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2" name="Étoile à 6 branches 61"/>
          <p:cNvSpPr/>
          <p:nvPr/>
        </p:nvSpPr>
        <p:spPr>
          <a:xfrm>
            <a:off x="5286981" y="4468500"/>
            <a:ext cx="219456" cy="178308"/>
          </a:xfrm>
          <a:prstGeom prst="star6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3" name="Forme libre 62"/>
          <p:cNvSpPr/>
          <p:nvPr/>
        </p:nvSpPr>
        <p:spPr>
          <a:xfrm>
            <a:off x="5196620" y="4443421"/>
            <a:ext cx="2661052" cy="304743"/>
          </a:xfrm>
          <a:custGeom>
            <a:avLst/>
            <a:gdLst>
              <a:gd name="connsiteX0" fmla="*/ 0 w 2889504"/>
              <a:gd name="connsiteY0" fmla="*/ 1544320 h 2090928"/>
              <a:gd name="connsiteX1" fmla="*/ 755904 w 2889504"/>
              <a:gd name="connsiteY1" fmla="*/ 1568704 h 2090928"/>
              <a:gd name="connsiteX2" fmla="*/ 1133856 w 2889504"/>
              <a:gd name="connsiteY2" fmla="*/ 44704 h 2090928"/>
              <a:gd name="connsiteX3" fmla="*/ 1475232 w 2889504"/>
              <a:gd name="connsiteY3" fmla="*/ 1836928 h 2090928"/>
              <a:gd name="connsiteX4" fmla="*/ 1743456 w 2889504"/>
              <a:gd name="connsiteY4" fmla="*/ 1568704 h 2090928"/>
              <a:gd name="connsiteX5" fmla="*/ 2889504 w 2889504"/>
              <a:gd name="connsiteY5" fmla="*/ 1580896 h 2090928"/>
              <a:gd name="connsiteX6" fmla="*/ 2889504 w 2889504"/>
              <a:gd name="connsiteY6" fmla="*/ 1580896 h 2090928"/>
              <a:gd name="connsiteX0" fmla="*/ 0 w 2889504"/>
              <a:gd name="connsiteY0" fmla="*/ 1544320 h 2090928"/>
              <a:gd name="connsiteX1" fmla="*/ 468018 w 2889504"/>
              <a:gd name="connsiteY1" fmla="*/ 1705223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  <a:gd name="connsiteX0" fmla="*/ 0 w 2889504"/>
              <a:gd name="connsiteY0" fmla="*/ 1544320 h 2090928"/>
              <a:gd name="connsiteX1" fmla="*/ 488367 w 2889504"/>
              <a:gd name="connsiteY1" fmla="*/ 1583421 h 2090928"/>
              <a:gd name="connsiteX2" fmla="*/ 755904 w 2889504"/>
              <a:gd name="connsiteY2" fmla="*/ 1568704 h 2090928"/>
              <a:gd name="connsiteX3" fmla="*/ 1133856 w 2889504"/>
              <a:gd name="connsiteY3" fmla="*/ 44704 h 2090928"/>
              <a:gd name="connsiteX4" fmla="*/ 1475232 w 2889504"/>
              <a:gd name="connsiteY4" fmla="*/ 1836928 h 2090928"/>
              <a:gd name="connsiteX5" fmla="*/ 1743456 w 2889504"/>
              <a:gd name="connsiteY5" fmla="*/ 1568704 h 2090928"/>
              <a:gd name="connsiteX6" fmla="*/ 2889504 w 2889504"/>
              <a:gd name="connsiteY6" fmla="*/ 1580896 h 2090928"/>
              <a:gd name="connsiteX7" fmla="*/ 2889504 w 2889504"/>
              <a:gd name="connsiteY7" fmla="*/ 1580896 h 209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89504" h="2090928">
                <a:moveTo>
                  <a:pt x="0" y="1544320"/>
                </a:moveTo>
                <a:cubicBezTo>
                  <a:pt x="33914" y="1554897"/>
                  <a:pt x="362383" y="1579357"/>
                  <a:pt x="488367" y="1583421"/>
                </a:cubicBezTo>
                <a:cubicBezTo>
                  <a:pt x="614351" y="1587485"/>
                  <a:pt x="648323" y="1825157"/>
                  <a:pt x="755904" y="1568704"/>
                </a:cubicBezTo>
                <a:cubicBezTo>
                  <a:pt x="863485" y="1312251"/>
                  <a:pt x="1013968" y="0"/>
                  <a:pt x="1133856" y="44704"/>
                </a:cubicBezTo>
                <a:cubicBezTo>
                  <a:pt x="1253744" y="89408"/>
                  <a:pt x="1373632" y="1582928"/>
                  <a:pt x="1475232" y="1836928"/>
                </a:cubicBezTo>
                <a:cubicBezTo>
                  <a:pt x="1576832" y="2090928"/>
                  <a:pt x="1507744" y="1611376"/>
                  <a:pt x="1743456" y="1568704"/>
                </a:cubicBezTo>
                <a:cubicBezTo>
                  <a:pt x="1979168" y="1526032"/>
                  <a:pt x="2889504" y="1580896"/>
                  <a:pt x="2889504" y="1580896"/>
                </a:cubicBezTo>
                <a:lnTo>
                  <a:pt x="2889504" y="1580896"/>
                </a:ln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64" name="Connecteur droit 63"/>
          <p:cNvCxnSpPr/>
          <p:nvPr/>
        </p:nvCxnSpPr>
        <p:spPr>
          <a:xfrm>
            <a:off x="3013859" y="4647385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4379793" y="3476973"/>
            <a:ext cx="311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FFFFFF"/>
                </a:solidFill>
              </a:rPr>
              <a:t>Si </a:t>
            </a:r>
            <a:r>
              <a:rPr lang="fr-BE" strike="sngStrike" dirty="0" smtClean="0">
                <a:solidFill>
                  <a:srgbClr val="FFFFFF"/>
                </a:solidFill>
              </a:rPr>
              <a:t>perte axonale</a:t>
            </a:r>
            <a:endParaRPr lang="fr-BE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8676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1" grpId="0"/>
      <p:bldP spid="29" grpId="0" animBg="1"/>
      <p:bldP spid="42" grpId="0"/>
      <p:bldP spid="43" grpId="0"/>
      <p:bldP spid="48" grpId="0" animBg="1"/>
      <p:bldP spid="62" grpId="0" animBg="1"/>
      <p:bldP spid="6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9"/>
            <a:ext cx="8229600" cy="857250"/>
          </a:xfrm>
        </p:spPr>
        <p:txBody>
          <a:bodyPr/>
          <a:lstStyle/>
          <a:p>
            <a:r>
              <a:rPr lang="fr-BE" dirty="0" smtClean="0">
                <a:solidFill>
                  <a:srgbClr val="FFFFFF"/>
                </a:solidFill>
              </a:rPr>
              <a:t>TST:</a:t>
            </a:r>
            <a:r>
              <a:rPr lang="fr-BE" dirty="0" smtClean="0">
                <a:solidFill>
                  <a:srgbClr val="FFFFFF"/>
                </a:solidFill>
              </a:rPr>
              <a:t> indications</a:t>
            </a:r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37" name="Text Box 1030"/>
          <p:cNvSpPr txBox="1">
            <a:spLocks noChangeArrowheads="1"/>
          </p:cNvSpPr>
          <p:nvPr/>
        </p:nvSpPr>
        <p:spPr bwMode="auto">
          <a:xfrm>
            <a:off x="247650" y="2273935"/>
            <a:ext cx="8896350" cy="1190069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SEP </a:t>
            </a:r>
            <a:r>
              <a:rPr lang="fr-BE" sz="2000" b="1" dirty="0" smtClean="0">
                <a:solidFill>
                  <a:schemeClr val="bg1"/>
                </a:solidFill>
                <a:latin typeface="Cambria"/>
                <a:cs typeface="Cambria"/>
              </a:rPr>
              <a:t>: quantification de la perte axonale (ou BC) centrale</a:t>
            </a:r>
            <a:endParaRPr lang="fr-BE" sz="2000" b="1" dirty="0" smtClean="0">
              <a:solidFill>
                <a:srgbClr val="FFFFFF"/>
              </a:solidFill>
              <a:latin typeface="Cambria"/>
              <a:cs typeface="Cambria"/>
            </a:endParaRP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SLA </a:t>
            </a:r>
            <a:r>
              <a:rPr lang="fr-BE" sz="2000" b="1" dirty="0" smtClean="0">
                <a:solidFill>
                  <a:srgbClr val="FFFFFF"/>
                </a:solidFill>
                <a:latin typeface="Cambria"/>
                <a:cs typeface="Cambria"/>
              </a:rPr>
              <a:t>: </a:t>
            </a:r>
            <a:r>
              <a:rPr lang="fr-BE" sz="2000" b="1" dirty="0" smtClean="0">
                <a:solidFill>
                  <a:schemeClr val="bg1"/>
                </a:solidFill>
                <a:latin typeface="Cambria"/>
                <a:cs typeface="Cambria"/>
              </a:rPr>
              <a:t>quantification de la perte axonale</a:t>
            </a:r>
            <a:r>
              <a:rPr lang="fr-BE" sz="2000" b="1" dirty="0" smtClean="0">
                <a:solidFill>
                  <a:schemeClr val="bg1"/>
                </a:solidFill>
                <a:latin typeface="Cambria"/>
                <a:cs typeface="Cambria"/>
              </a:rPr>
              <a:t> centrale</a:t>
            </a:r>
          </a:p>
          <a:p>
            <a:pPr indent="444500">
              <a:lnSpc>
                <a:spcPct val="120000"/>
              </a:lnSpc>
              <a:buFontTx/>
              <a:buBlip>
                <a:blip r:embed="rId2"/>
              </a:buBlip>
              <a:tabLst>
                <a:tab pos="476250" algn="l"/>
                <a:tab pos="857250" algn="l"/>
                <a:tab pos="6096000" algn="l"/>
              </a:tabLst>
            </a:pPr>
            <a:r>
              <a:rPr lang="fr-BE" sz="2000" b="1" dirty="0" smtClean="0">
                <a:solidFill>
                  <a:srgbClr val="FFFF00"/>
                </a:solidFill>
                <a:latin typeface="Cambria"/>
                <a:cs typeface="Cambria"/>
              </a:rPr>
              <a:t>Neuropathies à BC </a:t>
            </a:r>
            <a:r>
              <a:rPr lang="fr-BE" sz="2000" b="1" dirty="0" smtClean="0">
                <a:solidFill>
                  <a:schemeClr val="bg1"/>
                </a:solidFill>
                <a:latin typeface="Cambria"/>
                <a:cs typeface="Cambria"/>
              </a:rPr>
              <a:t>: mise en évidence de BC en amont du point d’Erb</a:t>
            </a:r>
            <a:endParaRPr lang="fr-BE" sz="2000" b="1" dirty="0" smtClean="0">
              <a:solidFill>
                <a:srgbClr val="FFFF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86769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2045375" y="1295400"/>
            <a:ext cx="506180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Exploration </a:t>
            </a:r>
          </a:p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du SNA</a:t>
            </a:r>
            <a:endParaRPr lang="en-US" sz="8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Mes Documents\Images\science\Sysnerveux\Anatomie\sn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3954065" cy="5143500"/>
          </a:xfrm>
          <a:prstGeom prst="rect">
            <a:avLst/>
          </a:prstGeom>
          <a:noFill/>
        </p:spPr>
      </p:pic>
      <p:pic>
        <p:nvPicPr>
          <p:cNvPr id="5" name="Picture 2" descr="parasympaganglio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4064" y="14288"/>
            <a:ext cx="5189936" cy="4058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3741047" y="2021582"/>
            <a:ext cx="16704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TST</a:t>
            </a:r>
            <a:endParaRPr lang="en-US" sz="8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 flipV="1">
            <a:off x="7142689" y="301176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rot="16200000" flipH="1">
            <a:off x="7154809" y="307469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lipse 5"/>
          <p:cNvSpPr/>
          <p:nvPr/>
        </p:nvSpPr>
        <p:spPr>
          <a:xfrm>
            <a:off x="1083125" y="29026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eur droit 6"/>
          <p:cNvCxnSpPr>
            <a:stCxn id="6" idx="6"/>
          </p:cNvCxnSpPr>
          <p:nvPr/>
        </p:nvCxnSpPr>
        <p:spPr>
          <a:xfrm>
            <a:off x="1351490" y="30335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3853390" y="29823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6200000" flipH="1">
            <a:off x="3865510" y="30452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4359725" y="2932108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onnecteur droit 10"/>
          <p:cNvCxnSpPr>
            <a:stCxn id="10" idx="6"/>
          </p:cNvCxnSpPr>
          <p:nvPr/>
        </p:nvCxnSpPr>
        <p:spPr>
          <a:xfrm>
            <a:off x="4628090" y="3062999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689995" y="2305531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802715" y="2305015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7577" y="2303417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V="1">
            <a:off x="7134235" y="301176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16200000" flipH="1">
            <a:off x="7146355" y="307469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orme libre 16"/>
          <p:cNvSpPr/>
          <p:nvPr/>
        </p:nvSpPr>
        <p:spPr>
          <a:xfrm>
            <a:off x="7388235" y="2726145"/>
            <a:ext cx="469900" cy="512356"/>
          </a:xfrm>
          <a:custGeom>
            <a:avLst/>
            <a:gdLst>
              <a:gd name="connsiteX0" fmla="*/ 0 w 571500"/>
              <a:gd name="connsiteY0" fmla="*/ 188926 h 256782"/>
              <a:gd name="connsiteX1" fmla="*/ 152400 w 571500"/>
              <a:gd name="connsiteY1" fmla="*/ 185751 h 256782"/>
              <a:gd name="connsiteX2" fmla="*/ 161925 w 571500"/>
              <a:gd name="connsiteY2" fmla="*/ 182576 h 256782"/>
              <a:gd name="connsiteX3" fmla="*/ 171450 w 571500"/>
              <a:gd name="connsiteY3" fmla="*/ 173051 h 256782"/>
              <a:gd name="connsiteX4" fmla="*/ 184150 w 571500"/>
              <a:gd name="connsiteY4" fmla="*/ 147651 h 256782"/>
              <a:gd name="connsiteX5" fmla="*/ 190500 w 571500"/>
              <a:gd name="connsiteY5" fmla="*/ 122251 h 256782"/>
              <a:gd name="connsiteX6" fmla="*/ 193675 w 571500"/>
              <a:gd name="connsiteY6" fmla="*/ 112726 h 256782"/>
              <a:gd name="connsiteX7" fmla="*/ 196850 w 571500"/>
              <a:gd name="connsiteY7" fmla="*/ 87326 h 256782"/>
              <a:gd name="connsiteX8" fmla="*/ 215900 w 571500"/>
              <a:gd name="connsiteY8" fmla="*/ 42876 h 256782"/>
              <a:gd name="connsiteX9" fmla="*/ 222250 w 571500"/>
              <a:gd name="connsiteY9" fmla="*/ 20651 h 256782"/>
              <a:gd name="connsiteX10" fmla="*/ 231775 w 571500"/>
              <a:gd name="connsiteY10" fmla="*/ 11126 h 256782"/>
              <a:gd name="connsiteX11" fmla="*/ 244475 w 571500"/>
              <a:gd name="connsiteY11" fmla="*/ 7951 h 256782"/>
              <a:gd name="connsiteX12" fmla="*/ 254000 w 571500"/>
              <a:gd name="connsiteY12" fmla="*/ 4776 h 256782"/>
              <a:gd name="connsiteX13" fmla="*/ 295275 w 571500"/>
              <a:gd name="connsiteY13" fmla="*/ 20651 h 256782"/>
              <a:gd name="connsiteX14" fmla="*/ 298450 w 571500"/>
              <a:gd name="connsiteY14" fmla="*/ 33351 h 256782"/>
              <a:gd name="connsiteX15" fmla="*/ 301625 w 571500"/>
              <a:gd name="connsiteY15" fmla="*/ 109551 h 256782"/>
              <a:gd name="connsiteX16" fmla="*/ 304800 w 571500"/>
              <a:gd name="connsiteY16" fmla="*/ 211151 h 256782"/>
              <a:gd name="connsiteX17" fmla="*/ 317500 w 571500"/>
              <a:gd name="connsiteY17" fmla="*/ 223851 h 256782"/>
              <a:gd name="connsiteX18" fmla="*/ 327025 w 571500"/>
              <a:gd name="connsiteY18" fmla="*/ 230201 h 256782"/>
              <a:gd name="connsiteX19" fmla="*/ 349250 w 571500"/>
              <a:gd name="connsiteY19" fmla="*/ 236551 h 256782"/>
              <a:gd name="connsiteX20" fmla="*/ 377825 w 571500"/>
              <a:gd name="connsiteY20" fmla="*/ 242901 h 256782"/>
              <a:gd name="connsiteX21" fmla="*/ 460375 w 571500"/>
              <a:gd name="connsiteY21" fmla="*/ 230201 h 256782"/>
              <a:gd name="connsiteX22" fmla="*/ 469900 w 571500"/>
              <a:gd name="connsiteY22" fmla="*/ 217501 h 256782"/>
              <a:gd name="connsiteX23" fmla="*/ 473075 w 571500"/>
              <a:gd name="connsiteY23" fmla="*/ 204801 h 256782"/>
              <a:gd name="connsiteX24" fmla="*/ 482600 w 571500"/>
              <a:gd name="connsiteY24" fmla="*/ 201626 h 256782"/>
              <a:gd name="connsiteX25" fmla="*/ 495300 w 571500"/>
              <a:gd name="connsiteY25" fmla="*/ 198451 h 256782"/>
              <a:gd name="connsiteX26" fmla="*/ 514350 w 571500"/>
              <a:gd name="connsiteY26" fmla="*/ 195276 h 256782"/>
              <a:gd name="connsiteX27" fmla="*/ 523875 w 571500"/>
              <a:gd name="connsiteY27" fmla="*/ 192101 h 256782"/>
              <a:gd name="connsiteX28" fmla="*/ 555625 w 571500"/>
              <a:gd name="connsiteY28" fmla="*/ 188926 h 256782"/>
              <a:gd name="connsiteX29" fmla="*/ 571500 w 571500"/>
              <a:gd name="connsiteY29" fmla="*/ 185751 h 256782"/>
              <a:gd name="connsiteX30" fmla="*/ 571500 w 571500"/>
              <a:gd name="connsiteY30" fmla="*/ 185751 h 25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1500" h="256782">
                <a:moveTo>
                  <a:pt x="0" y="188926"/>
                </a:moveTo>
                <a:lnTo>
                  <a:pt x="152400" y="185751"/>
                </a:lnTo>
                <a:cubicBezTo>
                  <a:pt x="155744" y="185620"/>
                  <a:pt x="159140" y="184432"/>
                  <a:pt x="161925" y="182576"/>
                </a:cubicBezTo>
                <a:cubicBezTo>
                  <a:pt x="165661" y="180085"/>
                  <a:pt x="168275" y="176226"/>
                  <a:pt x="171450" y="173051"/>
                </a:cubicBezTo>
                <a:cubicBezTo>
                  <a:pt x="178610" y="151572"/>
                  <a:pt x="169154" y="177643"/>
                  <a:pt x="184150" y="147651"/>
                </a:cubicBezTo>
                <a:cubicBezTo>
                  <a:pt x="187779" y="140393"/>
                  <a:pt x="188689" y="129497"/>
                  <a:pt x="190500" y="122251"/>
                </a:cubicBezTo>
                <a:cubicBezTo>
                  <a:pt x="191312" y="119004"/>
                  <a:pt x="192617" y="115901"/>
                  <a:pt x="193675" y="112726"/>
                </a:cubicBezTo>
                <a:cubicBezTo>
                  <a:pt x="194733" y="104259"/>
                  <a:pt x="194566" y="95547"/>
                  <a:pt x="196850" y="87326"/>
                </a:cubicBezTo>
                <a:cubicBezTo>
                  <a:pt x="213961" y="25727"/>
                  <a:pt x="203351" y="76340"/>
                  <a:pt x="215900" y="42876"/>
                </a:cubicBezTo>
                <a:cubicBezTo>
                  <a:pt x="216807" y="40457"/>
                  <a:pt x="220057" y="23941"/>
                  <a:pt x="222250" y="20651"/>
                </a:cubicBezTo>
                <a:cubicBezTo>
                  <a:pt x="224741" y="16915"/>
                  <a:pt x="227876" y="13354"/>
                  <a:pt x="231775" y="11126"/>
                </a:cubicBezTo>
                <a:cubicBezTo>
                  <a:pt x="235564" y="8961"/>
                  <a:pt x="240279" y="9150"/>
                  <a:pt x="244475" y="7951"/>
                </a:cubicBezTo>
                <a:cubicBezTo>
                  <a:pt x="247693" y="7032"/>
                  <a:pt x="250825" y="5834"/>
                  <a:pt x="254000" y="4776"/>
                </a:cubicBezTo>
                <a:cubicBezTo>
                  <a:pt x="279797" y="7356"/>
                  <a:pt x="284950" y="0"/>
                  <a:pt x="295275" y="20651"/>
                </a:cubicBezTo>
                <a:cubicBezTo>
                  <a:pt x="297226" y="24554"/>
                  <a:pt x="297392" y="29118"/>
                  <a:pt x="298450" y="33351"/>
                </a:cubicBezTo>
                <a:cubicBezTo>
                  <a:pt x="299508" y="58751"/>
                  <a:pt x="300718" y="84145"/>
                  <a:pt x="301625" y="109551"/>
                </a:cubicBezTo>
                <a:cubicBezTo>
                  <a:pt x="302834" y="143413"/>
                  <a:pt x="300139" y="177590"/>
                  <a:pt x="304800" y="211151"/>
                </a:cubicBezTo>
                <a:cubicBezTo>
                  <a:pt x="305624" y="217081"/>
                  <a:pt x="312954" y="219955"/>
                  <a:pt x="317500" y="223851"/>
                </a:cubicBezTo>
                <a:cubicBezTo>
                  <a:pt x="320397" y="226334"/>
                  <a:pt x="323612" y="228494"/>
                  <a:pt x="327025" y="230201"/>
                </a:cubicBezTo>
                <a:cubicBezTo>
                  <a:pt x="332100" y="232739"/>
                  <a:pt x="344503" y="235195"/>
                  <a:pt x="349250" y="236551"/>
                </a:cubicBezTo>
                <a:cubicBezTo>
                  <a:pt x="371135" y="242804"/>
                  <a:pt x="343446" y="237171"/>
                  <a:pt x="377825" y="242901"/>
                </a:cubicBezTo>
                <a:cubicBezTo>
                  <a:pt x="433794" y="240468"/>
                  <a:pt x="437591" y="256782"/>
                  <a:pt x="460375" y="230201"/>
                </a:cubicBezTo>
                <a:cubicBezTo>
                  <a:pt x="463819" y="226183"/>
                  <a:pt x="466725" y="221734"/>
                  <a:pt x="469900" y="217501"/>
                </a:cubicBezTo>
                <a:cubicBezTo>
                  <a:pt x="470958" y="213268"/>
                  <a:pt x="470349" y="208208"/>
                  <a:pt x="473075" y="204801"/>
                </a:cubicBezTo>
                <a:cubicBezTo>
                  <a:pt x="475166" y="202188"/>
                  <a:pt x="479382" y="202545"/>
                  <a:pt x="482600" y="201626"/>
                </a:cubicBezTo>
                <a:cubicBezTo>
                  <a:pt x="486796" y="200427"/>
                  <a:pt x="491021" y="199307"/>
                  <a:pt x="495300" y="198451"/>
                </a:cubicBezTo>
                <a:cubicBezTo>
                  <a:pt x="501613" y="197188"/>
                  <a:pt x="508066" y="196673"/>
                  <a:pt x="514350" y="195276"/>
                </a:cubicBezTo>
                <a:cubicBezTo>
                  <a:pt x="517617" y="194550"/>
                  <a:pt x="520567" y="192610"/>
                  <a:pt x="523875" y="192101"/>
                </a:cubicBezTo>
                <a:cubicBezTo>
                  <a:pt x="534387" y="190484"/>
                  <a:pt x="545042" y="189984"/>
                  <a:pt x="555625" y="188926"/>
                </a:cubicBezTo>
                <a:cubicBezTo>
                  <a:pt x="569352" y="185494"/>
                  <a:pt x="563961" y="185751"/>
                  <a:pt x="571500" y="185751"/>
                </a:cubicBezTo>
                <a:lnTo>
                  <a:pt x="571500" y="185751"/>
                </a:lnTo>
              </a:path>
            </a:pathLst>
          </a:custGeom>
          <a:ln>
            <a:solidFill>
              <a:srgbClr val="00CC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" name="Grouper 17"/>
          <p:cNvGrpSpPr/>
          <p:nvPr/>
        </p:nvGrpSpPr>
        <p:grpSpPr>
          <a:xfrm>
            <a:off x="1344967" y="2981161"/>
            <a:ext cx="2597325" cy="133352"/>
            <a:chOff x="4316102" y="1175622"/>
            <a:chExt cx="2174668" cy="133352"/>
          </a:xfrm>
        </p:grpSpPr>
        <p:cxnSp>
          <p:nvCxnSpPr>
            <p:cNvPr id="19" name="Connecteur droit 18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Ellipse 21"/>
          <p:cNvSpPr/>
          <p:nvPr/>
        </p:nvSpPr>
        <p:spPr>
          <a:xfrm>
            <a:off x="4361009" y="2935943"/>
            <a:ext cx="268367" cy="261780"/>
          </a:xfrm>
          <a:prstGeom prst="ellipse">
            <a:avLst/>
          </a:prstGeom>
          <a:solidFill>
            <a:srgbClr val="008000"/>
          </a:solidFill>
          <a:ln>
            <a:solidFill>
              <a:srgbClr val="CC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er 22"/>
          <p:cNvGrpSpPr/>
          <p:nvPr/>
        </p:nvGrpSpPr>
        <p:grpSpPr>
          <a:xfrm>
            <a:off x="4634614" y="3010609"/>
            <a:ext cx="2591696" cy="133352"/>
            <a:chOff x="4316102" y="1175622"/>
            <a:chExt cx="2174668" cy="133352"/>
          </a:xfrm>
        </p:grpSpPr>
        <p:cxnSp>
          <p:nvCxnSpPr>
            <p:cNvPr id="24" name="Connecteur droit 23"/>
            <p:cNvCxnSpPr/>
            <p:nvPr/>
          </p:nvCxnSpPr>
          <p:spPr>
            <a:xfrm>
              <a:off x="4316102" y="1225814"/>
              <a:ext cx="2095292" cy="105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V="1">
              <a:off x="6408220" y="1175622"/>
              <a:ext cx="8255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rot="16200000" flipV="1">
              <a:off x="6420339" y="1238543"/>
              <a:ext cx="74186" cy="66676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Étoile à 6 branches 27"/>
          <p:cNvSpPr/>
          <p:nvPr/>
        </p:nvSpPr>
        <p:spPr>
          <a:xfrm>
            <a:off x="1081617" y="2876815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ZoneTexte 32"/>
          <p:cNvSpPr txBox="1"/>
          <p:nvPr/>
        </p:nvSpPr>
        <p:spPr>
          <a:xfrm>
            <a:off x="2058552" y="927101"/>
            <a:ext cx="46023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Conduction </a:t>
            </a:r>
            <a:r>
              <a:rPr lang="en-US" sz="3200" b="1" dirty="0" err="1" smtClean="0">
                <a:solidFill>
                  <a:schemeClr val="bg1"/>
                </a:solidFill>
              </a:rPr>
              <a:t>physiologique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 flipV="1">
            <a:off x="7142689" y="301176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 rot="16200000" flipH="1">
            <a:off x="7154809" y="307469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lipse 5"/>
          <p:cNvSpPr/>
          <p:nvPr/>
        </p:nvSpPr>
        <p:spPr>
          <a:xfrm>
            <a:off x="1083125" y="29026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eur droit 6"/>
          <p:cNvCxnSpPr>
            <a:stCxn id="6" idx="6"/>
          </p:cNvCxnSpPr>
          <p:nvPr/>
        </p:nvCxnSpPr>
        <p:spPr>
          <a:xfrm>
            <a:off x="1351490" y="30335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3853390" y="29823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6200000" flipH="1">
            <a:off x="3865510" y="30452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4359725" y="2932108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onnecteur droit 10"/>
          <p:cNvCxnSpPr>
            <a:stCxn id="10" idx="6"/>
          </p:cNvCxnSpPr>
          <p:nvPr/>
        </p:nvCxnSpPr>
        <p:spPr>
          <a:xfrm>
            <a:off x="4628090" y="3062999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689995" y="2305531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802715" y="2305015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7577" y="2303417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V="1">
            <a:off x="7134235" y="3011769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16200000" flipH="1">
            <a:off x="7146355" y="3074690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er 31"/>
          <p:cNvGrpSpPr/>
          <p:nvPr/>
        </p:nvGrpSpPr>
        <p:grpSpPr>
          <a:xfrm>
            <a:off x="6269567" y="2726145"/>
            <a:ext cx="1588568" cy="512356"/>
            <a:chOff x="6269567" y="2726144"/>
            <a:chExt cx="1588568" cy="512356"/>
          </a:xfrm>
        </p:grpSpPr>
        <p:sp>
          <p:nvSpPr>
            <p:cNvPr id="17" name="Forme libre 16"/>
            <p:cNvSpPr/>
            <p:nvPr/>
          </p:nvSpPr>
          <p:spPr>
            <a:xfrm>
              <a:off x="7388235" y="2726144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24" name="Connecteur droit 23"/>
            <p:cNvCxnSpPr/>
            <p:nvPr/>
          </p:nvCxnSpPr>
          <p:spPr>
            <a:xfrm>
              <a:off x="6269567" y="3069774"/>
              <a:ext cx="862145" cy="1589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V="1">
              <a:off x="7127930" y="3010609"/>
              <a:ext cx="98380" cy="60754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rot="16200000" flipV="1">
              <a:off x="7149486" y="3067137"/>
              <a:ext cx="74186" cy="79462"/>
            </a:xfrm>
            <a:prstGeom prst="line">
              <a:avLst/>
            </a:pr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ZoneTexte 32"/>
          <p:cNvSpPr txBox="1"/>
          <p:nvPr/>
        </p:nvSpPr>
        <p:spPr>
          <a:xfrm>
            <a:off x="1439895" y="927100"/>
            <a:ext cx="58396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Conduction </a:t>
            </a:r>
            <a:r>
              <a:rPr lang="en-US" sz="3200" b="1" dirty="0" err="1" smtClean="0">
                <a:solidFill>
                  <a:schemeClr val="bg1"/>
                </a:solidFill>
              </a:rPr>
              <a:t>neuro-physiologique</a:t>
            </a:r>
            <a:endParaRPr lang="en-US" sz="3200" b="1" dirty="0" smtClean="0">
              <a:solidFill>
                <a:schemeClr val="bg1"/>
              </a:solidFill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Stimulation </a:t>
            </a:r>
            <a:r>
              <a:rPr lang="en-US" sz="3200" b="1" dirty="0" err="1" smtClean="0">
                <a:solidFill>
                  <a:schemeClr val="bg1"/>
                </a:solidFill>
              </a:rPr>
              <a:t>nerveuse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percutanée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29" name="Connecteur droit 28"/>
          <p:cNvCxnSpPr>
            <a:stCxn id="10" idx="6"/>
          </p:cNvCxnSpPr>
          <p:nvPr/>
        </p:nvCxnSpPr>
        <p:spPr>
          <a:xfrm>
            <a:off x="4628090" y="3062998"/>
            <a:ext cx="1570962" cy="67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Étoile à 6 branches 30"/>
          <p:cNvSpPr/>
          <p:nvPr/>
        </p:nvSpPr>
        <p:spPr>
          <a:xfrm>
            <a:off x="6064116" y="2902477"/>
            <a:ext cx="269875" cy="330200"/>
          </a:xfrm>
          <a:prstGeom prst="star6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4" name="Grouper 213"/>
          <p:cNvGrpSpPr/>
          <p:nvPr/>
        </p:nvGrpSpPr>
        <p:grpSpPr>
          <a:xfrm>
            <a:off x="5963978" y="1062465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Grouper 214"/>
          <p:cNvGrpSpPr/>
          <p:nvPr/>
        </p:nvGrpSpPr>
        <p:grpSpPr>
          <a:xfrm>
            <a:off x="6187510" y="1175623"/>
            <a:ext cx="314891" cy="1601185"/>
            <a:chOff x="6187508" y="1175622"/>
            <a:chExt cx="314891" cy="1601185"/>
          </a:xfrm>
        </p:grpSpPr>
        <p:grpSp>
          <p:nvGrpSpPr>
            <p:cNvPr id="151" name="Grouper 150"/>
            <p:cNvGrpSpPr/>
            <p:nvPr/>
          </p:nvGrpSpPr>
          <p:grpSpPr>
            <a:xfrm>
              <a:off x="6193858" y="1175622"/>
              <a:ext cx="300087" cy="133352"/>
              <a:chOff x="6190683" y="1175622"/>
              <a:chExt cx="300087" cy="133352"/>
            </a:xfrm>
          </p:grpSpPr>
          <p:cxnSp>
            <p:nvCxnSpPr>
              <p:cNvPr id="152" name="Connecteur droit 151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cteur droit 152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cteur droit 153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er 156"/>
            <p:cNvGrpSpPr/>
            <p:nvPr/>
          </p:nvGrpSpPr>
          <p:grpSpPr>
            <a:xfrm>
              <a:off x="6202312" y="1547098"/>
              <a:ext cx="300087" cy="133352"/>
              <a:chOff x="6190683" y="1175622"/>
              <a:chExt cx="300087" cy="133352"/>
            </a:xfrm>
          </p:grpSpPr>
          <p:cxnSp>
            <p:nvCxnSpPr>
              <p:cNvPr id="163" name="Connecteur droit 162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cteur droit 167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Connecteur droit 168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er 172"/>
            <p:cNvGrpSpPr/>
            <p:nvPr/>
          </p:nvGrpSpPr>
          <p:grpSpPr>
            <a:xfrm>
              <a:off x="6193858" y="1912222"/>
              <a:ext cx="300087" cy="133352"/>
              <a:chOff x="6190683" y="1175622"/>
              <a:chExt cx="300087" cy="133352"/>
            </a:xfrm>
          </p:grpSpPr>
          <p:cxnSp>
            <p:nvCxnSpPr>
              <p:cNvPr id="174" name="Connecteur droit 173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cteur droit 174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Connecteur droit 181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" name="Grouper 183"/>
            <p:cNvGrpSpPr/>
            <p:nvPr/>
          </p:nvGrpSpPr>
          <p:grpSpPr>
            <a:xfrm>
              <a:off x="6187508" y="2284680"/>
              <a:ext cx="300087" cy="133352"/>
              <a:chOff x="6190683" y="1175622"/>
              <a:chExt cx="300087" cy="133352"/>
            </a:xfrm>
          </p:grpSpPr>
          <p:cxnSp>
            <p:nvCxnSpPr>
              <p:cNvPr id="190" name="Connecteur droit 189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Connecteur droit 197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Connecteur droit 198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0" name="Grouper 199"/>
            <p:cNvGrpSpPr/>
            <p:nvPr/>
          </p:nvGrpSpPr>
          <p:grpSpPr>
            <a:xfrm>
              <a:off x="6187508" y="2643455"/>
              <a:ext cx="300087" cy="133352"/>
              <a:chOff x="6190683" y="1175622"/>
              <a:chExt cx="300087" cy="133352"/>
            </a:xfrm>
          </p:grpSpPr>
          <p:cxnSp>
            <p:nvCxnSpPr>
              <p:cNvPr id="205" name="Connecteur droit 204"/>
              <p:cNvCxnSpPr/>
              <p:nvPr/>
            </p:nvCxnSpPr>
            <p:spPr>
              <a:xfrm>
                <a:off x="6190683" y="1234788"/>
                <a:ext cx="217537" cy="1588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Connecteur droit 211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cteur droit 212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2" name="Grouper 221"/>
          <p:cNvGrpSpPr/>
          <p:nvPr/>
        </p:nvGrpSpPr>
        <p:grpSpPr>
          <a:xfrm>
            <a:off x="6662220" y="889997"/>
            <a:ext cx="633930" cy="3878853"/>
            <a:chOff x="6662220" y="889997"/>
            <a:chExt cx="633930" cy="3878853"/>
          </a:xfrm>
        </p:grpSpPr>
        <p:grpSp>
          <p:nvGrpSpPr>
            <p:cNvPr id="220" name="Grouper 219"/>
            <p:cNvGrpSpPr/>
            <p:nvPr/>
          </p:nvGrpSpPr>
          <p:grpSpPr>
            <a:xfrm>
              <a:off x="6662220" y="889997"/>
              <a:ext cx="469900" cy="1980189"/>
              <a:chOff x="6662220" y="889997"/>
              <a:chExt cx="469900" cy="1980189"/>
            </a:xfrm>
          </p:grpSpPr>
          <p:sp>
            <p:nvSpPr>
              <p:cNvPr id="27" name="Forme libre 26"/>
              <p:cNvSpPr/>
              <p:nvPr/>
            </p:nvSpPr>
            <p:spPr>
              <a:xfrm>
                <a:off x="6662220" y="889997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6" name="Forme libre 215"/>
              <p:cNvSpPr/>
              <p:nvPr/>
            </p:nvSpPr>
            <p:spPr>
              <a:xfrm>
                <a:off x="6662220" y="1226851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7" name="Forme libre 216"/>
              <p:cNvSpPr/>
              <p:nvPr/>
            </p:nvSpPr>
            <p:spPr>
              <a:xfrm>
                <a:off x="6662220" y="1594685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8" name="Forme libre 217"/>
              <p:cNvSpPr/>
              <p:nvPr/>
            </p:nvSpPr>
            <p:spPr>
              <a:xfrm>
                <a:off x="6662220" y="1993416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9" name="Forme libre 218"/>
              <p:cNvSpPr/>
              <p:nvPr/>
            </p:nvSpPr>
            <p:spPr>
              <a:xfrm>
                <a:off x="6662220" y="2357830"/>
                <a:ext cx="469900" cy="512356"/>
              </a:xfrm>
              <a:custGeom>
                <a:avLst/>
                <a:gdLst>
                  <a:gd name="connsiteX0" fmla="*/ 0 w 571500"/>
                  <a:gd name="connsiteY0" fmla="*/ 188926 h 256782"/>
                  <a:gd name="connsiteX1" fmla="*/ 152400 w 571500"/>
                  <a:gd name="connsiteY1" fmla="*/ 185751 h 256782"/>
                  <a:gd name="connsiteX2" fmla="*/ 161925 w 571500"/>
                  <a:gd name="connsiteY2" fmla="*/ 182576 h 256782"/>
                  <a:gd name="connsiteX3" fmla="*/ 171450 w 571500"/>
                  <a:gd name="connsiteY3" fmla="*/ 173051 h 256782"/>
                  <a:gd name="connsiteX4" fmla="*/ 184150 w 571500"/>
                  <a:gd name="connsiteY4" fmla="*/ 147651 h 256782"/>
                  <a:gd name="connsiteX5" fmla="*/ 190500 w 571500"/>
                  <a:gd name="connsiteY5" fmla="*/ 122251 h 256782"/>
                  <a:gd name="connsiteX6" fmla="*/ 193675 w 571500"/>
                  <a:gd name="connsiteY6" fmla="*/ 112726 h 256782"/>
                  <a:gd name="connsiteX7" fmla="*/ 196850 w 571500"/>
                  <a:gd name="connsiteY7" fmla="*/ 87326 h 256782"/>
                  <a:gd name="connsiteX8" fmla="*/ 215900 w 571500"/>
                  <a:gd name="connsiteY8" fmla="*/ 42876 h 256782"/>
                  <a:gd name="connsiteX9" fmla="*/ 222250 w 571500"/>
                  <a:gd name="connsiteY9" fmla="*/ 20651 h 256782"/>
                  <a:gd name="connsiteX10" fmla="*/ 231775 w 571500"/>
                  <a:gd name="connsiteY10" fmla="*/ 11126 h 256782"/>
                  <a:gd name="connsiteX11" fmla="*/ 244475 w 571500"/>
                  <a:gd name="connsiteY11" fmla="*/ 7951 h 256782"/>
                  <a:gd name="connsiteX12" fmla="*/ 254000 w 571500"/>
                  <a:gd name="connsiteY12" fmla="*/ 4776 h 256782"/>
                  <a:gd name="connsiteX13" fmla="*/ 295275 w 571500"/>
                  <a:gd name="connsiteY13" fmla="*/ 20651 h 256782"/>
                  <a:gd name="connsiteX14" fmla="*/ 298450 w 571500"/>
                  <a:gd name="connsiteY14" fmla="*/ 33351 h 256782"/>
                  <a:gd name="connsiteX15" fmla="*/ 301625 w 571500"/>
                  <a:gd name="connsiteY15" fmla="*/ 109551 h 256782"/>
                  <a:gd name="connsiteX16" fmla="*/ 304800 w 571500"/>
                  <a:gd name="connsiteY16" fmla="*/ 211151 h 256782"/>
                  <a:gd name="connsiteX17" fmla="*/ 317500 w 571500"/>
                  <a:gd name="connsiteY17" fmla="*/ 223851 h 256782"/>
                  <a:gd name="connsiteX18" fmla="*/ 327025 w 571500"/>
                  <a:gd name="connsiteY18" fmla="*/ 230201 h 256782"/>
                  <a:gd name="connsiteX19" fmla="*/ 349250 w 571500"/>
                  <a:gd name="connsiteY19" fmla="*/ 236551 h 256782"/>
                  <a:gd name="connsiteX20" fmla="*/ 377825 w 571500"/>
                  <a:gd name="connsiteY20" fmla="*/ 242901 h 256782"/>
                  <a:gd name="connsiteX21" fmla="*/ 460375 w 571500"/>
                  <a:gd name="connsiteY21" fmla="*/ 230201 h 256782"/>
                  <a:gd name="connsiteX22" fmla="*/ 469900 w 571500"/>
                  <a:gd name="connsiteY22" fmla="*/ 217501 h 256782"/>
                  <a:gd name="connsiteX23" fmla="*/ 473075 w 571500"/>
                  <a:gd name="connsiteY23" fmla="*/ 204801 h 256782"/>
                  <a:gd name="connsiteX24" fmla="*/ 482600 w 571500"/>
                  <a:gd name="connsiteY24" fmla="*/ 201626 h 256782"/>
                  <a:gd name="connsiteX25" fmla="*/ 495300 w 571500"/>
                  <a:gd name="connsiteY25" fmla="*/ 198451 h 256782"/>
                  <a:gd name="connsiteX26" fmla="*/ 514350 w 571500"/>
                  <a:gd name="connsiteY26" fmla="*/ 195276 h 256782"/>
                  <a:gd name="connsiteX27" fmla="*/ 523875 w 571500"/>
                  <a:gd name="connsiteY27" fmla="*/ 192101 h 256782"/>
                  <a:gd name="connsiteX28" fmla="*/ 555625 w 571500"/>
                  <a:gd name="connsiteY28" fmla="*/ 188926 h 256782"/>
                  <a:gd name="connsiteX29" fmla="*/ 571500 w 571500"/>
                  <a:gd name="connsiteY29" fmla="*/ 185751 h 256782"/>
                  <a:gd name="connsiteX30" fmla="*/ 571500 w 571500"/>
                  <a:gd name="connsiteY30" fmla="*/ 185751 h 25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71500" h="256782">
                    <a:moveTo>
                      <a:pt x="0" y="188926"/>
                    </a:moveTo>
                    <a:lnTo>
                      <a:pt x="152400" y="185751"/>
                    </a:lnTo>
                    <a:cubicBezTo>
                      <a:pt x="155744" y="185620"/>
                      <a:pt x="159140" y="184432"/>
                      <a:pt x="161925" y="182576"/>
                    </a:cubicBezTo>
                    <a:cubicBezTo>
                      <a:pt x="165661" y="180085"/>
                      <a:pt x="168275" y="176226"/>
                      <a:pt x="171450" y="173051"/>
                    </a:cubicBezTo>
                    <a:cubicBezTo>
                      <a:pt x="178610" y="151572"/>
                      <a:pt x="169154" y="177643"/>
                      <a:pt x="184150" y="147651"/>
                    </a:cubicBezTo>
                    <a:cubicBezTo>
                      <a:pt x="187779" y="140393"/>
                      <a:pt x="188689" y="129497"/>
                      <a:pt x="190500" y="122251"/>
                    </a:cubicBezTo>
                    <a:cubicBezTo>
                      <a:pt x="191312" y="119004"/>
                      <a:pt x="192617" y="115901"/>
                      <a:pt x="193675" y="112726"/>
                    </a:cubicBezTo>
                    <a:cubicBezTo>
                      <a:pt x="194733" y="104259"/>
                      <a:pt x="194566" y="95547"/>
                      <a:pt x="196850" y="87326"/>
                    </a:cubicBezTo>
                    <a:cubicBezTo>
                      <a:pt x="213961" y="25727"/>
                      <a:pt x="203351" y="76340"/>
                      <a:pt x="215900" y="42876"/>
                    </a:cubicBezTo>
                    <a:cubicBezTo>
                      <a:pt x="216807" y="40457"/>
                      <a:pt x="220057" y="23941"/>
                      <a:pt x="222250" y="20651"/>
                    </a:cubicBezTo>
                    <a:cubicBezTo>
                      <a:pt x="224741" y="16915"/>
                      <a:pt x="227876" y="13354"/>
                      <a:pt x="231775" y="11126"/>
                    </a:cubicBezTo>
                    <a:cubicBezTo>
                      <a:pt x="235564" y="8961"/>
                      <a:pt x="240279" y="9150"/>
                      <a:pt x="244475" y="7951"/>
                    </a:cubicBezTo>
                    <a:cubicBezTo>
                      <a:pt x="247693" y="7032"/>
                      <a:pt x="250825" y="5834"/>
                      <a:pt x="254000" y="4776"/>
                    </a:cubicBezTo>
                    <a:cubicBezTo>
                      <a:pt x="279797" y="7356"/>
                      <a:pt x="284950" y="0"/>
                      <a:pt x="295275" y="20651"/>
                    </a:cubicBezTo>
                    <a:cubicBezTo>
                      <a:pt x="297226" y="24554"/>
                      <a:pt x="297392" y="29118"/>
                      <a:pt x="298450" y="33351"/>
                    </a:cubicBezTo>
                    <a:cubicBezTo>
                      <a:pt x="299508" y="58751"/>
                      <a:pt x="300718" y="84145"/>
                      <a:pt x="301625" y="109551"/>
                    </a:cubicBezTo>
                    <a:cubicBezTo>
                      <a:pt x="302834" y="143413"/>
                      <a:pt x="300139" y="177590"/>
                      <a:pt x="304800" y="211151"/>
                    </a:cubicBezTo>
                    <a:cubicBezTo>
                      <a:pt x="305624" y="217081"/>
                      <a:pt x="312954" y="219955"/>
                      <a:pt x="317500" y="223851"/>
                    </a:cubicBezTo>
                    <a:cubicBezTo>
                      <a:pt x="320397" y="226334"/>
                      <a:pt x="323612" y="228494"/>
                      <a:pt x="327025" y="230201"/>
                    </a:cubicBezTo>
                    <a:cubicBezTo>
                      <a:pt x="332100" y="232739"/>
                      <a:pt x="344503" y="235195"/>
                      <a:pt x="349250" y="236551"/>
                    </a:cubicBezTo>
                    <a:cubicBezTo>
                      <a:pt x="371135" y="242804"/>
                      <a:pt x="343446" y="237171"/>
                      <a:pt x="377825" y="242901"/>
                    </a:cubicBezTo>
                    <a:cubicBezTo>
                      <a:pt x="433794" y="240468"/>
                      <a:pt x="437591" y="256782"/>
                      <a:pt x="460375" y="230201"/>
                    </a:cubicBezTo>
                    <a:cubicBezTo>
                      <a:pt x="463819" y="226183"/>
                      <a:pt x="466725" y="221734"/>
                      <a:pt x="469900" y="217501"/>
                    </a:cubicBezTo>
                    <a:cubicBezTo>
                      <a:pt x="470958" y="213268"/>
                      <a:pt x="470349" y="208208"/>
                      <a:pt x="473075" y="204801"/>
                    </a:cubicBezTo>
                    <a:cubicBezTo>
                      <a:pt x="475166" y="202188"/>
                      <a:pt x="479382" y="202545"/>
                      <a:pt x="482600" y="201626"/>
                    </a:cubicBezTo>
                    <a:cubicBezTo>
                      <a:pt x="486796" y="200427"/>
                      <a:pt x="491021" y="199307"/>
                      <a:pt x="495300" y="198451"/>
                    </a:cubicBezTo>
                    <a:cubicBezTo>
                      <a:pt x="501613" y="197188"/>
                      <a:pt x="508066" y="196673"/>
                      <a:pt x="514350" y="195276"/>
                    </a:cubicBezTo>
                    <a:cubicBezTo>
                      <a:pt x="517617" y="194550"/>
                      <a:pt x="520567" y="192610"/>
                      <a:pt x="523875" y="192101"/>
                    </a:cubicBezTo>
                    <a:cubicBezTo>
                      <a:pt x="534387" y="190484"/>
                      <a:pt x="545042" y="189984"/>
                      <a:pt x="555625" y="188926"/>
                    </a:cubicBezTo>
                    <a:cubicBezTo>
                      <a:pt x="569352" y="185494"/>
                      <a:pt x="563961" y="185751"/>
                      <a:pt x="571500" y="185751"/>
                    </a:cubicBezTo>
                    <a:lnTo>
                      <a:pt x="571500" y="185751"/>
                    </a:lnTo>
                  </a:path>
                </a:pathLst>
              </a:cu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21" name="Forme libre 220"/>
            <p:cNvSpPr/>
            <p:nvPr/>
          </p:nvSpPr>
          <p:spPr>
            <a:xfrm>
              <a:off x="6662220" y="3219450"/>
              <a:ext cx="633930" cy="154940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33" name="ZoneTexte 132"/>
          <p:cNvSpPr txBox="1"/>
          <p:nvPr/>
        </p:nvSpPr>
        <p:spPr>
          <a:xfrm>
            <a:off x="634467" y="3610690"/>
            <a:ext cx="449434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</a:t>
            </a:r>
            <a:r>
              <a:rPr lang="en-US" sz="3200" b="1" dirty="0" err="1" smtClean="0">
                <a:solidFill>
                  <a:schemeClr val="bg1"/>
                </a:solidFill>
              </a:rPr>
              <a:t>poignet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Pas de </a:t>
            </a:r>
            <a:r>
              <a:rPr lang="en-US" sz="3200" b="1" dirty="0" err="1" smtClean="0">
                <a:solidFill>
                  <a:schemeClr val="bg1"/>
                </a:solidFill>
              </a:rPr>
              <a:t>désynchronisation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84" name="Connecteur droit 83"/>
          <p:cNvCxnSpPr/>
          <p:nvPr/>
        </p:nvCxnSpPr>
        <p:spPr>
          <a:xfrm rot="5400000">
            <a:off x="5382696" y="1939925"/>
            <a:ext cx="2559050" cy="1588"/>
          </a:xfrm>
          <a:prstGeom prst="line">
            <a:avLst/>
          </a:prstGeom>
          <a:ln>
            <a:solidFill>
              <a:srgbClr val="FFFF00"/>
            </a:solidFill>
          </a:ln>
          <a:effectLst>
            <a:outerShdw blurRad="40000" dist="20000" dir="5400000" rotWithShape="0">
              <a:srgbClr val="FFFF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/>
          <p:cNvCxnSpPr/>
          <p:nvPr/>
        </p:nvCxnSpPr>
        <p:spPr>
          <a:xfrm flipV="1">
            <a:off x="6419849" y="154551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 rot="16200000" flipH="1">
            <a:off x="6431969" y="160843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141"/>
          <p:cNvCxnSpPr/>
          <p:nvPr/>
        </p:nvCxnSpPr>
        <p:spPr>
          <a:xfrm flipV="1">
            <a:off x="6416674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>
          <a:xfrm rot="16200000" flipH="1">
            <a:off x="6428794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357110" y="10665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eur droit 5"/>
          <p:cNvCxnSpPr>
            <a:stCxn id="4" idx="6"/>
          </p:cNvCxnSpPr>
          <p:nvPr/>
        </p:nvCxnSpPr>
        <p:spPr>
          <a:xfrm>
            <a:off x="625475" y="119740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127375" y="11461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6200000" flipH="1">
            <a:off x="3139495" y="12090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3633710" y="10959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necteur droit 16"/>
          <p:cNvCxnSpPr>
            <a:stCxn id="16" idx="6"/>
          </p:cNvCxnSpPr>
          <p:nvPr/>
        </p:nvCxnSpPr>
        <p:spPr>
          <a:xfrm>
            <a:off x="3902075" y="1226852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63980" y="469384"/>
            <a:ext cx="30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076700" y="468868"/>
            <a:ext cx="29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1562" y="467270"/>
            <a:ext cx="306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8" name="Connecteur droit 17"/>
          <p:cNvCxnSpPr/>
          <p:nvPr/>
        </p:nvCxnSpPr>
        <p:spPr>
          <a:xfrm flipV="1">
            <a:off x="6408220" y="11756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16200000" flipH="1">
            <a:off x="6420340" y="12385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357110" y="14348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Connecteur droit 43"/>
          <p:cNvCxnSpPr>
            <a:stCxn id="43" idx="6"/>
          </p:cNvCxnSpPr>
          <p:nvPr/>
        </p:nvCxnSpPr>
        <p:spPr>
          <a:xfrm>
            <a:off x="625475" y="15657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V="1">
            <a:off x="3140075" y="15144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rot="16200000" flipH="1">
            <a:off x="3152195" y="15773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3633710" y="14642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Connecteur droit 47"/>
          <p:cNvCxnSpPr>
            <a:stCxn id="47" idx="6"/>
          </p:cNvCxnSpPr>
          <p:nvPr/>
        </p:nvCxnSpPr>
        <p:spPr>
          <a:xfrm>
            <a:off x="3902075" y="15951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/>
          <p:nvPr/>
        </p:nvSpPr>
        <p:spPr>
          <a:xfrm>
            <a:off x="357110" y="180311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Connecteur droit 67"/>
          <p:cNvCxnSpPr>
            <a:stCxn id="67" idx="6"/>
          </p:cNvCxnSpPr>
          <p:nvPr/>
        </p:nvCxnSpPr>
        <p:spPr>
          <a:xfrm>
            <a:off x="625475" y="1934005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3140075" y="188277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6200000" flipH="1">
            <a:off x="3152195" y="194569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Ellipse 70"/>
          <p:cNvSpPr/>
          <p:nvPr/>
        </p:nvSpPr>
        <p:spPr>
          <a:xfrm>
            <a:off x="3633710" y="1832561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Connecteur droit 71"/>
          <p:cNvCxnSpPr>
            <a:stCxn id="71" idx="6"/>
          </p:cNvCxnSpPr>
          <p:nvPr/>
        </p:nvCxnSpPr>
        <p:spPr>
          <a:xfrm>
            <a:off x="3902075" y="1963452"/>
            <a:ext cx="25304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V="1">
            <a:off x="6416675" y="1912222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rot="16200000" flipH="1">
            <a:off x="6428795" y="1975143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361355" y="2175572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Connecteur droit 88"/>
          <p:cNvCxnSpPr>
            <a:stCxn id="88" idx="6"/>
          </p:cNvCxnSpPr>
          <p:nvPr/>
        </p:nvCxnSpPr>
        <p:spPr>
          <a:xfrm>
            <a:off x="629720" y="2306463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3131620" y="2255233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16200000" flipH="1">
            <a:off x="3143740" y="2318154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3637955" y="2205019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Connecteur droit 92"/>
          <p:cNvCxnSpPr>
            <a:stCxn id="92" idx="6"/>
          </p:cNvCxnSpPr>
          <p:nvPr/>
        </p:nvCxnSpPr>
        <p:spPr>
          <a:xfrm>
            <a:off x="3906320" y="2335910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/>
          <p:nvPr/>
        </p:nvCxnSpPr>
        <p:spPr>
          <a:xfrm flipV="1">
            <a:off x="6408220" y="2284680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16200000" flipH="1">
            <a:off x="6420340" y="2347601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358180" y="2534347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Connecteur droit 113"/>
          <p:cNvCxnSpPr>
            <a:stCxn id="113" idx="6"/>
          </p:cNvCxnSpPr>
          <p:nvPr/>
        </p:nvCxnSpPr>
        <p:spPr>
          <a:xfrm>
            <a:off x="626545" y="2665238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/>
          <p:cNvCxnSpPr/>
          <p:nvPr/>
        </p:nvCxnSpPr>
        <p:spPr>
          <a:xfrm flipV="1">
            <a:off x="3128445" y="2614008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/>
          <p:nvPr/>
        </p:nvCxnSpPr>
        <p:spPr>
          <a:xfrm rot="16200000" flipH="1">
            <a:off x="3140565" y="2676929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Ellipse 116"/>
          <p:cNvSpPr/>
          <p:nvPr/>
        </p:nvSpPr>
        <p:spPr>
          <a:xfrm>
            <a:off x="3634780" y="2563794"/>
            <a:ext cx="268367" cy="2617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Connecteur droit 117"/>
          <p:cNvCxnSpPr>
            <a:stCxn id="117" idx="6"/>
          </p:cNvCxnSpPr>
          <p:nvPr/>
        </p:nvCxnSpPr>
        <p:spPr>
          <a:xfrm>
            <a:off x="3903145" y="2694685"/>
            <a:ext cx="2517774" cy="79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>
          <a:xfrm flipV="1">
            <a:off x="6405045" y="2643455"/>
            <a:ext cx="82550" cy="5916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necteur droit 119"/>
          <p:cNvCxnSpPr/>
          <p:nvPr/>
        </p:nvCxnSpPr>
        <p:spPr>
          <a:xfrm rot="16200000" flipH="1">
            <a:off x="6417165" y="2706376"/>
            <a:ext cx="74186" cy="666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er 213"/>
          <p:cNvGrpSpPr/>
          <p:nvPr/>
        </p:nvGrpSpPr>
        <p:grpSpPr>
          <a:xfrm>
            <a:off x="4068394" y="1039313"/>
            <a:ext cx="274120" cy="1805256"/>
            <a:chOff x="5963978" y="1062465"/>
            <a:chExt cx="274120" cy="1805256"/>
          </a:xfrm>
        </p:grpSpPr>
        <p:sp>
          <p:nvSpPr>
            <p:cNvPr id="141" name="Étoile à 6 branches 140"/>
            <p:cNvSpPr/>
            <p:nvPr/>
          </p:nvSpPr>
          <p:spPr>
            <a:xfrm>
              <a:off x="5968223" y="1062465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Étoile à 6 branches 146"/>
            <p:cNvSpPr/>
            <p:nvPr/>
          </p:nvSpPr>
          <p:spPr>
            <a:xfrm>
              <a:off x="5968223" y="14085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Étoile à 6 branches 147"/>
            <p:cNvSpPr/>
            <p:nvPr/>
          </p:nvSpPr>
          <p:spPr>
            <a:xfrm>
              <a:off x="5963978" y="177684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Étoile à 6 branches 148"/>
            <p:cNvSpPr/>
            <p:nvPr/>
          </p:nvSpPr>
          <p:spPr>
            <a:xfrm>
              <a:off x="5963978" y="2175572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Étoile à 6 branches 149"/>
            <p:cNvSpPr/>
            <p:nvPr/>
          </p:nvSpPr>
          <p:spPr>
            <a:xfrm>
              <a:off x="5963978" y="2537521"/>
              <a:ext cx="269875" cy="330200"/>
            </a:xfrm>
            <a:prstGeom prst="star6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er 120"/>
          <p:cNvGrpSpPr/>
          <p:nvPr/>
        </p:nvGrpSpPr>
        <p:grpSpPr>
          <a:xfrm>
            <a:off x="7233720" y="889997"/>
            <a:ext cx="760930" cy="3878853"/>
            <a:chOff x="7233720" y="889997"/>
            <a:chExt cx="760930" cy="3878853"/>
          </a:xfrm>
        </p:grpSpPr>
        <p:sp>
          <p:nvSpPr>
            <p:cNvPr id="27" name="Forme libre 26"/>
            <p:cNvSpPr/>
            <p:nvPr/>
          </p:nvSpPr>
          <p:spPr>
            <a:xfrm>
              <a:off x="7233720" y="889997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16" name="Forme libre 215"/>
            <p:cNvSpPr/>
            <p:nvPr/>
          </p:nvSpPr>
          <p:spPr>
            <a:xfrm>
              <a:off x="7271820" y="1226851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17" name="Forme libre 216"/>
            <p:cNvSpPr/>
            <p:nvPr/>
          </p:nvSpPr>
          <p:spPr>
            <a:xfrm>
              <a:off x="7292982" y="1594685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18" name="Forme libre 217"/>
            <p:cNvSpPr/>
            <p:nvPr/>
          </p:nvSpPr>
          <p:spPr>
            <a:xfrm>
              <a:off x="7314147" y="1993416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19" name="Forme libre 218"/>
            <p:cNvSpPr/>
            <p:nvPr/>
          </p:nvSpPr>
          <p:spPr>
            <a:xfrm>
              <a:off x="7356477" y="2357830"/>
              <a:ext cx="469900" cy="512356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21" name="Forme libre 220"/>
            <p:cNvSpPr/>
            <p:nvPr/>
          </p:nvSpPr>
          <p:spPr>
            <a:xfrm>
              <a:off x="7233720" y="3327400"/>
              <a:ext cx="760930" cy="1441450"/>
            </a:xfrm>
            <a:custGeom>
              <a:avLst/>
              <a:gdLst>
                <a:gd name="connsiteX0" fmla="*/ 0 w 571500"/>
                <a:gd name="connsiteY0" fmla="*/ 188926 h 256782"/>
                <a:gd name="connsiteX1" fmla="*/ 152400 w 571500"/>
                <a:gd name="connsiteY1" fmla="*/ 185751 h 256782"/>
                <a:gd name="connsiteX2" fmla="*/ 161925 w 571500"/>
                <a:gd name="connsiteY2" fmla="*/ 182576 h 256782"/>
                <a:gd name="connsiteX3" fmla="*/ 171450 w 571500"/>
                <a:gd name="connsiteY3" fmla="*/ 173051 h 256782"/>
                <a:gd name="connsiteX4" fmla="*/ 184150 w 571500"/>
                <a:gd name="connsiteY4" fmla="*/ 147651 h 256782"/>
                <a:gd name="connsiteX5" fmla="*/ 190500 w 571500"/>
                <a:gd name="connsiteY5" fmla="*/ 122251 h 256782"/>
                <a:gd name="connsiteX6" fmla="*/ 193675 w 571500"/>
                <a:gd name="connsiteY6" fmla="*/ 112726 h 256782"/>
                <a:gd name="connsiteX7" fmla="*/ 196850 w 571500"/>
                <a:gd name="connsiteY7" fmla="*/ 87326 h 256782"/>
                <a:gd name="connsiteX8" fmla="*/ 215900 w 571500"/>
                <a:gd name="connsiteY8" fmla="*/ 42876 h 256782"/>
                <a:gd name="connsiteX9" fmla="*/ 222250 w 571500"/>
                <a:gd name="connsiteY9" fmla="*/ 20651 h 256782"/>
                <a:gd name="connsiteX10" fmla="*/ 231775 w 571500"/>
                <a:gd name="connsiteY10" fmla="*/ 11126 h 256782"/>
                <a:gd name="connsiteX11" fmla="*/ 244475 w 571500"/>
                <a:gd name="connsiteY11" fmla="*/ 7951 h 256782"/>
                <a:gd name="connsiteX12" fmla="*/ 254000 w 571500"/>
                <a:gd name="connsiteY12" fmla="*/ 4776 h 256782"/>
                <a:gd name="connsiteX13" fmla="*/ 295275 w 571500"/>
                <a:gd name="connsiteY13" fmla="*/ 20651 h 256782"/>
                <a:gd name="connsiteX14" fmla="*/ 298450 w 571500"/>
                <a:gd name="connsiteY14" fmla="*/ 33351 h 256782"/>
                <a:gd name="connsiteX15" fmla="*/ 301625 w 571500"/>
                <a:gd name="connsiteY15" fmla="*/ 109551 h 256782"/>
                <a:gd name="connsiteX16" fmla="*/ 304800 w 571500"/>
                <a:gd name="connsiteY16" fmla="*/ 211151 h 256782"/>
                <a:gd name="connsiteX17" fmla="*/ 317500 w 571500"/>
                <a:gd name="connsiteY17" fmla="*/ 223851 h 256782"/>
                <a:gd name="connsiteX18" fmla="*/ 327025 w 571500"/>
                <a:gd name="connsiteY18" fmla="*/ 230201 h 256782"/>
                <a:gd name="connsiteX19" fmla="*/ 349250 w 571500"/>
                <a:gd name="connsiteY19" fmla="*/ 236551 h 256782"/>
                <a:gd name="connsiteX20" fmla="*/ 377825 w 571500"/>
                <a:gd name="connsiteY20" fmla="*/ 242901 h 256782"/>
                <a:gd name="connsiteX21" fmla="*/ 460375 w 571500"/>
                <a:gd name="connsiteY21" fmla="*/ 230201 h 256782"/>
                <a:gd name="connsiteX22" fmla="*/ 469900 w 571500"/>
                <a:gd name="connsiteY22" fmla="*/ 217501 h 256782"/>
                <a:gd name="connsiteX23" fmla="*/ 473075 w 571500"/>
                <a:gd name="connsiteY23" fmla="*/ 204801 h 256782"/>
                <a:gd name="connsiteX24" fmla="*/ 482600 w 571500"/>
                <a:gd name="connsiteY24" fmla="*/ 201626 h 256782"/>
                <a:gd name="connsiteX25" fmla="*/ 495300 w 571500"/>
                <a:gd name="connsiteY25" fmla="*/ 198451 h 256782"/>
                <a:gd name="connsiteX26" fmla="*/ 514350 w 571500"/>
                <a:gd name="connsiteY26" fmla="*/ 195276 h 256782"/>
                <a:gd name="connsiteX27" fmla="*/ 523875 w 571500"/>
                <a:gd name="connsiteY27" fmla="*/ 192101 h 256782"/>
                <a:gd name="connsiteX28" fmla="*/ 555625 w 571500"/>
                <a:gd name="connsiteY28" fmla="*/ 188926 h 256782"/>
                <a:gd name="connsiteX29" fmla="*/ 571500 w 571500"/>
                <a:gd name="connsiteY29" fmla="*/ 185751 h 256782"/>
                <a:gd name="connsiteX30" fmla="*/ 571500 w 571500"/>
                <a:gd name="connsiteY30" fmla="*/ 185751 h 256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71500" h="256782">
                  <a:moveTo>
                    <a:pt x="0" y="188926"/>
                  </a:moveTo>
                  <a:lnTo>
                    <a:pt x="152400" y="185751"/>
                  </a:lnTo>
                  <a:cubicBezTo>
                    <a:pt x="155744" y="185620"/>
                    <a:pt x="159140" y="184432"/>
                    <a:pt x="161925" y="182576"/>
                  </a:cubicBezTo>
                  <a:cubicBezTo>
                    <a:pt x="165661" y="180085"/>
                    <a:pt x="168275" y="176226"/>
                    <a:pt x="171450" y="173051"/>
                  </a:cubicBezTo>
                  <a:cubicBezTo>
                    <a:pt x="178610" y="151572"/>
                    <a:pt x="169154" y="177643"/>
                    <a:pt x="184150" y="147651"/>
                  </a:cubicBezTo>
                  <a:cubicBezTo>
                    <a:pt x="187779" y="140393"/>
                    <a:pt x="188689" y="129497"/>
                    <a:pt x="190500" y="122251"/>
                  </a:cubicBezTo>
                  <a:cubicBezTo>
                    <a:pt x="191312" y="119004"/>
                    <a:pt x="192617" y="115901"/>
                    <a:pt x="193675" y="112726"/>
                  </a:cubicBezTo>
                  <a:cubicBezTo>
                    <a:pt x="194733" y="104259"/>
                    <a:pt x="194566" y="95547"/>
                    <a:pt x="196850" y="87326"/>
                  </a:cubicBezTo>
                  <a:cubicBezTo>
                    <a:pt x="213961" y="25727"/>
                    <a:pt x="203351" y="76340"/>
                    <a:pt x="215900" y="42876"/>
                  </a:cubicBezTo>
                  <a:cubicBezTo>
                    <a:pt x="216807" y="40457"/>
                    <a:pt x="220057" y="23941"/>
                    <a:pt x="222250" y="20651"/>
                  </a:cubicBezTo>
                  <a:cubicBezTo>
                    <a:pt x="224741" y="16915"/>
                    <a:pt x="227876" y="13354"/>
                    <a:pt x="231775" y="11126"/>
                  </a:cubicBezTo>
                  <a:cubicBezTo>
                    <a:pt x="235564" y="8961"/>
                    <a:pt x="240279" y="9150"/>
                    <a:pt x="244475" y="7951"/>
                  </a:cubicBezTo>
                  <a:cubicBezTo>
                    <a:pt x="247693" y="7032"/>
                    <a:pt x="250825" y="5834"/>
                    <a:pt x="254000" y="4776"/>
                  </a:cubicBezTo>
                  <a:cubicBezTo>
                    <a:pt x="279797" y="7356"/>
                    <a:pt x="284950" y="0"/>
                    <a:pt x="295275" y="20651"/>
                  </a:cubicBezTo>
                  <a:cubicBezTo>
                    <a:pt x="297226" y="24554"/>
                    <a:pt x="297392" y="29118"/>
                    <a:pt x="298450" y="33351"/>
                  </a:cubicBezTo>
                  <a:cubicBezTo>
                    <a:pt x="299508" y="58751"/>
                    <a:pt x="300718" y="84145"/>
                    <a:pt x="301625" y="109551"/>
                  </a:cubicBezTo>
                  <a:cubicBezTo>
                    <a:pt x="302834" y="143413"/>
                    <a:pt x="300139" y="177590"/>
                    <a:pt x="304800" y="211151"/>
                  </a:cubicBezTo>
                  <a:cubicBezTo>
                    <a:pt x="305624" y="217081"/>
                    <a:pt x="312954" y="219955"/>
                    <a:pt x="317500" y="223851"/>
                  </a:cubicBezTo>
                  <a:cubicBezTo>
                    <a:pt x="320397" y="226334"/>
                    <a:pt x="323612" y="228494"/>
                    <a:pt x="327025" y="230201"/>
                  </a:cubicBezTo>
                  <a:cubicBezTo>
                    <a:pt x="332100" y="232739"/>
                    <a:pt x="344503" y="235195"/>
                    <a:pt x="349250" y="236551"/>
                  </a:cubicBezTo>
                  <a:cubicBezTo>
                    <a:pt x="371135" y="242804"/>
                    <a:pt x="343446" y="237171"/>
                    <a:pt x="377825" y="242901"/>
                  </a:cubicBezTo>
                  <a:cubicBezTo>
                    <a:pt x="433794" y="240468"/>
                    <a:pt x="437591" y="256782"/>
                    <a:pt x="460375" y="230201"/>
                  </a:cubicBezTo>
                  <a:cubicBezTo>
                    <a:pt x="463819" y="226183"/>
                    <a:pt x="466725" y="221734"/>
                    <a:pt x="469900" y="217501"/>
                  </a:cubicBezTo>
                  <a:cubicBezTo>
                    <a:pt x="470958" y="213268"/>
                    <a:pt x="470349" y="208208"/>
                    <a:pt x="473075" y="204801"/>
                  </a:cubicBezTo>
                  <a:cubicBezTo>
                    <a:pt x="475166" y="202188"/>
                    <a:pt x="479382" y="202545"/>
                    <a:pt x="482600" y="201626"/>
                  </a:cubicBezTo>
                  <a:cubicBezTo>
                    <a:pt x="486796" y="200427"/>
                    <a:pt x="491021" y="199307"/>
                    <a:pt x="495300" y="198451"/>
                  </a:cubicBezTo>
                  <a:cubicBezTo>
                    <a:pt x="501613" y="197188"/>
                    <a:pt x="508066" y="196673"/>
                    <a:pt x="514350" y="195276"/>
                  </a:cubicBezTo>
                  <a:cubicBezTo>
                    <a:pt x="517617" y="194550"/>
                    <a:pt x="520567" y="192610"/>
                    <a:pt x="523875" y="192101"/>
                  </a:cubicBezTo>
                  <a:cubicBezTo>
                    <a:pt x="534387" y="190484"/>
                    <a:pt x="545042" y="189984"/>
                    <a:pt x="555625" y="188926"/>
                  </a:cubicBezTo>
                  <a:cubicBezTo>
                    <a:pt x="569352" y="185494"/>
                    <a:pt x="563961" y="185751"/>
                    <a:pt x="571500" y="185751"/>
                  </a:cubicBezTo>
                  <a:lnTo>
                    <a:pt x="571500" y="185751"/>
                  </a:lnTo>
                </a:path>
              </a:pathLst>
            </a:custGeom>
            <a:ln>
              <a:solidFill>
                <a:srgbClr val="00CC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0" name="Grouper 109"/>
          <p:cNvGrpSpPr/>
          <p:nvPr/>
        </p:nvGrpSpPr>
        <p:grpSpPr>
          <a:xfrm>
            <a:off x="4312929" y="1174463"/>
            <a:ext cx="2189473" cy="1602345"/>
            <a:chOff x="4312927" y="1174462"/>
            <a:chExt cx="2189473" cy="1602345"/>
          </a:xfrm>
        </p:grpSpPr>
        <p:grpSp>
          <p:nvGrpSpPr>
            <p:cNvPr id="82" name="Grouper 81"/>
            <p:cNvGrpSpPr/>
            <p:nvPr/>
          </p:nvGrpSpPr>
          <p:grpSpPr>
            <a:xfrm>
              <a:off x="4327732" y="1545510"/>
              <a:ext cx="2174668" cy="133352"/>
              <a:chOff x="4316102" y="1175622"/>
              <a:chExt cx="2174668" cy="133352"/>
            </a:xfrm>
          </p:grpSpPr>
          <p:cxnSp>
            <p:nvCxnSpPr>
              <p:cNvPr id="83" name="Connecteur droit 82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necteur droit 83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Connecteur droit 84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er 85"/>
            <p:cNvGrpSpPr/>
            <p:nvPr/>
          </p:nvGrpSpPr>
          <p:grpSpPr>
            <a:xfrm>
              <a:off x="4319277" y="1174462"/>
              <a:ext cx="2174668" cy="133352"/>
              <a:chOff x="4316102" y="1175622"/>
              <a:chExt cx="2174668" cy="133352"/>
            </a:xfrm>
          </p:grpSpPr>
          <p:cxnSp>
            <p:nvCxnSpPr>
              <p:cNvPr id="87" name="Connecteur droit 86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Connecteur droit 93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Connecteur droit 96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er 97"/>
            <p:cNvGrpSpPr/>
            <p:nvPr/>
          </p:nvGrpSpPr>
          <p:grpSpPr>
            <a:xfrm>
              <a:off x="4327732" y="1911062"/>
              <a:ext cx="2174668" cy="133352"/>
              <a:chOff x="4316102" y="1175622"/>
              <a:chExt cx="2174668" cy="133352"/>
            </a:xfrm>
          </p:grpSpPr>
          <p:cxnSp>
            <p:nvCxnSpPr>
              <p:cNvPr id="99" name="Connecteur droit 98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99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100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er 101"/>
            <p:cNvGrpSpPr/>
            <p:nvPr/>
          </p:nvGrpSpPr>
          <p:grpSpPr>
            <a:xfrm>
              <a:off x="4312927" y="2282112"/>
              <a:ext cx="2174668" cy="133352"/>
              <a:chOff x="4316102" y="1175622"/>
              <a:chExt cx="2174668" cy="133352"/>
            </a:xfrm>
          </p:grpSpPr>
          <p:cxnSp>
            <p:nvCxnSpPr>
              <p:cNvPr id="103" name="Connecteur droit 102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Connecteur droit 103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Connecteur droit 104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er 105"/>
            <p:cNvGrpSpPr/>
            <p:nvPr/>
          </p:nvGrpSpPr>
          <p:grpSpPr>
            <a:xfrm>
              <a:off x="4312927" y="2643455"/>
              <a:ext cx="2174668" cy="133352"/>
              <a:chOff x="4316102" y="1175622"/>
              <a:chExt cx="2174668" cy="133352"/>
            </a:xfrm>
          </p:grpSpPr>
          <p:cxnSp>
            <p:nvCxnSpPr>
              <p:cNvPr id="107" name="Connecteur droit 106"/>
              <p:cNvCxnSpPr/>
              <p:nvPr/>
            </p:nvCxnSpPr>
            <p:spPr>
              <a:xfrm>
                <a:off x="4316102" y="1225814"/>
                <a:ext cx="2095292" cy="10562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Connecteur droit 107"/>
              <p:cNvCxnSpPr/>
              <p:nvPr/>
            </p:nvCxnSpPr>
            <p:spPr>
              <a:xfrm flipV="1">
                <a:off x="6408220" y="1175622"/>
                <a:ext cx="82550" cy="60754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Connecteur droit 108"/>
              <p:cNvCxnSpPr/>
              <p:nvPr/>
            </p:nvCxnSpPr>
            <p:spPr>
              <a:xfrm rot="16200000" flipV="1">
                <a:off x="6420339" y="1238543"/>
                <a:ext cx="74186" cy="66676"/>
              </a:xfrm>
              <a:prstGeom prst="line">
                <a:avLst/>
              </a:prstGeom>
              <a:ln>
                <a:solidFill>
                  <a:srgbClr val="00CC99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" name="ZoneTexte 111"/>
          <p:cNvSpPr txBox="1"/>
          <p:nvPr/>
        </p:nvSpPr>
        <p:spPr>
          <a:xfrm>
            <a:off x="634467" y="3610690"/>
            <a:ext cx="49439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Stimulation au point </a:t>
            </a:r>
            <a:r>
              <a:rPr lang="en-US" sz="3200" b="1" dirty="0" err="1" smtClean="0">
                <a:solidFill>
                  <a:schemeClr val="bg1"/>
                </a:solidFill>
              </a:rPr>
              <a:t>d’Erb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</a:t>
            </a:r>
          </a:p>
          <a:p>
            <a:r>
              <a:rPr lang="en-US" sz="3200" b="1" dirty="0" err="1" smtClean="0">
                <a:solidFill>
                  <a:schemeClr val="bg1"/>
                </a:solidFill>
              </a:rPr>
              <a:t>Peu</a:t>
            </a:r>
            <a:r>
              <a:rPr lang="en-US" sz="3200" b="1" dirty="0" smtClean="0">
                <a:solidFill>
                  <a:schemeClr val="bg1"/>
                </a:solidFill>
              </a:rPr>
              <a:t> de </a:t>
            </a:r>
            <a:r>
              <a:rPr lang="en-US" sz="3200" b="1" dirty="0" err="1" smtClean="0">
                <a:solidFill>
                  <a:schemeClr val="bg1"/>
                </a:solidFill>
              </a:rPr>
              <a:t>désynchronisation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123" name="Connecteur droit 122"/>
          <p:cNvCxnSpPr/>
          <p:nvPr/>
        </p:nvCxnSpPr>
        <p:spPr>
          <a:xfrm rot="16200000" flipH="1">
            <a:off x="6353474" y="1930689"/>
            <a:ext cx="1863139" cy="19368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468</Words>
  <Application>Microsoft Macintosh PowerPoint</Application>
  <PresentationFormat>Présentation à l'écran (16:9)</PresentationFormat>
  <Paragraphs>124</Paragraphs>
  <Slides>24</Slides>
  <Notes>4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La Triple STimulation (TST)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TST</vt:lpstr>
      <vt:lpstr>  TST contrôle          TST test</vt:lpstr>
      <vt:lpstr>TST contrôle / TST test</vt:lpstr>
      <vt:lpstr>TST: résumé</vt:lpstr>
      <vt:lpstr>TST: indications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Wang</dc:creator>
  <cp:lastModifiedBy>Francois Wang</cp:lastModifiedBy>
  <cp:revision>20</cp:revision>
  <dcterms:created xsi:type="dcterms:W3CDTF">2014-10-14T12:49:25Z</dcterms:created>
  <dcterms:modified xsi:type="dcterms:W3CDTF">2014-10-14T14:43:27Z</dcterms:modified>
</cp:coreProperties>
</file>