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31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charts/chart5.xml" ContentType="application/vnd.openxmlformats-officedocument.drawingml.chart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notesSlides/notesSlide30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charts/chart4.xml" ContentType="application/vnd.openxmlformats-officedocument.drawingml.chart+xml"/>
  <Override PartName="/ppt/notesSlides/notesSlide29.xml" ContentType="application/vnd.openxmlformats-officedocument.presentationml.notes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notesSlides/notesSlide22.xml" ContentType="application/vnd.openxmlformats-officedocument.presentationml.notesSlide+xml"/>
  <Override PartName="/ppt/tags/tag3.xml" ContentType="application/vnd.openxmlformats-officedocument.presentationml.tags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charts/chart3.xml" ContentType="application/vnd.openxmlformats-officedocument.drawingml.chart+xml"/>
  <Override PartName="/ppt/notesSlides/notesSlide28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21.xml" ContentType="application/vnd.openxmlformats-officedocument.presentationml.notesSlide+xml"/>
  <Override PartName="/ppt/tags/tag2.xml" ContentType="application/vnd.openxmlformats-officedocument.presentationml.tags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25.xml" ContentType="application/vnd.openxmlformats-officedocument.presentationml.slide+xml"/>
  <Override PartName="/ppt/charts/chart2.xml" ContentType="application/vnd.openxmlformats-officedocument.drawingml.chart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tags/tag1.xml" ContentType="application/vnd.openxmlformats-officedocument.presentationml.tags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notesSlides/notesSlide36.xml" ContentType="application/vnd.openxmlformats-officedocument.presentationml.notesSlide+xml"/>
  <Override PartName="/ppt/slides/slide10.xml" ContentType="application/vnd.openxmlformats-officedocument.presentationml.slide+xml"/>
  <Override PartName="/ppt/drawings/drawing3.xml" ContentType="application/vnd.openxmlformats-officedocument.drawingml.chartshapes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34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3.xml" ContentType="application/vnd.openxmlformats-officedocument.them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tags/tag7.xml" ContentType="application/vnd.openxmlformats-officedocument.presentationml.tags+xml"/>
  <Override PartName="/ppt/slides/slide8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commentAuthors.xml" ContentType="application/vnd.openxmlformats-officedocument.presentationml.commentAuthors+xml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drawings/drawing2.xml" ContentType="application/vnd.openxmlformats-officedocument.drawingml.chartshapes+xml"/>
  <Override PartName="/ppt/notesSlides/notesSlide33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s/slide23.xml" ContentType="application/vnd.openxmlformats-officedocument.presentationml.slide+xml"/>
  <Override PartName="/ppt/slides/slide39.xml" ContentType="application/vnd.openxmlformats-officedocument.presentationml.slide+xml"/>
  <Override PartName="/ppt/notesSlides/notesSlide25.xml" ContentType="application/vnd.openxmlformats-officedocument.presentationml.notesSlide+xml"/>
  <Override PartName="/ppt/tags/tag6.xml" ContentType="application/vnd.openxmlformats-officedocument.presentationml.tags+xml"/>
  <Override PartName="/ppt/slides/slide7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drawings/drawing1.xml" ContentType="application/vnd.openxmlformats-officedocument.drawingml.chartshapes+xml"/>
  <Default Extension="wdp" ContentType="image/vnd.ms-photo"/>
  <Override PartName="/ppt/notesSlides/notesSlide32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tags/tag5.xml" ContentType="application/vnd.openxmlformats-officedocument.presentationml.tags+xml"/>
  <Override PartName="/ppt/slides/slide6.xml" ContentType="application/vnd.openxmlformats-officedocument.presentationml.slide+xml"/>
  <Default Extension="bin" ContentType="application/vnd.openxmlformats-officedocument.presentationml.printerSettings"/>
  <Override PartName="/ppt/slides/slide31.xml" ContentType="application/vnd.openxmlformats-officedocument.presentationml.slide+xml"/>
  <Override PartName="/ppt/notesSlides/notesSlide2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96" r:id="rId1"/>
  </p:sldMasterIdLst>
  <p:notesMasterIdLst>
    <p:notesMasterId r:id="rId42"/>
  </p:notesMasterIdLst>
  <p:handoutMasterIdLst>
    <p:handoutMasterId r:id="rId43"/>
  </p:handoutMasterIdLst>
  <p:sldIdLst>
    <p:sldId id="256" r:id="rId2"/>
    <p:sldId id="330" r:id="rId3"/>
    <p:sldId id="331" r:id="rId4"/>
    <p:sldId id="328" r:id="rId5"/>
    <p:sldId id="329" r:id="rId6"/>
    <p:sldId id="333" r:id="rId7"/>
    <p:sldId id="378" r:id="rId8"/>
    <p:sldId id="335" r:id="rId9"/>
    <p:sldId id="337" r:id="rId10"/>
    <p:sldId id="340" r:id="rId11"/>
    <p:sldId id="341" r:id="rId12"/>
    <p:sldId id="338" r:id="rId13"/>
    <p:sldId id="394" r:id="rId14"/>
    <p:sldId id="343" r:id="rId15"/>
    <p:sldId id="395" r:id="rId16"/>
    <p:sldId id="396" r:id="rId17"/>
    <p:sldId id="347" r:id="rId18"/>
    <p:sldId id="360" r:id="rId19"/>
    <p:sldId id="352" r:id="rId20"/>
    <p:sldId id="397" r:id="rId21"/>
    <p:sldId id="350" r:id="rId22"/>
    <p:sldId id="346" r:id="rId23"/>
    <p:sldId id="398" r:id="rId24"/>
    <p:sldId id="399" r:id="rId25"/>
    <p:sldId id="355" r:id="rId26"/>
    <p:sldId id="358" r:id="rId27"/>
    <p:sldId id="386" r:id="rId28"/>
    <p:sldId id="366" r:id="rId29"/>
    <p:sldId id="370" r:id="rId30"/>
    <p:sldId id="371" r:id="rId31"/>
    <p:sldId id="374" r:id="rId32"/>
    <p:sldId id="401" r:id="rId33"/>
    <p:sldId id="389" r:id="rId34"/>
    <p:sldId id="387" r:id="rId35"/>
    <p:sldId id="393" r:id="rId36"/>
    <p:sldId id="381" r:id="rId37"/>
    <p:sldId id="407" r:id="rId38"/>
    <p:sldId id="408" r:id="rId39"/>
    <p:sldId id="410" r:id="rId40"/>
    <p:sldId id="411" r:id="rId41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<p14:section name="Section par défaut" id="{71F21D6B-161A-E04D-8975-B815A955F57A}">
          <p14:sldIdLst>
            <p14:sldId id="256"/>
            <p14:sldId id="330"/>
            <p14:sldId id="331"/>
            <p14:sldId id="328"/>
            <p14:sldId id="329"/>
            <p14:sldId id="333"/>
            <p14:sldId id="378"/>
            <p14:sldId id="335"/>
            <p14:sldId id="337"/>
            <p14:sldId id="340"/>
            <p14:sldId id="341"/>
            <p14:sldId id="338"/>
            <p14:sldId id="394"/>
            <p14:sldId id="343"/>
            <p14:sldId id="395"/>
            <p14:sldId id="396"/>
            <p14:sldId id="347"/>
            <p14:sldId id="360"/>
            <p14:sldId id="352"/>
            <p14:sldId id="397"/>
            <p14:sldId id="350"/>
            <p14:sldId id="346"/>
            <p14:sldId id="398"/>
            <p14:sldId id="399"/>
            <p14:sldId id="355"/>
            <p14:sldId id="358"/>
            <p14:sldId id="386"/>
            <p14:sldId id="366"/>
            <p14:sldId id="370"/>
            <p14:sldId id="371"/>
            <p14:sldId id="374"/>
            <p14:sldId id="401"/>
            <p14:sldId id="389"/>
            <p14:sldId id="387"/>
            <p14:sldId id="393"/>
            <p14:sldId id="381"/>
            <p14:sldId id="407"/>
            <p14:sldId id="408"/>
            <p14:sldId id="410"/>
            <p14:sldId id="4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valxa" initials="v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rgbClr val="FF0000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00FF00"/>
    <a:srgbClr val="0080FF"/>
    <a:srgbClr val="139CFF"/>
    <a:srgbClr val="10DA10"/>
    <a:srgbClr val="FF8000"/>
    <a:srgbClr val="66CCFF"/>
    <a:srgbClr val="CD0041"/>
    <a:srgbClr val="800000"/>
    <a:srgbClr val="00D202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8697" autoAdjust="0"/>
    <p:restoredTop sz="71079" autoAdjust="0"/>
  </p:normalViewPr>
  <p:slideViewPr>
    <p:cSldViewPr snapToGrid="0" snapToObjects="1">
      <p:cViewPr>
        <p:scale>
          <a:sx n="200" d="100"/>
          <a:sy n="200" d="100"/>
        </p:scale>
        <p:origin x="3456" y="8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432"/>
    </p:cViewPr>
  </p:sorterViewPr>
  <p:notesViewPr>
    <p:cSldViewPr snapToGrid="0" snapToObjects="1">
      <p:cViewPr varScale="1">
        <p:scale>
          <a:sx n="67" d="100"/>
          <a:sy n="67" d="100"/>
        </p:scale>
        <p:origin x="-279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neuro5\Dropbox\Litt&#233;rature%20Doctorat%20XG\Projet%20Doctorat\Donn&#233;es\Expos&#233;%20CFSEP%202014\Base%20de%20donn&#233;es%20Patients%20(CFSEP2014).xlsx" TargetMode="External"/><Relationship Id="rId2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neuro5\Dropbox\Litt&#233;rature%20Doctorat%20XG\Projet%20Doctorat\Donn&#233;es\Expos&#233;%20CFSEP%202014\Base%20de%20donn&#233;es%20Patients%20(CFSEP2014).xlsx" TargetMode="External"/><Relationship Id="rId2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neuro5\Dropbox\Litt&#233;rature%20Doctorat%20XG\Projet%20Doctorat\Donn&#233;es\Expos&#233;%20CFSEP%202014\Pronostic\Base%20de%20donn&#233;es%20Patients%20P%20(EDSS)%20(CFSEP2014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alxa\Dropbox\Litt&#233;rature%20Doctorat%20XG\Projet%20Doctorat\Donn&#233;es\Expos&#233;%20CFSEP%202014\Pronostic\Pronostic%20par%20param&#232;tre\AR+%20vs%20lat+%20en%20T0%20et%20progression%20de%20l'EDSS.xlsx" TargetMode="External"/><Relationship Id="rId2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neuro5\Dropbox\Litt&#233;rature%20Doctorat%20XG\Projet%20Doctorat\Donn&#233;es\Expos&#233;%20CFSEP%202014\Pronostic\Pronostic%20par%20param&#232;tre\AR+%20vs%20lat+%20en%20T0%20et%20progression%20de%20l'EDS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2"/>
  <c:chart>
    <c:title>
      <c:tx>
        <c:rich>
          <a:bodyPr/>
          <a:lstStyle/>
          <a:p>
            <a:pPr>
              <a:defRPr lang="fr-BE"/>
            </a:pPr>
            <a:r>
              <a:rPr lang="en-US" sz="1400" dirty="0"/>
              <a:t>EDSS </a:t>
            </a:r>
            <a:r>
              <a:rPr lang="en-US" sz="1400" dirty="0" err="1"/>
              <a:t>vs</a:t>
            </a:r>
            <a:r>
              <a:rPr lang="en-US" sz="1400" dirty="0"/>
              <a:t> </a:t>
            </a:r>
            <a:r>
              <a:rPr lang="en-US" sz="1400" dirty="0" err="1"/>
              <a:t>EPscore</a:t>
            </a:r>
            <a:r>
              <a:rPr lang="en-US" sz="1400" dirty="0"/>
              <a:t> (T0)</a:t>
            </a:r>
          </a:p>
        </c:rich>
      </c:tx>
      <c:layout>
        <c:manualLayout>
          <c:xMode val="edge"/>
          <c:yMode val="edge"/>
          <c:x val="0.313096588807521"/>
          <c:y val="0.061979159041278"/>
        </c:manualLayout>
      </c:layout>
    </c:title>
    <c:plotArea>
      <c:layout/>
      <c:scatterChart>
        <c:scatterStyle val="lineMarker"/>
        <c:ser>
          <c:idx val="0"/>
          <c:order val="0"/>
          <c:tx>
            <c:v>Corrélation EDSS vs EP score T0</c:v>
          </c:tx>
          <c:spPr>
            <a:ln w="28575">
              <a:noFill/>
            </a:ln>
          </c:spPr>
          <c:trendline>
            <c:trendlineType val="linear"/>
          </c:trendline>
          <c:xVal>
            <c:numRef>
              <c:f>'EP score clinique T0'!$S$2:$S$77</c:f>
              <c:numCache>
                <c:formatCode>General</c:formatCode>
                <c:ptCount val="76"/>
                <c:pt idx="0">
                  <c:v>3.0</c:v>
                </c:pt>
                <c:pt idx="1">
                  <c:v>2.5</c:v>
                </c:pt>
                <c:pt idx="2">
                  <c:v>4.0</c:v>
                </c:pt>
                <c:pt idx="3">
                  <c:v>1.5</c:v>
                </c:pt>
                <c:pt idx="4">
                  <c:v>4.0</c:v>
                </c:pt>
                <c:pt idx="5">
                  <c:v>1.0</c:v>
                </c:pt>
                <c:pt idx="6">
                  <c:v>1.5</c:v>
                </c:pt>
                <c:pt idx="7">
                  <c:v>4.0</c:v>
                </c:pt>
                <c:pt idx="8">
                  <c:v>4.0</c:v>
                </c:pt>
                <c:pt idx="9">
                  <c:v>2.0</c:v>
                </c:pt>
                <c:pt idx="10">
                  <c:v>3.0</c:v>
                </c:pt>
                <c:pt idx="11">
                  <c:v>3.0</c:v>
                </c:pt>
                <c:pt idx="12">
                  <c:v>2.5</c:v>
                </c:pt>
                <c:pt idx="13">
                  <c:v>2.5</c:v>
                </c:pt>
                <c:pt idx="14">
                  <c:v>4.0</c:v>
                </c:pt>
                <c:pt idx="15">
                  <c:v>2.0</c:v>
                </c:pt>
                <c:pt idx="16">
                  <c:v>2.0</c:v>
                </c:pt>
                <c:pt idx="17">
                  <c:v>3.0</c:v>
                </c:pt>
                <c:pt idx="18">
                  <c:v>3.0</c:v>
                </c:pt>
                <c:pt idx="19">
                  <c:v>1.5</c:v>
                </c:pt>
                <c:pt idx="20">
                  <c:v>2.5</c:v>
                </c:pt>
                <c:pt idx="21">
                  <c:v>1.5</c:v>
                </c:pt>
                <c:pt idx="22">
                  <c:v>4.5</c:v>
                </c:pt>
                <c:pt idx="23">
                  <c:v>2.0</c:v>
                </c:pt>
                <c:pt idx="24">
                  <c:v>1.5</c:v>
                </c:pt>
                <c:pt idx="25">
                  <c:v>2.5</c:v>
                </c:pt>
                <c:pt idx="26">
                  <c:v>3.0</c:v>
                </c:pt>
                <c:pt idx="27">
                  <c:v>2.0</c:v>
                </c:pt>
                <c:pt idx="28">
                  <c:v>3.0</c:v>
                </c:pt>
                <c:pt idx="29">
                  <c:v>3.5</c:v>
                </c:pt>
                <c:pt idx="30">
                  <c:v>3.5</c:v>
                </c:pt>
                <c:pt idx="31">
                  <c:v>4.0</c:v>
                </c:pt>
                <c:pt idx="32">
                  <c:v>3.0</c:v>
                </c:pt>
                <c:pt idx="33">
                  <c:v>3.5</c:v>
                </c:pt>
                <c:pt idx="34">
                  <c:v>2.5</c:v>
                </c:pt>
                <c:pt idx="35">
                  <c:v>3.5</c:v>
                </c:pt>
                <c:pt idx="36">
                  <c:v>4.5</c:v>
                </c:pt>
                <c:pt idx="37">
                  <c:v>4.0</c:v>
                </c:pt>
                <c:pt idx="38">
                  <c:v>5.0</c:v>
                </c:pt>
                <c:pt idx="39">
                  <c:v>1.5</c:v>
                </c:pt>
                <c:pt idx="40">
                  <c:v>2.0</c:v>
                </c:pt>
                <c:pt idx="41">
                  <c:v>2.5</c:v>
                </c:pt>
                <c:pt idx="42">
                  <c:v>3.5</c:v>
                </c:pt>
                <c:pt idx="43">
                  <c:v>4.5</c:v>
                </c:pt>
                <c:pt idx="44">
                  <c:v>3.5</c:v>
                </c:pt>
                <c:pt idx="45">
                  <c:v>3.0</c:v>
                </c:pt>
                <c:pt idx="46">
                  <c:v>5.5</c:v>
                </c:pt>
                <c:pt idx="47">
                  <c:v>3.0</c:v>
                </c:pt>
                <c:pt idx="48">
                  <c:v>2.0</c:v>
                </c:pt>
                <c:pt idx="49">
                  <c:v>1.5</c:v>
                </c:pt>
                <c:pt idx="50">
                  <c:v>2.0</c:v>
                </c:pt>
                <c:pt idx="51">
                  <c:v>2.0</c:v>
                </c:pt>
                <c:pt idx="52">
                  <c:v>3.0</c:v>
                </c:pt>
                <c:pt idx="53">
                  <c:v>4.0</c:v>
                </c:pt>
                <c:pt idx="54">
                  <c:v>2.0</c:v>
                </c:pt>
                <c:pt idx="55">
                  <c:v>2.0</c:v>
                </c:pt>
                <c:pt idx="56">
                  <c:v>4.0</c:v>
                </c:pt>
                <c:pt idx="57">
                  <c:v>4.5</c:v>
                </c:pt>
                <c:pt idx="58">
                  <c:v>2.5</c:v>
                </c:pt>
                <c:pt idx="59">
                  <c:v>3.5</c:v>
                </c:pt>
                <c:pt idx="60">
                  <c:v>2.0</c:v>
                </c:pt>
                <c:pt idx="61">
                  <c:v>4.0</c:v>
                </c:pt>
                <c:pt idx="62">
                  <c:v>1.5</c:v>
                </c:pt>
                <c:pt idx="63">
                  <c:v>4.5</c:v>
                </c:pt>
                <c:pt idx="64">
                  <c:v>2.0</c:v>
                </c:pt>
                <c:pt idx="65">
                  <c:v>2.0</c:v>
                </c:pt>
                <c:pt idx="66">
                  <c:v>3.0</c:v>
                </c:pt>
                <c:pt idx="67">
                  <c:v>1.5</c:v>
                </c:pt>
                <c:pt idx="68">
                  <c:v>1.5</c:v>
                </c:pt>
                <c:pt idx="69">
                  <c:v>2.0</c:v>
                </c:pt>
                <c:pt idx="70">
                  <c:v>2.5</c:v>
                </c:pt>
                <c:pt idx="71">
                  <c:v>1.5</c:v>
                </c:pt>
                <c:pt idx="72">
                  <c:v>4.5</c:v>
                </c:pt>
                <c:pt idx="73">
                  <c:v>3.5</c:v>
                </c:pt>
                <c:pt idx="74">
                  <c:v>1.5</c:v>
                </c:pt>
                <c:pt idx="75">
                  <c:v>4.0</c:v>
                </c:pt>
              </c:numCache>
            </c:numRef>
          </c:xVal>
          <c:yVal>
            <c:numRef>
              <c:f>'EP score clinique T0'!$R$2:$R$77</c:f>
              <c:numCache>
                <c:formatCode>0</c:formatCode>
                <c:ptCount val="76"/>
                <c:pt idx="0">
                  <c:v>27.0</c:v>
                </c:pt>
                <c:pt idx="1">
                  <c:v>19.0</c:v>
                </c:pt>
                <c:pt idx="2">
                  <c:v>22.0</c:v>
                </c:pt>
                <c:pt idx="3">
                  <c:v>8.0</c:v>
                </c:pt>
                <c:pt idx="4">
                  <c:v>31.0</c:v>
                </c:pt>
                <c:pt idx="5">
                  <c:v>7.0</c:v>
                </c:pt>
                <c:pt idx="6">
                  <c:v>11.0</c:v>
                </c:pt>
                <c:pt idx="7">
                  <c:v>33.0</c:v>
                </c:pt>
                <c:pt idx="8">
                  <c:v>14.0</c:v>
                </c:pt>
                <c:pt idx="9">
                  <c:v>13.0</c:v>
                </c:pt>
                <c:pt idx="10">
                  <c:v>27.0</c:v>
                </c:pt>
                <c:pt idx="11">
                  <c:v>19.0</c:v>
                </c:pt>
                <c:pt idx="12">
                  <c:v>9.0</c:v>
                </c:pt>
                <c:pt idx="13">
                  <c:v>10.0</c:v>
                </c:pt>
                <c:pt idx="14">
                  <c:v>15.0</c:v>
                </c:pt>
                <c:pt idx="15">
                  <c:v>12.0</c:v>
                </c:pt>
                <c:pt idx="16">
                  <c:v>5.0</c:v>
                </c:pt>
                <c:pt idx="17">
                  <c:v>6.0</c:v>
                </c:pt>
                <c:pt idx="18">
                  <c:v>22.0</c:v>
                </c:pt>
                <c:pt idx="19">
                  <c:v>4.0</c:v>
                </c:pt>
                <c:pt idx="20">
                  <c:v>10.0</c:v>
                </c:pt>
                <c:pt idx="21">
                  <c:v>5.0</c:v>
                </c:pt>
                <c:pt idx="22">
                  <c:v>30.0</c:v>
                </c:pt>
                <c:pt idx="23">
                  <c:v>5.0</c:v>
                </c:pt>
                <c:pt idx="24">
                  <c:v>18.0</c:v>
                </c:pt>
                <c:pt idx="25">
                  <c:v>9.0</c:v>
                </c:pt>
                <c:pt idx="26">
                  <c:v>15.0</c:v>
                </c:pt>
                <c:pt idx="27">
                  <c:v>10.0</c:v>
                </c:pt>
                <c:pt idx="28">
                  <c:v>4.0</c:v>
                </c:pt>
                <c:pt idx="29">
                  <c:v>25.0</c:v>
                </c:pt>
                <c:pt idx="30">
                  <c:v>20.0</c:v>
                </c:pt>
                <c:pt idx="31">
                  <c:v>14.0</c:v>
                </c:pt>
                <c:pt idx="32">
                  <c:v>5.0</c:v>
                </c:pt>
                <c:pt idx="33">
                  <c:v>8.0</c:v>
                </c:pt>
                <c:pt idx="34">
                  <c:v>17.0</c:v>
                </c:pt>
                <c:pt idx="35">
                  <c:v>10.0</c:v>
                </c:pt>
                <c:pt idx="36">
                  <c:v>27.0</c:v>
                </c:pt>
                <c:pt idx="37">
                  <c:v>20.0</c:v>
                </c:pt>
                <c:pt idx="38">
                  <c:v>27.0</c:v>
                </c:pt>
                <c:pt idx="39">
                  <c:v>16.0</c:v>
                </c:pt>
                <c:pt idx="40">
                  <c:v>6.0</c:v>
                </c:pt>
                <c:pt idx="41">
                  <c:v>25.0</c:v>
                </c:pt>
                <c:pt idx="42">
                  <c:v>23.0</c:v>
                </c:pt>
                <c:pt idx="43">
                  <c:v>22.0</c:v>
                </c:pt>
                <c:pt idx="44">
                  <c:v>18.0</c:v>
                </c:pt>
                <c:pt idx="45">
                  <c:v>21.0</c:v>
                </c:pt>
                <c:pt idx="46">
                  <c:v>16.0</c:v>
                </c:pt>
                <c:pt idx="47">
                  <c:v>24.0</c:v>
                </c:pt>
                <c:pt idx="48">
                  <c:v>19.0</c:v>
                </c:pt>
                <c:pt idx="49">
                  <c:v>8.0</c:v>
                </c:pt>
                <c:pt idx="50">
                  <c:v>12.0</c:v>
                </c:pt>
                <c:pt idx="51">
                  <c:v>17.0</c:v>
                </c:pt>
                <c:pt idx="52">
                  <c:v>22.0</c:v>
                </c:pt>
                <c:pt idx="53">
                  <c:v>23.0</c:v>
                </c:pt>
                <c:pt idx="54">
                  <c:v>11.0</c:v>
                </c:pt>
                <c:pt idx="55">
                  <c:v>18.0</c:v>
                </c:pt>
                <c:pt idx="56">
                  <c:v>31.0</c:v>
                </c:pt>
                <c:pt idx="57">
                  <c:v>23.0</c:v>
                </c:pt>
                <c:pt idx="58">
                  <c:v>2.0</c:v>
                </c:pt>
                <c:pt idx="59">
                  <c:v>8.0</c:v>
                </c:pt>
                <c:pt idx="60">
                  <c:v>12.0</c:v>
                </c:pt>
                <c:pt idx="61">
                  <c:v>33.0</c:v>
                </c:pt>
                <c:pt idx="62">
                  <c:v>28.0</c:v>
                </c:pt>
                <c:pt idx="63">
                  <c:v>20.0</c:v>
                </c:pt>
                <c:pt idx="64">
                  <c:v>23.0</c:v>
                </c:pt>
                <c:pt idx="65">
                  <c:v>7.0</c:v>
                </c:pt>
                <c:pt idx="66">
                  <c:v>22.0</c:v>
                </c:pt>
                <c:pt idx="67">
                  <c:v>11.0</c:v>
                </c:pt>
                <c:pt idx="68">
                  <c:v>10.0</c:v>
                </c:pt>
                <c:pt idx="69">
                  <c:v>6.0</c:v>
                </c:pt>
                <c:pt idx="70">
                  <c:v>15.0</c:v>
                </c:pt>
                <c:pt idx="71">
                  <c:v>5.0</c:v>
                </c:pt>
                <c:pt idx="72">
                  <c:v>28.0</c:v>
                </c:pt>
                <c:pt idx="73">
                  <c:v>30.0</c:v>
                </c:pt>
                <c:pt idx="74">
                  <c:v>17.0</c:v>
                </c:pt>
                <c:pt idx="75">
                  <c:v>21.0</c:v>
                </c:pt>
              </c:numCache>
            </c:numRef>
          </c:yVal>
        </c:ser>
        <c:axId val="241358824"/>
        <c:axId val="241365720"/>
      </c:scatterChart>
      <c:valAx>
        <c:axId val="24135882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lang="fr-BE"/>
                </a:pPr>
                <a:r>
                  <a:rPr lang="en-US"/>
                  <a:t>EDSS</a:t>
                </a:r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lang="fr-BE"/>
            </a:pPr>
            <a:endParaRPr lang="fr-FR"/>
          </a:p>
        </c:txPr>
        <c:crossAx val="241365720"/>
        <c:crosses val="autoZero"/>
        <c:crossBetween val="midCat"/>
      </c:valAx>
      <c:valAx>
        <c:axId val="241365720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lang="fr-BE"/>
                </a:pPr>
                <a:r>
                  <a:rPr lang="en-US"/>
                  <a:t>EPscore global</a:t>
                </a:r>
              </a:p>
            </c:rich>
          </c:tx>
        </c:title>
        <c:numFmt formatCode="0" sourceLinked="1"/>
        <c:tickLblPos val="nextTo"/>
        <c:txPr>
          <a:bodyPr/>
          <a:lstStyle/>
          <a:p>
            <a:pPr>
              <a:defRPr lang="fr-BE"/>
            </a:pPr>
            <a:endParaRPr lang="fr-FR"/>
          </a:p>
        </c:txPr>
        <c:crossAx val="241358824"/>
        <c:crosses val="autoZero"/>
        <c:crossBetween val="midCat"/>
      </c:valAx>
    </c:plotArea>
    <c:plotVisOnly val="1"/>
    <c:dispBlanksAs val="gap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2"/>
  <c:chart>
    <c:title>
      <c:tx>
        <c:rich>
          <a:bodyPr/>
          <a:lstStyle/>
          <a:p>
            <a:pPr>
              <a:defRPr lang="fr-BE"/>
            </a:pPr>
            <a:r>
              <a:rPr lang="en-US" sz="1400" dirty="0"/>
              <a:t>EDSS </a:t>
            </a:r>
            <a:r>
              <a:rPr lang="en-US" sz="1400" dirty="0" err="1"/>
              <a:t>vs</a:t>
            </a:r>
            <a:r>
              <a:rPr lang="en-US" sz="1400" dirty="0"/>
              <a:t> </a:t>
            </a:r>
            <a:r>
              <a:rPr lang="en-US" sz="1400" dirty="0" err="1"/>
              <a:t>EPscore</a:t>
            </a:r>
            <a:r>
              <a:rPr lang="en-US" sz="1400" dirty="0"/>
              <a:t> (T1)</a:t>
            </a:r>
          </a:p>
        </c:rich>
      </c:tx>
    </c:title>
    <c:plotArea>
      <c:layout/>
      <c:scatterChart>
        <c:scatterStyle val="lineMarker"/>
        <c:ser>
          <c:idx val="0"/>
          <c:order val="0"/>
          <c:tx>
            <c:v>Corrélation EDSS vs EP score T1</c:v>
          </c:tx>
          <c:spPr>
            <a:ln w="28575">
              <a:noFill/>
            </a:ln>
          </c:spPr>
          <c:trendline>
            <c:trendlineType val="linear"/>
          </c:trendline>
          <c:xVal>
            <c:numRef>
              <c:f>'EP score clinique T1'!$S$2:$S$77</c:f>
              <c:numCache>
                <c:formatCode>General</c:formatCode>
                <c:ptCount val="76"/>
                <c:pt idx="0">
                  <c:v>5.5</c:v>
                </c:pt>
                <c:pt idx="1">
                  <c:v>2.5</c:v>
                </c:pt>
                <c:pt idx="2">
                  <c:v>4.0</c:v>
                </c:pt>
                <c:pt idx="3">
                  <c:v>1.5</c:v>
                </c:pt>
                <c:pt idx="4">
                  <c:v>6.5</c:v>
                </c:pt>
                <c:pt idx="5">
                  <c:v>1.0</c:v>
                </c:pt>
                <c:pt idx="6">
                  <c:v>1.5</c:v>
                </c:pt>
                <c:pt idx="7">
                  <c:v>5.0</c:v>
                </c:pt>
                <c:pt idx="8">
                  <c:v>6.0</c:v>
                </c:pt>
                <c:pt idx="9">
                  <c:v>3.0</c:v>
                </c:pt>
                <c:pt idx="10">
                  <c:v>3.0</c:v>
                </c:pt>
                <c:pt idx="11">
                  <c:v>3.0</c:v>
                </c:pt>
                <c:pt idx="12">
                  <c:v>4.0</c:v>
                </c:pt>
                <c:pt idx="13">
                  <c:v>3.5</c:v>
                </c:pt>
                <c:pt idx="14">
                  <c:v>4.0</c:v>
                </c:pt>
                <c:pt idx="15">
                  <c:v>4.0</c:v>
                </c:pt>
                <c:pt idx="16">
                  <c:v>2.0</c:v>
                </c:pt>
                <c:pt idx="17">
                  <c:v>3.5</c:v>
                </c:pt>
                <c:pt idx="18">
                  <c:v>5.0</c:v>
                </c:pt>
                <c:pt idx="19">
                  <c:v>2.5</c:v>
                </c:pt>
                <c:pt idx="20">
                  <c:v>1.5</c:v>
                </c:pt>
                <c:pt idx="21">
                  <c:v>2.0</c:v>
                </c:pt>
                <c:pt idx="22">
                  <c:v>6.0</c:v>
                </c:pt>
                <c:pt idx="23">
                  <c:v>2.0</c:v>
                </c:pt>
                <c:pt idx="24">
                  <c:v>6.0</c:v>
                </c:pt>
                <c:pt idx="25">
                  <c:v>5.0</c:v>
                </c:pt>
                <c:pt idx="26">
                  <c:v>3.0</c:v>
                </c:pt>
                <c:pt idx="27">
                  <c:v>1.0</c:v>
                </c:pt>
                <c:pt idx="28">
                  <c:v>2.0</c:v>
                </c:pt>
                <c:pt idx="29">
                  <c:v>6.0</c:v>
                </c:pt>
                <c:pt idx="30">
                  <c:v>4.0</c:v>
                </c:pt>
                <c:pt idx="31">
                  <c:v>3.5</c:v>
                </c:pt>
                <c:pt idx="32">
                  <c:v>3.5</c:v>
                </c:pt>
                <c:pt idx="33">
                  <c:v>3.0</c:v>
                </c:pt>
                <c:pt idx="34">
                  <c:v>3.5</c:v>
                </c:pt>
                <c:pt idx="35">
                  <c:v>3.5</c:v>
                </c:pt>
                <c:pt idx="36">
                  <c:v>3.5</c:v>
                </c:pt>
                <c:pt idx="37">
                  <c:v>4.5</c:v>
                </c:pt>
                <c:pt idx="38">
                  <c:v>6.0</c:v>
                </c:pt>
                <c:pt idx="39">
                  <c:v>1.5</c:v>
                </c:pt>
                <c:pt idx="40">
                  <c:v>1.5</c:v>
                </c:pt>
                <c:pt idx="41">
                  <c:v>3.0</c:v>
                </c:pt>
                <c:pt idx="42">
                  <c:v>6.0</c:v>
                </c:pt>
                <c:pt idx="43">
                  <c:v>5.0</c:v>
                </c:pt>
                <c:pt idx="44">
                  <c:v>2.0</c:v>
                </c:pt>
                <c:pt idx="45">
                  <c:v>2.0</c:v>
                </c:pt>
                <c:pt idx="46">
                  <c:v>6.5</c:v>
                </c:pt>
                <c:pt idx="47">
                  <c:v>4.0</c:v>
                </c:pt>
                <c:pt idx="48">
                  <c:v>3.0</c:v>
                </c:pt>
                <c:pt idx="49">
                  <c:v>2.0</c:v>
                </c:pt>
                <c:pt idx="50">
                  <c:v>1.5</c:v>
                </c:pt>
                <c:pt idx="51">
                  <c:v>3.0</c:v>
                </c:pt>
                <c:pt idx="52">
                  <c:v>3.5</c:v>
                </c:pt>
                <c:pt idx="53">
                  <c:v>4.0</c:v>
                </c:pt>
                <c:pt idx="54">
                  <c:v>2.5</c:v>
                </c:pt>
                <c:pt idx="55">
                  <c:v>2.0</c:v>
                </c:pt>
                <c:pt idx="56">
                  <c:v>7.0</c:v>
                </c:pt>
                <c:pt idx="57">
                  <c:v>5.5</c:v>
                </c:pt>
                <c:pt idx="58">
                  <c:v>3.0</c:v>
                </c:pt>
                <c:pt idx="59">
                  <c:v>3.5</c:v>
                </c:pt>
                <c:pt idx="60">
                  <c:v>2.0</c:v>
                </c:pt>
                <c:pt idx="61">
                  <c:v>4.5</c:v>
                </c:pt>
                <c:pt idx="62">
                  <c:v>2.5</c:v>
                </c:pt>
                <c:pt idx="63">
                  <c:v>4.5</c:v>
                </c:pt>
                <c:pt idx="64">
                  <c:v>2.0</c:v>
                </c:pt>
                <c:pt idx="65">
                  <c:v>1.5</c:v>
                </c:pt>
                <c:pt idx="66">
                  <c:v>4.0</c:v>
                </c:pt>
                <c:pt idx="67">
                  <c:v>1.5</c:v>
                </c:pt>
                <c:pt idx="68">
                  <c:v>2.0</c:v>
                </c:pt>
                <c:pt idx="69">
                  <c:v>1.5</c:v>
                </c:pt>
                <c:pt idx="70">
                  <c:v>3.0</c:v>
                </c:pt>
                <c:pt idx="71">
                  <c:v>1.5</c:v>
                </c:pt>
                <c:pt idx="72">
                  <c:v>4.5</c:v>
                </c:pt>
                <c:pt idx="73">
                  <c:v>4.5</c:v>
                </c:pt>
                <c:pt idx="74">
                  <c:v>3.0</c:v>
                </c:pt>
                <c:pt idx="75">
                  <c:v>6.0</c:v>
                </c:pt>
              </c:numCache>
            </c:numRef>
          </c:xVal>
          <c:yVal>
            <c:numRef>
              <c:f>'EP score clinique T1'!$R$2:$R$77</c:f>
              <c:numCache>
                <c:formatCode>0</c:formatCode>
                <c:ptCount val="76"/>
                <c:pt idx="0">
                  <c:v>23.0</c:v>
                </c:pt>
                <c:pt idx="1">
                  <c:v>23.0</c:v>
                </c:pt>
                <c:pt idx="2">
                  <c:v>31.0</c:v>
                </c:pt>
                <c:pt idx="3">
                  <c:v>18.0</c:v>
                </c:pt>
                <c:pt idx="4">
                  <c:v>37.0</c:v>
                </c:pt>
                <c:pt idx="5">
                  <c:v>11.0</c:v>
                </c:pt>
                <c:pt idx="6">
                  <c:v>14.0</c:v>
                </c:pt>
                <c:pt idx="7">
                  <c:v>32.0</c:v>
                </c:pt>
                <c:pt idx="8">
                  <c:v>21.0</c:v>
                </c:pt>
                <c:pt idx="9">
                  <c:v>14.0</c:v>
                </c:pt>
                <c:pt idx="10">
                  <c:v>31.0</c:v>
                </c:pt>
                <c:pt idx="11">
                  <c:v>24.0</c:v>
                </c:pt>
                <c:pt idx="12">
                  <c:v>14.0</c:v>
                </c:pt>
                <c:pt idx="13">
                  <c:v>13.0</c:v>
                </c:pt>
                <c:pt idx="14">
                  <c:v>17.0</c:v>
                </c:pt>
                <c:pt idx="15">
                  <c:v>37.0</c:v>
                </c:pt>
                <c:pt idx="16">
                  <c:v>6.0</c:v>
                </c:pt>
                <c:pt idx="17">
                  <c:v>10.0</c:v>
                </c:pt>
                <c:pt idx="18">
                  <c:v>31.0</c:v>
                </c:pt>
                <c:pt idx="19">
                  <c:v>7.0</c:v>
                </c:pt>
                <c:pt idx="20">
                  <c:v>13.0</c:v>
                </c:pt>
                <c:pt idx="21">
                  <c:v>6.0</c:v>
                </c:pt>
                <c:pt idx="22">
                  <c:v>26.0</c:v>
                </c:pt>
                <c:pt idx="23">
                  <c:v>11.0</c:v>
                </c:pt>
                <c:pt idx="24">
                  <c:v>28.0</c:v>
                </c:pt>
                <c:pt idx="25">
                  <c:v>9.0</c:v>
                </c:pt>
                <c:pt idx="26">
                  <c:v>29.0</c:v>
                </c:pt>
                <c:pt idx="27">
                  <c:v>5.0</c:v>
                </c:pt>
                <c:pt idx="28">
                  <c:v>5.0</c:v>
                </c:pt>
                <c:pt idx="29">
                  <c:v>37.0</c:v>
                </c:pt>
                <c:pt idx="30">
                  <c:v>30.0</c:v>
                </c:pt>
                <c:pt idx="31">
                  <c:v>13.0</c:v>
                </c:pt>
                <c:pt idx="32">
                  <c:v>14.0</c:v>
                </c:pt>
                <c:pt idx="33">
                  <c:v>20.0</c:v>
                </c:pt>
                <c:pt idx="34">
                  <c:v>20.0</c:v>
                </c:pt>
                <c:pt idx="35">
                  <c:v>10.0</c:v>
                </c:pt>
                <c:pt idx="36">
                  <c:v>27.0</c:v>
                </c:pt>
                <c:pt idx="37">
                  <c:v>20.0</c:v>
                </c:pt>
                <c:pt idx="38">
                  <c:v>28.0</c:v>
                </c:pt>
                <c:pt idx="39">
                  <c:v>17.0</c:v>
                </c:pt>
                <c:pt idx="40">
                  <c:v>9.0</c:v>
                </c:pt>
                <c:pt idx="41">
                  <c:v>23.0</c:v>
                </c:pt>
                <c:pt idx="42">
                  <c:v>28.0</c:v>
                </c:pt>
                <c:pt idx="43">
                  <c:v>25.0</c:v>
                </c:pt>
                <c:pt idx="44">
                  <c:v>20.0</c:v>
                </c:pt>
                <c:pt idx="45">
                  <c:v>17.0</c:v>
                </c:pt>
                <c:pt idx="46">
                  <c:v>15.0</c:v>
                </c:pt>
                <c:pt idx="47">
                  <c:v>29.0</c:v>
                </c:pt>
                <c:pt idx="48">
                  <c:v>23.0</c:v>
                </c:pt>
                <c:pt idx="49">
                  <c:v>13.0</c:v>
                </c:pt>
                <c:pt idx="50">
                  <c:v>18.0</c:v>
                </c:pt>
                <c:pt idx="51">
                  <c:v>23.0</c:v>
                </c:pt>
                <c:pt idx="52">
                  <c:v>22.0</c:v>
                </c:pt>
                <c:pt idx="53">
                  <c:v>24.0</c:v>
                </c:pt>
                <c:pt idx="54">
                  <c:v>19.0</c:v>
                </c:pt>
                <c:pt idx="55">
                  <c:v>13.0</c:v>
                </c:pt>
                <c:pt idx="56">
                  <c:v>36.0</c:v>
                </c:pt>
                <c:pt idx="57">
                  <c:v>33.0</c:v>
                </c:pt>
                <c:pt idx="58">
                  <c:v>2.0</c:v>
                </c:pt>
                <c:pt idx="59">
                  <c:v>23.0</c:v>
                </c:pt>
                <c:pt idx="60">
                  <c:v>7.0</c:v>
                </c:pt>
                <c:pt idx="61">
                  <c:v>31.0</c:v>
                </c:pt>
                <c:pt idx="62">
                  <c:v>33.0</c:v>
                </c:pt>
                <c:pt idx="63">
                  <c:v>22.0</c:v>
                </c:pt>
                <c:pt idx="64">
                  <c:v>30.0</c:v>
                </c:pt>
                <c:pt idx="65">
                  <c:v>11.0</c:v>
                </c:pt>
                <c:pt idx="66">
                  <c:v>27.0</c:v>
                </c:pt>
                <c:pt idx="67">
                  <c:v>16.0</c:v>
                </c:pt>
                <c:pt idx="68">
                  <c:v>12.0</c:v>
                </c:pt>
                <c:pt idx="69">
                  <c:v>13.0</c:v>
                </c:pt>
                <c:pt idx="70">
                  <c:v>10.0</c:v>
                </c:pt>
                <c:pt idx="71">
                  <c:v>6.0</c:v>
                </c:pt>
                <c:pt idx="72">
                  <c:v>29.0</c:v>
                </c:pt>
                <c:pt idx="73">
                  <c:v>30.0</c:v>
                </c:pt>
                <c:pt idx="74">
                  <c:v>14.0</c:v>
                </c:pt>
                <c:pt idx="75">
                  <c:v>24.0</c:v>
                </c:pt>
              </c:numCache>
            </c:numRef>
          </c:yVal>
        </c:ser>
        <c:axId val="241216520"/>
        <c:axId val="241702760"/>
      </c:scatterChart>
      <c:valAx>
        <c:axId val="24121652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lang="fr-BE"/>
                </a:pPr>
                <a:r>
                  <a:rPr lang="en-US"/>
                  <a:t>EDSS</a:t>
                </a:r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lang="fr-BE"/>
            </a:pPr>
            <a:endParaRPr lang="fr-FR"/>
          </a:p>
        </c:txPr>
        <c:crossAx val="241702760"/>
        <c:crosses val="autoZero"/>
        <c:crossBetween val="midCat"/>
      </c:valAx>
      <c:valAx>
        <c:axId val="241702760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lang="fr-BE"/>
                </a:pPr>
                <a:r>
                  <a:rPr lang="en-US"/>
                  <a:t>EPscore global</a:t>
                </a:r>
              </a:p>
            </c:rich>
          </c:tx>
        </c:title>
        <c:numFmt formatCode="0" sourceLinked="1"/>
        <c:tickLblPos val="nextTo"/>
        <c:txPr>
          <a:bodyPr/>
          <a:lstStyle/>
          <a:p>
            <a:pPr>
              <a:defRPr lang="fr-BE"/>
            </a:pPr>
            <a:endParaRPr lang="fr-FR"/>
          </a:p>
        </c:txPr>
        <c:crossAx val="241216520"/>
        <c:crosses val="autoZero"/>
        <c:crossBetween val="midCat"/>
      </c:valAx>
    </c:plotArea>
    <c:plotVisOnly val="1"/>
    <c:dispBlanksAs val="gap"/>
  </c:chart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2"/>
  <c:chart>
    <c:title>
      <c:tx>
        <c:rich>
          <a:bodyPr/>
          <a:lstStyle/>
          <a:p>
            <a:pPr>
              <a:defRPr lang="fr-BE"/>
            </a:pPr>
            <a:r>
              <a:rPr lang="fr-BE" dirty="0"/>
              <a:t>Index de </a:t>
            </a:r>
            <a:r>
              <a:rPr lang="fr-BE" dirty="0" err="1" smtClean="0"/>
              <a:t>Youden</a:t>
            </a:r>
            <a:r>
              <a:rPr lang="fr-BE" dirty="0" smtClean="0"/>
              <a:t> (EDSS+/EDSS-)</a:t>
            </a:r>
            <a:endParaRPr lang="fr-BE" dirty="0"/>
          </a:p>
        </c:rich>
      </c:tx>
    </c:title>
    <c:plotArea>
      <c:layout>
        <c:manualLayout>
          <c:layoutTarget val="inner"/>
          <c:xMode val="edge"/>
          <c:yMode val="edge"/>
          <c:x val="0.122462187765133"/>
          <c:y val="0.141211611854439"/>
          <c:w val="0.842601757508776"/>
          <c:h val="0.701325107013334"/>
        </c:manualLayout>
      </c:layout>
      <c:barChart>
        <c:barDir val="col"/>
        <c:grouping val="clustered"/>
        <c:ser>
          <c:idx val="0"/>
          <c:order val="0"/>
          <c:val>
            <c:numRef>
              <c:f>'VPP en f cut off'!$B$16:$B$45</c:f>
              <c:numCache>
                <c:formatCode>General</c:formatCode>
                <c:ptCount val="30"/>
                <c:pt idx="0">
                  <c:v>0.0</c:v>
                </c:pt>
                <c:pt idx="1">
                  <c:v>0.015625</c:v>
                </c:pt>
                <c:pt idx="2">
                  <c:v>0.015625</c:v>
                </c:pt>
                <c:pt idx="3">
                  <c:v>0.00347222222222233</c:v>
                </c:pt>
                <c:pt idx="4">
                  <c:v>0.0972222222222224</c:v>
                </c:pt>
                <c:pt idx="5">
                  <c:v>0.190972222222222</c:v>
                </c:pt>
                <c:pt idx="6">
                  <c:v>0.253472222222222</c:v>
                </c:pt>
                <c:pt idx="7">
                  <c:v>0.315972222222224</c:v>
                </c:pt>
                <c:pt idx="8">
                  <c:v>0.276041666666666</c:v>
                </c:pt>
                <c:pt idx="9">
                  <c:v>0.34201388888889</c:v>
                </c:pt>
                <c:pt idx="10">
                  <c:v>0.40451388888889</c:v>
                </c:pt>
                <c:pt idx="11">
                  <c:v>0.407986111111111</c:v>
                </c:pt>
                <c:pt idx="12">
                  <c:v>0.380208333333333</c:v>
                </c:pt>
                <c:pt idx="13">
                  <c:v>0.368055555555556</c:v>
                </c:pt>
                <c:pt idx="14">
                  <c:v>0.414930555555556</c:v>
                </c:pt>
                <c:pt idx="15">
                  <c:v>0.402777777777779</c:v>
                </c:pt>
                <c:pt idx="16">
                  <c:v>0.319444444444446</c:v>
                </c:pt>
                <c:pt idx="17">
                  <c:v>0.338541666666668</c:v>
                </c:pt>
                <c:pt idx="18">
                  <c:v>0.34201388888889</c:v>
                </c:pt>
                <c:pt idx="19">
                  <c:v>0.40451388888889</c:v>
                </c:pt>
                <c:pt idx="20">
                  <c:v>0.392361111111111</c:v>
                </c:pt>
                <c:pt idx="21">
                  <c:v>0.383680555555557</c:v>
                </c:pt>
                <c:pt idx="22">
                  <c:v>0.375000000000001</c:v>
                </c:pt>
                <c:pt idx="23">
                  <c:v>0.347222222222222</c:v>
                </c:pt>
                <c:pt idx="24">
                  <c:v>0.307291666666667</c:v>
                </c:pt>
                <c:pt idx="25">
                  <c:v>0.307291666666667</c:v>
                </c:pt>
                <c:pt idx="26">
                  <c:v>0.255208333333333</c:v>
                </c:pt>
                <c:pt idx="27">
                  <c:v>0.230902777777778</c:v>
                </c:pt>
                <c:pt idx="28">
                  <c:v>0.234375</c:v>
                </c:pt>
                <c:pt idx="29">
                  <c:v>0.178819444444445</c:v>
                </c:pt>
              </c:numCache>
            </c:numRef>
          </c:val>
        </c:ser>
        <c:axId val="241385656"/>
        <c:axId val="241287752"/>
      </c:barChart>
      <c:catAx>
        <c:axId val="24138565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lang="fr-BE"/>
                </a:pPr>
                <a:r>
                  <a:rPr lang="fr-BE" dirty="0" err="1"/>
                  <a:t>Cut</a:t>
                </a:r>
                <a:r>
                  <a:rPr lang="fr-BE" dirty="0"/>
                  <a:t> off </a:t>
                </a:r>
                <a:r>
                  <a:rPr lang="fr-BE" dirty="0" smtClean="0"/>
                  <a:t>points (EP score)</a:t>
                </a:r>
                <a:endParaRPr lang="fr-BE" dirty="0"/>
              </a:p>
            </c:rich>
          </c:tx>
        </c:title>
        <c:majorTickMark val="none"/>
        <c:tickLblPos val="nextTo"/>
        <c:txPr>
          <a:bodyPr/>
          <a:lstStyle/>
          <a:p>
            <a:pPr>
              <a:defRPr lang="fr-BE"/>
            </a:pPr>
            <a:endParaRPr lang="fr-FR"/>
          </a:p>
        </c:txPr>
        <c:crossAx val="241287752"/>
        <c:crosses val="autoZero"/>
        <c:auto val="1"/>
        <c:lblAlgn val="ctr"/>
        <c:lblOffset val="100"/>
      </c:catAx>
      <c:valAx>
        <c:axId val="241287752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lang="fr-BE"/>
                </a:pPr>
                <a:r>
                  <a:rPr lang="fr-BE"/>
                  <a:t>Sensibilité+Spécificté-1</a:t>
                </a:r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lang="fr-BE"/>
            </a:pPr>
            <a:endParaRPr lang="fr-FR"/>
          </a:p>
        </c:txPr>
        <c:crossAx val="241385656"/>
        <c:crosses val="autoZero"/>
        <c:crossBetween val="between"/>
      </c:valAx>
    </c:plotArea>
    <c:plotVisOnly val="1"/>
    <c:dispBlanksAs val="gap"/>
  </c:chart>
  <c:spPr>
    <a:solidFill>
      <a:schemeClr val="bg1">
        <a:lumMod val="95000"/>
        <a:lumOff val="5000"/>
      </a:schemeClr>
    </a:solidFill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style val="2"/>
  <c:chart>
    <c:title>
      <c:tx>
        <c:rich>
          <a:bodyPr/>
          <a:lstStyle/>
          <a:p>
            <a:pPr>
              <a:defRPr lang="fr-BE"/>
            </a:pPr>
            <a:r>
              <a:rPr lang="fr-BE" dirty="0"/>
              <a:t>Influence de la</a:t>
            </a:r>
            <a:r>
              <a:rPr lang="fr-BE" baseline="0" dirty="0"/>
              <a:t> latence/amplitude (T0) sur le pronostic du handicap (T1) </a:t>
            </a:r>
            <a:r>
              <a:rPr lang="fr-BE" sz="1000" baseline="0" dirty="0"/>
              <a:t>(N=100)</a:t>
            </a:r>
            <a:endParaRPr lang="fr-BE" sz="1000" dirty="0"/>
          </a:p>
        </c:rich>
      </c:tx>
      <c:layout>
        <c:manualLayout>
          <c:xMode val="edge"/>
          <c:yMode val="edge"/>
          <c:x val="0.218105356343047"/>
          <c:y val="0.0021488465090313"/>
        </c:manualLayout>
      </c:layout>
    </c:title>
    <c:plotArea>
      <c:layout>
        <c:manualLayout>
          <c:layoutTarget val="inner"/>
          <c:xMode val="edge"/>
          <c:yMode val="edge"/>
          <c:x val="0.140871356756196"/>
          <c:y val="0.179728107896074"/>
          <c:w val="0.8297112611297"/>
          <c:h val="0.796446441153578"/>
        </c:manualLayout>
      </c:layout>
      <c:bar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lang="fr-BE"/>
                </a:pPr>
                <a:endParaRPr lang="fr-FR"/>
              </a:p>
            </c:txPr>
            <c:showVal val="1"/>
          </c:dLbls>
          <c:cat>
            <c:strRef>
              <c:f>brut!$IU$109:$IU$112</c:f>
              <c:strCache>
                <c:ptCount val="4"/>
                <c:pt idx="0">
                  <c:v>Lat+/Amp+</c:v>
                </c:pt>
                <c:pt idx="1">
                  <c:v>Lat+/Amp-</c:v>
                </c:pt>
                <c:pt idx="2">
                  <c:v>Lat-/Amp+</c:v>
                </c:pt>
                <c:pt idx="3">
                  <c:v>Lat-/Amp-</c:v>
                </c:pt>
              </c:strCache>
            </c:strRef>
          </c:cat>
          <c:val>
            <c:numRef>
              <c:f>brut!$IV$109:$IV$112</c:f>
              <c:numCache>
                <c:formatCode>General</c:formatCode>
                <c:ptCount val="4"/>
                <c:pt idx="0">
                  <c:v>0.660000000000001</c:v>
                </c:pt>
                <c:pt idx="1">
                  <c:v>0.43</c:v>
                </c:pt>
                <c:pt idx="2">
                  <c:v>0.1</c:v>
                </c:pt>
                <c:pt idx="3">
                  <c:v>-0.690000000000001</c:v>
                </c:pt>
              </c:numCache>
            </c:numRef>
          </c:val>
        </c:ser>
        <c:axId val="241631832"/>
        <c:axId val="241516008"/>
      </c:barChart>
      <c:catAx>
        <c:axId val="24163183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fr-BE" sz="1400" baseline="0"/>
            </a:pPr>
            <a:endParaRPr lang="fr-FR"/>
          </a:p>
        </c:txPr>
        <c:crossAx val="241516008"/>
        <c:crosses val="autoZero"/>
        <c:auto val="1"/>
        <c:lblAlgn val="ctr"/>
        <c:lblOffset val="100"/>
      </c:catAx>
      <c:valAx>
        <c:axId val="241516008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lang="fr-BE"/>
                </a:pPr>
                <a:r>
                  <a:rPr lang="en-US"/>
                  <a:t>R de Spearman</a:t>
                </a:r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lang="fr-BE"/>
            </a:pPr>
            <a:endParaRPr lang="fr-FR"/>
          </a:p>
        </c:txPr>
        <c:crossAx val="241631832"/>
        <c:crosses val="autoZero"/>
        <c:crossBetween val="between"/>
      </c:valAx>
      <c:spPr>
        <a:noFill/>
      </c:spPr>
    </c:plotArea>
    <c:plotVisOnly val="1"/>
    <c:dispBlanksAs val="gap"/>
  </c:chart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2"/>
  <c:chart>
    <c:title>
      <c:tx>
        <c:rich>
          <a:bodyPr/>
          <a:lstStyle/>
          <a:p>
            <a:pPr>
              <a:defRPr lang="fr-BE"/>
            </a:pPr>
            <a:r>
              <a:rPr lang="fr-BE" dirty="0"/>
              <a:t>25FWT (T0 à</a:t>
            </a:r>
            <a:r>
              <a:rPr lang="fr-BE" baseline="0" dirty="0"/>
              <a:t> T1) en fonction du CMCT PEM MS (T0</a:t>
            </a:r>
            <a:r>
              <a:rPr lang="fr-BE" baseline="0" dirty="0" smtClean="0"/>
              <a:t>)</a:t>
            </a:r>
          </a:p>
          <a:p>
            <a:pPr>
              <a:defRPr lang="fr-BE"/>
            </a:pPr>
            <a:r>
              <a:rPr lang="fr-BE" sz="1000" baseline="0" dirty="0" smtClean="0"/>
              <a:t>(AR pathologique en T0)</a:t>
            </a:r>
            <a:endParaRPr lang="fr-BE" sz="1000" dirty="0"/>
          </a:p>
        </c:rich>
      </c:tx>
    </c:title>
    <c:plotArea>
      <c:layout>
        <c:manualLayout>
          <c:layoutTarget val="inner"/>
          <c:xMode val="edge"/>
          <c:yMode val="edge"/>
          <c:x val="0.152472150658587"/>
          <c:y val="0.170881148105718"/>
          <c:w val="0.801897988557883"/>
          <c:h val="0.754551669081631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0.0664194395055458"/>
                  <c:y val="-0.162416853532341"/>
                </c:manualLayout>
              </c:layout>
              <c:tx>
                <c:rich>
                  <a:bodyPr/>
                  <a:lstStyle/>
                  <a:p>
                    <a:pPr>
                      <a:defRPr lang="fr-BE"/>
                    </a:pPr>
                    <a:r>
                      <a:rPr lang="en-US" dirty="0"/>
                      <a:t>y = 37,35x - 206,27
R² = </a:t>
                    </a:r>
                    <a:r>
                      <a:rPr lang="en-US" dirty="0" smtClean="0"/>
                      <a:t>0,4602</a:t>
                    </a:r>
                  </a:p>
                  <a:p>
                    <a:pPr>
                      <a:defRPr lang="fr-BE"/>
                    </a:pPr>
                    <a:r>
                      <a:rPr lang="en-US" dirty="0" smtClean="0"/>
                      <a:t>N = 25</a:t>
                    </a:r>
                    <a:endParaRPr lang="en-US" dirty="0"/>
                  </a:p>
                </c:rich>
              </c:tx>
              <c:numFmt formatCode="General" sourceLinked="0"/>
            </c:trendlineLbl>
          </c:trendline>
          <c:xVal>
            <c:numRef>
              <c:f>'CMCT (MS r 25 FWT (AR+ MS)'!$AF$115:$AF$139</c:f>
              <c:numCache>
                <c:formatCode>0.0</c:formatCode>
                <c:ptCount val="25"/>
                <c:pt idx="0">
                  <c:v>15.6</c:v>
                </c:pt>
                <c:pt idx="1">
                  <c:v>8.8</c:v>
                </c:pt>
                <c:pt idx="2">
                  <c:v>10.3</c:v>
                </c:pt>
                <c:pt idx="3">
                  <c:v>8.1</c:v>
                </c:pt>
                <c:pt idx="4">
                  <c:v>9.200000000000001</c:v>
                </c:pt>
                <c:pt idx="5">
                  <c:v>8.900000000000002</c:v>
                </c:pt>
                <c:pt idx="6">
                  <c:v>8.5</c:v>
                </c:pt>
                <c:pt idx="7">
                  <c:v>7.000000000000002</c:v>
                </c:pt>
                <c:pt idx="8">
                  <c:v>15.0</c:v>
                </c:pt>
                <c:pt idx="9">
                  <c:v>8.3</c:v>
                </c:pt>
                <c:pt idx="10">
                  <c:v>22.8</c:v>
                </c:pt>
                <c:pt idx="11">
                  <c:v>10.5</c:v>
                </c:pt>
                <c:pt idx="12">
                  <c:v>10.4</c:v>
                </c:pt>
                <c:pt idx="13">
                  <c:v>11.2</c:v>
                </c:pt>
                <c:pt idx="14">
                  <c:v>9.200000000000001</c:v>
                </c:pt>
                <c:pt idx="15">
                  <c:v>7.899999999999999</c:v>
                </c:pt>
                <c:pt idx="16">
                  <c:v>8.0</c:v>
                </c:pt>
                <c:pt idx="17">
                  <c:v>8.4</c:v>
                </c:pt>
                <c:pt idx="18">
                  <c:v>7.4</c:v>
                </c:pt>
                <c:pt idx="19">
                  <c:v>15.3</c:v>
                </c:pt>
                <c:pt idx="20">
                  <c:v>15.4</c:v>
                </c:pt>
                <c:pt idx="21">
                  <c:v>10.4</c:v>
                </c:pt>
                <c:pt idx="22">
                  <c:v>11.5</c:v>
                </c:pt>
                <c:pt idx="23">
                  <c:v>17.1</c:v>
                </c:pt>
                <c:pt idx="24">
                  <c:v>11.0</c:v>
                </c:pt>
              </c:numCache>
            </c:numRef>
          </c:xVal>
          <c:yVal>
            <c:numRef>
              <c:f>'CMCT (MS r 25 FWT (AR+ MS)'!$AE$115:$AE$139</c:f>
              <c:numCache>
                <c:formatCode>General</c:formatCode>
                <c:ptCount val="25"/>
                <c:pt idx="0">
                  <c:v>410.8945969884838</c:v>
                </c:pt>
                <c:pt idx="1">
                  <c:v>46.12970711297086</c:v>
                </c:pt>
                <c:pt idx="2">
                  <c:v>33.70660694288923</c:v>
                </c:pt>
                <c:pt idx="3">
                  <c:v>164.1099855282197</c:v>
                </c:pt>
                <c:pt idx="4">
                  <c:v>62.48587570621461</c:v>
                </c:pt>
                <c:pt idx="5">
                  <c:v>-4.191616766467051</c:v>
                </c:pt>
                <c:pt idx="6">
                  <c:v>4.403866809881881</c:v>
                </c:pt>
                <c:pt idx="7">
                  <c:v>31.2868949232586</c:v>
                </c:pt>
                <c:pt idx="8">
                  <c:v>17.61904761904763</c:v>
                </c:pt>
                <c:pt idx="9">
                  <c:v>0.919732441471566</c:v>
                </c:pt>
                <c:pt idx="10">
                  <c:v>484.5193035579106</c:v>
                </c:pt>
                <c:pt idx="11">
                  <c:v>21.5080346106304</c:v>
                </c:pt>
                <c:pt idx="12">
                  <c:v>-11.15843270868827</c:v>
                </c:pt>
                <c:pt idx="13">
                  <c:v>21.04622871046227</c:v>
                </c:pt>
                <c:pt idx="14">
                  <c:v>7.066381156316907</c:v>
                </c:pt>
                <c:pt idx="15">
                  <c:v>-3.938520653218063</c:v>
                </c:pt>
                <c:pt idx="16">
                  <c:v>-8.655804480651721</c:v>
                </c:pt>
                <c:pt idx="17">
                  <c:v>2.423603793466824</c:v>
                </c:pt>
                <c:pt idx="18">
                  <c:v>-3.798767967145764</c:v>
                </c:pt>
                <c:pt idx="19">
                  <c:v>17.0</c:v>
                </c:pt>
                <c:pt idx="20">
                  <c:v>151.7117117117113</c:v>
                </c:pt>
                <c:pt idx="21">
                  <c:v>0.0</c:v>
                </c:pt>
                <c:pt idx="22">
                  <c:v>42.31096006796928</c:v>
                </c:pt>
                <c:pt idx="23">
                  <c:v>883.643486777671</c:v>
                </c:pt>
                <c:pt idx="24">
                  <c:v>288.3091787439614</c:v>
                </c:pt>
              </c:numCache>
            </c:numRef>
          </c:yVal>
        </c:ser>
        <c:ser>
          <c:idx val="1"/>
          <c:order val="1"/>
          <c:spPr>
            <a:ln w="28575">
              <a:noFill/>
            </a:ln>
          </c:spPr>
          <c:xVal>
            <c:numRef>
              <c:f>'CMCT (MS r 25 FWT (AR+ MS)'!$AG$144:$AH$144</c:f>
              <c:numCache>
                <c:formatCode>General</c:formatCode>
                <c:ptCount val="2"/>
              </c:numCache>
            </c:numRef>
          </c:xVal>
          <c:yVal>
            <c:numRef>
              <c:f>'CMCT (MS r 25 FWT (AR+ MS)'!$AI$144</c:f>
              <c:numCache>
                <c:formatCode>General</c:formatCode>
                <c:ptCount val="1"/>
                <c:pt idx="0">
                  <c:v>0.0</c:v>
                </c:pt>
              </c:numCache>
            </c:numRef>
          </c:yVal>
        </c:ser>
        <c:ser>
          <c:idx val="2"/>
          <c:order val="2"/>
          <c:spPr>
            <a:ln w="28575">
              <a:noFill/>
            </a:ln>
          </c:spPr>
          <c:xVal>
            <c:numRef>
              <c:f>'CMCT (MS r 25 FWT (AR+ MS)'!$AG$144:$AH$144</c:f>
              <c:numCache>
                <c:formatCode>General</c:formatCode>
                <c:ptCount val="2"/>
              </c:numCache>
            </c:numRef>
          </c:xVal>
          <c:yVal>
            <c:numRef>
              <c:f>'CMCT (MS r 25 FWT (AR+ MS)'!$AJ$144</c:f>
              <c:numCache>
                <c:formatCode>General</c:formatCode>
                <c:ptCount val="1"/>
              </c:numCache>
            </c:numRef>
          </c:yVal>
        </c:ser>
        <c:ser>
          <c:idx val="3"/>
          <c:order val="3"/>
          <c:spPr>
            <a:ln w="28575">
              <a:noFill/>
            </a:ln>
          </c:spPr>
          <c:xVal>
            <c:numRef>
              <c:f>'CMCT (MS r 25 FWT (AR+ MS)'!$AG$144:$AH$144</c:f>
              <c:numCache>
                <c:formatCode>General</c:formatCode>
                <c:ptCount val="2"/>
              </c:numCache>
            </c:numRef>
          </c:xVal>
          <c:yVal>
            <c:numRef>
              <c:f>'CMCT (MS r 25 FWT (AR+ MS)'!$AK$144</c:f>
              <c:numCache>
                <c:formatCode>General</c:formatCode>
                <c:ptCount val="1"/>
              </c:numCache>
            </c:numRef>
          </c:yVal>
        </c:ser>
        <c:ser>
          <c:idx val="4"/>
          <c:order val="4"/>
          <c:spPr>
            <a:ln w="28575">
              <a:noFill/>
            </a:ln>
          </c:spPr>
          <c:xVal>
            <c:numRef>
              <c:f>'CMCT (MS r 25 FWT (AR+ MS)'!$AG$144:$AH$144</c:f>
              <c:numCache>
                <c:formatCode>General</c:formatCode>
                <c:ptCount val="2"/>
              </c:numCache>
            </c:numRef>
          </c:xVal>
          <c:yVal>
            <c:numRef>
              <c:f>'CMCT (MS r 25 FWT (AR+ MS)'!$AI$144</c:f>
              <c:numCache>
                <c:formatCode>General</c:formatCode>
                <c:ptCount val="1"/>
                <c:pt idx="0">
                  <c:v>0.0</c:v>
                </c:pt>
              </c:numCache>
            </c:numRef>
          </c:yVal>
        </c:ser>
        <c:ser>
          <c:idx val="5"/>
          <c:order val="5"/>
          <c:spPr>
            <a:ln w="28575">
              <a:noFill/>
            </a:ln>
          </c:spPr>
          <c:xVal>
            <c:numRef>
              <c:f>'CMCT (MS r 25 FWT (AR+ MS)'!$AG$144:$AH$144</c:f>
              <c:numCache>
                <c:formatCode>General</c:formatCode>
                <c:ptCount val="2"/>
              </c:numCache>
            </c:numRef>
          </c:xVal>
          <c:yVal>
            <c:numRef>
              <c:f>'CMCT (MS r 25 FWT (AR+ MS)'!$AJ$144</c:f>
              <c:numCache>
                <c:formatCode>General</c:formatCode>
                <c:ptCount val="1"/>
              </c:numCache>
            </c:numRef>
          </c:yVal>
        </c:ser>
        <c:ser>
          <c:idx val="6"/>
          <c:order val="6"/>
          <c:spPr>
            <a:ln w="28575">
              <a:noFill/>
            </a:ln>
          </c:spPr>
          <c:xVal>
            <c:numRef>
              <c:f>'CMCT (MS r 25 FWT (AR+ MS)'!$AG$144:$AH$144</c:f>
              <c:numCache>
                <c:formatCode>General</c:formatCode>
                <c:ptCount val="2"/>
              </c:numCache>
            </c:numRef>
          </c:xVal>
          <c:yVal>
            <c:numRef>
              <c:f>'CMCT (MS r 25 FWT (AR+ MS)'!$AK$144</c:f>
              <c:numCache>
                <c:formatCode>General</c:formatCode>
                <c:ptCount val="1"/>
              </c:numCache>
            </c:numRef>
          </c:yVal>
        </c:ser>
        <c:axId val="271328744"/>
        <c:axId val="271334744"/>
      </c:scatterChart>
      <c:valAx>
        <c:axId val="271328744"/>
        <c:scaling>
          <c:orientation val="minMax"/>
          <c:min val="5.0"/>
        </c:scaling>
        <c:axPos val="b"/>
        <c:title>
          <c:tx>
            <c:rich>
              <a:bodyPr/>
              <a:lstStyle/>
              <a:p>
                <a:pPr>
                  <a:defRPr lang="fr-BE"/>
                </a:pPr>
                <a:r>
                  <a:rPr lang="fr-BE" dirty="0"/>
                  <a:t>CMCT membre supérieur le plus atteint </a:t>
                </a:r>
                <a:r>
                  <a:rPr lang="fr-BE" dirty="0" smtClean="0"/>
                  <a:t>en T0 (ms</a:t>
                </a:r>
                <a:r>
                  <a:rPr lang="fr-BE" dirty="0"/>
                  <a:t>)</a:t>
                </a:r>
              </a:p>
            </c:rich>
          </c:tx>
        </c:title>
        <c:numFmt formatCode="0.0" sourceLinked="1"/>
        <c:majorTickMark val="none"/>
        <c:tickLblPos val="nextTo"/>
        <c:txPr>
          <a:bodyPr/>
          <a:lstStyle/>
          <a:p>
            <a:pPr>
              <a:defRPr lang="fr-BE"/>
            </a:pPr>
            <a:endParaRPr lang="fr-FR"/>
          </a:p>
        </c:txPr>
        <c:crossAx val="271334744"/>
        <c:crosses val="autoZero"/>
        <c:crossBetween val="midCat"/>
      </c:valAx>
      <c:valAx>
        <c:axId val="271334744"/>
        <c:scaling>
          <c:orientation val="minMax"/>
          <c:min val="-50.0"/>
        </c:scaling>
        <c:axPos val="l"/>
        <c:title>
          <c:tx>
            <c:rich>
              <a:bodyPr/>
              <a:lstStyle/>
              <a:p>
                <a:pPr>
                  <a:defRPr lang="fr-BE"/>
                </a:pPr>
                <a:r>
                  <a:rPr lang="fr-BE"/>
                  <a:t>Progression de la vitesse de marche (%)</a:t>
                </a:r>
              </a:p>
            </c:rich>
          </c:tx>
        </c:title>
        <c:numFmt formatCode="General" sourceLinked="1"/>
        <c:majorTickMark val="none"/>
        <c:tickLblPos val="nextTo"/>
        <c:txPr>
          <a:bodyPr/>
          <a:lstStyle/>
          <a:p>
            <a:pPr>
              <a:defRPr lang="fr-BE"/>
            </a:pPr>
            <a:endParaRPr lang="fr-FR"/>
          </a:p>
        </c:txPr>
        <c:crossAx val="271328744"/>
        <c:crosses val="autoZero"/>
        <c:crossBetween val="midCat"/>
      </c:valAx>
    </c:plotArea>
    <c:plotVisOnly val="1"/>
    <c:dispBlanksAs val="gap"/>
  </c:chart>
  <c:txPr>
    <a:bodyPr/>
    <a:lstStyle/>
    <a:p>
      <a:pPr>
        <a:defRPr>
          <a:solidFill>
            <a:schemeClr val="tx1"/>
          </a:solidFill>
        </a:defRPr>
      </a:pPr>
      <a:endParaRPr lang="fr-FR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0.66557</cdr:x>
      <cdr:y>0.58069</cdr:y>
    </cdr:from>
    <cdr:to>
      <cdr:x>0.80467</cdr:x>
      <cdr:y>0.77283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3264128" y="2022787"/>
          <a:ext cx="682170" cy="6692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l"/>
          <a:r>
            <a:rPr lang="fr-BE" dirty="0" smtClean="0">
              <a:solidFill>
                <a:schemeClr val="tx1"/>
              </a:solidFill>
            </a:rPr>
            <a:t>R = 0,56</a:t>
          </a:r>
        </a:p>
        <a:p xmlns:a="http://schemas.openxmlformats.org/drawingml/2006/main">
          <a:pPr algn="l"/>
          <a:r>
            <a:rPr lang="fr-BE" dirty="0">
              <a:solidFill>
                <a:schemeClr val="tx1"/>
              </a:solidFill>
            </a:rPr>
            <a:t>p</a:t>
          </a:r>
          <a:r>
            <a:rPr lang="fr-BE" dirty="0" smtClean="0">
              <a:solidFill>
                <a:schemeClr val="tx1"/>
              </a:solidFill>
            </a:rPr>
            <a:t> &lt; 0,001</a:t>
          </a:r>
        </a:p>
        <a:p xmlns:a="http://schemas.openxmlformats.org/drawingml/2006/main">
          <a:pPr algn="l"/>
          <a:r>
            <a:rPr lang="fr-BE" dirty="0" smtClean="0">
              <a:solidFill>
                <a:schemeClr val="tx1"/>
              </a:solidFill>
            </a:rPr>
            <a:t>N = 76</a:t>
          </a:r>
          <a:endParaRPr lang="fr-BE" sz="1100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0.70893</cdr:x>
      <cdr:y>0.61025</cdr:y>
    </cdr:from>
    <cdr:to>
      <cdr:x>0.85473</cdr:x>
      <cdr:y>0.80723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3200061" y="2073587"/>
          <a:ext cx="658164" cy="6692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fr-BE" dirty="0" smtClean="0">
              <a:solidFill>
                <a:schemeClr val="tx1"/>
              </a:solidFill>
            </a:rPr>
            <a:t>R = 0,61</a:t>
          </a:r>
        </a:p>
        <a:p xmlns:a="http://schemas.openxmlformats.org/drawingml/2006/main">
          <a:pPr algn="l"/>
          <a:r>
            <a:rPr lang="fr-BE" dirty="0">
              <a:solidFill>
                <a:schemeClr val="tx1"/>
              </a:solidFill>
            </a:rPr>
            <a:t>p</a:t>
          </a:r>
          <a:r>
            <a:rPr lang="fr-BE" dirty="0" smtClean="0">
              <a:solidFill>
                <a:schemeClr val="tx1"/>
              </a:solidFill>
            </a:rPr>
            <a:t> &lt; 0,001</a:t>
          </a:r>
        </a:p>
        <a:p xmlns:a="http://schemas.openxmlformats.org/drawingml/2006/main">
          <a:pPr algn="l"/>
          <a:r>
            <a:rPr lang="fr-BE" dirty="0" smtClean="0">
              <a:solidFill>
                <a:schemeClr val="tx1"/>
              </a:solidFill>
            </a:rPr>
            <a:t>N = 76</a:t>
          </a:r>
          <a:endParaRPr lang="fr-BE" sz="1100" dirty="0">
            <a:solidFill>
              <a:schemeClr val="tx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0.24183</cdr:x>
      <cdr:y>0.29591</cdr:y>
    </cdr:from>
    <cdr:to>
      <cdr:x>0.43438</cdr:x>
      <cdr:y>0.60136</cdr:y>
    </cdr:to>
    <cdr:sp macro="" textlink="">
      <cdr:nvSpPr>
        <cdr:cNvPr id="3" name="ZoneTexte 2"/>
        <cdr:cNvSpPr txBox="1"/>
      </cdr:nvSpPr>
      <cdr:spPr>
        <a:xfrm xmlns:a="http://schemas.openxmlformats.org/drawingml/2006/main">
          <a:off x="1148443" y="88582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r-BE" sz="1100" dirty="0"/>
        </a:p>
      </cdr:txBody>
    </cdr:sp>
  </cdr:relSizeAnchor>
  <cdr:relSizeAnchor xmlns:cdr="http://schemas.openxmlformats.org/drawingml/2006/chartDrawing">
    <cdr:from>
      <cdr:x>0.21108</cdr:x>
      <cdr:y>0.25353</cdr:y>
    </cdr:from>
    <cdr:to>
      <cdr:x>0.26925</cdr:x>
      <cdr:y>0.3458</cdr:y>
    </cdr:to>
    <cdr:sp macro="" textlink="">
      <cdr:nvSpPr>
        <cdr:cNvPr id="4" name="ZoneTexte 3"/>
        <cdr:cNvSpPr txBox="1"/>
      </cdr:nvSpPr>
      <cdr:spPr>
        <a:xfrm xmlns:a="http://schemas.openxmlformats.org/drawingml/2006/main">
          <a:off x="1002393" y="824711"/>
          <a:ext cx="276225" cy="3001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BE" sz="2000" dirty="0" smtClean="0">
              <a:solidFill>
                <a:schemeClr val="tx1"/>
              </a:solidFill>
            </a:rPr>
            <a:t>*</a:t>
          </a:r>
          <a:endParaRPr lang="fr-BE" sz="20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0.22665</cdr:x>
      <cdr:y>0.84636</cdr:y>
    </cdr:from>
    <cdr:to>
      <cdr:x>0.36819</cdr:x>
      <cdr:y>0.93864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076325" y="2533650"/>
          <a:ext cx="672193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fr-BE" sz="1000" dirty="0" smtClean="0">
              <a:solidFill>
                <a:sysClr val="window" lastClr="FFFFFF"/>
              </a:solidFill>
            </a:rPr>
            <a:t>* p&lt;0.001</a:t>
          </a:r>
          <a:endParaRPr lang="fr-BE" sz="1000" dirty="0">
            <a:solidFill>
              <a:sysClr val="window" lastClr="FFFFFF"/>
            </a:solidFill>
          </a:endParaRPr>
        </a:p>
      </cdr:txBody>
    </cdr:sp>
  </cdr:relSizeAnchor>
  <cdr:relSizeAnchor xmlns:cdr="http://schemas.openxmlformats.org/drawingml/2006/chartDrawing">
    <cdr:from>
      <cdr:x>0.8297</cdr:x>
      <cdr:y>0.81403</cdr:y>
    </cdr:from>
    <cdr:to>
      <cdr:x>0.88787</cdr:x>
      <cdr:y>0.9063</cdr:y>
    </cdr:to>
    <cdr:sp macro="" textlink="">
      <cdr:nvSpPr>
        <cdr:cNvPr id="6" name="ZoneTexte 1"/>
        <cdr:cNvSpPr txBox="1"/>
      </cdr:nvSpPr>
      <cdr:spPr>
        <a:xfrm xmlns:a="http://schemas.openxmlformats.org/drawingml/2006/main">
          <a:off x="3940175" y="2647953"/>
          <a:ext cx="276225" cy="3001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fr-BE" sz="2000" dirty="0" smtClean="0">
              <a:solidFill>
                <a:sysClr val="window" lastClr="FFFFFF"/>
              </a:solidFill>
            </a:rPr>
            <a:t>*</a:t>
          </a:r>
          <a:endParaRPr lang="fr-BE" sz="2000" dirty="0">
            <a:solidFill>
              <a:sysClr val="window" lastClr="FFFFFF"/>
            </a:solidFill>
          </a:endParaRPr>
        </a:p>
      </cdr:txBody>
    </cdr:sp>
  </cdr:relSizeAnchor>
  <cdr:relSizeAnchor xmlns:cdr="http://schemas.openxmlformats.org/drawingml/2006/chartDrawing">
    <cdr:from>
      <cdr:x>0.4192</cdr:x>
      <cdr:y>0.3607</cdr:y>
    </cdr:from>
    <cdr:to>
      <cdr:x>0.47736</cdr:x>
      <cdr:y>0.45297</cdr:y>
    </cdr:to>
    <cdr:sp macro="" textlink="">
      <cdr:nvSpPr>
        <cdr:cNvPr id="7" name="ZoneTexte 1"/>
        <cdr:cNvSpPr txBox="1"/>
      </cdr:nvSpPr>
      <cdr:spPr>
        <a:xfrm xmlns:a="http://schemas.openxmlformats.org/drawingml/2006/main">
          <a:off x="1990725" y="1173317"/>
          <a:ext cx="276225" cy="3001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fr-BE" sz="2000" dirty="0" smtClean="0">
              <a:solidFill>
                <a:sysClr val="window" lastClr="FFFFFF"/>
              </a:solidFill>
            </a:rPr>
            <a:t>*</a:t>
          </a:r>
          <a:endParaRPr lang="fr-BE" sz="2000" dirty="0">
            <a:solidFill>
              <a:sysClr val="window" lastClr="FFFFFF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29C47-02A2-494F-B0D8-F446591613B1}" type="datetime1">
              <a:rPr lang="fr-BE" smtClean="0"/>
              <a:pPr/>
              <a:t>14/10/14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57E4E-8163-9542-A015-BC5B73566A9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507253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05D083-C58A-A94C-9E9E-EAABCC439EAD}" type="datetime1">
              <a:rPr lang="fr-BE" smtClean="0"/>
              <a:pPr/>
              <a:t>14/10/14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60C5EE-5A3F-F84D-B575-3FFEBB1CC52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587412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0C5EE-5A3F-F84D-B575-3FFEBB1CC527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109274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0C5EE-5A3F-F84D-B575-3FFEBB1CC527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57220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0C5EE-5A3F-F84D-B575-3FFEBB1CC527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57220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 smtClean="0"/>
              <a:t>Slide</a:t>
            </a:r>
            <a:r>
              <a:rPr lang="fr-BE" dirty="0" smtClean="0"/>
              <a:t> importante</a:t>
            </a:r>
          </a:p>
          <a:p>
            <a:pPr marL="228600" indent="-228600">
              <a:buAutoNum type="arabicParenR"/>
            </a:pPr>
            <a:r>
              <a:rPr lang="fr-BE" baseline="0" dirty="0" smtClean="0"/>
              <a:t>- En transversal, corrélation Max à stade intermédiaire, (4-6): EDSS  = capacité marche liée (en partie à) fonction médullaire (</a:t>
            </a:r>
            <a:r>
              <a:rPr lang="fr-BE" baseline="0" dirty="0" err="1" smtClean="0"/>
              <a:t>cô</a:t>
            </a:r>
            <a:r>
              <a:rPr lang="fr-BE" baseline="0" dirty="0" smtClean="0"/>
              <a:t> les PEM et PES)</a:t>
            </a:r>
          </a:p>
          <a:p>
            <a:pPr marL="0" indent="0">
              <a:buNone/>
            </a:pPr>
            <a:r>
              <a:rPr lang="fr-BE" baseline="0" dirty="0" smtClean="0"/>
              <a:t>     - EDSS élevé =PE effet plafond / EDSS bas = </a:t>
            </a:r>
            <a:r>
              <a:rPr lang="fr-BE" baseline="0" dirty="0" err="1" smtClean="0"/>
              <a:t>anomalié</a:t>
            </a:r>
            <a:r>
              <a:rPr lang="fr-BE" baseline="0" dirty="0" smtClean="0"/>
              <a:t> aux PE pas encore révélée cliniquement </a:t>
            </a:r>
            <a:r>
              <a:rPr lang="fr-BE" baseline="0" dirty="0" smtClean="0">
                <a:sym typeface="Wingdings" pitchFamily="2" charset="2"/>
              </a:rPr>
              <a:t></a:t>
            </a:r>
          </a:p>
          <a:p>
            <a:pPr marL="228600" indent="-228600">
              <a:buAutoNum type="arabicParenR" startAt="2"/>
            </a:pPr>
            <a:r>
              <a:rPr lang="fr-BE" baseline="0" dirty="0" smtClean="0"/>
              <a:t>ce manque de corrélation à lieu en faveur du rôle pronostic des PE pou autant qu’ils soient réalisés tôt dans le décours de la maladie</a:t>
            </a:r>
          </a:p>
          <a:p>
            <a:pPr marL="228600" indent="-228600">
              <a:buAutoNum type="arabicParenR" startAt="2"/>
            </a:pPr>
            <a:r>
              <a:rPr lang="fr-BE" baseline="0" dirty="0" smtClean="0"/>
              <a:t>La corrélation transversale est plus inconstante (1) sensibilité aux changements différentes entre PE et EDSS (2) delta EP influencé simultanément par effet plafond et détection infra- clinique des PE </a:t>
            </a:r>
          </a:p>
          <a:p>
            <a:pPr marL="0" indent="0">
              <a:buNone/>
            </a:pPr>
            <a:endParaRPr lang="fr-BE" baseline="0" dirty="0" smtClean="0"/>
          </a:p>
          <a:p>
            <a:pPr marL="0" indent="0">
              <a:buNone/>
            </a:pPr>
            <a:r>
              <a:rPr lang="fr-BE" baseline="0" dirty="0" smtClean="0"/>
              <a:t>((REM: les PE réalisés tôt, dès le début de la maladie = intérêt pour identifier les patients à risque d’évolution </a:t>
            </a:r>
            <a:r>
              <a:rPr lang="fr-BE" baseline="0" dirty="0" smtClean="0">
                <a:sym typeface="Wingdings" pitchFamily="2" charset="2"/>
              </a:rPr>
              <a:t> redevable d’un traitement dont l’</a:t>
            </a:r>
            <a:r>
              <a:rPr lang="fr-BE" baseline="0" dirty="0" err="1" smtClean="0">
                <a:sym typeface="Wingdings" pitchFamily="2" charset="2"/>
              </a:rPr>
              <a:t>efficité</a:t>
            </a:r>
            <a:r>
              <a:rPr lang="fr-BE" baseline="0" dirty="0" smtClean="0">
                <a:sym typeface="Wingdings" pitchFamily="2" charset="2"/>
              </a:rPr>
              <a:t> est d’autant plus grande si il est débuté précocement (notion de fenêtre d’opportunité thérapeutique))</a:t>
            </a:r>
            <a:endParaRPr lang="fr-BE" baseline="0" dirty="0" smtClean="0"/>
          </a:p>
          <a:p>
            <a:pPr marL="228600" indent="-228600">
              <a:buAutoNum type="arabicParenR"/>
            </a:pP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0C5EE-5A3F-F84D-B575-3FFEBB1CC527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777780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-Le rôle le</a:t>
            </a:r>
            <a:r>
              <a:rPr lang="fr-BE" baseline="0" dirty="0" smtClean="0"/>
              <a:t> plus</a:t>
            </a:r>
            <a:r>
              <a:rPr lang="fr-BE" dirty="0" smtClean="0"/>
              <a:t> récent des PE = sur le versant pronostic</a:t>
            </a:r>
          </a:p>
          <a:p>
            <a:r>
              <a:rPr lang="fr-BE" dirty="0" smtClean="0"/>
              <a:t>Très récemment, </a:t>
            </a:r>
            <a:r>
              <a:rPr lang="fr-BE" baseline="0" dirty="0" err="1" smtClean="0"/>
              <a:t>schlaeger</a:t>
            </a:r>
            <a:r>
              <a:rPr lang="fr-BE" baseline="0" dirty="0" smtClean="0"/>
              <a:t> construit une modèle </a:t>
            </a:r>
            <a:r>
              <a:rPr lang="fr-BE" baseline="0" dirty="0" err="1" smtClean="0"/>
              <a:t>inculant</a:t>
            </a:r>
            <a:r>
              <a:rPr lang="fr-BE" baseline="0" dirty="0" smtClean="0"/>
              <a:t> l’âge, l’EDSS et un score de PE en T0 (somme des tps de conduction centrale des PES, PEMx4 et PEV) qui prédit  l’EDSS 3 an après (groupe de 22 PP). En le confrontant aux valeurs observées, le modèle est très proche de l’évolution clinique réelle.</a:t>
            </a:r>
          </a:p>
          <a:p>
            <a:r>
              <a:rPr lang="fr-BE" baseline="0" dirty="0" smtClean="0"/>
              <a:t>(</a:t>
            </a:r>
            <a:r>
              <a:rPr lang="fr-BE" baseline="0" dirty="0" err="1" smtClean="0"/>
              <a:t>Schlaeger</a:t>
            </a:r>
            <a:r>
              <a:rPr lang="fr-BE" baseline="0" dirty="0" smtClean="0"/>
              <a:t>: EDSS T0 = 4, durée maladie 5,2 ans)</a:t>
            </a:r>
          </a:p>
          <a:p>
            <a:endParaRPr lang="fr-BE" baseline="0" dirty="0" smtClean="0"/>
          </a:p>
          <a:p>
            <a:r>
              <a:rPr lang="fr-BE" baseline="0" dirty="0" smtClean="0"/>
              <a:t>-80 PT (3 phénotypes), répartis en 2 groupe selon un score global de PE mesuré en T0(</a:t>
            </a:r>
            <a:r>
              <a:rPr lang="fr-BE" baseline="0" dirty="0" err="1" smtClean="0"/>
              <a:t>tts</a:t>
            </a:r>
            <a:r>
              <a:rPr lang="fr-BE" baseline="0" dirty="0" smtClean="0"/>
              <a:t> les modalités sauf PEA) Résultats élevé aux score en T0  prédispose à une évolution rapide vers un EDSS de 4 par rapport au groupe avec EP score faible en T0</a:t>
            </a:r>
          </a:p>
          <a:p>
            <a:endParaRPr lang="fr-BE" baseline="0" dirty="0" smtClean="0"/>
          </a:p>
          <a:p>
            <a:r>
              <a:rPr lang="fr-BE" baseline="0" dirty="0" smtClean="0"/>
              <a:t>Message à retenir de la littérature concernant les </a:t>
            </a:r>
            <a:r>
              <a:rPr lang="fr-BE" baseline="0" dirty="0" err="1" smtClean="0"/>
              <a:t>PEs</a:t>
            </a:r>
            <a:endParaRPr lang="fr-BE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baseline="0" dirty="0" smtClean="0"/>
              <a:t>((REM: les PE réalisés tôt, dès le début de la maladie = intérêt pour identifier les patients à risque d’évolution </a:t>
            </a:r>
            <a:r>
              <a:rPr lang="fr-BE" baseline="0" dirty="0" smtClean="0">
                <a:sym typeface="Wingdings" pitchFamily="2" charset="2"/>
              </a:rPr>
              <a:t> redevable d’un traitement dont l’</a:t>
            </a:r>
            <a:r>
              <a:rPr lang="fr-BE" baseline="0" dirty="0" err="1" smtClean="0">
                <a:sym typeface="Wingdings" pitchFamily="2" charset="2"/>
              </a:rPr>
              <a:t>efficité</a:t>
            </a:r>
            <a:r>
              <a:rPr lang="fr-BE" baseline="0" dirty="0" smtClean="0">
                <a:sym typeface="Wingdings" pitchFamily="2" charset="2"/>
              </a:rPr>
              <a:t> est d’autant plus grande si il est débuté précocement (notion de fenêtre d’opportunité thérapeutique)). En d’autre terme, A IRM constante, les PE peuvent-ils faire la part des choses, au niveau du pronostic, entre des sujets ayant une clinique + ou - perturbée</a:t>
            </a:r>
            <a:endParaRPr lang="fr-BE" baseline="0" dirty="0" smtClean="0"/>
          </a:p>
          <a:p>
            <a:endParaRPr lang="fr-BE" baseline="0" dirty="0" smtClean="0"/>
          </a:p>
          <a:p>
            <a:endParaRPr lang="fr-BE" baseline="0" dirty="0" smtClean="0"/>
          </a:p>
          <a:p>
            <a:r>
              <a:rPr lang="fr-BE" baseline="0" dirty="0" smtClean="0"/>
              <a:t>(((REM: l’inflammation fragilise les tissus par un stress oxydatif </a:t>
            </a:r>
            <a:r>
              <a:rPr lang="fr-BE" baseline="0" dirty="0" smtClean="0">
                <a:sym typeface="Wingdings" pitchFamily="2" charset="2"/>
              </a:rPr>
              <a:t> l’âge est un facteur déterminant dans le développement du handicap  plus sujet âgé, plus le tissu a eu le temps de souffrir,</a:t>
            </a:r>
            <a:r>
              <a:rPr lang="fr-BE" baseline="0" dirty="0" smtClean="0"/>
              <a:t> </a:t>
            </a:r>
          </a:p>
          <a:p>
            <a:endParaRPr lang="fr-BE" baseline="0" dirty="0" smtClean="0"/>
          </a:p>
          <a:p>
            <a:endParaRPr lang="fr-BE" baseline="0" dirty="0" smtClean="0"/>
          </a:p>
          <a:p>
            <a:endParaRPr lang="fr-BE" baseline="0" dirty="0" smtClean="0"/>
          </a:p>
          <a:p>
            <a:endParaRPr lang="fr-BE" baseline="0" dirty="0" smtClean="0"/>
          </a:p>
          <a:p>
            <a:endParaRPr lang="fr-BE" baseline="0" dirty="0" smtClean="0"/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0C5EE-5A3F-F84D-B575-3FFEBB1CC527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479916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0C5EE-5A3F-F84D-B575-3FFEBB1CC527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018255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0C5EE-5A3F-F84D-B575-3FFEBB1CC527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558586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0C5EE-5A3F-F84D-B575-3FFEBB1CC527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590943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0C5EE-5A3F-F84D-B575-3FFEBB1CC527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286460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Prendre moins</a:t>
            </a:r>
            <a:r>
              <a:rPr lang="fr-BE" baseline="0" dirty="0" smtClean="0"/>
              <a:t> de temps sur ces 2 </a:t>
            </a:r>
            <a:r>
              <a:rPr lang="fr-BE" baseline="0" dirty="0" err="1" smtClean="0"/>
              <a:t>slides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0C5EE-5A3F-F84D-B575-3FFEBB1CC527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705064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Prendre une courbe cervicale et placer la courbe cervicale au milieu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0C5EE-5A3F-F84D-B575-3FFEBB1CC527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0C5EE-5A3F-F84D-B575-3FFEBB1CC527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baseline="0" dirty="0" smtClean="0"/>
              <a:t>Reprendre 3 </a:t>
            </a:r>
            <a:r>
              <a:rPr lang="fr-BE" baseline="0" dirty="0" err="1" smtClean="0"/>
              <a:t>Nv</a:t>
            </a:r>
            <a:r>
              <a:rPr lang="fr-BE" baseline="0" dirty="0" smtClean="0"/>
              <a:t> courbes des MS dans </a:t>
            </a:r>
            <a:r>
              <a:rPr lang="fr-BE" baseline="0" dirty="0" err="1" smtClean="0"/>
              <a:t>keypoint</a:t>
            </a:r>
            <a:r>
              <a:rPr lang="fr-BE" baseline="0" dirty="0" smtClean="0"/>
              <a:t> et les mettre dans l’ordre Périph cervical cortex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0C5EE-5A3F-F84D-B575-3FFEBB1CC527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0C5EE-5A3F-F84D-B575-3FFEBB1CC527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272668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Mieux</a:t>
            </a:r>
            <a:r>
              <a:rPr lang="fr-BE" baseline="0" dirty="0" smtClean="0"/>
              <a:t> expliquer que </a:t>
            </a:r>
            <a:r>
              <a:rPr lang="fr-BE" baseline="0" dirty="0" err="1" smtClean="0"/>
              <a:t>slt</a:t>
            </a:r>
            <a:r>
              <a:rPr lang="fr-BE" baseline="0" dirty="0" smtClean="0"/>
              <a:t> 76 patients on eu des pot en T1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0C5EE-5A3F-F84D-B575-3FFEBB1CC527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219235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-PEM MS = % patients avec au moins un des côtés anormaux (&gt;0) </a:t>
            </a:r>
            <a:r>
              <a:rPr lang="fr-BE" dirty="0" smtClean="0">
                <a:sym typeface="Wingdings" pitchFamily="2" charset="2"/>
              </a:rPr>
              <a:t> D</a:t>
            </a:r>
            <a:r>
              <a:rPr lang="fr-BE" baseline="0" dirty="0" smtClean="0">
                <a:sym typeface="Wingdings" pitchFamily="2" charset="2"/>
              </a:rPr>
              <a:t> OU G</a:t>
            </a:r>
          </a:p>
          <a:p>
            <a:r>
              <a:rPr lang="fr-BE" baseline="0" dirty="0" smtClean="0">
                <a:sym typeface="Wingdings" pitchFamily="2" charset="2"/>
              </a:rPr>
              <a:t>	100% des patients ont au moins un membre inférieur qui présente des anomalies aux PEM</a:t>
            </a:r>
          </a:p>
          <a:p>
            <a:r>
              <a:rPr lang="fr-BE" baseline="0" dirty="0" smtClean="0">
                <a:sym typeface="Wingdings" pitchFamily="2" charset="2"/>
              </a:rPr>
              <a:t>-3</a:t>
            </a:r>
            <a:r>
              <a:rPr lang="fr-BE" baseline="30000" dirty="0" smtClean="0">
                <a:sym typeface="Wingdings" pitchFamily="2" charset="2"/>
              </a:rPr>
              <a:t>ème</a:t>
            </a:r>
            <a:r>
              <a:rPr lang="fr-BE" baseline="0" dirty="0" smtClean="0">
                <a:sym typeface="Wingdings" pitchFamily="2" charset="2"/>
              </a:rPr>
              <a:t> ligne: PEM MI D et G = % de patients avec anomalie bilatérale  en T0, 35% des patients  n’ont des anomalies que d’un côté…</a:t>
            </a:r>
          </a:p>
          <a:p>
            <a:r>
              <a:rPr lang="fr-BE" baseline="0" dirty="0" smtClean="0">
                <a:sym typeface="Wingdings" pitchFamily="2" charset="2"/>
              </a:rPr>
              <a:t>-PEM+PES+PEV = 10,4 % des patients présentent des EP anormaux aux 3 modalités et bilatérale</a:t>
            </a:r>
          </a:p>
          <a:p>
            <a:endParaRPr lang="fr-BE" baseline="0" dirty="0" smtClean="0">
              <a:sym typeface="Wingdings" pitchFamily="2" charset="2"/>
            </a:endParaRP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0C5EE-5A3F-F84D-B575-3FFEBB1CC527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025927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Aggravation EP score = 56/76 (pour </a:t>
            </a:r>
            <a:r>
              <a:rPr lang="fr-BE" dirty="0" err="1" smtClean="0"/>
              <a:t>slt</a:t>
            </a:r>
            <a:r>
              <a:rPr lang="fr-BE" dirty="0" smtClean="0"/>
              <a:t> 42 aggravations</a:t>
            </a:r>
            <a:r>
              <a:rPr lang="fr-BE" baseline="0" dirty="0" smtClean="0"/>
              <a:t> pour EDSS); De plus seules 47% des patients ont un EDSS et un EP score qui évoluent dans le même sens </a:t>
            </a:r>
            <a:r>
              <a:rPr lang="fr-BE" baseline="0" dirty="0" smtClean="0">
                <a:sym typeface="Wingdings" pitchFamily="2" charset="2"/>
              </a:rPr>
              <a:t> EP score serait plus sensible aux changements que l’EDSS (</a:t>
            </a:r>
            <a:r>
              <a:rPr lang="fr-BE" baseline="0" dirty="0" err="1" smtClean="0">
                <a:sym typeface="Wingdings" pitchFamily="2" charset="2"/>
              </a:rPr>
              <a:t>responsevness</a:t>
            </a:r>
            <a:r>
              <a:rPr lang="fr-BE" baseline="0" dirty="0" smtClean="0">
                <a:sym typeface="Wingdings" pitchFamily="2" charset="2"/>
              </a:rPr>
              <a:t>)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0C5EE-5A3F-F84D-B575-3FFEBB1CC527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614324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0C5EE-5A3F-F84D-B575-3FFEBB1CC527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738631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Evalue</a:t>
            </a:r>
            <a:r>
              <a:rPr lang="fr-BE" baseline="0" dirty="0" smtClean="0"/>
              <a:t> la sensibilité de EP = quand aggravation de l’EDSS, EP score initial plus élevé que lorsqu’il n’y a pas d’aggravation de l’EDSS (sensibilité EP score = capacité à détecter une aggravation quand elle a lieu</a:t>
            </a:r>
          </a:p>
          <a:p>
            <a:r>
              <a:rPr lang="fr-BE" baseline="0" dirty="0" smtClean="0"/>
              <a:t>Dia suivante: comment évalue l’EDSS si EP score pathologique en T0 = VPP (OR)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0C5EE-5A3F-F84D-B575-3FFEBB1CC527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259036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0C5EE-5A3F-F84D-B575-3FFEBB1CC527}" type="slidenum">
              <a:rPr lang="fr-FR" smtClean="0"/>
              <a:pPr/>
              <a:t>27</a:t>
            </a:fld>
            <a:endParaRPr 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Choix</a:t>
            </a:r>
            <a:r>
              <a:rPr lang="fr-BE" baseline="0" dirty="0" smtClean="0"/>
              <a:t> du </a:t>
            </a:r>
            <a:r>
              <a:rPr lang="fr-BE" baseline="0" dirty="0" err="1" smtClean="0"/>
              <a:t>cut</a:t>
            </a:r>
            <a:r>
              <a:rPr lang="fr-BE" baseline="0" dirty="0" smtClean="0"/>
              <a:t> off en fonction du meilleurs compromis entre sensibilité et spécificité (indice de </a:t>
            </a:r>
            <a:r>
              <a:rPr lang="fr-BE" baseline="0" dirty="0" err="1" smtClean="0"/>
              <a:t>Youden</a:t>
            </a:r>
            <a:r>
              <a:rPr lang="fr-BE" baseline="0" dirty="0" smtClean="0"/>
              <a:t> = Sens+</a:t>
            </a:r>
            <a:r>
              <a:rPr lang="fr-BE" baseline="0" dirty="0" err="1" smtClean="0"/>
              <a:t>Spec</a:t>
            </a:r>
            <a:r>
              <a:rPr lang="fr-BE" baseline="0" dirty="0" smtClean="0"/>
              <a:t>-1)</a:t>
            </a:r>
          </a:p>
          <a:p>
            <a:r>
              <a:rPr lang="fr-BE" baseline="0" dirty="0" smtClean="0"/>
              <a:t>Chois du </a:t>
            </a:r>
            <a:r>
              <a:rPr lang="fr-BE" baseline="0" dirty="0" err="1" smtClean="0"/>
              <a:t>cut</a:t>
            </a:r>
            <a:r>
              <a:rPr lang="fr-BE" baseline="0" dirty="0" smtClean="0"/>
              <a:t> off influence la </a:t>
            </a:r>
            <a:r>
              <a:rPr lang="fr-BE" baseline="0" dirty="0" err="1" smtClean="0"/>
              <a:t>la</a:t>
            </a:r>
            <a:r>
              <a:rPr lang="fr-BE" baseline="0" dirty="0" smtClean="0"/>
              <a:t> VPP et la spécificité (ou la VPN et la sensibilité): si </a:t>
            </a:r>
            <a:r>
              <a:rPr lang="fr-BE" baseline="0" dirty="0" err="1" smtClean="0"/>
              <a:t>cut</a:t>
            </a:r>
            <a:r>
              <a:rPr lang="fr-BE" baseline="0" dirty="0" smtClean="0"/>
              <a:t> off bas = </a:t>
            </a:r>
            <a:r>
              <a:rPr lang="fr-BE" baseline="0" dirty="0" err="1" smtClean="0"/>
              <a:t>bcp</a:t>
            </a:r>
            <a:r>
              <a:rPr lang="fr-BE" baseline="0" dirty="0" smtClean="0"/>
              <a:t> de patient avec EP score anormale mais sans détérioration clinique </a:t>
            </a:r>
            <a:r>
              <a:rPr lang="fr-BE" baseline="0" dirty="0" smtClean="0">
                <a:sym typeface="Wingdings" pitchFamily="2" charset="2"/>
              </a:rPr>
              <a:t> réduit la VPP et la spécificité (car </a:t>
            </a:r>
            <a:r>
              <a:rPr lang="fr-BE" baseline="0" dirty="0" err="1" smtClean="0">
                <a:sym typeface="Wingdings" pitchFamily="2" charset="2"/>
              </a:rPr>
              <a:t>bcp</a:t>
            </a:r>
            <a:r>
              <a:rPr lang="fr-BE" baseline="0" dirty="0" smtClean="0">
                <a:sym typeface="Wingdings" pitchFamily="2" charset="2"/>
              </a:rPr>
              <a:t> de patient sans aggravation MSFC observée mais EP score for atteint)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0C5EE-5A3F-F84D-B575-3FFEBB1CC527}" type="slidenum">
              <a:rPr lang="fr-FR" smtClean="0"/>
              <a:pPr/>
              <a:t>28</a:t>
            </a:fld>
            <a:endParaRPr lang="fr-F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1517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Choix</a:t>
            </a:r>
            <a:r>
              <a:rPr lang="fr-BE" baseline="0" dirty="0" smtClean="0"/>
              <a:t> du </a:t>
            </a:r>
            <a:r>
              <a:rPr lang="fr-BE" baseline="0" dirty="0" err="1" smtClean="0"/>
              <a:t>cut</a:t>
            </a:r>
            <a:r>
              <a:rPr lang="fr-BE" baseline="0" dirty="0" smtClean="0"/>
              <a:t> off en fonction du meilleurs compromis entre sensibilité et spécificité (indice de </a:t>
            </a:r>
            <a:r>
              <a:rPr lang="fr-BE" baseline="0" dirty="0" err="1" smtClean="0"/>
              <a:t>Youden</a:t>
            </a:r>
            <a:r>
              <a:rPr lang="fr-BE" baseline="0" dirty="0" smtClean="0"/>
              <a:t> = Sens+Spec-1)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0C5EE-5A3F-F84D-B575-3FFEBB1CC527}" type="slidenum">
              <a:rPr lang="fr-FR" smtClean="0"/>
              <a:pPr/>
              <a:t>29</a:t>
            </a:fld>
            <a:endParaRPr lang="fr-F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151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0C5EE-5A3F-F84D-B575-3FFEBB1CC527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En T0,</a:t>
            </a:r>
            <a:r>
              <a:rPr lang="fr-BE" baseline="0" dirty="0" smtClean="0"/>
              <a:t> sur 608 paramètres mesurés (76 patients x 8 paramètres par patients), 50% étaient normaux en latence et amplitude, 35% présentaient une anomalie de latence seul alors que seulement 2 % étaient anormaux uniquement en amplitude</a:t>
            </a:r>
          </a:p>
          <a:p>
            <a:r>
              <a:rPr lang="fr-BE" baseline="0" dirty="0" smtClean="0"/>
              <a:t>En T1, le nombre de modalités normales diminuent en faveur d’une augmentation homogène des anomalies de latence et d’amplitude.</a:t>
            </a:r>
          </a:p>
          <a:p>
            <a:r>
              <a:rPr lang="fr-BE" baseline="0" dirty="0" err="1" smtClean="0"/>
              <a:t>Fig</a:t>
            </a:r>
            <a:r>
              <a:rPr lang="fr-BE" baseline="0" dirty="0" smtClean="0"/>
              <a:t> 2: En T0, c’est surtout le nombre de paramètres (par patient) avec une absence/présence d’anomalie en latence et amplitude qui prédit l’EDSS en T0. Le nombre d’anomalie en </a:t>
            </a:r>
            <a:r>
              <a:rPr lang="fr-BE" baseline="0" dirty="0" err="1" smtClean="0"/>
              <a:t>amplitide</a:t>
            </a:r>
            <a:r>
              <a:rPr lang="fr-BE" baseline="0" dirty="0" smtClean="0"/>
              <a:t> seule ne prédit pas signification l’EDSS en T1.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0C5EE-5A3F-F84D-B575-3FFEBB1CC527}" type="slidenum">
              <a:rPr lang="fr-FR" smtClean="0"/>
              <a:pPr/>
              <a:t>30</a:t>
            </a:fld>
            <a:endParaRPr lang="fr-F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r-BE" dirty="0" smtClean="0"/>
              <a:t>Patients avec AR pathologique à au moins </a:t>
            </a:r>
            <a:r>
              <a:rPr lang="fr-BE" baseline="0" dirty="0" smtClean="0"/>
              <a:t>1 des 2 membres supérieurs, alors le CMCT du membre supérieur le plus lent r avec progression de la vitesse de marche</a:t>
            </a:r>
          </a:p>
          <a:p>
            <a:pPr marL="171450" indent="-171450">
              <a:buFontTx/>
              <a:buChar char="-"/>
            </a:pPr>
            <a:r>
              <a:rPr lang="fr-BE" baseline="0" dirty="0" smtClean="0"/>
              <a:t>Tracé1 = PT31, CMCT 8,8, AR 11,76</a:t>
            </a:r>
          </a:p>
          <a:p>
            <a:pPr marL="171450" indent="-171450">
              <a:buFontTx/>
              <a:buChar char="-"/>
            </a:pPr>
            <a:r>
              <a:rPr lang="fr-BE" baseline="0" dirty="0" smtClean="0"/>
              <a:t>Tracé2 = PT39, CMCT 16, AR 5,4</a:t>
            </a:r>
          </a:p>
          <a:p>
            <a:pPr marL="171450" indent="-171450">
              <a:buFontTx/>
              <a:buChar char="-"/>
            </a:pPr>
            <a:r>
              <a:rPr lang="fr-BE" baseline="0" dirty="0" smtClean="0"/>
              <a:t>Tracé3 = PT 46CMCT 14 ms, Ar 25</a:t>
            </a:r>
          </a:p>
          <a:p>
            <a:pPr marL="171450" indent="-171450">
              <a:buFontTx/>
              <a:buChar char="-"/>
            </a:pPr>
            <a:r>
              <a:rPr lang="fr-BE" baseline="0" dirty="0" smtClean="0"/>
              <a:t>Tracé4 = PT37, CMCT 15, AR 14,29 MAIS 25 FWT T0 = 4,2 et T1 = 4,9 (+ 17% = </a:t>
            </a:r>
            <a:r>
              <a:rPr lang="fr-BE" baseline="0" dirty="0" err="1" smtClean="0"/>
              <a:t>slt</a:t>
            </a:r>
            <a:r>
              <a:rPr lang="fr-BE" baseline="0" dirty="0" smtClean="0"/>
              <a:t> légèrement significatif) </a:t>
            </a:r>
            <a:r>
              <a:rPr lang="fr-BE" baseline="0" dirty="0" smtClean="0">
                <a:sym typeface="Wingdings" pitchFamily="2" charset="2"/>
              </a:rPr>
              <a:t> perte amplitude à mettre sur le compte de désynchronisation …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0C5EE-5A3F-F84D-B575-3FFEBB1CC527}" type="slidenum">
              <a:rPr lang="fr-FR" smtClean="0"/>
              <a:pPr/>
              <a:t>31</a:t>
            </a:fld>
            <a:endParaRPr lang="fr-F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546173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0C5EE-5A3F-F84D-B575-3FFEBB1CC527}" type="slidenum">
              <a:rPr lang="fr-FR" smtClean="0"/>
              <a:pPr/>
              <a:t>32</a:t>
            </a:fld>
            <a:endParaRPr lang="fr-F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43604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0C5EE-5A3F-F84D-B575-3FFEBB1CC527}" type="slidenum">
              <a:rPr lang="fr-FR" smtClean="0"/>
              <a:pPr/>
              <a:t>33</a:t>
            </a:fld>
            <a:endParaRPr lang="fr-F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993483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0C5EE-5A3F-F84D-B575-3FFEBB1CC527}" type="slidenum">
              <a:rPr lang="fr-FR" smtClean="0"/>
              <a:pPr/>
              <a:t>34</a:t>
            </a:fld>
            <a:endParaRPr lang="fr-F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539386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0C5EE-5A3F-F84D-B575-3FFEBB1CC527}" type="slidenum">
              <a:rPr lang="fr-FR" smtClean="0"/>
              <a:pPr/>
              <a:t>35</a:t>
            </a:fld>
            <a:endParaRPr lang="fr-F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5393863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0C5EE-5A3F-F84D-B575-3FFEBB1CC527}" type="slidenum">
              <a:rPr lang="fr-FR" smtClean="0"/>
              <a:pPr/>
              <a:t>36</a:t>
            </a:fld>
            <a:endParaRPr lang="fr-F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53938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0C5EE-5A3F-F84D-B575-3FFEBB1CC527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fr-BE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0C5EE-5A3F-F84D-B575-3FFEBB1CC527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baseline="0" dirty="0" smtClean="0"/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0C5EE-5A3F-F84D-B575-3FFEBB1CC527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1401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0C5EE-5A3F-F84D-B575-3FFEBB1CC527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51108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0C5EE-5A3F-F84D-B575-3FFEBB1CC527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30598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0C5EE-5A3F-F84D-B575-3FFEBB1CC527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67167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63614"/>
            <a:ext cx="7772400" cy="1470025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dirty="0" err="1" smtClean="0"/>
              <a:t>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Cliquez pour modifier le style des sous-titres du masque</a:t>
            </a:r>
            <a:endParaRPr lang="en-US"/>
          </a:p>
        </p:txBody>
      </p:sp>
      <p:grpSp>
        <p:nvGrpSpPr>
          <p:cNvPr id="8" name="Grouper 7"/>
          <p:cNvGrpSpPr/>
          <p:nvPr userDrawn="1"/>
        </p:nvGrpSpPr>
        <p:grpSpPr>
          <a:xfrm>
            <a:off x="304757" y="208295"/>
            <a:ext cx="972108" cy="1149676"/>
            <a:chOff x="1046163" y="3659188"/>
            <a:chExt cx="1025525" cy="1212850"/>
          </a:xfrm>
        </p:grpSpPr>
        <p:pic>
          <p:nvPicPr>
            <p:cNvPr id="9" name="Picture 24" descr="Logo CHU simplifié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6163" y="4286250"/>
              <a:ext cx="993775" cy="585788"/>
            </a:xfrm>
            <a:prstGeom prst="rect">
              <a:avLst/>
            </a:prstGeom>
            <a:noFill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5" descr="Logo réunion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CFAFA"/>
                </a:clrFrom>
                <a:clrTo>
                  <a:srgbClr val="FCFAFA">
                    <a:alpha val="0"/>
                  </a:srgbClr>
                </a:clrTo>
              </a:clrChange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1088" y="3659188"/>
              <a:ext cx="990600" cy="787400"/>
            </a:xfrm>
            <a:prstGeom prst="rect">
              <a:avLst/>
            </a:prstGeom>
            <a:noFill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0201993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7295" y="205946"/>
            <a:ext cx="7669504" cy="933622"/>
          </a:xfrm>
        </p:spPr>
        <p:txBody>
          <a:bodyPr/>
          <a:lstStyle/>
          <a:p>
            <a:r>
              <a:rPr lang="nl-BE" dirty="0" err="1" smtClean="0"/>
              <a:t>Cliquez</a:t>
            </a:r>
            <a:r>
              <a:rPr lang="nl-BE" dirty="0" smtClean="0"/>
              <a:t> et </a:t>
            </a:r>
            <a:r>
              <a:rPr lang="nl-BE" dirty="0" err="1" smtClean="0"/>
              <a:t>modifiez</a:t>
            </a:r>
            <a:r>
              <a:rPr lang="nl-BE" dirty="0" smtClean="0"/>
              <a:t> </a:t>
            </a:r>
            <a:r>
              <a:rPr lang="nl-BE" dirty="0" err="1" smtClean="0"/>
              <a:t>le</a:t>
            </a:r>
            <a:r>
              <a:rPr lang="nl-BE" dirty="0" smtClean="0"/>
              <a:t> </a:t>
            </a:r>
            <a:r>
              <a:rPr lang="nl-BE" dirty="0" err="1" smtClean="0"/>
              <a:t>titre</a:t>
            </a:r>
            <a:endParaRPr lang="en-US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28601" y="6356350"/>
            <a:ext cx="24998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i="1">
                <a:solidFill>
                  <a:srgbClr val="FFFF00"/>
                </a:solidFill>
              </a:defRPr>
            </a:lvl1pPr>
          </a:lstStyle>
          <a:p>
            <a:r>
              <a:rPr lang="fr-FR" dirty="0" smtClean="0"/>
              <a:t>CFSEP - 11 octobre 2014</a:t>
            </a:r>
            <a:endParaRPr lang="fr-FR" dirty="0"/>
          </a:p>
        </p:txBody>
      </p:sp>
      <p:pic>
        <p:nvPicPr>
          <p:cNvPr id="4" name="Image 3" descr="LOGO NEUROPHYSIO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6108" y="220968"/>
            <a:ext cx="742184" cy="74218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dirty="0" err="1" smtClean="0"/>
              <a:t>Cliquez</a:t>
            </a:r>
            <a:r>
              <a:rPr lang="nl-BE" dirty="0" smtClean="0"/>
              <a:t> </a:t>
            </a:r>
            <a:r>
              <a:rPr lang="nl-BE" dirty="0" err="1" smtClean="0"/>
              <a:t>pour</a:t>
            </a:r>
            <a:r>
              <a:rPr lang="nl-BE" dirty="0" smtClean="0"/>
              <a:t> </a:t>
            </a:r>
            <a:r>
              <a:rPr lang="nl-BE" dirty="0" err="1" smtClean="0"/>
              <a:t>modifier</a:t>
            </a:r>
            <a:r>
              <a:rPr lang="nl-BE" dirty="0" smtClean="0"/>
              <a:t> les </a:t>
            </a:r>
            <a:r>
              <a:rPr lang="nl-BE" dirty="0" err="1" smtClean="0"/>
              <a:t>styles</a:t>
            </a:r>
            <a:r>
              <a:rPr lang="nl-BE" dirty="0" smtClean="0"/>
              <a:t> du </a:t>
            </a:r>
            <a:r>
              <a:rPr lang="nl-BE" dirty="0" err="1" smtClean="0"/>
              <a:t>texte</a:t>
            </a:r>
            <a:r>
              <a:rPr lang="nl-BE" dirty="0" smtClean="0"/>
              <a:t> du </a:t>
            </a:r>
            <a:r>
              <a:rPr lang="nl-BE" dirty="0" err="1" smtClean="0"/>
              <a:t>masque</a:t>
            </a:r>
            <a:endParaRPr lang="nl-BE" dirty="0" smtClean="0"/>
          </a:p>
          <a:p>
            <a:pPr lvl="1"/>
            <a:r>
              <a:rPr lang="nl-BE" dirty="0" err="1" smtClean="0"/>
              <a:t>Deuxième</a:t>
            </a:r>
            <a:r>
              <a:rPr lang="nl-BE" dirty="0" smtClean="0"/>
              <a:t> niveau</a:t>
            </a:r>
          </a:p>
          <a:p>
            <a:pPr lvl="2"/>
            <a:r>
              <a:rPr lang="nl-BE" dirty="0" err="1" smtClean="0"/>
              <a:t>Troisième</a:t>
            </a:r>
            <a:r>
              <a:rPr lang="nl-BE" dirty="0" smtClean="0"/>
              <a:t> niveau</a:t>
            </a:r>
          </a:p>
          <a:p>
            <a:pPr lvl="3"/>
            <a:r>
              <a:rPr lang="nl-BE" dirty="0" err="1" smtClean="0"/>
              <a:t>Quatrième</a:t>
            </a:r>
            <a:r>
              <a:rPr lang="nl-BE" dirty="0" smtClean="0"/>
              <a:t> niveau</a:t>
            </a:r>
          </a:p>
          <a:p>
            <a:pPr lvl="4"/>
            <a:r>
              <a:rPr lang="nl-BE" dirty="0" err="1" smtClean="0"/>
              <a:t>Cinquième</a:t>
            </a:r>
            <a:r>
              <a:rPr lang="nl-BE" dirty="0" smtClean="0"/>
              <a:t> niveau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593337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3968" y="205946"/>
            <a:ext cx="7842831" cy="933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smtClean="0"/>
              <a:t>Cliquez et modifiez le titre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Cliquez pour modifier les styles du texte du masque</a:t>
            </a:r>
          </a:p>
          <a:p>
            <a:pPr lvl="1"/>
            <a:r>
              <a:rPr lang="en-GB" noProof="0" smtClean="0"/>
              <a:t>Deuxième niveau</a:t>
            </a:r>
          </a:p>
          <a:p>
            <a:pPr lvl="2"/>
            <a:r>
              <a:rPr lang="en-GB" noProof="0" smtClean="0"/>
              <a:t>Troisième niveau</a:t>
            </a:r>
          </a:p>
          <a:p>
            <a:pPr lvl="3"/>
            <a:r>
              <a:rPr lang="en-GB" noProof="0" smtClean="0"/>
              <a:t>Quatrième niveau</a:t>
            </a:r>
          </a:p>
          <a:p>
            <a:pPr lvl="4"/>
            <a:r>
              <a:rPr lang="en-GB" noProof="0" smtClean="0"/>
              <a:t>Cinquième niveau</a:t>
            </a:r>
            <a:endParaRPr lang="en-GB" noProof="0"/>
          </a:p>
        </p:txBody>
      </p:sp>
      <p:cxnSp>
        <p:nvCxnSpPr>
          <p:cNvPr id="8" name="Connecteur droit 7"/>
          <p:cNvCxnSpPr/>
          <p:nvPr userDrawn="1"/>
        </p:nvCxnSpPr>
        <p:spPr>
          <a:xfrm flipV="1">
            <a:off x="0" y="1331784"/>
            <a:ext cx="9144000" cy="6865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er 8"/>
          <p:cNvGrpSpPr/>
          <p:nvPr userDrawn="1"/>
        </p:nvGrpSpPr>
        <p:grpSpPr>
          <a:xfrm>
            <a:off x="8481910" y="308323"/>
            <a:ext cx="525891" cy="621952"/>
            <a:chOff x="1046163" y="3659188"/>
            <a:chExt cx="1025525" cy="1212850"/>
          </a:xfrm>
        </p:grpSpPr>
        <p:pic>
          <p:nvPicPr>
            <p:cNvPr id="10" name="Picture 24" descr="Logo CHU simplifié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6163" y="4286250"/>
              <a:ext cx="993775" cy="585788"/>
            </a:xfrm>
            <a:prstGeom prst="rect">
              <a:avLst/>
            </a:prstGeom>
            <a:noFill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5" descr="Logo réunion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CFAFA"/>
                </a:clrFrom>
                <a:clrTo>
                  <a:srgbClr val="FCFAFA">
                    <a:alpha val="0"/>
                  </a:srgbClr>
                </a:clrTo>
              </a:clrChange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1088" y="3659188"/>
              <a:ext cx="990600" cy="787400"/>
            </a:xfrm>
            <a:prstGeom prst="rect">
              <a:avLst/>
            </a:prstGeom>
            <a:noFill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</p:sldLayoutIdLst>
  <p:transition spd="slow">
    <p:wipe dir="d"/>
  </p:transition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rgbClr val="FFFF00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FF00"/>
        </a:buClr>
        <a:buFont typeface="Arial" pitchFamily="34" charset="0"/>
        <a:buChar char="•"/>
        <a:defRPr sz="3000" kern="1200">
          <a:solidFill>
            <a:schemeClr val="tx1"/>
          </a:solidFill>
          <a:latin typeface="Verdana"/>
          <a:ea typeface="+mn-ea"/>
          <a:cs typeface="Verdana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CCFFCC"/>
        </a:buClr>
        <a:buFont typeface="Arial" pitchFamily="34" charset="0"/>
        <a:buChar char="–"/>
        <a:defRPr sz="2800" kern="1200">
          <a:solidFill>
            <a:schemeClr val="tx1"/>
          </a:solidFill>
          <a:latin typeface="Verdana"/>
          <a:ea typeface="+mn-ea"/>
          <a:cs typeface="Verdana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FF00"/>
        </a:buClr>
        <a:buFont typeface="Arial" pitchFamily="34" charset="0"/>
        <a:buChar char="•"/>
        <a:defRPr sz="2400" kern="1200">
          <a:solidFill>
            <a:schemeClr val="tx1"/>
          </a:solidFill>
          <a:latin typeface="Verdana"/>
          <a:ea typeface="+mn-ea"/>
          <a:cs typeface="Verdana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chart" Target="../charts/char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microsoft.com/office/2007/relationships/hdphoto" Target="../media/hdphoto2.wdp"/><Relationship Id="rId8" Type="http://schemas.openxmlformats.org/officeDocument/2006/relationships/image" Target="../media/image30.png"/><Relationship Id="rId9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jpeg"/><Relationship Id="rId6" Type="http://schemas.microsoft.com/office/2007/relationships/hdphoto" Target="../media/hdphoto1.wdp"/><Relationship Id="rId7" Type="http://schemas.openxmlformats.org/officeDocument/2006/relationships/image" Target="../media/image39.jpeg"/><Relationship Id="rId8" Type="http://schemas.microsoft.com/office/2007/relationships/hdphoto" Target="../media/hdphoto2.wdp"/><Relationship Id="rId9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39.jpeg"/><Relationship Id="rId5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063966"/>
            <a:ext cx="7772400" cy="2591023"/>
          </a:xfrm>
        </p:spPr>
        <p:txBody>
          <a:bodyPr>
            <a:normAutofit fontScale="90000"/>
          </a:bodyPr>
          <a:lstStyle/>
          <a:p>
            <a:r>
              <a:rPr lang="en-GB" sz="4400" dirty="0" smtClean="0"/>
              <a:t>NEUROPHYSIOLOGIE</a:t>
            </a:r>
            <a:br>
              <a:rPr lang="en-GB" sz="4400" dirty="0" smtClean="0"/>
            </a:br>
            <a:r>
              <a:rPr lang="en-GB" sz="4400" dirty="0" smtClean="0"/>
              <a:t>ET</a:t>
            </a:r>
            <a:br>
              <a:rPr lang="en-GB" sz="4400" dirty="0" smtClean="0"/>
            </a:br>
            <a:r>
              <a:rPr lang="en-GB" sz="4400" dirty="0" smtClean="0"/>
              <a:t>SCLEROSE EN PLAQUES:</a:t>
            </a:r>
            <a:br>
              <a:rPr lang="en-GB" sz="4400" dirty="0" smtClean="0"/>
            </a:br>
            <a:r>
              <a:rPr lang="en-GB" sz="2200" dirty="0" smtClean="0"/>
              <a:t>Quantification </a:t>
            </a:r>
            <a:r>
              <a:rPr lang="en-GB" sz="2200" dirty="0" err="1" smtClean="0"/>
              <a:t>fonctionnelle</a:t>
            </a:r>
            <a:r>
              <a:rPr lang="en-GB" sz="2200" dirty="0" smtClean="0"/>
              <a:t/>
            </a:r>
            <a:br>
              <a:rPr lang="en-GB" sz="2200" dirty="0" smtClean="0"/>
            </a:br>
            <a:r>
              <a:rPr lang="en-GB" sz="2200" dirty="0" smtClean="0"/>
              <a:t>et </a:t>
            </a:r>
            <a:br>
              <a:rPr lang="en-GB" sz="2200" dirty="0" smtClean="0"/>
            </a:br>
            <a:r>
              <a:rPr lang="en-GB" sz="2200" dirty="0" err="1" smtClean="0"/>
              <a:t>Outil</a:t>
            </a:r>
            <a:r>
              <a:rPr lang="en-GB" sz="2200" dirty="0" smtClean="0"/>
              <a:t> </a:t>
            </a:r>
            <a:r>
              <a:rPr lang="en-GB" sz="2200" dirty="0" err="1" smtClean="0"/>
              <a:t>pronostique</a:t>
            </a:r>
            <a:r>
              <a:rPr lang="en-GB" sz="2200" dirty="0" smtClean="0"/>
              <a:t>?</a:t>
            </a:r>
            <a:endParaRPr lang="en-GB" sz="2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5219114"/>
            <a:ext cx="6400800" cy="1338729"/>
          </a:xfrm>
        </p:spPr>
        <p:txBody>
          <a:bodyPr>
            <a:normAutofit lnSpcReduction="10000"/>
          </a:bodyPr>
          <a:lstStyle/>
          <a:p>
            <a:r>
              <a:rPr lang="fr-FR" sz="1800" dirty="0"/>
              <a:t>Xavier GIFFROY</a:t>
            </a:r>
          </a:p>
          <a:p>
            <a:r>
              <a:rPr lang="fr-FR" sz="1800" dirty="0" smtClean="0"/>
              <a:t>François WANG</a:t>
            </a:r>
          </a:p>
          <a:p>
            <a:r>
              <a:rPr lang="fr-FR" sz="1800" dirty="0"/>
              <a:t>Dominique DIVE</a:t>
            </a:r>
          </a:p>
          <a:p>
            <a:r>
              <a:rPr lang="fr-FR" sz="1800" dirty="0" smtClean="0"/>
              <a:t>CHU - LIEGE</a:t>
            </a:r>
          </a:p>
        </p:txBody>
      </p:sp>
      <p:sp>
        <p:nvSpPr>
          <p:cNvPr id="4" name="Rectangle 3"/>
          <p:cNvSpPr/>
          <p:nvPr/>
        </p:nvSpPr>
        <p:spPr>
          <a:xfrm>
            <a:off x="1548228" y="418730"/>
            <a:ext cx="59333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Club Francophone de la Sclérose En Plaques (CFSEP)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1869500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PE – Quantification Fonctionnelle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fr-BE" dirty="0" smtClean="0"/>
              <a:t>EDSS et durée de la maladie </a:t>
            </a:r>
            <a:r>
              <a:rPr lang="fr-BE" sz="1600" dirty="0" smtClean="0"/>
              <a:t>(</a:t>
            </a:r>
            <a:r>
              <a:rPr lang="fr-BE" sz="1600" dirty="0" err="1" smtClean="0"/>
              <a:t>trans</a:t>
            </a:r>
            <a:r>
              <a:rPr lang="fr-BE" sz="1600" dirty="0"/>
              <a:t>.</a:t>
            </a:r>
            <a:r>
              <a:rPr lang="fr-BE" sz="1600" dirty="0" smtClean="0"/>
              <a:t>-</a:t>
            </a:r>
            <a:r>
              <a:rPr lang="fr-BE" sz="1600" dirty="0" err="1" smtClean="0"/>
              <a:t>longit</a:t>
            </a:r>
            <a:r>
              <a:rPr lang="fr-BE" sz="1600" dirty="0" smtClean="0"/>
              <a:t>.)   </a:t>
            </a:r>
            <a:endParaRPr lang="fr-BE" sz="1600" dirty="0"/>
          </a:p>
          <a:p>
            <a:endParaRPr lang="fr-BE" dirty="0" smtClean="0"/>
          </a:p>
          <a:p>
            <a:pPr marL="0" indent="0">
              <a:buNone/>
            </a:pPr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CFSEP - 11 octobre 2014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072489" y="2437952"/>
            <a:ext cx="2499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EDSS initial = 1,3</a:t>
            </a:r>
          </a:p>
          <a:p>
            <a:r>
              <a:rPr lang="fr-BE" dirty="0" smtClean="0"/>
              <a:t>Durée maladie = 2,3 ans </a:t>
            </a:r>
            <a:endParaRPr lang="fr-BE" dirty="0"/>
          </a:p>
        </p:txBody>
      </p:sp>
      <p:sp>
        <p:nvSpPr>
          <p:cNvPr id="19" name="ZoneTexte 18"/>
          <p:cNvSpPr txBox="1"/>
          <p:nvPr/>
        </p:nvSpPr>
        <p:spPr>
          <a:xfrm>
            <a:off x="5672468" y="2437953"/>
            <a:ext cx="25524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EDSS initial = 3,5</a:t>
            </a:r>
          </a:p>
          <a:p>
            <a:r>
              <a:rPr lang="fr-BE" dirty="0" smtClean="0"/>
              <a:t>Durée maladie = 7,5 ans </a:t>
            </a:r>
            <a:endParaRPr lang="fr-BE" dirty="0"/>
          </a:p>
        </p:txBody>
      </p:sp>
      <p:grpSp>
        <p:nvGrpSpPr>
          <p:cNvPr id="7" name="Groupe 6"/>
          <p:cNvGrpSpPr/>
          <p:nvPr/>
        </p:nvGrpSpPr>
        <p:grpSpPr>
          <a:xfrm>
            <a:off x="199573" y="3174380"/>
            <a:ext cx="4245429" cy="2854324"/>
            <a:chOff x="-3520847" y="904875"/>
            <a:chExt cx="3209925" cy="2524125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520847" y="904875"/>
              <a:ext cx="3209925" cy="2524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3520847" y="2732046"/>
              <a:ext cx="3209925" cy="6878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bg1">
                      <a:lumMod val="65000"/>
                      <a:lumOff val="35000"/>
                    </a:schemeClr>
                  </a:solidFill>
                </a:rPr>
                <a:t>Jung, P., A. </a:t>
              </a:r>
              <a:r>
                <a:rPr lang="en-US" sz="1200" b="1" dirty="0" err="1">
                  <a:solidFill>
                    <a:schemeClr val="bg1">
                      <a:lumMod val="65000"/>
                      <a:lumOff val="35000"/>
                    </a:schemeClr>
                  </a:solidFill>
                </a:rPr>
                <a:t>Beyerle</a:t>
              </a:r>
              <a:r>
                <a:rPr lang="en-US" sz="1200" b="1" dirty="0">
                  <a:solidFill>
                    <a:schemeClr val="bg1">
                      <a:lumMod val="65000"/>
                      <a:lumOff val="35000"/>
                    </a:schemeClr>
                  </a:solidFill>
                </a:rPr>
                <a:t>, and U. </a:t>
              </a:r>
              <a:r>
                <a:rPr lang="en-US" sz="1200" b="1" dirty="0" err="1">
                  <a:solidFill>
                    <a:schemeClr val="bg1">
                      <a:lumMod val="65000"/>
                      <a:lumOff val="35000"/>
                    </a:schemeClr>
                  </a:solidFill>
                </a:rPr>
                <a:t>Ziemann</a:t>
              </a:r>
              <a:r>
                <a:rPr lang="en-US" sz="1200" b="1" dirty="0">
                  <a:solidFill>
                    <a:schemeClr val="bg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n-US" sz="1200" b="1" dirty="0">
                  <a:solidFill>
                    <a:srgbClr val="00FF00"/>
                  </a:solidFill>
                </a:rPr>
                <a:t>Multimodal evoked potentials measure and predict disability progression in early relapsing-remitting multiple sclerosis</a:t>
              </a:r>
              <a:r>
                <a:rPr lang="en-US" sz="1200" b="1" dirty="0">
                  <a:solidFill>
                    <a:schemeClr val="bg1">
                      <a:lumMod val="65000"/>
                      <a:lumOff val="35000"/>
                    </a:schemeClr>
                  </a:solidFill>
                </a:rPr>
                <a:t>. </a:t>
              </a:r>
              <a:r>
                <a:rPr lang="en-US" sz="1200" b="1" dirty="0" err="1">
                  <a:solidFill>
                    <a:schemeClr val="bg1">
                      <a:lumMod val="65000"/>
                      <a:lumOff val="35000"/>
                    </a:schemeClr>
                  </a:solidFill>
                </a:rPr>
                <a:t>Mult</a:t>
              </a:r>
              <a:r>
                <a:rPr lang="en-US" sz="1200" b="1" dirty="0">
                  <a:solidFill>
                    <a:schemeClr val="bg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b="1" dirty="0" err="1">
                  <a:solidFill>
                    <a:schemeClr val="bg1">
                      <a:lumMod val="65000"/>
                      <a:lumOff val="35000"/>
                    </a:schemeClr>
                  </a:solidFill>
                </a:rPr>
                <a:t>Scler</a:t>
              </a:r>
              <a:r>
                <a:rPr lang="en-US" sz="1200" b="1" dirty="0">
                  <a:solidFill>
                    <a:schemeClr val="bg1">
                      <a:lumMod val="65000"/>
                      <a:lumOff val="35000"/>
                    </a:schemeClr>
                  </a:solidFill>
                </a:rPr>
                <a:t>, 2008. </a:t>
              </a:r>
              <a:endParaRPr lang="fr-BE" sz="1200" b="1" dirty="0">
                <a:solidFill>
                  <a:schemeClr val="bg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3860803" y="3707546"/>
            <a:ext cx="588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2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BE" sz="1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= 37</a:t>
            </a:r>
            <a:endParaRPr lang="fr-BE" sz="1200" b="1" dirty="0">
              <a:solidFill>
                <a:schemeClr val="bg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6971" y="3184639"/>
            <a:ext cx="4245429" cy="2844065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4796972" y="5250835"/>
            <a:ext cx="4245429" cy="7633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200" b="1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Leocani</a:t>
            </a:r>
            <a:r>
              <a:rPr lang="fr-BE" sz="12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, L., et al., </a:t>
            </a:r>
            <a:r>
              <a:rPr lang="fr-BE" sz="1200" b="1" dirty="0">
                <a:solidFill>
                  <a:srgbClr val="00FF00"/>
                </a:solidFill>
              </a:rPr>
              <a:t>Multimodal </a:t>
            </a:r>
            <a:r>
              <a:rPr lang="fr-BE" sz="1200" b="1" dirty="0" err="1">
                <a:solidFill>
                  <a:srgbClr val="00FF00"/>
                </a:solidFill>
              </a:rPr>
              <a:t>evoked</a:t>
            </a:r>
            <a:r>
              <a:rPr lang="fr-BE" sz="1200" b="1" dirty="0">
                <a:solidFill>
                  <a:srgbClr val="00FF00"/>
                </a:solidFill>
              </a:rPr>
              <a:t> </a:t>
            </a:r>
            <a:r>
              <a:rPr lang="fr-BE" sz="1200" b="1" dirty="0" err="1">
                <a:solidFill>
                  <a:srgbClr val="00FF00"/>
                </a:solidFill>
              </a:rPr>
              <a:t>potentials</a:t>
            </a:r>
            <a:r>
              <a:rPr lang="fr-BE" sz="1200" b="1" dirty="0">
                <a:solidFill>
                  <a:srgbClr val="00FF00"/>
                </a:solidFill>
              </a:rPr>
              <a:t> to </a:t>
            </a:r>
            <a:r>
              <a:rPr lang="fr-BE" sz="1200" b="1" dirty="0" err="1">
                <a:solidFill>
                  <a:srgbClr val="00FF00"/>
                </a:solidFill>
              </a:rPr>
              <a:t>assess</a:t>
            </a:r>
            <a:r>
              <a:rPr lang="fr-BE" sz="1200" b="1" dirty="0">
                <a:solidFill>
                  <a:srgbClr val="00FF00"/>
                </a:solidFill>
              </a:rPr>
              <a:t> the </a:t>
            </a:r>
            <a:r>
              <a:rPr lang="fr-BE" sz="1200" b="1" dirty="0" err="1">
                <a:solidFill>
                  <a:srgbClr val="00FF00"/>
                </a:solidFill>
              </a:rPr>
              <a:t>evolution</a:t>
            </a:r>
            <a:r>
              <a:rPr lang="fr-BE" sz="1200" b="1" dirty="0">
                <a:solidFill>
                  <a:srgbClr val="00FF00"/>
                </a:solidFill>
              </a:rPr>
              <a:t> of multiple </a:t>
            </a:r>
            <a:r>
              <a:rPr lang="fr-BE" sz="1200" b="1" dirty="0" err="1">
                <a:solidFill>
                  <a:srgbClr val="00FF00"/>
                </a:solidFill>
              </a:rPr>
              <a:t>sclerosis</a:t>
            </a:r>
            <a:r>
              <a:rPr lang="fr-BE" sz="1200" b="1" dirty="0">
                <a:solidFill>
                  <a:srgbClr val="00FF00"/>
                </a:solidFill>
              </a:rPr>
              <a:t>: a longitudinal </a:t>
            </a:r>
            <a:r>
              <a:rPr lang="fr-BE" sz="1200" b="1" dirty="0" err="1">
                <a:solidFill>
                  <a:srgbClr val="00FF00"/>
                </a:solidFill>
              </a:rPr>
              <a:t>study</a:t>
            </a:r>
            <a:r>
              <a:rPr lang="fr-BE" sz="12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. J </a:t>
            </a:r>
            <a:r>
              <a:rPr lang="fr-BE" sz="1200" b="1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Neurol</a:t>
            </a:r>
            <a:r>
              <a:rPr lang="fr-BE" sz="12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 </a:t>
            </a:r>
            <a:r>
              <a:rPr lang="fr-BE" sz="1200" b="1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Neurosurg</a:t>
            </a:r>
            <a:r>
              <a:rPr lang="fr-BE" sz="12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 </a:t>
            </a:r>
            <a:r>
              <a:rPr lang="fr-BE" sz="1200" b="1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Psychiatry</a:t>
            </a:r>
            <a:r>
              <a:rPr lang="fr-BE" sz="12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, 2006.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786515" y="3803975"/>
            <a:ext cx="504000" cy="216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786515" y="4590885"/>
            <a:ext cx="778311" cy="41954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541842" y="4923344"/>
            <a:ext cx="990000" cy="216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935002" y="4913943"/>
            <a:ext cx="1034141" cy="216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012685" y="4923344"/>
            <a:ext cx="746685" cy="234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ln>
                <a:solidFill>
                  <a:srgbClr val="FF0000"/>
                </a:solidFill>
              </a:ln>
              <a:noFill/>
            </a:endParaRPr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PE – Quantification Fonctionnelle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fr-BE" dirty="0" smtClean="0"/>
              <a:t>EDSS et durée de la maladie </a:t>
            </a:r>
            <a:r>
              <a:rPr lang="fr-BE" sz="1600" dirty="0" smtClean="0"/>
              <a:t>(pronostic)   </a:t>
            </a:r>
            <a:endParaRPr lang="fr-BE" sz="1600" dirty="0"/>
          </a:p>
          <a:p>
            <a:endParaRPr lang="fr-BE" dirty="0" smtClean="0"/>
          </a:p>
          <a:p>
            <a:pPr marL="0" indent="0">
              <a:buNone/>
            </a:pPr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CFSEP - 11 octobre 2014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0757" y="2437344"/>
            <a:ext cx="4586061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437343"/>
            <a:ext cx="4550757" cy="305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2699431" y="5079998"/>
            <a:ext cx="4586741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err="1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Kallmann</a:t>
            </a:r>
            <a:r>
              <a:rPr lang="en-US" sz="12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, B.A., et al., </a:t>
            </a:r>
            <a:r>
              <a:rPr lang="en-US" sz="1200" b="1" dirty="0" smtClean="0">
                <a:solidFill>
                  <a:srgbClr val="00FF00"/>
                </a:solidFill>
              </a:rPr>
              <a:t>Early abnormalities of evoked potentials and future disability in patients with multiple sclerosis</a:t>
            </a:r>
            <a:r>
              <a:rPr lang="en-US" sz="12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. </a:t>
            </a:r>
            <a:r>
              <a:rPr lang="en-US" sz="1200" b="1" dirty="0" err="1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Mult</a:t>
            </a:r>
            <a:r>
              <a:rPr lang="en-US" sz="12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b="1" dirty="0" err="1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Scler</a:t>
            </a:r>
            <a:r>
              <a:rPr lang="en-US" sz="12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, 2006. </a:t>
            </a:r>
            <a:endParaRPr lang="fr-BE" sz="1200" b="1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862132" y="2780268"/>
            <a:ext cx="5822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(n = 44)</a:t>
            </a:r>
            <a:endParaRPr lang="fr-BE" sz="10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862132" y="3011975"/>
            <a:ext cx="5822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(n = 50)</a:t>
            </a:r>
            <a:endParaRPr lang="fr-BE" sz="10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3194553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60649"/>
            <a:ext cx="8229600" cy="5708376"/>
          </a:xfrm>
        </p:spPr>
        <p:txBody>
          <a:bodyPr/>
          <a:lstStyle/>
          <a:p>
            <a:pPr algn="ctr">
              <a:buNone/>
            </a:pPr>
            <a:r>
              <a:rPr lang="fr-BE" dirty="0" smtClean="0">
                <a:solidFill>
                  <a:srgbClr val="FFFF00"/>
                </a:solidFill>
              </a:rPr>
              <a:t>Evolution schématique de la corrélation PE-EDSS</a:t>
            </a:r>
            <a:endParaRPr lang="fr-BE" dirty="0">
              <a:solidFill>
                <a:srgbClr val="FFFF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 flipV="1">
            <a:off x="971600" y="1416710"/>
            <a:ext cx="0" cy="46805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971600" y="6082716"/>
            <a:ext cx="727280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35496" y="1430662"/>
            <a:ext cx="1183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smtClean="0"/>
              <a:t>Corrélation</a:t>
            </a:r>
          </a:p>
          <a:p>
            <a:r>
              <a:rPr lang="fr-BE" sz="1400" dirty="0" smtClean="0"/>
              <a:t>EDSS-EP</a:t>
            </a:r>
            <a:endParaRPr lang="fr-BE" sz="1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7881300" y="6140210"/>
            <a:ext cx="5469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400" dirty="0" smtClean="0"/>
              <a:t>EDSS</a:t>
            </a:r>
            <a:endParaRPr lang="fr-BE" sz="1400" dirty="0"/>
          </a:p>
        </p:txBody>
      </p:sp>
      <p:sp>
        <p:nvSpPr>
          <p:cNvPr id="14" name="ZoneTexte 13"/>
          <p:cNvSpPr txBox="1"/>
          <p:nvPr/>
        </p:nvSpPr>
        <p:spPr>
          <a:xfrm>
            <a:off x="5134410" y="60682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6</a:t>
            </a:r>
            <a:endParaRPr lang="fr-BE" dirty="0"/>
          </a:p>
        </p:txBody>
      </p:sp>
      <p:sp>
        <p:nvSpPr>
          <p:cNvPr id="15" name="ZoneTexte 14"/>
          <p:cNvSpPr txBox="1"/>
          <p:nvPr/>
        </p:nvSpPr>
        <p:spPr>
          <a:xfrm>
            <a:off x="3694250" y="60682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4</a:t>
            </a:r>
            <a:endParaRPr lang="fr-BE" dirty="0"/>
          </a:p>
        </p:txBody>
      </p:sp>
      <p:sp>
        <p:nvSpPr>
          <p:cNvPr id="16" name="ZoneTexte 15"/>
          <p:cNvSpPr txBox="1"/>
          <p:nvPr/>
        </p:nvSpPr>
        <p:spPr>
          <a:xfrm>
            <a:off x="6574570" y="60682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8</a:t>
            </a:r>
            <a:endParaRPr lang="fr-BE" dirty="0"/>
          </a:p>
        </p:txBody>
      </p:sp>
      <p:sp>
        <p:nvSpPr>
          <p:cNvPr id="17" name="ZoneTexte 16"/>
          <p:cNvSpPr txBox="1"/>
          <p:nvPr/>
        </p:nvSpPr>
        <p:spPr>
          <a:xfrm>
            <a:off x="2267744" y="60682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2</a:t>
            </a:r>
            <a:endParaRPr lang="fr-BE" dirty="0"/>
          </a:p>
        </p:txBody>
      </p:sp>
      <p:grpSp>
        <p:nvGrpSpPr>
          <p:cNvPr id="27" name="Groupe 26"/>
          <p:cNvGrpSpPr/>
          <p:nvPr/>
        </p:nvGrpSpPr>
        <p:grpSpPr>
          <a:xfrm>
            <a:off x="1403086" y="2599500"/>
            <a:ext cx="6409170" cy="2756060"/>
            <a:chOff x="1475656" y="2628528"/>
            <a:chExt cx="6409170" cy="2756060"/>
          </a:xfrm>
        </p:grpSpPr>
        <p:cxnSp>
          <p:nvCxnSpPr>
            <p:cNvPr id="20" name="Connecteur droit 19"/>
            <p:cNvCxnSpPr/>
            <p:nvPr/>
          </p:nvCxnSpPr>
          <p:spPr>
            <a:xfrm>
              <a:off x="1475656" y="4149080"/>
              <a:ext cx="2376264" cy="0"/>
            </a:xfrm>
            <a:prstGeom prst="line">
              <a:avLst/>
            </a:prstGeom>
            <a:ln>
              <a:solidFill>
                <a:srgbClr val="FF0000"/>
              </a:solidFill>
              <a:prstDash val="sysDot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26" name="Groupe 25"/>
            <p:cNvGrpSpPr/>
            <p:nvPr/>
          </p:nvGrpSpPr>
          <p:grpSpPr>
            <a:xfrm>
              <a:off x="3843536" y="2628528"/>
              <a:ext cx="4041290" cy="2756060"/>
              <a:chOff x="3843536" y="2628528"/>
              <a:chExt cx="4041290" cy="2756060"/>
            </a:xfrm>
          </p:grpSpPr>
          <p:cxnSp>
            <p:nvCxnSpPr>
              <p:cNvPr id="21" name="Connecteur droit 20"/>
              <p:cNvCxnSpPr/>
              <p:nvPr/>
            </p:nvCxnSpPr>
            <p:spPr>
              <a:xfrm flipH="1" flipV="1">
                <a:off x="3843536" y="2628528"/>
                <a:ext cx="8384" cy="1520552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ysDot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" name="Connecteur droit 21"/>
              <p:cNvCxnSpPr/>
              <p:nvPr/>
            </p:nvCxnSpPr>
            <p:spPr>
              <a:xfrm>
                <a:off x="3851920" y="2636912"/>
                <a:ext cx="1440160" cy="0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ysDot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3" name="Connecteur droit 22"/>
              <p:cNvCxnSpPr/>
              <p:nvPr/>
            </p:nvCxnSpPr>
            <p:spPr>
              <a:xfrm>
                <a:off x="5292080" y="2636912"/>
                <a:ext cx="0" cy="2736304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ysDot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29"/>
              <p:cNvCxnSpPr/>
              <p:nvPr/>
            </p:nvCxnSpPr>
            <p:spPr>
              <a:xfrm>
                <a:off x="5292080" y="5376335"/>
                <a:ext cx="2592746" cy="8253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ysDot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3" name="Connecteur droit 32"/>
          <p:cNvCxnSpPr/>
          <p:nvPr/>
        </p:nvCxnSpPr>
        <p:spPr>
          <a:xfrm>
            <a:off x="1403648" y="2540372"/>
            <a:ext cx="6481178" cy="3392629"/>
          </a:xfrm>
          <a:prstGeom prst="line">
            <a:avLst/>
          </a:prstGeom>
          <a:ln>
            <a:solidFill>
              <a:srgbClr val="10DA1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29" name="Groupe 28"/>
          <p:cNvGrpSpPr/>
          <p:nvPr/>
        </p:nvGrpSpPr>
        <p:grpSpPr>
          <a:xfrm>
            <a:off x="6012160" y="1919642"/>
            <a:ext cx="2880320" cy="945396"/>
            <a:chOff x="6012160" y="1556792"/>
            <a:chExt cx="2880320" cy="945396"/>
          </a:xfrm>
        </p:grpSpPr>
        <p:sp>
          <p:nvSpPr>
            <p:cNvPr id="46" name="ZoneTexte 45"/>
            <p:cNvSpPr txBox="1"/>
            <p:nvPr/>
          </p:nvSpPr>
          <p:spPr>
            <a:xfrm>
              <a:off x="6012160" y="1835532"/>
              <a:ext cx="2880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dirty="0" smtClean="0"/>
                <a:t>Relation longitudinale </a:t>
              </a:r>
              <a:endParaRPr lang="fr-BE" dirty="0"/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6012160" y="1556792"/>
              <a:ext cx="2880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dirty="0" smtClean="0"/>
                <a:t>Relation transversale </a:t>
              </a:r>
              <a:endParaRPr lang="fr-BE" dirty="0"/>
            </a:p>
          </p:txBody>
        </p:sp>
        <p:sp>
          <p:nvSpPr>
            <p:cNvPr id="47" name="ZoneTexte 46"/>
            <p:cNvSpPr txBox="1"/>
            <p:nvPr/>
          </p:nvSpPr>
          <p:spPr>
            <a:xfrm>
              <a:off x="6012160" y="2132856"/>
              <a:ext cx="2880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dirty="0" smtClean="0"/>
                <a:t>Pronostic </a:t>
              </a:r>
              <a:endParaRPr lang="fr-BE" dirty="0"/>
            </a:p>
          </p:txBody>
        </p:sp>
        <p:cxnSp>
          <p:nvCxnSpPr>
            <p:cNvPr id="48" name="Connecteur droit 47"/>
            <p:cNvCxnSpPr/>
            <p:nvPr/>
          </p:nvCxnSpPr>
          <p:spPr>
            <a:xfrm>
              <a:off x="8172400" y="2060848"/>
              <a:ext cx="504056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" name="Connecteur droit 48"/>
            <p:cNvCxnSpPr/>
            <p:nvPr/>
          </p:nvCxnSpPr>
          <p:spPr>
            <a:xfrm>
              <a:off x="8172400" y="2348880"/>
              <a:ext cx="504056" cy="0"/>
            </a:xfrm>
            <a:prstGeom prst="line">
              <a:avLst/>
            </a:prstGeom>
            <a:ln>
              <a:solidFill>
                <a:srgbClr val="10DA1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>
              <a:off x="8172400" y="1772816"/>
              <a:ext cx="50405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8" name="Forme libre 17"/>
          <p:cNvSpPr/>
          <p:nvPr/>
        </p:nvSpPr>
        <p:spPr>
          <a:xfrm>
            <a:off x="1469036" y="2583914"/>
            <a:ext cx="6415790" cy="3410262"/>
          </a:xfrm>
          <a:custGeom>
            <a:avLst/>
            <a:gdLst>
              <a:gd name="connsiteX0" fmla="*/ 0 w 6415790"/>
              <a:gd name="connsiteY0" fmla="*/ 3275350 h 3410262"/>
              <a:gd name="connsiteX1" fmla="*/ 3087974 w 6415790"/>
              <a:gd name="connsiteY1" fmla="*/ 22485 h 3410262"/>
              <a:gd name="connsiteX2" fmla="*/ 6415790 w 6415790"/>
              <a:gd name="connsiteY2" fmla="*/ 3410262 h 3410262"/>
              <a:gd name="connsiteX3" fmla="*/ 6415790 w 6415790"/>
              <a:gd name="connsiteY3" fmla="*/ 3410262 h 3410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15790" h="3410262">
                <a:moveTo>
                  <a:pt x="0" y="3275350"/>
                </a:moveTo>
                <a:cubicBezTo>
                  <a:pt x="1009338" y="1637675"/>
                  <a:pt x="2018676" y="0"/>
                  <a:pt x="3087974" y="22485"/>
                </a:cubicBezTo>
                <a:cubicBezTo>
                  <a:pt x="4157272" y="44970"/>
                  <a:pt x="6415790" y="3410262"/>
                  <a:pt x="6415790" y="3410262"/>
                </a:cubicBezTo>
                <a:lnTo>
                  <a:pt x="6415790" y="3410262"/>
                </a:lnTo>
              </a:path>
            </a:pathLst>
          </a:cu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CFSEP - 11 octobre 2014</a:t>
            </a:r>
            <a:endParaRPr lang="fr-FR" dirty="0"/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EP - Pronostic</a:t>
            </a:r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CFSEP - 11 octobre 2014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990048" y="1424604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n = 84</a:t>
            </a:r>
            <a:endParaRPr lang="fr-BE" sz="1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1" y="1984748"/>
            <a:ext cx="3990048" cy="402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533400" y="5460755"/>
            <a:ext cx="3772600" cy="7749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Schlaeger</a:t>
            </a:r>
            <a:r>
              <a:rPr lang="en-US" sz="1400" b="1" dirty="0" smtClean="0">
                <a:solidFill>
                  <a:schemeClr val="tx1"/>
                </a:solidFill>
              </a:rPr>
              <a:t>, R., et al., </a:t>
            </a:r>
            <a:r>
              <a:rPr lang="en-US" sz="1400" b="1" dirty="0" smtClean="0">
                <a:solidFill>
                  <a:srgbClr val="00FF00"/>
                </a:solidFill>
              </a:rPr>
              <a:t>Electrophysiological markers and predictors of the disease course in primary progressive multiple sclerosis</a:t>
            </a:r>
            <a:r>
              <a:rPr lang="en-US" sz="1400" b="1" dirty="0" smtClean="0">
                <a:solidFill>
                  <a:schemeClr val="tx1"/>
                </a:solidFill>
              </a:rPr>
              <a:t>. </a:t>
            </a:r>
            <a:r>
              <a:rPr lang="en-US" sz="1400" b="1" dirty="0" err="1" smtClean="0">
                <a:solidFill>
                  <a:schemeClr val="tx1"/>
                </a:solidFill>
              </a:rPr>
              <a:t>Mult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</a:rPr>
              <a:t>Scler</a:t>
            </a:r>
            <a:r>
              <a:rPr lang="en-US" sz="1400" b="1" dirty="0" smtClean="0">
                <a:solidFill>
                  <a:schemeClr val="tx1"/>
                </a:solidFill>
              </a:rPr>
              <a:t>, 2014</a:t>
            </a:r>
            <a:r>
              <a:rPr lang="en-US" sz="14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. </a:t>
            </a:r>
            <a:endParaRPr lang="fr-BE" sz="14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732601" y="4464135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200" b="1" dirty="0" smtClean="0"/>
              <a:t>n = 22</a:t>
            </a:r>
            <a:endParaRPr lang="fr-BE" sz="1200" b="1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2476459" y="2298700"/>
            <a:ext cx="360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e 29"/>
          <p:cNvGrpSpPr/>
          <p:nvPr/>
        </p:nvGrpSpPr>
        <p:grpSpPr>
          <a:xfrm>
            <a:off x="4578350" y="1984748"/>
            <a:ext cx="4337049" cy="4250952"/>
            <a:chOff x="5562777" y="3971569"/>
            <a:chExt cx="3024000" cy="2418596"/>
          </a:xfrm>
        </p:grpSpPr>
        <p:grpSp>
          <p:nvGrpSpPr>
            <p:cNvPr id="31" name="Groupe 30"/>
            <p:cNvGrpSpPr/>
            <p:nvPr/>
          </p:nvGrpSpPr>
          <p:grpSpPr>
            <a:xfrm>
              <a:off x="5562777" y="3971569"/>
              <a:ext cx="3024000" cy="2418596"/>
              <a:chOff x="5443779" y="3077909"/>
              <a:chExt cx="3243020" cy="3312766"/>
            </a:xfrm>
          </p:grpSpPr>
          <p:pic>
            <p:nvPicPr>
              <p:cNvPr id="33" name="Picture 5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443779" y="3077909"/>
                <a:ext cx="3243020" cy="33127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" name="Rectangle 33"/>
              <p:cNvSpPr/>
              <p:nvPr/>
            </p:nvSpPr>
            <p:spPr>
              <a:xfrm>
                <a:off x="5716936" y="5489271"/>
                <a:ext cx="2696705" cy="74391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 b="1" dirty="0" err="1" smtClean="0">
                    <a:solidFill>
                      <a:schemeClr val="bg1">
                        <a:lumMod val="75000"/>
                        <a:lumOff val="25000"/>
                      </a:schemeClr>
                    </a:solidFill>
                  </a:rPr>
                  <a:t>Invernizzi</a:t>
                </a:r>
                <a:r>
                  <a:rPr lang="en-US" sz="1600" b="1" dirty="0" smtClean="0">
                    <a:solidFill>
                      <a:schemeClr val="bg1">
                        <a:lumMod val="75000"/>
                        <a:lumOff val="25000"/>
                      </a:schemeClr>
                    </a:solidFill>
                  </a:rPr>
                  <a:t>, P., et al., </a:t>
                </a:r>
                <a:r>
                  <a:rPr lang="en-US" sz="1600" b="1" i="1" dirty="0" smtClean="0">
                    <a:solidFill>
                      <a:srgbClr val="00FF00"/>
                    </a:solidFill>
                  </a:rPr>
                  <a:t>Prognostic value of multimodal evoked potentials in multiple sclerosis: the EP score</a:t>
                </a:r>
                <a:r>
                  <a:rPr lang="en-US" sz="1600" b="1" i="1" dirty="0" smtClean="0">
                    <a:solidFill>
                      <a:schemeClr val="bg1">
                        <a:lumMod val="75000"/>
                        <a:lumOff val="25000"/>
                      </a:schemeClr>
                    </a:solidFill>
                  </a:rPr>
                  <a:t>.</a:t>
                </a:r>
                <a:r>
                  <a:rPr lang="en-US" sz="1600" b="1" dirty="0" smtClean="0">
                    <a:solidFill>
                      <a:schemeClr val="bg1">
                        <a:lumMod val="75000"/>
                        <a:lumOff val="25000"/>
                      </a:schemeClr>
                    </a:solidFill>
                  </a:rPr>
                  <a:t> J </a:t>
                </a:r>
                <a:r>
                  <a:rPr lang="en-US" sz="1600" b="1" dirty="0" err="1" smtClean="0">
                    <a:solidFill>
                      <a:schemeClr val="bg1">
                        <a:lumMod val="75000"/>
                        <a:lumOff val="25000"/>
                      </a:schemeClr>
                    </a:solidFill>
                  </a:rPr>
                  <a:t>Neurol</a:t>
                </a:r>
                <a:r>
                  <a:rPr lang="en-US" sz="1600" b="1" dirty="0" smtClean="0">
                    <a:solidFill>
                      <a:schemeClr val="bg1">
                        <a:lumMod val="75000"/>
                        <a:lumOff val="25000"/>
                      </a:schemeClr>
                    </a:solidFill>
                  </a:rPr>
                  <a:t>, 2011</a:t>
                </a:r>
                <a:r>
                  <a:rPr lang="en-US" sz="1600" dirty="0" smtClean="0">
                    <a:solidFill>
                      <a:schemeClr val="bg1">
                        <a:lumMod val="75000"/>
                        <a:lumOff val="25000"/>
                      </a:schemeClr>
                    </a:solidFill>
                  </a:rPr>
                  <a:t>.</a:t>
                </a:r>
                <a:endParaRPr lang="fr-BE" sz="1600" dirty="0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5" name="ZoneTexte 34"/>
              <p:cNvSpPr txBox="1"/>
              <p:nvPr/>
            </p:nvSpPr>
            <p:spPr>
              <a:xfrm>
                <a:off x="7138489" y="4265956"/>
                <a:ext cx="1004164" cy="3794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BE" sz="1200" dirty="0" smtClean="0">
                    <a:solidFill>
                      <a:schemeClr val="bg1">
                        <a:lumMod val="75000"/>
                        <a:lumOff val="25000"/>
                      </a:schemeClr>
                    </a:solidFill>
                  </a:rPr>
                  <a:t>EP score ≤ 8</a:t>
                </a:r>
                <a:endParaRPr lang="fr-BE" sz="1200" dirty="0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6" name="ZoneTexte 35"/>
              <p:cNvSpPr txBox="1"/>
              <p:nvPr/>
            </p:nvSpPr>
            <p:spPr>
              <a:xfrm>
                <a:off x="6811793" y="4827985"/>
                <a:ext cx="1004164" cy="3794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BE" sz="1200" dirty="0" smtClean="0">
                    <a:solidFill>
                      <a:schemeClr val="bg1">
                        <a:lumMod val="75000"/>
                        <a:lumOff val="25000"/>
                      </a:schemeClr>
                    </a:solidFill>
                  </a:rPr>
                  <a:t>EP score &gt; 8</a:t>
                </a:r>
                <a:endParaRPr lang="fr-BE" sz="1200" dirty="0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32" name="ZoneTexte 31"/>
            <p:cNvSpPr txBox="1"/>
            <p:nvPr/>
          </p:nvSpPr>
          <p:spPr>
            <a:xfrm>
              <a:off x="5835196" y="5330986"/>
              <a:ext cx="421506" cy="172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200" dirty="0" smtClean="0">
                  <a:solidFill>
                    <a:schemeClr val="bg1">
                      <a:lumMod val="75000"/>
                      <a:lumOff val="25000"/>
                    </a:schemeClr>
                  </a:solidFill>
                </a:rPr>
                <a:t>n = 80 </a:t>
              </a:r>
              <a:endParaRPr lang="fr-BE" sz="1200" dirty="0">
                <a:solidFill>
                  <a:schemeClr val="bg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37" name="Connecteur droit 36"/>
          <p:cNvCxnSpPr/>
          <p:nvPr/>
        </p:nvCxnSpPr>
        <p:spPr>
          <a:xfrm>
            <a:off x="3424001" y="2298700"/>
            <a:ext cx="64469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>
            <a:off x="1819065" y="2520868"/>
            <a:ext cx="64469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71059" y="1984748"/>
            <a:ext cx="3634941" cy="5837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8052527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Etude Labo électrophysiologie clinique:</a:t>
            </a:r>
            <a:br>
              <a:rPr lang="fr-BE" dirty="0" smtClean="0"/>
            </a:br>
            <a:r>
              <a:rPr lang="fr-BE" dirty="0" smtClean="0"/>
              <a:t>CHU de Liège, Esneux </a:t>
            </a:r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CFSEP - 11 octobre 2014</a:t>
            </a:r>
            <a:endParaRPr lang="fr-FR" dirty="0"/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685800" y="2579781"/>
            <a:ext cx="7772400" cy="25910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FFFF00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GB" sz="4400" dirty="0" smtClean="0"/>
              <a:t>NEUROPHYSIOLOGIE</a:t>
            </a:r>
            <a:br>
              <a:rPr lang="en-GB" sz="4400" dirty="0" smtClean="0"/>
            </a:br>
            <a:r>
              <a:rPr lang="en-GB" sz="4400" dirty="0" smtClean="0"/>
              <a:t>ET</a:t>
            </a:r>
            <a:br>
              <a:rPr lang="en-GB" sz="4400" dirty="0" smtClean="0"/>
            </a:br>
            <a:r>
              <a:rPr lang="en-GB" sz="4400" dirty="0" smtClean="0"/>
              <a:t>SCLEROSE EN PLAQUES:</a:t>
            </a:r>
            <a:br>
              <a:rPr lang="en-GB" sz="4400" dirty="0" smtClean="0"/>
            </a:br>
            <a:r>
              <a:rPr lang="en-GB" sz="2200" dirty="0" smtClean="0"/>
              <a:t>Quantification </a:t>
            </a:r>
            <a:r>
              <a:rPr lang="en-GB" sz="2200" dirty="0" err="1" smtClean="0"/>
              <a:t>fonctionnelle</a:t>
            </a:r>
            <a:r>
              <a:rPr lang="en-GB" sz="2200" dirty="0" smtClean="0"/>
              <a:t/>
            </a:r>
            <a:br>
              <a:rPr lang="en-GB" sz="2200" dirty="0" smtClean="0"/>
            </a:br>
            <a:r>
              <a:rPr lang="en-GB" sz="2200" dirty="0" smtClean="0"/>
              <a:t>et </a:t>
            </a:r>
            <a:br>
              <a:rPr lang="en-GB" sz="2200" dirty="0" smtClean="0"/>
            </a:br>
            <a:r>
              <a:rPr lang="en-GB" sz="2200" dirty="0" err="1" smtClean="0"/>
              <a:t>Outil</a:t>
            </a:r>
            <a:r>
              <a:rPr lang="en-GB" sz="2200" dirty="0" smtClean="0"/>
              <a:t> </a:t>
            </a:r>
            <a:r>
              <a:rPr lang="en-GB" sz="2200" dirty="0" err="1" smtClean="0"/>
              <a:t>pronostique</a:t>
            </a:r>
            <a:r>
              <a:rPr lang="en-GB" sz="2200" dirty="0" smtClean="0"/>
              <a:t>?</a:t>
            </a:r>
            <a:endParaRPr lang="en-GB" sz="22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Objectifs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sz="3200" dirty="0" smtClean="0"/>
              <a:t>Les </a:t>
            </a:r>
            <a:r>
              <a:rPr lang="fr-BE" sz="3200" dirty="0" err="1" smtClean="0"/>
              <a:t>PEs</a:t>
            </a:r>
            <a:r>
              <a:rPr lang="fr-BE" sz="3200" dirty="0" smtClean="0"/>
              <a:t>, outils de </a:t>
            </a:r>
            <a:r>
              <a:rPr lang="fr-BE" sz="3200" dirty="0" smtClean="0">
                <a:solidFill>
                  <a:srgbClr val="FFFF00"/>
                </a:solidFill>
              </a:rPr>
              <a:t>quantification fonctionnelle?</a:t>
            </a:r>
            <a:endParaRPr lang="fr-BE" sz="3200" dirty="0">
              <a:solidFill>
                <a:srgbClr val="FFFF00"/>
              </a:solidFill>
            </a:endParaRPr>
          </a:p>
          <a:p>
            <a:pPr>
              <a:buNone/>
            </a:pPr>
            <a:endParaRPr lang="fr-BE" sz="3200" b="1" dirty="0">
              <a:solidFill>
                <a:srgbClr val="FFFF00"/>
              </a:solidFill>
            </a:endParaRPr>
          </a:p>
          <a:p>
            <a:r>
              <a:rPr lang="fr-BE" sz="3200" dirty="0" smtClean="0"/>
              <a:t>Contribuer à la </a:t>
            </a:r>
            <a:r>
              <a:rPr lang="fr-BE" sz="3200" dirty="0">
                <a:solidFill>
                  <a:srgbClr val="FFFF00"/>
                </a:solidFill>
              </a:rPr>
              <a:t>compréhension des mécanismes physiopathologiques </a:t>
            </a:r>
            <a:r>
              <a:rPr lang="fr-BE" sz="3200" dirty="0"/>
              <a:t>(démyélinisation, perte </a:t>
            </a:r>
            <a:r>
              <a:rPr lang="fr-BE" sz="3200" dirty="0" smtClean="0"/>
              <a:t>axonale)</a:t>
            </a:r>
            <a:endParaRPr lang="fr-BE" sz="3200" dirty="0"/>
          </a:p>
          <a:p>
            <a:pPr>
              <a:buNone/>
            </a:pPr>
            <a:endParaRPr lang="fr-BE" sz="3200" dirty="0"/>
          </a:p>
          <a:p>
            <a:r>
              <a:rPr lang="fr-BE" sz="3200" dirty="0" smtClean="0"/>
              <a:t>Evaluer le rôle pronostique des </a:t>
            </a:r>
            <a:r>
              <a:rPr lang="fr-BE" sz="3200" dirty="0" err="1" smtClean="0"/>
              <a:t>PEs</a:t>
            </a:r>
            <a:endParaRPr lang="fr-BE" sz="32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CFSEP - 11 octobre 2014</a:t>
            </a:r>
            <a:endParaRPr lang="fr-FR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0405014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Objectifs: PEM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8600" y="1384301"/>
            <a:ext cx="8915400" cy="5324475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fr-BE" sz="1800" dirty="0" smtClean="0">
                <a:solidFill>
                  <a:srgbClr val="FFFF00"/>
                </a:solidFill>
              </a:rPr>
              <a:t>Amplitude </a:t>
            </a:r>
            <a:r>
              <a:rPr lang="fr-BE" sz="1800" dirty="0" smtClean="0"/>
              <a:t>des PEM    </a:t>
            </a:r>
          </a:p>
          <a:p>
            <a:pPr marL="457200" lvl="1" indent="0" algn="just">
              <a:lnSpc>
                <a:spcPct val="110000"/>
              </a:lnSpc>
              <a:buNone/>
            </a:pPr>
            <a:r>
              <a:rPr lang="fr-BE" sz="1800" dirty="0" smtClean="0">
                <a:solidFill>
                  <a:srgbClr val="FFFF00"/>
                </a:solidFill>
              </a:rPr>
              <a:t>		perte axonale</a:t>
            </a:r>
            <a:r>
              <a:rPr lang="fr-BE" sz="1800" dirty="0" smtClean="0"/>
              <a:t>  </a:t>
            </a:r>
          </a:p>
          <a:p>
            <a:pPr marL="457200" lvl="1" indent="0" algn="just">
              <a:lnSpc>
                <a:spcPct val="110000"/>
              </a:lnSpc>
              <a:buNone/>
            </a:pPr>
            <a:r>
              <a:rPr lang="fr-BE" sz="1800" dirty="0" smtClean="0"/>
              <a:t>		              progression irréversible du </a:t>
            </a:r>
            <a:r>
              <a:rPr lang="fr-BE" sz="1800" dirty="0" smtClean="0">
                <a:solidFill>
                  <a:srgbClr val="FFFF00"/>
                </a:solidFill>
              </a:rPr>
              <a:t>handicap</a:t>
            </a:r>
            <a:endParaRPr lang="fr-BE" sz="1800" dirty="0" smtClean="0"/>
          </a:p>
          <a:p>
            <a:pPr algn="just"/>
            <a:endParaRPr lang="fr-BE" sz="1800" dirty="0" smtClean="0"/>
          </a:p>
          <a:p>
            <a:pPr algn="just"/>
            <a:endParaRPr lang="fr-BE" sz="1800" dirty="0" smtClean="0">
              <a:solidFill>
                <a:srgbClr val="FFFF00"/>
              </a:solidFill>
            </a:endParaRPr>
          </a:p>
          <a:p>
            <a:pPr algn="just"/>
            <a:r>
              <a:rPr lang="fr-BE" sz="1800" dirty="0" smtClean="0">
                <a:solidFill>
                  <a:srgbClr val="FFFF00"/>
                </a:solidFill>
              </a:rPr>
              <a:t>Amplitude</a:t>
            </a:r>
            <a:r>
              <a:rPr lang="fr-BE" sz="1800" dirty="0" smtClean="0"/>
              <a:t> des PEM</a:t>
            </a:r>
          </a:p>
          <a:p>
            <a:pPr marL="457200" lvl="1" indent="0" algn="just">
              <a:buNone/>
            </a:pPr>
            <a:endParaRPr lang="fr-BE" sz="1800" dirty="0" smtClean="0"/>
          </a:p>
          <a:p>
            <a:pPr marL="457200" lvl="1" indent="0" algn="just">
              <a:buNone/>
            </a:pPr>
            <a:endParaRPr lang="fr-BE" sz="1800" dirty="0" smtClean="0"/>
          </a:p>
          <a:p>
            <a:pPr marL="457200" lvl="1" indent="0" algn="just">
              <a:buNone/>
            </a:pPr>
            <a:r>
              <a:rPr lang="fr-BE" sz="1800" dirty="0" smtClean="0">
                <a:solidFill>
                  <a:srgbClr val="FFFF00"/>
                </a:solidFill>
              </a:rPr>
              <a:t>Triple </a:t>
            </a:r>
            <a:r>
              <a:rPr lang="fr-BE" sz="1800" dirty="0" err="1" smtClean="0">
                <a:solidFill>
                  <a:srgbClr val="FFFF00"/>
                </a:solidFill>
              </a:rPr>
              <a:t>STimulation</a:t>
            </a:r>
            <a:r>
              <a:rPr lang="fr-BE" sz="1800" dirty="0" smtClean="0">
                <a:solidFill>
                  <a:srgbClr val="FFFF00"/>
                </a:solidFill>
              </a:rPr>
              <a:t> </a:t>
            </a:r>
            <a:r>
              <a:rPr lang="fr-BE" sz="1800" dirty="0" smtClean="0"/>
              <a:t>(TST), gold standard </a:t>
            </a:r>
            <a:r>
              <a:rPr lang="fr-BE" sz="1800" dirty="0" err="1" smtClean="0"/>
              <a:t>électrophysiolgique</a:t>
            </a:r>
            <a:r>
              <a:rPr lang="fr-BE" sz="1800" dirty="0" smtClean="0"/>
              <a:t> de la mesure de la perte axonale (</a:t>
            </a:r>
            <a:r>
              <a:rPr lang="fr-BE" sz="1800" u="sng" dirty="0" smtClean="0"/>
              <a:t>membres supérieurs)</a:t>
            </a:r>
          </a:p>
          <a:p>
            <a:pPr marL="457200" lvl="1" indent="0" algn="just">
              <a:buNone/>
            </a:pPr>
            <a:endParaRPr lang="fr-BE" sz="1800" dirty="0" smtClean="0"/>
          </a:p>
          <a:p>
            <a:pPr marL="0" indent="0" algn="just">
              <a:buNone/>
            </a:pPr>
            <a:r>
              <a:rPr lang="fr-BE" sz="1800" dirty="0" smtClean="0"/>
              <a:t>      Modèle = paramètres </a:t>
            </a:r>
            <a:r>
              <a:rPr lang="fr-BE" sz="1800" dirty="0" err="1" smtClean="0"/>
              <a:t>électrophy</a:t>
            </a:r>
            <a:r>
              <a:rPr lang="fr-BE" sz="1800" dirty="0" smtClean="0"/>
              <a:t>. classiques + TST)</a:t>
            </a:r>
          </a:p>
          <a:p>
            <a:pPr marL="450850" indent="0" algn="just">
              <a:buNone/>
            </a:pPr>
            <a:endParaRPr lang="fr-BE" sz="1800" dirty="0" smtClean="0"/>
          </a:p>
          <a:p>
            <a:pPr marL="450850" indent="0" algn="just">
              <a:buNone/>
            </a:pPr>
            <a:r>
              <a:rPr lang="fr-BE" sz="1800" dirty="0" smtClean="0"/>
              <a:t>        quantification indirect de la perte axonale aux </a:t>
            </a:r>
            <a:r>
              <a:rPr lang="fr-BE" sz="1800" u="sng" dirty="0" smtClean="0"/>
              <a:t>membres inférieurs</a:t>
            </a:r>
          </a:p>
          <a:p>
            <a:pPr>
              <a:buNone/>
            </a:pPr>
            <a:endParaRPr lang="fr-BE" sz="1800" u="sng" dirty="0">
              <a:solidFill>
                <a:srgbClr val="FFFF00"/>
              </a:solidFill>
            </a:endParaRPr>
          </a:p>
          <a:p>
            <a:endParaRPr lang="fr-BE" sz="1800" u="sng" dirty="0" smtClean="0"/>
          </a:p>
          <a:p>
            <a:pPr marL="0" indent="0">
              <a:buNone/>
            </a:pPr>
            <a:endParaRPr lang="fr-BE" sz="1800" u="sng" dirty="0" smtClean="0"/>
          </a:p>
          <a:p>
            <a:endParaRPr lang="fr-BE" sz="1800" dirty="0"/>
          </a:p>
          <a:p>
            <a:pPr marL="0" indent="0">
              <a:buNone/>
            </a:pPr>
            <a:endParaRPr lang="fr-BE" sz="1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140957" y="6457951"/>
            <a:ext cx="2499859" cy="501650"/>
          </a:xfrm>
        </p:spPr>
        <p:txBody>
          <a:bodyPr/>
          <a:lstStyle/>
          <a:p>
            <a:r>
              <a:rPr lang="fr-FR" smtClean="0"/>
              <a:t>CFSEP - 11 octobre 2014</a:t>
            </a:r>
            <a:endParaRPr lang="fr-FR" dirty="0"/>
          </a:p>
        </p:txBody>
      </p:sp>
      <p:sp>
        <p:nvSpPr>
          <p:cNvPr id="5" name="Flèche droite 4"/>
          <p:cNvSpPr/>
          <p:nvPr/>
        </p:nvSpPr>
        <p:spPr>
          <a:xfrm>
            <a:off x="380474" y="4206630"/>
            <a:ext cx="340401" cy="242316"/>
          </a:xfrm>
          <a:prstGeom prst="rightArrow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Flèche droite 6"/>
          <p:cNvSpPr/>
          <p:nvPr/>
        </p:nvSpPr>
        <p:spPr>
          <a:xfrm>
            <a:off x="380474" y="5093538"/>
            <a:ext cx="340401" cy="242316"/>
          </a:xfrm>
          <a:prstGeom prst="rightArrow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Rectangle 15"/>
          <p:cNvSpPr/>
          <p:nvPr/>
        </p:nvSpPr>
        <p:spPr>
          <a:xfrm>
            <a:off x="3289300" y="2863630"/>
            <a:ext cx="3517900" cy="7917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fr-BE" dirty="0" smtClean="0">
                <a:solidFill>
                  <a:schemeClr val="tx1"/>
                </a:solidFill>
              </a:rPr>
              <a:t>Perte axonale</a:t>
            </a:r>
          </a:p>
          <a:p>
            <a:pPr marL="285750" indent="-285750">
              <a:buFontTx/>
              <a:buChar char="-"/>
            </a:pPr>
            <a:r>
              <a:rPr lang="fr-BE" dirty="0" smtClean="0">
                <a:solidFill>
                  <a:schemeClr val="tx1"/>
                </a:solidFill>
              </a:rPr>
              <a:t>Désynchronisation</a:t>
            </a:r>
            <a:endParaRPr lang="fr-BE" dirty="0">
              <a:solidFill>
                <a:schemeClr val="tx1"/>
              </a:solidFill>
            </a:endParaRPr>
          </a:p>
        </p:txBody>
      </p:sp>
      <p:sp>
        <p:nvSpPr>
          <p:cNvPr id="19" name="Flèche à angle droit 18"/>
          <p:cNvSpPr/>
          <p:nvPr/>
        </p:nvSpPr>
        <p:spPr>
          <a:xfrm rot="5400000">
            <a:off x="917687" y="5559521"/>
            <a:ext cx="540000" cy="230624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20" name="Flèche à angle droit 19"/>
          <p:cNvSpPr/>
          <p:nvPr/>
        </p:nvSpPr>
        <p:spPr>
          <a:xfrm rot="5400000">
            <a:off x="1600642" y="1710878"/>
            <a:ext cx="202314" cy="389138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Flèche à angle droit 14"/>
          <p:cNvSpPr/>
          <p:nvPr/>
        </p:nvSpPr>
        <p:spPr>
          <a:xfrm rot="5400000">
            <a:off x="2792380" y="2065592"/>
            <a:ext cx="202314" cy="389138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21" name="Connecteur droit avec flèche 20"/>
          <p:cNvCxnSpPr/>
          <p:nvPr/>
        </p:nvCxnSpPr>
        <p:spPr>
          <a:xfrm flipV="1">
            <a:off x="2866248" y="3124200"/>
            <a:ext cx="443716" cy="152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2866248" y="3263900"/>
            <a:ext cx="443716" cy="1651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7008949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Variables cliniques </a:t>
            </a:r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CFSEP - 11 octobre 2014</a:t>
            </a:r>
            <a:endParaRPr lang="fr-FR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251520" y="1556792"/>
          <a:ext cx="8712968" cy="44002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8242"/>
                <a:gridCol w="2178242"/>
                <a:gridCol w="2178242"/>
                <a:gridCol w="2178242"/>
              </a:tblGrid>
              <a:tr h="1017016">
                <a:tc>
                  <a:txBody>
                    <a:bodyPr/>
                    <a:lstStyle/>
                    <a:p>
                      <a:pPr algn="ctr"/>
                      <a:r>
                        <a:rPr lang="fr-BE" b="1" u="sng" dirty="0" smtClean="0"/>
                        <a:t>Caractéristiques</a:t>
                      </a:r>
                    </a:p>
                    <a:p>
                      <a:pPr algn="ctr"/>
                      <a:r>
                        <a:rPr lang="fr-BE" b="1" u="sng" dirty="0" smtClean="0"/>
                        <a:t>Générales</a:t>
                      </a:r>
                      <a:endParaRPr lang="fr-BE" b="1" u="sng" dirty="0"/>
                    </a:p>
                  </a:txBody>
                  <a:tcPr anchor="ctr"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b="1" u="sng" dirty="0" smtClean="0"/>
                        <a:t>Echelles</a:t>
                      </a:r>
                      <a:r>
                        <a:rPr lang="fr-BE" b="1" u="sng" baseline="0" dirty="0" smtClean="0"/>
                        <a:t> Ordinales</a:t>
                      </a:r>
                    </a:p>
                    <a:p>
                      <a:pPr algn="ctr"/>
                      <a:r>
                        <a:rPr lang="fr-BE" b="1" u="sng" baseline="0" dirty="0" smtClean="0"/>
                        <a:t>Incapacité/Handicap</a:t>
                      </a:r>
                      <a:endParaRPr lang="fr-BE" b="1" u="sng" dirty="0"/>
                    </a:p>
                  </a:txBody>
                  <a:tcPr anchor="ctr"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b="1" u="sng" dirty="0" err="1" smtClean="0"/>
                        <a:t>Clinimétrie</a:t>
                      </a:r>
                      <a:endParaRPr lang="fr-BE" b="1" u="sng" dirty="0"/>
                    </a:p>
                  </a:txBody>
                  <a:tcPr anchor="ctr"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b="1" u="sng" dirty="0" err="1" smtClean="0"/>
                        <a:t>Auto-Questionnaires</a:t>
                      </a:r>
                      <a:endParaRPr lang="fr-BE" b="1" u="sng" dirty="0"/>
                    </a:p>
                  </a:txBody>
                  <a:tcPr anchor="ctr"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</a:tr>
              <a:tr h="3159448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BE" dirty="0" smtClean="0"/>
                        <a:t>Données démographiques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fr-BE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BE" dirty="0" smtClean="0"/>
                        <a:t>Date</a:t>
                      </a:r>
                      <a:r>
                        <a:rPr lang="fr-BE" baseline="0" dirty="0" smtClean="0"/>
                        <a:t> début maladie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fr-BE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BE" baseline="0" dirty="0" smtClean="0"/>
                        <a:t>Phénotype initial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fr-BE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BE" baseline="0" dirty="0" smtClean="0"/>
                        <a:t>Durée pour atteindre EDSS 4 et 6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fr-BE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BE" baseline="0" dirty="0" smtClean="0"/>
                        <a:t>DMT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BE" dirty="0" smtClean="0"/>
                        <a:t>EDSS et Systèmes fonctionnels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fr-BE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BE" baseline="0" dirty="0" smtClean="0"/>
                        <a:t>Echelles de Hauser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fr-BE" baseline="0" dirty="0" smtClean="0"/>
                        <a:t>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BE" baseline="0" dirty="0" smtClean="0"/>
                        <a:t>Echelle de </a:t>
                      </a:r>
                      <a:r>
                        <a:rPr lang="fr-BE" baseline="0" dirty="0" err="1" smtClean="0"/>
                        <a:t>Rankin</a:t>
                      </a:r>
                      <a:endParaRPr lang="fr-BE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BE" dirty="0" smtClean="0"/>
                        <a:t>MSFC  (9HPT, 25FWT,</a:t>
                      </a:r>
                      <a:r>
                        <a:rPr lang="fr-BE" baseline="0" dirty="0" smtClean="0"/>
                        <a:t> PASAT)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fr-BE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BE" baseline="0" dirty="0" smtClean="0"/>
                        <a:t>SDMT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fr-BE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BE" dirty="0" smtClean="0"/>
                        <a:t>Force</a:t>
                      </a:r>
                      <a:r>
                        <a:rPr lang="fr-BE" baseline="0" dirty="0" smtClean="0"/>
                        <a:t> de préhension (</a:t>
                      </a:r>
                      <a:r>
                        <a:rPr lang="fr-BE" baseline="0" dirty="0" err="1" smtClean="0"/>
                        <a:t>Vigorimétrie</a:t>
                      </a:r>
                      <a:r>
                        <a:rPr lang="fr-BE" baseline="0" dirty="0" smtClean="0"/>
                        <a:t> JAMAR)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fr-BE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BE" baseline="0" dirty="0" smtClean="0"/>
                        <a:t>Pallesthésie (MS, MI)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BE" dirty="0" smtClean="0"/>
                        <a:t>MSWS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fr-BE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BE" dirty="0" smtClean="0"/>
                        <a:t>DFIS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fr-BE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BE" dirty="0" err="1" smtClean="0"/>
                        <a:t>EuroQOL</a:t>
                      </a:r>
                      <a:r>
                        <a:rPr lang="fr-BE" baseline="0" dirty="0" smtClean="0"/>
                        <a:t> (Echelle visuelle analogique)</a:t>
                      </a:r>
                      <a:endParaRPr lang="fr-BE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e 23"/>
          <p:cNvGrpSpPr/>
          <p:nvPr/>
        </p:nvGrpSpPr>
        <p:grpSpPr>
          <a:xfrm>
            <a:off x="591466" y="3129212"/>
            <a:ext cx="4056178" cy="3200400"/>
            <a:chOff x="2014876" y="2403107"/>
            <a:chExt cx="4029075" cy="3200400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4876" y="2403107"/>
              <a:ext cx="4029075" cy="3200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3" name="Groupe 22"/>
            <p:cNvGrpSpPr/>
            <p:nvPr/>
          </p:nvGrpSpPr>
          <p:grpSpPr>
            <a:xfrm>
              <a:off x="4848100" y="3126858"/>
              <a:ext cx="1121023" cy="934710"/>
              <a:chOff x="6249988" y="3913999"/>
              <a:chExt cx="1121023" cy="934710"/>
            </a:xfrm>
          </p:grpSpPr>
          <p:cxnSp>
            <p:nvCxnSpPr>
              <p:cNvPr id="112" name="Connecteur droit 111"/>
              <p:cNvCxnSpPr>
                <a:stCxn id="115" idx="0"/>
              </p:cNvCxnSpPr>
              <p:nvPr/>
            </p:nvCxnSpPr>
            <p:spPr>
              <a:xfrm flipV="1">
                <a:off x="6465752" y="4591338"/>
                <a:ext cx="490219" cy="1115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Connecteur droit 112"/>
              <p:cNvCxnSpPr/>
              <p:nvPr/>
            </p:nvCxnSpPr>
            <p:spPr>
              <a:xfrm flipV="1">
                <a:off x="6952307" y="3913999"/>
                <a:ext cx="0" cy="6664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ZoneTexte 113"/>
              <p:cNvSpPr txBox="1"/>
              <p:nvPr/>
            </p:nvSpPr>
            <p:spPr>
              <a:xfrm>
                <a:off x="6952307" y="3992203"/>
                <a:ext cx="4187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BE" sz="1000" dirty="0"/>
                  <a:t>2</a:t>
                </a:r>
                <a:r>
                  <a:rPr lang="fr-BE" sz="1000" dirty="0" smtClean="0"/>
                  <a:t> </a:t>
                </a:r>
                <a:r>
                  <a:rPr lang="fr-BE" sz="1000" dirty="0" err="1" smtClean="0"/>
                  <a:t>uV</a:t>
                </a:r>
                <a:endParaRPr lang="fr-BE" sz="1000" dirty="0"/>
              </a:p>
            </p:txBody>
          </p:sp>
          <p:sp>
            <p:nvSpPr>
              <p:cNvPr id="115" name="ZoneTexte 114"/>
              <p:cNvSpPr txBox="1"/>
              <p:nvPr/>
            </p:nvSpPr>
            <p:spPr>
              <a:xfrm>
                <a:off x="6249988" y="4602488"/>
                <a:ext cx="43152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BE" sz="1000" dirty="0"/>
                  <a:t>8</a:t>
                </a:r>
                <a:r>
                  <a:rPr lang="fr-BE" sz="1000" dirty="0" smtClean="0"/>
                  <a:t> ms</a:t>
                </a:r>
                <a:endParaRPr lang="fr-BE" sz="1000" dirty="0"/>
              </a:p>
            </p:txBody>
          </p:sp>
        </p:grpSp>
      </p:grpSp>
      <p:sp>
        <p:nvSpPr>
          <p:cNvPr id="28" name="Rectangle 27"/>
          <p:cNvSpPr/>
          <p:nvPr/>
        </p:nvSpPr>
        <p:spPr>
          <a:xfrm>
            <a:off x="107331" y="3241674"/>
            <a:ext cx="4464982" cy="31424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768" y="1707243"/>
            <a:ext cx="3192690" cy="1514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5" name="Connecteur droit avec flèche 24"/>
          <p:cNvCxnSpPr/>
          <p:nvPr/>
        </p:nvCxnSpPr>
        <p:spPr>
          <a:xfrm>
            <a:off x="2228162" y="1774371"/>
            <a:ext cx="24636" cy="1168589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e 4"/>
          <p:cNvGrpSpPr/>
          <p:nvPr/>
        </p:nvGrpSpPr>
        <p:grpSpPr>
          <a:xfrm>
            <a:off x="541109" y="2967725"/>
            <a:ext cx="1685404" cy="246221"/>
            <a:chOff x="606425" y="2695575"/>
            <a:chExt cx="1685404" cy="246221"/>
          </a:xfrm>
        </p:grpSpPr>
        <p:cxnSp>
          <p:nvCxnSpPr>
            <p:cNvPr id="15" name="Connecteur droit avec flèche 14"/>
            <p:cNvCxnSpPr/>
            <p:nvPr/>
          </p:nvCxnSpPr>
          <p:spPr>
            <a:xfrm>
              <a:off x="606425" y="2713264"/>
              <a:ext cx="1685404" cy="1712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ZoneTexte 29"/>
            <p:cNvSpPr txBox="1"/>
            <p:nvPr/>
          </p:nvSpPr>
          <p:spPr>
            <a:xfrm>
              <a:off x="1216476" y="2695575"/>
              <a:ext cx="6351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000" dirty="0" err="1" smtClean="0"/>
                <a:t>Lat</a:t>
              </a:r>
              <a:r>
                <a:rPr lang="fr-BE" sz="1000" dirty="0" smtClean="0"/>
                <a:t> P100</a:t>
              </a:r>
              <a:endParaRPr lang="fr-BE" sz="1000" dirty="0"/>
            </a:p>
          </p:txBody>
        </p:sp>
      </p:grpSp>
      <p:sp>
        <p:nvSpPr>
          <p:cNvPr id="33" name="ZoneTexte 32"/>
          <p:cNvSpPr txBox="1"/>
          <p:nvPr/>
        </p:nvSpPr>
        <p:spPr>
          <a:xfrm rot="16200000">
            <a:off x="1696084" y="1766032"/>
            <a:ext cx="1232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00" dirty="0" err="1" smtClean="0"/>
              <a:t>Ampl</a:t>
            </a:r>
            <a:r>
              <a:rPr lang="fr-BE" dirty="0" smtClean="0"/>
              <a:t> </a:t>
            </a:r>
            <a:r>
              <a:rPr lang="fr-BE" sz="1000" dirty="0" smtClean="0"/>
              <a:t>N70-P100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8942" y="217316"/>
            <a:ext cx="7669504" cy="933622"/>
          </a:xfrm>
        </p:spPr>
        <p:txBody>
          <a:bodyPr/>
          <a:lstStyle/>
          <a:p>
            <a:r>
              <a:rPr lang="fr-BE" dirty="0" smtClean="0"/>
              <a:t>Variables PEV – PES MI</a:t>
            </a:r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CFSEP - 11 octobre 2014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70189" y="1664938"/>
            <a:ext cx="549894" cy="1188018"/>
          </a:xfrm>
          <a:prstGeom prst="rect">
            <a:avLst/>
          </a:prstGeom>
          <a:noFill/>
        </p:spPr>
        <p:txBody>
          <a:bodyPr vert="wordArtVert" wrap="none" rtlCol="0">
            <a:spAutoFit/>
            <a:scene3d>
              <a:camera prst="orthographicFront">
                <a:rot lat="0" lon="21299996" rev="0"/>
              </a:camera>
              <a:lightRig rig="threePt" dir="t"/>
            </a:scene3d>
          </a:bodyPr>
          <a:lstStyle/>
          <a:p>
            <a:r>
              <a:rPr lang="fr-BE" sz="2000" b="1" dirty="0" smtClean="0"/>
              <a:t>PEV</a:t>
            </a:r>
            <a:endParaRPr lang="fr-BE" sz="20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107331" y="3657848"/>
            <a:ext cx="549894" cy="2281202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fr-BE" sz="2000" b="1" dirty="0" smtClean="0"/>
              <a:t>PES MI</a:t>
            </a:r>
            <a:endParaRPr lang="fr-BE" sz="2000" b="1" dirty="0"/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606425" y="4210050"/>
            <a:ext cx="240347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584200" y="4686300"/>
            <a:ext cx="133032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1362143" y="3907393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000" dirty="0" err="1" smtClean="0"/>
              <a:t>Lat</a:t>
            </a:r>
            <a:r>
              <a:rPr lang="fr-BE" dirty="0" smtClean="0"/>
              <a:t> </a:t>
            </a:r>
            <a:r>
              <a:rPr lang="fr-BE" sz="1000" dirty="0" smtClean="0"/>
              <a:t>P37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843908" y="4400550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000" dirty="0" err="1" smtClean="0"/>
              <a:t>Lat</a:t>
            </a:r>
            <a:r>
              <a:rPr lang="fr-BE" dirty="0" smtClean="0"/>
              <a:t> </a:t>
            </a:r>
            <a:r>
              <a:rPr lang="fr-BE" sz="1000" dirty="0" smtClean="0"/>
              <a:t>N21</a:t>
            </a:r>
          </a:p>
        </p:txBody>
      </p:sp>
      <p:cxnSp>
        <p:nvCxnSpPr>
          <p:cNvPr id="35" name="Connecteur droit avec flèche 34"/>
          <p:cNvCxnSpPr/>
          <p:nvPr/>
        </p:nvCxnSpPr>
        <p:spPr>
          <a:xfrm>
            <a:off x="584200" y="5510425"/>
            <a:ext cx="415993" cy="95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>
            <a:off x="1017295" y="5519950"/>
            <a:ext cx="0" cy="55700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>
            <a:off x="3048000" y="3390900"/>
            <a:ext cx="0" cy="79200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 rot="16200000">
            <a:off x="2694510" y="3464332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000" dirty="0" err="1" smtClean="0"/>
              <a:t>Ampl</a:t>
            </a:r>
            <a:r>
              <a:rPr lang="fr-BE" dirty="0" smtClean="0"/>
              <a:t> </a:t>
            </a:r>
            <a:r>
              <a:rPr lang="fr-BE" sz="1000" dirty="0" smtClean="0"/>
              <a:t>R-P37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433600" y="5017268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000" dirty="0" err="1" smtClean="0"/>
              <a:t>Lat</a:t>
            </a:r>
            <a:r>
              <a:rPr lang="fr-BE" dirty="0" smtClean="0"/>
              <a:t> </a:t>
            </a:r>
            <a:r>
              <a:rPr lang="fr-BE" sz="1000" dirty="0" smtClean="0"/>
              <a:t>N8</a:t>
            </a:r>
          </a:p>
        </p:txBody>
      </p:sp>
      <p:sp>
        <p:nvSpPr>
          <p:cNvPr id="45" name="ZoneTexte 44"/>
          <p:cNvSpPr txBox="1"/>
          <p:nvPr/>
        </p:nvSpPr>
        <p:spPr>
          <a:xfrm rot="16200000">
            <a:off x="814283" y="5943456"/>
            <a:ext cx="6351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000" dirty="0" err="1" smtClean="0"/>
              <a:t>Ampl</a:t>
            </a:r>
            <a:r>
              <a:rPr lang="fr-BE" sz="1000" dirty="0" smtClean="0"/>
              <a:t> N8</a:t>
            </a:r>
          </a:p>
        </p:txBody>
      </p:sp>
      <p:cxnSp>
        <p:nvCxnSpPr>
          <p:cNvPr id="46" name="Connecteur droit avec flèche 45"/>
          <p:cNvCxnSpPr/>
          <p:nvPr/>
        </p:nvCxnSpPr>
        <p:spPr>
          <a:xfrm flipH="1">
            <a:off x="1978137" y="4286250"/>
            <a:ext cx="936513" cy="44553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2" name="ZoneTexte 51"/>
          <p:cNvSpPr txBox="1"/>
          <p:nvPr/>
        </p:nvSpPr>
        <p:spPr>
          <a:xfrm rot="20016119">
            <a:off x="2283118" y="4429125"/>
            <a:ext cx="5924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TCSC</a:t>
            </a:r>
          </a:p>
        </p:txBody>
      </p:sp>
      <p:sp>
        <p:nvSpPr>
          <p:cNvPr id="1080" name="AutoShape 56"/>
          <p:cNvSpPr>
            <a:spLocks noChangeAspect="1" noChangeArrowheads="1" noTextEdit="1"/>
          </p:cNvSpPr>
          <p:nvPr/>
        </p:nvSpPr>
        <p:spPr bwMode="auto">
          <a:xfrm>
            <a:off x="4933950" y="2594004"/>
            <a:ext cx="42100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1082" name="Rectangle 58"/>
          <p:cNvSpPr>
            <a:spLocks noChangeArrowheads="1"/>
          </p:cNvSpPr>
          <p:nvPr/>
        </p:nvSpPr>
        <p:spPr bwMode="auto">
          <a:xfrm>
            <a:off x="5041900" y="2629384"/>
            <a:ext cx="733425" cy="81915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1083" name="Rectangle 59"/>
          <p:cNvSpPr>
            <a:spLocks noChangeArrowheads="1"/>
          </p:cNvSpPr>
          <p:nvPr/>
        </p:nvSpPr>
        <p:spPr bwMode="auto">
          <a:xfrm>
            <a:off x="5775325" y="2629384"/>
            <a:ext cx="10096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1084" name="Rectangle 60"/>
          <p:cNvSpPr>
            <a:spLocks noChangeArrowheads="1"/>
          </p:cNvSpPr>
          <p:nvPr/>
        </p:nvSpPr>
        <p:spPr bwMode="auto">
          <a:xfrm>
            <a:off x="6784975" y="2629384"/>
            <a:ext cx="1009650" cy="81915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1085" name="Rectangle 61"/>
          <p:cNvSpPr>
            <a:spLocks noChangeArrowheads="1"/>
          </p:cNvSpPr>
          <p:nvPr/>
        </p:nvSpPr>
        <p:spPr bwMode="auto">
          <a:xfrm>
            <a:off x="7794625" y="2629384"/>
            <a:ext cx="12382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1086" name="Rectangle 62"/>
          <p:cNvSpPr>
            <a:spLocks noChangeArrowheads="1"/>
          </p:cNvSpPr>
          <p:nvPr/>
        </p:nvSpPr>
        <p:spPr bwMode="auto">
          <a:xfrm>
            <a:off x="5041900" y="3448534"/>
            <a:ext cx="733425" cy="638175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1087" name="Rectangle 63"/>
          <p:cNvSpPr>
            <a:spLocks noChangeArrowheads="1"/>
          </p:cNvSpPr>
          <p:nvPr/>
        </p:nvSpPr>
        <p:spPr bwMode="auto">
          <a:xfrm>
            <a:off x="5041900" y="4086709"/>
            <a:ext cx="733425" cy="9144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1088" name="Rectangle 64"/>
          <p:cNvSpPr>
            <a:spLocks noChangeArrowheads="1"/>
          </p:cNvSpPr>
          <p:nvPr/>
        </p:nvSpPr>
        <p:spPr bwMode="auto">
          <a:xfrm>
            <a:off x="5775325" y="2624621"/>
            <a:ext cx="9525" cy="2390775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1089" name="Rectangle 65"/>
          <p:cNvSpPr>
            <a:spLocks noChangeArrowheads="1"/>
          </p:cNvSpPr>
          <p:nvPr/>
        </p:nvSpPr>
        <p:spPr bwMode="auto">
          <a:xfrm>
            <a:off x="6784975" y="2624621"/>
            <a:ext cx="9525" cy="2390775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1090" name="Rectangle 66"/>
          <p:cNvSpPr>
            <a:spLocks noChangeArrowheads="1"/>
          </p:cNvSpPr>
          <p:nvPr/>
        </p:nvSpPr>
        <p:spPr bwMode="auto">
          <a:xfrm>
            <a:off x="7794625" y="2624621"/>
            <a:ext cx="9525" cy="2390775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1091" name="Rectangle 67"/>
          <p:cNvSpPr>
            <a:spLocks noChangeArrowheads="1"/>
          </p:cNvSpPr>
          <p:nvPr/>
        </p:nvSpPr>
        <p:spPr bwMode="auto">
          <a:xfrm>
            <a:off x="5037138" y="3448534"/>
            <a:ext cx="4010025" cy="9525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1092" name="Rectangle 68"/>
          <p:cNvSpPr>
            <a:spLocks noChangeArrowheads="1"/>
          </p:cNvSpPr>
          <p:nvPr/>
        </p:nvSpPr>
        <p:spPr bwMode="auto">
          <a:xfrm>
            <a:off x="5037138" y="4086709"/>
            <a:ext cx="4010025" cy="9525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1093" name="Rectangle 69"/>
          <p:cNvSpPr>
            <a:spLocks noChangeArrowheads="1"/>
          </p:cNvSpPr>
          <p:nvPr/>
        </p:nvSpPr>
        <p:spPr bwMode="auto">
          <a:xfrm>
            <a:off x="5041900" y="2624621"/>
            <a:ext cx="9525" cy="2390775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1094" name="Rectangle 70"/>
          <p:cNvSpPr>
            <a:spLocks noChangeArrowheads="1"/>
          </p:cNvSpPr>
          <p:nvPr/>
        </p:nvSpPr>
        <p:spPr bwMode="auto">
          <a:xfrm>
            <a:off x="9032875" y="2624621"/>
            <a:ext cx="9525" cy="2390775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1095" name="Rectangle 71"/>
          <p:cNvSpPr>
            <a:spLocks noChangeArrowheads="1"/>
          </p:cNvSpPr>
          <p:nvPr/>
        </p:nvSpPr>
        <p:spPr bwMode="auto">
          <a:xfrm>
            <a:off x="5037138" y="2629384"/>
            <a:ext cx="4010025" cy="9525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1096" name="Rectangle 72"/>
          <p:cNvSpPr>
            <a:spLocks noChangeArrowheads="1"/>
          </p:cNvSpPr>
          <p:nvPr/>
        </p:nvSpPr>
        <p:spPr bwMode="auto">
          <a:xfrm>
            <a:off x="5037138" y="5001109"/>
            <a:ext cx="4010025" cy="9525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1097" name="Rectangle 73"/>
          <p:cNvSpPr>
            <a:spLocks noChangeArrowheads="1"/>
          </p:cNvSpPr>
          <p:nvPr/>
        </p:nvSpPr>
        <p:spPr bwMode="auto">
          <a:xfrm>
            <a:off x="5916613" y="2759559"/>
            <a:ext cx="8477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Latence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98" name="Rectangle 74"/>
          <p:cNvSpPr>
            <a:spLocks noChangeArrowheads="1"/>
          </p:cNvSpPr>
          <p:nvPr/>
        </p:nvSpPr>
        <p:spPr bwMode="auto">
          <a:xfrm>
            <a:off x="6078538" y="3035784"/>
            <a:ext cx="5334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(ms)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99" name="Rectangle 75"/>
          <p:cNvSpPr>
            <a:spLocks noChangeArrowheads="1"/>
          </p:cNvSpPr>
          <p:nvPr/>
        </p:nvSpPr>
        <p:spPr bwMode="auto">
          <a:xfrm>
            <a:off x="7061200" y="2759559"/>
            <a:ext cx="5810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TCSC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00" name="Rectangle 76"/>
          <p:cNvSpPr>
            <a:spLocks noChangeArrowheads="1"/>
          </p:cNvSpPr>
          <p:nvPr/>
        </p:nvSpPr>
        <p:spPr bwMode="auto">
          <a:xfrm>
            <a:off x="7089775" y="3035784"/>
            <a:ext cx="4667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(ms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01" name="Rectangle 77"/>
          <p:cNvSpPr>
            <a:spLocks noChangeArrowheads="1"/>
          </p:cNvSpPr>
          <p:nvPr/>
        </p:nvSpPr>
        <p:spPr bwMode="auto">
          <a:xfrm>
            <a:off x="7437664" y="3035784"/>
            <a:ext cx="1905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02" name="Rectangle 78"/>
          <p:cNvSpPr>
            <a:spLocks noChangeArrowheads="1"/>
          </p:cNvSpPr>
          <p:nvPr/>
        </p:nvSpPr>
        <p:spPr bwMode="auto">
          <a:xfrm>
            <a:off x="7921625" y="2759559"/>
            <a:ext cx="10953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Amplitude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03" name="Rectangle 79"/>
          <p:cNvSpPr>
            <a:spLocks noChangeArrowheads="1"/>
          </p:cNvSpPr>
          <p:nvPr/>
        </p:nvSpPr>
        <p:spPr bwMode="auto">
          <a:xfrm>
            <a:off x="8226425" y="3035784"/>
            <a:ext cx="1905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(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04" name="Rectangle 80"/>
          <p:cNvSpPr>
            <a:spLocks noChangeArrowheads="1"/>
          </p:cNvSpPr>
          <p:nvPr/>
        </p:nvSpPr>
        <p:spPr bwMode="auto">
          <a:xfrm>
            <a:off x="8293100" y="3035784"/>
            <a:ext cx="3714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uV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05" name="Rectangle 81"/>
          <p:cNvSpPr>
            <a:spLocks noChangeArrowheads="1"/>
          </p:cNvSpPr>
          <p:nvPr/>
        </p:nvSpPr>
        <p:spPr bwMode="auto">
          <a:xfrm>
            <a:off x="8521247" y="2977728"/>
            <a:ext cx="70532" cy="276999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smtClean="0"/>
              <a:t>)</a:t>
            </a:r>
          </a:p>
        </p:txBody>
      </p:sp>
      <p:sp>
        <p:nvSpPr>
          <p:cNvPr id="1106" name="Rectangle 82"/>
          <p:cNvSpPr>
            <a:spLocks noChangeArrowheads="1"/>
          </p:cNvSpPr>
          <p:nvPr/>
        </p:nvSpPr>
        <p:spPr bwMode="auto">
          <a:xfrm>
            <a:off x="5232400" y="3626334"/>
            <a:ext cx="4857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PEV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07" name="Rectangle 83"/>
          <p:cNvSpPr>
            <a:spLocks noChangeArrowheads="1"/>
          </p:cNvSpPr>
          <p:nvPr/>
        </p:nvSpPr>
        <p:spPr bwMode="auto">
          <a:xfrm>
            <a:off x="6049963" y="3626334"/>
            <a:ext cx="5905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P100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08" name="Rectangle 84"/>
          <p:cNvSpPr>
            <a:spLocks noChangeArrowheads="1"/>
          </p:cNvSpPr>
          <p:nvPr/>
        </p:nvSpPr>
        <p:spPr bwMode="auto">
          <a:xfrm>
            <a:off x="7251700" y="3626334"/>
            <a:ext cx="2095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/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09" name="Rectangle 85"/>
          <p:cNvSpPr>
            <a:spLocks noChangeArrowheads="1"/>
          </p:cNvSpPr>
          <p:nvPr/>
        </p:nvSpPr>
        <p:spPr bwMode="auto">
          <a:xfrm>
            <a:off x="7969250" y="3618848"/>
            <a:ext cx="5048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N70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10" name="Rectangle 86"/>
          <p:cNvSpPr>
            <a:spLocks noChangeArrowheads="1"/>
          </p:cNvSpPr>
          <p:nvPr/>
        </p:nvSpPr>
        <p:spPr bwMode="auto">
          <a:xfrm>
            <a:off x="8364764" y="3589820"/>
            <a:ext cx="1905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-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11" name="Rectangle 87"/>
          <p:cNvSpPr>
            <a:spLocks noChangeArrowheads="1"/>
          </p:cNvSpPr>
          <p:nvPr/>
        </p:nvSpPr>
        <p:spPr bwMode="auto">
          <a:xfrm>
            <a:off x="8460467" y="3626334"/>
            <a:ext cx="5905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P100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12" name="Rectangle 88"/>
          <p:cNvSpPr>
            <a:spLocks noChangeArrowheads="1"/>
          </p:cNvSpPr>
          <p:nvPr/>
        </p:nvSpPr>
        <p:spPr bwMode="auto">
          <a:xfrm>
            <a:off x="5241925" y="4266097"/>
            <a:ext cx="5048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PES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13" name="Rectangle 89"/>
          <p:cNvSpPr>
            <a:spLocks noChangeArrowheads="1"/>
          </p:cNvSpPr>
          <p:nvPr/>
        </p:nvSpPr>
        <p:spPr bwMode="auto">
          <a:xfrm>
            <a:off x="5280025" y="4542322"/>
            <a:ext cx="3714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MI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14" name="Rectangle 90"/>
          <p:cNvSpPr>
            <a:spLocks noChangeArrowheads="1"/>
          </p:cNvSpPr>
          <p:nvPr/>
        </p:nvSpPr>
        <p:spPr bwMode="auto">
          <a:xfrm>
            <a:off x="6107113" y="4139097"/>
            <a:ext cx="180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•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15" name="Rectangle 91"/>
          <p:cNvSpPr>
            <a:spLocks noChangeArrowheads="1"/>
          </p:cNvSpPr>
          <p:nvPr/>
        </p:nvSpPr>
        <p:spPr bwMode="auto">
          <a:xfrm>
            <a:off x="6183313" y="4129572"/>
            <a:ext cx="3905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N8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16" name="Rectangle 92"/>
          <p:cNvSpPr>
            <a:spLocks noChangeArrowheads="1"/>
          </p:cNvSpPr>
          <p:nvPr/>
        </p:nvSpPr>
        <p:spPr bwMode="auto">
          <a:xfrm>
            <a:off x="6049963" y="4415322"/>
            <a:ext cx="180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•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17" name="Rectangle 93"/>
          <p:cNvSpPr>
            <a:spLocks noChangeArrowheads="1"/>
          </p:cNvSpPr>
          <p:nvPr/>
        </p:nvSpPr>
        <p:spPr bwMode="auto">
          <a:xfrm>
            <a:off x="6126163" y="4405797"/>
            <a:ext cx="5048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N21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18" name="Rectangle 94"/>
          <p:cNvSpPr>
            <a:spLocks noChangeArrowheads="1"/>
          </p:cNvSpPr>
          <p:nvPr/>
        </p:nvSpPr>
        <p:spPr bwMode="auto">
          <a:xfrm>
            <a:off x="6069013" y="4691547"/>
            <a:ext cx="180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•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19" name="Rectangle 95"/>
          <p:cNvSpPr>
            <a:spLocks noChangeArrowheads="1"/>
          </p:cNvSpPr>
          <p:nvPr/>
        </p:nvSpPr>
        <p:spPr bwMode="auto">
          <a:xfrm>
            <a:off x="6145213" y="4682022"/>
            <a:ext cx="4762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P37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0" name="Rectangle 96"/>
          <p:cNvSpPr>
            <a:spLocks noChangeArrowheads="1"/>
          </p:cNvSpPr>
          <p:nvPr/>
        </p:nvSpPr>
        <p:spPr bwMode="auto">
          <a:xfrm>
            <a:off x="6899275" y="4402622"/>
            <a:ext cx="35266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cs typeface="Arial" pitchFamily="34" charset="0"/>
              </a:rPr>
              <a:t>P37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1" name="Rectangle 97"/>
          <p:cNvSpPr>
            <a:spLocks noChangeArrowheads="1"/>
          </p:cNvSpPr>
          <p:nvPr/>
        </p:nvSpPr>
        <p:spPr bwMode="auto">
          <a:xfrm>
            <a:off x="7242175" y="4402622"/>
            <a:ext cx="705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cs typeface="Arial" pitchFamily="34" charset="0"/>
              </a:rPr>
              <a:t>-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2" name="Rectangle 98"/>
          <p:cNvSpPr>
            <a:spLocks noChangeArrowheads="1"/>
          </p:cNvSpPr>
          <p:nvPr/>
        </p:nvSpPr>
        <p:spPr bwMode="auto">
          <a:xfrm>
            <a:off x="7308850" y="4402622"/>
            <a:ext cx="3831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cs typeface="Arial" pitchFamily="34" charset="0"/>
              </a:rPr>
              <a:t>N21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3" name="Rectangle 99"/>
          <p:cNvSpPr>
            <a:spLocks noChangeArrowheads="1"/>
          </p:cNvSpPr>
          <p:nvPr/>
        </p:nvSpPr>
        <p:spPr bwMode="auto">
          <a:xfrm>
            <a:off x="8150225" y="4275622"/>
            <a:ext cx="180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•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4" name="Rectangle 100"/>
          <p:cNvSpPr>
            <a:spLocks noChangeArrowheads="1"/>
          </p:cNvSpPr>
          <p:nvPr/>
        </p:nvSpPr>
        <p:spPr bwMode="auto">
          <a:xfrm>
            <a:off x="8226425" y="4266097"/>
            <a:ext cx="2476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R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5" name="Rectangle 101"/>
          <p:cNvSpPr>
            <a:spLocks noChangeArrowheads="1"/>
          </p:cNvSpPr>
          <p:nvPr/>
        </p:nvSpPr>
        <p:spPr bwMode="auto">
          <a:xfrm>
            <a:off x="8350250" y="4266097"/>
            <a:ext cx="1905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-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" name="Rectangle 102"/>
          <p:cNvSpPr>
            <a:spLocks noChangeArrowheads="1"/>
          </p:cNvSpPr>
          <p:nvPr/>
        </p:nvSpPr>
        <p:spPr bwMode="auto">
          <a:xfrm>
            <a:off x="8416925" y="4266097"/>
            <a:ext cx="3905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N8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" name="Rectangle 103"/>
          <p:cNvSpPr>
            <a:spLocks noChangeArrowheads="1"/>
          </p:cNvSpPr>
          <p:nvPr/>
        </p:nvSpPr>
        <p:spPr bwMode="auto">
          <a:xfrm>
            <a:off x="8112125" y="4551847"/>
            <a:ext cx="180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•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8" name="Rectangle 104"/>
          <p:cNvSpPr>
            <a:spLocks noChangeArrowheads="1"/>
          </p:cNvSpPr>
          <p:nvPr/>
        </p:nvSpPr>
        <p:spPr bwMode="auto">
          <a:xfrm>
            <a:off x="8188325" y="4542322"/>
            <a:ext cx="2476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R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9" name="Rectangle 105"/>
          <p:cNvSpPr>
            <a:spLocks noChangeArrowheads="1"/>
          </p:cNvSpPr>
          <p:nvPr/>
        </p:nvSpPr>
        <p:spPr bwMode="auto">
          <a:xfrm>
            <a:off x="8312150" y="4542322"/>
            <a:ext cx="1905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-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30" name="Rectangle 106"/>
          <p:cNvSpPr>
            <a:spLocks noChangeArrowheads="1"/>
          </p:cNvSpPr>
          <p:nvPr/>
        </p:nvSpPr>
        <p:spPr bwMode="auto">
          <a:xfrm>
            <a:off x="8378825" y="4542322"/>
            <a:ext cx="4762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P37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4985885" y="2586324"/>
            <a:ext cx="4158116" cy="259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custDataLst>
      <p:tags r:id="rId1"/>
    </p:custDataLst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4159234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3" grpId="0"/>
      <p:bldP spid="13" grpId="0"/>
      <p:bldP spid="32" grpId="0"/>
      <p:bldP spid="34" grpId="0"/>
      <p:bldP spid="43" grpId="0"/>
      <p:bldP spid="44" grpId="0"/>
      <p:bldP spid="45" grpId="0"/>
      <p:bldP spid="52" grpId="0"/>
      <p:bldP spid="1106" grpId="0"/>
      <p:bldP spid="1107" grpId="0"/>
      <p:bldP spid="1108" grpId="0"/>
      <p:bldP spid="1109" grpId="0"/>
      <p:bldP spid="1110" grpId="0"/>
      <p:bldP spid="1111" grpId="0"/>
      <p:bldP spid="1112" grpId="0"/>
      <p:bldP spid="1113" grpId="0"/>
      <p:bldP spid="1114" grpId="0"/>
      <p:bldP spid="1115" grpId="0"/>
      <p:bldP spid="1116" grpId="0"/>
      <p:bldP spid="1117" grpId="0"/>
      <p:bldP spid="1118" grpId="0"/>
      <p:bldP spid="1119" grpId="0"/>
      <p:bldP spid="1120" grpId="0"/>
      <p:bldP spid="1121" grpId="0"/>
      <p:bldP spid="1122" grpId="0"/>
      <p:bldP spid="1123" grpId="0"/>
      <p:bldP spid="1124" grpId="0"/>
      <p:bldP spid="1125" grpId="0"/>
      <p:bldP spid="1126" grpId="0"/>
      <p:bldP spid="1127" grpId="0"/>
      <p:bldP spid="1128" grpId="0"/>
      <p:bldP spid="1129" grpId="0"/>
      <p:bldP spid="1130" grpId="0"/>
      <p:bldP spid="16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2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503"/>
          <a:stretch/>
        </p:blipFill>
        <p:spPr bwMode="auto">
          <a:xfrm>
            <a:off x="358718" y="1403350"/>
            <a:ext cx="2386923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Variables PEM MS - MI</a:t>
            </a:r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CFSEP - 11 octobre 2014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 rot="16200000">
            <a:off x="-688529" y="3630264"/>
            <a:ext cx="1912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 smtClean="0"/>
              <a:t>PEM MI (MS) </a:t>
            </a:r>
            <a:endParaRPr lang="fr-BE" sz="2000" b="1" dirty="0"/>
          </a:p>
        </p:txBody>
      </p:sp>
      <p:grpSp>
        <p:nvGrpSpPr>
          <p:cNvPr id="3" name="Groupe 24"/>
          <p:cNvGrpSpPr/>
          <p:nvPr/>
        </p:nvGrpSpPr>
        <p:grpSpPr>
          <a:xfrm>
            <a:off x="2002999" y="1744660"/>
            <a:ext cx="2406234" cy="4520230"/>
            <a:chOff x="2315445" y="1894500"/>
            <a:chExt cx="2406234" cy="4520230"/>
          </a:xfrm>
        </p:grpSpPr>
        <p:grpSp>
          <p:nvGrpSpPr>
            <p:cNvPr id="6" name="Groupe 18"/>
            <p:cNvGrpSpPr/>
            <p:nvPr/>
          </p:nvGrpSpPr>
          <p:grpSpPr>
            <a:xfrm>
              <a:off x="2315445" y="1894500"/>
              <a:ext cx="782486" cy="783940"/>
              <a:chOff x="2189074" y="2457750"/>
              <a:chExt cx="782486" cy="783940"/>
            </a:xfrm>
          </p:grpSpPr>
          <p:cxnSp>
            <p:nvCxnSpPr>
              <p:cNvPr id="12" name="Connecteur droit 11"/>
              <p:cNvCxnSpPr/>
              <p:nvPr/>
            </p:nvCxnSpPr>
            <p:spPr>
              <a:xfrm>
                <a:off x="2213796" y="3214370"/>
                <a:ext cx="375218" cy="666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cteur droit 12"/>
              <p:cNvCxnSpPr/>
              <p:nvPr/>
            </p:nvCxnSpPr>
            <p:spPr>
              <a:xfrm flipV="1">
                <a:off x="2589014" y="2457750"/>
                <a:ext cx="0" cy="76695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ZoneTexte 15"/>
              <p:cNvSpPr txBox="1"/>
              <p:nvPr/>
            </p:nvSpPr>
            <p:spPr>
              <a:xfrm>
                <a:off x="2592678" y="2705760"/>
                <a:ext cx="378882" cy="2154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BE" sz="1000" dirty="0" smtClean="0"/>
                  <a:t>5 mV</a:t>
                </a:r>
                <a:endParaRPr lang="fr-BE" sz="1000" dirty="0"/>
              </a:p>
            </p:txBody>
          </p:sp>
          <p:sp>
            <p:nvSpPr>
              <p:cNvPr id="17" name="ZoneTexte 16"/>
              <p:cNvSpPr txBox="1"/>
              <p:nvPr/>
            </p:nvSpPr>
            <p:spPr>
              <a:xfrm>
                <a:off x="2189074" y="3026193"/>
                <a:ext cx="415005" cy="2154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BE" sz="1000" dirty="0" smtClean="0"/>
                  <a:t>10 ms</a:t>
                </a:r>
                <a:endParaRPr lang="fr-BE" sz="1000" dirty="0"/>
              </a:p>
            </p:txBody>
          </p:sp>
        </p:grpSp>
        <p:sp>
          <p:nvSpPr>
            <p:cNvPr id="21" name="ZoneTexte 20"/>
            <p:cNvSpPr txBox="1"/>
            <p:nvPr/>
          </p:nvSpPr>
          <p:spPr>
            <a:xfrm>
              <a:off x="2966763" y="2772233"/>
              <a:ext cx="15863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dirty="0" smtClean="0"/>
                <a:t>T^ péroné – TA</a:t>
              </a:r>
            </a:p>
            <a:p>
              <a:r>
                <a:rPr lang="fr-BE" dirty="0" smtClean="0"/>
                <a:t>(poignet – FDI)</a:t>
              </a:r>
              <a:endParaRPr lang="fr-BE" dirty="0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3015571" y="5768399"/>
              <a:ext cx="170610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dirty="0" smtClean="0"/>
                <a:t>Lombaire – JA</a:t>
              </a:r>
            </a:p>
            <a:p>
              <a:r>
                <a:rPr lang="fr-BE" dirty="0" smtClean="0"/>
                <a:t>(Cervicale – FDI)</a:t>
              </a:r>
              <a:endParaRPr lang="fr-BE" dirty="0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2995791" y="4188152"/>
              <a:ext cx="121013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dirty="0" smtClean="0"/>
                <a:t>CTX – JA</a:t>
              </a:r>
            </a:p>
            <a:p>
              <a:r>
                <a:rPr lang="fr-BE" dirty="0" smtClean="0"/>
                <a:t>(CTX – FDI)</a:t>
              </a:r>
              <a:endParaRPr lang="fr-BE" dirty="0"/>
            </a:p>
          </p:txBody>
        </p:sp>
      </p:grp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704850" cy="819150"/>
          </a:xfrm>
          <a:prstGeom prst="rect">
            <a:avLst/>
          </a:prstGeom>
          <a:noFill/>
        </p:spPr>
      </p:pic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457200" y="1403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8" name="Connecteur droit avec flèche 37"/>
          <p:cNvCxnSpPr/>
          <p:nvPr/>
        </p:nvCxnSpPr>
        <p:spPr>
          <a:xfrm>
            <a:off x="407249" y="4446361"/>
            <a:ext cx="88497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 flipH="1">
            <a:off x="831824" y="4510088"/>
            <a:ext cx="488976" cy="1156713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>
            <a:off x="388199" y="5992591"/>
            <a:ext cx="396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Ellipse 45"/>
          <p:cNvSpPr/>
          <p:nvPr/>
        </p:nvSpPr>
        <p:spPr>
          <a:xfrm>
            <a:off x="458943" y="1430952"/>
            <a:ext cx="549280" cy="135462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7" name="Ellipse 46"/>
          <p:cNvSpPr/>
          <p:nvPr/>
        </p:nvSpPr>
        <p:spPr>
          <a:xfrm>
            <a:off x="1451430" y="3831770"/>
            <a:ext cx="360594" cy="62411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50" name="Connecteur droit avec flèche 49"/>
          <p:cNvCxnSpPr/>
          <p:nvPr/>
        </p:nvCxnSpPr>
        <p:spPr>
          <a:xfrm>
            <a:off x="1405619" y="4609777"/>
            <a:ext cx="558800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/>
        </p:nvCxnSpPr>
        <p:spPr>
          <a:xfrm>
            <a:off x="1349828" y="3831770"/>
            <a:ext cx="0" cy="955038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/>
          <p:nvPr/>
        </p:nvCxnSpPr>
        <p:spPr>
          <a:xfrm>
            <a:off x="1981190" y="3810002"/>
            <a:ext cx="0" cy="955038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44" name="AutoShape 4"/>
          <p:cNvSpPr>
            <a:spLocks noChangeAspect="1" noChangeArrowheads="1" noTextEdit="1"/>
          </p:cNvSpPr>
          <p:nvPr/>
        </p:nvSpPr>
        <p:spPr bwMode="auto">
          <a:xfrm>
            <a:off x="4419600" y="2567316"/>
            <a:ext cx="46863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4494213" y="2676526"/>
            <a:ext cx="1162050" cy="1285875"/>
          </a:xfrm>
          <a:prstGeom prst="rect">
            <a:avLst/>
          </a:prstGeom>
          <a:solidFill>
            <a:srgbClr val="40404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5656263" y="2676526"/>
            <a:ext cx="1295400" cy="1285875"/>
          </a:xfrm>
          <a:prstGeom prst="rect">
            <a:avLst/>
          </a:prstGeom>
          <a:solidFill>
            <a:srgbClr val="40404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6951663" y="2676526"/>
            <a:ext cx="1257300" cy="1285875"/>
          </a:xfrm>
          <a:prstGeom prst="rect">
            <a:avLst/>
          </a:prstGeom>
          <a:solidFill>
            <a:srgbClr val="40404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8208963" y="2676526"/>
            <a:ext cx="752475" cy="1285875"/>
          </a:xfrm>
          <a:prstGeom prst="rect">
            <a:avLst/>
          </a:prstGeom>
          <a:solidFill>
            <a:srgbClr val="40404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61450" name="Rectangle 10"/>
          <p:cNvSpPr>
            <a:spLocks noChangeArrowheads="1"/>
          </p:cNvSpPr>
          <p:nvPr/>
        </p:nvSpPr>
        <p:spPr bwMode="auto">
          <a:xfrm>
            <a:off x="5656263" y="2671763"/>
            <a:ext cx="9525" cy="2828925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61451" name="Rectangle 11"/>
          <p:cNvSpPr>
            <a:spLocks noChangeArrowheads="1"/>
          </p:cNvSpPr>
          <p:nvPr/>
        </p:nvSpPr>
        <p:spPr bwMode="auto">
          <a:xfrm>
            <a:off x="6951663" y="2671763"/>
            <a:ext cx="9525" cy="2828925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61452" name="Rectangle 12"/>
          <p:cNvSpPr>
            <a:spLocks noChangeArrowheads="1"/>
          </p:cNvSpPr>
          <p:nvPr/>
        </p:nvSpPr>
        <p:spPr bwMode="auto">
          <a:xfrm>
            <a:off x="8208963" y="2671763"/>
            <a:ext cx="9525" cy="2828925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61453" name="Rectangle 13"/>
          <p:cNvSpPr>
            <a:spLocks noChangeArrowheads="1"/>
          </p:cNvSpPr>
          <p:nvPr/>
        </p:nvSpPr>
        <p:spPr bwMode="auto">
          <a:xfrm>
            <a:off x="4489450" y="3962401"/>
            <a:ext cx="4486275" cy="9525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61454" name="Rectangle 14"/>
          <p:cNvSpPr>
            <a:spLocks noChangeArrowheads="1"/>
          </p:cNvSpPr>
          <p:nvPr/>
        </p:nvSpPr>
        <p:spPr bwMode="auto">
          <a:xfrm>
            <a:off x="4494213" y="2671763"/>
            <a:ext cx="9525" cy="2828925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61455" name="Rectangle 15"/>
          <p:cNvSpPr>
            <a:spLocks noChangeArrowheads="1"/>
          </p:cNvSpPr>
          <p:nvPr/>
        </p:nvSpPr>
        <p:spPr bwMode="auto">
          <a:xfrm>
            <a:off x="8961438" y="2671763"/>
            <a:ext cx="9525" cy="2828925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61456" name="Rectangle 16"/>
          <p:cNvSpPr>
            <a:spLocks noChangeArrowheads="1"/>
          </p:cNvSpPr>
          <p:nvPr/>
        </p:nvSpPr>
        <p:spPr bwMode="auto">
          <a:xfrm>
            <a:off x="4489450" y="2676526"/>
            <a:ext cx="4486275" cy="9525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61457" name="Rectangle 17"/>
          <p:cNvSpPr>
            <a:spLocks noChangeArrowheads="1"/>
          </p:cNvSpPr>
          <p:nvPr/>
        </p:nvSpPr>
        <p:spPr bwMode="auto">
          <a:xfrm>
            <a:off x="4489450" y="5495926"/>
            <a:ext cx="4486275" cy="9525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61458" name="Rectangle 18"/>
          <p:cNvSpPr>
            <a:spLocks noChangeArrowheads="1"/>
          </p:cNvSpPr>
          <p:nvPr/>
        </p:nvSpPr>
        <p:spPr bwMode="auto">
          <a:xfrm>
            <a:off x="4714875" y="3041651"/>
            <a:ext cx="8572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Latence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59" name="Rectangle 19"/>
          <p:cNvSpPr>
            <a:spLocks noChangeArrowheads="1"/>
          </p:cNvSpPr>
          <p:nvPr/>
        </p:nvSpPr>
        <p:spPr bwMode="auto">
          <a:xfrm>
            <a:off x="4857750" y="3317876"/>
            <a:ext cx="5429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(ms)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60" name="Rectangle 20"/>
          <p:cNvSpPr>
            <a:spLocks noChangeArrowheads="1"/>
          </p:cNvSpPr>
          <p:nvPr/>
        </p:nvSpPr>
        <p:spPr bwMode="auto">
          <a:xfrm>
            <a:off x="6027738" y="3041651"/>
            <a:ext cx="6762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TCMC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61" name="Rectangle 21"/>
          <p:cNvSpPr>
            <a:spLocks noChangeArrowheads="1"/>
          </p:cNvSpPr>
          <p:nvPr/>
        </p:nvSpPr>
        <p:spPr bwMode="auto">
          <a:xfrm>
            <a:off x="6084888" y="3317876"/>
            <a:ext cx="5429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(ms)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62" name="Rectangle 22"/>
          <p:cNvSpPr>
            <a:spLocks noChangeArrowheads="1"/>
          </p:cNvSpPr>
          <p:nvPr/>
        </p:nvSpPr>
        <p:spPr bwMode="auto">
          <a:xfrm>
            <a:off x="7072313" y="3041651"/>
            <a:ext cx="11239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Amplitude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63" name="Rectangle 23"/>
          <p:cNvSpPr>
            <a:spLocks noChangeArrowheads="1"/>
          </p:cNvSpPr>
          <p:nvPr/>
        </p:nvSpPr>
        <p:spPr bwMode="auto">
          <a:xfrm>
            <a:off x="7339013" y="3317876"/>
            <a:ext cx="5143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(mV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64" name="Rectangle 24"/>
          <p:cNvSpPr>
            <a:spLocks noChangeArrowheads="1"/>
          </p:cNvSpPr>
          <p:nvPr/>
        </p:nvSpPr>
        <p:spPr bwMode="auto">
          <a:xfrm>
            <a:off x="7739063" y="3317876"/>
            <a:ext cx="1905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65" name="Rectangle 25"/>
          <p:cNvSpPr>
            <a:spLocks noChangeArrowheads="1"/>
          </p:cNvSpPr>
          <p:nvPr/>
        </p:nvSpPr>
        <p:spPr bwMode="auto">
          <a:xfrm>
            <a:off x="8353425" y="3057526"/>
            <a:ext cx="5170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Durée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66" name="Rectangle 26"/>
          <p:cNvSpPr>
            <a:spLocks noChangeArrowheads="1"/>
          </p:cNvSpPr>
          <p:nvPr/>
        </p:nvSpPr>
        <p:spPr bwMode="auto">
          <a:xfrm>
            <a:off x="8534400" y="3181351"/>
            <a:ext cx="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67" name="Rectangle 27"/>
          <p:cNvSpPr>
            <a:spLocks noChangeArrowheads="1"/>
          </p:cNvSpPr>
          <p:nvPr/>
        </p:nvSpPr>
        <p:spPr bwMode="auto">
          <a:xfrm>
            <a:off x="8372475" y="3314701"/>
            <a:ext cx="5429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(ms)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68" name="Rectangle 28"/>
          <p:cNvSpPr>
            <a:spLocks noChangeArrowheads="1"/>
          </p:cNvSpPr>
          <p:nvPr/>
        </p:nvSpPr>
        <p:spPr bwMode="auto">
          <a:xfrm>
            <a:off x="4591050" y="4195763"/>
            <a:ext cx="1809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•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69" name="Rectangle 29"/>
          <p:cNvSpPr>
            <a:spLocks noChangeArrowheads="1"/>
          </p:cNvSpPr>
          <p:nvPr/>
        </p:nvSpPr>
        <p:spPr bwMode="auto">
          <a:xfrm>
            <a:off x="4667250" y="4176713"/>
            <a:ext cx="7239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Périph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70" name="Rectangle 30"/>
          <p:cNvSpPr>
            <a:spLocks noChangeArrowheads="1"/>
          </p:cNvSpPr>
          <p:nvPr/>
        </p:nvSpPr>
        <p:spPr bwMode="auto">
          <a:xfrm>
            <a:off x="5276850" y="4176713"/>
            <a:ext cx="1809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.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71" name="Rectangle 31"/>
          <p:cNvSpPr>
            <a:spLocks noChangeArrowheads="1"/>
          </p:cNvSpPr>
          <p:nvPr/>
        </p:nvSpPr>
        <p:spPr bwMode="auto">
          <a:xfrm>
            <a:off x="4591050" y="4471988"/>
            <a:ext cx="1809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•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72" name="Rectangle 32"/>
          <p:cNvSpPr>
            <a:spLocks noChangeArrowheads="1"/>
          </p:cNvSpPr>
          <p:nvPr/>
        </p:nvSpPr>
        <p:spPr bwMode="auto">
          <a:xfrm>
            <a:off x="4667250" y="4452938"/>
            <a:ext cx="4762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CTX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73" name="Rectangle 33"/>
          <p:cNvSpPr>
            <a:spLocks noChangeArrowheads="1"/>
          </p:cNvSpPr>
          <p:nvPr/>
        </p:nvSpPr>
        <p:spPr bwMode="auto">
          <a:xfrm>
            <a:off x="4591050" y="4748213"/>
            <a:ext cx="1809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•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74" name="Rectangle 34"/>
          <p:cNvSpPr>
            <a:spLocks noChangeArrowheads="1"/>
          </p:cNvSpPr>
          <p:nvPr/>
        </p:nvSpPr>
        <p:spPr bwMode="auto">
          <a:xfrm>
            <a:off x="4667250" y="4729163"/>
            <a:ext cx="10477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Lombaire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75" name="Rectangle 35"/>
          <p:cNvSpPr>
            <a:spLocks noChangeArrowheads="1"/>
          </p:cNvSpPr>
          <p:nvPr/>
        </p:nvSpPr>
        <p:spPr bwMode="auto">
          <a:xfrm>
            <a:off x="4591050" y="5005388"/>
            <a:ext cx="10858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(cervicale)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76" name="Rectangle 36"/>
          <p:cNvSpPr>
            <a:spLocks noChangeArrowheads="1"/>
          </p:cNvSpPr>
          <p:nvPr/>
        </p:nvSpPr>
        <p:spPr bwMode="auto">
          <a:xfrm>
            <a:off x="5751513" y="4449763"/>
            <a:ext cx="4762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rgbClr val="9BBB59"/>
                </a:solidFill>
                <a:effectLst/>
                <a:latin typeface="Calibri" pitchFamily="34" charset="0"/>
                <a:cs typeface="Arial" pitchFamily="34" charset="0"/>
              </a:rPr>
              <a:t>CTX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77" name="Rectangle 37"/>
          <p:cNvSpPr>
            <a:spLocks noChangeArrowheads="1"/>
          </p:cNvSpPr>
          <p:nvPr/>
        </p:nvSpPr>
        <p:spPr bwMode="auto">
          <a:xfrm>
            <a:off x="6151563" y="4449763"/>
            <a:ext cx="2381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–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78" name="Rectangle 38"/>
          <p:cNvSpPr>
            <a:spLocks noChangeArrowheads="1"/>
          </p:cNvSpPr>
          <p:nvPr/>
        </p:nvSpPr>
        <p:spPr bwMode="auto">
          <a:xfrm>
            <a:off x="6313488" y="4449763"/>
            <a:ext cx="6477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rgbClr val="9BBB59"/>
                </a:solidFill>
                <a:effectLst/>
                <a:latin typeface="Calibri" pitchFamily="34" charset="0"/>
                <a:cs typeface="Arial" pitchFamily="34" charset="0"/>
              </a:rPr>
              <a:t>Lomb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79" name="Rectangle 39"/>
          <p:cNvSpPr>
            <a:spLocks noChangeArrowheads="1"/>
          </p:cNvSpPr>
          <p:nvPr/>
        </p:nvSpPr>
        <p:spPr bwMode="auto">
          <a:xfrm>
            <a:off x="5751513" y="4725988"/>
            <a:ext cx="1905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rgbClr val="9BBB59"/>
                </a:solidFill>
                <a:effectLst/>
                <a:latin typeface="Calibri" pitchFamily="34" charset="0"/>
                <a:cs typeface="Arial" pitchFamily="34" charset="0"/>
              </a:rPr>
              <a:t>(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80" name="Rectangle 40"/>
          <p:cNvSpPr>
            <a:spLocks noChangeArrowheads="1"/>
          </p:cNvSpPr>
          <p:nvPr/>
        </p:nvSpPr>
        <p:spPr bwMode="auto">
          <a:xfrm>
            <a:off x="5818188" y="4725988"/>
            <a:ext cx="5143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rgbClr val="9BBB59"/>
                </a:solidFill>
                <a:effectLst/>
                <a:latin typeface="Calibri" pitchFamily="34" charset="0"/>
                <a:cs typeface="Arial" pitchFamily="34" charset="0"/>
              </a:rPr>
              <a:t>cerv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81" name="Rectangle 41"/>
          <p:cNvSpPr>
            <a:spLocks noChangeArrowheads="1"/>
          </p:cNvSpPr>
          <p:nvPr/>
        </p:nvSpPr>
        <p:spPr bwMode="auto">
          <a:xfrm>
            <a:off x="6208713" y="4725988"/>
            <a:ext cx="1905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rgbClr val="9BBB59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82" name="Rectangle 42"/>
          <p:cNvSpPr>
            <a:spLocks noChangeArrowheads="1"/>
          </p:cNvSpPr>
          <p:nvPr/>
        </p:nvSpPr>
        <p:spPr bwMode="auto">
          <a:xfrm>
            <a:off x="7043738" y="4587876"/>
            <a:ext cx="4762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rgbClr val="F79646"/>
                </a:solidFill>
                <a:effectLst/>
                <a:latin typeface="Calibri" pitchFamily="34" charset="0"/>
                <a:cs typeface="Arial" pitchFamily="34" charset="0"/>
              </a:rPr>
              <a:t>CTX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83" name="Rectangle 43"/>
          <p:cNvSpPr>
            <a:spLocks noChangeArrowheads="1"/>
          </p:cNvSpPr>
          <p:nvPr/>
        </p:nvSpPr>
        <p:spPr bwMode="auto">
          <a:xfrm>
            <a:off x="7396163" y="4587876"/>
            <a:ext cx="2095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/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84" name="Rectangle 44"/>
          <p:cNvSpPr>
            <a:spLocks noChangeArrowheads="1"/>
          </p:cNvSpPr>
          <p:nvPr/>
        </p:nvSpPr>
        <p:spPr bwMode="auto">
          <a:xfrm>
            <a:off x="7481888" y="4587876"/>
            <a:ext cx="7239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rgbClr val="F79646"/>
                </a:solidFill>
                <a:effectLst/>
                <a:latin typeface="Calibri" pitchFamily="34" charset="0"/>
                <a:cs typeface="Arial" pitchFamily="34" charset="0"/>
              </a:rPr>
              <a:t>Périph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85" name="Rectangle 45"/>
          <p:cNvSpPr>
            <a:spLocks noChangeArrowheads="1"/>
          </p:cNvSpPr>
          <p:nvPr/>
        </p:nvSpPr>
        <p:spPr bwMode="auto">
          <a:xfrm>
            <a:off x="8305800" y="4449763"/>
            <a:ext cx="8001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cs typeface="Arial" pitchFamily="34" charset="0"/>
              </a:rPr>
              <a:t>Durée  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86" name="Rectangle 46"/>
          <p:cNvSpPr>
            <a:spLocks noChangeArrowheads="1"/>
          </p:cNvSpPr>
          <p:nvPr/>
        </p:nvSpPr>
        <p:spPr bwMode="auto">
          <a:xfrm>
            <a:off x="8410575" y="4725988"/>
            <a:ext cx="4762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cs typeface="Arial" pitchFamily="34" charset="0"/>
              </a:rPr>
              <a:t>CTX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1" name="Connecteur droit avec flèche 70"/>
          <p:cNvCxnSpPr/>
          <p:nvPr/>
        </p:nvCxnSpPr>
        <p:spPr>
          <a:xfrm>
            <a:off x="258434" y="2819401"/>
            <a:ext cx="193649" cy="95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409233" y="2567316"/>
            <a:ext cx="4696667" cy="30384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6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6323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6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6323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6323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6323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6323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6323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6323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6323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6323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6323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6323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6323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8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6323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8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6323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8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6323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8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6323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8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6323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8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6323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8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6323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61468" grpId="0"/>
      <p:bldP spid="61469" grpId="0"/>
      <p:bldP spid="61470" grpId="0"/>
      <p:bldP spid="61471" grpId="0"/>
      <p:bldP spid="61472" grpId="0"/>
      <p:bldP spid="61473" grpId="0"/>
      <p:bldP spid="61474" grpId="0"/>
      <p:bldP spid="61475" grpId="0"/>
      <p:bldP spid="61476" grpId="0"/>
      <p:bldP spid="61477" grpId="0"/>
      <p:bldP spid="61478" grpId="0"/>
      <p:bldP spid="61479" grpId="0"/>
      <p:bldP spid="61480" grpId="0"/>
      <p:bldP spid="61481" grpId="0"/>
      <p:bldP spid="61482" grpId="0"/>
      <p:bldP spid="61483" grpId="0"/>
      <p:bldP spid="61484" grpId="0"/>
      <p:bldP spid="61485" grpId="0"/>
      <p:bldP spid="61486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31229"/>
          </a:xfrm>
        </p:spPr>
        <p:txBody>
          <a:bodyPr>
            <a:normAutofit fontScale="92500" lnSpcReduction="20000"/>
          </a:bodyPr>
          <a:lstStyle/>
          <a:p>
            <a:r>
              <a:rPr lang="fr-BE" dirty="0" smtClean="0"/>
              <a:t>1960: Premières applications</a:t>
            </a:r>
          </a:p>
          <a:p>
            <a:pPr marL="0" indent="0">
              <a:buNone/>
            </a:pPr>
            <a:r>
              <a:rPr lang="en-US" sz="1200" dirty="0" err="1" smtClean="0"/>
              <a:t>Namerow</a:t>
            </a:r>
            <a:r>
              <a:rPr lang="en-US" sz="1200" dirty="0" smtClean="0"/>
              <a:t>, N.S., </a:t>
            </a:r>
            <a:r>
              <a:rPr lang="en-US" sz="1200" b="1" i="1" dirty="0" err="1" smtClean="0"/>
              <a:t>Somatosensory</a:t>
            </a:r>
            <a:r>
              <a:rPr lang="en-US" sz="1200" b="1" i="1" dirty="0" smtClean="0"/>
              <a:t> evoked responses in multiple sclerosis patients with varying sensory loss</a:t>
            </a:r>
            <a:r>
              <a:rPr lang="en-US" sz="1200" i="1" dirty="0" smtClean="0"/>
              <a:t>.</a:t>
            </a:r>
            <a:r>
              <a:rPr lang="en-US" sz="1200" dirty="0" smtClean="0"/>
              <a:t> Neurology, 1968. </a:t>
            </a:r>
          </a:p>
          <a:p>
            <a:pPr marL="0" indent="0">
              <a:buNone/>
            </a:pPr>
            <a:endParaRPr lang="fr-BE" sz="1200" dirty="0" smtClean="0"/>
          </a:p>
          <a:p>
            <a:pPr marL="0" indent="0">
              <a:buNone/>
            </a:pPr>
            <a:endParaRPr lang="fr-BE" sz="1200" dirty="0" smtClean="0"/>
          </a:p>
          <a:p>
            <a:r>
              <a:rPr lang="fr-BE" dirty="0" smtClean="0"/>
              <a:t>1970-80: Rôle diagnostique</a:t>
            </a:r>
          </a:p>
          <a:p>
            <a:pPr>
              <a:buNone/>
            </a:pPr>
            <a:endParaRPr lang="en-US" sz="1200" dirty="0" smtClean="0"/>
          </a:p>
          <a:p>
            <a:pPr marL="0" indent="14288" algn="just">
              <a:buNone/>
            </a:pPr>
            <a:endParaRPr lang="en-US" sz="2000" dirty="0" smtClean="0"/>
          </a:p>
          <a:p>
            <a:pPr marL="0" indent="14288" algn="just">
              <a:buNone/>
            </a:pPr>
            <a:endParaRPr lang="en-US" sz="2000" dirty="0" smtClean="0"/>
          </a:p>
          <a:p>
            <a:pPr marL="0" indent="14288" algn="just">
              <a:buNone/>
            </a:pPr>
            <a:endParaRPr lang="en-US" sz="2000" dirty="0" smtClean="0"/>
          </a:p>
          <a:p>
            <a:pPr marL="176213" indent="-161925" algn="just">
              <a:buNone/>
            </a:pPr>
            <a:endParaRPr lang="en-US" dirty="0" smtClean="0"/>
          </a:p>
          <a:p>
            <a:pPr marL="176213" indent="-161925" algn="just"/>
            <a:endParaRPr lang="en-US" dirty="0" smtClean="0"/>
          </a:p>
          <a:p>
            <a:pPr marL="176213" indent="-161925" algn="just"/>
            <a:r>
              <a:rPr lang="en-US" dirty="0" smtClean="0"/>
              <a:t>1980: IRM </a:t>
            </a:r>
          </a:p>
          <a:p>
            <a:pPr marL="0" indent="14288" algn="just">
              <a:buNone/>
            </a:pPr>
            <a:endParaRPr lang="en-US" dirty="0" smtClean="0"/>
          </a:p>
          <a:p>
            <a:pPr marL="93663" indent="-93663"/>
            <a:r>
              <a:rPr lang="en-US" dirty="0" smtClean="0"/>
              <a:t> 2000: Quantification </a:t>
            </a:r>
            <a:r>
              <a:rPr lang="en-US" dirty="0" err="1" smtClean="0"/>
              <a:t>fonctionnelle</a:t>
            </a:r>
            <a:endParaRPr lang="en-US" dirty="0" smtClean="0"/>
          </a:p>
          <a:p>
            <a:pPr marL="0" indent="14288" algn="just">
              <a:buNone/>
            </a:pPr>
            <a:endParaRPr lang="fr-BE" sz="2000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Potentiels évoqués et SEP: Historique</a:t>
            </a:r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CFSEP - 11 octobre 2014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322943" y="3278460"/>
            <a:ext cx="8498114" cy="122663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14288" algn="ctr"/>
            <a:r>
              <a:rPr lang="en-US" sz="2000" dirty="0" smtClean="0"/>
              <a:t>“Multimodality evoked responses were very sensitive in </a:t>
            </a:r>
            <a:r>
              <a:rPr lang="en-US" sz="2000" b="1" u="sng" dirty="0" smtClean="0"/>
              <a:t>detecting asymptomatic lesions</a:t>
            </a:r>
            <a:r>
              <a:rPr lang="en-US" sz="2000" b="1" dirty="0" smtClean="0"/>
              <a:t> </a:t>
            </a:r>
            <a:r>
              <a:rPr lang="en-US" sz="2000" dirty="0" smtClean="0"/>
              <a:t>and can therefore be used in conjunction with clinical”</a:t>
            </a:r>
          </a:p>
          <a:p>
            <a:pPr marL="93663" indent="-93663"/>
            <a:r>
              <a:rPr lang="en-US" sz="2000" dirty="0" smtClean="0"/>
              <a:t> </a:t>
            </a:r>
            <a:r>
              <a:rPr lang="fr-BE" sz="1200" dirty="0" err="1"/>
              <a:t>Bartel</a:t>
            </a:r>
            <a:r>
              <a:rPr lang="fr-BE" sz="1200" dirty="0"/>
              <a:t>, D.R., </a:t>
            </a:r>
            <a:r>
              <a:rPr lang="fr-BE" sz="1200" b="1" i="1" dirty="0"/>
              <a:t>The </a:t>
            </a:r>
            <a:r>
              <a:rPr lang="fr-BE" sz="1200" b="1" i="1" dirty="0" err="1"/>
              <a:t>diagnosis</a:t>
            </a:r>
            <a:r>
              <a:rPr lang="fr-BE" sz="1200" b="1" i="1" dirty="0"/>
              <a:t> and classification of multiple </a:t>
            </a:r>
            <a:r>
              <a:rPr lang="fr-BE" sz="1200" b="1" i="1" dirty="0" err="1"/>
              <a:t>sclerosis</a:t>
            </a:r>
            <a:r>
              <a:rPr lang="fr-BE" sz="1200" b="1" i="1" dirty="0"/>
              <a:t>: </a:t>
            </a:r>
            <a:r>
              <a:rPr lang="fr-BE" sz="1200" b="1" i="1" dirty="0" err="1"/>
              <a:t>evoked</a:t>
            </a:r>
            <a:r>
              <a:rPr lang="fr-BE" sz="1200" b="1" i="1" dirty="0"/>
              <a:t> </a:t>
            </a:r>
            <a:r>
              <a:rPr lang="fr-BE" sz="1200" b="1" i="1" dirty="0" err="1"/>
              <a:t>responses</a:t>
            </a:r>
            <a:r>
              <a:rPr lang="fr-BE" sz="1200" b="1" i="1" dirty="0"/>
              <a:t> and spinal </a:t>
            </a:r>
            <a:r>
              <a:rPr lang="fr-BE" sz="1200" b="1" i="1" dirty="0" err="1"/>
              <a:t>fluid</a:t>
            </a:r>
            <a:r>
              <a:rPr lang="fr-BE" sz="1200" b="1" i="1" dirty="0"/>
              <a:t> </a:t>
            </a:r>
            <a:r>
              <a:rPr lang="fr-BE" sz="1200" b="1" i="1" dirty="0" err="1"/>
              <a:t>electrophoresis</a:t>
            </a:r>
            <a:r>
              <a:rPr lang="fr-BE" sz="1200" i="1" dirty="0"/>
              <a:t>.</a:t>
            </a:r>
            <a:r>
              <a:rPr lang="fr-BE" sz="1200" dirty="0"/>
              <a:t> </a:t>
            </a:r>
            <a:r>
              <a:rPr lang="fr-BE" sz="1200" dirty="0" err="1"/>
              <a:t>Neurology</a:t>
            </a:r>
            <a:r>
              <a:rPr lang="fr-BE" sz="1200" dirty="0"/>
              <a:t>, </a:t>
            </a:r>
            <a:r>
              <a:rPr lang="fr-BE" sz="1200" dirty="0" smtClean="0"/>
              <a:t>    1983.</a:t>
            </a:r>
          </a:p>
          <a:p>
            <a:pPr indent="14288" algn="ctr"/>
            <a:endParaRPr lang="fr-BE" sz="1200" dirty="0"/>
          </a:p>
          <a:p>
            <a:pPr indent="14288" algn="ctr"/>
            <a:endParaRPr lang="en-US" sz="2000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2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503"/>
          <a:stretch/>
        </p:blipFill>
        <p:spPr bwMode="auto">
          <a:xfrm>
            <a:off x="358718" y="1403350"/>
            <a:ext cx="2386923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Variables PEM MS - MI</a:t>
            </a:r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CFSEP - 11 octobre 2014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 rot="16200000">
            <a:off x="-688529" y="3630264"/>
            <a:ext cx="1912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 smtClean="0"/>
              <a:t>PEM MI (MS) </a:t>
            </a:r>
            <a:endParaRPr lang="fr-BE" sz="2000" b="1" dirty="0"/>
          </a:p>
        </p:txBody>
      </p:sp>
      <p:grpSp>
        <p:nvGrpSpPr>
          <p:cNvPr id="3" name="Groupe 24"/>
          <p:cNvGrpSpPr/>
          <p:nvPr/>
        </p:nvGrpSpPr>
        <p:grpSpPr>
          <a:xfrm>
            <a:off x="2002999" y="1744660"/>
            <a:ext cx="2406234" cy="4520230"/>
            <a:chOff x="2315445" y="1894500"/>
            <a:chExt cx="2406234" cy="4520230"/>
          </a:xfrm>
        </p:grpSpPr>
        <p:grpSp>
          <p:nvGrpSpPr>
            <p:cNvPr id="5" name="Groupe 18"/>
            <p:cNvGrpSpPr/>
            <p:nvPr/>
          </p:nvGrpSpPr>
          <p:grpSpPr>
            <a:xfrm>
              <a:off x="2315445" y="1894500"/>
              <a:ext cx="782486" cy="783940"/>
              <a:chOff x="2189074" y="2457750"/>
              <a:chExt cx="782486" cy="783940"/>
            </a:xfrm>
          </p:grpSpPr>
          <p:cxnSp>
            <p:nvCxnSpPr>
              <p:cNvPr id="12" name="Connecteur droit 11"/>
              <p:cNvCxnSpPr/>
              <p:nvPr/>
            </p:nvCxnSpPr>
            <p:spPr>
              <a:xfrm>
                <a:off x="2213796" y="3214370"/>
                <a:ext cx="375218" cy="666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cteur droit 12"/>
              <p:cNvCxnSpPr/>
              <p:nvPr/>
            </p:nvCxnSpPr>
            <p:spPr>
              <a:xfrm flipV="1">
                <a:off x="2589014" y="2457750"/>
                <a:ext cx="0" cy="76695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ZoneTexte 15"/>
              <p:cNvSpPr txBox="1"/>
              <p:nvPr/>
            </p:nvSpPr>
            <p:spPr>
              <a:xfrm>
                <a:off x="2592678" y="2705760"/>
                <a:ext cx="378882" cy="2154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BE" sz="1000" dirty="0" smtClean="0"/>
                  <a:t>5 mV</a:t>
                </a:r>
                <a:endParaRPr lang="fr-BE" sz="1000" dirty="0"/>
              </a:p>
            </p:txBody>
          </p:sp>
          <p:sp>
            <p:nvSpPr>
              <p:cNvPr id="17" name="ZoneTexte 16"/>
              <p:cNvSpPr txBox="1"/>
              <p:nvPr/>
            </p:nvSpPr>
            <p:spPr>
              <a:xfrm>
                <a:off x="2189074" y="3026193"/>
                <a:ext cx="415005" cy="2154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BE" sz="1000" dirty="0" smtClean="0"/>
                  <a:t>10 ms</a:t>
                </a:r>
                <a:endParaRPr lang="fr-BE" sz="1000" dirty="0"/>
              </a:p>
            </p:txBody>
          </p:sp>
        </p:grpSp>
        <p:sp>
          <p:nvSpPr>
            <p:cNvPr id="21" name="ZoneTexte 20"/>
            <p:cNvSpPr txBox="1"/>
            <p:nvPr/>
          </p:nvSpPr>
          <p:spPr>
            <a:xfrm>
              <a:off x="2966763" y="2772233"/>
              <a:ext cx="15863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dirty="0" smtClean="0"/>
                <a:t>T^ péroné – TA</a:t>
              </a:r>
            </a:p>
            <a:p>
              <a:r>
                <a:rPr lang="fr-BE" dirty="0" smtClean="0"/>
                <a:t>(poignet – FDI)</a:t>
              </a:r>
              <a:endParaRPr lang="fr-BE" dirty="0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3015571" y="5768399"/>
              <a:ext cx="170610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dirty="0" smtClean="0"/>
                <a:t>Lombaire – JA</a:t>
              </a:r>
            </a:p>
            <a:p>
              <a:r>
                <a:rPr lang="fr-BE" dirty="0" smtClean="0"/>
                <a:t>(Cervicale – FDI)</a:t>
              </a:r>
              <a:endParaRPr lang="fr-BE" dirty="0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2995791" y="4188152"/>
              <a:ext cx="121013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dirty="0" smtClean="0"/>
                <a:t>CTX – JA</a:t>
              </a:r>
            </a:p>
            <a:p>
              <a:r>
                <a:rPr lang="fr-BE" dirty="0" smtClean="0"/>
                <a:t>(CTX – FDI)</a:t>
              </a:r>
              <a:endParaRPr lang="fr-BE" dirty="0"/>
            </a:p>
          </p:txBody>
        </p:sp>
      </p:grp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704850" cy="819150"/>
          </a:xfrm>
          <a:prstGeom prst="rect">
            <a:avLst/>
          </a:prstGeom>
          <a:noFill/>
        </p:spPr>
      </p:pic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457200" y="1403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8" name="Connecteur droit avec flèche 37"/>
          <p:cNvCxnSpPr/>
          <p:nvPr/>
        </p:nvCxnSpPr>
        <p:spPr>
          <a:xfrm>
            <a:off x="407249" y="4446361"/>
            <a:ext cx="88497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 flipH="1">
            <a:off x="831824" y="4510088"/>
            <a:ext cx="488976" cy="1156713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>
            <a:off x="388199" y="5992591"/>
            <a:ext cx="396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Ellipse 45"/>
          <p:cNvSpPr/>
          <p:nvPr/>
        </p:nvSpPr>
        <p:spPr>
          <a:xfrm>
            <a:off x="458943" y="1430952"/>
            <a:ext cx="549280" cy="135462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7" name="Ellipse 46"/>
          <p:cNvSpPr/>
          <p:nvPr/>
        </p:nvSpPr>
        <p:spPr>
          <a:xfrm>
            <a:off x="1451430" y="3831770"/>
            <a:ext cx="360594" cy="62411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50" name="Connecteur droit avec flèche 49"/>
          <p:cNvCxnSpPr/>
          <p:nvPr/>
        </p:nvCxnSpPr>
        <p:spPr>
          <a:xfrm>
            <a:off x="1405619" y="4609777"/>
            <a:ext cx="558800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/>
        </p:nvCxnSpPr>
        <p:spPr>
          <a:xfrm>
            <a:off x="1349828" y="3831770"/>
            <a:ext cx="0" cy="955038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/>
          <p:nvPr/>
        </p:nvCxnSpPr>
        <p:spPr>
          <a:xfrm>
            <a:off x="1981190" y="3810002"/>
            <a:ext cx="0" cy="955038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44" name="AutoShape 4"/>
          <p:cNvSpPr>
            <a:spLocks noChangeAspect="1" noChangeArrowheads="1" noTextEdit="1"/>
          </p:cNvSpPr>
          <p:nvPr/>
        </p:nvSpPr>
        <p:spPr bwMode="auto">
          <a:xfrm>
            <a:off x="4419600" y="2567316"/>
            <a:ext cx="46863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4494213" y="2676526"/>
            <a:ext cx="1162050" cy="1285875"/>
          </a:xfrm>
          <a:prstGeom prst="rect">
            <a:avLst/>
          </a:prstGeom>
          <a:solidFill>
            <a:srgbClr val="40404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5656263" y="2676526"/>
            <a:ext cx="1295400" cy="1285875"/>
          </a:xfrm>
          <a:prstGeom prst="rect">
            <a:avLst/>
          </a:prstGeom>
          <a:solidFill>
            <a:srgbClr val="40404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6951663" y="2676526"/>
            <a:ext cx="1257300" cy="1285875"/>
          </a:xfrm>
          <a:prstGeom prst="rect">
            <a:avLst/>
          </a:prstGeom>
          <a:solidFill>
            <a:srgbClr val="40404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8208963" y="2676526"/>
            <a:ext cx="752475" cy="1285875"/>
          </a:xfrm>
          <a:prstGeom prst="rect">
            <a:avLst/>
          </a:prstGeom>
          <a:solidFill>
            <a:srgbClr val="40404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61450" name="Rectangle 10"/>
          <p:cNvSpPr>
            <a:spLocks noChangeArrowheads="1"/>
          </p:cNvSpPr>
          <p:nvPr/>
        </p:nvSpPr>
        <p:spPr bwMode="auto">
          <a:xfrm>
            <a:off x="5656263" y="2671763"/>
            <a:ext cx="9525" cy="2828925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61451" name="Rectangle 11"/>
          <p:cNvSpPr>
            <a:spLocks noChangeArrowheads="1"/>
          </p:cNvSpPr>
          <p:nvPr/>
        </p:nvSpPr>
        <p:spPr bwMode="auto">
          <a:xfrm>
            <a:off x="6951663" y="2671763"/>
            <a:ext cx="9525" cy="2828925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61452" name="Rectangle 12"/>
          <p:cNvSpPr>
            <a:spLocks noChangeArrowheads="1"/>
          </p:cNvSpPr>
          <p:nvPr/>
        </p:nvSpPr>
        <p:spPr bwMode="auto">
          <a:xfrm>
            <a:off x="8208963" y="2671763"/>
            <a:ext cx="9525" cy="2828925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61453" name="Rectangle 13"/>
          <p:cNvSpPr>
            <a:spLocks noChangeArrowheads="1"/>
          </p:cNvSpPr>
          <p:nvPr/>
        </p:nvSpPr>
        <p:spPr bwMode="auto">
          <a:xfrm>
            <a:off x="4489450" y="3962401"/>
            <a:ext cx="4486275" cy="9525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61454" name="Rectangle 14"/>
          <p:cNvSpPr>
            <a:spLocks noChangeArrowheads="1"/>
          </p:cNvSpPr>
          <p:nvPr/>
        </p:nvSpPr>
        <p:spPr bwMode="auto">
          <a:xfrm>
            <a:off x="4494213" y="2671763"/>
            <a:ext cx="9525" cy="2828925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61455" name="Rectangle 15"/>
          <p:cNvSpPr>
            <a:spLocks noChangeArrowheads="1"/>
          </p:cNvSpPr>
          <p:nvPr/>
        </p:nvSpPr>
        <p:spPr bwMode="auto">
          <a:xfrm>
            <a:off x="8961438" y="2671763"/>
            <a:ext cx="9525" cy="2828925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61456" name="Rectangle 16"/>
          <p:cNvSpPr>
            <a:spLocks noChangeArrowheads="1"/>
          </p:cNvSpPr>
          <p:nvPr/>
        </p:nvSpPr>
        <p:spPr bwMode="auto">
          <a:xfrm>
            <a:off x="4489450" y="2676526"/>
            <a:ext cx="4486275" cy="9525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61457" name="Rectangle 17"/>
          <p:cNvSpPr>
            <a:spLocks noChangeArrowheads="1"/>
          </p:cNvSpPr>
          <p:nvPr/>
        </p:nvSpPr>
        <p:spPr bwMode="auto">
          <a:xfrm>
            <a:off x="4489450" y="5495926"/>
            <a:ext cx="4486275" cy="9525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61458" name="Rectangle 18"/>
          <p:cNvSpPr>
            <a:spLocks noChangeArrowheads="1"/>
          </p:cNvSpPr>
          <p:nvPr/>
        </p:nvSpPr>
        <p:spPr bwMode="auto">
          <a:xfrm>
            <a:off x="4714875" y="3041651"/>
            <a:ext cx="8572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Latence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59" name="Rectangle 19"/>
          <p:cNvSpPr>
            <a:spLocks noChangeArrowheads="1"/>
          </p:cNvSpPr>
          <p:nvPr/>
        </p:nvSpPr>
        <p:spPr bwMode="auto">
          <a:xfrm>
            <a:off x="4857750" y="3317876"/>
            <a:ext cx="5429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(ms)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60" name="Rectangle 20"/>
          <p:cNvSpPr>
            <a:spLocks noChangeArrowheads="1"/>
          </p:cNvSpPr>
          <p:nvPr/>
        </p:nvSpPr>
        <p:spPr bwMode="auto">
          <a:xfrm>
            <a:off x="6027738" y="3041651"/>
            <a:ext cx="6762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TCMC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61" name="Rectangle 21"/>
          <p:cNvSpPr>
            <a:spLocks noChangeArrowheads="1"/>
          </p:cNvSpPr>
          <p:nvPr/>
        </p:nvSpPr>
        <p:spPr bwMode="auto">
          <a:xfrm>
            <a:off x="6084888" y="3317876"/>
            <a:ext cx="5429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(ms)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62" name="Rectangle 22"/>
          <p:cNvSpPr>
            <a:spLocks noChangeArrowheads="1"/>
          </p:cNvSpPr>
          <p:nvPr/>
        </p:nvSpPr>
        <p:spPr bwMode="auto">
          <a:xfrm>
            <a:off x="7072313" y="3041651"/>
            <a:ext cx="11239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Amplitude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63" name="Rectangle 23"/>
          <p:cNvSpPr>
            <a:spLocks noChangeArrowheads="1"/>
          </p:cNvSpPr>
          <p:nvPr/>
        </p:nvSpPr>
        <p:spPr bwMode="auto">
          <a:xfrm>
            <a:off x="7339013" y="3317876"/>
            <a:ext cx="5143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(mV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64" name="Rectangle 24"/>
          <p:cNvSpPr>
            <a:spLocks noChangeArrowheads="1"/>
          </p:cNvSpPr>
          <p:nvPr/>
        </p:nvSpPr>
        <p:spPr bwMode="auto">
          <a:xfrm>
            <a:off x="7739063" y="3317876"/>
            <a:ext cx="1905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65" name="Rectangle 25"/>
          <p:cNvSpPr>
            <a:spLocks noChangeArrowheads="1"/>
          </p:cNvSpPr>
          <p:nvPr/>
        </p:nvSpPr>
        <p:spPr bwMode="auto">
          <a:xfrm>
            <a:off x="8353425" y="3057526"/>
            <a:ext cx="5170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Durée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66" name="Rectangle 26"/>
          <p:cNvSpPr>
            <a:spLocks noChangeArrowheads="1"/>
          </p:cNvSpPr>
          <p:nvPr/>
        </p:nvSpPr>
        <p:spPr bwMode="auto">
          <a:xfrm>
            <a:off x="8534400" y="3181351"/>
            <a:ext cx="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67" name="Rectangle 27"/>
          <p:cNvSpPr>
            <a:spLocks noChangeArrowheads="1"/>
          </p:cNvSpPr>
          <p:nvPr/>
        </p:nvSpPr>
        <p:spPr bwMode="auto">
          <a:xfrm>
            <a:off x="8372475" y="3314701"/>
            <a:ext cx="5429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(ms)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68" name="Rectangle 28"/>
          <p:cNvSpPr>
            <a:spLocks noChangeArrowheads="1"/>
          </p:cNvSpPr>
          <p:nvPr/>
        </p:nvSpPr>
        <p:spPr bwMode="auto">
          <a:xfrm>
            <a:off x="4591050" y="4195763"/>
            <a:ext cx="1809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•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69" name="Rectangle 29"/>
          <p:cNvSpPr>
            <a:spLocks noChangeArrowheads="1"/>
          </p:cNvSpPr>
          <p:nvPr/>
        </p:nvSpPr>
        <p:spPr bwMode="auto">
          <a:xfrm>
            <a:off x="4667250" y="4176713"/>
            <a:ext cx="7239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Périph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70" name="Rectangle 30"/>
          <p:cNvSpPr>
            <a:spLocks noChangeArrowheads="1"/>
          </p:cNvSpPr>
          <p:nvPr/>
        </p:nvSpPr>
        <p:spPr bwMode="auto">
          <a:xfrm>
            <a:off x="5276850" y="4176713"/>
            <a:ext cx="1809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.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71" name="Rectangle 31"/>
          <p:cNvSpPr>
            <a:spLocks noChangeArrowheads="1"/>
          </p:cNvSpPr>
          <p:nvPr/>
        </p:nvSpPr>
        <p:spPr bwMode="auto">
          <a:xfrm>
            <a:off x="4591050" y="4471988"/>
            <a:ext cx="1809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•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72" name="Rectangle 32"/>
          <p:cNvSpPr>
            <a:spLocks noChangeArrowheads="1"/>
          </p:cNvSpPr>
          <p:nvPr/>
        </p:nvSpPr>
        <p:spPr bwMode="auto">
          <a:xfrm>
            <a:off x="4667250" y="4452938"/>
            <a:ext cx="4762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CTX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73" name="Rectangle 33"/>
          <p:cNvSpPr>
            <a:spLocks noChangeArrowheads="1"/>
          </p:cNvSpPr>
          <p:nvPr/>
        </p:nvSpPr>
        <p:spPr bwMode="auto">
          <a:xfrm>
            <a:off x="4591050" y="4748213"/>
            <a:ext cx="1809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•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74" name="Rectangle 34"/>
          <p:cNvSpPr>
            <a:spLocks noChangeArrowheads="1"/>
          </p:cNvSpPr>
          <p:nvPr/>
        </p:nvSpPr>
        <p:spPr bwMode="auto">
          <a:xfrm>
            <a:off x="4667250" y="4729163"/>
            <a:ext cx="10477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Lombaire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75" name="Rectangle 35"/>
          <p:cNvSpPr>
            <a:spLocks noChangeArrowheads="1"/>
          </p:cNvSpPr>
          <p:nvPr/>
        </p:nvSpPr>
        <p:spPr bwMode="auto">
          <a:xfrm>
            <a:off x="4591050" y="5005388"/>
            <a:ext cx="10858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(cervicale)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76" name="Rectangle 36"/>
          <p:cNvSpPr>
            <a:spLocks noChangeArrowheads="1"/>
          </p:cNvSpPr>
          <p:nvPr/>
        </p:nvSpPr>
        <p:spPr bwMode="auto">
          <a:xfrm>
            <a:off x="5751513" y="4449763"/>
            <a:ext cx="4762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rgbClr val="9BBB59"/>
                </a:solidFill>
                <a:effectLst/>
                <a:latin typeface="Calibri" pitchFamily="34" charset="0"/>
                <a:cs typeface="Arial" pitchFamily="34" charset="0"/>
              </a:rPr>
              <a:t>CTX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77" name="Rectangle 37"/>
          <p:cNvSpPr>
            <a:spLocks noChangeArrowheads="1"/>
          </p:cNvSpPr>
          <p:nvPr/>
        </p:nvSpPr>
        <p:spPr bwMode="auto">
          <a:xfrm>
            <a:off x="6151563" y="4449763"/>
            <a:ext cx="2381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–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78" name="Rectangle 38"/>
          <p:cNvSpPr>
            <a:spLocks noChangeArrowheads="1"/>
          </p:cNvSpPr>
          <p:nvPr/>
        </p:nvSpPr>
        <p:spPr bwMode="auto">
          <a:xfrm>
            <a:off x="6313488" y="4449763"/>
            <a:ext cx="6477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rgbClr val="9BBB59"/>
                </a:solidFill>
                <a:effectLst/>
                <a:latin typeface="Calibri" pitchFamily="34" charset="0"/>
                <a:cs typeface="Arial" pitchFamily="34" charset="0"/>
              </a:rPr>
              <a:t>Lomb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79" name="Rectangle 39"/>
          <p:cNvSpPr>
            <a:spLocks noChangeArrowheads="1"/>
          </p:cNvSpPr>
          <p:nvPr/>
        </p:nvSpPr>
        <p:spPr bwMode="auto">
          <a:xfrm>
            <a:off x="5751513" y="4725988"/>
            <a:ext cx="1905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rgbClr val="9BBB59"/>
                </a:solidFill>
                <a:effectLst/>
                <a:latin typeface="Calibri" pitchFamily="34" charset="0"/>
                <a:cs typeface="Arial" pitchFamily="34" charset="0"/>
              </a:rPr>
              <a:t>(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80" name="Rectangle 40"/>
          <p:cNvSpPr>
            <a:spLocks noChangeArrowheads="1"/>
          </p:cNvSpPr>
          <p:nvPr/>
        </p:nvSpPr>
        <p:spPr bwMode="auto">
          <a:xfrm>
            <a:off x="5818188" y="4725988"/>
            <a:ext cx="5143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rgbClr val="9BBB59"/>
                </a:solidFill>
                <a:effectLst/>
                <a:latin typeface="Calibri" pitchFamily="34" charset="0"/>
                <a:cs typeface="Arial" pitchFamily="34" charset="0"/>
              </a:rPr>
              <a:t>cerv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81" name="Rectangle 41"/>
          <p:cNvSpPr>
            <a:spLocks noChangeArrowheads="1"/>
          </p:cNvSpPr>
          <p:nvPr/>
        </p:nvSpPr>
        <p:spPr bwMode="auto">
          <a:xfrm>
            <a:off x="6208713" y="4725988"/>
            <a:ext cx="1905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rgbClr val="9BBB59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82" name="Rectangle 42"/>
          <p:cNvSpPr>
            <a:spLocks noChangeArrowheads="1"/>
          </p:cNvSpPr>
          <p:nvPr/>
        </p:nvSpPr>
        <p:spPr bwMode="auto">
          <a:xfrm>
            <a:off x="7043738" y="4587876"/>
            <a:ext cx="4762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rgbClr val="F79646"/>
                </a:solidFill>
                <a:effectLst/>
                <a:latin typeface="Calibri" pitchFamily="34" charset="0"/>
                <a:cs typeface="Arial" pitchFamily="34" charset="0"/>
              </a:rPr>
              <a:t>CTX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83" name="Rectangle 43"/>
          <p:cNvSpPr>
            <a:spLocks noChangeArrowheads="1"/>
          </p:cNvSpPr>
          <p:nvPr/>
        </p:nvSpPr>
        <p:spPr bwMode="auto">
          <a:xfrm>
            <a:off x="7396163" y="4587876"/>
            <a:ext cx="2095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/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84" name="Rectangle 44"/>
          <p:cNvSpPr>
            <a:spLocks noChangeArrowheads="1"/>
          </p:cNvSpPr>
          <p:nvPr/>
        </p:nvSpPr>
        <p:spPr bwMode="auto">
          <a:xfrm>
            <a:off x="7481888" y="4587876"/>
            <a:ext cx="7239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rgbClr val="F79646"/>
                </a:solidFill>
                <a:effectLst/>
                <a:latin typeface="Calibri" pitchFamily="34" charset="0"/>
                <a:cs typeface="Arial" pitchFamily="34" charset="0"/>
              </a:rPr>
              <a:t>Périph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85" name="Rectangle 45"/>
          <p:cNvSpPr>
            <a:spLocks noChangeArrowheads="1"/>
          </p:cNvSpPr>
          <p:nvPr/>
        </p:nvSpPr>
        <p:spPr bwMode="auto">
          <a:xfrm>
            <a:off x="8305800" y="4449763"/>
            <a:ext cx="8001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cs typeface="Arial" pitchFamily="34" charset="0"/>
              </a:rPr>
              <a:t>Durée  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86" name="Rectangle 46"/>
          <p:cNvSpPr>
            <a:spLocks noChangeArrowheads="1"/>
          </p:cNvSpPr>
          <p:nvPr/>
        </p:nvSpPr>
        <p:spPr bwMode="auto">
          <a:xfrm>
            <a:off x="8410575" y="4725988"/>
            <a:ext cx="4762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cs typeface="Arial" pitchFamily="34" charset="0"/>
              </a:rPr>
              <a:t>CTX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1" name="Connecteur droit avec flèche 70"/>
          <p:cNvCxnSpPr/>
          <p:nvPr/>
        </p:nvCxnSpPr>
        <p:spPr>
          <a:xfrm>
            <a:off x="258434" y="2819401"/>
            <a:ext cx="193649" cy="95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409233" y="2567316"/>
            <a:ext cx="4696667" cy="30384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6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6323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6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6323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6323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6323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6323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6323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6323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6323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6323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6323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6323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6323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8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6323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8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6323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8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6323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8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6323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8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6323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8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6323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8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6323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61468" grpId="0"/>
      <p:bldP spid="61469" grpId="0"/>
      <p:bldP spid="61470" grpId="0"/>
      <p:bldP spid="61471" grpId="0"/>
      <p:bldP spid="61472" grpId="0"/>
      <p:bldP spid="61473" grpId="0"/>
      <p:bldP spid="61474" grpId="0"/>
      <p:bldP spid="61475" grpId="0"/>
      <p:bldP spid="61476" grpId="0"/>
      <p:bldP spid="61477" grpId="0"/>
      <p:bldP spid="61478" grpId="0"/>
      <p:bldP spid="61479" grpId="0"/>
      <p:bldP spid="61480" grpId="0"/>
      <p:bldP spid="61481" grpId="0"/>
      <p:bldP spid="61482" grpId="0"/>
      <p:bldP spid="61483" grpId="0"/>
      <p:bldP spid="61484" grpId="0"/>
      <p:bldP spid="61485" grpId="0"/>
      <p:bldP spid="61486" grpId="0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Score Conventionnel (</a:t>
            </a:r>
            <a:r>
              <a:rPr lang="fr-BE" dirty="0" err="1" smtClean="0"/>
              <a:t>EPscore</a:t>
            </a:r>
            <a:r>
              <a:rPr lang="fr-BE" dirty="0" smtClean="0"/>
              <a:t>)</a:t>
            </a:r>
            <a:endParaRPr lang="fr-BE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78597044"/>
              </p:ext>
            </p:extLst>
          </p:nvPr>
        </p:nvGraphicFramePr>
        <p:xfrm>
          <a:off x="1538867" y="1497342"/>
          <a:ext cx="6378499" cy="521569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966983"/>
                <a:gridCol w="411516"/>
              </a:tblGrid>
              <a:tr h="8692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400" b="1" u="none" dirty="0" smtClean="0"/>
                        <a:t>Score conventionnel ordinal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400" b="1" u="none" dirty="0" err="1" smtClean="0"/>
                        <a:t>EPscore</a:t>
                      </a:r>
                      <a:endParaRPr lang="fr-BE" sz="2400" b="1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65" marR="66765" marT="0" marB="0" anchor="ctr"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sz="1400" b="1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6765" marR="66765" marT="0" marB="0"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</a:tr>
              <a:tr h="3622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800" dirty="0">
                          <a:solidFill>
                            <a:srgbClr val="FFFF00"/>
                          </a:solidFill>
                        </a:rPr>
                        <a:t>Latence</a:t>
                      </a:r>
                      <a:r>
                        <a:rPr lang="fr-BE" sz="1800" dirty="0"/>
                        <a:t> et </a:t>
                      </a:r>
                      <a:r>
                        <a:rPr lang="fr-BE" sz="1800" dirty="0">
                          <a:solidFill>
                            <a:srgbClr val="FFFF00"/>
                          </a:solidFill>
                        </a:rPr>
                        <a:t>Amplitude</a:t>
                      </a:r>
                      <a:r>
                        <a:rPr lang="fr-BE" sz="1800" dirty="0"/>
                        <a:t> </a:t>
                      </a:r>
                      <a:r>
                        <a:rPr lang="fr-BE" sz="1800" dirty="0" smtClean="0"/>
                        <a:t>normales</a:t>
                      </a:r>
                      <a:endParaRPr lang="fr-BE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65" marR="66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2000" b="1" dirty="0"/>
                        <a:t>0</a:t>
                      </a:r>
                      <a:endParaRPr lang="fr-BE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65" marR="66765" marT="0" marB="0" anchor="ctr"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</a:tr>
              <a:tr h="3622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800" dirty="0"/>
                        <a:t>Asymétrie de </a:t>
                      </a:r>
                      <a:r>
                        <a:rPr lang="fr-BE" sz="1800" dirty="0" smtClean="0">
                          <a:solidFill>
                            <a:srgbClr val="FFFF00"/>
                          </a:solidFill>
                        </a:rPr>
                        <a:t>Latence</a:t>
                      </a:r>
                      <a:endParaRPr lang="fr-BE" sz="1800" b="1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65" marR="66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2000" b="1" dirty="0"/>
                        <a:t>1</a:t>
                      </a:r>
                      <a:endParaRPr lang="fr-BE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65" marR="66765" marT="0" marB="0" anchor="ctr"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</a:tr>
              <a:tr h="977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800" dirty="0" smtClean="0"/>
                        <a:t> </a:t>
                      </a:r>
                      <a:r>
                        <a:rPr lang="fr-BE" sz="1800" dirty="0" smtClean="0">
                          <a:solidFill>
                            <a:srgbClr val="FFFF00"/>
                          </a:solidFill>
                        </a:rPr>
                        <a:t>Latence</a:t>
                      </a:r>
                      <a:r>
                        <a:rPr lang="fr-BE" sz="1800" dirty="0" smtClean="0"/>
                        <a:t> Augmentée mais &lt;</a:t>
                      </a:r>
                      <a:r>
                        <a:rPr lang="fr-BE" sz="1800" baseline="0" dirty="0" smtClean="0"/>
                        <a:t> Percentile 33 (patients en T0)</a:t>
                      </a:r>
                      <a:endParaRPr lang="fr-BE" sz="18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800" dirty="0"/>
                        <a:t>ET /OU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800" dirty="0"/>
                        <a:t>Asymétrie </a:t>
                      </a:r>
                      <a:r>
                        <a:rPr lang="fr-BE" sz="1800" dirty="0" smtClean="0">
                          <a:solidFill>
                            <a:srgbClr val="FFFF00"/>
                          </a:solidFill>
                        </a:rPr>
                        <a:t>Amplitude</a:t>
                      </a:r>
                      <a:endParaRPr lang="fr-BE" sz="1800" b="1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65" marR="66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2000" b="1" dirty="0"/>
                        <a:t>2</a:t>
                      </a:r>
                      <a:endParaRPr lang="fr-BE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65" marR="66765" marT="0" marB="0" anchor="ctr"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</a:tr>
              <a:tr h="977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800" dirty="0" smtClean="0"/>
                        <a:t> Percentile 33 &lt; </a:t>
                      </a:r>
                      <a:r>
                        <a:rPr lang="fr-BE" sz="1800" dirty="0">
                          <a:solidFill>
                            <a:srgbClr val="FFFF00"/>
                          </a:solidFill>
                        </a:rPr>
                        <a:t>latence</a:t>
                      </a:r>
                      <a:r>
                        <a:rPr lang="fr-BE" sz="1800" dirty="0"/>
                        <a:t> &lt; </a:t>
                      </a:r>
                      <a:r>
                        <a:rPr lang="fr-BE" sz="1800" dirty="0" smtClean="0"/>
                        <a:t>Percentile 66</a:t>
                      </a:r>
                      <a:endParaRPr lang="fr-BE" sz="18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800" dirty="0"/>
                        <a:t>ET/OU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800" dirty="0">
                          <a:solidFill>
                            <a:srgbClr val="FFFF00"/>
                          </a:solidFill>
                        </a:rPr>
                        <a:t>Durée</a:t>
                      </a:r>
                      <a:r>
                        <a:rPr lang="fr-BE" sz="1800" dirty="0"/>
                        <a:t> réponse corticale </a:t>
                      </a:r>
                      <a:r>
                        <a:rPr lang="fr-BE" sz="1800" dirty="0" smtClean="0"/>
                        <a:t> Augmentée</a:t>
                      </a:r>
                      <a:r>
                        <a:rPr lang="fr-BE" sz="1800" baseline="0" dirty="0" smtClean="0"/>
                        <a:t> </a:t>
                      </a:r>
                      <a:r>
                        <a:rPr lang="fr-BE" sz="1800" dirty="0" smtClean="0"/>
                        <a:t>(PEM)</a:t>
                      </a:r>
                      <a:endParaRPr lang="fr-BE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65" marR="66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2000" b="1" dirty="0"/>
                        <a:t>3</a:t>
                      </a:r>
                      <a:endParaRPr lang="fr-BE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65" marR="66765" marT="0" marB="0" anchor="ctr"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</a:tr>
              <a:tr h="3622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800" dirty="0">
                          <a:solidFill>
                            <a:srgbClr val="FFFF00"/>
                          </a:solidFill>
                        </a:rPr>
                        <a:t>Latence</a:t>
                      </a:r>
                      <a:r>
                        <a:rPr lang="fr-BE" sz="1800" dirty="0"/>
                        <a:t> &gt; </a:t>
                      </a:r>
                      <a:r>
                        <a:rPr lang="fr-BE" sz="1800" dirty="0" smtClean="0"/>
                        <a:t>Percentile 66</a:t>
                      </a:r>
                      <a:endParaRPr lang="fr-BE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65" marR="66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2000" b="1" dirty="0"/>
                        <a:t>4</a:t>
                      </a:r>
                      <a:endParaRPr lang="fr-BE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65" marR="66765" marT="0" marB="0" anchor="ctr"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</a:tr>
              <a:tr h="13039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800" dirty="0">
                          <a:solidFill>
                            <a:srgbClr val="FFFF00"/>
                          </a:solidFill>
                        </a:rPr>
                        <a:t>Amplitude</a:t>
                      </a:r>
                      <a:r>
                        <a:rPr lang="fr-BE" sz="1800" dirty="0"/>
                        <a:t> </a:t>
                      </a:r>
                      <a:r>
                        <a:rPr lang="fr-BE" sz="1800" dirty="0" smtClean="0"/>
                        <a:t>Diminuée</a:t>
                      </a:r>
                      <a:endParaRPr lang="fr-BE" sz="18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800" dirty="0" smtClean="0"/>
                        <a:t>ET</a:t>
                      </a:r>
                      <a:endParaRPr lang="fr-BE" sz="18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fr-BE" sz="1800" dirty="0" smtClean="0">
                          <a:solidFill>
                            <a:srgbClr val="FFFF00"/>
                          </a:solidFill>
                        </a:rPr>
                        <a:t> Durée</a:t>
                      </a:r>
                      <a:r>
                        <a:rPr lang="fr-BE" sz="1800" dirty="0" smtClean="0"/>
                        <a:t> </a:t>
                      </a:r>
                      <a:r>
                        <a:rPr lang="fr-BE" sz="1800" dirty="0"/>
                        <a:t>réponse corticale </a:t>
                      </a:r>
                      <a:r>
                        <a:rPr lang="fr-BE" sz="1800" dirty="0" smtClean="0"/>
                        <a:t>Normale (PEM)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fr-BE" sz="1800" dirty="0" smtClean="0"/>
                        <a:t> </a:t>
                      </a:r>
                      <a:r>
                        <a:rPr lang="fr-BE" sz="1800" dirty="0" smtClean="0">
                          <a:solidFill>
                            <a:srgbClr val="FFFF00"/>
                          </a:solidFill>
                        </a:rPr>
                        <a:t>Latence</a:t>
                      </a:r>
                      <a:r>
                        <a:rPr lang="fr-BE" sz="1800" dirty="0" smtClean="0"/>
                        <a:t> Augmentée (PES-</a:t>
                      </a:r>
                      <a:r>
                        <a:rPr lang="fr-BE" sz="1800" baseline="0" dirty="0" smtClean="0"/>
                        <a:t>PEV)</a:t>
                      </a:r>
                      <a:endParaRPr lang="fr-BE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65" marR="66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2000" b="1" dirty="0"/>
                        <a:t>5</a:t>
                      </a:r>
                      <a:endParaRPr lang="fr-BE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65" marR="66765" marT="0" marB="0" anchor="ctr"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CFSEP - 11 octobre 2014</a:t>
            </a:r>
            <a:endParaRPr lang="fr-FR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Population</a:t>
            </a:r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CFSEP - 11 octobre 2014</a:t>
            </a:r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26744154"/>
              </p:ext>
            </p:extLst>
          </p:nvPr>
        </p:nvGraphicFramePr>
        <p:xfrm>
          <a:off x="5438139" y="1879600"/>
          <a:ext cx="3566160" cy="4574034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1917700"/>
                <a:gridCol w="1648460"/>
              </a:tblGrid>
              <a:tr h="1032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600" dirty="0" smtClean="0"/>
                        <a:t>-N </a:t>
                      </a:r>
                      <a:r>
                        <a:rPr lang="fr-BE" sz="1600" dirty="0"/>
                        <a:t>= </a:t>
                      </a:r>
                      <a:r>
                        <a:rPr lang="fr-BE" sz="1600" dirty="0" smtClean="0"/>
                        <a:t>100 (62 F/ 32 H)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600" dirty="0" smtClean="0"/>
                        <a:t>- RR/SP/PP = 90/9/1 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600" dirty="0" smtClean="0"/>
                        <a:t>Moyenne (E.T.)</a:t>
                      </a:r>
                      <a:endParaRPr lang="fr-B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400" dirty="0"/>
                        <a:t>Age début </a:t>
                      </a:r>
                      <a:r>
                        <a:rPr lang="fr-BE" sz="1400" dirty="0" smtClean="0"/>
                        <a:t>maladie (années)</a:t>
                      </a:r>
                      <a:endParaRPr lang="fr-B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400" dirty="0" smtClean="0"/>
                        <a:t>30</a:t>
                      </a:r>
                      <a:r>
                        <a:rPr lang="fr-BE" sz="1400" baseline="0" dirty="0" smtClean="0"/>
                        <a:t> (</a:t>
                      </a:r>
                      <a:r>
                        <a:rPr lang="fr-BE" sz="1400" dirty="0" smtClean="0"/>
                        <a:t>9.4)</a:t>
                      </a:r>
                      <a:endParaRPr lang="fr-B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400" dirty="0"/>
                        <a:t>Durée </a:t>
                      </a:r>
                      <a:r>
                        <a:rPr lang="fr-BE" sz="1400" dirty="0" smtClean="0"/>
                        <a:t>maladie à</a:t>
                      </a:r>
                      <a:r>
                        <a:rPr lang="fr-BE" sz="1400" baseline="0" dirty="0" smtClean="0"/>
                        <a:t> </a:t>
                      </a:r>
                      <a:r>
                        <a:rPr lang="fr-BE" sz="1400" dirty="0" smtClean="0"/>
                        <a:t> T0 (années) </a:t>
                      </a:r>
                      <a:endParaRPr lang="fr-B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400" dirty="0" smtClean="0"/>
                        <a:t>9.1 (8) </a:t>
                      </a:r>
                      <a:endParaRPr lang="fr-B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400" dirty="0"/>
                        <a:t>Durée du suivi </a:t>
                      </a:r>
                      <a:r>
                        <a:rPr lang="fr-BE" sz="1400" dirty="0" smtClean="0"/>
                        <a:t>(années)</a:t>
                      </a:r>
                      <a:endParaRPr lang="fr-B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400" dirty="0" smtClean="0"/>
                        <a:t>7 (2.4)</a:t>
                      </a:r>
                      <a:endParaRPr lang="fr-B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400" dirty="0"/>
                        <a:t>EDSS en </a:t>
                      </a:r>
                      <a:r>
                        <a:rPr lang="fr-BE" sz="1400" dirty="0" smtClean="0"/>
                        <a:t>T0</a:t>
                      </a:r>
                      <a:endParaRPr lang="fr-B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400" dirty="0" smtClean="0"/>
                        <a:t>2.9 (1.2)</a:t>
                      </a:r>
                      <a:endParaRPr lang="fr-B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400" dirty="0"/>
                        <a:t>EDSS en </a:t>
                      </a:r>
                      <a:r>
                        <a:rPr lang="fr-BE" sz="1400" dirty="0" smtClean="0"/>
                        <a:t>T1</a:t>
                      </a:r>
                      <a:endParaRPr lang="fr-B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400" dirty="0" smtClean="0"/>
                        <a:t>3.6  (1.7)</a:t>
                      </a:r>
                      <a:endParaRPr lang="fr-B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400" dirty="0" smtClean="0">
                          <a:latin typeface="Calibri"/>
                          <a:ea typeface="Calibri"/>
                          <a:cs typeface="Times New Roman"/>
                        </a:rPr>
                        <a:t>EP score global (T0)</a:t>
                      </a:r>
                      <a:endParaRPr lang="fr-B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400" dirty="0" smtClean="0">
                          <a:latin typeface="Calibri"/>
                          <a:ea typeface="Calibri"/>
                          <a:cs typeface="Times New Roman"/>
                        </a:rPr>
                        <a:t>17/40 (9.1)</a:t>
                      </a:r>
                      <a:endParaRPr lang="fr-B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400" dirty="0" smtClean="0">
                          <a:latin typeface="Calibri"/>
                          <a:ea typeface="Calibri"/>
                          <a:cs typeface="Times New Roman"/>
                        </a:rPr>
                        <a:t>EP score global </a:t>
                      </a:r>
                      <a:r>
                        <a:rPr lang="fr-BE" sz="1400" baseline="0" dirty="0" smtClean="0">
                          <a:latin typeface="Calibri"/>
                          <a:ea typeface="Calibri"/>
                          <a:cs typeface="Times New Roman"/>
                        </a:rPr>
                        <a:t> (T1)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400" baseline="0" dirty="0" smtClean="0">
                          <a:latin typeface="Calibri"/>
                          <a:ea typeface="Calibri"/>
                          <a:cs typeface="Times New Roman"/>
                        </a:rPr>
                        <a:t>(n = 76)</a:t>
                      </a:r>
                      <a:endParaRPr lang="fr-B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400" dirty="0" smtClean="0">
                          <a:latin typeface="Calibri"/>
                          <a:ea typeface="Calibri"/>
                          <a:cs typeface="Times New Roman"/>
                        </a:rPr>
                        <a:t>20/40 (9.9)</a:t>
                      </a:r>
                      <a:endParaRPr lang="fr-B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64782800"/>
              </p:ext>
            </p:extLst>
          </p:nvPr>
        </p:nvGraphicFramePr>
        <p:xfrm>
          <a:off x="36479" y="4669915"/>
          <a:ext cx="5031739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1400"/>
                <a:gridCol w="2705100"/>
                <a:gridCol w="12852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Clinique</a:t>
                      </a:r>
                      <a:endParaRPr lang="fr-BE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BE" dirty="0" smtClean="0"/>
                        <a:t>N</a:t>
                      </a:r>
                      <a:r>
                        <a:rPr lang="fr-BE" baseline="0" dirty="0" smtClean="0"/>
                        <a:t> = 100</a:t>
                      </a:r>
                      <a:endParaRPr lang="fr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N = 100</a:t>
                      </a:r>
                      <a:endParaRPr lang="fr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PE</a:t>
                      </a:r>
                      <a:endParaRPr lang="fr-B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N = 76</a:t>
                      </a:r>
                      <a:endParaRPr lang="fr-BE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2" name="Groupe 11"/>
          <p:cNvGrpSpPr/>
          <p:nvPr/>
        </p:nvGrpSpPr>
        <p:grpSpPr>
          <a:xfrm>
            <a:off x="1028841" y="2590799"/>
            <a:ext cx="4002898" cy="1937657"/>
            <a:chOff x="749301" y="2311400"/>
            <a:chExt cx="3924300" cy="749300"/>
          </a:xfrm>
        </p:grpSpPr>
        <p:grpSp>
          <p:nvGrpSpPr>
            <p:cNvPr id="10" name="Groupe 9"/>
            <p:cNvGrpSpPr/>
            <p:nvPr/>
          </p:nvGrpSpPr>
          <p:grpSpPr>
            <a:xfrm>
              <a:off x="749301" y="2311400"/>
              <a:ext cx="3924300" cy="749300"/>
              <a:chOff x="848859" y="2197100"/>
              <a:chExt cx="2719841" cy="749300"/>
            </a:xfrm>
          </p:grpSpPr>
          <p:sp>
            <p:nvSpPr>
              <p:cNvPr id="6" name="Flèche droite 5"/>
              <p:cNvSpPr/>
              <p:nvPr/>
            </p:nvSpPr>
            <p:spPr>
              <a:xfrm>
                <a:off x="848859" y="2197100"/>
                <a:ext cx="2719841" cy="749300"/>
              </a:xfrm>
              <a:prstGeom prst="rightArrow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r-BE" dirty="0" smtClean="0"/>
                  <a:t>                 </a:t>
                </a:r>
                <a:endParaRPr lang="fr-BE" dirty="0"/>
              </a:p>
            </p:txBody>
          </p:sp>
          <p:sp>
            <p:nvSpPr>
              <p:cNvPr id="8" name="ZoneTexte 7"/>
              <p:cNvSpPr txBox="1"/>
              <p:nvPr/>
            </p:nvSpPr>
            <p:spPr>
              <a:xfrm>
                <a:off x="970273" y="2494388"/>
                <a:ext cx="263530" cy="2269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BE" sz="2000" dirty="0" smtClean="0"/>
                  <a:t>T0</a:t>
                </a:r>
                <a:endParaRPr lang="fr-BE" sz="2000" dirty="0"/>
              </a:p>
            </p:txBody>
          </p:sp>
          <p:sp>
            <p:nvSpPr>
              <p:cNvPr id="9" name="ZoneTexte 8"/>
              <p:cNvSpPr txBox="1"/>
              <p:nvPr/>
            </p:nvSpPr>
            <p:spPr>
              <a:xfrm>
                <a:off x="2795978" y="2513918"/>
                <a:ext cx="263530" cy="2269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BE" sz="2000" dirty="0" smtClean="0"/>
                  <a:t>T1</a:t>
                </a:r>
                <a:endParaRPr lang="fr-BE" sz="2000" dirty="0"/>
              </a:p>
            </p:txBody>
          </p:sp>
        </p:grpSp>
        <p:sp>
          <p:nvSpPr>
            <p:cNvPr id="11" name="ZoneTexte 10"/>
            <p:cNvSpPr txBox="1"/>
            <p:nvPr/>
          </p:nvSpPr>
          <p:spPr>
            <a:xfrm>
              <a:off x="2038882" y="2608688"/>
              <a:ext cx="870941" cy="1547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2000" dirty="0" smtClean="0"/>
                <a:t>(7 ans)</a:t>
              </a:r>
              <a:endParaRPr lang="fr-BE" sz="2000" dirty="0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76200" y="1879600"/>
            <a:ext cx="5361939" cy="457403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Résultats: EP score</a:t>
            </a:r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CFSEP - 11 octobre 2014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Fréquence des anomalies </a:t>
            </a:r>
            <a:endParaRPr lang="fr-BE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54230039"/>
              </p:ext>
            </p:extLst>
          </p:nvPr>
        </p:nvGraphicFramePr>
        <p:xfrm>
          <a:off x="457200" y="2177142"/>
          <a:ext cx="8048168" cy="43891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84200"/>
                <a:gridCol w="2540000"/>
                <a:gridCol w="2911926"/>
                <a:gridCol w="2012042"/>
              </a:tblGrid>
              <a:tr h="522401"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fr-BE" sz="12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BE" sz="1200" b="1" dirty="0">
                          <a:effectLst/>
                        </a:rPr>
                        <a:t>N = 76</a:t>
                      </a:r>
                      <a:endParaRPr lang="fr-BE" sz="12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BE" sz="2400" b="1" dirty="0" smtClean="0">
                          <a:effectLst/>
                        </a:rPr>
                        <a:t>T0 (%)</a:t>
                      </a:r>
                      <a:endParaRPr lang="fr-BE" sz="24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BE" sz="2400" b="1" dirty="0" smtClean="0">
                          <a:effectLst/>
                        </a:rPr>
                        <a:t>T1 (%)</a:t>
                      </a:r>
                      <a:endParaRPr lang="fr-BE" sz="24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</a:tr>
              <a:tr h="522401">
                <a:tc rowSpan="4">
                  <a:txBody>
                    <a:bodyPr/>
                    <a:lstStyle/>
                    <a:p>
                      <a:pPr marL="457200" indent="-457200"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BE" sz="12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D</a:t>
                      </a:r>
                    </a:p>
                    <a:p>
                      <a:pPr marL="457200" indent="-457200"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BE" sz="12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Ou </a:t>
                      </a:r>
                    </a:p>
                    <a:p>
                      <a:pPr marL="457200" indent="-457200"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BE" sz="12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G</a:t>
                      </a:r>
                      <a:endParaRPr lang="fr-BE" sz="12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BE" sz="2400" b="1" dirty="0">
                          <a:effectLst/>
                        </a:rPr>
                        <a:t>PEM </a:t>
                      </a:r>
                      <a:r>
                        <a:rPr lang="fr-BE" sz="2400" b="1" dirty="0" smtClean="0">
                          <a:effectLst/>
                        </a:rPr>
                        <a:t>MS </a:t>
                      </a:r>
                      <a:endParaRPr lang="fr-BE" sz="12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BE" sz="1800" dirty="0">
                          <a:effectLst/>
                        </a:rPr>
                        <a:t>93.4</a:t>
                      </a:r>
                      <a:endParaRPr lang="fr-BE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BE" sz="1800">
                          <a:effectLst/>
                        </a:rPr>
                        <a:t>98.7</a:t>
                      </a:r>
                      <a:endParaRPr lang="fr-BE" sz="18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2401">
                <a:tc vMerge="1">
                  <a:txBody>
                    <a:bodyPr/>
                    <a:lstStyle/>
                    <a:p>
                      <a:pPr marL="457200" indent="-457200"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fr-BE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BE" sz="2400" b="1" dirty="0">
                          <a:effectLst/>
                        </a:rPr>
                        <a:t>PEM </a:t>
                      </a:r>
                      <a:r>
                        <a:rPr lang="fr-BE" sz="2400" b="1" dirty="0" smtClean="0">
                          <a:effectLst/>
                        </a:rPr>
                        <a:t>MI </a:t>
                      </a:r>
                      <a:endParaRPr lang="fr-BE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BE" sz="1800" dirty="0">
                          <a:effectLst/>
                        </a:rPr>
                        <a:t>100</a:t>
                      </a:r>
                      <a:endParaRPr lang="fr-BE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BE" sz="1800">
                          <a:effectLst/>
                        </a:rPr>
                        <a:t>100</a:t>
                      </a:r>
                      <a:endParaRPr lang="fr-BE" sz="18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2401">
                <a:tc vMerge="1">
                  <a:txBody>
                    <a:bodyPr/>
                    <a:lstStyle/>
                    <a:p>
                      <a:pPr marL="457200" marR="0" indent="-45720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BE" sz="24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indent="-45720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400" b="1" dirty="0" smtClean="0">
                          <a:effectLst/>
                        </a:rPr>
                        <a:t>PES MI </a:t>
                      </a:r>
                      <a:endParaRPr lang="fr-BE" sz="24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BE" sz="1800" dirty="0">
                          <a:effectLst/>
                        </a:rPr>
                        <a:t>76.3</a:t>
                      </a:r>
                      <a:endParaRPr lang="fr-BE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BE" sz="1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80.3</a:t>
                      </a:r>
                      <a:endParaRPr lang="fr-BE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2401">
                <a:tc vMerge="1">
                  <a:txBody>
                    <a:bodyPr/>
                    <a:lstStyle/>
                    <a:p>
                      <a:pPr marL="457200" indent="-457200"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fr-BE" sz="24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BE" sz="2400" b="1" dirty="0" smtClean="0">
                          <a:effectLst/>
                        </a:rPr>
                        <a:t>PEV </a:t>
                      </a:r>
                      <a:endParaRPr lang="fr-BE" sz="24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BE" sz="1800" dirty="0">
                          <a:effectLst/>
                        </a:rPr>
                        <a:t>71.1</a:t>
                      </a:r>
                      <a:endParaRPr lang="fr-BE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BE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73.7</a:t>
                      </a:r>
                      <a:endParaRPr lang="fr-BE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2401">
                <a:tc rowSpan="2">
                  <a:txBody>
                    <a:bodyPr/>
                    <a:lstStyle/>
                    <a:p>
                      <a:pPr marL="457200" indent="-457200"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BE" sz="12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D </a:t>
                      </a:r>
                    </a:p>
                    <a:p>
                      <a:pPr marL="457200" indent="-457200"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BE" sz="12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Et</a:t>
                      </a:r>
                    </a:p>
                    <a:p>
                      <a:pPr marL="457200" indent="-457200"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BE" sz="12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G</a:t>
                      </a:r>
                      <a:endParaRPr lang="fr-BE" sz="12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BE" sz="2400" b="1" dirty="0">
                          <a:effectLst/>
                        </a:rPr>
                        <a:t>PEM MI </a:t>
                      </a:r>
                      <a:endParaRPr lang="fr-BE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BE" sz="1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64.5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BE" sz="1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78</a:t>
                      </a:r>
                      <a:endParaRPr lang="fr-BE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2401">
                <a:tc vMerge="1">
                  <a:txBody>
                    <a:bodyPr/>
                    <a:lstStyle/>
                    <a:p>
                      <a:pPr marL="457200" indent="-45720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fr-BE" sz="2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BE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PEM</a:t>
                      </a:r>
                      <a:r>
                        <a:rPr lang="fr-BE" sz="2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 </a:t>
                      </a:r>
                      <a:r>
                        <a:rPr lang="fr-BE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PES et PEV</a:t>
                      </a:r>
                      <a:endParaRPr lang="fr-BE" sz="2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10,4</a:t>
                      </a:r>
                      <a:endParaRPr lang="fr-BE" dirty="0"/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28,4</a:t>
                      </a:r>
                      <a:endParaRPr lang="fr-BE" dirty="0"/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401"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fr-BE" sz="2400" b="1" i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BE" sz="2400" b="1" i="1" dirty="0" smtClean="0">
                          <a:effectLst/>
                        </a:rPr>
                        <a:t>EDSS</a:t>
                      </a:r>
                      <a:endParaRPr lang="fr-BE" sz="2400" b="1" i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BE" sz="1800" i="1" dirty="0" smtClean="0">
                          <a:effectLst/>
                        </a:rPr>
                        <a:t>2.86</a:t>
                      </a:r>
                      <a:endParaRPr lang="fr-BE" sz="1800" i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BE" sz="1800" i="1" dirty="0" smtClean="0">
                          <a:effectLst/>
                        </a:rPr>
                        <a:t>3.43</a:t>
                      </a:r>
                      <a:endParaRPr lang="fr-BE" sz="1800" i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4042672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90647462"/>
              </p:ext>
            </p:extLst>
          </p:nvPr>
        </p:nvGraphicFramePr>
        <p:xfrm>
          <a:off x="928914" y="2749820"/>
          <a:ext cx="7329715" cy="363853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66747"/>
                <a:gridCol w="1690742"/>
                <a:gridCol w="1690742"/>
                <a:gridCol w="1690742"/>
                <a:gridCol w="1690742"/>
              </a:tblGrid>
              <a:tr h="395476">
                <a:tc rowSpan="2">
                  <a:txBody>
                    <a:bodyPr/>
                    <a:lstStyle/>
                    <a:p>
                      <a:pPr marL="457200" indent="-457200"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BE" sz="1800" dirty="0">
                          <a:effectLst/>
                        </a:rPr>
                        <a:t> </a:t>
                      </a:r>
                      <a:endParaRPr lang="fr-BE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rowSpan="2">
                  <a:txBody>
                    <a:bodyPr/>
                    <a:lstStyle/>
                    <a:p>
                      <a:pPr marL="457200" indent="-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BE" sz="1800" dirty="0">
                          <a:effectLst/>
                        </a:rPr>
                        <a:t>N = 76</a:t>
                      </a:r>
                      <a:endParaRPr lang="fr-BE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457200" indent="-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BE" sz="1800">
                          <a:effectLst/>
                        </a:rPr>
                        <a:t>EDSS</a:t>
                      </a:r>
                      <a:endParaRPr lang="fr-B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</a:tr>
              <a:tr h="395476"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BE" sz="1800" dirty="0">
                          <a:effectLst/>
                        </a:rPr>
                        <a:t>T0</a:t>
                      </a:r>
                      <a:endParaRPr lang="fr-BE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BE" sz="1800">
                          <a:effectLst/>
                        </a:rPr>
                        <a:t>T1</a:t>
                      </a:r>
                      <a:endParaRPr lang="fr-B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BE" sz="1800">
                          <a:effectLst/>
                        </a:rPr>
                        <a:t>T0 → T1</a:t>
                      </a:r>
                      <a:endParaRPr lang="fr-B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9263">
                <a:tc rowSpan="6">
                  <a:txBody>
                    <a:bodyPr/>
                    <a:lstStyle/>
                    <a:p>
                      <a:pPr marL="457200" marR="71755" indent="-457200"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BE" sz="1800">
                          <a:effectLst/>
                        </a:rPr>
                        <a:t>EP score</a:t>
                      </a:r>
                      <a:endParaRPr lang="fr-B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BE" sz="1800" dirty="0">
                          <a:effectLst/>
                        </a:rPr>
                        <a:t>PEM MS</a:t>
                      </a:r>
                      <a:endParaRPr lang="fr-BE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BE" sz="1800" dirty="0" smtClean="0">
                          <a:effectLst/>
                        </a:rPr>
                        <a:t>0.41 *** </a:t>
                      </a:r>
                      <a:endParaRPr lang="fr-BE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BE" sz="1800" dirty="0">
                          <a:effectLst/>
                        </a:rPr>
                        <a:t>0.44 </a:t>
                      </a:r>
                      <a:r>
                        <a:rPr lang="fr-BE" sz="1800" dirty="0" smtClean="0">
                          <a:effectLst/>
                        </a:rPr>
                        <a:t>***</a:t>
                      </a:r>
                      <a:endParaRPr lang="fr-BE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BE" sz="1800">
                          <a:effectLst/>
                        </a:rPr>
                        <a:t>0.043 (NS)</a:t>
                      </a:r>
                      <a:endParaRPr lang="fr-B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9263"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BE" sz="1800" dirty="0">
                          <a:effectLst/>
                        </a:rPr>
                        <a:t>PEM MI</a:t>
                      </a:r>
                      <a:endParaRPr lang="fr-BE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BE" sz="1800" dirty="0" smtClean="0">
                          <a:effectLst/>
                        </a:rPr>
                        <a:t>0.48 ***</a:t>
                      </a:r>
                      <a:endParaRPr lang="fr-BE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BE" sz="1800" dirty="0">
                          <a:effectLst/>
                        </a:rPr>
                        <a:t>0.58 </a:t>
                      </a:r>
                      <a:r>
                        <a:rPr lang="fr-BE" sz="1800" dirty="0" smtClean="0">
                          <a:effectLst/>
                        </a:rPr>
                        <a:t>***</a:t>
                      </a:r>
                      <a:endParaRPr lang="fr-BE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BE" sz="1800">
                          <a:effectLst/>
                        </a:rPr>
                        <a:t>0.14 (NS)</a:t>
                      </a:r>
                      <a:endParaRPr lang="fr-B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9263"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BE" sz="1800" dirty="0">
                          <a:effectLst/>
                        </a:rPr>
                        <a:t>PEM MS+MI</a:t>
                      </a:r>
                      <a:endParaRPr lang="fr-BE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BE" sz="1800" dirty="0" smtClean="0">
                          <a:effectLst/>
                        </a:rPr>
                        <a:t>0.5 ***</a:t>
                      </a:r>
                      <a:endParaRPr lang="fr-BE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BE" sz="1800" dirty="0">
                          <a:effectLst/>
                        </a:rPr>
                        <a:t>0.55 </a:t>
                      </a:r>
                      <a:r>
                        <a:rPr lang="fr-BE" sz="1800" dirty="0" smtClean="0">
                          <a:effectLst/>
                        </a:rPr>
                        <a:t>***</a:t>
                      </a:r>
                      <a:endParaRPr lang="fr-BE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BE" sz="1800">
                          <a:effectLst/>
                        </a:rPr>
                        <a:t>0.15 (NS)</a:t>
                      </a:r>
                      <a:endParaRPr lang="fr-B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9263"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BE" sz="1800" dirty="0">
                          <a:effectLst/>
                        </a:rPr>
                        <a:t>PES MI</a:t>
                      </a:r>
                      <a:endParaRPr lang="fr-BE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BE" sz="1800" dirty="0" smtClean="0">
                          <a:effectLst/>
                        </a:rPr>
                        <a:t>0.55 ***</a:t>
                      </a:r>
                      <a:endParaRPr lang="fr-BE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BE" sz="1800" dirty="0">
                          <a:effectLst/>
                        </a:rPr>
                        <a:t>0.52 </a:t>
                      </a:r>
                      <a:r>
                        <a:rPr lang="fr-BE" sz="1800" dirty="0" smtClean="0">
                          <a:effectLst/>
                        </a:rPr>
                        <a:t>***</a:t>
                      </a:r>
                      <a:endParaRPr lang="fr-BE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BE" sz="1800" dirty="0">
                          <a:effectLst/>
                        </a:rPr>
                        <a:t>0.009 (NS)</a:t>
                      </a:r>
                      <a:endParaRPr lang="fr-BE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9263"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BE" sz="1800">
                          <a:effectLst/>
                        </a:rPr>
                        <a:t>PEV</a:t>
                      </a:r>
                      <a:endParaRPr lang="fr-B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BE" sz="1800" dirty="0" smtClean="0">
                          <a:effectLst/>
                        </a:rPr>
                        <a:t>0.25 * </a:t>
                      </a:r>
                      <a:endParaRPr lang="fr-BE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BE" sz="1800" dirty="0" smtClean="0">
                          <a:effectLst/>
                        </a:rPr>
                        <a:t>0.29 **</a:t>
                      </a:r>
                      <a:endParaRPr lang="fr-BE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BE" sz="1800" dirty="0">
                          <a:effectLst/>
                        </a:rPr>
                        <a:t>0.06 (NS)</a:t>
                      </a:r>
                      <a:endParaRPr lang="fr-BE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9263"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BE" sz="1800">
                          <a:effectLst/>
                        </a:rPr>
                        <a:t>EP score global</a:t>
                      </a:r>
                      <a:endParaRPr lang="fr-B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BE" sz="1800" dirty="0" smtClean="0">
                          <a:effectLst/>
                        </a:rPr>
                        <a:t>0.56 ***</a:t>
                      </a:r>
                      <a:endParaRPr lang="fr-BE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BE" sz="1800" dirty="0">
                          <a:effectLst/>
                        </a:rPr>
                        <a:t>0.61 </a:t>
                      </a:r>
                      <a:r>
                        <a:rPr lang="fr-BE" sz="1800" dirty="0" smtClean="0">
                          <a:effectLst/>
                        </a:rPr>
                        <a:t>***</a:t>
                      </a:r>
                      <a:endParaRPr lang="fr-BE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BE" sz="1800" dirty="0">
                          <a:effectLst/>
                        </a:rPr>
                        <a:t>0.11 (NS)</a:t>
                      </a:r>
                      <a:endParaRPr lang="fr-BE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Résultats: EP score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Corrélations transversales et longitudinales entre EP score et EDSS</a:t>
            </a:r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CFSEP - 11 octobre 2014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5101771" y="6394450"/>
            <a:ext cx="3927929" cy="365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200" dirty="0" smtClean="0"/>
              <a:t>* p &lt; 0,05     ** p &lt; 0,01    *** p &lt; 0,001</a:t>
            </a:r>
            <a:endParaRPr lang="fr-BE" sz="12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987091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Résultats: EP score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Corrélations transversales et longitudinales entre EP score et EDSS</a:t>
            </a:r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CFSEP - 11 octobre 2014</a:t>
            </a:r>
            <a:endParaRPr lang="fr-FR" dirty="0"/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66036310"/>
              </p:ext>
            </p:extLst>
          </p:nvPr>
        </p:nvGraphicFramePr>
        <p:xfrm>
          <a:off x="0" y="2830513"/>
          <a:ext cx="4731657" cy="3483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36592073"/>
              </p:ext>
            </p:extLst>
          </p:nvPr>
        </p:nvGraphicFramePr>
        <p:xfrm>
          <a:off x="4513943" y="2916028"/>
          <a:ext cx="4513943" cy="3397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5146591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Résultats: EP score</a:t>
            </a:r>
            <a:endParaRPr lang="fr-B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CFSEP - 11 octobre 2014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42975"/>
          </a:xfrm>
        </p:spPr>
        <p:txBody>
          <a:bodyPr>
            <a:normAutofit/>
          </a:bodyPr>
          <a:lstStyle/>
          <a:p>
            <a:r>
              <a:rPr lang="fr-BE" sz="2000" dirty="0" smtClean="0"/>
              <a:t>Progression du handicap et de la vitesse de marche en fonction de l’EP score initial </a:t>
            </a:r>
            <a:r>
              <a:rPr lang="fr-BE" sz="1300" dirty="0" smtClean="0"/>
              <a:t>(durée suivi = 7 ans; n = 100) </a:t>
            </a:r>
            <a:endParaRPr lang="fr-BE" sz="1300" dirty="0"/>
          </a:p>
        </p:txBody>
      </p:sp>
      <p:grpSp>
        <p:nvGrpSpPr>
          <p:cNvPr id="5" name="Groupe 4"/>
          <p:cNvGrpSpPr/>
          <p:nvPr/>
        </p:nvGrpSpPr>
        <p:grpSpPr>
          <a:xfrm>
            <a:off x="-33095" y="2503579"/>
            <a:ext cx="6107169" cy="4019805"/>
            <a:chOff x="144427" y="1639867"/>
            <a:chExt cx="7001279" cy="4716483"/>
          </a:xfrm>
        </p:grpSpPr>
        <p:sp>
          <p:nvSpPr>
            <p:cNvPr id="6" name="ZoneTexte 5"/>
            <p:cNvSpPr txBox="1"/>
            <p:nvPr/>
          </p:nvSpPr>
          <p:spPr>
            <a:xfrm rot="16200000">
              <a:off x="-548660" y="3664159"/>
              <a:ext cx="1809577" cy="4234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dirty="0" smtClean="0"/>
                <a:t>EP score initial</a:t>
              </a:r>
              <a:endParaRPr lang="fr-BE" dirty="0"/>
            </a:p>
          </p:txBody>
        </p:sp>
        <p:grpSp>
          <p:nvGrpSpPr>
            <p:cNvPr id="7" name="Groupe 6"/>
            <p:cNvGrpSpPr/>
            <p:nvPr/>
          </p:nvGrpSpPr>
          <p:grpSpPr>
            <a:xfrm>
              <a:off x="531269" y="1639867"/>
              <a:ext cx="6614437" cy="4716483"/>
              <a:chOff x="540794" y="1639867"/>
              <a:chExt cx="6614437" cy="4716483"/>
            </a:xfrm>
          </p:grpSpPr>
          <p:pic>
            <p:nvPicPr>
              <p:cNvPr id="8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0794" y="1639867"/>
                <a:ext cx="6174331" cy="47164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" name="ZoneTexte 8"/>
              <p:cNvSpPr txBox="1"/>
              <p:nvPr/>
            </p:nvSpPr>
            <p:spPr>
              <a:xfrm>
                <a:off x="2145632" y="2006084"/>
                <a:ext cx="1413550" cy="361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BE" sz="1400" dirty="0" smtClean="0">
                    <a:solidFill>
                      <a:srgbClr val="00FF00"/>
                    </a:solidFill>
                  </a:rPr>
                  <a:t>EDSS+ (n = 38)</a:t>
                </a:r>
                <a:endParaRPr lang="fr-BE" sz="1400" dirty="0">
                  <a:solidFill>
                    <a:srgbClr val="00FF00"/>
                  </a:solidFill>
                </a:endParaRPr>
              </a:p>
            </p:txBody>
          </p:sp>
          <p:sp>
            <p:nvSpPr>
              <p:cNvPr id="10" name="ZoneTexte 9"/>
              <p:cNvSpPr txBox="1"/>
              <p:nvPr/>
            </p:nvSpPr>
            <p:spPr>
              <a:xfrm>
                <a:off x="4828423" y="2476897"/>
                <a:ext cx="1632235" cy="361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BE" sz="1400" dirty="0" smtClean="0">
                    <a:solidFill>
                      <a:srgbClr val="0080FF"/>
                    </a:solidFill>
                  </a:rPr>
                  <a:t>25 FWT+ </a:t>
                </a:r>
                <a:r>
                  <a:rPr lang="fr-BE" sz="1400" dirty="0">
                    <a:solidFill>
                      <a:srgbClr val="0080FF"/>
                    </a:solidFill>
                  </a:rPr>
                  <a:t>(n = </a:t>
                </a:r>
                <a:r>
                  <a:rPr lang="fr-BE" sz="1400" dirty="0" smtClean="0">
                    <a:solidFill>
                      <a:srgbClr val="0080FF"/>
                    </a:solidFill>
                  </a:rPr>
                  <a:t>53)</a:t>
                </a:r>
                <a:endParaRPr lang="fr-BE" sz="1400" dirty="0">
                  <a:solidFill>
                    <a:srgbClr val="0080FF"/>
                  </a:solidFill>
                </a:endParaRPr>
              </a:p>
            </p:txBody>
          </p:sp>
          <p:sp>
            <p:nvSpPr>
              <p:cNvPr id="11" name="ZoneTexte 10"/>
              <p:cNvSpPr txBox="1"/>
              <p:nvPr/>
            </p:nvSpPr>
            <p:spPr>
              <a:xfrm>
                <a:off x="5517484" y="3589790"/>
                <a:ext cx="1637747" cy="361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BE" sz="1400" dirty="0" smtClean="0">
                    <a:solidFill>
                      <a:srgbClr val="0080FF"/>
                    </a:solidFill>
                  </a:rPr>
                  <a:t>25 FWT - </a:t>
                </a:r>
                <a:r>
                  <a:rPr lang="fr-BE" sz="1400" dirty="0">
                    <a:solidFill>
                      <a:srgbClr val="0080FF"/>
                    </a:solidFill>
                  </a:rPr>
                  <a:t>(n = </a:t>
                </a:r>
                <a:r>
                  <a:rPr lang="fr-BE" sz="1400" dirty="0" smtClean="0">
                    <a:solidFill>
                      <a:srgbClr val="0080FF"/>
                    </a:solidFill>
                  </a:rPr>
                  <a:t>47)</a:t>
                </a:r>
                <a:endParaRPr lang="fr-BE" sz="1400" dirty="0">
                  <a:solidFill>
                    <a:srgbClr val="0080FF"/>
                  </a:solidFill>
                </a:endParaRPr>
              </a:p>
            </p:txBody>
          </p:sp>
          <p:sp>
            <p:nvSpPr>
              <p:cNvPr id="12" name="ZoneTexte 11"/>
              <p:cNvSpPr txBox="1"/>
              <p:nvPr/>
            </p:nvSpPr>
            <p:spPr>
              <a:xfrm>
                <a:off x="2879841" y="3521964"/>
                <a:ext cx="1391498" cy="433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BE" sz="1400" dirty="0" smtClean="0">
                    <a:solidFill>
                      <a:srgbClr val="00FF00"/>
                    </a:solidFill>
                  </a:rPr>
                  <a:t>EDSS- </a:t>
                </a:r>
                <a:r>
                  <a:rPr lang="fr-BE" sz="1400" dirty="0">
                    <a:solidFill>
                      <a:srgbClr val="00FF00"/>
                    </a:solidFill>
                  </a:rPr>
                  <a:t>(n = </a:t>
                </a:r>
                <a:r>
                  <a:rPr lang="fr-BE" sz="1400" dirty="0" smtClean="0">
                    <a:solidFill>
                      <a:srgbClr val="00FF00"/>
                    </a:solidFill>
                  </a:rPr>
                  <a:t>62</a:t>
                </a:r>
                <a:r>
                  <a:rPr lang="fr-BE" dirty="0" smtClean="0">
                    <a:solidFill>
                      <a:srgbClr val="00FF00"/>
                    </a:solidFill>
                  </a:rPr>
                  <a:t>)</a:t>
                </a:r>
                <a:endParaRPr lang="fr-BE" dirty="0">
                  <a:solidFill>
                    <a:srgbClr val="00FF00"/>
                  </a:solidFill>
                </a:endParaRPr>
              </a:p>
            </p:txBody>
          </p:sp>
        </p:grpSp>
      </p:grpSp>
      <p:grpSp>
        <p:nvGrpSpPr>
          <p:cNvPr id="27" name="Groupe 26"/>
          <p:cNvGrpSpPr/>
          <p:nvPr/>
        </p:nvGrpSpPr>
        <p:grpSpPr>
          <a:xfrm>
            <a:off x="1531357" y="4798500"/>
            <a:ext cx="857927" cy="408690"/>
            <a:chOff x="1531357" y="4639750"/>
            <a:chExt cx="857927" cy="408690"/>
          </a:xfrm>
        </p:grpSpPr>
        <p:grpSp>
          <p:nvGrpSpPr>
            <p:cNvPr id="26" name="Groupe 25"/>
            <p:cNvGrpSpPr/>
            <p:nvPr/>
          </p:nvGrpSpPr>
          <p:grpSpPr>
            <a:xfrm>
              <a:off x="1635125" y="4639750"/>
              <a:ext cx="593725" cy="74100"/>
              <a:chOff x="1635125" y="4639750"/>
              <a:chExt cx="593725" cy="74100"/>
            </a:xfrm>
          </p:grpSpPr>
          <p:cxnSp>
            <p:nvCxnSpPr>
              <p:cNvPr id="17" name="Connecteur droit 16"/>
              <p:cNvCxnSpPr/>
              <p:nvPr/>
            </p:nvCxnSpPr>
            <p:spPr>
              <a:xfrm>
                <a:off x="1638300" y="4702563"/>
                <a:ext cx="59055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necteur droit 18"/>
              <p:cNvCxnSpPr/>
              <p:nvPr/>
            </p:nvCxnSpPr>
            <p:spPr>
              <a:xfrm flipV="1">
                <a:off x="1635125" y="4641850"/>
                <a:ext cx="0" cy="7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cteur droit 23"/>
              <p:cNvCxnSpPr/>
              <p:nvPr/>
            </p:nvCxnSpPr>
            <p:spPr>
              <a:xfrm flipV="1">
                <a:off x="2225675" y="4639750"/>
                <a:ext cx="0" cy="7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ZoneTexte 24"/>
            <p:cNvSpPr txBox="1"/>
            <p:nvPr/>
          </p:nvSpPr>
          <p:spPr>
            <a:xfrm>
              <a:off x="1531357" y="4740663"/>
              <a:ext cx="8579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400" dirty="0" smtClean="0"/>
                <a:t>P &lt; 0,001</a:t>
              </a:r>
              <a:endParaRPr lang="fr-BE" sz="1400" dirty="0"/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3876759" y="4799455"/>
            <a:ext cx="857927" cy="408690"/>
            <a:chOff x="1531357" y="4639750"/>
            <a:chExt cx="857927" cy="408690"/>
          </a:xfrm>
        </p:grpSpPr>
        <p:grpSp>
          <p:nvGrpSpPr>
            <p:cNvPr id="29" name="Groupe 28"/>
            <p:cNvGrpSpPr/>
            <p:nvPr/>
          </p:nvGrpSpPr>
          <p:grpSpPr>
            <a:xfrm>
              <a:off x="1635125" y="4639750"/>
              <a:ext cx="593725" cy="74100"/>
              <a:chOff x="1635125" y="4639750"/>
              <a:chExt cx="593725" cy="74100"/>
            </a:xfrm>
          </p:grpSpPr>
          <p:cxnSp>
            <p:nvCxnSpPr>
              <p:cNvPr id="31" name="Connecteur droit 30"/>
              <p:cNvCxnSpPr/>
              <p:nvPr/>
            </p:nvCxnSpPr>
            <p:spPr>
              <a:xfrm>
                <a:off x="1638300" y="4702563"/>
                <a:ext cx="59055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cteur droit 31"/>
              <p:cNvCxnSpPr/>
              <p:nvPr/>
            </p:nvCxnSpPr>
            <p:spPr>
              <a:xfrm flipV="1">
                <a:off x="1635125" y="4641850"/>
                <a:ext cx="0" cy="7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cteur droit 32"/>
              <p:cNvCxnSpPr/>
              <p:nvPr/>
            </p:nvCxnSpPr>
            <p:spPr>
              <a:xfrm flipV="1">
                <a:off x="2225675" y="4639750"/>
                <a:ext cx="0" cy="7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ZoneTexte 29"/>
            <p:cNvSpPr txBox="1"/>
            <p:nvPr/>
          </p:nvSpPr>
          <p:spPr>
            <a:xfrm>
              <a:off x="1531357" y="4740663"/>
              <a:ext cx="8579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400" dirty="0" smtClean="0"/>
                <a:t>P &lt; 0,001</a:t>
              </a:r>
              <a:endParaRPr lang="fr-BE" sz="1400" dirty="0"/>
            </a:p>
          </p:txBody>
        </p:sp>
      </p:grpSp>
      <p:sp>
        <p:nvSpPr>
          <p:cNvPr id="35" name="Rectangle 34"/>
          <p:cNvSpPr/>
          <p:nvPr/>
        </p:nvSpPr>
        <p:spPr>
          <a:xfrm>
            <a:off x="6504053" y="2905859"/>
            <a:ext cx="2397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1200" b="1" u="sng" dirty="0"/>
              <a:t>EDSS+</a:t>
            </a:r>
          </a:p>
          <a:p>
            <a:pPr algn="ctr">
              <a:buFont typeface="Arial" pitchFamily="34" charset="0"/>
              <a:buChar char="•"/>
            </a:pPr>
            <a:r>
              <a:rPr lang="fr-BE" sz="1200" dirty="0"/>
              <a:t>EDSS T1-T0  ≥ 1 (EDSS T0 </a:t>
            </a:r>
            <a:r>
              <a:rPr lang="fr-BE" sz="1200" dirty="0" smtClean="0"/>
              <a:t>&lt; 5,5</a:t>
            </a:r>
            <a:r>
              <a:rPr lang="fr-BE" sz="1200" dirty="0"/>
              <a:t>)</a:t>
            </a:r>
          </a:p>
          <a:p>
            <a:pPr algn="ctr" defTabSz="914400">
              <a:buFont typeface="Arial" pitchFamily="34" charset="0"/>
              <a:buChar char="•"/>
              <a:defRPr/>
            </a:pPr>
            <a:r>
              <a:rPr lang="fr-BE" sz="1200" dirty="0"/>
              <a:t>EDSS T1-T0  ≥ 0,5 (EDSS T0 ≥ </a:t>
            </a:r>
            <a:r>
              <a:rPr lang="fr-BE" sz="1200" dirty="0" smtClean="0"/>
              <a:t>5,5</a:t>
            </a:r>
            <a:r>
              <a:rPr lang="fr-BE" sz="1200" dirty="0"/>
              <a:t>)</a:t>
            </a:r>
          </a:p>
        </p:txBody>
      </p:sp>
      <p:grpSp>
        <p:nvGrpSpPr>
          <p:cNvPr id="23" name="Groupe 22"/>
          <p:cNvGrpSpPr/>
          <p:nvPr/>
        </p:nvGrpSpPr>
        <p:grpSpPr>
          <a:xfrm>
            <a:off x="1525950" y="2605695"/>
            <a:ext cx="234000" cy="745974"/>
            <a:chOff x="1525950" y="2605695"/>
            <a:chExt cx="234000" cy="745974"/>
          </a:xfrm>
        </p:grpSpPr>
        <p:sp>
          <p:nvSpPr>
            <p:cNvPr id="14" name="Rectangle 13"/>
            <p:cNvSpPr/>
            <p:nvPr/>
          </p:nvSpPr>
          <p:spPr>
            <a:xfrm>
              <a:off x="1525950" y="2793008"/>
              <a:ext cx="234000" cy="378000"/>
            </a:xfrm>
            <a:prstGeom prst="rect">
              <a:avLst/>
            </a:pr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624108" y="2958485"/>
              <a:ext cx="46800" cy="57600"/>
            </a:xfrm>
            <a:prstGeom prst="rect">
              <a:avLst/>
            </a:pr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grpSp>
          <p:nvGrpSpPr>
            <p:cNvPr id="21" name="Groupe 20"/>
            <p:cNvGrpSpPr/>
            <p:nvPr/>
          </p:nvGrpSpPr>
          <p:grpSpPr>
            <a:xfrm>
              <a:off x="1577317" y="2605695"/>
              <a:ext cx="144000" cy="180000"/>
              <a:chOff x="7507007" y="5343181"/>
              <a:chExt cx="144000" cy="457200"/>
            </a:xfrm>
          </p:grpSpPr>
          <p:cxnSp>
            <p:nvCxnSpPr>
              <p:cNvPr id="16" name="Connecteur droit 15"/>
              <p:cNvCxnSpPr/>
              <p:nvPr/>
            </p:nvCxnSpPr>
            <p:spPr>
              <a:xfrm>
                <a:off x="7583230" y="5343181"/>
                <a:ext cx="0" cy="457200"/>
              </a:xfrm>
              <a:prstGeom prst="line">
                <a:avLst/>
              </a:prstGeom>
              <a:noFill/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7" name="Connecteur droit 36"/>
              <p:cNvCxnSpPr/>
              <p:nvPr/>
            </p:nvCxnSpPr>
            <p:spPr>
              <a:xfrm flipH="1">
                <a:off x="7507007" y="5343181"/>
                <a:ext cx="144000" cy="0"/>
              </a:xfrm>
              <a:prstGeom prst="line">
                <a:avLst/>
              </a:prstGeom>
              <a:noFill/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22" name="Groupe 21"/>
            <p:cNvGrpSpPr/>
            <p:nvPr/>
          </p:nvGrpSpPr>
          <p:grpSpPr>
            <a:xfrm>
              <a:off x="1570523" y="3171669"/>
              <a:ext cx="144000" cy="180000"/>
              <a:chOff x="8169756" y="5337197"/>
              <a:chExt cx="144000" cy="232240"/>
            </a:xfrm>
          </p:grpSpPr>
          <p:cxnSp>
            <p:nvCxnSpPr>
              <p:cNvPr id="39" name="Connecteur droit 38"/>
              <p:cNvCxnSpPr/>
              <p:nvPr/>
            </p:nvCxnSpPr>
            <p:spPr>
              <a:xfrm>
                <a:off x="8253421" y="5337197"/>
                <a:ext cx="0" cy="228600"/>
              </a:xfrm>
              <a:prstGeom prst="line">
                <a:avLst/>
              </a:prstGeom>
              <a:noFill/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0" name="Connecteur droit 39"/>
              <p:cNvCxnSpPr/>
              <p:nvPr/>
            </p:nvCxnSpPr>
            <p:spPr>
              <a:xfrm flipH="1">
                <a:off x="8169756" y="5569437"/>
                <a:ext cx="144000" cy="0"/>
              </a:xfrm>
              <a:prstGeom prst="line">
                <a:avLst/>
              </a:prstGeom>
              <a:noFill/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grpSp>
        <p:nvGrpSpPr>
          <p:cNvPr id="41" name="Groupe 40"/>
          <p:cNvGrpSpPr/>
          <p:nvPr/>
        </p:nvGrpSpPr>
        <p:grpSpPr>
          <a:xfrm>
            <a:off x="2117453" y="4034742"/>
            <a:ext cx="216000" cy="562811"/>
            <a:chOff x="1525950" y="2619961"/>
            <a:chExt cx="234000" cy="728892"/>
          </a:xfrm>
        </p:grpSpPr>
        <p:sp>
          <p:nvSpPr>
            <p:cNvPr id="42" name="Rectangle 41"/>
            <p:cNvSpPr/>
            <p:nvPr/>
          </p:nvSpPr>
          <p:spPr>
            <a:xfrm>
              <a:off x="1525950" y="2793008"/>
              <a:ext cx="234000" cy="378000"/>
            </a:xfrm>
            <a:prstGeom prst="rect">
              <a:avLst/>
            </a:pr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636043" y="2958485"/>
              <a:ext cx="46800" cy="57601"/>
            </a:xfrm>
            <a:prstGeom prst="rect">
              <a:avLst/>
            </a:pr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grpSp>
          <p:nvGrpSpPr>
            <p:cNvPr id="44" name="Groupe 43"/>
            <p:cNvGrpSpPr/>
            <p:nvPr/>
          </p:nvGrpSpPr>
          <p:grpSpPr>
            <a:xfrm>
              <a:off x="1591075" y="2619961"/>
              <a:ext cx="144000" cy="154138"/>
              <a:chOff x="7520765" y="5379422"/>
              <a:chExt cx="144000" cy="391511"/>
            </a:xfrm>
          </p:grpSpPr>
          <p:cxnSp>
            <p:nvCxnSpPr>
              <p:cNvPr id="48" name="Connecteur droit 47"/>
              <p:cNvCxnSpPr/>
              <p:nvPr/>
            </p:nvCxnSpPr>
            <p:spPr>
              <a:xfrm>
                <a:off x="7583230" y="5415663"/>
                <a:ext cx="0" cy="355270"/>
              </a:xfrm>
              <a:prstGeom prst="line">
                <a:avLst/>
              </a:prstGeom>
              <a:noFill/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9" name="Connecteur droit 48"/>
              <p:cNvCxnSpPr/>
              <p:nvPr/>
            </p:nvCxnSpPr>
            <p:spPr>
              <a:xfrm flipH="1">
                <a:off x="7520765" y="5379422"/>
                <a:ext cx="144000" cy="0"/>
              </a:xfrm>
              <a:prstGeom prst="line">
                <a:avLst/>
              </a:prstGeom>
              <a:noFill/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45" name="Groupe 44"/>
            <p:cNvGrpSpPr/>
            <p:nvPr/>
          </p:nvGrpSpPr>
          <p:grpSpPr>
            <a:xfrm>
              <a:off x="1584281" y="3171674"/>
              <a:ext cx="144000" cy="177179"/>
              <a:chOff x="8183514" y="5337197"/>
              <a:chExt cx="144000" cy="228600"/>
            </a:xfrm>
          </p:grpSpPr>
          <p:cxnSp>
            <p:nvCxnSpPr>
              <p:cNvPr id="46" name="Connecteur droit 45"/>
              <p:cNvCxnSpPr/>
              <p:nvPr/>
            </p:nvCxnSpPr>
            <p:spPr>
              <a:xfrm>
                <a:off x="8253421" y="5337197"/>
                <a:ext cx="0" cy="228600"/>
              </a:xfrm>
              <a:prstGeom prst="line">
                <a:avLst/>
              </a:prstGeom>
              <a:noFill/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7" name="Connecteur droit 46"/>
              <p:cNvCxnSpPr/>
              <p:nvPr/>
            </p:nvCxnSpPr>
            <p:spPr>
              <a:xfrm flipH="1">
                <a:off x="8183514" y="5551027"/>
                <a:ext cx="144000" cy="0"/>
              </a:xfrm>
              <a:prstGeom prst="line">
                <a:avLst/>
              </a:prstGeom>
              <a:noFill/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grpSp>
        <p:nvGrpSpPr>
          <p:cNvPr id="50" name="Groupe 49"/>
          <p:cNvGrpSpPr/>
          <p:nvPr/>
        </p:nvGrpSpPr>
        <p:grpSpPr>
          <a:xfrm>
            <a:off x="3852519" y="3031380"/>
            <a:ext cx="234000" cy="659016"/>
            <a:chOff x="1525950" y="2605695"/>
            <a:chExt cx="234000" cy="758655"/>
          </a:xfrm>
        </p:grpSpPr>
        <p:sp>
          <p:nvSpPr>
            <p:cNvPr id="51" name="Rectangle 50"/>
            <p:cNvSpPr/>
            <p:nvPr/>
          </p:nvSpPr>
          <p:spPr>
            <a:xfrm>
              <a:off x="1525950" y="2793008"/>
              <a:ext cx="234000" cy="378000"/>
            </a:xfrm>
            <a:prstGeom prst="rect">
              <a:avLst/>
            </a:prstGeom>
            <a:noFill/>
            <a:ln>
              <a:solidFill>
                <a:srgbClr val="008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624108" y="2958485"/>
              <a:ext cx="46800" cy="57600"/>
            </a:xfrm>
            <a:prstGeom prst="rect">
              <a:avLst/>
            </a:prstGeom>
            <a:noFill/>
            <a:ln>
              <a:solidFill>
                <a:srgbClr val="008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grpSp>
          <p:nvGrpSpPr>
            <p:cNvPr id="53" name="Groupe 52"/>
            <p:cNvGrpSpPr/>
            <p:nvPr/>
          </p:nvGrpSpPr>
          <p:grpSpPr>
            <a:xfrm>
              <a:off x="1577317" y="2605695"/>
              <a:ext cx="144000" cy="180000"/>
              <a:chOff x="7507007" y="5343181"/>
              <a:chExt cx="144000" cy="457200"/>
            </a:xfrm>
          </p:grpSpPr>
          <p:cxnSp>
            <p:nvCxnSpPr>
              <p:cNvPr id="57" name="Connecteur droit 56"/>
              <p:cNvCxnSpPr/>
              <p:nvPr/>
            </p:nvCxnSpPr>
            <p:spPr>
              <a:xfrm>
                <a:off x="7583230" y="5343181"/>
                <a:ext cx="0" cy="457200"/>
              </a:xfrm>
              <a:prstGeom prst="line">
                <a:avLst/>
              </a:prstGeom>
              <a:noFill/>
              <a:ln>
                <a:solidFill>
                  <a:srgbClr val="008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58" name="Connecteur droit 57"/>
              <p:cNvCxnSpPr/>
              <p:nvPr/>
            </p:nvCxnSpPr>
            <p:spPr>
              <a:xfrm flipH="1">
                <a:off x="7507007" y="5343181"/>
                <a:ext cx="144000" cy="0"/>
              </a:xfrm>
              <a:prstGeom prst="line">
                <a:avLst/>
              </a:prstGeom>
              <a:noFill/>
              <a:ln>
                <a:solidFill>
                  <a:srgbClr val="008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54" name="Groupe 53"/>
            <p:cNvGrpSpPr/>
            <p:nvPr/>
          </p:nvGrpSpPr>
          <p:grpSpPr>
            <a:xfrm>
              <a:off x="1570523" y="3171667"/>
              <a:ext cx="144000" cy="192683"/>
              <a:chOff x="8169756" y="5337197"/>
              <a:chExt cx="144000" cy="248604"/>
            </a:xfrm>
          </p:grpSpPr>
          <p:cxnSp>
            <p:nvCxnSpPr>
              <p:cNvPr id="55" name="Connecteur droit 54"/>
              <p:cNvCxnSpPr/>
              <p:nvPr/>
            </p:nvCxnSpPr>
            <p:spPr>
              <a:xfrm>
                <a:off x="8253421" y="5337197"/>
                <a:ext cx="0" cy="228600"/>
              </a:xfrm>
              <a:prstGeom prst="line">
                <a:avLst/>
              </a:prstGeom>
              <a:noFill/>
              <a:ln>
                <a:solidFill>
                  <a:srgbClr val="008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56" name="Connecteur droit 55"/>
              <p:cNvCxnSpPr/>
              <p:nvPr/>
            </p:nvCxnSpPr>
            <p:spPr>
              <a:xfrm flipH="1">
                <a:off x="8169756" y="5585801"/>
                <a:ext cx="144000" cy="0"/>
              </a:xfrm>
              <a:prstGeom prst="line">
                <a:avLst/>
              </a:prstGeom>
              <a:noFill/>
              <a:ln>
                <a:solidFill>
                  <a:srgbClr val="008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grpSp>
        <p:nvGrpSpPr>
          <p:cNvPr id="59" name="Groupe 58"/>
          <p:cNvGrpSpPr/>
          <p:nvPr/>
        </p:nvGrpSpPr>
        <p:grpSpPr>
          <a:xfrm>
            <a:off x="4443060" y="3988658"/>
            <a:ext cx="234000" cy="659016"/>
            <a:chOff x="1525950" y="2605695"/>
            <a:chExt cx="234000" cy="758655"/>
          </a:xfrm>
        </p:grpSpPr>
        <p:sp>
          <p:nvSpPr>
            <p:cNvPr id="60" name="Rectangle 59"/>
            <p:cNvSpPr/>
            <p:nvPr/>
          </p:nvSpPr>
          <p:spPr>
            <a:xfrm>
              <a:off x="1525950" y="2793008"/>
              <a:ext cx="234000" cy="378000"/>
            </a:xfrm>
            <a:prstGeom prst="rect">
              <a:avLst/>
            </a:prstGeom>
            <a:noFill/>
            <a:ln>
              <a:solidFill>
                <a:srgbClr val="008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624108" y="2958485"/>
              <a:ext cx="46800" cy="57600"/>
            </a:xfrm>
            <a:prstGeom prst="rect">
              <a:avLst/>
            </a:prstGeom>
            <a:noFill/>
            <a:ln>
              <a:solidFill>
                <a:srgbClr val="008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grpSp>
          <p:nvGrpSpPr>
            <p:cNvPr id="62" name="Groupe 61"/>
            <p:cNvGrpSpPr/>
            <p:nvPr/>
          </p:nvGrpSpPr>
          <p:grpSpPr>
            <a:xfrm>
              <a:off x="1588334" y="2605695"/>
              <a:ext cx="144000" cy="180000"/>
              <a:chOff x="7518024" y="5343181"/>
              <a:chExt cx="144000" cy="457200"/>
            </a:xfrm>
          </p:grpSpPr>
          <p:cxnSp>
            <p:nvCxnSpPr>
              <p:cNvPr id="66" name="Connecteur droit 65"/>
              <p:cNvCxnSpPr/>
              <p:nvPr/>
            </p:nvCxnSpPr>
            <p:spPr>
              <a:xfrm>
                <a:off x="7583230" y="5343181"/>
                <a:ext cx="0" cy="457200"/>
              </a:xfrm>
              <a:prstGeom prst="line">
                <a:avLst/>
              </a:prstGeom>
              <a:noFill/>
              <a:ln>
                <a:solidFill>
                  <a:srgbClr val="008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7" name="Connecteur droit 66"/>
              <p:cNvCxnSpPr/>
              <p:nvPr/>
            </p:nvCxnSpPr>
            <p:spPr>
              <a:xfrm flipH="1">
                <a:off x="7518024" y="5343181"/>
                <a:ext cx="144000" cy="0"/>
              </a:xfrm>
              <a:prstGeom prst="line">
                <a:avLst/>
              </a:prstGeom>
              <a:noFill/>
              <a:ln>
                <a:solidFill>
                  <a:srgbClr val="008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63" name="Groupe 62"/>
            <p:cNvGrpSpPr/>
            <p:nvPr/>
          </p:nvGrpSpPr>
          <p:grpSpPr>
            <a:xfrm>
              <a:off x="1581540" y="3171667"/>
              <a:ext cx="144000" cy="192683"/>
              <a:chOff x="8180773" y="5337197"/>
              <a:chExt cx="144000" cy="248604"/>
            </a:xfrm>
          </p:grpSpPr>
          <p:cxnSp>
            <p:nvCxnSpPr>
              <p:cNvPr id="64" name="Connecteur droit 63"/>
              <p:cNvCxnSpPr/>
              <p:nvPr/>
            </p:nvCxnSpPr>
            <p:spPr>
              <a:xfrm>
                <a:off x="8253421" y="5337197"/>
                <a:ext cx="0" cy="228600"/>
              </a:xfrm>
              <a:prstGeom prst="line">
                <a:avLst/>
              </a:prstGeom>
              <a:noFill/>
              <a:ln>
                <a:solidFill>
                  <a:srgbClr val="008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5" name="Connecteur droit 64"/>
              <p:cNvCxnSpPr/>
              <p:nvPr/>
            </p:nvCxnSpPr>
            <p:spPr>
              <a:xfrm flipH="1">
                <a:off x="8180773" y="5585801"/>
                <a:ext cx="144000" cy="0"/>
              </a:xfrm>
              <a:prstGeom prst="line">
                <a:avLst/>
              </a:prstGeom>
              <a:noFill/>
              <a:ln>
                <a:solidFill>
                  <a:srgbClr val="008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68" name="Rectangle 67"/>
          <p:cNvSpPr/>
          <p:nvPr/>
        </p:nvSpPr>
        <p:spPr>
          <a:xfrm>
            <a:off x="3712684" y="2695695"/>
            <a:ext cx="2361390" cy="29118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9" name="Rectangle 68"/>
          <p:cNvSpPr/>
          <p:nvPr/>
        </p:nvSpPr>
        <p:spPr>
          <a:xfrm>
            <a:off x="6529299" y="3784503"/>
            <a:ext cx="2397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1200" b="1" u="sng" dirty="0" smtClean="0"/>
              <a:t>MSFC+</a:t>
            </a:r>
          </a:p>
          <a:p>
            <a:pPr algn="ctr">
              <a:buFont typeface="Arial" pitchFamily="34" charset="0"/>
              <a:buChar char="•"/>
            </a:pPr>
            <a:r>
              <a:rPr lang="fr-BE" sz="1200" dirty="0" smtClean="0"/>
              <a:t>MSFC  T1/T0  &gt; 1,96 x     2   x 0,114</a:t>
            </a:r>
          </a:p>
          <a:p>
            <a:pPr algn="ctr"/>
            <a:r>
              <a:rPr lang="fr-BE" sz="1200" dirty="0" smtClean="0"/>
              <a:t>(minimal </a:t>
            </a:r>
            <a:r>
              <a:rPr lang="fr-BE" sz="1200" dirty="0" err="1" smtClean="0"/>
              <a:t>detectable</a:t>
            </a:r>
            <a:r>
              <a:rPr lang="fr-BE" sz="1200" dirty="0" smtClean="0"/>
              <a:t> change)  </a:t>
            </a:r>
            <a:endParaRPr lang="fr-BE" sz="1200" dirty="0"/>
          </a:p>
        </p:txBody>
      </p:sp>
      <p:grpSp>
        <p:nvGrpSpPr>
          <p:cNvPr id="84" name="Groupe 83"/>
          <p:cNvGrpSpPr/>
          <p:nvPr/>
        </p:nvGrpSpPr>
        <p:grpSpPr>
          <a:xfrm>
            <a:off x="8073329" y="3999034"/>
            <a:ext cx="214247" cy="203200"/>
            <a:chOff x="6315052" y="6108700"/>
            <a:chExt cx="390548" cy="209550"/>
          </a:xfrm>
        </p:grpSpPr>
        <p:cxnSp>
          <p:nvCxnSpPr>
            <p:cNvPr id="71" name="Connecteur droit 70"/>
            <p:cNvCxnSpPr/>
            <p:nvPr/>
          </p:nvCxnSpPr>
          <p:spPr>
            <a:xfrm flipV="1">
              <a:off x="6315052" y="6115050"/>
              <a:ext cx="189001" cy="203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73"/>
            <p:cNvCxnSpPr/>
            <p:nvPr/>
          </p:nvCxnSpPr>
          <p:spPr>
            <a:xfrm>
              <a:off x="6504053" y="6115050"/>
              <a:ext cx="20154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74"/>
            <p:cNvCxnSpPr/>
            <p:nvPr/>
          </p:nvCxnSpPr>
          <p:spPr>
            <a:xfrm flipH="1" flipV="1">
              <a:off x="6315052" y="6108700"/>
              <a:ext cx="12700" cy="1905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4095061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CFSEP - 11 octobre 2014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00100"/>
          </a:xfrm>
        </p:spPr>
        <p:txBody>
          <a:bodyPr>
            <a:normAutofit/>
          </a:bodyPr>
          <a:lstStyle/>
          <a:p>
            <a:r>
              <a:rPr lang="fr-BE" sz="2000" dirty="0" smtClean="0"/>
              <a:t>Définition d’un « </a:t>
            </a:r>
            <a:r>
              <a:rPr lang="fr-BE" sz="2000" dirty="0" err="1" smtClean="0"/>
              <a:t>cut</a:t>
            </a:r>
            <a:r>
              <a:rPr lang="fr-BE" sz="2000" dirty="0" smtClean="0"/>
              <a:t> off point », </a:t>
            </a:r>
            <a:r>
              <a:rPr lang="fr-BE" sz="2000" dirty="0" err="1" smtClean="0"/>
              <a:t>prérequis</a:t>
            </a:r>
            <a:r>
              <a:rPr lang="fr-BE" sz="2000" dirty="0" smtClean="0"/>
              <a:t> à la mesure de la valeur prédictive de l’EP score </a:t>
            </a:r>
            <a:endParaRPr lang="fr-BE" sz="2000" dirty="0"/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05930165"/>
              </p:ext>
            </p:extLst>
          </p:nvPr>
        </p:nvGraphicFramePr>
        <p:xfrm>
          <a:off x="584200" y="2476500"/>
          <a:ext cx="77343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4622800" y="3136900"/>
            <a:ext cx="108000" cy="237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76693699"/>
              </p:ext>
            </p:extLst>
          </p:nvPr>
        </p:nvGraphicFramePr>
        <p:xfrm>
          <a:off x="0" y="1368077"/>
          <a:ext cx="9143998" cy="54899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06285"/>
                <a:gridCol w="1393504"/>
                <a:gridCol w="1512169"/>
                <a:gridCol w="576067"/>
                <a:gridCol w="1451991"/>
                <a:gridCol w="1451991"/>
                <a:gridCol w="1451991"/>
              </a:tblGrid>
              <a:tr h="883436">
                <a:tc>
                  <a:txBody>
                    <a:bodyPr/>
                    <a:lstStyle/>
                    <a:p>
                      <a:pPr algn="ctr"/>
                      <a:r>
                        <a:rPr lang="fr-BE" sz="1000" b="1" u="sng" baseline="0" dirty="0" smtClean="0">
                          <a:solidFill>
                            <a:schemeClr val="tx1"/>
                          </a:solidFill>
                        </a:rPr>
                        <a:t>EDSS+</a:t>
                      </a:r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fr-BE" sz="1000" baseline="0" dirty="0" smtClean="0">
                          <a:solidFill>
                            <a:schemeClr val="tx1"/>
                          </a:solidFill>
                        </a:rPr>
                        <a:t>EDSS T1-T0  ≥ 1 (EDSS T0 &lt; 5,5)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fr-BE" sz="1000" baseline="0" dirty="0" smtClean="0">
                          <a:solidFill>
                            <a:schemeClr val="tx1"/>
                          </a:solidFill>
                        </a:rPr>
                        <a:t>EDSS T1-T0  ≥ 0,5 (EDSS T0 ≥ 5,5)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800" dirty="0" smtClean="0"/>
                        <a:t>EDSS</a:t>
                      </a:r>
                      <a:r>
                        <a:rPr lang="fr-BE" sz="2800" baseline="0" dirty="0" smtClean="0"/>
                        <a:t>+</a:t>
                      </a:r>
                      <a:endParaRPr lang="fr-BE" sz="28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800" dirty="0" smtClean="0"/>
                        <a:t>EDSS-</a:t>
                      </a:r>
                      <a:endParaRPr lang="fr-BE" sz="2800" dirty="0"/>
                    </a:p>
                  </a:txBody>
                  <a:tcPr anchor="ctr"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N</a:t>
                      </a:r>
                    </a:p>
                    <a:p>
                      <a:pPr algn="ctr"/>
                      <a:r>
                        <a:rPr lang="fr-BE" sz="1400" dirty="0" smtClean="0"/>
                        <a:t>(100)</a:t>
                      </a:r>
                      <a:endParaRPr lang="fr-BE" sz="1400" dirty="0"/>
                    </a:p>
                  </a:txBody>
                  <a:tcPr anchor="ctr"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800" dirty="0" smtClean="0"/>
                        <a:t>VPP</a:t>
                      </a:r>
                      <a:endParaRPr lang="fr-BE" sz="2800" dirty="0"/>
                    </a:p>
                  </a:txBody>
                  <a:tcPr anchor="ctr"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800" dirty="0" smtClean="0"/>
                        <a:t>VPN</a:t>
                      </a:r>
                      <a:endParaRPr lang="fr-BE" sz="2800" dirty="0"/>
                    </a:p>
                  </a:txBody>
                  <a:tcPr anchor="ctr"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800" dirty="0" smtClean="0"/>
                        <a:t>OR</a:t>
                      </a:r>
                      <a:endParaRPr lang="fr-BE" sz="2800" dirty="0"/>
                    </a:p>
                  </a:txBody>
                  <a:tcPr anchor="ctr"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  <a:tr h="536372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 smtClean="0"/>
                        <a:t>EP&gt;15</a:t>
                      </a:r>
                      <a:endParaRPr lang="fr-BE" sz="2800" dirty="0"/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400" b="0" i="0" u="none" strike="noStrike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</a:rPr>
                        <a:t>29</a:t>
                      </a:r>
                      <a:endParaRPr lang="fr-BE" sz="2400" b="0" i="0" u="none" strike="noStrike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400" b="0" i="0" u="none" strike="noStrike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</a:rPr>
                        <a:t>25</a:t>
                      </a:r>
                      <a:endParaRPr lang="fr-BE" sz="2400" b="0" i="0" u="none" strike="noStrike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54</a:t>
                      </a:r>
                      <a:endParaRPr lang="fr-B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dirty="0" smtClean="0">
                          <a:solidFill>
                            <a:schemeClr val="tx1"/>
                          </a:solidFill>
                        </a:rPr>
                        <a:t>0,54</a:t>
                      </a:r>
                      <a:endParaRPr lang="fr-B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BE" sz="2400" b="1" dirty="0" smtClean="0">
                          <a:solidFill>
                            <a:schemeClr val="tx1"/>
                          </a:solidFill>
                        </a:rPr>
                        <a:t>6,46</a:t>
                      </a:r>
                      <a:endParaRPr lang="fr-BE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372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 smtClean="0"/>
                        <a:t>EP≤15</a:t>
                      </a:r>
                      <a:endParaRPr lang="fr-BE" sz="2800" dirty="0"/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400" b="0" i="0" u="none" strike="noStrike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fr-BE" sz="2400" b="0" i="0" u="none" strike="noStrike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400" b="0" i="0" u="none" strike="noStrike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</a:rPr>
                        <a:t>39</a:t>
                      </a:r>
                      <a:endParaRPr lang="fr-BE" sz="2400" b="0" i="0" u="none" strike="noStrike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46</a:t>
                      </a:r>
                      <a:endParaRPr lang="fr-B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dirty="0" smtClean="0">
                          <a:solidFill>
                            <a:schemeClr val="tx1"/>
                          </a:solidFill>
                        </a:rPr>
                        <a:t>0,84</a:t>
                      </a:r>
                      <a:endParaRPr lang="fr-B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B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73269"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Sensibilité</a:t>
                      </a:r>
                      <a:endParaRPr lang="fr-BE" dirty="0"/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dirty="0" smtClean="0">
                          <a:solidFill>
                            <a:schemeClr val="tx1"/>
                          </a:solidFill>
                        </a:rPr>
                        <a:t>0,80</a:t>
                      </a:r>
                      <a:endParaRPr lang="fr-B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gridSpan="4">
                  <a:txBody>
                    <a:bodyPr/>
                    <a:lstStyle/>
                    <a:p>
                      <a:pPr algn="l"/>
                      <a:r>
                        <a:rPr lang="fr-BE" sz="2000" b="1" baseline="0" dirty="0" smtClean="0">
                          <a:solidFill>
                            <a:srgbClr val="FFFF00"/>
                          </a:solidFill>
                        </a:rPr>
                        <a:t>Aggravation  de </a:t>
                      </a:r>
                      <a:r>
                        <a:rPr lang="fr-BE" sz="2000" b="1" u="sng" baseline="0" dirty="0" smtClean="0">
                          <a:solidFill>
                            <a:srgbClr val="FFFF00"/>
                          </a:solidFill>
                        </a:rPr>
                        <a:t>l’EDSS</a:t>
                      </a:r>
                      <a:r>
                        <a:rPr lang="fr-BE" sz="2000" b="1" baseline="0" dirty="0" smtClean="0">
                          <a:solidFill>
                            <a:srgbClr val="FFFF00"/>
                          </a:solidFill>
                        </a:rPr>
                        <a:t> en fonction de l’EP score global initial</a:t>
                      </a:r>
                      <a:r>
                        <a:rPr lang="fr-BE" sz="1800" b="1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fr-BE" sz="1200" b="1" baseline="0" dirty="0" smtClean="0">
                          <a:solidFill>
                            <a:srgbClr val="FFFF00"/>
                          </a:solidFill>
                        </a:rPr>
                        <a:t>(7 ans d’évolution)</a:t>
                      </a:r>
                      <a:endParaRPr lang="fr-BE" sz="12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R w="12700" cmpd="sng">
                      <a:noFill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fr-B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pPr algn="ctr"/>
                      <a:endParaRPr lang="fr-B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pPr algn="ctr"/>
                      <a:endParaRPr lang="fr-B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73269"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Spécificité</a:t>
                      </a:r>
                      <a:endParaRPr lang="fr-BE" dirty="0"/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dirty="0" smtClean="0">
                          <a:solidFill>
                            <a:schemeClr val="tx1"/>
                          </a:solidFill>
                        </a:rPr>
                        <a:t>0,61</a:t>
                      </a:r>
                      <a:endParaRPr lang="fr-B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pPr algn="ctr"/>
                      <a:endParaRPr lang="fr-B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fr-B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fr-B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fr-B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923">
                <a:tc>
                  <a:txBody>
                    <a:bodyPr/>
                    <a:lstStyle/>
                    <a:p>
                      <a:pPr algn="ctr"/>
                      <a:r>
                        <a:rPr lang="fr-BE" sz="1000" b="1" u="sng" dirty="0" smtClean="0">
                          <a:solidFill>
                            <a:schemeClr val="tx1"/>
                          </a:solidFill>
                        </a:rPr>
                        <a:t>25 </a:t>
                      </a:r>
                      <a:r>
                        <a:rPr lang="fr-BE" sz="10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FWT+ OU </a:t>
                      </a:r>
                      <a:r>
                        <a:rPr lang="fr-BE" sz="1000" b="1" u="sng" dirty="0" smtClean="0">
                          <a:solidFill>
                            <a:schemeClr val="tx1"/>
                          </a:solidFill>
                        </a:rPr>
                        <a:t>9HPT+</a:t>
                      </a:r>
                    </a:p>
                    <a:p>
                      <a:pPr algn="ctr"/>
                      <a:r>
                        <a:rPr lang="fr-BE" sz="1000" dirty="0" smtClean="0"/>
                        <a:t>(&gt; MDC)</a:t>
                      </a:r>
                      <a:endParaRPr lang="fr-BE" sz="1000" dirty="0"/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800" dirty="0" smtClean="0">
                          <a:solidFill>
                            <a:schemeClr val="tx1"/>
                          </a:solidFill>
                        </a:rPr>
                        <a:t>MSFC+</a:t>
                      </a:r>
                      <a:endParaRPr lang="fr-BE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800" dirty="0" smtClean="0">
                          <a:solidFill>
                            <a:schemeClr val="tx1"/>
                          </a:solidFill>
                        </a:rPr>
                        <a:t>MSFC-</a:t>
                      </a:r>
                      <a:endParaRPr lang="fr-BE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N</a:t>
                      </a:r>
                    </a:p>
                    <a:p>
                      <a:pPr algn="ctr"/>
                      <a:r>
                        <a:rPr lang="fr-BE" sz="1400" dirty="0" smtClean="0"/>
                        <a:t>(100)</a:t>
                      </a:r>
                      <a:endParaRPr lang="fr-BE" sz="1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800" dirty="0" smtClean="0"/>
                        <a:t>VPP</a:t>
                      </a:r>
                      <a:endParaRPr lang="fr-BE" sz="28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800" dirty="0" smtClean="0"/>
                        <a:t>VPN</a:t>
                      </a:r>
                      <a:endParaRPr lang="fr-BE" sz="28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800" dirty="0" smtClean="0"/>
                        <a:t>OR</a:t>
                      </a:r>
                      <a:endParaRPr lang="fr-BE" sz="2800" dirty="0"/>
                    </a:p>
                  </a:txBody>
                  <a:tcPr anchor="ctr"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  <a:tr h="536372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 smtClean="0"/>
                        <a:t>EP&gt;18</a:t>
                      </a:r>
                      <a:endParaRPr lang="fr-BE" sz="2800" dirty="0"/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400" b="0" i="0" u="none" strike="noStrike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</a:rPr>
                        <a:t>35</a:t>
                      </a:r>
                      <a:endParaRPr lang="fr-BE" sz="2400" b="0" i="0" u="none" strike="noStrike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400" b="0" i="0" u="none" strike="noStrike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fr-BE" sz="2400" b="0" i="0" u="none" strike="noStrike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fr-B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dirty="0" smtClean="0">
                          <a:solidFill>
                            <a:schemeClr val="tx1"/>
                          </a:solidFill>
                        </a:rPr>
                        <a:t>0,78</a:t>
                      </a:r>
                      <a:endParaRPr lang="fr-B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BE" sz="2400" b="1" dirty="0" smtClean="0">
                          <a:solidFill>
                            <a:schemeClr val="tx1"/>
                          </a:solidFill>
                        </a:rPr>
                        <a:t>5,67</a:t>
                      </a:r>
                      <a:endParaRPr lang="fr-BE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372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 smtClean="0"/>
                        <a:t>EP≤18</a:t>
                      </a:r>
                      <a:endParaRPr lang="fr-BE" sz="2800" dirty="0"/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400" b="0" i="0" u="none" strike="noStrike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</a:rPr>
                        <a:t>21</a:t>
                      </a:r>
                      <a:endParaRPr lang="fr-BE" sz="2400" b="0" i="0" u="none" strike="noStrike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400" b="0" i="0" u="none" strike="noStrike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</a:rPr>
                        <a:t>34</a:t>
                      </a:r>
                      <a:endParaRPr lang="fr-BE" sz="2400" b="0" i="0" u="none" strike="noStrike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fr-B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dirty="0" smtClean="0">
                          <a:solidFill>
                            <a:schemeClr val="tx1"/>
                          </a:solidFill>
                        </a:rPr>
                        <a:t>0,62</a:t>
                      </a:r>
                      <a:endParaRPr lang="fr-B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B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73269"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Sensibilité</a:t>
                      </a:r>
                      <a:endParaRPr lang="fr-BE" dirty="0"/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dirty="0" smtClean="0">
                          <a:solidFill>
                            <a:schemeClr val="tx1"/>
                          </a:solidFill>
                        </a:rPr>
                        <a:t>0,63</a:t>
                      </a:r>
                      <a:endParaRPr lang="fr-B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000" b="1" baseline="0" dirty="0" smtClean="0">
                          <a:solidFill>
                            <a:srgbClr val="FFFF00"/>
                          </a:solidFill>
                        </a:rPr>
                        <a:t>Aggravation  de la </a:t>
                      </a:r>
                      <a:r>
                        <a:rPr lang="fr-BE" sz="2000" b="1" u="sng" baseline="0" dirty="0" smtClean="0">
                          <a:solidFill>
                            <a:srgbClr val="FFFF00"/>
                          </a:solidFill>
                        </a:rPr>
                        <a:t>MSFC</a:t>
                      </a:r>
                      <a:r>
                        <a:rPr lang="fr-BE" sz="2000" b="1" baseline="0" dirty="0" smtClean="0">
                          <a:solidFill>
                            <a:srgbClr val="FFFF00"/>
                          </a:solidFill>
                        </a:rPr>
                        <a:t> en fonction de l’EP score global initial </a:t>
                      </a:r>
                      <a:r>
                        <a:rPr lang="fr-BE" sz="1200" b="1" baseline="0" dirty="0" smtClean="0">
                          <a:solidFill>
                            <a:srgbClr val="FFFF00"/>
                          </a:solidFill>
                        </a:rPr>
                        <a:t>(7 ans d’évolution)</a:t>
                      </a:r>
                      <a:endParaRPr lang="fr-BE" sz="1200" b="1" dirty="0" smtClean="0">
                        <a:solidFill>
                          <a:srgbClr val="FFFF00"/>
                        </a:solidFill>
                      </a:endParaRPr>
                    </a:p>
                    <a:p>
                      <a:pPr algn="ctr"/>
                      <a:endParaRPr lang="fr-B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fr-B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pPr algn="ctr"/>
                      <a:endParaRPr lang="fr-B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pPr algn="ctr"/>
                      <a:endParaRPr lang="fr-B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73269"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Spécificité</a:t>
                      </a:r>
                      <a:endParaRPr lang="fr-BE" dirty="0"/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dirty="0" smtClean="0">
                          <a:solidFill>
                            <a:schemeClr val="tx1"/>
                          </a:solidFill>
                        </a:rPr>
                        <a:t>0,77</a:t>
                      </a:r>
                      <a:endParaRPr lang="fr-B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mpd="sng">
                      <a:noFill/>
                    </a:lnB>
                  </a:tcPr>
                </a:tc>
                <a:tc gridSpan="4" vMerge="1">
                  <a:txBody>
                    <a:bodyPr/>
                    <a:lstStyle/>
                    <a:p>
                      <a:pPr algn="ctr"/>
                      <a:endParaRPr lang="fr-B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mpd="sng"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fr-B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mpd="sng"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fr-B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mpd="sng"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fr-B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mpd="sng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Résultats: EP score</a:t>
            </a:r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CFSEP - 11 octobre 2014</a:t>
            </a:r>
            <a:endParaRPr lang="fr-FR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Résultats: EP score</a:t>
            </a:r>
            <a:endParaRPr lang="fr-BE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03984146"/>
              </p:ext>
            </p:extLst>
          </p:nvPr>
        </p:nvGraphicFramePr>
        <p:xfrm>
          <a:off x="0" y="1355377"/>
          <a:ext cx="9143998" cy="55439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06285"/>
                <a:gridCol w="1393504"/>
                <a:gridCol w="1512169"/>
                <a:gridCol w="576067"/>
                <a:gridCol w="1451991"/>
                <a:gridCol w="1451991"/>
                <a:gridCol w="1451991"/>
              </a:tblGrid>
              <a:tr h="892138">
                <a:tc>
                  <a:txBody>
                    <a:bodyPr/>
                    <a:lstStyle/>
                    <a:p>
                      <a:pPr algn="ctr"/>
                      <a:r>
                        <a:rPr lang="fr-BE" sz="1000" b="1" u="sng" baseline="0" dirty="0" smtClean="0">
                          <a:solidFill>
                            <a:schemeClr val="tx1"/>
                          </a:solidFill>
                        </a:rPr>
                        <a:t>EDSS+</a:t>
                      </a:r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fr-BE" sz="1000" baseline="0" dirty="0" smtClean="0">
                          <a:solidFill>
                            <a:schemeClr val="tx1"/>
                          </a:solidFill>
                        </a:rPr>
                        <a:t>EDSS T1-T0  ≥ 1 (EDSS T0 &lt; 5,5)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fr-BE" sz="1000" baseline="0" dirty="0" smtClean="0">
                          <a:solidFill>
                            <a:schemeClr val="tx1"/>
                          </a:solidFill>
                        </a:rPr>
                        <a:t>EDSS T1-T0  ≥ 0,5 (EDSS T0 ≥ 5,5)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800" dirty="0" smtClean="0"/>
                        <a:t>EDSS</a:t>
                      </a:r>
                      <a:r>
                        <a:rPr lang="fr-BE" sz="2800" baseline="0" dirty="0" smtClean="0"/>
                        <a:t>+</a:t>
                      </a:r>
                      <a:endParaRPr lang="fr-BE" sz="28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800" dirty="0" smtClean="0"/>
                        <a:t>EDSS-</a:t>
                      </a:r>
                      <a:endParaRPr lang="fr-BE" sz="2800" dirty="0"/>
                    </a:p>
                  </a:txBody>
                  <a:tcPr anchor="ctr"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N</a:t>
                      </a:r>
                    </a:p>
                    <a:p>
                      <a:pPr algn="ctr"/>
                      <a:r>
                        <a:rPr lang="fr-BE" sz="1400" dirty="0" smtClean="0"/>
                        <a:t>(28)</a:t>
                      </a:r>
                      <a:endParaRPr lang="fr-BE" sz="1400" dirty="0"/>
                    </a:p>
                  </a:txBody>
                  <a:tcPr anchor="ctr"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800" dirty="0" smtClean="0"/>
                        <a:t>VPP</a:t>
                      </a:r>
                      <a:endParaRPr lang="fr-BE" sz="2800" dirty="0"/>
                    </a:p>
                  </a:txBody>
                  <a:tcPr anchor="ctr"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800" dirty="0" smtClean="0"/>
                        <a:t>VPN</a:t>
                      </a:r>
                      <a:endParaRPr lang="fr-BE" sz="2800" dirty="0"/>
                    </a:p>
                  </a:txBody>
                  <a:tcPr anchor="ctr"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800" dirty="0" smtClean="0"/>
                        <a:t>OR</a:t>
                      </a:r>
                      <a:endParaRPr lang="fr-BE" sz="2800" dirty="0"/>
                    </a:p>
                  </a:txBody>
                  <a:tcPr anchor="ctr"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  <a:tr h="541655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 smtClean="0"/>
                        <a:t>EP&gt;15</a:t>
                      </a:r>
                      <a:endParaRPr lang="fr-BE" sz="2800" dirty="0"/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400" b="0" i="0" u="none" strike="noStrike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fr-BE" sz="2400" b="0" i="0" u="none" strike="noStrike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400" b="0" i="0" u="none" strike="noStrike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fr-BE" sz="2400" b="0" i="0" u="none" strike="noStrike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fr-B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dirty="0" smtClean="0">
                          <a:solidFill>
                            <a:schemeClr val="tx1"/>
                          </a:solidFill>
                        </a:rPr>
                        <a:t>0,5</a:t>
                      </a:r>
                      <a:endParaRPr lang="fr-B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BE" sz="2400" b="1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fr-BE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655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 smtClean="0"/>
                        <a:t>EP≤15</a:t>
                      </a:r>
                      <a:endParaRPr lang="fr-BE" sz="2800" dirty="0"/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400" b="0" i="0" u="none" strike="noStrike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fr-BE" sz="2400" b="0" i="0" u="none" strike="noStrike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400" b="0" i="0" u="none" strike="noStrike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</a:rPr>
                        <a:t>17</a:t>
                      </a:r>
                      <a:endParaRPr lang="fr-BE" sz="2400" b="0" i="0" u="none" strike="noStrike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18</a:t>
                      </a:r>
                      <a:endParaRPr lang="fr-B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dirty="0" smtClean="0">
                          <a:solidFill>
                            <a:schemeClr val="tx1"/>
                          </a:solidFill>
                        </a:rPr>
                        <a:t>0,95</a:t>
                      </a:r>
                      <a:endParaRPr lang="fr-B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B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77931"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Sensibilité</a:t>
                      </a:r>
                      <a:endParaRPr lang="fr-BE" dirty="0"/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dirty="0" smtClean="0">
                          <a:solidFill>
                            <a:schemeClr val="tx1"/>
                          </a:solidFill>
                        </a:rPr>
                        <a:t>0,83</a:t>
                      </a:r>
                      <a:endParaRPr lang="fr-B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gridSpan="4">
                  <a:txBody>
                    <a:bodyPr/>
                    <a:lstStyle/>
                    <a:p>
                      <a:pPr algn="l"/>
                      <a:r>
                        <a:rPr lang="fr-BE" sz="1600" b="1" baseline="0" dirty="0" smtClean="0">
                          <a:solidFill>
                            <a:srgbClr val="FFFF00"/>
                          </a:solidFill>
                        </a:rPr>
                        <a:t>Aggravation  de </a:t>
                      </a:r>
                      <a:r>
                        <a:rPr lang="fr-BE" sz="1600" b="1" u="sng" baseline="0" dirty="0" smtClean="0">
                          <a:solidFill>
                            <a:srgbClr val="FFFF00"/>
                          </a:solidFill>
                        </a:rPr>
                        <a:t>l’EDSS</a:t>
                      </a:r>
                      <a:r>
                        <a:rPr lang="fr-BE" sz="1600" b="1" baseline="0" dirty="0" smtClean="0">
                          <a:solidFill>
                            <a:srgbClr val="FFFF00"/>
                          </a:solidFill>
                        </a:rPr>
                        <a:t> en fonction de l’EP score global initial précoce(durée maladie </a:t>
                      </a:r>
                      <a:r>
                        <a:rPr lang="fr-BE" sz="1600" b="1" u="sng" baseline="0" dirty="0" smtClean="0">
                          <a:solidFill>
                            <a:srgbClr val="FFFF00"/>
                          </a:solidFill>
                        </a:rPr>
                        <a:t>&lt; 3 ans</a:t>
                      </a:r>
                      <a:r>
                        <a:rPr lang="fr-BE" sz="1600" b="1" baseline="0" dirty="0" smtClean="0">
                          <a:solidFill>
                            <a:srgbClr val="FFFF00"/>
                          </a:solidFill>
                        </a:rPr>
                        <a:t>)</a:t>
                      </a:r>
                      <a:endParaRPr lang="fr-BE" sz="16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R w="12700" cmpd="sng">
                      <a:noFill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fr-B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pPr algn="ctr"/>
                      <a:endParaRPr lang="fr-B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pPr algn="ctr"/>
                      <a:endParaRPr lang="fr-B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77931"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Spécificité</a:t>
                      </a:r>
                      <a:endParaRPr lang="fr-BE" dirty="0"/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dirty="0" smtClean="0">
                          <a:solidFill>
                            <a:schemeClr val="tx1"/>
                          </a:solidFill>
                        </a:rPr>
                        <a:t>0,77</a:t>
                      </a:r>
                      <a:endParaRPr lang="fr-B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pPr algn="ctr"/>
                      <a:endParaRPr lang="fr-B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fr-B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fr-B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fr-B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3517">
                <a:tc>
                  <a:txBody>
                    <a:bodyPr/>
                    <a:lstStyle/>
                    <a:p>
                      <a:pPr algn="ctr"/>
                      <a:r>
                        <a:rPr lang="fr-BE" sz="1000" b="1" u="sng" dirty="0" smtClean="0">
                          <a:solidFill>
                            <a:schemeClr val="tx1"/>
                          </a:solidFill>
                        </a:rPr>
                        <a:t>25 </a:t>
                      </a:r>
                      <a:r>
                        <a:rPr lang="fr-BE" sz="10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FWT+ OU </a:t>
                      </a:r>
                      <a:r>
                        <a:rPr lang="fr-BE" sz="1000" b="1" u="sng" dirty="0" smtClean="0">
                          <a:solidFill>
                            <a:schemeClr val="tx1"/>
                          </a:solidFill>
                        </a:rPr>
                        <a:t>9HPT+</a:t>
                      </a:r>
                    </a:p>
                    <a:p>
                      <a:pPr algn="ctr"/>
                      <a:r>
                        <a:rPr lang="fr-BE" sz="1000" dirty="0" smtClean="0"/>
                        <a:t>(&gt; MDC)</a:t>
                      </a:r>
                      <a:endParaRPr lang="fr-BE" sz="1000" dirty="0"/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800" dirty="0" smtClean="0">
                          <a:solidFill>
                            <a:schemeClr val="tx1"/>
                          </a:solidFill>
                        </a:rPr>
                        <a:t>MSFC+</a:t>
                      </a:r>
                      <a:endParaRPr lang="fr-BE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800" dirty="0" smtClean="0">
                          <a:solidFill>
                            <a:schemeClr val="tx1"/>
                          </a:solidFill>
                        </a:rPr>
                        <a:t>MSFC-</a:t>
                      </a:r>
                      <a:endParaRPr lang="fr-BE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N</a:t>
                      </a:r>
                    </a:p>
                    <a:p>
                      <a:pPr algn="ctr"/>
                      <a:r>
                        <a:rPr lang="fr-BE" sz="1400" dirty="0" smtClean="0"/>
                        <a:t>(28)</a:t>
                      </a:r>
                      <a:endParaRPr lang="fr-BE" sz="1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800" dirty="0" smtClean="0"/>
                        <a:t>VPP</a:t>
                      </a:r>
                      <a:endParaRPr lang="fr-BE" sz="28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800" dirty="0" smtClean="0"/>
                        <a:t>VPN</a:t>
                      </a:r>
                      <a:endParaRPr lang="fr-BE" sz="28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800" dirty="0" smtClean="0"/>
                        <a:t>OR</a:t>
                      </a:r>
                      <a:endParaRPr lang="fr-BE" sz="2800" dirty="0"/>
                    </a:p>
                  </a:txBody>
                  <a:tcPr anchor="ctr"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  <a:tr h="541655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 smtClean="0"/>
                        <a:t>EP&gt;18</a:t>
                      </a:r>
                      <a:endParaRPr lang="fr-BE" sz="2800" dirty="0"/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400" b="0" i="0" u="none" strike="noStrike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fr-BE" sz="2400" b="0" i="0" u="none" strike="noStrike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400" b="0" i="0" u="none" strike="noStrike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fr-BE" sz="2400" b="0" i="0" u="none" strike="noStrike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fr-B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dirty="0" smtClean="0">
                          <a:solidFill>
                            <a:schemeClr val="tx1"/>
                          </a:solidFill>
                        </a:rPr>
                        <a:t>0,83</a:t>
                      </a:r>
                      <a:endParaRPr lang="fr-B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BE" sz="2400" b="1" dirty="0" smtClean="0">
                          <a:solidFill>
                            <a:schemeClr val="tx1"/>
                          </a:solidFill>
                        </a:rPr>
                        <a:t>10,7</a:t>
                      </a:r>
                      <a:endParaRPr lang="fr-BE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655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 smtClean="0"/>
                        <a:t>EP≤18</a:t>
                      </a:r>
                      <a:endParaRPr lang="fr-BE" sz="2800" dirty="0"/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400" b="0" i="0" u="none" strike="noStrike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fr-BE" sz="2400" b="0" i="0" u="none" strike="noStrike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400" b="0" i="0" u="none" strike="noStrike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</a:rPr>
                        <a:t>15</a:t>
                      </a:r>
                      <a:endParaRPr lang="fr-BE" sz="2400" b="0" i="0" u="none" strike="noStrike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fr-B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dirty="0" smtClean="0">
                          <a:solidFill>
                            <a:schemeClr val="tx1"/>
                          </a:solidFill>
                        </a:rPr>
                        <a:t>0,68</a:t>
                      </a:r>
                      <a:endParaRPr lang="fr-B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B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77931"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Sensibilité</a:t>
                      </a:r>
                      <a:endParaRPr lang="fr-BE" dirty="0"/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dirty="0" smtClean="0">
                          <a:solidFill>
                            <a:schemeClr val="tx1"/>
                          </a:solidFill>
                        </a:rPr>
                        <a:t>0,41</a:t>
                      </a:r>
                      <a:endParaRPr lang="fr-B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600" b="1" baseline="0" dirty="0" smtClean="0">
                          <a:solidFill>
                            <a:srgbClr val="FFFF00"/>
                          </a:solidFill>
                        </a:rPr>
                        <a:t>Aggravation  de la </a:t>
                      </a:r>
                      <a:r>
                        <a:rPr lang="fr-BE" sz="1600" b="1" u="sng" baseline="0" dirty="0" smtClean="0">
                          <a:solidFill>
                            <a:srgbClr val="FFFF00"/>
                          </a:solidFill>
                        </a:rPr>
                        <a:t>MSFC</a:t>
                      </a:r>
                      <a:r>
                        <a:rPr lang="fr-BE" sz="1600" b="1" baseline="0" dirty="0" smtClean="0">
                          <a:solidFill>
                            <a:srgbClr val="FFFF00"/>
                          </a:solidFill>
                        </a:rPr>
                        <a:t> en fonction de l’EP score global initial précoce(durée maladie </a:t>
                      </a:r>
                      <a:r>
                        <a:rPr lang="fr-BE" sz="1600" b="1" u="sng" baseline="0" dirty="0" smtClean="0">
                          <a:solidFill>
                            <a:srgbClr val="FFFF00"/>
                          </a:solidFill>
                        </a:rPr>
                        <a:t>&lt; 3 ans</a:t>
                      </a:r>
                      <a:r>
                        <a:rPr lang="fr-BE" sz="1600" b="1" baseline="0" dirty="0" smtClean="0">
                          <a:solidFill>
                            <a:srgbClr val="FFFF00"/>
                          </a:solidFill>
                        </a:rPr>
                        <a:t>)</a:t>
                      </a:r>
                      <a:endParaRPr lang="fr-BE" sz="1600" b="1" dirty="0" smtClean="0">
                        <a:solidFill>
                          <a:srgbClr val="FFFF00"/>
                        </a:solidFill>
                      </a:endParaRPr>
                    </a:p>
                    <a:p>
                      <a:pPr algn="ctr"/>
                      <a:endParaRPr lang="fr-B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fr-B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pPr algn="ctr"/>
                      <a:endParaRPr lang="fr-B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pPr algn="ctr"/>
                      <a:endParaRPr lang="fr-B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77931"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Spécificité</a:t>
                      </a:r>
                      <a:endParaRPr lang="fr-BE" dirty="0"/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dirty="0" smtClean="0">
                          <a:solidFill>
                            <a:schemeClr val="tx1"/>
                          </a:solidFill>
                        </a:rPr>
                        <a:t>0,94</a:t>
                      </a:r>
                      <a:endParaRPr lang="fr-B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mpd="sng">
                      <a:noFill/>
                    </a:lnB>
                  </a:tcPr>
                </a:tc>
                <a:tc gridSpan="4" vMerge="1">
                  <a:txBody>
                    <a:bodyPr/>
                    <a:lstStyle/>
                    <a:p>
                      <a:pPr algn="ctr"/>
                      <a:endParaRPr lang="fr-B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mpd="sng"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fr-B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mpd="sng"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fr-B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mpd="sng"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fr-B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mpd="sng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CFSEP - 11 octobre 2014</a:t>
            </a:r>
            <a:endParaRPr lang="fr-FR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484199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PE - Diagnostic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/>
          <a:lstStyle/>
          <a:p>
            <a:r>
              <a:rPr lang="fr-BE" sz="2600" dirty="0" smtClean="0"/>
              <a:t>PE exclus des critères diagnostiques actuels (sauf PEV dans SEP PP)</a:t>
            </a:r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lvl="1">
              <a:buNone/>
            </a:pPr>
            <a:endParaRPr lang="fr-BE" sz="1600" dirty="0" smtClean="0"/>
          </a:p>
          <a:p>
            <a:pPr lvl="1">
              <a:buNone/>
            </a:pPr>
            <a:endParaRPr lang="fr-BE" sz="1600" dirty="0" smtClean="0"/>
          </a:p>
          <a:p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CFSEP - 11 octobre 2014</a:t>
            </a:r>
            <a:endParaRPr lang="fr-FR" dirty="0"/>
          </a:p>
        </p:txBody>
      </p:sp>
      <p:grpSp>
        <p:nvGrpSpPr>
          <p:cNvPr id="15" name="Groupe 14"/>
          <p:cNvGrpSpPr/>
          <p:nvPr/>
        </p:nvGrpSpPr>
        <p:grpSpPr>
          <a:xfrm>
            <a:off x="3628" y="2504122"/>
            <a:ext cx="9144000" cy="1692000"/>
            <a:chOff x="18142" y="3281042"/>
            <a:chExt cx="9125858" cy="1896747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142" y="3281042"/>
              <a:ext cx="9125858" cy="1896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0"/>
            <p:cNvSpPr/>
            <p:nvPr/>
          </p:nvSpPr>
          <p:spPr>
            <a:xfrm>
              <a:off x="4930282" y="4398930"/>
              <a:ext cx="4170173" cy="360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7266" y="3294741"/>
            <a:ext cx="4053117" cy="8802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1400" dirty="0" err="1" smtClean="0">
                <a:solidFill>
                  <a:schemeClr val="tx1"/>
                </a:solidFill>
              </a:rPr>
              <a:t>Polman</a:t>
            </a:r>
            <a:r>
              <a:rPr lang="en-US" sz="1400" dirty="0" smtClean="0">
                <a:solidFill>
                  <a:schemeClr val="tx1"/>
                </a:solidFill>
              </a:rPr>
              <a:t>, C.H., et al., </a:t>
            </a:r>
            <a:r>
              <a:rPr lang="en-US" sz="1400" i="1" dirty="0" smtClean="0">
                <a:solidFill>
                  <a:srgbClr val="00FF00"/>
                </a:solidFill>
              </a:rPr>
              <a:t>Diagnostic criteria for multiple sclerosis: </a:t>
            </a:r>
            <a:r>
              <a:rPr lang="en-US" sz="1400" b="1" i="1" u="sng" dirty="0" smtClean="0">
                <a:solidFill>
                  <a:srgbClr val="00FF00"/>
                </a:solidFill>
              </a:rPr>
              <a:t>2005 revisions </a:t>
            </a:r>
            <a:r>
              <a:rPr lang="en-US" sz="1400" i="1" dirty="0" smtClean="0">
                <a:solidFill>
                  <a:srgbClr val="00FF00"/>
                </a:solidFill>
              </a:rPr>
              <a:t>to the "McDonald Criteria".</a:t>
            </a:r>
            <a:r>
              <a:rPr lang="en-US" sz="1400" dirty="0" smtClean="0">
                <a:solidFill>
                  <a:srgbClr val="00FF00"/>
                </a:solidFill>
              </a:rPr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Ann </a:t>
            </a:r>
            <a:r>
              <a:rPr lang="en-US" sz="1400" dirty="0" err="1" smtClean="0">
                <a:solidFill>
                  <a:schemeClr val="tx1"/>
                </a:solidFill>
              </a:rPr>
              <a:t>Neurol</a:t>
            </a:r>
            <a:r>
              <a:rPr lang="en-US" sz="1400" dirty="0" smtClean="0">
                <a:solidFill>
                  <a:schemeClr val="tx1"/>
                </a:solidFill>
              </a:rPr>
              <a:t>, 2005.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83206"/>
            <a:ext cx="9144000" cy="216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14515" y="5534110"/>
            <a:ext cx="3860800" cy="8802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1400" dirty="0" err="1" smtClean="0">
                <a:solidFill>
                  <a:schemeClr val="tx1"/>
                </a:solidFill>
              </a:rPr>
              <a:t>Polman</a:t>
            </a:r>
            <a:r>
              <a:rPr lang="en-US" sz="1400" dirty="0" smtClean="0">
                <a:solidFill>
                  <a:schemeClr val="tx1"/>
                </a:solidFill>
              </a:rPr>
              <a:t>, C.H., et al., </a:t>
            </a:r>
            <a:r>
              <a:rPr lang="en-US" sz="1400" i="1" dirty="0" smtClean="0">
                <a:solidFill>
                  <a:srgbClr val="00FF00"/>
                </a:solidFill>
              </a:rPr>
              <a:t>Diagnostic criteria for multiple sclerosis: </a:t>
            </a:r>
            <a:r>
              <a:rPr lang="en-US" sz="1400" b="1" i="1" u="sng" dirty="0" smtClean="0">
                <a:solidFill>
                  <a:srgbClr val="00FF00"/>
                </a:solidFill>
              </a:rPr>
              <a:t>2010 </a:t>
            </a:r>
            <a:r>
              <a:rPr lang="en-US" sz="1400" b="1" u="sng" dirty="0" smtClean="0">
                <a:solidFill>
                  <a:srgbClr val="00FF00"/>
                </a:solidFill>
              </a:rPr>
              <a:t>revisions </a:t>
            </a:r>
            <a:r>
              <a:rPr lang="en-US" sz="1400" i="1" dirty="0" smtClean="0">
                <a:solidFill>
                  <a:srgbClr val="00FF00"/>
                </a:solidFill>
              </a:rPr>
              <a:t>to the "McDonald Criteria"</a:t>
            </a:r>
            <a:r>
              <a:rPr lang="en-US" sz="1400" i="1" dirty="0" smtClean="0">
                <a:solidFill>
                  <a:schemeClr val="tx1"/>
                </a:solidFill>
              </a:rPr>
              <a:t>.</a:t>
            </a:r>
            <a:r>
              <a:rPr lang="en-US" sz="1400" dirty="0" smtClean="0">
                <a:solidFill>
                  <a:schemeClr val="tx1"/>
                </a:solidFill>
              </a:rPr>
              <a:t> Ann </a:t>
            </a:r>
            <a:r>
              <a:rPr lang="en-US" sz="1400" dirty="0" err="1" smtClean="0">
                <a:solidFill>
                  <a:schemeClr val="tx1"/>
                </a:solidFill>
              </a:rPr>
              <a:t>Neurol</a:t>
            </a:r>
            <a:r>
              <a:rPr lang="en-US" sz="1400" dirty="0" smtClean="0">
                <a:solidFill>
                  <a:schemeClr val="tx1"/>
                </a:solidFill>
              </a:rPr>
              <a:t>, 2005. 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3499" y="3033486"/>
            <a:ext cx="4622799" cy="3038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Résultats: par paramètres</a:t>
            </a:r>
            <a:endParaRPr lang="fr-B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CFSEP - 11 octobre 2014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19200"/>
          </a:xfrm>
        </p:spPr>
        <p:txBody>
          <a:bodyPr/>
          <a:lstStyle/>
          <a:p>
            <a:r>
              <a:rPr lang="fr-BE" dirty="0" smtClean="0"/>
              <a:t>Rôle de la latence et de l’amplitude des PE dans la progression du handicap</a:t>
            </a:r>
            <a:endParaRPr lang="fr-BE" dirty="0"/>
          </a:p>
        </p:txBody>
      </p:sp>
      <p:graphicFrame>
        <p:nvGraphicFramePr>
          <p:cNvPr id="6" name="Graphique 5"/>
          <p:cNvGraphicFramePr/>
          <p:nvPr/>
        </p:nvGraphicFramePr>
        <p:xfrm>
          <a:off x="4233182" y="2819401"/>
          <a:ext cx="4748893" cy="3252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810347" y="4577443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/>
              <a:t>T0</a:t>
            </a:r>
            <a:endParaRPr lang="fr-BE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3272971" y="457744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/>
              <a:t>T1</a:t>
            </a:r>
            <a:endParaRPr lang="fr-BE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457200" y="30334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BE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9701704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Ellipse 57"/>
          <p:cNvSpPr/>
          <p:nvPr/>
        </p:nvSpPr>
        <p:spPr>
          <a:xfrm>
            <a:off x="4598886" y="2700218"/>
            <a:ext cx="778140" cy="737837"/>
          </a:xfrm>
          <a:prstGeom prst="ellipse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59" name="Ellipse 58"/>
          <p:cNvSpPr/>
          <p:nvPr/>
        </p:nvSpPr>
        <p:spPr>
          <a:xfrm>
            <a:off x="4553730" y="3646312"/>
            <a:ext cx="800218" cy="778542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Résultats: par paramètres</a:t>
            </a:r>
            <a:endParaRPr lang="fr-B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CFSEP - 11 octobre 2014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sz="2000" dirty="0" smtClean="0"/>
              <a:t>L’association des paramètres d’amplitude et de latence des PEM MS en T0 prédit la progression à moyen terme (7 ans) de la vitesse de marche</a:t>
            </a:r>
            <a:endParaRPr lang="fr-BE" sz="2000" dirty="0"/>
          </a:p>
        </p:txBody>
      </p:sp>
      <p:grpSp>
        <p:nvGrpSpPr>
          <p:cNvPr id="21" name="Groupe 20"/>
          <p:cNvGrpSpPr/>
          <p:nvPr/>
        </p:nvGrpSpPr>
        <p:grpSpPr>
          <a:xfrm>
            <a:off x="8277354" y="2719614"/>
            <a:ext cx="624983" cy="662985"/>
            <a:chOff x="8196668" y="5239727"/>
            <a:chExt cx="624983" cy="662985"/>
          </a:xfrm>
        </p:grpSpPr>
        <p:cxnSp>
          <p:nvCxnSpPr>
            <p:cNvPr id="14" name="Connecteur droit 13"/>
            <p:cNvCxnSpPr/>
            <p:nvPr/>
          </p:nvCxnSpPr>
          <p:spPr>
            <a:xfrm>
              <a:off x="8268432" y="5485948"/>
              <a:ext cx="288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 flipV="1">
              <a:off x="8556432" y="5485948"/>
              <a:ext cx="0" cy="39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ZoneTexte 18"/>
            <p:cNvSpPr txBox="1"/>
            <p:nvPr/>
          </p:nvSpPr>
          <p:spPr>
            <a:xfrm>
              <a:off x="8196668" y="5239727"/>
              <a:ext cx="4315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000" dirty="0" smtClean="0"/>
                <a:t>5 ms</a:t>
              </a:r>
              <a:endParaRPr lang="fr-BE" sz="1000" dirty="0"/>
            </a:p>
          </p:txBody>
        </p:sp>
        <p:sp>
          <p:nvSpPr>
            <p:cNvPr id="20" name="ZoneTexte 19"/>
            <p:cNvSpPr txBox="1"/>
            <p:nvPr/>
          </p:nvSpPr>
          <p:spPr>
            <a:xfrm rot="5400000">
              <a:off x="8471556" y="5552616"/>
              <a:ext cx="45397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000" dirty="0"/>
                <a:t>1</a:t>
              </a:r>
              <a:r>
                <a:rPr lang="fr-BE" sz="1000" dirty="0" smtClean="0"/>
                <a:t> mV</a:t>
              </a:r>
              <a:endParaRPr lang="fr-BE" sz="1000" dirty="0"/>
            </a:p>
          </p:txBody>
        </p:sp>
      </p:grpSp>
      <p:graphicFrame>
        <p:nvGraphicFramePr>
          <p:cNvPr id="23" name="Graphique 22"/>
          <p:cNvGraphicFramePr>
            <a:graphicFrameLocks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24797087"/>
              </p:ext>
            </p:extLst>
          </p:nvPr>
        </p:nvGraphicFramePr>
        <p:xfrm>
          <a:off x="123825" y="2719614"/>
          <a:ext cx="4133850" cy="3711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1" name="Groupe 30"/>
          <p:cNvGrpSpPr/>
          <p:nvPr/>
        </p:nvGrpSpPr>
        <p:grpSpPr>
          <a:xfrm>
            <a:off x="4448629" y="2719614"/>
            <a:ext cx="4238171" cy="1162050"/>
            <a:chOff x="4448629" y="2719614"/>
            <a:chExt cx="4238171" cy="1162050"/>
          </a:xfrm>
        </p:grpSpPr>
        <p:sp>
          <p:nvSpPr>
            <p:cNvPr id="24" name="ZoneTexte 23"/>
            <p:cNvSpPr txBox="1"/>
            <p:nvPr/>
          </p:nvSpPr>
          <p:spPr>
            <a:xfrm>
              <a:off x="4587598" y="2748189"/>
              <a:ext cx="84510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dirty="0" err="1" smtClean="0"/>
                <a:t>Ampl</a:t>
              </a:r>
              <a:r>
                <a:rPr lang="fr-BE" dirty="0" smtClean="0"/>
                <a:t> +</a:t>
              </a:r>
            </a:p>
            <a:p>
              <a:r>
                <a:rPr lang="fr-BE" dirty="0" err="1" smtClean="0"/>
                <a:t>Lat</a:t>
              </a:r>
              <a:r>
                <a:rPr lang="fr-BE" dirty="0" smtClean="0"/>
                <a:t> -</a:t>
              </a:r>
              <a:endParaRPr lang="fr-BE" dirty="0"/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l="27738" t="38281" r="37500" b="49805"/>
            <a:stretch/>
          </p:blipFill>
          <p:spPr bwMode="auto">
            <a:xfrm>
              <a:off x="4448629" y="2719614"/>
              <a:ext cx="4238171" cy="1162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ZoneTexte 24"/>
            <p:cNvSpPr txBox="1"/>
            <p:nvPr/>
          </p:nvSpPr>
          <p:spPr>
            <a:xfrm>
              <a:off x="7198850" y="2932854"/>
              <a:ext cx="14879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200" dirty="0" smtClean="0"/>
                <a:t>25FWT (T0) = 4,2 sec</a:t>
              </a:r>
            </a:p>
            <a:p>
              <a:r>
                <a:rPr lang="fr-BE" sz="1200" dirty="0" smtClean="0"/>
                <a:t>25FWT (T1) = 4 sec</a:t>
              </a:r>
              <a:endParaRPr lang="fr-BE" sz="1200" dirty="0"/>
            </a:p>
          </p:txBody>
        </p:sp>
      </p:grpSp>
      <p:grpSp>
        <p:nvGrpSpPr>
          <p:cNvPr id="50" name="Groupe 49"/>
          <p:cNvGrpSpPr/>
          <p:nvPr/>
        </p:nvGrpSpPr>
        <p:grpSpPr>
          <a:xfrm>
            <a:off x="4448629" y="3743325"/>
            <a:ext cx="4381500" cy="1295400"/>
            <a:chOff x="4448629" y="3743325"/>
            <a:chExt cx="4381500" cy="1295400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l="28125" t="38672" r="35938" b="48047"/>
            <a:stretch/>
          </p:blipFill>
          <p:spPr bwMode="auto">
            <a:xfrm>
              <a:off x="4448629" y="3743325"/>
              <a:ext cx="4381500" cy="1295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ZoneTexte 25"/>
            <p:cNvSpPr txBox="1"/>
            <p:nvPr/>
          </p:nvSpPr>
          <p:spPr>
            <a:xfrm>
              <a:off x="4587598" y="3744694"/>
              <a:ext cx="84510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dirty="0" err="1" smtClean="0"/>
                <a:t>Ampl</a:t>
              </a:r>
              <a:r>
                <a:rPr lang="fr-BE" dirty="0" smtClean="0"/>
                <a:t> +</a:t>
              </a:r>
            </a:p>
            <a:p>
              <a:r>
                <a:rPr lang="fr-BE" dirty="0" err="1" smtClean="0"/>
                <a:t>Lat</a:t>
              </a:r>
              <a:r>
                <a:rPr lang="fr-BE" dirty="0" smtClean="0"/>
                <a:t> +</a:t>
              </a:r>
              <a:endParaRPr lang="fr-BE" dirty="0"/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7200143" y="3933848"/>
              <a:ext cx="15664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>
                <a:defRPr sz="1200"/>
              </a:lvl1pPr>
            </a:lstStyle>
            <a:p>
              <a:r>
                <a:rPr lang="fr-BE" dirty="0"/>
                <a:t>25FWT (T0) = 13,2 sec</a:t>
              </a:r>
            </a:p>
            <a:p>
              <a:r>
                <a:rPr lang="fr-BE" dirty="0"/>
                <a:t>25FWT (T1) = 77,2 sec</a:t>
              </a:r>
            </a:p>
          </p:txBody>
        </p:sp>
      </p:grpSp>
      <p:grpSp>
        <p:nvGrpSpPr>
          <p:cNvPr id="38" name="Groupe 37"/>
          <p:cNvGrpSpPr/>
          <p:nvPr/>
        </p:nvGrpSpPr>
        <p:grpSpPr>
          <a:xfrm>
            <a:off x="4448629" y="4536165"/>
            <a:ext cx="4248086" cy="2305049"/>
            <a:chOff x="4448629" y="4536165"/>
            <a:chExt cx="4248086" cy="2305049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14:imgLayer r:embed="rId7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l="27812" t="28321" r="37231" b="47863"/>
            <a:stretch/>
          </p:blipFill>
          <p:spPr bwMode="auto">
            <a:xfrm>
              <a:off x="4448629" y="4536165"/>
              <a:ext cx="4229100" cy="23050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ZoneTexte 27"/>
            <p:cNvSpPr txBox="1"/>
            <p:nvPr/>
          </p:nvSpPr>
          <p:spPr>
            <a:xfrm>
              <a:off x="4587597" y="5450324"/>
              <a:ext cx="8002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dirty="0" err="1" smtClean="0"/>
                <a:t>Ampl</a:t>
              </a:r>
              <a:r>
                <a:rPr lang="fr-BE" dirty="0" smtClean="0"/>
                <a:t> -</a:t>
              </a:r>
            </a:p>
            <a:p>
              <a:r>
                <a:rPr lang="fr-BE" dirty="0" err="1" smtClean="0"/>
                <a:t>Lat</a:t>
              </a:r>
              <a:r>
                <a:rPr lang="fr-BE" dirty="0" smtClean="0"/>
                <a:t> +</a:t>
              </a:r>
              <a:endParaRPr lang="fr-BE" dirty="0"/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7208807" y="5877380"/>
              <a:ext cx="14879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>
                <a:defRPr sz="1200"/>
              </a:lvl1pPr>
            </a:lstStyle>
            <a:p>
              <a:r>
                <a:rPr lang="fr-BE" dirty="0"/>
                <a:t>25FWT (T0) = 3,5 sec</a:t>
              </a:r>
            </a:p>
            <a:p>
              <a:r>
                <a:rPr lang="fr-BE" dirty="0"/>
                <a:t>25FWT (T1) = 3,8 sec</a:t>
              </a:r>
            </a:p>
          </p:txBody>
        </p:sp>
      </p:grpSp>
      <p:sp>
        <p:nvSpPr>
          <p:cNvPr id="30" name="Ellipse 29"/>
          <p:cNvSpPr/>
          <p:nvPr/>
        </p:nvSpPr>
        <p:spPr>
          <a:xfrm rot="19443117">
            <a:off x="1177238" y="5651619"/>
            <a:ext cx="600075" cy="452652"/>
          </a:xfrm>
          <a:prstGeom prst="ellipse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34" name="Ellipse 33"/>
          <p:cNvSpPr/>
          <p:nvPr/>
        </p:nvSpPr>
        <p:spPr>
          <a:xfrm rot="19711467">
            <a:off x="3113902" y="4357770"/>
            <a:ext cx="827260" cy="501909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36" name="Ellipse 35"/>
          <p:cNvSpPr/>
          <p:nvPr/>
        </p:nvSpPr>
        <p:spPr>
          <a:xfrm>
            <a:off x="2042983" y="5688689"/>
            <a:ext cx="827260" cy="575115"/>
          </a:xfrm>
          <a:prstGeom prst="ellipse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60" name="Ellipse 59"/>
          <p:cNvSpPr/>
          <p:nvPr/>
        </p:nvSpPr>
        <p:spPr>
          <a:xfrm>
            <a:off x="4537977" y="5387991"/>
            <a:ext cx="861128" cy="772040"/>
          </a:xfrm>
          <a:prstGeom prst="ellipse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57" name="Rectangle 56"/>
          <p:cNvSpPr/>
          <p:nvPr/>
        </p:nvSpPr>
        <p:spPr>
          <a:xfrm>
            <a:off x="4257675" y="2420260"/>
            <a:ext cx="4880534" cy="4312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b="1" dirty="0"/>
          </a:p>
        </p:txBody>
      </p:sp>
      <p:grpSp>
        <p:nvGrpSpPr>
          <p:cNvPr id="52" name="Groupe 51"/>
          <p:cNvGrpSpPr/>
          <p:nvPr/>
        </p:nvGrpSpPr>
        <p:grpSpPr>
          <a:xfrm>
            <a:off x="4448629" y="5387991"/>
            <a:ext cx="4238945" cy="1276350"/>
            <a:chOff x="4447813" y="3680370"/>
            <a:chExt cx="4238945" cy="1276350"/>
          </a:xfrm>
        </p:grpSpPr>
        <p:pic>
          <p:nvPicPr>
            <p:cNvPr id="35" name="Picture 2"/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lum bright="70000" contrast="-70000"/>
              <a:extLst>
                <a:ext uri="{BEBA8EAE-BF5A-486C-A8C5-ECC9F3942E4B}">
                  <a14:imgProp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14:imgLayer r:embed="rId9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l="28125" t="37500" r="38906" b="49414"/>
            <a:stretch/>
          </p:blipFill>
          <p:spPr bwMode="auto">
            <a:xfrm>
              <a:off x="4447813" y="3680370"/>
              <a:ext cx="4136360" cy="1276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ZoneTexte 36"/>
            <p:cNvSpPr txBox="1"/>
            <p:nvPr/>
          </p:nvSpPr>
          <p:spPr>
            <a:xfrm>
              <a:off x="7198850" y="3934274"/>
              <a:ext cx="14879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>
                <a:defRPr sz="1200"/>
              </a:lvl1pPr>
            </a:lstStyle>
            <a:p>
              <a:r>
                <a:rPr lang="fr-BE" dirty="0"/>
                <a:t>25FWT (T0) = </a:t>
              </a:r>
              <a:r>
                <a:rPr lang="fr-BE" dirty="0" smtClean="0"/>
                <a:t>4,2 </a:t>
              </a:r>
              <a:r>
                <a:rPr lang="fr-BE" dirty="0"/>
                <a:t>sec</a:t>
              </a:r>
            </a:p>
            <a:p>
              <a:r>
                <a:rPr lang="fr-BE" dirty="0"/>
                <a:t>25FWT (T1) = </a:t>
              </a:r>
              <a:r>
                <a:rPr lang="fr-BE" dirty="0" smtClean="0"/>
                <a:t>4,9 </a:t>
              </a:r>
              <a:r>
                <a:rPr lang="fr-BE" dirty="0"/>
                <a:t>sec</a:t>
              </a:r>
            </a:p>
          </p:txBody>
        </p:sp>
        <p:sp>
          <p:nvSpPr>
            <p:cNvPr id="46" name="ZoneTexte 45"/>
            <p:cNvSpPr txBox="1"/>
            <p:nvPr/>
          </p:nvSpPr>
          <p:spPr>
            <a:xfrm>
              <a:off x="4591639" y="3740204"/>
              <a:ext cx="84510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dirty="0" err="1" smtClean="0"/>
                <a:t>Ampl</a:t>
              </a:r>
              <a:r>
                <a:rPr lang="fr-BE" dirty="0" smtClean="0"/>
                <a:t> +</a:t>
              </a:r>
            </a:p>
            <a:p>
              <a:r>
                <a:rPr lang="fr-BE" dirty="0" err="1" smtClean="0"/>
                <a:t>Lat</a:t>
              </a:r>
              <a:r>
                <a:rPr lang="fr-BE" dirty="0" smtClean="0"/>
                <a:t> +</a:t>
              </a:r>
              <a:endParaRPr lang="fr-BE" dirty="0"/>
            </a:p>
          </p:txBody>
        </p:sp>
      </p:grpSp>
      <p:sp>
        <p:nvSpPr>
          <p:cNvPr id="61" name="Rectangle 60"/>
          <p:cNvSpPr/>
          <p:nvPr/>
        </p:nvSpPr>
        <p:spPr>
          <a:xfrm>
            <a:off x="4789730" y="4178724"/>
            <a:ext cx="3847388" cy="11000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2800" b="1" dirty="0" smtClean="0"/>
              <a:t>Désynchronisation ou Perte Axonale ?</a:t>
            </a:r>
            <a:endParaRPr lang="fr-BE" sz="2800" b="1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7849555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30" grpId="0" animBg="1"/>
      <p:bldP spid="34" grpId="0" animBg="1"/>
      <p:bldP spid="36" grpId="0" animBg="1"/>
      <p:bldP spid="60" grpId="0" animBg="1"/>
      <p:bldP spid="57" grpId="0" animBg="1"/>
      <p:bldP spid="6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Désynchronisation</a:t>
            </a:r>
            <a:endParaRPr lang="fr-B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CFSEP - 11 octobre 2014</a:t>
            </a:r>
            <a:endParaRPr lang="fr-FR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9209" y="1415917"/>
            <a:ext cx="2548646" cy="3272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orme libre 11"/>
          <p:cNvSpPr/>
          <p:nvPr/>
        </p:nvSpPr>
        <p:spPr>
          <a:xfrm>
            <a:off x="1090842" y="1898937"/>
            <a:ext cx="1436561" cy="3183053"/>
          </a:xfrm>
          <a:custGeom>
            <a:avLst/>
            <a:gdLst>
              <a:gd name="connsiteX0" fmla="*/ 2470825 w 2538919"/>
              <a:gd name="connsiteY0" fmla="*/ 0 h 6256684"/>
              <a:gd name="connsiteX1" fmla="*/ 2500008 w 2538919"/>
              <a:gd name="connsiteY1" fmla="*/ 175098 h 6256684"/>
              <a:gd name="connsiteX2" fmla="*/ 2519463 w 2538919"/>
              <a:gd name="connsiteY2" fmla="*/ 418289 h 6256684"/>
              <a:gd name="connsiteX3" fmla="*/ 2529191 w 2538919"/>
              <a:gd name="connsiteY3" fmla="*/ 496111 h 6256684"/>
              <a:gd name="connsiteX4" fmla="*/ 2538919 w 2538919"/>
              <a:gd name="connsiteY4" fmla="*/ 525294 h 6256684"/>
              <a:gd name="connsiteX5" fmla="*/ 2529191 w 2538919"/>
              <a:gd name="connsiteY5" fmla="*/ 632298 h 6256684"/>
              <a:gd name="connsiteX6" fmla="*/ 2509736 w 2538919"/>
              <a:gd name="connsiteY6" fmla="*/ 690664 h 6256684"/>
              <a:gd name="connsiteX7" fmla="*/ 2500008 w 2538919"/>
              <a:gd name="connsiteY7" fmla="*/ 719847 h 6256684"/>
              <a:gd name="connsiteX8" fmla="*/ 2461097 w 2538919"/>
              <a:gd name="connsiteY8" fmla="*/ 787940 h 6256684"/>
              <a:gd name="connsiteX9" fmla="*/ 2431914 w 2538919"/>
              <a:gd name="connsiteY9" fmla="*/ 856034 h 6256684"/>
              <a:gd name="connsiteX10" fmla="*/ 2422187 w 2538919"/>
              <a:gd name="connsiteY10" fmla="*/ 885217 h 6256684"/>
              <a:gd name="connsiteX11" fmla="*/ 2383276 w 2538919"/>
              <a:gd name="connsiteY11" fmla="*/ 943583 h 6256684"/>
              <a:gd name="connsiteX12" fmla="*/ 2363821 w 2538919"/>
              <a:gd name="connsiteY12" fmla="*/ 1001949 h 6256684"/>
              <a:gd name="connsiteX13" fmla="*/ 2324910 w 2538919"/>
              <a:gd name="connsiteY13" fmla="*/ 1060315 h 6256684"/>
              <a:gd name="connsiteX14" fmla="*/ 2305455 w 2538919"/>
              <a:gd name="connsiteY14" fmla="*/ 1118681 h 6256684"/>
              <a:gd name="connsiteX15" fmla="*/ 2266544 w 2538919"/>
              <a:gd name="connsiteY15" fmla="*/ 1177047 h 6256684"/>
              <a:gd name="connsiteX16" fmla="*/ 2256817 w 2538919"/>
              <a:gd name="connsiteY16" fmla="*/ 1206230 h 6256684"/>
              <a:gd name="connsiteX17" fmla="*/ 2237361 w 2538919"/>
              <a:gd name="connsiteY17" fmla="*/ 1235413 h 6256684"/>
              <a:gd name="connsiteX18" fmla="*/ 2208178 w 2538919"/>
              <a:gd name="connsiteY18" fmla="*/ 1303506 h 6256684"/>
              <a:gd name="connsiteX19" fmla="*/ 2188723 w 2538919"/>
              <a:gd name="connsiteY19" fmla="*/ 1381328 h 6256684"/>
              <a:gd name="connsiteX20" fmla="*/ 2169268 w 2538919"/>
              <a:gd name="connsiteY20" fmla="*/ 1439694 h 6256684"/>
              <a:gd name="connsiteX21" fmla="*/ 2159540 w 2538919"/>
              <a:gd name="connsiteY21" fmla="*/ 1468877 h 6256684"/>
              <a:gd name="connsiteX22" fmla="*/ 2140085 w 2538919"/>
              <a:gd name="connsiteY22" fmla="*/ 1595336 h 6256684"/>
              <a:gd name="connsiteX23" fmla="*/ 2120629 w 2538919"/>
              <a:gd name="connsiteY23" fmla="*/ 1663430 h 6256684"/>
              <a:gd name="connsiteX24" fmla="*/ 2101174 w 2538919"/>
              <a:gd name="connsiteY24" fmla="*/ 1741251 h 6256684"/>
              <a:gd name="connsiteX25" fmla="*/ 2081719 w 2538919"/>
              <a:gd name="connsiteY25" fmla="*/ 1809345 h 6256684"/>
              <a:gd name="connsiteX26" fmla="*/ 2071991 w 2538919"/>
              <a:gd name="connsiteY26" fmla="*/ 2042808 h 6256684"/>
              <a:gd name="connsiteX27" fmla="*/ 2052536 w 2538919"/>
              <a:gd name="connsiteY27" fmla="*/ 2101174 h 6256684"/>
              <a:gd name="connsiteX28" fmla="*/ 2042808 w 2538919"/>
              <a:gd name="connsiteY28" fmla="*/ 2159540 h 6256684"/>
              <a:gd name="connsiteX29" fmla="*/ 2023353 w 2538919"/>
              <a:gd name="connsiteY29" fmla="*/ 2286000 h 6256684"/>
              <a:gd name="connsiteX30" fmla="*/ 2013625 w 2538919"/>
              <a:gd name="connsiteY30" fmla="*/ 2363821 h 6256684"/>
              <a:gd name="connsiteX31" fmla="*/ 2003897 w 2538919"/>
              <a:gd name="connsiteY31" fmla="*/ 2393004 h 6256684"/>
              <a:gd name="connsiteX32" fmla="*/ 1994170 w 2538919"/>
              <a:gd name="connsiteY32" fmla="*/ 2704289 h 6256684"/>
              <a:gd name="connsiteX33" fmla="*/ 2003897 w 2538919"/>
              <a:gd name="connsiteY33" fmla="*/ 3317132 h 6256684"/>
              <a:gd name="connsiteX34" fmla="*/ 2023353 w 2538919"/>
              <a:gd name="connsiteY34" fmla="*/ 3375498 h 6256684"/>
              <a:gd name="connsiteX35" fmla="*/ 1935804 w 2538919"/>
              <a:gd name="connsiteY35" fmla="*/ 3482502 h 6256684"/>
              <a:gd name="connsiteX36" fmla="*/ 1867710 w 2538919"/>
              <a:gd name="connsiteY36" fmla="*/ 3570051 h 6256684"/>
              <a:gd name="connsiteX37" fmla="*/ 1838527 w 2538919"/>
              <a:gd name="connsiteY37" fmla="*/ 3589506 h 6256684"/>
              <a:gd name="connsiteX38" fmla="*/ 1789889 w 2538919"/>
              <a:gd name="connsiteY38" fmla="*/ 3638145 h 6256684"/>
              <a:gd name="connsiteX39" fmla="*/ 1760706 w 2538919"/>
              <a:gd name="connsiteY39" fmla="*/ 3735421 h 6256684"/>
              <a:gd name="connsiteX40" fmla="*/ 1750978 w 2538919"/>
              <a:gd name="connsiteY40" fmla="*/ 3764604 h 6256684"/>
              <a:gd name="connsiteX41" fmla="*/ 1731523 w 2538919"/>
              <a:gd name="connsiteY41" fmla="*/ 3784060 h 6256684"/>
              <a:gd name="connsiteX42" fmla="*/ 1721795 w 2538919"/>
              <a:gd name="connsiteY42" fmla="*/ 3813242 h 6256684"/>
              <a:gd name="connsiteX43" fmla="*/ 1702340 w 2538919"/>
              <a:gd name="connsiteY43" fmla="*/ 4056434 h 6256684"/>
              <a:gd name="connsiteX44" fmla="*/ 1712068 w 2538919"/>
              <a:gd name="connsiteY44" fmla="*/ 4464996 h 6256684"/>
              <a:gd name="connsiteX45" fmla="*/ 1721795 w 2538919"/>
              <a:gd name="connsiteY45" fmla="*/ 4679004 h 6256684"/>
              <a:gd name="connsiteX46" fmla="*/ 1712068 w 2538919"/>
              <a:gd name="connsiteY46" fmla="*/ 4912468 h 6256684"/>
              <a:gd name="connsiteX47" fmla="*/ 1682885 w 2538919"/>
              <a:gd name="connsiteY47" fmla="*/ 4980562 h 6256684"/>
              <a:gd name="connsiteX48" fmla="*/ 1653702 w 2538919"/>
              <a:gd name="connsiteY48" fmla="*/ 4990289 h 6256684"/>
              <a:gd name="connsiteX49" fmla="*/ 1605063 w 2538919"/>
              <a:gd name="connsiteY49" fmla="*/ 5029200 h 6256684"/>
              <a:gd name="connsiteX50" fmla="*/ 1566153 w 2538919"/>
              <a:gd name="connsiteY50" fmla="*/ 5038928 h 6256684"/>
              <a:gd name="connsiteX51" fmla="*/ 1507787 w 2538919"/>
              <a:gd name="connsiteY51" fmla="*/ 5058383 h 6256684"/>
              <a:gd name="connsiteX52" fmla="*/ 1439693 w 2538919"/>
              <a:gd name="connsiteY52" fmla="*/ 5087566 h 6256684"/>
              <a:gd name="connsiteX53" fmla="*/ 1410510 w 2538919"/>
              <a:gd name="connsiteY53" fmla="*/ 5107021 h 6256684"/>
              <a:gd name="connsiteX54" fmla="*/ 1332689 w 2538919"/>
              <a:gd name="connsiteY54" fmla="*/ 5126477 h 6256684"/>
              <a:gd name="connsiteX55" fmla="*/ 1274323 w 2538919"/>
              <a:gd name="connsiteY55" fmla="*/ 5165387 h 6256684"/>
              <a:gd name="connsiteX56" fmla="*/ 1245140 w 2538919"/>
              <a:gd name="connsiteY56" fmla="*/ 5184842 h 6256684"/>
              <a:gd name="connsiteX57" fmla="*/ 1167319 w 2538919"/>
              <a:gd name="connsiteY57" fmla="*/ 5223753 h 6256684"/>
              <a:gd name="connsiteX58" fmla="*/ 1118680 w 2538919"/>
              <a:gd name="connsiteY58" fmla="*/ 5252936 h 6256684"/>
              <a:gd name="connsiteX59" fmla="*/ 1050587 w 2538919"/>
              <a:gd name="connsiteY59" fmla="*/ 5301574 h 6256684"/>
              <a:gd name="connsiteX60" fmla="*/ 1001949 w 2538919"/>
              <a:gd name="connsiteY60" fmla="*/ 5330757 h 6256684"/>
              <a:gd name="connsiteX61" fmla="*/ 982493 w 2538919"/>
              <a:gd name="connsiteY61" fmla="*/ 5359940 h 6256684"/>
              <a:gd name="connsiteX62" fmla="*/ 963038 w 2538919"/>
              <a:gd name="connsiteY62" fmla="*/ 5379396 h 6256684"/>
              <a:gd name="connsiteX63" fmla="*/ 846306 w 2538919"/>
              <a:gd name="connsiteY63" fmla="*/ 5457217 h 6256684"/>
              <a:gd name="connsiteX64" fmla="*/ 817123 w 2538919"/>
              <a:gd name="connsiteY64" fmla="*/ 5486400 h 6256684"/>
              <a:gd name="connsiteX65" fmla="*/ 787940 w 2538919"/>
              <a:gd name="connsiteY65" fmla="*/ 5496128 h 6256684"/>
              <a:gd name="connsiteX66" fmla="*/ 768485 w 2538919"/>
              <a:gd name="connsiteY66" fmla="*/ 5525311 h 6256684"/>
              <a:gd name="connsiteX67" fmla="*/ 739302 w 2538919"/>
              <a:gd name="connsiteY67" fmla="*/ 5544766 h 6256684"/>
              <a:gd name="connsiteX68" fmla="*/ 690663 w 2538919"/>
              <a:gd name="connsiteY68" fmla="*/ 5573949 h 6256684"/>
              <a:gd name="connsiteX69" fmla="*/ 661480 w 2538919"/>
              <a:gd name="connsiteY69" fmla="*/ 5603132 h 6256684"/>
              <a:gd name="connsiteX70" fmla="*/ 612842 w 2538919"/>
              <a:gd name="connsiteY70" fmla="*/ 5632315 h 6256684"/>
              <a:gd name="connsiteX71" fmla="*/ 593387 w 2538919"/>
              <a:gd name="connsiteY71" fmla="*/ 5661498 h 6256684"/>
              <a:gd name="connsiteX72" fmla="*/ 544749 w 2538919"/>
              <a:gd name="connsiteY72" fmla="*/ 5700408 h 6256684"/>
              <a:gd name="connsiteX73" fmla="*/ 486383 w 2538919"/>
              <a:gd name="connsiteY73" fmla="*/ 5768502 h 6256684"/>
              <a:gd name="connsiteX74" fmla="*/ 437744 w 2538919"/>
              <a:gd name="connsiteY74" fmla="*/ 5807413 h 6256684"/>
              <a:gd name="connsiteX75" fmla="*/ 379378 w 2538919"/>
              <a:gd name="connsiteY75" fmla="*/ 5875506 h 6256684"/>
              <a:gd name="connsiteX76" fmla="*/ 321012 w 2538919"/>
              <a:gd name="connsiteY76" fmla="*/ 5933872 h 6256684"/>
              <a:gd name="connsiteX77" fmla="*/ 301557 w 2538919"/>
              <a:gd name="connsiteY77" fmla="*/ 5953328 h 6256684"/>
              <a:gd name="connsiteX78" fmla="*/ 243191 w 2538919"/>
              <a:gd name="connsiteY78" fmla="*/ 6001966 h 6256684"/>
              <a:gd name="connsiteX79" fmla="*/ 184825 w 2538919"/>
              <a:gd name="connsiteY79" fmla="*/ 6040877 h 6256684"/>
              <a:gd name="connsiteX80" fmla="*/ 126459 w 2538919"/>
              <a:gd name="connsiteY80" fmla="*/ 6099242 h 6256684"/>
              <a:gd name="connsiteX81" fmla="*/ 107004 w 2538919"/>
              <a:gd name="connsiteY81" fmla="*/ 6128425 h 6256684"/>
              <a:gd name="connsiteX82" fmla="*/ 87549 w 2538919"/>
              <a:gd name="connsiteY82" fmla="*/ 6147881 h 6256684"/>
              <a:gd name="connsiteX83" fmla="*/ 48638 w 2538919"/>
              <a:gd name="connsiteY83" fmla="*/ 6206247 h 6256684"/>
              <a:gd name="connsiteX84" fmla="*/ 9727 w 2538919"/>
              <a:gd name="connsiteY84" fmla="*/ 6254885 h 6256684"/>
              <a:gd name="connsiteX85" fmla="*/ 0 w 2538919"/>
              <a:gd name="connsiteY85" fmla="*/ 6254885 h 6256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2538919" h="6256684">
                <a:moveTo>
                  <a:pt x="2470825" y="0"/>
                </a:moveTo>
                <a:cubicBezTo>
                  <a:pt x="2500483" y="88975"/>
                  <a:pt x="2492659" y="50177"/>
                  <a:pt x="2500008" y="175098"/>
                </a:cubicBezTo>
                <a:cubicBezTo>
                  <a:pt x="2513842" y="410272"/>
                  <a:pt x="2486633" y="319792"/>
                  <a:pt x="2519463" y="418289"/>
                </a:cubicBezTo>
                <a:cubicBezTo>
                  <a:pt x="2522706" y="444230"/>
                  <a:pt x="2524514" y="470390"/>
                  <a:pt x="2529191" y="496111"/>
                </a:cubicBezTo>
                <a:cubicBezTo>
                  <a:pt x="2531025" y="506199"/>
                  <a:pt x="2538919" y="515040"/>
                  <a:pt x="2538919" y="525294"/>
                </a:cubicBezTo>
                <a:cubicBezTo>
                  <a:pt x="2538919" y="561109"/>
                  <a:pt x="2535415" y="597028"/>
                  <a:pt x="2529191" y="632298"/>
                </a:cubicBezTo>
                <a:cubicBezTo>
                  <a:pt x="2525627" y="652494"/>
                  <a:pt x="2516221" y="671209"/>
                  <a:pt x="2509736" y="690664"/>
                </a:cubicBezTo>
                <a:cubicBezTo>
                  <a:pt x="2506493" y="700392"/>
                  <a:pt x="2504594" y="710676"/>
                  <a:pt x="2500008" y="719847"/>
                </a:cubicBezTo>
                <a:cubicBezTo>
                  <a:pt x="2475324" y="769214"/>
                  <a:pt x="2488597" y="746692"/>
                  <a:pt x="2461097" y="787940"/>
                </a:cubicBezTo>
                <a:cubicBezTo>
                  <a:pt x="2440853" y="868923"/>
                  <a:pt x="2465504" y="788854"/>
                  <a:pt x="2431914" y="856034"/>
                </a:cubicBezTo>
                <a:cubicBezTo>
                  <a:pt x="2427328" y="865205"/>
                  <a:pt x="2427167" y="876254"/>
                  <a:pt x="2422187" y="885217"/>
                </a:cubicBezTo>
                <a:cubicBezTo>
                  <a:pt x="2410832" y="905657"/>
                  <a:pt x="2383276" y="943583"/>
                  <a:pt x="2383276" y="943583"/>
                </a:cubicBezTo>
                <a:cubicBezTo>
                  <a:pt x="2376791" y="963038"/>
                  <a:pt x="2375197" y="984886"/>
                  <a:pt x="2363821" y="1001949"/>
                </a:cubicBezTo>
                <a:lnTo>
                  <a:pt x="2324910" y="1060315"/>
                </a:lnTo>
                <a:cubicBezTo>
                  <a:pt x="2318425" y="1079770"/>
                  <a:pt x="2316831" y="1101618"/>
                  <a:pt x="2305455" y="1118681"/>
                </a:cubicBezTo>
                <a:lnTo>
                  <a:pt x="2266544" y="1177047"/>
                </a:lnTo>
                <a:cubicBezTo>
                  <a:pt x="2263302" y="1186775"/>
                  <a:pt x="2261403" y="1197059"/>
                  <a:pt x="2256817" y="1206230"/>
                </a:cubicBezTo>
                <a:cubicBezTo>
                  <a:pt x="2251588" y="1216687"/>
                  <a:pt x="2241966" y="1224667"/>
                  <a:pt x="2237361" y="1235413"/>
                </a:cubicBezTo>
                <a:cubicBezTo>
                  <a:pt x="2199671" y="1323355"/>
                  <a:pt x="2257024" y="1230239"/>
                  <a:pt x="2208178" y="1303506"/>
                </a:cubicBezTo>
                <a:cubicBezTo>
                  <a:pt x="2178660" y="1392066"/>
                  <a:pt x="2223944" y="1252183"/>
                  <a:pt x="2188723" y="1381328"/>
                </a:cubicBezTo>
                <a:cubicBezTo>
                  <a:pt x="2183327" y="1401113"/>
                  <a:pt x="2175753" y="1420239"/>
                  <a:pt x="2169268" y="1439694"/>
                </a:cubicBezTo>
                <a:lnTo>
                  <a:pt x="2159540" y="1468877"/>
                </a:lnTo>
                <a:cubicBezTo>
                  <a:pt x="2151118" y="1536249"/>
                  <a:pt x="2152815" y="1538048"/>
                  <a:pt x="2140085" y="1595336"/>
                </a:cubicBezTo>
                <a:cubicBezTo>
                  <a:pt x="2120643" y="1682825"/>
                  <a:pt x="2140128" y="1591935"/>
                  <a:pt x="2120629" y="1663430"/>
                </a:cubicBezTo>
                <a:cubicBezTo>
                  <a:pt x="2113594" y="1689226"/>
                  <a:pt x="2109630" y="1715885"/>
                  <a:pt x="2101174" y="1741251"/>
                </a:cubicBezTo>
                <a:cubicBezTo>
                  <a:pt x="2087218" y="1783117"/>
                  <a:pt x="2093933" y="1760486"/>
                  <a:pt x="2081719" y="1809345"/>
                </a:cubicBezTo>
                <a:cubicBezTo>
                  <a:pt x="2078476" y="1887166"/>
                  <a:pt x="2079741" y="1965306"/>
                  <a:pt x="2071991" y="2042808"/>
                </a:cubicBezTo>
                <a:cubicBezTo>
                  <a:pt x="2069950" y="2063214"/>
                  <a:pt x="2055908" y="2080945"/>
                  <a:pt x="2052536" y="2101174"/>
                </a:cubicBezTo>
                <a:cubicBezTo>
                  <a:pt x="2049293" y="2120629"/>
                  <a:pt x="2045255" y="2139969"/>
                  <a:pt x="2042808" y="2159540"/>
                </a:cubicBezTo>
                <a:cubicBezTo>
                  <a:pt x="2027760" y="2279920"/>
                  <a:pt x="2044737" y="2221843"/>
                  <a:pt x="2023353" y="2286000"/>
                </a:cubicBezTo>
                <a:cubicBezTo>
                  <a:pt x="2020110" y="2311940"/>
                  <a:pt x="2018302" y="2338100"/>
                  <a:pt x="2013625" y="2363821"/>
                </a:cubicBezTo>
                <a:cubicBezTo>
                  <a:pt x="2011791" y="2373909"/>
                  <a:pt x="2004482" y="2382767"/>
                  <a:pt x="2003897" y="2393004"/>
                </a:cubicBezTo>
                <a:cubicBezTo>
                  <a:pt x="1997975" y="2496647"/>
                  <a:pt x="1997412" y="2600527"/>
                  <a:pt x="1994170" y="2704289"/>
                </a:cubicBezTo>
                <a:cubicBezTo>
                  <a:pt x="1997412" y="2908570"/>
                  <a:pt x="1995022" y="3113018"/>
                  <a:pt x="2003897" y="3317132"/>
                </a:cubicBezTo>
                <a:cubicBezTo>
                  <a:pt x="2004788" y="3337620"/>
                  <a:pt x="2023353" y="3375498"/>
                  <a:pt x="2023353" y="3375498"/>
                </a:cubicBezTo>
                <a:cubicBezTo>
                  <a:pt x="1983493" y="3415358"/>
                  <a:pt x="1961619" y="3430871"/>
                  <a:pt x="1935804" y="3482502"/>
                </a:cubicBezTo>
                <a:cubicBezTo>
                  <a:pt x="1915406" y="3523298"/>
                  <a:pt x="1911881" y="3540604"/>
                  <a:pt x="1867710" y="3570051"/>
                </a:cubicBezTo>
                <a:cubicBezTo>
                  <a:pt x="1857982" y="3576536"/>
                  <a:pt x="1847325" y="3581807"/>
                  <a:pt x="1838527" y="3589506"/>
                </a:cubicBezTo>
                <a:cubicBezTo>
                  <a:pt x="1821272" y="3604605"/>
                  <a:pt x="1789889" y="3638145"/>
                  <a:pt x="1789889" y="3638145"/>
                </a:cubicBezTo>
                <a:cubicBezTo>
                  <a:pt x="1775188" y="3696947"/>
                  <a:pt x="1784387" y="3664377"/>
                  <a:pt x="1760706" y="3735421"/>
                </a:cubicBezTo>
                <a:cubicBezTo>
                  <a:pt x="1757463" y="3745149"/>
                  <a:pt x="1758228" y="3757353"/>
                  <a:pt x="1750978" y="3764604"/>
                </a:cubicBezTo>
                <a:lnTo>
                  <a:pt x="1731523" y="3784060"/>
                </a:lnTo>
                <a:cubicBezTo>
                  <a:pt x="1728280" y="3793787"/>
                  <a:pt x="1724282" y="3803295"/>
                  <a:pt x="1721795" y="3813242"/>
                </a:cubicBezTo>
                <a:cubicBezTo>
                  <a:pt x="1700739" y="3897467"/>
                  <a:pt x="1707379" y="3955665"/>
                  <a:pt x="1702340" y="4056434"/>
                </a:cubicBezTo>
                <a:cubicBezTo>
                  <a:pt x="1705583" y="4192621"/>
                  <a:pt x="1707813" y="4328837"/>
                  <a:pt x="1712068" y="4464996"/>
                </a:cubicBezTo>
                <a:cubicBezTo>
                  <a:pt x="1714298" y="4536371"/>
                  <a:pt x="1721795" y="4607594"/>
                  <a:pt x="1721795" y="4679004"/>
                </a:cubicBezTo>
                <a:cubicBezTo>
                  <a:pt x="1721795" y="4756893"/>
                  <a:pt x="1717617" y="4834777"/>
                  <a:pt x="1712068" y="4912468"/>
                </a:cubicBezTo>
                <a:cubicBezTo>
                  <a:pt x="1710652" y="4932292"/>
                  <a:pt x="1700008" y="4966864"/>
                  <a:pt x="1682885" y="4980562"/>
                </a:cubicBezTo>
                <a:cubicBezTo>
                  <a:pt x="1674878" y="4986967"/>
                  <a:pt x="1663430" y="4987047"/>
                  <a:pt x="1653702" y="4990289"/>
                </a:cubicBezTo>
                <a:cubicBezTo>
                  <a:pt x="1638012" y="5005979"/>
                  <a:pt x="1626539" y="5019996"/>
                  <a:pt x="1605063" y="5029200"/>
                </a:cubicBezTo>
                <a:cubicBezTo>
                  <a:pt x="1592775" y="5034466"/>
                  <a:pt x="1578958" y="5035086"/>
                  <a:pt x="1566153" y="5038928"/>
                </a:cubicBezTo>
                <a:cubicBezTo>
                  <a:pt x="1546510" y="5044821"/>
                  <a:pt x="1527242" y="5051898"/>
                  <a:pt x="1507787" y="5058383"/>
                </a:cubicBezTo>
                <a:cubicBezTo>
                  <a:pt x="1475049" y="5069296"/>
                  <a:pt x="1473347" y="5068336"/>
                  <a:pt x="1439693" y="5087566"/>
                </a:cubicBezTo>
                <a:cubicBezTo>
                  <a:pt x="1429542" y="5093366"/>
                  <a:pt x="1421497" y="5103026"/>
                  <a:pt x="1410510" y="5107021"/>
                </a:cubicBezTo>
                <a:cubicBezTo>
                  <a:pt x="1385381" y="5116159"/>
                  <a:pt x="1332689" y="5126477"/>
                  <a:pt x="1332689" y="5126477"/>
                </a:cubicBezTo>
                <a:lnTo>
                  <a:pt x="1274323" y="5165387"/>
                </a:lnTo>
                <a:cubicBezTo>
                  <a:pt x="1264595" y="5171872"/>
                  <a:pt x="1255597" y="5179614"/>
                  <a:pt x="1245140" y="5184842"/>
                </a:cubicBezTo>
                <a:cubicBezTo>
                  <a:pt x="1219200" y="5197812"/>
                  <a:pt x="1187827" y="5203246"/>
                  <a:pt x="1167319" y="5223753"/>
                </a:cubicBezTo>
                <a:cubicBezTo>
                  <a:pt x="1140612" y="5250458"/>
                  <a:pt x="1156564" y="5240308"/>
                  <a:pt x="1118680" y="5252936"/>
                </a:cubicBezTo>
                <a:cubicBezTo>
                  <a:pt x="1054946" y="5316670"/>
                  <a:pt x="1127413" y="5250355"/>
                  <a:pt x="1050587" y="5301574"/>
                </a:cubicBezTo>
                <a:cubicBezTo>
                  <a:pt x="997177" y="5337182"/>
                  <a:pt x="1069689" y="5308178"/>
                  <a:pt x="1001949" y="5330757"/>
                </a:cubicBezTo>
                <a:cubicBezTo>
                  <a:pt x="995464" y="5340485"/>
                  <a:pt x="989796" y="5350811"/>
                  <a:pt x="982493" y="5359940"/>
                </a:cubicBezTo>
                <a:cubicBezTo>
                  <a:pt x="976764" y="5367102"/>
                  <a:pt x="970200" y="5373667"/>
                  <a:pt x="963038" y="5379396"/>
                </a:cubicBezTo>
                <a:cubicBezTo>
                  <a:pt x="888521" y="5439010"/>
                  <a:pt x="907554" y="5426594"/>
                  <a:pt x="846306" y="5457217"/>
                </a:cubicBezTo>
                <a:cubicBezTo>
                  <a:pt x="836578" y="5466945"/>
                  <a:pt x="828569" y="5478769"/>
                  <a:pt x="817123" y="5486400"/>
                </a:cubicBezTo>
                <a:cubicBezTo>
                  <a:pt x="808591" y="5492088"/>
                  <a:pt x="795947" y="5489722"/>
                  <a:pt x="787940" y="5496128"/>
                </a:cubicBezTo>
                <a:cubicBezTo>
                  <a:pt x="778811" y="5503431"/>
                  <a:pt x="776752" y="5517044"/>
                  <a:pt x="768485" y="5525311"/>
                </a:cubicBezTo>
                <a:cubicBezTo>
                  <a:pt x="760218" y="5533578"/>
                  <a:pt x="748431" y="5537463"/>
                  <a:pt x="739302" y="5544766"/>
                </a:cubicBezTo>
                <a:cubicBezTo>
                  <a:pt x="701150" y="5575287"/>
                  <a:pt x="741343" y="5557055"/>
                  <a:pt x="690663" y="5573949"/>
                </a:cubicBezTo>
                <a:cubicBezTo>
                  <a:pt x="680935" y="5583677"/>
                  <a:pt x="672486" y="5594878"/>
                  <a:pt x="661480" y="5603132"/>
                </a:cubicBezTo>
                <a:cubicBezTo>
                  <a:pt x="646354" y="5614476"/>
                  <a:pt x="627197" y="5620010"/>
                  <a:pt x="612842" y="5632315"/>
                </a:cubicBezTo>
                <a:cubicBezTo>
                  <a:pt x="603965" y="5639924"/>
                  <a:pt x="601654" y="5653231"/>
                  <a:pt x="593387" y="5661498"/>
                </a:cubicBezTo>
                <a:cubicBezTo>
                  <a:pt x="578706" y="5676179"/>
                  <a:pt x="560267" y="5686614"/>
                  <a:pt x="544749" y="5700408"/>
                </a:cubicBezTo>
                <a:cubicBezTo>
                  <a:pt x="479898" y="5758053"/>
                  <a:pt x="527277" y="5717385"/>
                  <a:pt x="486383" y="5768502"/>
                </a:cubicBezTo>
                <a:cubicBezTo>
                  <a:pt x="463745" y="5796799"/>
                  <a:pt x="468075" y="5782137"/>
                  <a:pt x="437744" y="5807413"/>
                </a:cubicBezTo>
                <a:cubicBezTo>
                  <a:pt x="396072" y="5842140"/>
                  <a:pt x="418024" y="5832567"/>
                  <a:pt x="379378" y="5875506"/>
                </a:cubicBezTo>
                <a:cubicBezTo>
                  <a:pt x="360972" y="5895957"/>
                  <a:pt x="340467" y="5914417"/>
                  <a:pt x="321012" y="5933872"/>
                </a:cubicBezTo>
                <a:cubicBezTo>
                  <a:pt x="314527" y="5940357"/>
                  <a:pt x="309188" y="5948241"/>
                  <a:pt x="301557" y="5953328"/>
                </a:cubicBezTo>
                <a:cubicBezTo>
                  <a:pt x="197285" y="6022841"/>
                  <a:pt x="355529" y="5914591"/>
                  <a:pt x="243191" y="6001966"/>
                </a:cubicBezTo>
                <a:cubicBezTo>
                  <a:pt x="224734" y="6016321"/>
                  <a:pt x="198855" y="6022171"/>
                  <a:pt x="184825" y="6040877"/>
                </a:cubicBezTo>
                <a:cubicBezTo>
                  <a:pt x="148627" y="6089140"/>
                  <a:pt x="169132" y="6070794"/>
                  <a:pt x="126459" y="6099242"/>
                </a:cubicBezTo>
                <a:cubicBezTo>
                  <a:pt x="119974" y="6108970"/>
                  <a:pt x="114307" y="6119296"/>
                  <a:pt x="107004" y="6128425"/>
                </a:cubicBezTo>
                <a:cubicBezTo>
                  <a:pt x="101275" y="6135587"/>
                  <a:pt x="93052" y="6140544"/>
                  <a:pt x="87549" y="6147881"/>
                </a:cubicBezTo>
                <a:cubicBezTo>
                  <a:pt x="73520" y="6166587"/>
                  <a:pt x="61608" y="6186792"/>
                  <a:pt x="48638" y="6206247"/>
                </a:cubicBezTo>
                <a:cubicBezTo>
                  <a:pt x="38229" y="6221861"/>
                  <a:pt x="26363" y="6243795"/>
                  <a:pt x="9727" y="6254885"/>
                </a:cubicBezTo>
                <a:cubicBezTo>
                  <a:pt x="7029" y="6256684"/>
                  <a:pt x="3242" y="6254885"/>
                  <a:pt x="0" y="6254885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Forme libre 12"/>
          <p:cNvSpPr/>
          <p:nvPr/>
        </p:nvSpPr>
        <p:spPr>
          <a:xfrm>
            <a:off x="1144046" y="1907183"/>
            <a:ext cx="1436561" cy="3183053"/>
          </a:xfrm>
          <a:custGeom>
            <a:avLst/>
            <a:gdLst>
              <a:gd name="connsiteX0" fmla="*/ 2470825 w 2538919"/>
              <a:gd name="connsiteY0" fmla="*/ 0 h 6256684"/>
              <a:gd name="connsiteX1" fmla="*/ 2500008 w 2538919"/>
              <a:gd name="connsiteY1" fmla="*/ 175098 h 6256684"/>
              <a:gd name="connsiteX2" fmla="*/ 2519463 w 2538919"/>
              <a:gd name="connsiteY2" fmla="*/ 418289 h 6256684"/>
              <a:gd name="connsiteX3" fmla="*/ 2529191 w 2538919"/>
              <a:gd name="connsiteY3" fmla="*/ 496111 h 6256684"/>
              <a:gd name="connsiteX4" fmla="*/ 2538919 w 2538919"/>
              <a:gd name="connsiteY4" fmla="*/ 525294 h 6256684"/>
              <a:gd name="connsiteX5" fmla="*/ 2529191 w 2538919"/>
              <a:gd name="connsiteY5" fmla="*/ 632298 h 6256684"/>
              <a:gd name="connsiteX6" fmla="*/ 2509736 w 2538919"/>
              <a:gd name="connsiteY6" fmla="*/ 690664 h 6256684"/>
              <a:gd name="connsiteX7" fmla="*/ 2500008 w 2538919"/>
              <a:gd name="connsiteY7" fmla="*/ 719847 h 6256684"/>
              <a:gd name="connsiteX8" fmla="*/ 2461097 w 2538919"/>
              <a:gd name="connsiteY8" fmla="*/ 787940 h 6256684"/>
              <a:gd name="connsiteX9" fmla="*/ 2431914 w 2538919"/>
              <a:gd name="connsiteY9" fmla="*/ 856034 h 6256684"/>
              <a:gd name="connsiteX10" fmla="*/ 2422187 w 2538919"/>
              <a:gd name="connsiteY10" fmla="*/ 885217 h 6256684"/>
              <a:gd name="connsiteX11" fmla="*/ 2383276 w 2538919"/>
              <a:gd name="connsiteY11" fmla="*/ 943583 h 6256684"/>
              <a:gd name="connsiteX12" fmla="*/ 2363821 w 2538919"/>
              <a:gd name="connsiteY12" fmla="*/ 1001949 h 6256684"/>
              <a:gd name="connsiteX13" fmla="*/ 2324910 w 2538919"/>
              <a:gd name="connsiteY13" fmla="*/ 1060315 h 6256684"/>
              <a:gd name="connsiteX14" fmla="*/ 2305455 w 2538919"/>
              <a:gd name="connsiteY14" fmla="*/ 1118681 h 6256684"/>
              <a:gd name="connsiteX15" fmla="*/ 2266544 w 2538919"/>
              <a:gd name="connsiteY15" fmla="*/ 1177047 h 6256684"/>
              <a:gd name="connsiteX16" fmla="*/ 2256817 w 2538919"/>
              <a:gd name="connsiteY16" fmla="*/ 1206230 h 6256684"/>
              <a:gd name="connsiteX17" fmla="*/ 2237361 w 2538919"/>
              <a:gd name="connsiteY17" fmla="*/ 1235413 h 6256684"/>
              <a:gd name="connsiteX18" fmla="*/ 2208178 w 2538919"/>
              <a:gd name="connsiteY18" fmla="*/ 1303506 h 6256684"/>
              <a:gd name="connsiteX19" fmla="*/ 2188723 w 2538919"/>
              <a:gd name="connsiteY19" fmla="*/ 1381328 h 6256684"/>
              <a:gd name="connsiteX20" fmla="*/ 2169268 w 2538919"/>
              <a:gd name="connsiteY20" fmla="*/ 1439694 h 6256684"/>
              <a:gd name="connsiteX21" fmla="*/ 2159540 w 2538919"/>
              <a:gd name="connsiteY21" fmla="*/ 1468877 h 6256684"/>
              <a:gd name="connsiteX22" fmla="*/ 2140085 w 2538919"/>
              <a:gd name="connsiteY22" fmla="*/ 1595336 h 6256684"/>
              <a:gd name="connsiteX23" fmla="*/ 2120629 w 2538919"/>
              <a:gd name="connsiteY23" fmla="*/ 1663430 h 6256684"/>
              <a:gd name="connsiteX24" fmla="*/ 2101174 w 2538919"/>
              <a:gd name="connsiteY24" fmla="*/ 1741251 h 6256684"/>
              <a:gd name="connsiteX25" fmla="*/ 2081719 w 2538919"/>
              <a:gd name="connsiteY25" fmla="*/ 1809345 h 6256684"/>
              <a:gd name="connsiteX26" fmla="*/ 2071991 w 2538919"/>
              <a:gd name="connsiteY26" fmla="*/ 2042808 h 6256684"/>
              <a:gd name="connsiteX27" fmla="*/ 2052536 w 2538919"/>
              <a:gd name="connsiteY27" fmla="*/ 2101174 h 6256684"/>
              <a:gd name="connsiteX28" fmla="*/ 2042808 w 2538919"/>
              <a:gd name="connsiteY28" fmla="*/ 2159540 h 6256684"/>
              <a:gd name="connsiteX29" fmla="*/ 2023353 w 2538919"/>
              <a:gd name="connsiteY29" fmla="*/ 2286000 h 6256684"/>
              <a:gd name="connsiteX30" fmla="*/ 2013625 w 2538919"/>
              <a:gd name="connsiteY30" fmla="*/ 2363821 h 6256684"/>
              <a:gd name="connsiteX31" fmla="*/ 2003897 w 2538919"/>
              <a:gd name="connsiteY31" fmla="*/ 2393004 h 6256684"/>
              <a:gd name="connsiteX32" fmla="*/ 1994170 w 2538919"/>
              <a:gd name="connsiteY32" fmla="*/ 2704289 h 6256684"/>
              <a:gd name="connsiteX33" fmla="*/ 2003897 w 2538919"/>
              <a:gd name="connsiteY33" fmla="*/ 3317132 h 6256684"/>
              <a:gd name="connsiteX34" fmla="*/ 2023353 w 2538919"/>
              <a:gd name="connsiteY34" fmla="*/ 3375498 h 6256684"/>
              <a:gd name="connsiteX35" fmla="*/ 1935804 w 2538919"/>
              <a:gd name="connsiteY35" fmla="*/ 3482502 h 6256684"/>
              <a:gd name="connsiteX36" fmla="*/ 1867710 w 2538919"/>
              <a:gd name="connsiteY36" fmla="*/ 3570051 h 6256684"/>
              <a:gd name="connsiteX37" fmla="*/ 1838527 w 2538919"/>
              <a:gd name="connsiteY37" fmla="*/ 3589506 h 6256684"/>
              <a:gd name="connsiteX38" fmla="*/ 1789889 w 2538919"/>
              <a:gd name="connsiteY38" fmla="*/ 3638145 h 6256684"/>
              <a:gd name="connsiteX39" fmla="*/ 1760706 w 2538919"/>
              <a:gd name="connsiteY39" fmla="*/ 3735421 h 6256684"/>
              <a:gd name="connsiteX40" fmla="*/ 1750978 w 2538919"/>
              <a:gd name="connsiteY40" fmla="*/ 3764604 h 6256684"/>
              <a:gd name="connsiteX41" fmla="*/ 1731523 w 2538919"/>
              <a:gd name="connsiteY41" fmla="*/ 3784060 h 6256684"/>
              <a:gd name="connsiteX42" fmla="*/ 1721795 w 2538919"/>
              <a:gd name="connsiteY42" fmla="*/ 3813242 h 6256684"/>
              <a:gd name="connsiteX43" fmla="*/ 1702340 w 2538919"/>
              <a:gd name="connsiteY43" fmla="*/ 4056434 h 6256684"/>
              <a:gd name="connsiteX44" fmla="*/ 1712068 w 2538919"/>
              <a:gd name="connsiteY44" fmla="*/ 4464996 h 6256684"/>
              <a:gd name="connsiteX45" fmla="*/ 1721795 w 2538919"/>
              <a:gd name="connsiteY45" fmla="*/ 4679004 h 6256684"/>
              <a:gd name="connsiteX46" fmla="*/ 1712068 w 2538919"/>
              <a:gd name="connsiteY46" fmla="*/ 4912468 h 6256684"/>
              <a:gd name="connsiteX47" fmla="*/ 1682885 w 2538919"/>
              <a:gd name="connsiteY47" fmla="*/ 4980562 h 6256684"/>
              <a:gd name="connsiteX48" fmla="*/ 1653702 w 2538919"/>
              <a:gd name="connsiteY48" fmla="*/ 4990289 h 6256684"/>
              <a:gd name="connsiteX49" fmla="*/ 1605063 w 2538919"/>
              <a:gd name="connsiteY49" fmla="*/ 5029200 h 6256684"/>
              <a:gd name="connsiteX50" fmla="*/ 1566153 w 2538919"/>
              <a:gd name="connsiteY50" fmla="*/ 5038928 h 6256684"/>
              <a:gd name="connsiteX51" fmla="*/ 1507787 w 2538919"/>
              <a:gd name="connsiteY51" fmla="*/ 5058383 h 6256684"/>
              <a:gd name="connsiteX52" fmla="*/ 1439693 w 2538919"/>
              <a:gd name="connsiteY52" fmla="*/ 5087566 h 6256684"/>
              <a:gd name="connsiteX53" fmla="*/ 1410510 w 2538919"/>
              <a:gd name="connsiteY53" fmla="*/ 5107021 h 6256684"/>
              <a:gd name="connsiteX54" fmla="*/ 1332689 w 2538919"/>
              <a:gd name="connsiteY54" fmla="*/ 5126477 h 6256684"/>
              <a:gd name="connsiteX55" fmla="*/ 1274323 w 2538919"/>
              <a:gd name="connsiteY55" fmla="*/ 5165387 h 6256684"/>
              <a:gd name="connsiteX56" fmla="*/ 1245140 w 2538919"/>
              <a:gd name="connsiteY56" fmla="*/ 5184842 h 6256684"/>
              <a:gd name="connsiteX57" fmla="*/ 1167319 w 2538919"/>
              <a:gd name="connsiteY57" fmla="*/ 5223753 h 6256684"/>
              <a:gd name="connsiteX58" fmla="*/ 1118680 w 2538919"/>
              <a:gd name="connsiteY58" fmla="*/ 5252936 h 6256684"/>
              <a:gd name="connsiteX59" fmla="*/ 1050587 w 2538919"/>
              <a:gd name="connsiteY59" fmla="*/ 5301574 h 6256684"/>
              <a:gd name="connsiteX60" fmla="*/ 1001949 w 2538919"/>
              <a:gd name="connsiteY60" fmla="*/ 5330757 h 6256684"/>
              <a:gd name="connsiteX61" fmla="*/ 982493 w 2538919"/>
              <a:gd name="connsiteY61" fmla="*/ 5359940 h 6256684"/>
              <a:gd name="connsiteX62" fmla="*/ 963038 w 2538919"/>
              <a:gd name="connsiteY62" fmla="*/ 5379396 h 6256684"/>
              <a:gd name="connsiteX63" fmla="*/ 846306 w 2538919"/>
              <a:gd name="connsiteY63" fmla="*/ 5457217 h 6256684"/>
              <a:gd name="connsiteX64" fmla="*/ 817123 w 2538919"/>
              <a:gd name="connsiteY64" fmla="*/ 5486400 h 6256684"/>
              <a:gd name="connsiteX65" fmla="*/ 787940 w 2538919"/>
              <a:gd name="connsiteY65" fmla="*/ 5496128 h 6256684"/>
              <a:gd name="connsiteX66" fmla="*/ 768485 w 2538919"/>
              <a:gd name="connsiteY66" fmla="*/ 5525311 h 6256684"/>
              <a:gd name="connsiteX67" fmla="*/ 739302 w 2538919"/>
              <a:gd name="connsiteY67" fmla="*/ 5544766 h 6256684"/>
              <a:gd name="connsiteX68" fmla="*/ 690663 w 2538919"/>
              <a:gd name="connsiteY68" fmla="*/ 5573949 h 6256684"/>
              <a:gd name="connsiteX69" fmla="*/ 661480 w 2538919"/>
              <a:gd name="connsiteY69" fmla="*/ 5603132 h 6256684"/>
              <a:gd name="connsiteX70" fmla="*/ 612842 w 2538919"/>
              <a:gd name="connsiteY70" fmla="*/ 5632315 h 6256684"/>
              <a:gd name="connsiteX71" fmla="*/ 593387 w 2538919"/>
              <a:gd name="connsiteY71" fmla="*/ 5661498 h 6256684"/>
              <a:gd name="connsiteX72" fmla="*/ 544749 w 2538919"/>
              <a:gd name="connsiteY72" fmla="*/ 5700408 h 6256684"/>
              <a:gd name="connsiteX73" fmla="*/ 486383 w 2538919"/>
              <a:gd name="connsiteY73" fmla="*/ 5768502 h 6256684"/>
              <a:gd name="connsiteX74" fmla="*/ 437744 w 2538919"/>
              <a:gd name="connsiteY74" fmla="*/ 5807413 h 6256684"/>
              <a:gd name="connsiteX75" fmla="*/ 379378 w 2538919"/>
              <a:gd name="connsiteY75" fmla="*/ 5875506 h 6256684"/>
              <a:gd name="connsiteX76" fmla="*/ 321012 w 2538919"/>
              <a:gd name="connsiteY76" fmla="*/ 5933872 h 6256684"/>
              <a:gd name="connsiteX77" fmla="*/ 301557 w 2538919"/>
              <a:gd name="connsiteY77" fmla="*/ 5953328 h 6256684"/>
              <a:gd name="connsiteX78" fmla="*/ 243191 w 2538919"/>
              <a:gd name="connsiteY78" fmla="*/ 6001966 h 6256684"/>
              <a:gd name="connsiteX79" fmla="*/ 184825 w 2538919"/>
              <a:gd name="connsiteY79" fmla="*/ 6040877 h 6256684"/>
              <a:gd name="connsiteX80" fmla="*/ 126459 w 2538919"/>
              <a:gd name="connsiteY80" fmla="*/ 6099242 h 6256684"/>
              <a:gd name="connsiteX81" fmla="*/ 107004 w 2538919"/>
              <a:gd name="connsiteY81" fmla="*/ 6128425 h 6256684"/>
              <a:gd name="connsiteX82" fmla="*/ 87549 w 2538919"/>
              <a:gd name="connsiteY82" fmla="*/ 6147881 h 6256684"/>
              <a:gd name="connsiteX83" fmla="*/ 48638 w 2538919"/>
              <a:gd name="connsiteY83" fmla="*/ 6206247 h 6256684"/>
              <a:gd name="connsiteX84" fmla="*/ 9727 w 2538919"/>
              <a:gd name="connsiteY84" fmla="*/ 6254885 h 6256684"/>
              <a:gd name="connsiteX85" fmla="*/ 0 w 2538919"/>
              <a:gd name="connsiteY85" fmla="*/ 6254885 h 6256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2538919" h="6256684">
                <a:moveTo>
                  <a:pt x="2470825" y="0"/>
                </a:moveTo>
                <a:cubicBezTo>
                  <a:pt x="2500483" y="88975"/>
                  <a:pt x="2492659" y="50177"/>
                  <a:pt x="2500008" y="175098"/>
                </a:cubicBezTo>
                <a:cubicBezTo>
                  <a:pt x="2513842" y="410272"/>
                  <a:pt x="2486633" y="319792"/>
                  <a:pt x="2519463" y="418289"/>
                </a:cubicBezTo>
                <a:cubicBezTo>
                  <a:pt x="2522706" y="444230"/>
                  <a:pt x="2524514" y="470390"/>
                  <a:pt x="2529191" y="496111"/>
                </a:cubicBezTo>
                <a:cubicBezTo>
                  <a:pt x="2531025" y="506199"/>
                  <a:pt x="2538919" y="515040"/>
                  <a:pt x="2538919" y="525294"/>
                </a:cubicBezTo>
                <a:cubicBezTo>
                  <a:pt x="2538919" y="561109"/>
                  <a:pt x="2535415" y="597028"/>
                  <a:pt x="2529191" y="632298"/>
                </a:cubicBezTo>
                <a:cubicBezTo>
                  <a:pt x="2525627" y="652494"/>
                  <a:pt x="2516221" y="671209"/>
                  <a:pt x="2509736" y="690664"/>
                </a:cubicBezTo>
                <a:cubicBezTo>
                  <a:pt x="2506493" y="700392"/>
                  <a:pt x="2504594" y="710676"/>
                  <a:pt x="2500008" y="719847"/>
                </a:cubicBezTo>
                <a:cubicBezTo>
                  <a:pt x="2475324" y="769214"/>
                  <a:pt x="2488597" y="746692"/>
                  <a:pt x="2461097" y="787940"/>
                </a:cubicBezTo>
                <a:cubicBezTo>
                  <a:pt x="2440853" y="868923"/>
                  <a:pt x="2465504" y="788854"/>
                  <a:pt x="2431914" y="856034"/>
                </a:cubicBezTo>
                <a:cubicBezTo>
                  <a:pt x="2427328" y="865205"/>
                  <a:pt x="2427167" y="876254"/>
                  <a:pt x="2422187" y="885217"/>
                </a:cubicBezTo>
                <a:cubicBezTo>
                  <a:pt x="2410832" y="905657"/>
                  <a:pt x="2383276" y="943583"/>
                  <a:pt x="2383276" y="943583"/>
                </a:cubicBezTo>
                <a:cubicBezTo>
                  <a:pt x="2376791" y="963038"/>
                  <a:pt x="2375197" y="984886"/>
                  <a:pt x="2363821" y="1001949"/>
                </a:cubicBezTo>
                <a:lnTo>
                  <a:pt x="2324910" y="1060315"/>
                </a:lnTo>
                <a:cubicBezTo>
                  <a:pt x="2318425" y="1079770"/>
                  <a:pt x="2316831" y="1101618"/>
                  <a:pt x="2305455" y="1118681"/>
                </a:cubicBezTo>
                <a:lnTo>
                  <a:pt x="2266544" y="1177047"/>
                </a:lnTo>
                <a:cubicBezTo>
                  <a:pt x="2263302" y="1186775"/>
                  <a:pt x="2261403" y="1197059"/>
                  <a:pt x="2256817" y="1206230"/>
                </a:cubicBezTo>
                <a:cubicBezTo>
                  <a:pt x="2251588" y="1216687"/>
                  <a:pt x="2241966" y="1224667"/>
                  <a:pt x="2237361" y="1235413"/>
                </a:cubicBezTo>
                <a:cubicBezTo>
                  <a:pt x="2199671" y="1323355"/>
                  <a:pt x="2257024" y="1230239"/>
                  <a:pt x="2208178" y="1303506"/>
                </a:cubicBezTo>
                <a:cubicBezTo>
                  <a:pt x="2178660" y="1392066"/>
                  <a:pt x="2223944" y="1252183"/>
                  <a:pt x="2188723" y="1381328"/>
                </a:cubicBezTo>
                <a:cubicBezTo>
                  <a:pt x="2183327" y="1401113"/>
                  <a:pt x="2175753" y="1420239"/>
                  <a:pt x="2169268" y="1439694"/>
                </a:cubicBezTo>
                <a:lnTo>
                  <a:pt x="2159540" y="1468877"/>
                </a:lnTo>
                <a:cubicBezTo>
                  <a:pt x="2151118" y="1536249"/>
                  <a:pt x="2152815" y="1538048"/>
                  <a:pt x="2140085" y="1595336"/>
                </a:cubicBezTo>
                <a:cubicBezTo>
                  <a:pt x="2120643" y="1682825"/>
                  <a:pt x="2140128" y="1591935"/>
                  <a:pt x="2120629" y="1663430"/>
                </a:cubicBezTo>
                <a:cubicBezTo>
                  <a:pt x="2113594" y="1689226"/>
                  <a:pt x="2109630" y="1715885"/>
                  <a:pt x="2101174" y="1741251"/>
                </a:cubicBezTo>
                <a:cubicBezTo>
                  <a:pt x="2087218" y="1783117"/>
                  <a:pt x="2093933" y="1760486"/>
                  <a:pt x="2081719" y="1809345"/>
                </a:cubicBezTo>
                <a:cubicBezTo>
                  <a:pt x="2078476" y="1887166"/>
                  <a:pt x="2079741" y="1965306"/>
                  <a:pt x="2071991" y="2042808"/>
                </a:cubicBezTo>
                <a:cubicBezTo>
                  <a:pt x="2069950" y="2063214"/>
                  <a:pt x="2055908" y="2080945"/>
                  <a:pt x="2052536" y="2101174"/>
                </a:cubicBezTo>
                <a:cubicBezTo>
                  <a:pt x="2049293" y="2120629"/>
                  <a:pt x="2045255" y="2139969"/>
                  <a:pt x="2042808" y="2159540"/>
                </a:cubicBezTo>
                <a:cubicBezTo>
                  <a:pt x="2027760" y="2279920"/>
                  <a:pt x="2044737" y="2221843"/>
                  <a:pt x="2023353" y="2286000"/>
                </a:cubicBezTo>
                <a:cubicBezTo>
                  <a:pt x="2020110" y="2311940"/>
                  <a:pt x="2018302" y="2338100"/>
                  <a:pt x="2013625" y="2363821"/>
                </a:cubicBezTo>
                <a:cubicBezTo>
                  <a:pt x="2011791" y="2373909"/>
                  <a:pt x="2004482" y="2382767"/>
                  <a:pt x="2003897" y="2393004"/>
                </a:cubicBezTo>
                <a:cubicBezTo>
                  <a:pt x="1997975" y="2496647"/>
                  <a:pt x="1997412" y="2600527"/>
                  <a:pt x="1994170" y="2704289"/>
                </a:cubicBezTo>
                <a:cubicBezTo>
                  <a:pt x="1997412" y="2908570"/>
                  <a:pt x="1995022" y="3113018"/>
                  <a:pt x="2003897" y="3317132"/>
                </a:cubicBezTo>
                <a:cubicBezTo>
                  <a:pt x="2004788" y="3337620"/>
                  <a:pt x="2023353" y="3375498"/>
                  <a:pt x="2023353" y="3375498"/>
                </a:cubicBezTo>
                <a:cubicBezTo>
                  <a:pt x="1983493" y="3415358"/>
                  <a:pt x="1961619" y="3430871"/>
                  <a:pt x="1935804" y="3482502"/>
                </a:cubicBezTo>
                <a:cubicBezTo>
                  <a:pt x="1915406" y="3523298"/>
                  <a:pt x="1911881" y="3540604"/>
                  <a:pt x="1867710" y="3570051"/>
                </a:cubicBezTo>
                <a:cubicBezTo>
                  <a:pt x="1857982" y="3576536"/>
                  <a:pt x="1847325" y="3581807"/>
                  <a:pt x="1838527" y="3589506"/>
                </a:cubicBezTo>
                <a:cubicBezTo>
                  <a:pt x="1821272" y="3604605"/>
                  <a:pt x="1789889" y="3638145"/>
                  <a:pt x="1789889" y="3638145"/>
                </a:cubicBezTo>
                <a:cubicBezTo>
                  <a:pt x="1775188" y="3696947"/>
                  <a:pt x="1784387" y="3664377"/>
                  <a:pt x="1760706" y="3735421"/>
                </a:cubicBezTo>
                <a:cubicBezTo>
                  <a:pt x="1757463" y="3745149"/>
                  <a:pt x="1758228" y="3757353"/>
                  <a:pt x="1750978" y="3764604"/>
                </a:cubicBezTo>
                <a:lnTo>
                  <a:pt x="1731523" y="3784060"/>
                </a:lnTo>
                <a:cubicBezTo>
                  <a:pt x="1728280" y="3793787"/>
                  <a:pt x="1724282" y="3803295"/>
                  <a:pt x="1721795" y="3813242"/>
                </a:cubicBezTo>
                <a:cubicBezTo>
                  <a:pt x="1700739" y="3897467"/>
                  <a:pt x="1707379" y="3955665"/>
                  <a:pt x="1702340" y="4056434"/>
                </a:cubicBezTo>
                <a:cubicBezTo>
                  <a:pt x="1705583" y="4192621"/>
                  <a:pt x="1707813" y="4328837"/>
                  <a:pt x="1712068" y="4464996"/>
                </a:cubicBezTo>
                <a:cubicBezTo>
                  <a:pt x="1714298" y="4536371"/>
                  <a:pt x="1721795" y="4607594"/>
                  <a:pt x="1721795" y="4679004"/>
                </a:cubicBezTo>
                <a:cubicBezTo>
                  <a:pt x="1721795" y="4756893"/>
                  <a:pt x="1717617" y="4834777"/>
                  <a:pt x="1712068" y="4912468"/>
                </a:cubicBezTo>
                <a:cubicBezTo>
                  <a:pt x="1710652" y="4932292"/>
                  <a:pt x="1700008" y="4966864"/>
                  <a:pt x="1682885" y="4980562"/>
                </a:cubicBezTo>
                <a:cubicBezTo>
                  <a:pt x="1674878" y="4986967"/>
                  <a:pt x="1663430" y="4987047"/>
                  <a:pt x="1653702" y="4990289"/>
                </a:cubicBezTo>
                <a:cubicBezTo>
                  <a:pt x="1638012" y="5005979"/>
                  <a:pt x="1626539" y="5019996"/>
                  <a:pt x="1605063" y="5029200"/>
                </a:cubicBezTo>
                <a:cubicBezTo>
                  <a:pt x="1592775" y="5034466"/>
                  <a:pt x="1578958" y="5035086"/>
                  <a:pt x="1566153" y="5038928"/>
                </a:cubicBezTo>
                <a:cubicBezTo>
                  <a:pt x="1546510" y="5044821"/>
                  <a:pt x="1527242" y="5051898"/>
                  <a:pt x="1507787" y="5058383"/>
                </a:cubicBezTo>
                <a:cubicBezTo>
                  <a:pt x="1475049" y="5069296"/>
                  <a:pt x="1473347" y="5068336"/>
                  <a:pt x="1439693" y="5087566"/>
                </a:cubicBezTo>
                <a:cubicBezTo>
                  <a:pt x="1429542" y="5093366"/>
                  <a:pt x="1421497" y="5103026"/>
                  <a:pt x="1410510" y="5107021"/>
                </a:cubicBezTo>
                <a:cubicBezTo>
                  <a:pt x="1385381" y="5116159"/>
                  <a:pt x="1332689" y="5126477"/>
                  <a:pt x="1332689" y="5126477"/>
                </a:cubicBezTo>
                <a:lnTo>
                  <a:pt x="1274323" y="5165387"/>
                </a:lnTo>
                <a:cubicBezTo>
                  <a:pt x="1264595" y="5171872"/>
                  <a:pt x="1255597" y="5179614"/>
                  <a:pt x="1245140" y="5184842"/>
                </a:cubicBezTo>
                <a:cubicBezTo>
                  <a:pt x="1219200" y="5197812"/>
                  <a:pt x="1187827" y="5203246"/>
                  <a:pt x="1167319" y="5223753"/>
                </a:cubicBezTo>
                <a:cubicBezTo>
                  <a:pt x="1140612" y="5250458"/>
                  <a:pt x="1156564" y="5240308"/>
                  <a:pt x="1118680" y="5252936"/>
                </a:cubicBezTo>
                <a:cubicBezTo>
                  <a:pt x="1054946" y="5316670"/>
                  <a:pt x="1127413" y="5250355"/>
                  <a:pt x="1050587" y="5301574"/>
                </a:cubicBezTo>
                <a:cubicBezTo>
                  <a:pt x="997177" y="5337182"/>
                  <a:pt x="1069689" y="5308178"/>
                  <a:pt x="1001949" y="5330757"/>
                </a:cubicBezTo>
                <a:cubicBezTo>
                  <a:pt x="995464" y="5340485"/>
                  <a:pt x="989796" y="5350811"/>
                  <a:pt x="982493" y="5359940"/>
                </a:cubicBezTo>
                <a:cubicBezTo>
                  <a:pt x="976764" y="5367102"/>
                  <a:pt x="970200" y="5373667"/>
                  <a:pt x="963038" y="5379396"/>
                </a:cubicBezTo>
                <a:cubicBezTo>
                  <a:pt x="888521" y="5439010"/>
                  <a:pt x="907554" y="5426594"/>
                  <a:pt x="846306" y="5457217"/>
                </a:cubicBezTo>
                <a:cubicBezTo>
                  <a:pt x="836578" y="5466945"/>
                  <a:pt x="828569" y="5478769"/>
                  <a:pt x="817123" y="5486400"/>
                </a:cubicBezTo>
                <a:cubicBezTo>
                  <a:pt x="808591" y="5492088"/>
                  <a:pt x="795947" y="5489722"/>
                  <a:pt x="787940" y="5496128"/>
                </a:cubicBezTo>
                <a:cubicBezTo>
                  <a:pt x="778811" y="5503431"/>
                  <a:pt x="776752" y="5517044"/>
                  <a:pt x="768485" y="5525311"/>
                </a:cubicBezTo>
                <a:cubicBezTo>
                  <a:pt x="760218" y="5533578"/>
                  <a:pt x="748431" y="5537463"/>
                  <a:pt x="739302" y="5544766"/>
                </a:cubicBezTo>
                <a:cubicBezTo>
                  <a:pt x="701150" y="5575287"/>
                  <a:pt x="741343" y="5557055"/>
                  <a:pt x="690663" y="5573949"/>
                </a:cubicBezTo>
                <a:cubicBezTo>
                  <a:pt x="680935" y="5583677"/>
                  <a:pt x="672486" y="5594878"/>
                  <a:pt x="661480" y="5603132"/>
                </a:cubicBezTo>
                <a:cubicBezTo>
                  <a:pt x="646354" y="5614476"/>
                  <a:pt x="627197" y="5620010"/>
                  <a:pt x="612842" y="5632315"/>
                </a:cubicBezTo>
                <a:cubicBezTo>
                  <a:pt x="603965" y="5639924"/>
                  <a:pt x="601654" y="5653231"/>
                  <a:pt x="593387" y="5661498"/>
                </a:cubicBezTo>
                <a:cubicBezTo>
                  <a:pt x="578706" y="5676179"/>
                  <a:pt x="560267" y="5686614"/>
                  <a:pt x="544749" y="5700408"/>
                </a:cubicBezTo>
                <a:cubicBezTo>
                  <a:pt x="479898" y="5758053"/>
                  <a:pt x="527277" y="5717385"/>
                  <a:pt x="486383" y="5768502"/>
                </a:cubicBezTo>
                <a:cubicBezTo>
                  <a:pt x="463745" y="5796799"/>
                  <a:pt x="468075" y="5782137"/>
                  <a:pt x="437744" y="5807413"/>
                </a:cubicBezTo>
                <a:cubicBezTo>
                  <a:pt x="396072" y="5842140"/>
                  <a:pt x="418024" y="5832567"/>
                  <a:pt x="379378" y="5875506"/>
                </a:cubicBezTo>
                <a:cubicBezTo>
                  <a:pt x="360972" y="5895957"/>
                  <a:pt x="340467" y="5914417"/>
                  <a:pt x="321012" y="5933872"/>
                </a:cubicBezTo>
                <a:cubicBezTo>
                  <a:pt x="314527" y="5940357"/>
                  <a:pt x="309188" y="5948241"/>
                  <a:pt x="301557" y="5953328"/>
                </a:cubicBezTo>
                <a:cubicBezTo>
                  <a:pt x="197285" y="6022841"/>
                  <a:pt x="355529" y="5914591"/>
                  <a:pt x="243191" y="6001966"/>
                </a:cubicBezTo>
                <a:cubicBezTo>
                  <a:pt x="224734" y="6016321"/>
                  <a:pt x="198855" y="6022171"/>
                  <a:pt x="184825" y="6040877"/>
                </a:cubicBezTo>
                <a:cubicBezTo>
                  <a:pt x="148627" y="6089140"/>
                  <a:pt x="169132" y="6070794"/>
                  <a:pt x="126459" y="6099242"/>
                </a:cubicBezTo>
                <a:cubicBezTo>
                  <a:pt x="119974" y="6108970"/>
                  <a:pt x="114307" y="6119296"/>
                  <a:pt x="107004" y="6128425"/>
                </a:cubicBezTo>
                <a:cubicBezTo>
                  <a:pt x="101275" y="6135587"/>
                  <a:pt x="93052" y="6140544"/>
                  <a:pt x="87549" y="6147881"/>
                </a:cubicBezTo>
                <a:cubicBezTo>
                  <a:pt x="73520" y="6166587"/>
                  <a:pt x="61608" y="6186792"/>
                  <a:pt x="48638" y="6206247"/>
                </a:cubicBezTo>
                <a:cubicBezTo>
                  <a:pt x="38229" y="6221861"/>
                  <a:pt x="26363" y="6243795"/>
                  <a:pt x="9727" y="6254885"/>
                </a:cubicBezTo>
                <a:cubicBezTo>
                  <a:pt x="7029" y="6256684"/>
                  <a:pt x="3242" y="6254885"/>
                  <a:pt x="0" y="6254885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Forme libre 13"/>
          <p:cNvSpPr/>
          <p:nvPr/>
        </p:nvSpPr>
        <p:spPr>
          <a:xfrm>
            <a:off x="1186243" y="1935225"/>
            <a:ext cx="1436561" cy="3183053"/>
          </a:xfrm>
          <a:custGeom>
            <a:avLst/>
            <a:gdLst>
              <a:gd name="connsiteX0" fmla="*/ 2470825 w 2538919"/>
              <a:gd name="connsiteY0" fmla="*/ 0 h 6256684"/>
              <a:gd name="connsiteX1" fmla="*/ 2500008 w 2538919"/>
              <a:gd name="connsiteY1" fmla="*/ 175098 h 6256684"/>
              <a:gd name="connsiteX2" fmla="*/ 2519463 w 2538919"/>
              <a:gd name="connsiteY2" fmla="*/ 418289 h 6256684"/>
              <a:gd name="connsiteX3" fmla="*/ 2529191 w 2538919"/>
              <a:gd name="connsiteY3" fmla="*/ 496111 h 6256684"/>
              <a:gd name="connsiteX4" fmla="*/ 2538919 w 2538919"/>
              <a:gd name="connsiteY4" fmla="*/ 525294 h 6256684"/>
              <a:gd name="connsiteX5" fmla="*/ 2529191 w 2538919"/>
              <a:gd name="connsiteY5" fmla="*/ 632298 h 6256684"/>
              <a:gd name="connsiteX6" fmla="*/ 2509736 w 2538919"/>
              <a:gd name="connsiteY6" fmla="*/ 690664 h 6256684"/>
              <a:gd name="connsiteX7" fmla="*/ 2500008 w 2538919"/>
              <a:gd name="connsiteY7" fmla="*/ 719847 h 6256684"/>
              <a:gd name="connsiteX8" fmla="*/ 2461097 w 2538919"/>
              <a:gd name="connsiteY8" fmla="*/ 787940 h 6256684"/>
              <a:gd name="connsiteX9" fmla="*/ 2431914 w 2538919"/>
              <a:gd name="connsiteY9" fmla="*/ 856034 h 6256684"/>
              <a:gd name="connsiteX10" fmla="*/ 2422187 w 2538919"/>
              <a:gd name="connsiteY10" fmla="*/ 885217 h 6256684"/>
              <a:gd name="connsiteX11" fmla="*/ 2383276 w 2538919"/>
              <a:gd name="connsiteY11" fmla="*/ 943583 h 6256684"/>
              <a:gd name="connsiteX12" fmla="*/ 2363821 w 2538919"/>
              <a:gd name="connsiteY12" fmla="*/ 1001949 h 6256684"/>
              <a:gd name="connsiteX13" fmla="*/ 2324910 w 2538919"/>
              <a:gd name="connsiteY13" fmla="*/ 1060315 h 6256684"/>
              <a:gd name="connsiteX14" fmla="*/ 2305455 w 2538919"/>
              <a:gd name="connsiteY14" fmla="*/ 1118681 h 6256684"/>
              <a:gd name="connsiteX15" fmla="*/ 2266544 w 2538919"/>
              <a:gd name="connsiteY15" fmla="*/ 1177047 h 6256684"/>
              <a:gd name="connsiteX16" fmla="*/ 2256817 w 2538919"/>
              <a:gd name="connsiteY16" fmla="*/ 1206230 h 6256684"/>
              <a:gd name="connsiteX17" fmla="*/ 2237361 w 2538919"/>
              <a:gd name="connsiteY17" fmla="*/ 1235413 h 6256684"/>
              <a:gd name="connsiteX18" fmla="*/ 2208178 w 2538919"/>
              <a:gd name="connsiteY18" fmla="*/ 1303506 h 6256684"/>
              <a:gd name="connsiteX19" fmla="*/ 2188723 w 2538919"/>
              <a:gd name="connsiteY19" fmla="*/ 1381328 h 6256684"/>
              <a:gd name="connsiteX20" fmla="*/ 2169268 w 2538919"/>
              <a:gd name="connsiteY20" fmla="*/ 1439694 h 6256684"/>
              <a:gd name="connsiteX21" fmla="*/ 2159540 w 2538919"/>
              <a:gd name="connsiteY21" fmla="*/ 1468877 h 6256684"/>
              <a:gd name="connsiteX22" fmla="*/ 2140085 w 2538919"/>
              <a:gd name="connsiteY22" fmla="*/ 1595336 h 6256684"/>
              <a:gd name="connsiteX23" fmla="*/ 2120629 w 2538919"/>
              <a:gd name="connsiteY23" fmla="*/ 1663430 h 6256684"/>
              <a:gd name="connsiteX24" fmla="*/ 2101174 w 2538919"/>
              <a:gd name="connsiteY24" fmla="*/ 1741251 h 6256684"/>
              <a:gd name="connsiteX25" fmla="*/ 2081719 w 2538919"/>
              <a:gd name="connsiteY25" fmla="*/ 1809345 h 6256684"/>
              <a:gd name="connsiteX26" fmla="*/ 2071991 w 2538919"/>
              <a:gd name="connsiteY26" fmla="*/ 2042808 h 6256684"/>
              <a:gd name="connsiteX27" fmla="*/ 2052536 w 2538919"/>
              <a:gd name="connsiteY27" fmla="*/ 2101174 h 6256684"/>
              <a:gd name="connsiteX28" fmla="*/ 2042808 w 2538919"/>
              <a:gd name="connsiteY28" fmla="*/ 2159540 h 6256684"/>
              <a:gd name="connsiteX29" fmla="*/ 2023353 w 2538919"/>
              <a:gd name="connsiteY29" fmla="*/ 2286000 h 6256684"/>
              <a:gd name="connsiteX30" fmla="*/ 2013625 w 2538919"/>
              <a:gd name="connsiteY30" fmla="*/ 2363821 h 6256684"/>
              <a:gd name="connsiteX31" fmla="*/ 2003897 w 2538919"/>
              <a:gd name="connsiteY31" fmla="*/ 2393004 h 6256684"/>
              <a:gd name="connsiteX32" fmla="*/ 1994170 w 2538919"/>
              <a:gd name="connsiteY32" fmla="*/ 2704289 h 6256684"/>
              <a:gd name="connsiteX33" fmla="*/ 2003897 w 2538919"/>
              <a:gd name="connsiteY33" fmla="*/ 3317132 h 6256684"/>
              <a:gd name="connsiteX34" fmla="*/ 2023353 w 2538919"/>
              <a:gd name="connsiteY34" fmla="*/ 3375498 h 6256684"/>
              <a:gd name="connsiteX35" fmla="*/ 1935804 w 2538919"/>
              <a:gd name="connsiteY35" fmla="*/ 3482502 h 6256684"/>
              <a:gd name="connsiteX36" fmla="*/ 1867710 w 2538919"/>
              <a:gd name="connsiteY36" fmla="*/ 3570051 h 6256684"/>
              <a:gd name="connsiteX37" fmla="*/ 1838527 w 2538919"/>
              <a:gd name="connsiteY37" fmla="*/ 3589506 h 6256684"/>
              <a:gd name="connsiteX38" fmla="*/ 1789889 w 2538919"/>
              <a:gd name="connsiteY38" fmla="*/ 3638145 h 6256684"/>
              <a:gd name="connsiteX39" fmla="*/ 1760706 w 2538919"/>
              <a:gd name="connsiteY39" fmla="*/ 3735421 h 6256684"/>
              <a:gd name="connsiteX40" fmla="*/ 1750978 w 2538919"/>
              <a:gd name="connsiteY40" fmla="*/ 3764604 h 6256684"/>
              <a:gd name="connsiteX41" fmla="*/ 1731523 w 2538919"/>
              <a:gd name="connsiteY41" fmla="*/ 3784060 h 6256684"/>
              <a:gd name="connsiteX42" fmla="*/ 1721795 w 2538919"/>
              <a:gd name="connsiteY42" fmla="*/ 3813242 h 6256684"/>
              <a:gd name="connsiteX43" fmla="*/ 1702340 w 2538919"/>
              <a:gd name="connsiteY43" fmla="*/ 4056434 h 6256684"/>
              <a:gd name="connsiteX44" fmla="*/ 1712068 w 2538919"/>
              <a:gd name="connsiteY44" fmla="*/ 4464996 h 6256684"/>
              <a:gd name="connsiteX45" fmla="*/ 1721795 w 2538919"/>
              <a:gd name="connsiteY45" fmla="*/ 4679004 h 6256684"/>
              <a:gd name="connsiteX46" fmla="*/ 1712068 w 2538919"/>
              <a:gd name="connsiteY46" fmla="*/ 4912468 h 6256684"/>
              <a:gd name="connsiteX47" fmla="*/ 1682885 w 2538919"/>
              <a:gd name="connsiteY47" fmla="*/ 4980562 h 6256684"/>
              <a:gd name="connsiteX48" fmla="*/ 1653702 w 2538919"/>
              <a:gd name="connsiteY48" fmla="*/ 4990289 h 6256684"/>
              <a:gd name="connsiteX49" fmla="*/ 1605063 w 2538919"/>
              <a:gd name="connsiteY49" fmla="*/ 5029200 h 6256684"/>
              <a:gd name="connsiteX50" fmla="*/ 1566153 w 2538919"/>
              <a:gd name="connsiteY50" fmla="*/ 5038928 h 6256684"/>
              <a:gd name="connsiteX51" fmla="*/ 1507787 w 2538919"/>
              <a:gd name="connsiteY51" fmla="*/ 5058383 h 6256684"/>
              <a:gd name="connsiteX52" fmla="*/ 1439693 w 2538919"/>
              <a:gd name="connsiteY52" fmla="*/ 5087566 h 6256684"/>
              <a:gd name="connsiteX53" fmla="*/ 1410510 w 2538919"/>
              <a:gd name="connsiteY53" fmla="*/ 5107021 h 6256684"/>
              <a:gd name="connsiteX54" fmla="*/ 1332689 w 2538919"/>
              <a:gd name="connsiteY54" fmla="*/ 5126477 h 6256684"/>
              <a:gd name="connsiteX55" fmla="*/ 1274323 w 2538919"/>
              <a:gd name="connsiteY55" fmla="*/ 5165387 h 6256684"/>
              <a:gd name="connsiteX56" fmla="*/ 1245140 w 2538919"/>
              <a:gd name="connsiteY56" fmla="*/ 5184842 h 6256684"/>
              <a:gd name="connsiteX57" fmla="*/ 1167319 w 2538919"/>
              <a:gd name="connsiteY57" fmla="*/ 5223753 h 6256684"/>
              <a:gd name="connsiteX58" fmla="*/ 1118680 w 2538919"/>
              <a:gd name="connsiteY58" fmla="*/ 5252936 h 6256684"/>
              <a:gd name="connsiteX59" fmla="*/ 1050587 w 2538919"/>
              <a:gd name="connsiteY59" fmla="*/ 5301574 h 6256684"/>
              <a:gd name="connsiteX60" fmla="*/ 1001949 w 2538919"/>
              <a:gd name="connsiteY60" fmla="*/ 5330757 h 6256684"/>
              <a:gd name="connsiteX61" fmla="*/ 982493 w 2538919"/>
              <a:gd name="connsiteY61" fmla="*/ 5359940 h 6256684"/>
              <a:gd name="connsiteX62" fmla="*/ 963038 w 2538919"/>
              <a:gd name="connsiteY62" fmla="*/ 5379396 h 6256684"/>
              <a:gd name="connsiteX63" fmla="*/ 846306 w 2538919"/>
              <a:gd name="connsiteY63" fmla="*/ 5457217 h 6256684"/>
              <a:gd name="connsiteX64" fmla="*/ 817123 w 2538919"/>
              <a:gd name="connsiteY64" fmla="*/ 5486400 h 6256684"/>
              <a:gd name="connsiteX65" fmla="*/ 787940 w 2538919"/>
              <a:gd name="connsiteY65" fmla="*/ 5496128 h 6256684"/>
              <a:gd name="connsiteX66" fmla="*/ 768485 w 2538919"/>
              <a:gd name="connsiteY66" fmla="*/ 5525311 h 6256684"/>
              <a:gd name="connsiteX67" fmla="*/ 739302 w 2538919"/>
              <a:gd name="connsiteY67" fmla="*/ 5544766 h 6256684"/>
              <a:gd name="connsiteX68" fmla="*/ 690663 w 2538919"/>
              <a:gd name="connsiteY68" fmla="*/ 5573949 h 6256684"/>
              <a:gd name="connsiteX69" fmla="*/ 661480 w 2538919"/>
              <a:gd name="connsiteY69" fmla="*/ 5603132 h 6256684"/>
              <a:gd name="connsiteX70" fmla="*/ 612842 w 2538919"/>
              <a:gd name="connsiteY70" fmla="*/ 5632315 h 6256684"/>
              <a:gd name="connsiteX71" fmla="*/ 593387 w 2538919"/>
              <a:gd name="connsiteY71" fmla="*/ 5661498 h 6256684"/>
              <a:gd name="connsiteX72" fmla="*/ 544749 w 2538919"/>
              <a:gd name="connsiteY72" fmla="*/ 5700408 h 6256684"/>
              <a:gd name="connsiteX73" fmla="*/ 486383 w 2538919"/>
              <a:gd name="connsiteY73" fmla="*/ 5768502 h 6256684"/>
              <a:gd name="connsiteX74" fmla="*/ 437744 w 2538919"/>
              <a:gd name="connsiteY74" fmla="*/ 5807413 h 6256684"/>
              <a:gd name="connsiteX75" fmla="*/ 379378 w 2538919"/>
              <a:gd name="connsiteY75" fmla="*/ 5875506 h 6256684"/>
              <a:gd name="connsiteX76" fmla="*/ 321012 w 2538919"/>
              <a:gd name="connsiteY76" fmla="*/ 5933872 h 6256684"/>
              <a:gd name="connsiteX77" fmla="*/ 301557 w 2538919"/>
              <a:gd name="connsiteY77" fmla="*/ 5953328 h 6256684"/>
              <a:gd name="connsiteX78" fmla="*/ 243191 w 2538919"/>
              <a:gd name="connsiteY78" fmla="*/ 6001966 h 6256684"/>
              <a:gd name="connsiteX79" fmla="*/ 184825 w 2538919"/>
              <a:gd name="connsiteY79" fmla="*/ 6040877 h 6256684"/>
              <a:gd name="connsiteX80" fmla="*/ 126459 w 2538919"/>
              <a:gd name="connsiteY80" fmla="*/ 6099242 h 6256684"/>
              <a:gd name="connsiteX81" fmla="*/ 107004 w 2538919"/>
              <a:gd name="connsiteY81" fmla="*/ 6128425 h 6256684"/>
              <a:gd name="connsiteX82" fmla="*/ 87549 w 2538919"/>
              <a:gd name="connsiteY82" fmla="*/ 6147881 h 6256684"/>
              <a:gd name="connsiteX83" fmla="*/ 48638 w 2538919"/>
              <a:gd name="connsiteY83" fmla="*/ 6206247 h 6256684"/>
              <a:gd name="connsiteX84" fmla="*/ 9727 w 2538919"/>
              <a:gd name="connsiteY84" fmla="*/ 6254885 h 6256684"/>
              <a:gd name="connsiteX85" fmla="*/ 0 w 2538919"/>
              <a:gd name="connsiteY85" fmla="*/ 6254885 h 6256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2538919" h="6256684">
                <a:moveTo>
                  <a:pt x="2470825" y="0"/>
                </a:moveTo>
                <a:cubicBezTo>
                  <a:pt x="2500483" y="88975"/>
                  <a:pt x="2492659" y="50177"/>
                  <a:pt x="2500008" y="175098"/>
                </a:cubicBezTo>
                <a:cubicBezTo>
                  <a:pt x="2513842" y="410272"/>
                  <a:pt x="2486633" y="319792"/>
                  <a:pt x="2519463" y="418289"/>
                </a:cubicBezTo>
                <a:cubicBezTo>
                  <a:pt x="2522706" y="444230"/>
                  <a:pt x="2524514" y="470390"/>
                  <a:pt x="2529191" y="496111"/>
                </a:cubicBezTo>
                <a:cubicBezTo>
                  <a:pt x="2531025" y="506199"/>
                  <a:pt x="2538919" y="515040"/>
                  <a:pt x="2538919" y="525294"/>
                </a:cubicBezTo>
                <a:cubicBezTo>
                  <a:pt x="2538919" y="561109"/>
                  <a:pt x="2535415" y="597028"/>
                  <a:pt x="2529191" y="632298"/>
                </a:cubicBezTo>
                <a:cubicBezTo>
                  <a:pt x="2525627" y="652494"/>
                  <a:pt x="2516221" y="671209"/>
                  <a:pt x="2509736" y="690664"/>
                </a:cubicBezTo>
                <a:cubicBezTo>
                  <a:pt x="2506493" y="700392"/>
                  <a:pt x="2504594" y="710676"/>
                  <a:pt x="2500008" y="719847"/>
                </a:cubicBezTo>
                <a:cubicBezTo>
                  <a:pt x="2475324" y="769214"/>
                  <a:pt x="2488597" y="746692"/>
                  <a:pt x="2461097" y="787940"/>
                </a:cubicBezTo>
                <a:cubicBezTo>
                  <a:pt x="2440853" y="868923"/>
                  <a:pt x="2465504" y="788854"/>
                  <a:pt x="2431914" y="856034"/>
                </a:cubicBezTo>
                <a:cubicBezTo>
                  <a:pt x="2427328" y="865205"/>
                  <a:pt x="2427167" y="876254"/>
                  <a:pt x="2422187" y="885217"/>
                </a:cubicBezTo>
                <a:cubicBezTo>
                  <a:pt x="2410832" y="905657"/>
                  <a:pt x="2383276" y="943583"/>
                  <a:pt x="2383276" y="943583"/>
                </a:cubicBezTo>
                <a:cubicBezTo>
                  <a:pt x="2376791" y="963038"/>
                  <a:pt x="2375197" y="984886"/>
                  <a:pt x="2363821" y="1001949"/>
                </a:cubicBezTo>
                <a:lnTo>
                  <a:pt x="2324910" y="1060315"/>
                </a:lnTo>
                <a:cubicBezTo>
                  <a:pt x="2318425" y="1079770"/>
                  <a:pt x="2316831" y="1101618"/>
                  <a:pt x="2305455" y="1118681"/>
                </a:cubicBezTo>
                <a:lnTo>
                  <a:pt x="2266544" y="1177047"/>
                </a:lnTo>
                <a:cubicBezTo>
                  <a:pt x="2263302" y="1186775"/>
                  <a:pt x="2261403" y="1197059"/>
                  <a:pt x="2256817" y="1206230"/>
                </a:cubicBezTo>
                <a:cubicBezTo>
                  <a:pt x="2251588" y="1216687"/>
                  <a:pt x="2241966" y="1224667"/>
                  <a:pt x="2237361" y="1235413"/>
                </a:cubicBezTo>
                <a:cubicBezTo>
                  <a:pt x="2199671" y="1323355"/>
                  <a:pt x="2257024" y="1230239"/>
                  <a:pt x="2208178" y="1303506"/>
                </a:cubicBezTo>
                <a:cubicBezTo>
                  <a:pt x="2178660" y="1392066"/>
                  <a:pt x="2223944" y="1252183"/>
                  <a:pt x="2188723" y="1381328"/>
                </a:cubicBezTo>
                <a:cubicBezTo>
                  <a:pt x="2183327" y="1401113"/>
                  <a:pt x="2175753" y="1420239"/>
                  <a:pt x="2169268" y="1439694"/>
                </a:cubicBezTo>
                <a:lnTo>
                  <a:pt x="2159540" y="1468877"/>
                </a:lnTo>
                <a:cubicBezTo>
                  <a:pt x="2151118" y="1536249"/>
                  <a:pt x="2152815" y="1538048"/>
                  <a:pt x="2140085" y="1595336"/>
                </a:cubicBezTo>
                <a:cubicBezTo>
                  <a:pt x="2120643" y="1682825"/>
                  <a:pt x="2140128" y="1591935"/>
                  <a:pt x="2120629" y="1663430"/>
                </a:cubicBezTo>
                <a:cubicBezTo>
                  <a:pt x="2113594" y="1689226"/>
                  <a:pt x="2109630" y="1715885"/>
                  <a:pt x="2101174" y="1741251"/>
                </a:cubicBezTo>
                <a:cubicBezTo>
                  <a:pt x="2087218" y="1783117"/>
                  <a:pt x="2093933" y="1760486"/>
                  <a:pt x="2081719" y="1809345"/>
                </a:cubicBezTo>
                <a:cubicBezTo>
                  <a:pt x="2078476" y="1887166"/>
                  <a:pt x="2079741" y="1965306"/>
                  <a:pt x="2071991" y="2042808"/>
                </a:cubicBezTo>
                <a:cubicBezTo>
                  <a:pt x="2069950" y="2063214"/>
                  <a:pt x="2055908" y="2080945"/>
                  <a:pt x="2052536" y="2101174"/>
                </a:cubicBezTo>
                <a:cubicBezTo>
                  <a:pt x="2049293" y="2120629"/>
                  <a:pt x="2045255" y="2139969"/>
                  <a:pt x="2042808" y="2159540"/>
                </a:cubicBezTo>
                <a:cubicBezTo>
                  <a:pt x="2027760" y="2279920"/>
                  <a:pt x="2044737" y="2221843"/>
                  <a:pt x="2023353" y="2286000"/>
                </a:cubicBezTo>
                <a:cubicBezTo>
                  <a:pt x="2020110" y="2311940"/>
                  <a:pt x="2018302" y="2338100"/>
                  <a:pt x="2013625" y="2363821"/>
                </a:cubicBezTo>
                <a:cubicBezTo>
                  <a:pt x="2011791" y="2373909"/>
                  <a:pt x="2004482" y="2382767"/>
                  <a:pt x="2003897" y="2393004"/>
                </a:cubicBezTo>
                <a:cubicBezTo>
                  <a:pt x="1997975" y="2496647"/>
                  <a:pt x="1997412" y="2600527"/>
                  <a:pt x="1994170" y="2704289"/>
                </a:cubicBezTo>
                <a:cubicBezTo>
                  <a:pt x="1997412" y="2908570"/>
                  <a:pt x="1995022" y="3113018"/>
                  <a:pt x="2003897" y="3317132"/>
                </a:cubicBezTo>
                <a:cubicBezTo>
                  <a:pt x="2004788" y="3337620"/>
                  <a:pt x="2023353" y="3375498"/>
                  <a:pt x="2023353" y="3375498"/>
                </a:cubicBezTo>
                <a:cubicBezTo>
                  <a:pt x="1983493" y="3415358"/>
                  <a:pt x="1961619" y="3430871"/>
                  <a:pt x="1935804" y="3482502"/>
                </a:cubicBezTo>
                <a:cubicBezTo>
                  <a:pt x="1915406" y="3523298"/>
                  <a:pt x="1911881" y="3540604"/>
                  <a:pt x="1867710" y="3570051"/>
                </a:cubicBezTo>
                <a:cubicBezTo>
                  <a:pt x="1857982" y="3576536"/>
                  <a:pt x="1847325" y="3581807"/>
                  <a:pt x="1838527" y="3589506"/>
                </a:cubicBezTo>
                <a:cubicBezTo>
                  <a:pt x="1821272" y="3604605"/>
                  <a:pt x="1789889" y="3638145"/>
                  <a:pt x="1789889" y="3638145"/>
                </a:cubicBezTo>
                <a:cubicBezTo>
                  <a:pt x="1775188" y="3696947"/>
                  <a:pt x="1784387" y="3664377"/>
                  <a:pt x="1760706" y="3735421"/>
                </a:cubicBezTo>
                <a:cubicBezTo>
                  <a:pt x="1757463" y="3745149"/>
                  <a:pt x="1758228" y="3757353"/>
                  <a:pt x="1750978" y="3764604"/>
                </a:cubicBezTo>
                <a:lnTo>
                  <a:pt x="1731523" y="3784060"/>
                </a:lnTo>
                <a:cubicBezTo>
                  <a:pt x="1728280" y="3793787"/>
                  <a:pt x="1724282" y="3803295"/>
                  <a:pt x="1721795" y="3813242"/>
                </a:cubicBezTo>
                <a:cubicBezTo>
                  <a:pt x="1700739" y="3897467"/>
                  <a:pt x="1707379" y="3955665"/>
                  <a:pt x="1702340" y="4056434"/>
                </a:cubicBezTo>
                <a:cubicBezTo>
                  <a:pt x="1705583" y="4192621"/>
                  <a:pt x="1707813" y="4328837"/>
                  <a:pt x="1712068" y="4464996"/>
                </a:cubicBezTo>
                <a:cubicBezTo>
                  <a:pt x="1714298" y="4536371"/>
                  <a:pt x="1721795" y="4607594"/>
                  <a:pt x="1721795" y="4679004"/>
                </a:cubicBezTo>
                <a:cubicBezTo>
                  <a:pt x="1721795" y="4756893"/>
                  <a:pt x="1717617" y="4834777"/>
                  <a:pt x="1712068" y="4912468"/>
                </a:cubicBezTo>
                <a:cubicBezTo>
                  <a:pt x="1710652" y="4932292"/>
                  <a:pt x="1700008" y="4966864"/>
                  <a:pt x="1682885" y="4980562"/>
                </a:cubicBezTo>
                <a:cubicBezTo>
                  <a:pt x="1674878" y="4986967"/>
                  <a:pt x="1663430" y="4987047"/>
                  <a:pt x="1653702" y="4990289"/>
                </a:cubicBezTo>
                <a:cubicBezTo>
                  <a:pt x="1638012" y="5005979"/>
                  <a:pt x="1626539" y="5019996"/>
                  <a:pt x="1605063" y="5029200"/>
                </a:cubicBezTo>
                <a:cubicBezTo>
                  <a:pt x="1592775" y="5034466"/>
                  <a:pt x="1578958" y="5035086"/>
                  <a:pt x="1566153" y="5038928"/>
                </a:cubicBezTo>
                <a:cubicBezTo>
                  <a:pt x="1546510" y="5044821"/>
                  <a:pt x="1527242" y="5051898"/>
                  <a:pt x="1507787" y="5058383"/>
                </a:cubicBezTo>
                <a:cubicBezTo>
                  <a:pt x="1475049" y="5069296"/>
                  <a:pt x="1473347" y="5068336"/>
                  <a:pt x="1439693" y="5087566"/>
                </a:cubicBezTo>
                <a:cubicBezTo>
                  <a:pt x="1429542" y="5093366"/>
                  <a:pt x="1421497" y="5103026"/>
                  <a:pt x="1410510" y="5107021"/>
                </a:cubicBezTo>
                <a:cubicBezTo>
                  <a:pt x="1385381" y="5116159"/>
                  <a:pt x="1332689" y="5126477"/>
                  <a:pt x="1332689" y="5126477"/>
                </a:cubicBezTo>
                <a:lnTo>
                  <a:pt x="1274323" y="5165387"/>
                </a:lnTo>
                <a:cubicBezTo>
                  <a:pt x="1264595" y="5171872"/>
                  <a:pt x="1255597" y="5179614"/>
                  <a:pt x="1245140" y="5184842"/>
                </a:cubicBezTo>
                <a:cubicBezTo>
                  <a:pt x="1219200" y="5197812"/>
                  <a:pt x="1187827" y="5203246"/>
                  <a:pt x="1167319" y="5223753"/>
                </a:cubicBezTo>
                <a:cubicBezTo>
                  <a:pt x="1140612" y="5250458"/>
                  <a:pt x="1156564" y="5240308"/>
                  <a:pt x="1118680" y="5252936"/>
                </a:cubicBezTo>
                <a:cubicBezTo>
                  <a:pt x="1054946" y="5316670"/>
                  <a:pt x="1127413" y="5250355"/>
                  <a:pt x="1050587" y="5301574"/>
                </a:cubicBezTo>
                <a:cubicBezTo>
                  <a:pt x="997177" y="5337182"/>
                  <a:pt x="1069689" y="5308178"/>
                  <a:pt x="1001949" y="5330757"/>
                </a:cubicBezTo>
                <a:cubicBezTo>
                  <a:pt x="995464" y="5340485"/>
                  <a:pt x="989796" y="5350811"/>
                  <a:pt x="982493" y="5359940"/>
                </a:cubicBezTo>
                <a:cubicBezTo>
                  <a:pt x="976764" y="5367102"/>
                  <a:pt x="970200" y="5373667"/>
                  <a:pt x="963038" y="5379396"/>
                </a:cubicBezTo>
                <a:cubicBezTo>
                  <a:pt x="888521" y="5439010"/>
                  <a:pt x="907554" y="5426594"/>
                  <a:pt x="846306" y="5457217"/>
                </a:cubicBezTo>
                <a:cubicBezTo>
                  <a:pt x="836578" y="5466945"/>
                  <a:pt x="828569" y="5478769"/>
                  <a:pt x="817123" y="5486400"/>
                </a:cubicBezTo>
                <a:cubicBezTo>
                  <a:pt x="808591" y="5492088"/>
                  <a:pt x="795947" y="5489722"/>
                  <a:pt x="787940" y="5496128"/>
                </a:cubicBezTo>
                <a:cubicBezTo>
                  <a:pt x="778811" y="5503431"/>
                  <a:pt x="776752" y="5517044"/>
                  <a:pt x="768485" y="5525311"/>
                </a:cubicBezTo>
                <a:cubicBezTo>
                  <a:pt x="760218" y="5533578"/>
                  <a:pt x="748431" y="5537463"/>
                  <a:pt x="739302" y="5544766"/>
                </a:cubicBezTo>
                <a:cubicBezTo>
                  <a:pt x="701150" y="5575287"/>
                  <a:pt x="741343" y="5557055"/>
                  <a:pt x="690663" y="5573949"/>
                </a:cubicBezTo>
                <a:cubicBezTo>
                  <a:pt x="680935" y="5583677"/>
                  <a:pt x="672486" y="5594878"/>
                  <a:pt x="661480" y="5603132"/>
                </a:cubicBezTo>
                <a:cubicBezTo>
                  <a:pt x="646354" y="5614476"/>
                  <a:pt x="627197" y="5620010"/>
                  <a:pt x="612842" y="5632315"/>
                </a:cubicBezTo>
                <a:cubicBezTo>
                  <a:pt x="603965" y="5639924"/>
                  <a:pt x="601654" y="5653231"/>
                  <a:pt x="593387" y="5661498"/>
                </a:cubicBezTo>
                <a:cubicBezTo>
                  <a:pt x="578706" y="5676179"/>
                  <a:pt x="560267" y="5686614"/>
                  <a:pt x="544749" y="5700408"/>
                </a:cubicBezTo>
                <a:cubicBezTo>
                  <a:pt x="479898" y="5758053"/>
                  <a:pt x="527277" y="5717385"/>
                  <a:pt x="486383" y="5768502"/>
                </a:cubicBezTo>
                <a:cubicBezTo>
                  <a:pt x="463745" y="5796799"/>
                  <a:pt x="468075" y="5782137"/>
                  <a:pt x="437744" y="5807413"/>
                </a:cubicBezTo>
                <a:cubicBezTo>
                  <a:pt x="396072" y="5842140"/>
                  <a:pt x="418024" y="5832567"/>
                  <a:pt x="379378" y="5875506"/>
                </a:cubicBezTo>
                <a:cubicBezTo>
                  <a:pt x="360972" y="5895957"/>
                  <a:pt x="340467" y="5914417"/>
                  <a:pt x="321012" y="5933872"/>
                </a:cubicBezTo>
                <a:cubicBezTo>
                  <a:pt x="314527" y="5940357"/>
                  <a:pt x="309188" y="5948241"/>
                  <a:pt x="301557" y="5953328"/>
                </a:cubicBezTo>
                <a:cubicBezTo>
                  <a:pt x="197285" y="6022841"/>
                  <a:pt x="355529" y="5914591"/>
                  <a:pt x="243191" y="6001966"/>
                </a:cubicBezTo>
                <a:cubicBezTo>
                  <a:pt x="224734" y="6016321"/>
                  <a:pt x="198855" y="6022171"/>
                  <a:pt x="184825" y="6040877"/>
                </a:cubicBezTo>
                <a:cubicBezTo>
                  <a:pt x="148627" y="6089140"/>
                  <a:pt x="169132" y="6070794"/>
                  <a:pt x="126459" y="6099242"/>
                </a:cubicBezTo>
                <a:cubicBezTo>
                  <a:pt x="119974" y="6108970"/>
                  <a:pt x="114307" y="6119296"/>
                  <a:pt x="107004" y="6128425"/>
                </a:cubicBezTo>
                <a:cubicBezTo>
                  <a:pt x="101275" y="6135587"/>
                  <a:pt x="93052" y="6140544"/>
                  <a:pt x="87549" y="6147881"/>
                </a:cubicBezTo>
                <a:cubicBezTo>
                  <a:pt x="73520" y="6166587"/>
                  <a:pt x="61608" y="6186792"/>
                  <a:pt x="48638" y="6206247"/>
                </a:cubicBezTo>
                <a:cubicBezTo>
                  <a:pt x="38229" y="6221861"/>
                  <a:pt x="26363" y="6243795"/>
                  <a:pt x="9727" y="6254885"/>
                </a:cubicBezTo>
                <a:cubicBezTo>
                  <a:pt x="7029" y="6256684"/>
                  <a:pt x="3242" y="6254885"/>
                  <a:pt x="0" y="6254885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3999" y="1415917"/>
            <a:ext cx="2548646" cy="3324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Forme libre 18"/>
          <p:cNvSpPr/>
          <p:nvPr/>
        </p:nvSpPr>
        <p:spPr>
          <a:xfrm>
            <a:off x="6585632" y="1930745"/>
            <a:ext cx="1436561" cy="3183053"/>
          </a:xfrm>
          <a:custGeom>
            <a:avLst/>
            <a:gdLst>
              <a:gd name="connsiteX0" fmla="*/ 2470825 w 2538919"/>
              <a:gd name="connsiteY0" fmla="*/ 0 h 6256684"/>
              <a:gd name="connsiteX1" fmla="*/ 2500008 w 2538919"/>
              <a:gd name="connsiteY1" fmla="*/ 175098 h 6256684"/>
              <a:gd name="connsiteX2" fmla="*/ 2519463 w 2538919"/>
              <a:gd name="connsiteY2" fmla="*/ 418289 h 6256684"/>
              <a:gd name="connsiteX3" fmla="*/ 2529191 w 2538919"/>
              <a:gd name="connsiteY3" fmla="*/ 496111 h 6256684"/>
              <a:gd name="connsiteX4" fmla="*/ 2538919 w 2538919"/>
              <a:gd name="connsiteY4" fmla="*/ 525294 h 6256684"/>
              <a:gd name="connsiteX5" fmla="*/ 2529191 w 2538919"/>
              <a:gd name="connsiteY5" fmla="*/ 632298 h 6256684"/>
              <a:gd name="connsiteX6" fmla="*/ 2509736 w 2538919"/>
              <a:gd name="connsiteY6" fmla="*/ 690664 h 6256684"/>
              <a:gd name="connsiteX7" fmla="*/ 2500008 w 2538919"/>
              <a:gd name="connsiteY7" fmla="*/ 719847 h 6256684"/>
              <a:gd name="connsiteX8" fmla="*/ 2461097 w 2538919"/>
              <a:gd name="connsiteY8" fmla="*/ 787940 h 6256684"/>
              <a:gd name="connsiteX9" fmla="*/ 2431914 w 2538919"/>
              <a:gd name="connsiteY9" fmla="*/ 856034 h 6256684"/>
              <a:gd name="connsiteX10" fmla="*/ 2422187 w 2538919"/>
              <a:gd name="connsiteY10" fmla="*/ 885217 h 6256684"/>
              <a:gd name="connsiteX11" fmla="*/ 2383276 w 2538919"/>
              <a:gd name="connsiteY11" fmla="*/ 943583 h 6256684"/>
              <a:gd name="connsiteX12" fmla="*/ 2363821 w 2538919"/>
              <a:gd name="connsiteY12" fmla="*/ 1001949 h 6256684"/>
              <a:gd name="connsiteX13" fmla="*/ 2324910 w 2538919"/>
              <a:gd name="connsiteY13" fmla="*/ 1060315 h 6256684"/>
              <a:gd name="connsiteX14" fmla="*/ 2305455 w 2538919"/>
              <a:gd name="connsiteY14" fmla="*/ 1118681 h 6256684"/>
              <a:gd name="connsiteX15" fmla="*/ 2266544 w 2538919"/>
              <a:gd name="connsiteY15" fmla="*/ 1177047 h 6256684"/>
              <a:gd name="connsiteX16" fmla="*/ 2256817 w 2538919"/>
              <a:gd name="connsiteY16" fmla="*/ 1206230 h 6256684"/>
              <a:gd name="connsiteX17" fmla="*/ 2237361 w 2538919"/>
              <a:gd name="connsiteY17" fmla="*/ 1235413 h 6256684"/>
              <a:gd name="connsiteX18" fmla="*/ 2208178 w 2538919"/>
              <a:gd name="connsiteY18" fmla="*/ 1303506 h 6256684"/>
              <a:gd name="connsiteX19" fmla="*/ 2188723 w 2538919"/>
              <a:gd name="connsiteY19" fmla="*/ 1381328 h 6256684"/>
              <a:gd name="connsiteX20" fmla="*/ 2169268 w 2538919"/>
              <a:gd name="connsiteY20" fmla="*/ 1439694 h 6256684"/>
              <a:gd name="connsiteX21" fmla="*/ 2159540 w 2538919"/>
              <a:gd name="connsiteY21" fmla="*/ 1468877 h 6256684"/>
              <a:gd name="connsiteX22" fmla="*/ 2140085 w 2538919"/>
              <a:gd name="connsiteY22" fmla="*/ 1595336 h 6256684"/>
              <a:gd name="connsiteX23" fmla="*/ 2120629 w 2538919"/>
              <a:gd name="connsiteY23" fmla="*/ 1663430 h 6256684"/>
              <a:gd name="connsiteX24" fmla="*/ 2101174 w 2538919"/>
              <a:gd name="connsiteY24" fmla="*/ 1741251 h 6256684"/>
              <a:gd name="connsiteX25" fmla="*/ 2081719 w 2538919"/>
              <a:gd name="connsiteY25" fmla="*/ 1809345 h 6256684"/>
              <a:gd name="connsiteX26" fmla="*/ 2071991 w 2538919"/>
              <a:gd name="connsiteY26" fmla="*/ 2042808 h 6256684"/>
              <a:gd name="connsiteX27" fmla="*/ 2052536 w 2538919"/>
              <a:gd name="connsiteY27" fmla="*/ 2101174 h 6256684"/>
              <a:gd name="connsiteX28" fmla="*/ 2042808 w 2538919"/>
              <a:gd name="connsiteY28" fmla="*/ 2159540 h 6256684"/>
              <a:gd name="connsiteX29" fmla="*/ 2023353 w 2538919"/>
              <a:gd name="connsiteY29" fmla="*/ 2286000 h 6256684"/>
              <a:gd name="connsiteX30" fmla="*/ 2013625 w 2538919"/>
              <a:gd name="connsiteY30" fmla="*/ 2363821 h 6256684"/>
              <a:gd name="connsiteX31" fmla="*/ 2003897 w 2538919"/>
              <a:gd name="connsiteY31" fmla="*/ 2393004 h 6256684"/>
              <a:gd name="connsiteX32" fmla="*/ 1994170 w 2538919"/>
              <a:gd name="connsiteY32" fmla="*/ 2704289 h 6256684"/>
              <a:gd name="connsiteX33" fmla="*/ 2003897 w 2538919"/>
              <a:gd name="connsiteY33" fmla="*/ 3317132 h 6256684"/>
              <a:gd name="connsiteX34" fmla="*/ 2023353 w 2538919"/>
              <a:gd name="connsiteY34" fmla="*/ 3375498 h 6256684"/>
              <a:gd name="connsiteX35" fmla="*/ 1935804 w 2538919"/>
              <a:gd name="connsiteY35" fmla="*/ 3482502 h 6256684"/>
              <a:gd name="connsiteX36" fmla="*/ 1867710 w 2538919"/>
              <a:gd name="connsiteY36" fmla="*/ 3570051 h 6256684"/>
              <a:gd name="connsiteX37" fmla="*/ 1838527 w 2538919"/>
              <a:gd name="connsiteY37" fmla="*/ 3589506 h 6256684"/>
              <a:gd name="connsiteX38" fmla="*/ 1789889 w 2538919"/>
              <a:gd name="connsiteY38" fmla="*/ 3638145 h 6256684"/>
              <a:gd name="connsiteX39" fmla="*/ 1760706 w 2538919"/>
              <a:gd name="connsiteY39" fmla="*/ 3735421 h 6256684"/>
              <a:gd name="connsiteX40" fmla="*/ 1750978 w 2538919"/>
              <a:gd name="connsiteY40" fmla="*/ 3764604 h 6256684"/>
              <a:gd name="connsiteX41" fmla="*/ 1731523 w 2538919"/>
              <a:gd name="connsiteY41" fmla="*/ 3784060 h 6256684"/>
              <a:gd name="connsiteX42" fmla="*/ 1721795 w 2538919"/>
              <a:gd name="connsiteY42" fmla="*/ 3813242 h 6256684"/>
              <a:gd name="connsiteX43" fmla="*/ 1702340 w 2538919"/>
              <a:gd name="connsiteY43" fmla="*/ 4056434 h 6256684"/>
              <a:gd name="connsiteX44" fmla="*/ 1712068 w 2538919"/>
              <a:gd name="connsiteY44" fmla="*/ 4464996 h 6256684"/>
              <a:gd name="connsiteX45" fmla="*/ 1721795 w 2538919"/>
              <a:gd name="connsiteY45" fmla="*/ 4679004 h 6256684"/>
              <a:gd name="connsiteX46" fmla="*/ 1712068 w 2538919"/>
              <a:gd name="connsiteY46" fmla="*/ 4912468 h 6256684"/>
              <a:gd name="connsiteX47" fmla="*/ 1682885 w 2538919"/>
              <a:gd name="connsiteY47" fmla="*/ 4980562 h 6256684"/>
              <a:gd name="connsiteX48" fmla="*/ 1653702 w 2538919"/>
              <a:gd name="connsiteY48" fmla="*/ 4990289 h 6256684"/>
              <a:gd name="connsiteX49" fmla="*/ 1605063 w 2538919"/>
              <a:gd name="connsiteY49" fmla="*/ 5029200 h 6256684"/>
              <a:gd name="connsiteX50" fmla="*/ 1566153 w 2538919"/>
              <a:gd name="connsiteY50" fmla="*/ 5038928 h 6256684"/>
              <a:gd name="connsiteX51" fmla="*/ 1507787 w 2538919"/>
              <a:gd name="connsiteY51" fmla="*/ 5058383 h 6256684"/>
              <a:gd name="connsiteX52" fmla="*/ 1439693 w 2538919"/>
              <a:gd name="connsiteY52" fmla="*/ 5087566 h 6256684"/>
              <a:gd name="connsiteX53" fmla="*/ 1410510 w 2538919"/>
              <a:gd name="connsiteY53" fmla="*/ 5107021 h 6256684"/>
              <a:gd name="connsiteX54" fmla="*/ 1332689 w 2538919"/>
              <a:gd name="connsiteY54" fmla="*/ 5126477 h 6256684"/>
              <a:gd name="connsiteX55" fmla="*/ 1274323 w 2538919"/>
              <a:gd name="connsiteY55" fmla="*/ 5165387 h 6256684"/>
              <a:gd name="connsiteX56" fmla="*/ 1245140 w 2538919"/>
              <a:gd name="connsiteY56" fmla="*/ 5184842 h 6256684"/>
              <a:gd name="connsiteX57" fmla="*/ 1167319 w 2538919"/>
              <a:gd name="connsiteY57" fmla="*/ 5223753 h 6256684"/>
              <a:gd name="connsiteX58" fmla="*/ 1118680 w 2538919"/>
              <a:gd name="connsiteY58" fmla="*/ 5252936 h 6256684"/>
              <a:gd name="connsiteX59" fmla="*/ 1050587 w 2538919"/>
              <a:gd name="connsiteY59" fmla="*/ 5301574 h 6256684"/>
              <a:gd name="connsiteX60" fmla="*/ 1001949 w 2538919"/>
              <a:gd name="connsiteY60" fmla="*/ 5330757 h 6256684"/>
              <a:gd name="connsiteX61" fmla="*/ 982493 w 2538919"/>
              <a:gd name="connsiteY61" fmla="*/ 5359940 h 6256684"/>
              <a:gd name="connsiteX62" fmla="*/ 963038 w 2538919"/>
              <a:gd name="connsiteY62" fmla="*/ 5379396 h 6256684"/>
              <a:gd name="connsiteX63" fmla="*/ 846306 w 2538919"/>
              <a:gd name="connsiteY63" fmla="*/ 5457217 h 6256684"/>
              <a:gd name="connsiteX64" fmla="*/ 817123 w 2538919"/>
              <a:gd name="connsiteY64" fmla="*/ 5486400 h 6256684"/>
              <a:gd name="connsiteX65" fmla="*/ 787940 w 2538919"/>
              <a:gd name="connsiteY65" fmla="*/ 5496128 h 6256684"/>
              <a:gd name="connsiteX66" fmla="*/ 768485 w 2538919"/>
              <a:gd name="connsiteY66" fmla="*/ 5525311 h 6256684"/>
              <a:gd name="connsiteX67" fmla="*/ 739302 w 2538919"/>
              <a:gd name="connsiteY67" fmla="*/ 5544766 h 6256684"/>
              <a:gd name="connsiteX68" fmla="*/ 690663 w 2538919"/>
              <a:gd name="connsiteY68" fmla="*/ 5573949 h 6256684"/>
              <a:gd name="connsiteX69" fmla="*/ 661480 w 2538919"/>
              <a:gd name="connsiteY69" fmla="*/ 5603132 h 6256684"/>
              <a:gd name="connsiteX70" fmla="*/ 612842 w 2538919"/>
              <a:gd name="connsiteY70" fmla="*/ 5632315 h 6256684"/>
              <a:gd name="connsiteX71" fmla="*/ 593387 w 2538919"/>
              <a:gd name="connsiteY71" fmla="*/ 5661498 h 6256684"/>
              <a:gd name="connsiteX72" fmla="*/ 544749 w 2538919"/>
              <a:gd name="connsiteY72" fmla="*/ 5700408 h 6256684"/>
              <a:gd name="connsiteX73" fmla="*/ 486383 w 2538919"/>
              <a:gd name="connsiteY73" fmla="*/ 5768502 h 6256684"/>
              <a:gd name="connsiteX74" fmla="*/ 437744 w 2538919"/>
              <a:gd name="connsiteY74" fmla="*/ 5807413 h 6256684"/>
              <a:gd name="connsiteX75" fmla="*/ 379378 w 2538919"/>
              <a:gd name="connsiteY75" fmla="*/ 5875506 h 6256684"/>
              <a:gd name="connsiteX76" fmla="*/ 321012 w 2538919"/>
              <a:gd name="connsiteY76" fmla="*/ 5933872 h 6256684"/>
              <a:gd name="connsiteX77" fmla="*/ 301557 w 2538919"/>
              <a:gd name="connsiteY77" fmla="*/ 5953328 h 6256684"/>
              <a:gd name="connsiteX78" fmla="*/ 243191 w 2538919"/>
              <a:gd name="connsiteY78" fmla="*/ 6001966 h 6256684"/>
              <a:gd name="connsiteX79" fmla="*/ 184825 w 2538919"/>
              <a:gd name="connsiteY79" fmla="*/ 6040877 h 6256684"/>
              <a:gd name="connsiteX80" fmla="*/ 126459 w 2538919"/>
              <a:gd name="connsiteY80" fmla="*/ 6099242 h 6256684"/>
              <a:gd name="connsiteX81" fmla="*/ 107004 w 2538919"/>
              <a:gd name="connsiteY81" fmla="*/ 6128425 h 6256684"/>
              <a:gd name="connsiteX82" fmla="*/ 87549 w 2538919"/>
              <a:gd name="connsiteY82" fmla="*/ 6147881 h 6256684"/>
              <a:gd name="connsiteX83" fmla="*/ 48638 w 2538919"/>
              <a:gd name="connsiteY83" fmla="*/ 6206247 h 6256684"/>
              <a:gd name="connsiteX84" fmla="*/ 9727 w 2538919"/>
              <a:gd name="connsiteY84" fmla="*/ 6254885 h 6256684"/>
              <a:gd name="connsiteX85" fmla="*/ 0 w 2538919"/>
              <a:gd name="connsiteY85" fmla="*/ 6254885 h 6256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2538919" h="6256684">
                <a:moveTo>
                  <a:pt x="2470825" y="0"/>
                </a:moveTo>
                <a:cubicBezTo>
                  <a:pt x="2500483" y="88975"/>
                  <a:pt x="2492659" y="50177"/>
                  <a:pt x="2500008" y="175098"/>
                </a:cubicBezTo>
                <a:cubicBezTo>
                  <a:pt x="2513842" y="410272"/>
                  <a:pt x="2486633" y="319792"/>
                  <a:pt x="2519463" y="418289"/>
                </a:cubicBezTo>
                <a:cubicBezTo>
                  <a:pt x="2522706" y="444230"/>
                  <a:pt x="2524514" y="470390"/>
                  <a:pt x="2529191" y="496111"/>
                </a:cubicBezTo>
                <a:cubicBezTo>
                  <a:pt x="2531025" y="506199"/>
                  <a:pt x="2538919" y="515040"/>
                  <a:pt x="2538919" y="525294"/>
                </a:cubicBezTo>
                <a:cubicBezTo>
                  <a:pt x="2538919" y="561109"/>
                  <a:pt x="2535415" y="597028"/>
                  <a:pt x="2529191" y="632298"/>
                </a:cubicBezTo>
                <a:cubicBezTo>
                  <a:pt x="2525627" y="652494"/>
                  <a:pt x="2516221" y="671209"/>
                  <a:pt x="2509736" y="690664"/>
                </a:cubicBezTo>
                <a:cubicBezTo>
                  <a:pt x="2506493" y="700392"/>
                  <a:pt x="2504594" y="710676"/>
                  <a:pt x="2500008" y="719847"/>
                </a:cubicBezTo>
                <a:cubicBezTo>
                  <a:pt x="2475324" y="769214"/>
                  <a:pt x="2488597" y="746692"/>
                  <a:pt x="2461097" y="787940"/>
                </a:cubicBezTo>
                <a:cubicBezTo>
                  <a:pt x="2440853" y="868923"/>
                  <a:pt x="2465504" y="788854"/>
                  <a:pt x="2431914" y="856034"/>
                </a:cubicBezTo>
                <a:cubicBezTo>
                  <a:pt x="2427328" y="865205"/>
                  <a:pt x="2427167" y="876254"/>
                  <a:pt x="2422187" y="885217"/>
                </a:cubicBezTo>
                <a:cubicBezTo>
                  <a:pt x="2410832" y="905657"/>
                  <a:pt x="2383276" y="943583"/>
                  <a:pt x="2383276" y="943583"/>
                </a:cubicBezTo>
                <a:cubicBezTo>
                  <a:pt x="2376791" y="963038"/>
                  <a:pt x="2375197" y="984886"/>
                  <a:pt x="2363821" y="1001949"/>
                </a:cubicBezTo>
                <a:lnTo>
                  <a:pt x="2324910" y="1060315"/>
                </a:lnTo>
                <a:cubicBezTo>
                  <a:pt x="2318425" y="1079770"/>
                  <a:pt x="2316831" y="1101618"/>
                  <a:pt x="2305455" y="1118681"/>
                </a:cubicBezTo>
                <a:lnTo>
                  <a:pt x="2266544" y="1177047"/>
                </a:lnTo>
                <a:cubicBezTo>
                  <a:pt x="2263302" y="1186775"/>
                  <a:pt x="2261403" y="1197059"/>
                  <a:pt x="2256817" y="1206230"/>
                </a:cubicBezTo>
                <a:cubicBezTo>
                  <a:pt x="2251588" y="1216687"/>
                  <a:pt x="2241966" y="1224667"/>
                  <a:pt x="2237361" y="1235413"/>
                </a:cubicBezTo>
                <a:cubicBezTo>
                  <a:pt x="2199671" y="1323355"/>
                  <a:pt x="2257024" y="1230239"/>
                  <a:pt x="2208178" y="1303506"/>
                </a:cubicBezTo>
                <a:cubicBezTo>
                  <a:pt x="2178660" y="1392066"/>
                  <a:pt x="2223944" y="1252183"/>
                  <a:pt x="2188723" y="1381328"/>
                </a:cubicBezTo>
                <a:cubicBezTo>
                  <a:pt x="2183327" y="1401113"/>
                  <a:pt x="2175753" y="1420239"/>
                  <a:pt x="2169268" y="1439694"/>
                </a:cubicBezTo>
                <a:lnTo>
                  <a:pt x="2159540" y="1468877"/>
                </a:lnTo>
                <a:cubicBezTo>
                  <a:pt x="2151118" y="1536249"/>
                  <a:pt x="2152815" y="1538048"/>
                  <a:pt x="2140085" y="1595336"/>
                </a:cubicBezTo>
                <a:cubicBezTo>
                  <a:pt x="2120643" y="1682825"/>
                  <a:pt x="2140128" y="1591935"/>
                  <a:pt x="2120629" y="1663430"/>
                </a:cubicBezTo>
                <a:cubicBezTo>
                  <a:pt x="2113594" y="1689226"/>
                  <a:pt x="2109630" y="1715885"/>
                  <a:pt x="2101174" y="1741251"/>
                </a:cubicBezTo>
                <a:cubicBezTo>
                  <a:pt x="2087218" y="1783117"/>
                  <a:pt x="2093933" y="1760486"/>
                  <a:pt x="2081719" y="1809345"/>
                </a:cubicBezTo>
                <a:cubicBezTo>
                  <a:pt x="2078476" y="1887166"/>
                  <a:pt x="2079741" y="1965306"/>
                  <a:pt x="2071991" y="2042808"/>
                </a:cubicBezTo>
                <a:cubicBezTo>
                  <a:pt x="2069950" y="2063214"/>
                  <a:pt x="2055908" y="2080945"/>
                  <a:pt x="2052536" y="2101174"/>
                </a:cubicBezTo>
                <a:cubicBezTo>
                  <a:pt x="2049293" y="2120629"/>
                  <a:pt x="2045255" y="2139969"/>
                  <a:pt x="2042808" y="2159540"/>
                </a:cubicBezTo>
                <a:cubicBezTo>
                  <a:pt x="2027760" y="2279920"/>
                  <a:pt x="2044737" y="2221843"/>
                  <a:pt x="2023353" y="2286000"/>
                </a:cubicBezTo>
                <a:cubicBezTo>
                  <a:pt x="2020110" y="2311940"/>
                  <a:pt x="2018302" y="2338100"/>
                  <a:pt x="2013625" y="2363821"/>
                </a:cubicBezTo>
                <a:cubicBezTo>
                  <a:pt x="2011791" y="2373909"/>
                  <a:pt x="2004482" y="2382767"/>
                  <a:pt x="2003897" y="2393004"/>
                </a:cubicBezTo>
                <a:cubicBezTo>
                  <a:pt x="1997975" y="2496647"/>
                  <a:pt x="1997412" y="2600527"/>
                  <a:pt x="1994170" y="2704289"/>
                </a:cubicBezTo>
                <a:cubicBezTo>
                  <a:pt x="1997412" y="2908570"/>
                  <a:pt x="1995022" y="3113018"/>
                  <a:pt x="2003897" y="3317132"/>
                </a:cubicBezTo>
                <a:cubicBezTo>
                  <a:pt x="2004788" y="3337620"/>
                  <a:pt x="2023353" y="3375498"/>
                  <a:pt x="2023353" y="3375498"/>
                </a:cubicBezTo>
                <a:cubicBezTo>
                  <a:pt x="1983493" y="3415358"/>
                  <a:pt x="1961619" y="3430871"/>
                  <a:pt x="1935804" y="3482502"/>
                </a:cubicBezTo>
                <a:cubicBezTo>
                  <a:pt x="1915406" y="3523298"/>
                  <a:pt x="1911881" y="3540604"/>
                  <a:pt x="1867710" y="3570051"/>
                </a:cubicBezTo>
                <a:cubicBezTo>
                  <a:pt x="1857982" y="3576536"/>
                  <a:pt x="1847325" y="3581807"/>
                  <a:pt x="1838527" y="3589506"/>
                </a:cubicBezTo>
                <a:cubicBezTo>
                  <a:pt x="1821272" y="3604605"/>
                  <a:pt x="1789889" y="3638145"/>
                  <a:pt x="1789889" y="3638145"/>
                </a:cubicBezTo>
                <a:cubicBezTo>
                  <a:pt x="1775188" y="3696947"/>
                  <a:pt x="1784387" y="3664377"/>
                  <a:pt x="1760706" y="3735421"/>
                </a:cubicBezTo>
                <a:cubicBezTo>
                  <a:pt x="1757463" y="3745149"/>
                  <a:pt x="1758228" y="3757353"/>
                  <a:pt x="1750978" y="3764604"/>
                </a:cubicBezTo>
                <a:lnTo>
                  <a:pt x="1731523" y="3784060"/>
                </a:lnTo>
                <a:cubicBezTo>
                  <a:pt x="1728280" y="3793787"/>
                  <a:pt x="1724282" y="3803295"/>
                  <a:pt x="1721795" y="3813242"/>
                </a:cubicBezTo>
                <a:cubicBezTo>
                  <a:pt x="1700739" y="3897467"/>
                  <a:pt x="1707379" y="3955665"/>
                  <a:pt x="1702340" y="4056434"/>
                </a:cubicBezTo>
                <a:cubicBezTo>
                  <a:pt x="1705583" y="4192621"/>
                  <a:pt x="1707813" y="4328837"/>
                  <a:pt x="1712068" y="4464996"/>
                </a:cubicBezTo>
                <a:cubicBezTo>
                  <a:pt x="1714298" y="4536371"/>
                  <a:pt x="1721795" y="4607594"/>
                  <a:pt x="1721795" y="4679004"/>
                </a:cubicBezTo>
                <a:cubicBezTo>
                  <a:pt x="1721795" y="4756893"/>
                  <a:pt x="1717617" y="4834777"/>
                  <a:pt x="1712068" y="4912468"/>
                </a:cubicBezTo>
                <a:cubicBezTo>
                  <a:pt x="1710652" y="4932292"/>
                  <a:pt x="1700008" y="4966864"/>
                  <a:pt x="1682885" y="4980562"/>
                </a:cubicBezTo>
                <a:cubicBezTo>
                  <a:pt x="1674878" y="4986967"/>
                  <a:pt x="1663430" y="4987047"/>
                  <a:pt x="1653702" y="4990289"/>
                </a:cubicBezTo>
                <a:cubicBezTo>
                  <a:pt x="1638012" y="5005979"/>
                  <a:pt x="1626539" y="5019996"/>
                  <a:pt x="1605063" y="5029200"/>
                </a:cubicBezTo>
                <a:cubicBezTo>
                  <a:pt x="1592775" y="5034466"/>
                  <a:pt x="1578958" y="5035086"/>
                  <a:pt x="1566153" y="5038928"/>
                </a:cubicBezTo>
                <a:cubicBezTo>
                  <a:pt x="1546510" y="5044821"/>
                  <a:pt x="1527242" y="5051898"/>
                  <a:pt x="1507787" y="5058383"/>
                </a:cubicBezTo>
                <a:cubicBezTo>
                  <a:pt x="1475049" y="5069296"/>
                  <a:pt x="1473347" y="5068336"/>
                  <a:pt x="1439693" y="5087566"/>
                </a:cubicBezTo>
                <a:cubicBezTo>
                  <a:pt x="1429542" y="5093366"/>
                  <a:pt x="1421497" y="5103026"/>
                  <a:pt x="1410510" y="5107021"/>
                </a:cubicBezTo>
                <a:cubicBezTo>
                  <a:pt x="1385381" y="5116159"/>
                  <a:pt x="1332689" y="5126477"/>
                  <a:pt x="1332689" y="5126477"/>
                </a:cubicBezTo>
                <a:lnTo>
                  <a:pt x="1274323" y="5165387"/>
                </a:lnTo>
                <a:cubicBezTo>
                  <a:pt x="1264595" y="5171872"/>
                  <a:pt x="1255597" y="5179614"/>
                  <a:pt x="1245140" y="5184842"/>
                </a:cubicBezTo>
                <a:cubicBezTo>
                  <a:pt x="1219200" y="5197812"/>
                  <a:pt x="1187827" y="5203246"/>
                  <a:pt x="1167319" y="5223753"/>
                </a:cubicBezTo>
                <a:cubicBezTo>
                  <a:pt x="1140612" y="5250458"/>
                  <a:pt x="1156564" y="5240308"/>
                  <a:pt x="1118680" y="5252936"/>
                </a:cubicBezTo>
                <a:cubicBezTo>
                  <a:pt x="1054946" y="5316670"/>
                  <a:pt x="1127413" y="5250355"/>
                  <a:pt x="1050587" y="5301574"/>
                </a:cubicBezTo>
                <a:cubicBezTo>
                  <a:pt x="997177" y="5337182"/>
                  <a:pt x="1069689" y="5308178"/>
                  <a:pt x="1001949" y="5330757"/>
                </a:cubicBezTo>
                <a:cubicBezTo>
                  <a:pt x="995464" y="5340485"/>
                  <a:pt x="989796" y="5350811"/>
                  <a:pt x="982493" y="5359940"/>
                </a:cubicBezTo>
                <a:cubicBezTo>
                  <a:pt x="976764" y="5367102"/>
                  <a:pt x="970200" y="5373667"/>
                  <a:pt x="963038" y="5379396"/>
                </a:cubicBezTo>
                <a:cubicBezTo>
                  <a:pt x="888521" y="5439010"/>
                  <a:pt x="907554" y="5426594"/>
                  <a:pt x="846306" y="5457217"/>
                </a:cubicBezTo>
                <a:cubicBezTo>
                  <a:pt x="836578" y="5466945"/>
                  <a:pt x="828569" y="5478769"/>
                  <a:pt x="817123" y="5486400"/>
                </a:cubicBezTo>
                <a:cubicBezTo>
                  <a:pt x="808591" y="5492088"/>
                  <a:pt x="795947" y="5489722"/>
                  <a:pt x="787940" y="5496128"/>
                </a:cubicBezTo>
                <a:cubicBezTo>
                  <a:pt x="778811" y="5503431"/>
                  <a:pt x="776752" y="5517044"/>
                  <a:pt x="768485" y="5525311"/>
                </a:cubicBezTo>
                <a:cubicBezTo>
                  <a:pt x="760218" y="5533578"/>
                  <a:pt x="748431" y="5537463"/>
                  <a:pt x="739302" y="5544766"/>
                </a:cubicBezTo>
                <a:cubicBezTo>
                  <a:pt x="701150" y="5575287"/>
                  <a:pt x="741343" y="5557055"/>
                  <a:pt x="690663" y="5573949"/>
                </a:cubicBezTo>
                <a:cubicBezTo>
                  <a:pt x="680935" y="5583677"/>
                  <a:pt x="672486" y="5594878"/>
                  <a:pt x="661480" y="5603132"/>
                </a:cubicBezTo>
                <a:cubicBezTo>
                  <a:pt x="646354" y="5614476"/>
                  <a:pt x="627197" y="5620010"/>
                  <a:pt x="612842" y="5632315"/>
                </a:cubicBezTo>
                <a:cubicBezTo>
                  <a:pt x="603965" y="5639924"/>
                  <a:pt x="601654" y="5653231"/>
                  <a:pt x="593387" y="5661498"/>
                </a:cubicBezTo>
                <a:cubicBezTo>
                  <a:pt x="578706" y="5676179"/>
                  <a:pt x="560267" y="5686614"/>
                  <a:pt x="544749" y="5700408"/>
                </a:cubicBezTo>
                <a:cubicBezTo>
                  <a:pt x="479898" y="5758053"/>
                  <a:pt x="527277" y="5717385"/>
                  <a:pt x="486383" y="5768502"/>
                </a:cubicBezTo>
                <a:cubicBezTo>
                  <a:pt x="463745" y="5796799"/>
                  <a:pt x="468075" y="5782137"/>
                  <a:pt x="437744" y="5807413"/>
                </a:cubicBezTo>
                <a:cubicBezTo>
                  <a:pt x="396072" y="5842140"/>
                  <a:pt x="418024" y="5832567"/>
                  <a:pt x="379378" y="5875506"/>
                </a:cubicBezTo>
                <a:cubicBezTo>
                  <a:pt x="360972" y="5895957"/>
                  <a:pt x="340467" y="5914417"/>
                  <a:pt x="321012" y="5933872"/>
                </a:cubicBezTo>
                <a:cubicBezTo>
                  <a:pt x="314527" y="5940357"/>
                  <a:pt x="309188" y="5948241"/>
                  <a:pt x="301557" y="5953328"/>
                </a:cubicBezTo>
                <a:cubicBezTo>
                  <a:pt x="197285" y="6022841"/>
                  <a:pt x="355529" y="5914591"/>
                  <a:pt x="243191" y="6001966"/>
                </a:cubicBezTo>
                <a:cubicBezTo>
                  <a:pt x="224734" y="6016321"/>
                  <a:pt x="198855" y="6022171"/>
                  <a:pt x="184825" y="6040877"/>
                </a:cubicBezTo>
                <a:cubicBezTo>
                  <a:pt x="148627" y="6089140"/>
                  <a:pt x="169132" y="6070794"/>
                  <a:pt x="126459" y="6099242"/>
                </a:cubicBezTo>
                <a:cubicBezTo>
                  <a:pt x="119974" y="6108970"/>
                  <a:pt x="114307" y="6119296"/>
                  <a:pt x="107004" y="6128425"/>
                </a:cubicBezTo>
                <a:cubicBezTo>
                  <a:pt x="101275" y="6135587"/>
                  <a:pt x="93052" y="6140544"/>
                  <a:pt x="87549" y="6147881"/>
                </a:cubicBezTo>
                <a:cubicBezTo>
                  <a:pt x="73520" y="6166587"/>
                  <a:pt x="61608" y="6186792"/>
                  <a:pt x="48638" y="6206247"/>
                </a:cubicBezTo>
                <a:cubicBezTo>
                  <a:pt x="38229" y="6221861"/>
                  <a:pt x="26363" y="6243795"/>
                  <a:pt x="9727" y="6254885"/>
                </a:cubicBezTo>
                <a:cubicBezTo>
                  <a:pt x="7029" y="6256684"/>
                  <a:pt x="3242" y="6254885"/>
                  <a:pt x="0" y="6254885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0" name="Forme libre 19"/>
          <p:cNvSpPr/>
          <p:nvPr/>
        </p:nvSpPr>
        <p:spPr>
          <a:xfrm>
            <a:off x="6637648" y="1938991"/>
            <a:ext cx="1436561" cy="3183053"/>
          </a:xfrm>
          <a:custGeom>
            <a:avLst/>
            <a:gdLst>
              <a:gd name="connsiteX0" fmla="*/ 2470825 w 2538919"/>
              <a:gd name="connsiteY0" fmla="*/ 0 h 6256684"/>
              <a:gd name="connsiteX1" fmla="*/ 2500008 w 2538919"/>
              <a:gd name="connsiteY1" fmla="*/ 175098 h 6256684"/>
              <a:gd name="connsiteX2" fmla="*/ 2519463 w 2538919"/>
              <a:gd name="connsiteY2" fmla="*/ 418289 h 6256684"/>
              <a:gd name="connsiteX3" fmla="*/ 2529191 w 2538919"/>
              <a:gd name="connsiteY3" fmla="*/ 496111 h 6256684"/>
              <a:gd name="connsiteX4" fmla="*/ 2538919 w 2538919"/>
              <a:gd name="connsiteY4" fmla="*/ 525294 h 6256684"/>
              <a:gd name="connsiteX5" fmla="*/ 2529191 w 2538919"/>
              <a:gd name="connsiteY5" fmla="*/ 632298 h 6256684"/>
              <a:gd name="connsiteX6" fmla="*/ 2509736 w 2538919"/>
              <a:gd name="connsiteY6" fmla="*/ 690664 h 6256684"/>
              <a:gd name="connsiteX7" fmla="*/ 2500008 w 2538919"/>
              <a:gd name="connsiteY7" fmla="*/ 719847 h 6256684"/>
              <a:gd name="connsiteX8" fmla="*/ 2461097 w 2538919"/>
              <a:gd name="connsiteY8" fmla="*/ 787940 h 6256684"/>
              <a:gd name="connsiteX9" fmla="*/ 2431914 w 2538919"/>
              <a:gd name="connsiteY9" fmla="*/ 856034 h 6256684"/>
              <a:gd name="connsiteX10" fmla="*/ 2422187 w 2538919"/>
              <a:gd name="connsiteY10" fmla="*/ 885217 h 6256684"/>
              <a:gd name="connsiteX11" fmla="*/ 2383276 w 2538919"/>
              <a:gd name="connsiteY11" fmla="*/ 943583 h 6256684"/>
              <a:gd name="connsiteX12" fmla="*/ 2363821 w 2538919"/>
              <a:gd name="connsiteY12" fmla="*/ 1001949 h 6256684"/>
              <a:gd name="connsiteX13" fmla="*/ 2324910 w 2538919"/>
              <a:gd name="connsiteY13" fmla="*/ 1060315 h 6256684"/>
              <a:gd name="connsiteX14" fmla="*/ 2305455 w 2538919"/>
              <a:gd name="connsiteY14" fmla="*/ 1118681 h 6256684"/>
              <a:gd name="connsiteX15" fmla="*/ 2266544 w 2538919"/>
              <a:gd name="connsiteY15" fmla="*/ 1177047 h 6256684"/>
              <a:gd name="connsiteX16" fmla="*/ 2256817 w 2538919"/>
              <a:gd name="connsiteY16" fmla="*/ 1206230 h 6256684"/>
              <a:gd name="connsiteX17" fmla="*/ 2237361 w 2538919"/>
              <a:gd name="connsiteY17" fmla="*/ 1235413 h 6256684"/>
              <a:gd name="connsiteX18" fmla="*/ 2208178 w 2538919"/>
              <a:gd name="connsiteY18" fmla="*/ 1303506 h 6256684"/>
              <a:gd name="connsiteX19" fmla="*/ 2188723 w 2538919"/>
              <a:gd name="connsiteY19" fmla="*/ 1381328 h 6256684"/>
              <a:gd name="connsiteX20" fmla="*/ 2169268 w 2538919"/>
              <a:gd name="connsiteY20" fmla="*/ 1439694 h 6256684"/>
              <a:gd name="connsiteX21" fmla="*/ 2159540 w 2538919"/>
              <a:gd name="connsiteY21" fmla="*/ 1468877 h 6256684"/>
              <a:gd name="connsiteX22" fmla="*/ 2140085 w 2538919"/>
              <a:gd name="connsiteY22" fmla="*/ 1595336 h 6256684"/>
              <a:gd name="connsiteX23" fmla="*/ 2120629 w 2538919"/>
              <a:gd name="connsiteY23" fmla="*/ 1663430 h 6256684"/>
              <a:gd name="connsiteX24" fmla="*/ 2101174 w 2538919"/>
              <a:gd name="connsiteY24" fmla="*/ 1741251 h 6256684"/>
              <a:gd name="connsiteX25" fmla="*/ 2081719 w 2538919"/>
              <a:gd name="connsiteY25" fmla="*/ 1809345 h 6256684"/>
              <a:gd name="connsiteX26" fmla="*/ 2071991 w 2538919"/>
              <a:gd name="connsiteY26" fmla="*/ 2042808 h 6256684"/>
              <a:gd name="connsiteX27" fmla="*/ 2052536 w 2538919"/>
              <a:gd name="connsiteY27" fmla="*/ 2101174 h 6256684"/>
              <a:gd name="connsiteX28" fmla="*/ 2042808 w 2538919"/>
              <a:gd name="connsiteY28" fmla="*/ 2159540 h 6256684"/>
              <a:gd name="connsiteX29" fmla="*/ 2023353 w 2538919"/>
              <a:gd name="connsiteY29" fmla="*/ 2286000 h 6256684"/>
              <a:gd name="connsiteX30" fmla="*/ 2013625 w 2538919"/>
              <a:gd name="connsiteY30" fmla="*/ 2363821 h 6256684"/>
              <a:gd name="connsiteX31" fmla="*/ 2003897 w 2538919"/>
              <a:gd name="connsiteY31" fmla="*/ 2393004 h 6256684"/>
              <a:gd name="connsiteX32" fmla="*/ 1994170 w 2538919"/>
              <a:gd name="connsiteY32" fmla="*/ 2704289 h 6256684"/>
              <a:gd name="connsiteX33" fmla="*/ 2003897 w 2538919"/>
              <a:gd name="connsiteY33" fmla="*/ 3317132 h 6256684"/>
              <a:gd name="connsiteX34" fmla="*/ 2023353 w 2538919"/>
              <a:gd name="connsiteY34" fmla="*/ 3375498 h 6256684"/>
              <a:gd name="connsiteX35" fmla="*/ 1935804 w 2538919"/>
              <a:gd name="connsiteY35" fmla="*/ 3482502 h 6256684"/>
              <a:gd name="connsiteX36" fmla="*/ 1867710 w 2538919"/>
              <a:gd name="connsiteY36" fmla="*/ 3570051 h 6256684"/>
              <a:gd name="connsiteX37" fmla="*/ 1838527 w 2538919"/>
              <a:gd name="connsiteY37" fmla="*/ 3589506 h 6256684"/>
              <a:gd name="connsiteX38" fmla="*/ 1789889 w 2538919"/>
              <a:gd name="connsiteY38" fmla="*/ 3638145 h 6256684"/>
              <a:gd name="connsiteX39" fmla="*/ 1760706 w 2538919"/>
              <a:gd name="connsiteY39" fmla="*/ 3735421 h 6256684"/>
              <a:gd name="connsiteX40" fmla="*/ 1750978 w 2538919"/>
              <a:gd name="connsiteY40" fmla="*/ 3764604 h 6256684"/>
              <a:gd name="connsiteX41" fmla="*/ 1731523 w 2538919"/>
              <a:gd name="connsiteY41" fmla="*/ 3784060 h 6256684"/>
              <a:gd name="connsiteX42" fmla="*/ 1721795 w 2538919"/>
              <a:gd name="connsiteY42" fmla="*/ 3813242 h 6256684"/>
              <a:gd name="connsiteX43" fmla="*/ 1702340 w 2538919"/>
              <a:gd name="connsiteY43" fmla="*/ 4056434 h 6256684"/>
              <a:gd name="connsiteX44" fmla="*/ 1712068 w 2538919"/>
              <a:gd name="connsiteY44" fmla="*/ 4464996 h 6256684"/>
              <a:gd name="connsiteX45" fmla="*/ 1721795 w 2538919"/>
              <a:gd name="connsiteY45" fmla="*/ 4679004 h 6256684"/>
              <a:gd name="connsiteX46" fmla="*/ 1712068 w 2538919"/>
              <a:gd name="connsiteY46" fmla="*/ 4912468 h 6256684"/>
              <a:gd name="connsiteX47" fmla="*/ 1682885 w 2538919"/>
              <a:gd name="connsiteY47" fmla="*/ 4980562 h 6256684"/>
              <a:gd name="connsiteX48" fmla="*/ 1653702 w 2538919"/>
              <a:gd name="connsiteY48" fmla="*/ 4990289 h 6256684"/>
              <a:gd name="connsiteX49" fmla="*/ 1605063 w 2538919"/>
              <a:gd name="connsiteY49" fmla="*/ 5029200 h 6256684"/>
              <a:gd name="connsiteX50" fmla="*/ 1566153 w 2538919"/>
              <a:gd name="connsiteY50" fmla="*/ 5038928 h 6256684"/>
              <a:gd name="connsiteX51" fmla="*/ 1507787 w 2538919"/>
              <a:gd name="connsiteY51" fmla="*/ 5058383 h 6256684"/>
              <a:gd name="connsiteX52" fmla="*/ 1439693 w 2538919"/>
              <a:gd name="connsiteY52" fmla="*/ 5087566 h 6256684"/>
              <a:gd name="connsiteX53" fmla="*/ 1410510 w 2538919"/>
              <a:gd name="connsiteY53" fmla="*/ 5107021 h 6256684"/>
              <a:gd name="connsiteX54" fmla="*/ 1332689 w 2538919"/>
              <a:gd name="connsiteY54" fmla="*/ 5126477 h 6256684"/>
              <a:gd name="connsiteX55" fmla="*/ 1274323 w 2538919"/>
              <a:gd name="connsiteY55" fmla="*/ 5165387 h 6256684"/>
              <a:gd name="connsiteX56" fmla="*/ 1245140 w 2538919"/>
              <a:gd name="connsiteY56" fmla="*/ 5184842 h 6256684"/>
              <a:gd name="connsiteX57" fmla="*/ 1167319 w 2538919"/>
              <a:gd name="connsiteY57" fmla="*/ 5223753 h 6256684"/>
              <a:gd name="connsiteX58" fmla="*/ 1118680 w 2538919"/>
              <a:gd name="connsiteY58" fmla="*/ 5252936 h 6256684"/>
              <a:gd name="connsiteX59" fmla="*/ 1050587 w 2538919"/>
              <a:gd name="connsiteY59" fmla="*/ 5301574 h 6256684"/>
              <a:gd name="connsiteX60" fmla="*/ 1001949 w 2538919"/>
              <a:gd name="connsiteY60" fmla="*/ 5330757 h 6256684"/>
              <a:gd name="connsiteX61" fmla="*/ 982493 w 2538919"/>
              <a:gd name="connsiteY61" fmla="*/ 5359940 h 6256684"/>
              <a:gd name="connsiteX62" fmla="*/ 963038 w 2538919"/>
              <a:gd name="connsiteY62" fmla="*/ 5379396 h 6256684"/>
              <a:gd name="connsiteX63" fmla="*/ 846306 w 2538919"/>
              <a:gd name="connsiteY63" fmla="*/ 5457217 h 6256684"/>
              <a:gd name="connsiteX64" fmla="*/ 817123 w 2538919"/>
              <a:gd name="connsiteY64" fmla="*/ 5486400 h 6256684"/>
              <a:gd name="connsiteX65" fmla="*/ 787940 w 2538919"/>
              <a:gd name="connsiteY65" fmla="*/ 5496128 h 6256684"/>
              <a:gd name="connsiteX66" fmla="*/ 768485 w 2538919"/>
              <a:gd name="connsiteY66" fmla="*/ 5525311 h 6256684"/>
              <a:gd name="connsiteX67" fmla="*/ 739302 w 2538919"/>
              <a:gd name="connsiteY67" fmla="*/ 5544766 h 6256684"/>
              <a:gd name="connsiteX68" fmla="*/ 690663 w 2538919"/>
              <a:gd name="connsiteY68" fmla="*/ 5573949 h 6256684"/>
              <a:gd name="connsiteX69" fmla="*/ 661480 w 2538919"/>
              <a:gd name="connsiteY69" fmla="*/ 5603132 h 6256684"/>
              <a:gd name="connsiteX70" fmla="*/ 612842 w 2538919"/>
              <a:gd name="connsiteY70" fmla="*/ 5632315 h 6256684"/>
              <a:gd name="connsiteX71" fmla="*/ 593387 w 2538919"/>
              <a:gd name="connsiteY71" fmla="*/ 5661498 h 6256684"/>
              <a:gd name="connsiteX72" fmla="*/ 544749 w 2538919"/>
              <a:gd name="connsiteY72" fmla="*/ 5700408 h 6256684"/>
              <a:gd name="connsiteX73" fmla="*/ 486383 w 2538919"/>
              <a:gd name="connsiteY73" fmla="*/ 5768502 h 6256684"/>
              <a:gd name="connsiteX74" fmla="*/ 437744 w 2538919"/>
              <a:gd name="connsiteY74" fmla="*/ 5807413 h 6256684"/>
              <a:gd name="connsiteX75" fmla="*/ 379378 w 2538919"/>
              <a:gd name="connsiteY75" fmla="*/ 5875506 h 6256684"/>
              <a:gd name="connsiteX76" fmla="*/ 321012 w 2538919"/>
              <a:gd name="connsiteY76" fmla="*/ 5933872 h 6256684"/>
              <a:gd name="connsiteX77" fmla="*/ 301557 w 2538919"/>
              <a:gd name="connsiteY77" fmla="*/ 5953328 h 6256684"/>
              <a:gd name="connsiteX78" fmla="*/ 243191 w 2538919"/>
              <a:gd name="connsiteY78" fmla="*/ 6001966 h 6256684"/>
              <a:gd name="connsiteX79" fmla="*/ 184825 w 2538919"/>
              <a:gd name="connsiteY79" fmla="*/ 6040877 h 6256684"/>
              <a:gd name="connsiteX80" fmla="*/ 126459 w 2538919"/>
              <a:gd name="connsiteY80" fmla="*/ 6099242 h 6256684"/>
              <a:gd name="connsiteX81" fmla="*/ 107004 w 2538919"/>
              <a:gd name="connsiteY81" fmla="*/ 6128425 h 6256684"/>
              <a:gd name="connsiteX82" fmla="*/ 87549 w 2538919"/>
              <a:gd name="connsiteY82" fmla="*/ 6147881 h 6256684"/>
              <a:gd name="connsiteX83" fmla="*/ 48638 w 2538919"/>
              <a:gd name="connsiteY83" fmla="*/ 6206247 h 6256684"/>
              <a:gd name="connsiteX84" fmla="*/ 9727 w 2538919"/>
              <a:gd name="connsiteY84" fmla="*/ 6254885 h 6256684"/>
              <a:gd name="connsiteX85" fmla="*/ 0 w 2538919"/>
              <a:gd name="connsiteY85" fmla="*/ 6254885 h 6256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2538919" h="6256684">
                <a:moveTo>
                  <a:pt x="2470825" y="0"/>
                </a:moveTo>
                <a:cubicBezTo>
                  <a:pt x="2500483" y="88975"/>
                  <a:pt x="2492659" y="50177"/>
                  <a:pt x="2500008" y="175098"/>
                </a:cubicBezTo>
                <a:cubicBezTo>
                  <a:pt x="2513842" y="410272"/>
                  <a:pt x="2486633" y="319792"/>
                  <a:pt x="2519463" y="418289"/>
                </a:cubicBezTo>
                <a:cubicBezTo>
                  <a:pt x="2522706" y="444230"/>
                  <a:pt x="2524514" y="470390"/>
                  <a:pt x="2529191" y="496111"/>
                </a:cubicBezTo>
                <a:cubicBezTo>
                  <a:pt x="2531025" y="506199"/>
                  <a:pt x="2538919" y="515040"/>
                  <a:pt x="2538919" y="525294"/>
                </a:cubicBezTo>
                <a:cubicBezTo>
                  <a:pt x="2538919" y="561109"/>
                  <a:pt x="2535415" y="597028"/>
                  <a:pt x="2529191" y="632298"/>
                </a:cubicBezTo>
                <a:cubicBezTo>
                  <a:pt x="2525627" y="652494"/>
                  <a:pt x="2516221" y="671209"/>
                  <a:pt x="2509736" y="690664"/>
                </a:cubicBezTo>
                <a:cubicBezTo>
                  <a:pt x="2506493" y="700392"/>
                  <a:pt x="2504594" y="710676"/>
                  <a:pt x="2500008" y="719847"/>
                </a:cubicBezTo>
                <a:cubicBezTo>
                  <a:pt x="2475324" y="769214"/>
                  <a:pt x="2488597" y="746692"/>
                  <a:pt x="2461097" y="787940"/>
                </a:cubicBezTo>
                <a:cubicBezTo>
                  <a:pt x="2440853" y="868923"/>
                  <a:pt x="2465504" y="788854"/>
                  <a:pt x="2431914" y="856034"/>
                </a:cubicBezTo>
                <a:cubicBezTo>
                  <a:pt x="2427328" y="865205"/>
                  <a:pt x="2427167" y="876254"/>
                  <a:pt x="2422187" y="885217"/>
                </a:cubicBezTo>
                <a:cubicBezTo>
                  <a:pt x="2410832" y="905657"/>
                  <a:pt x="2383276" y="943583"/>
                  <a:pt x="2383276" y="943583"/>
                </a:cubicBezTo>
                <a:cubicBezTo>
                  <a:pt x="2376791" y="963038"/>
                  <a:pt x="2375197" y="984886"/>
                  <a:pt x="2363821" y="1001949"/>
                </a:cubicBezTo>
                <a:lnTo>
                  <a:pt x="2324910" y="1060315"/>
                </a:lnTo>
                <a:cubicBezTo>
                  <a:pt x="2318425" y="1079770"/>
                  <a:pt x="2316831" y="1101618"/>
                  <a:pt x="2305455" y="1118681"/>
                </a:cubicBezTo>
                <a:lnTo>
                  <a:pt x="2266544" y="1177047"/>
                </a:lnTo>
                <a:cubicBezTo>
                  <a:pt x="2263302" y="1186775"/>
                  <a:pt x="2261403" y="1197059"/>
                  <a:pt x="2256817" y="1206230"/>
                </a:cubicBezTo>
                <a:cubicBezTo>
                  <a:pt x="2251588" y="1216687"/>
                  <a:pt x="2241966" y="1224667"/>
                  <a:pt x="2237361" y="1235413"/>
                </a:cubicBezTo>
                <a:cubicBezTo>
                  <a:pt x="2199671" y="1323355"/>
                  <a:pt x="2257024" y="1230239"/>
                  <a:pt x="2208178" y="1303506"/>
                </a:cubicBezTo>
                <a:cubicBezTo>
                  <a:pt x="2178660" y="1392066"/>
                  <a:pt x="2223944" y="1252183"/>
                  <a:pt x="2188723" y="1381328"/>
                </a:cubicBezTo>
                <a:cubicBezTo>
                  <a:pt x="2183327" y="1401113"/>
                  <a:pt x="2175753" y="1420239"/>
                  <a:pt x="2169268" y="1439694"/>
                </a:cubicBezTo>
                <a:lnTo>
                  <a:pt x="2159540" y="1468877"/>
                </a:lnTo>
                <a:cubicBezTo>
                  <a:pt x="2151118" y="1536249"/>
                  <a:pt x="2152815" y="1538048"/>
                  <a:pt x="2140085" y="1595336"/>
                </a:cubicBezTo>
                <a:cubicBezTo>
                  <a:pt x="2120643" y="1682825"/>
                  <a:pt x="2140128" y="1591935"/>
                  <a:pt x="2120629" y="1663430"/>
                </a:cubicBezTo>
                <a:cubicBezTo>
                  <a:pt x="2113594" y="1689226"/>
                  <a:pt x="2109630" y="1715885"/>
                  <a:pt x="2101174" y="1741251"/>
                </a:cubicBezTo>
                <a:cubicBezTo>
                  <a:pt x="2087218" y="1783117"/>
                  <a:pt x="2093933" y="1760486"/>
                  <a:pt x="2081719" y="1809345"/>
                </a:cubicBezTo>
                <a:cubicBezTo>
                  <a:pt x="2078476" y="1887166"/>
                  <a:pt x="2079741" y="1965306"/>
                  <a:pt x="2071991" y="2042808"/>
                </a:cubicBezTo>
                <a:cubicBezTo>
                  <a:pt x="2069950" y="2063214"/>
                  <a:pt x="2055908" y="2080945"/>
                  <a:pt x="2052536" y="2101174"/>
                </a:cubicBezTo>
                <a:cubicBezTo>
                  <a:pt x="2049293" y="2120629"/>
                  <a:pt x="2045255" y="2139969"/>
                  <a:pt x="2042808" y="2159540"/>
                </a:cubicBezTo>
                <a:cubicBezTo>
                  <a:pt x="2027760" y="2279920"/>
                  <a:pt x="2044737" y="2221843"/>
                  <a:pt x="2023353" y="2286000"/>
                </a:cubicBezTo>
                <a:cubicBezTo>
                  <a:pt x="2020110" y="2311940"/>
                  <a:pt x="2018302" y="2338100"/>
                  <a:pt x="2013625" y="2363821"/>
                </a:cubicBezTo>
                <a:cubicBezTo>
                  <a:pt x="2011791" y="2373909"/>
                  <a:pt x="2004482" y="2382767"/>
                  <a:pt x="2003897" y="2393004"/>
                </a:cubicBezTo>
                <a:cubicBezTo>
                  <a:pt x="1997975" y="2496647"/>
                  <a:pt x="1997412" y="2600527"/>
                  <a:pt x="1994170" y="2704289"/>
                </a:cubicBezTo>
                <a:cubicBezTo>
                  <a:pt x="1997412" y="2908570"/>
                  <a:pt x="1995022" y="3113018"/>
                  <a:pt x="2003897" y="3317132"/>
                </a:cubicBezTo>
                <a:cubicBezTo>
                  <a:pt x="2004788" y="3337620"/>
                  <a:pt x="2023353" y="3375498"/>
                  <a:pt x="2023353" y="3375498"/>
                </a:cubicBezTo>
                <a:cubicBezTo>
                  <a:pt x="1983493" y="3415358"/>
                  <a:pt x="1961619" y="3430871"/>
                  <a:pt x="1935804" y="3482502"/>
                </a:cubicBezTo>
                <a:cubicBezTo>
                  <a:pt x="1915406" y="3523298"/>
                  <a:pt x="1911881" y="3540604"/>
                  <a:pt x="1867710" y="3570051"/>
                </a:cubicBezTo>
                <a:cubicBezTo>
                  <a:pt x="1857982" y="3576536"/>
                  <a:pt x="1847325" y="3581807"/>
                  <a:pt x="1838527" y="3589506"/>
                </a:cubicBezTo>
                <a:cubicBezTo>
                  <a:pt x="1821272" y="3604605"/>
                  <a:pt x="1789889" y="3638145"/>
                  <a:pt x="1789889" y="3638145"/>
                </a:cubicBezTo>
                <a:cubicBezTo>
                  <a:pt x="1775188" y="3696947"/>
                  <a:pt x="1784387" y="3664377"/>
                  <a:pt x="1760706" y="3735421"/>
                </a:cubicBezTo>
                <a:cubicBezTo>
                  <a:pt x="1757463" y="3745149"/>
                  <a:pt x="1758228" y="3757353"/>
                  <a:pt x="1750978" y="3764604"/>
                </a:cubicBezTo>
                <a:lnTo>
                  <a:pt x="1731523" y="3784060"/>
                </a:lnTo>
                <a:cubicBezTo>
                  <a:pt x="1728280" y="3793787"/>
                  <a:pt x="1724282" y="3803295"/>
                  <a:pt x="1721795" y="3813242"/>
                </a:cubicBezTo>
                <a:cubicBezTo>
                  <a:pt x="1700739" y="3897467"/>
                  <a:pt x="1707379" y="3955665"/>
                  <a:pt x="1702340" y="4056434"/>
                </a:cubicBezTo>
                <a:cubicBezTo>
                  <a:pt x="1705583" y="4192621"/>
                  <a:pt x="1707813" y="4328837"/>
                  <a:pt x="1712068" y="4464996"/>
                </a:cubicBezTo>
                <a:cubicBezTo>
                  <a:pt x="1714298" y="4536371"/>
                  <a:pt x="1721795" y="4607594"/>
                  <a:pt x="1721795" y="4679004"/>
                </a:cubicBezTo>
                <a:cubicBezTo>
                  <a:pt x="1721795" y="4756893"/>
                  <a:pt x="1717617" y="4834777"/>
                  <a:pt x="1712068" y="4912468"/>
                </a:cubicBezTo>
                <a:cubicBezTo>
                  <a:pt x="1710652" y="4932292"/>
                  <a:pt x="1700008" y="4966864"/>
                  <a:pt x="1682885" y="4980562"/>
                </a:cubicBezTo>
                <a:cubicBezTo>
                  <a:pt x="1674878" y="4986967"/>
                  <a:pt x="1663430" y="4987047"/>
                  <a:pt x="1653702" y="4990289"/>
                </a:cubicBezTo>
                <a:cubicBezTo>
                  <a:pt x="1638012" y="5005979"/>
                  <a:pt x="1626539" y="5019996"/>
                  <a:pt x="1605063" y="5029200"/>
                </a:cubicBezTo>
                <a:cubicBezTo>
                  <a:pt x="1592775" y="5034466"/>
                  <a:pt x="1578958" y="5035086"/>
                  <a:pt x="1566153" y="5038928"/>
                </a:cubicBezTo>
                <a:cubicBezTo>
                  <a:pt x="1546510" y="5044821"/>
                  <a:pt x="1527242" y="5051898"/>
                  <a:pt x="1507787" y="5058383"/>
                </a:cubicBezTo>
                <a:cubicBezTo>
                  <a:pt x="1475049" y="5069296"/>
                  <a:pt x="1473347" y="5068336"/>
                  <a:pt x="1439693" y="5087566"/>
                </a:cubicBezTo>
                <a:cubicBezTo>
                  <a:pt x="1429542" y="5093366"/>
                  <a:pt x="1421497" y="5103026"/>
                  <a:pt x="1410510" y="5107021"/>
                </a:cubicBezTo>
                <a:cubicBezTo>
                  <a:pt x="1385381" y="5116159"/>
                  <a:pt x="1332689" y="5126477"/>
                  <a:pt x="1332689" y="5126477"/>
                </a:cubicBezTo>
                <a:lnTo>
                  <a:pt x="1274323" y="5165387"/>
                </a:lnTo>
                <a:cubicBezTo>
                  <a:pt x="1264595" y="5171872"/>
                  <a:pt x="1255597" y="5179614"/>
                  <a:pt x="1245140" y="5184842"/>
                </a:cubicBezTo>
                <a:cubicBezTo>
                  <a:pt x="1219200" y="5197812"/>
                  <a:pt x="1187827" y="5203246"/>
                  <a:pt x="1167319" y="5223753"/>
                </a:cubicBezTo>
                <a:cubicBezTo>
                  <a:pt x="1140612" y="5250458"/>
                  <a:pt x="1156564" y="5240308"/>
                  <a:pt x="1118680" y="5252936"/>
                </a:cubicBezTo>
                <a:cubicBezTo>
                  <a:pt x="1054946" y="5316670"/>
                  <a:pt x="1127413" y="5250355"/>
                  <a:pt x="1050587" y="5301574"/>
                </a:cubicBezTo>
                <a:cubicBezTo>
                  <a:pt x="997177" y="5337182"/>
                  <a:pt x="1069689" y="5308178"/>
                  <a:pt x="1001949" y="5330757"/>
                </a:cubicBezTo>
                <a:cubicBezTo>
                  <a:pt x="995464" y="5340485"/>
                  <a:pt x="989796" y="5350811"/>
                  <a:pt x="982493" y="5359940"/>
                </a:cubicBezTo>
                <a:cubicBezTo>
                  <a:pt x="976764" y="5367102"/>
                  <a:pt x="970200" y="5373667"/>
                  <a:pt x="963038" y="5379396"/>
                </a:cubicBezTo>
                <a:cubicBezTo>
                  <a:pt x="888521" y="5439010"/>
                  <a:pt x="907554" y="5426594"/>
                  <a:pt x="846306" y="5457217"/>
                </a:cubicBezTo>
                <a:cubicBezTo>
                  <a:pt x="836578" y="5466945"/>
                  <a:pt x="828569" y="5478769"/>
                  <a:pt x="817123" y="5486400"/>
                </a:cubicBezTo>
                <a:cubicBezTo>
                  <a:pt x="808591" y="5492088"/>
                  <a:pt x="795947" y="5489722"/>
                  <a:pt x="787940" y="5496128"/>
                </a:cubicBezTo>
                <a:cubicBezTo>
                  <a:pt x="778811" y="5503431"/>
                  <a:pt x="776752" y="5517044"/>
                  <a:pt x="768485" y="5525311"/>
                </a:cubicBezTo>
                <a:cubicBezTo>
                  <a:pt x="760218" y="5533578"/>
                  <a:pt x="748431" y="5537463"/>
                  <a:pt x="739302" y="5544766"/>
                </a:cubicBezTo>
                <a:cubicBezTo>
                  <a:pt x="701150" y="5575287"/>
                  <a:pt x="741343" y="5557055"/>
                  <a:pt x="690663" y="5573949"/>
                </a:cubicBezTo>
                <a:cubicBezTo>
                  <a:pt x="680935" y="5583677"/>
                  <a:pt x="672486" y="5594878"/>
                  <a:pt x="661480" y="5603132"/>
                </a:cubicBezTo>
                <a:cubicBezTo>
                  <a:pt x="646354" y="5614476"/>
                  <a:pt x="627197" y="5620010"/>
                  <a:pt x="612842" y="5632315"/>
                </a:cubicBezTo>
                <a:cubicBezTo>
                  <a:pt x="603965" y="5639924"/>
                  <a:pt x="601654" y="5653231"/>
                  <a:pt x="593387" y="5661498"/>
                </a:cubicBezTo>
                <a:cubicBezTo>
                  <a:pt x="578706" y="5676179"/>
                  <a:pt x="560267" y="5686614"/>
                  <a:pt x="544749" y="5700408"/>
                </a:cubicBezTo>
                <a:cubicBezTo>
                  <a:pt x="479898" y="5758053"/>
                  <a:pt x="527277" y="5717385"/>
                  <a:pt x="486383" y="5768502"/>
                </a:cubicBezTo>
                <a:cubicBezTo>
                  <a:pt x="463745" y="5796799"/>
                  <a:pt x="468075" y="5782137"/>
                  <a:pt x="437744" y="5807413"/>
                </a:cubicBezTo>
                <a:cubicBezTo>
                  <a:pt x="396072" y="5842140"/>
                  <a:pt x="418024" y="5832567"/>
                  <a:pt x="379378" y="5875506"/>
                </a:cubicBezTo>
                <a:cubicBezTo>
                  <a:pt x="360972" y="5895957"/>
                  <a:pt x="340467" y="5914417"/>
                  <a:pt x="321012" y="5933872"/>
                </a:cubicBezTo>
                <a:cubicBezTo>
                  <a:pt x="314527" y="5940357"/>
                  <a:pt x="309188" y="5948241"/>
                  <a:pt x="301557" y="5953328"/>
                </a:cubicBezTo>
                <a:cubicBezTo>
                  <a:pt x="197285" y="6022841"/>
                  <a:pt x="355529" y="5914591"/>
                  <a:pt x="243191" y="6001966"/>
                </a:cubicBezTo>
                <a:cubicBezTo>
                  <a:pt x="224734" y="6016321"/>
                  <a:pt x="198855" y="6022171"/>
                  <a:pt x="184825" y="6040877"/>
                </a:cubicBezTo>
                <a:cubicBezTo>
                  <a:pt x="148627" y="6089140"/>
                  <a:pt x="169132" y="6070794"/>
                  <a:pt x="126459" y="6099242"/>
                </a:cubicBezTo>
                <a:cubicBezTo>
                  <a:pt x="119974" y="6108970"/>
                  <a:pt x="114307" y="6119296"/>
                  <a:pt x="107004" y="6128425"/>
                </a:cubicBezTo>
                <a:cubicBezTo>
                  <a:pt x="101275" y="6135587"/>
                  <a:pt x="93052" y="6140544"/>
                  <a:pt x="87549" y="6147881"/>
                </a:cubicBezTo>
                <a:cubicBezTo>
                  <a:pt x="73520" y="6166587"/>
                  <a:pt x="61608" y="6186792"/>
                  <a:pt x="48638" y="6206247"/>
                </a:cubicBezTo>
                <a:cubicBezTo>
                  <a:pt x="38229" y="6221861"/>
                  <a:pt x="26363" y="6243795"/>
                  <a:pt x="9727" y="6254885"/>
                </a:cubicBezTo>
                <a:cubicBezTo>
                  <a:pt x="7029" y="6256684"/>
                  <a:pt x="3242" y="6254885"/>
                  <a:pt x="0" y="6254885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1" name="Forme libre 20"/>
          <p:cNvSpPr/>
          <p:nvPr/>
        </p:nvSpPr>
        <p:spPr>
          <a:xfrm>
            <a:off x="6681033" y="1967033"/>
            <a:ext cx="1436561" cy="3183053"/>
          </a:xfrm>
          <a:custGeom>
            <a:avLst/>
            <a:gdLst>
              <a:gd name="connsiteX0" fmla="*/ 2470825 w 2538919"/>
              <a:gd name="connsiteY0" fmla="*/ 0 h 6256684"/>
              <a:gd name="connsiteX1" fmla="*/ 2500008 w 2538919"/>
              <a:gd name="connsiteY1" fmla="*/ 175098 h 6256684"/>
              <a:gd name="connsiteX2" fmla="*/ 2519463 w 2538919"/>
              <a:gd name="connsiteY2" fmla="*/ 418289 h 6256684"/>
              <a:gd name="connsiteX3" fmla="*/ 2529191 w 2538919"/>
              <a:gd name="connsiteY3" fmla="*/ 496111 h 6256684"/>
              <a:gd name="connsiteX4" fmla="*/ 2538919 w 2538919"/>
              <a:gd name="connsiteY4" fmla="*/ 525294 h 6256684"/>
              <a:gd name="connsiteX5" fmla="*/ 2529191 w 2538919"/>
              <a:gd name="connsiteY5" fmla="*/ 632298 h 6256684"/>
              <a:gd name="connsiteX6" fmla="*/ 2509736 w 2538919"/>
              <a:gd name="connsiteY6" fmla="*/ 690664 h 6256684"/>
              <a:gd name="connsiteX7" fmla="*/ 2500008 w 2538919"/>
              <a:gd name="connsiteY7" fmla="*/ 719847 h 6256684"/>
              <a:gd name="connsiteX8" fmla="*/ 2461097 w 2538919"/>
              <a:gd name="connsiteY8" fmla="*/ 787940 h 6256684"/>
              <a:gd name="connsiteX9" fmla="*/ 2431914 w 2538919"/>
              <a:gd name="connsiteY9" fmla="*/ 856034 h 6256684"/>
              <a:gd name="connsiteX10" fmla="*/ 2422187 w 2538919"/>
              <a:gd name="connsiteY10" fmla="*/ 885217 h 6256684"/>
              <a:gd name="connsiteX11" fmla="*/ 2383276 w 2538919"/>
              <a:gd name="connsiteY11" fmla="*/ 943583 h 6256684"/>
              <a:gd name="connsiteX12" fmla="*/ 2363821 w 2538919"/>
              <a:gd name="connsiteY12" fmla="*/ 1001949 h 6256684"/>
              <a:gd name="connsiteX13" fmla="*/ 2324910 w 2538919"/>
              <a:gd name="connsiteY13" fmla="*/ 1060315 h 6256684"/>
              <a:gd name="connsiteX14" fmla="*/ 2305455 w 2538919"/>
              <a:gd name="connsiteY14" fmla="*/ 1118681 h 6256684"/>
              <a:gd name="connsiteX15" fmla="*/ 2266544 w 2538919"/>
              <a:gd name="connsiteY15" fmla="*/ 1177047 h 6256684"/>
              <a:gd name="connsiteX16" fmla="*/ 2256817 w 2538919"/>
              <a:gd name="connsiteY16" fmla="*/ 1206230 h 6256684"/>
              <a:gd name="connsiteX17" fmla="*/ 2237361 w 2538919"/>
              <a:gd name="connsiteY17" fmla="*/ 1235413 h 6256684"/>
              <a:gd name="connsiteX18" fmla="*/ 2208178 w 2538919"/>
              <a:gd name="connsiteY18" fmla="*/ 1303506 h 6256684"/>
              <a:gd name="connsiteX19" fmla="*/ 2188723 w 2538919"/>
              <a:gd name="connsiteY19" fmla="*/ 1381328 h 6256684"/>
              <a:gd name="connsiteX20" fmla="*/ 2169268 w 2538919"/>
              <a:gd name="connsiteY20" fmla="*/ 1439694 h 6256684"/>
              <a:gd name="connsiteX21" fmla="*/ 2159540 w 2538919"/>
              <a:gd name="connsiteY21" fmla="*/ 1468877 h 6256684"/>
              <a:gd name="connsiteX22" fmla="*/ 2140085 w 2538919"/>
              <a:gd name="connsiteY22" fmla="*/ 1595336 h 6256684"/>
              <a:gd name="connsiteX23" fmla="*/ 2120629 w 2538919"/>
              <a:gd name="connsiteY23" fmla="*/ 1663430 h 6256684"/>
              <a:gd name="connsiteX24" fmla="*/ 2101174 w 2538919"/>
              <a:gd name="connsiteY24" fmla="*/ 1741251 h 6256684"/>
              <a:gd name="connsiteX25" fmla="*/ 2081719 w 2538919"/>
              <a:gd name="connsiteY25" fmla="*/ 1809345 h 6256684"/>
              <a:gd name="connsiteX26" fmla="*/ 2071991 w 2538919"/>
              <a:gd name="connsiteY26" fmla="*/ 2042808 h 6256684"/>
              <a:gd name="connsiteX27" fmla="*/ 2052536 w 2538919"/>
              <a:gd name="connsiteY27" fmla="*/ 2101174 h 6256684"/>
              <a:gd name="connsiteX28" fmla="*/ 2042808 w 2538919"/>
              <a:gd name="connsiteY28" fmla="*/ 2159540 h 6256684"/>
              <a:gd name="connsiteX29" fmla="*/ 2023353 w 2538919"/>
              <a:gd name="connsiteY29" fmla="*/ 2286000 h 6256684"/>
              <a:gd name="connsiteX30" fmla="*/ 2013625 w 2538919"/>
              <a:gd name="connsiteY30" fmla="*/ 2363821 h 6256684"/>
              <a:gd name="connsiteX31" fmla="*/ 2003897 w 2538919"/>
              <a:gd name="connsiteY31" fmla="*/ 2393004 h 6256684"/>
              <a:gd name="connsiteX32" fmla="*/ 1994170 w 2538919"/>
              <a:gd name="connsiteY32" fmla="*/ 2704289 h 6256684"/>
              <a:gd name="connsiteX33" fmla="*/ 2003897 w 2538919"/>
              <a:gd name="connsiteY33" fmla="*/ 3317132 h 6256684"/>
              <a:gd name="connsiteX34" fmla="*/ 2023353 w 2538919"/>
              <a:gd name="connsiteY34" fmla="*/ 3375498 h 6256684"/>
              <a:gd name="connsiteX35" fmla="*/ 1935804 w 2538919"/>
              <a:gd name="connsiteY35" fmla="*/ 3482502 h 6256684"/>
              <a:gd name="connsiteX36" fmla="*/ 1867710 w 2538919"/>
              <a:gd name="connsiteY36" fmla="*/ 3570051 h 6256684"/>
              <a:gd name="connsiteX37" fmla="*/ 1838527 w 2538919"/>
              <a:gd name="connsiteY37" fmla="*/ 3589506 h 6256684"/>
              <a:gd name="connsiteX38" fmla="*/ 1789889 w 2538919"/>
              <a:gd name="connsiteY38" fmla="*/ 3638145 h 6256684"/>
              <a:gd name="connsiteX39" fmla="*/ 1760706 w 2538919"/>
              <a:gd name="connsiteY39" fmla="*/ 3735421 h 6256684"/>
              <a:gd name="connsiteX40" fmla="*/ 1750978 w 2538919"/>
              <a:gd name="connsiteY40" fmla="*/ 3764604 h 6256684"/>
              <a:gd name="connsiteX41" fmla="*/ 1731523 w 2538919"/>
              <a:gd name="connsiteY41" fmla="*/ 3784060 h 6256684"/>
              <a:gd name="connsiteX42" fmla="*/ 1721795 w 2538919"/>
              <a:gd name="connsiteY42" fmla="*/ 3813242 h 6256684"/>
              <a:gd name="connsiteX43" fmla="*/ 1702340 w 2538919"/>
              <a:gd name="connsiteY43" fmla="*/ 4056434 h 6256684"/>
              <a:gd name="connsiteX44" fmla="*/ 1712068 w 2538919"/>
              <a:gd name="connsiteY44" fmla="*/ 4464996 h 6256684"/>
              <a:gd name="connsiteX45" fmla="*/ 1721795 w 2538919"/>
              <a:gd name="connsiteY45" fmla="*/ 4679004 h 6256684"/>
              <a:gd name="connsiteX46" fmla="*/ 1712068 w 2538919"/>
              <a:gd name="connsiteY46" fmla="*/ 4912468 h 6256684"/>
              <a:gd name="connsiteX47" fmla="*/ 1682885 w 2538919"/>
              <a:gd name="connsiteY47" fmla="*/ 4980562 h 6256684"/>
              <a:gd name="connsiteX48" fmla="*/ 1653702 w 2538919"/>
              <a:gd name="connsiteY48" fmla="*/ 4990289 h 6256684"/>
              <a:gd name="connsiteX49" fmla="*/ 1605063 w 2538919"/>
              <a:gd name="connsiteY49" fmla="*/ 5029200 h 6256684"/>
              <a:gd name="connsiteX50" fmla="*/ 1566153 w 2538919"/>
              <a:gd name="connsiteY50" fmla="*/ 5038928 h 6256684"/>
              <a:gd name="connsiteX51" fmla="*/ 1507787 w 2538919"/>
              <a:gd name="connsiteY51" fmla="*/ 5058383 h 6256684"/>
              <a:gd name="connsiteX52" fmla="*/ 1439693 w 2538919"/>
              <a:gd name="connsiteY52" fmla="*/ 5087566 h 6256684"/>
              <a:gd name="connsiteX53" fmla="*/ 1410510 w 2538919"/>
              <a:gd name="connsiteY53" fmla="*/ 5107021 h 6256684"/>
              <a:gd name="connsiteX54" fmla="*/ 1332689 w 2538919"/>
              <a:gd name="connsiteY54" fmla="*/ 5126477 h 6256684"/>
              <a:gd name="connsiteX55" fmla="*/ 1274323 w 2538919"/>
              <a:gd name="connsiteY55" fmla="*/ 5165387 h 6256684"/>
              <a:gd name="connsiteX56" fmla="*/ 1245140 w 2538919"/>
              <a:gd name="connsiteY56" fmla="*/ 5184842 h 6256684"/>
              <a:gd name="connsiteX57" fmla="*/ 1167319 w 2538919"/>
              <a:gd name="connsiteY57" fmla="*/ 5223753 h 6256684"/>
              <a:gd name="connsiteX58" fmla="*/ 1118680 w 2538919"/>
              <a:gd name="connsiteY58" fmla="*/ 5252936 h 6256684"/>
              <a:gd name="connsiteX59" fmla="*/ 1050587 w 2538919"/>
              <a:gd name="connsiteY59" fmla="*/ 5301574 h 6256684"/>
              <a:gd name="connsiteX60" fmla="*/ 1001949 w 2538919"/>
              <a:gd name="connsiteY60" fmla="*/ 5330757 h 6256684"/>
              <a:gd name="connsiteX61" fmla="*/ 982493 w 2538919"/>
              <a:gd name="connsiteY61" fmla="*/ 5359940 h 6256684"/>
              <a:gd name="connsiteX62" fmla="*/ 963038 w 2538919"/>
              <a:gd name="connsiteY62" fmla="*/ 5379396 h 6256684"/>
              <a:gd name="connsiteX63" fmla="*/ 846306 w 2538919"/>
              <a:gd name="connsiteY63" fmla="*/ 5457217 h 6256684"/>
              <a:gd name="connsiteX64" fmla="*/ 817123 w 2538919"/>
              <a:gd name="connsiteY64" fmla="*/ 5486400 h 6256684"/>
              <a:gd name="connsiteX65" fmla="*/ 787940 w 2538919"/>
              <a:gd name="connsiteY65" fmla="*/ 5496128 h 6256684"/>
              <a:gd name="connsiteX66" fmla="*/ 768485 w 2538919"/>
              <a:gd name="connsiteY66" fmla="*/ 5525311 h 6256684"/>
              <a:gd name="connsiteX67" fmla="*/ 739302 w 2538919"/>
              <a:gd name="connsiteY67" fmla="*/ 5544766 h 6256684"/>
              <a:gd name="connsiteX68" fmla="*/ 690663 w 2538919"/>
              <a:gd name="connsiteY68" fmla="*/ 5573949 h 6256684"/>
              <a:gd name="connsiteX69" fmla="*/ 661480 w 2538919"/>
              <a:gd name="connsiteY69" fmla="*/ 5603132 h 6256684"/>
              <a:gd name="connsiteX70" fmla="*/ 612842 w 2538919"/>
              <a:gd name="connsiteY70" fmla="*/ 5632315 h 6256684"/>
              <a:gd name="connsiteX71" fmla="*/ 593387 w 2538919"/>
              <a:gd name="connsiteY71" fmla="*/ 5661498 h 6256684"/>
              <a:gd name="connsiteX72" fmla="*/ 544749 w 2538919"/>
              <a:gd name="connsiteY72" fmla="*/ 5700408 h 6256684"/>
              <a:gd name="connsiteX73" fmla="*/ 486383 w 2538919"/>
              <a:gd name="connsiteY73" fmla="*/ 5768502 h 6256684"/>
              <a:gd name="connsiteX74" fmla="*/ 437744 w 2538919"/>
              <a:gd name="connsiteY74" fmla="*/ 5807413 h 6256684"/>
              <a:gd name="connsiteX75" fmla="*/ 379378 w 2538919"/>
              <a:gd name="connsiteY75" fmla="*/ 5875506 h 6256684"/>
              <a:gd name="connsiteX76" fmla="*/ 321012 w 2538919"/>
              <a:gd name="connsiteY76" fmla="*/ 5933872 h 6256684"/>
              <a:gd name="connsiteX77" fmla="*/ 301557 w 2538919"/>
              <a:gd name="connsiteY77" fmla="*/ 5953328 h 6256684"/>
              <a:gd name="connsiteX78" fmla="*/ 243191 w 2538919"/>
              <a:gd name="connsiteY78" fmla="*/ 6001966 h 6256684"/>
              <a:gd name="connsiteX79" fmla="*/ 184825 w 2538919"/>
              <a:gd name="connsiteY79" fmla="*/ 6040877 h 6256684"/>
              <a:gd name="connsiteX80" fmla="*/ 126459 w 2538919"/>
              <a:gd name="connsiteY80" fmla="*/ 6099242 h 6256684"/>
              <a:gd name="connsiteX81" fmla="*/ 107004 w 2538919"/>
              <a:gd name="connsiteY81" fmla="*/ 6128425 h 6256684"/>
              <a:gd name="connsiteX82" fmla="*/ 87549 w 2538919"/>
              <a:gd name="connsiteY82" fmla="*/ 6147881 h 6256684"/>
              <a:gd name="connsiteX83" fmla="*/ 48638 w 2538919"/>
              <a:gd name="connsiteY83" fmla="*/ 6206247 h 6256684"/>
              <a:gd name="connsiteX84" fmla="*/ 9727 w 2538919"/>
              <a:gd name="connsiteY84" fmla="*/ 6254885 h 6256684"/>
              <a:gd name="connsiteX85" fmla="*/ 0 w 2538919"/>
              <a:gd name="connsiteY85" fmla="*/ 6254885 h 6256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2538919" h="6256684">
                <a:moveTo>
                  <a:pt x="2470825" y="0"/>
                </a:moveTo>
                <a:cubicBezTo>
                  <a:pt x="2500483" y="88975"/>
                  <a:pt x="2492659" y="50177"/>
                  <a:pt x="2500008" y="175098"/>
                </a:cubicBezTo>
                <a:cubicBezTo>
                  <a:pt x="2513842" y="410272"/>
                  <a:pt x="2486633" y="319792"/>
                  <a:pt x="2519463" y="418289"/>
                </a:cubicBezTo>
                <a:cubicBezTo>
                  <a:pt x="2522706" y="444230"/>
                  <a:pt x="2524514" y="470390"/>
                  <a:pt x="2529191" y="496111"/>
                </a:cubicBezTo>
                <a:cubicBezTo>
                  <a:pt x="2531025" y="506199"/>
                  <a:pt x="2538919" y="515040"/>
                  <a:pt x="2538919" y="525294"/>
                </a:cubicBezTo>
                <a:cubicBezTo>
                  <a:pt x="2538919" y="561109"/>
                  <a:pt x="2535415" y="597028"/>
                  <a:pt x="2529191" y="632298"/>
                </a:cubicBezTo>
                <a:cubicBezTo>
                  <a:pt x="2525627" y="652494"/>
                  <a:pt x="2516221" y="671209"/>
                  <a:pt x="2509736" y="690664"/>
                </a:cubicBezTo>
                <a:cubicBezTo>
                  <a:pt x="2506493" y="700392"/>
                  <a:pt x="2504594" y="710676"/>
                  <a:pt x="2500008" y="719847"/>
                </a:cubicBezTo>
                <a:cubicBezTo>
                  <a:pt x="2475324" y="769214"/>
                  <a:pt x="2488597" y="746692"/>
                  <a:pt x="2461097" y="787940"/>
                </a:cubicBezTo>
                <a:cubicBezTo>
                  <a:pt x="2440853" y="868923"/>
                  <a:pt x="2465504" y="788854"/>
                  <a:pt x="2431914" y="856034"/>
                </a:cubicBezTo>
                <a:cubicBezTo>
                  <a:pt x="2427328" y="865205"/>
                  <a:pt x="2427167" y="876254"/>
                  <a:pt x="2422187" y="885217"/>
                </a:cubicBezTo>
                <a:cubicBezTo>
                  <a:pt x="2410832" y="905657"/>
                  <a:pt x="2383276" y="943583"/>
                  <a:pt x="2383276" y="943583"/>
                </a:cubicBezTo>
                <a:cubicBezTo>
                  <a:pt x="2376791" y="963038"/>
                  <a:pt x="2375197" y="984886"/>
                  <a:pt x="2363821" y="1001949"/>
                </a:cubicBezTo>
                <a:lnTo>
                  <a:pt x="2324910" y="1060315"/>
                </a:lnTo>
                <a:cubicBezTo>
                  <a:pt x="2318425" y="1079770"/>
                  <a:pt x="2316831" y="1101618"/>
                  <a:pt x="2305455" y="1118681"/>
                </a:cubicBezTo>
                <a:lnTo>
                  <a:pt x="2266544" y="1177047"/>
                </a:lnTo>
                <a:cubicBezTo>
                  <a:pt x="2263302" y="1186775"/>
                  <a:pt x="2261403" y="1197059"/>
                  <a:pt x="2256817" y="1206230"/>
                </a:cubicBezTo>
                <a:cubicBezTo>
                  <a:pt x="2251588" y="1216687"/>
                  <a:pt x="2241966" y="1224667"/>
                  <a:pt x="2237361" y="1235413"/>
                </a:cubicBezTo>
                <a:cubicBezTo>
                  <a:pt x="2199671" y="1323355"/>
                  <a:pt x="2257024" y="1230239"/>
                  <a:pt x="2208178" y="1303506"/>
                </a:cubicBezTo>
                <a:cubicBezTo>
                  <a:pt x="2178660" y="1392066"/>
                  <a:pt x="2223944" y="1252183"/>
                  <a:pt x="2188723" y="1381328"/>
                </a:cubicBezTo>
                <a:cubicBezTo>
                  <a:pt x="2183327" y="1401113"/>
                  <a:pt x="2175753" y="1420239"/>
                  <a:pt x="2169268" y="1439694"/>
                </a:cubicBezTo>
                <a:lnTo>
                  <a:pt x="2159540" y="1468877"/>
                </a:lnTo>
                <a:cubicBezTo>
                  <a:pt x="2151118" y="1536249"/>
                  <a:pt x="2152815" y="1538048"/>
                  <a:pt x="2140085" y="1595336"/>
                </a:cubicBezTo>
                <a:cubicBezTo>
                  <a:pt x="2120643" y="1682825"/>
                  <a:pt x="2140128" y="1591935"/>
                  <a:pt x="2120629" y="1663430"/>
                </a:cubicBezTo>
                <a:cubicBezTo>
                  <a:pt x="2113594" y="1689226"/>
                  <a:pt x="2109630" y="1715885"/>
                  <a:pt x="2101174" y="1741251"/>
                </a:cubicBezTo>
                <a:cubicBezTo>
                  <a:pt x="2087218" y="1783117"/>
                  <a:pt x="2093933" y="1760486"/>
                  <a:pt x="2081719" y="1809345"/>
                </a:cubicBezTo>
                <a:cubicBezTo>
                  <a:pt x="2078476" y="1887166"/>
                  <a:pt x="2079741" y="1965306"/>
                  <a:pt x="2071991" y="2042808"/>
                </a:cubicBezTo>
                <a:cubicBezTo>
                  <a:pt x="2069950" y="2063214"/>
                  <a:pt x="2055908" y="2080945"/>
                  <a:pt x="2052536" y="2101174"/>
                </a:cubicBezTo>
                <a:cubicBezTo>
                  <a:pt x="2049293" y="2120629"/>
                  <a:pt x="2045255" y="2139969"/>
                  <a:pt x="2042808" y="2159540"/>
                </a:cubicBezTo>
                <a:cubicBezTo>
                  <a:pt x="2027760" y="2279920"/>
                  <a:pt x="2044737" y="2221843"/>
                  <a:pt x="2023353" y="2286000"/>
                </a:cubicBezTo>
                <a:cubicBezTo>
                  <a:pt x="2020110" y="2311940"/>
                  <a:pt x="2018302" y="2338100"/>
                  <a:pt x="2013625" y="2363821"/>
                </a:cubicBezTo>
                <a:cubicBezTo>
                  <a:pt x="2011791" y="2373909"/>
                  <a:pt x="2004482" y="2382767"/>
                  <a:pt x="2003897" y="2393004"/>
                </a:cubicBezTo>
                <a:cubicBezTo>
                  <a:pt x="1997975" y="2496647"/>
                  <a:pt x="1997412" y="2600527"/>
                  <a:pt x="1994170" y="2704289"/>
                </a:cubicBezTo>
                <a:cubicBezTo>
                  <a:pt x="1997412" y="2908570"/>
                  <a:pt x="1995022" y="3113018"/>
                  <a:pt x="2003897" y="3317132"/>
                </a:cubicBezTo>
                <a:cubicBezTo>
                  <a:pt x="2004788" y="3337620"/>
                  <a:pt x="2023353" y="3375498"/>
                  <a:pt x="2023353" y="3375498"/>
                </a:cubicBezTo>
                <a:cubicBezTo>
                  <a:pt x="1983493" y="3415358"/>
                  <a:pt x="1961619" y="3430871"/>
                  <a:pt x="1935804" y="3482502"/>
                </a:cubicBezTo>
                <a:cubicBezTo>
                  <a:pt x="1915406" y="3523298"/>
                  <a:pt x="1911881" y="3540604"/>
                  <a:pt x="1867710" y="3570051"/>
                </a:cubicBezTo>
                <a:cubicBezTo>
                  <a:pt x="1857982" y="3576536"/>
                  <a:pt x="1847325" y="3581807"/>
                  <a:pt x="1838527" y="3589506"/>
                </a:cubicBezTo>
                <a:cubicBezTo>
                  <a:pt x="1821272" y="3604605"/>
                  <a:pt x="1789889" y="3638145"/>
                  <a:pt x="1789889" y="3638145"/>
                </a:cubicBezTo>
                <a:cubicBezTo>
                  <a:pt x="1775188" y="3696947"/>
                  <a:pt x="1784387" y="3664377"/>
                  <a:pt x="1760706" y="3735421"/>
                </a:cubicBezTo>
                <a:cubicBezTo>
                  <a:pt x="1757463" y="3745149"/>
                  <a:pt x="1758228" y="3757353"/>
                  <a:pt x="1750978" y="3764604"/>
                </a:cubicBezTo>
                <a:lnTo>
                  <a:pt x="1731523" y="3784060"/>
                </a:lnTo>
                <a:cubicBezTo>
                  <a:pt x="1728280" y="3793787"/>
                  <a:pt x="1724282" y="3803295"/>
                  <a:pt x="1721795" y="3813242"/>
                </a:cubicBezTo>
                <a:cubicBezTo>
                  <a:pt x="1700739" y="3897467"/>
                  <a:pt x="1707379" y="3955665"/>
                  <a:pt x="1702340" y="4056434"/>
                </a:cubicBezTo>
                <a:cubicBezTo>
                  <a:pt x="1705583" y="4192621"/>
                  <a:pt x="1707813" y="4328837"/>
                  <a:pt x="1712068" y="4464996"/>
                </a:cubicBezTo>
                <a:cubicBezTo>
                  <a:pt x="1714298" y="4536371"/>
                  <a:pt x="1721795" y="4607594"/>
                  <a:pt x="1721795" y="4679004"/>
                </a:cubicBezTo>
                <a:cubicBezTo>
                  <a:pt x="1721795" y="4756893"/>
                  <a:pt x="1717617" y="4834777"/>
                  <a:pt x="1712068" y="4912468"/>
                </a:cubicBezTo>
                <a:cubicBezTo>
                  <a:pt x="1710652" y="4932292"/>
                  <a:pt x="1700008" y="4966864"/>
                  <a:pt x="1682885" y="4980562"/>
                </a:cubicBezTo>
                <a:cubicBezTo>
                  <a:pt x="1674878" y="4986967"/>
                  <a:pt x="1663430" y="4987047"/>
                  <a:pt x="1653702" y="4990289"/>
                </a:cubicBezTo>
                <a:cubicBezTo>
                  <a:pt x="1638012" y="5005979"/>
                  <a:pt x="1626539" y="5019996"/>
                  <a:pt x="1605063" y="5029200"/>
                </a:cubicBezTo>
                <a:cubicBezTo>
                  <a:pt x="1592775" y="5034466"/>
                  <a:pt x="1578958" y="5035086"/>
                  <a:pt x="1566153" y="5038928"/>
                </a:cubicBezTo>
                <a:cubicBezTo>
                  <a:pt x="1546510" y="5044821"/>
                  <a:pt x="1527242" y="5051898"/>
                  <a:pt x="1507787" y="5058383"/>
                </a:cubicBezTo>
                <a:cubicBezTo>
                  <a:pt x="1475049" y="5069296"/>
                  <a:pt x="1473347" y="5068336"/>
                  <a:pt x="1439693" y="5087566"/>
                </a:cubicBezTo>
                <a:cubicBezTo>
                  <a:pt x="1429542" y="5093366"/>
                  <a:pt x="1421497" y="5103026"/>
                  <a:pt x="1410510" y="5107021"/>
                </a:cubicBezTo>
                <a:cubicBezTo>
                  <a:pt x="1385381" y="5116159"/>
                  <a:pt x="1332689" y="5126477"/>
                  <a:pt x="1332689" y="5126477"/>
                </a:cubicBezTo>
                <a:lnTo>
                  <a:pt x="1274323" y="5165387"/>
                </a:lnTo>
                <a:cubicBezTo>
                  <a:pt x="1264595" y="5171872"/>
                  <a:pt x="1255597" y="5179614"/>
                  <a:pt x="1245140" y="5184842"/>
                </a:cubicBezTo>
                <a:cubicBezTo>
                  <a:pt x="1219200" y="5197812"/>
                  <a:pt x="1187827" y="5203246"/>
                  <a:pt x="1167319" y="5223753"/>
                </a:cubicBezTo>
                <a:cubicBezTo>
                  <a:pt x="1140612" y="5250458"/>
                  <a:pt x="1156564" y="5240308"/>
                  <a:pt x="1118680" y="5252936"/>
                </a:cubicBezTo>
                <a:cubicBezTo>
                  <a:pt x="1054946" y="5316670"/>
                  <a:pt x="1127413" y="5250355"/>
                  <a:pt x="1050587" y="5301574"/>
                </a:cubicBezTo>
                <a:cubicBezTo>
                  <a:pt x="997177" y="5337182"/>
                  <a:pt x="1069689" y="5308178"/>
                  <a:pt x="1001949" y="5330757"/>
                </a:cubicBezTo>
                <a:cubicBezTo>
                  <a:pt x="995464" y="5340485"/>
                  <a:pt x="989796" y="5350811"/>
                  <a:pt x="982493" y="5359940"/>
                </a:cubicBezTo>
                <a:cubicBezTo>
                  <a:pt x="976764" y="5367102"/>
                  <a:pt x="970200" y="5373667"/>
                  <a:pt x="963038" y="5379396"/>
                </a:cubicBezTo>
                <a:cubicBezTo>
                  <a:pt x="888521" y="5439010"/>
                  <a:pt x="907554" y="5426594"/>
                  <a:pt x="846306" y="5457217"/>
                </a:cubicBezTo>
                <a:cubicBezTo>
                  <a:pt x="836578" y="5466945"/>
                  <a:pt x="828569" y="5478769"/>
                  <a:pt x="817123" y="5486400"/>
                </a:cubicBezTo>
                <a:cubicBezTo>
                  <a:pt x="808591" y="5492088"/>
                  <a:pt x="795947" y="5489722"/>
                  <a:pt x="787940" y="5496128"/>
                </a:cubicBezTo>
                <a:cubicBezTo>
                  <a:pt x="778811" y="5503431"/>
                  <a:pt x="776752" y="5517044"/>
                  <a:pt x="768485" y="5525311"/>
                </a:cubicBezTo>
                <a:cubicBezTo>
                  <a:pt x="760218" y="5533578"/>
                  <a:pt x="748431" y="5537463"/>
                  <a:pt x="739302" y="5544766"/>
                </a:cubicBezTo>
                <a:cubicBezTo>
                  <a:pt x="701150" y="5575287"/>
                  <a:pt x="741343" y="5557055"/>
                  <a:pt x="690663" y="5573949"/>
                </a:cubicBezTo>
                <a:cubicBezTo>
                  <a:pt x="680935" y="5583677"/>
                  <a:pt x="672486" y="5594878"/>
                  <a:pt x="661480" y="5603132"/>
                </a:cubicBezTo>
                <a:cubicBezTo>
                  <a:pt x="646354" y="5614476"/>
                  <a:pt x="627197" y="5620010"/>
                  <a:pt x="612842" y="5632315"/>
                </a:cubicBezTo>
                <a:cubicBezTo>
                  <a:pt x="603965" y="5639924"/>
                  <a:pt x="601654" y="5653231"/>
                  <a:pt x="593387" y="5661498"/>
                </a:cubicBezTo>
                <a:cubicBezTo>
                  <a:pt x="578706" y="5676179"/>
                  <a:pt x="560267" y="5686614"/>
                  <a:pt x="544749" y="5700408"/>
                </a:cubicBezTo>
                <a:cubicBezTo>
                  <a:pt x="479898" y="5758053"/>
                  <a:pt x="527277" y="5717385"/>
                  <a:pt x="486383" y="5768502"/>
                </a:cubicBezTo>
                <a:cubicBezTo>
                  <a:pt x="463745" y="5796799"/>
                  <a:pt x="468075" y="5782137"/>
                  <a:pt x="437744" y="5807413"/>
                </a:cubicBezTo>
                <a:cubicBezTo>
                  <a:pt x="396072" y="5842140"/>
                  <a:pt x="418024" y="5832567"/>
                  <a:pt x="379378" y="5875506"/>
                </a:cubicBezTo>
                <a:cubicBezTo>
                  <a:pt x="360972" y="5895957"/>
                  <a:pt x="340467" y="5914417"/>
                  <a:pt x="321012" y="5933872"/>
                </a:cubicBezTo>
                <a:cubicBezTo>
                  <a:pt x="314527" y="5940357"/>
                  <a:pt x="309188" y="5948241"/>
                  <a:pt x="301557" y="5953328"/>
                </a:cubicBezTo>
                <a:cubicBezTo>
                  <a:pt x="197285" y="6022841"/>
                  <a:pt x="355529" y="5914591"/>
                  <a:pt x="243191" y="6001966"/>
                </a:cubicBezTo>
                <a:cubicBezTo>
                  <a:pt x="224734" y="6016321"/>
                  <a:pt x="198855" y="6022171"/>
                  <a:pt x="184825" y="6040877"/>
                </a:cubicBezTo>
                <a:cubicBezTo>
                  <a:pt x="148627" y="6089140"/>
                  <a:pt x="169132" y="6070794"/>
                  <a:pt x="126459" y="6099242"/>
                </a:cubicBezTo>
                <a:cubicBezTo>
                  <a:pt x="119974" y="6108970"/>
                  <a:pt x="114307" y="6119296"/>
                  <a:pt x="107004" y="6128425"/>
                </a:cubicBezTo>
                <a:cubicBezTo>
                  <a:pt x="101275" y="6135587"/>
                  <a:pt x="93052" y="6140544"/>
                  <a:pt x="87549" y="6147881"/>
                </a:cubicBezTo>
                <a:cubicBezTo>
                  <a:pt x="73520" y="6166587"/>
                  <a:pt x="61608" y="6186792"/>
                  <a:pt x="48638" y="6206247"/>
                </a:cubicBezTo>
                <a:cubicBezTo>
                  <a:pt x="38229" y="6221861"/>
                  <a:pt x="26363" y="6243795"/>
                  <a:pt x="9727" y="6254885"/>
                </a:cubicBezTo>
                <a:cubicBezTo>
                  <a:pt x="7029" y="6256684"/>
                  <a:pt x="3242" y="6254885"/>
                  <a:pt x="0" y="6254885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ZoneTexte 14"/>
          <p:cNvSpPr txBox="1"/>
          <p:nvPr/>
        </p:nvSpPr>
        <p:spPr>
          <a:xfrm>
            <a:off x="2903750" y="3757423"/>
            <a:ext cx="368188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19050"/>
            <a:r>
              <a:rPr lang="fr-BE" sz="2000" dirty="0" smtClean="0"/>
              <a:t>Désynchronisation physiologique responsable d’une réduction de l’amplitude 30% en moyenne (10-70%). </a:t>
            </a:r>
            <a:r>
              <a:rPr lang="fr-BE" sz="1000" i="1" dirty="0" err="1" smtClean="0"/>
              <a:t>Magistris</a:t>
            </a:r>
            <a:r>
              <a:rPr lang="fr-BE" sz="1000" i="1" dirty="0" smtClean="0"/>
              <a:t>, M.R.,</a:t>
            </a:r>
            <a:r>
              <a:rPr lang="fr-BE" sz="1000" i="1" dirty="0" err="1" smtClean="0"/>
              <a:t>Brain</a:t>
            </a:r>
            <a:r>
              <a:rPr lang="fr-BE" sz="1000" i="1" dirty="0" smtClean="0"/>
              <a:t>, 1998.</a:t>
            </a:r>
          </a:p>
          <a:p>
            <a:endParaRPr lang="fr-BE" sz="1200" dirty="0"/>
          </a:p>
        </p:txBody>
      </p:sp>
      <p:pic>
        <p:nvPicPr>
          <p:cNvPr id="17" name="Picture 1026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8946" t="32760" r="27572" b="46873"/>
          <a:stretch/>
        </p:blipFill>
        <p:spPr bwMode="auto">
          <a:xfrm>
            <a:off x="5829299" y="4965700"/>
            <a:ext cx="285750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026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8840" t="27736" r="38839" b="47731"/>
          <a:stretch/>
        </p:blipFill>
        <p:spPr bwMode="auto">
          <a:xfrm>
            <a:off x="571501" y="4474119"/>
            <a:ext cx="1848649" cy="16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e 8"/>
          <p:cNvGrpSpPr/>
          <p:nvPr/>
        </p:nvGrpSpPr>
        <p:grpSpPr>
          <a:xfrm>
            <a:off x="2003080" y="5897245"/>
            <a:ext cx="875641" cy="734764"/>
            <a:chOff x="1964980" y="5782945"/>
            <a:chExt cx="875641" cy="734764"/>
          </a:xfrm>
        </p:grpSpPr>
        <p:grpSp>
          <p:nvGrpSpPr>
            <p:cNvPr id="7" name="Groupe 6"/>
            <p:cNvGrpSpPr/>
            <p:nvPr/>
          </p:nvGrpSpPr>
          <p:grpSpPr>
            <a:xfrm>
              <a:off x="2009169" y="5782945"/>
              <a:ext cx="403860" cy="518160"/>
              <a:chOff x="1676400" y="5157706"/>
              <a:chExt cx="403860" cy="518160"/>
            </a:xfrm>
          </p:grpSpPr>
          <p:cxnSp>
            <p:nvCxnSpPr>
              <p:cNvPr id="5" name="Connecteur droit 4"/>
              <p:cNvCxnSpPr/>
              <p:nvPr/>
            </p:nvCxnSpPr>
            <p:spPr>
              <a:xfrm flipH="1">
                <a:off x="2072640" y="5157706"/>
                <a:ext cx="7620" cy="5109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cteur droit 23"/>
              <p:cNvCxnSpPr/>
              <p:nvPr/>
            </p:nvCxnSpPr>
            <p:spPr>
              <a:xfrm flipH="1">
                <a:off x="1676400" y="5675866"/>
                <a:ext cx="396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ZoneTexte 7"/>
            <p:cNvSpPr txBox="1"/>
            <p:nvPr/>
          </p:nvSpPr>
          <p:spPr>
            <a:xfrm>
              <a:off x="1964980" y="6240710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200" dirty="0" smtClean="0"/>
                <a:t>8 ms</a:t>
              </a:r>
              <a:endParaRPr lang="fr-BE" sz="1200" dirty="0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2352346" y="5856919"/>
              <a:ext cx="4882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200" dirty="0" smtClean="0"/>
                <a:t>2 mv</a:t>
              </a:r>
              <a:endParaRPr lang="fr-BE" sz="1200" dirty="0"/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8400524" y="5946593"/>
            <a:ext cx="875641" cy="734764"/>
            <a:chOff x="1964980" y="5782945"/>
            <a:chExt cx="875641" cy="734764"/>
          </a:xfrm>
        </p:grpSpPr>
        <p:grpSp>
          <p:nvGrpSpPr>
            <p:cNvPr id="27" name="Groupe 26"/>
            <p:cNvGrpSpPr/>
            <p:nvPr/>
          </p:nvGrpSpPr>
          <p:grpSpPr>
            <a:xfrm>
              <a:off x="2009169" y="5782945"/>
              <a:ext cx="403860" cy="518160"/>
              <a:chOff x="1676400" y="5157706"/>
              <a:chExt cx="403860" cy="518160"/>
            </a:xfrm>
          </p:grpSpPr>
          <p:cxnSp>
            <p:nvCxnSpPr>
              <p:cNvPr id="30" name="Connecteur droit 29"/>
              <p:cNvCxnSpPr/>
              <p:nvPr/>
            </p:nvCxnSpPr>
            <p:spPr>
              <a:xfrm flipH="1">
                <a:off x="2072640" y="5157706"/>
                <a:ext cx="7620" cy="5109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necteur droit 30"/>
              <p:cNvCxnSpPr/>
              <p:nvPr/>
            </p:nvCxnSpPr>
            <p:spPr>
              <a:xfrm flipH="1">
                <a:off x="1676400" y="5675866"/>
                <a:ext cx="396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ZoneTexte 27"/>
            <p:cNvSpPr txBox="1"/>
            <p:nvPr/>
          </p:nvSpPr>
          <p:spPr>
            <a:xfrm>
              <a:off x="1964980" y="6240710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200" dirty="0" smtClean="0"/>
                <a:t>8 ms</a:t>
              </a:r>
              <a:endParaRPr lang="fr-BE" sz="1200" dirty="0"/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2352346" y="5856919"/>
              <a:ext cx="4882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200" dirty="0" smtClean="0"/>
                <a:t>2 mv</a:t>
              </a:r>
              <a:endParaRPr lang="fr-BE" sz="1200" dirty="0"/>
            </a:p>
          </p:txBody>
        </p:sp>
      </p:grp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4816248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9" grpId="0" animBg="1"/>
      <p:bldP spid="20" grpId="0" animBg="1"/>
      <p:bldP spid="21" grpId="0" animBg="1"/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 Triple </a:t>
            </a:r>
            <a:r>
              <a:rPr lang="en-GB" dirty="0" err="1" smtClean="0"/>
              <a:t>STimulation</a:t>
            </a:r>
            <a:r>
              <a:rPr lang="en-GB" dirty="0" smtClean="0"/>
              <a:t> (TST)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CFSEP - 11 octobre 2014</a:t>
            </a:r>
            <a:endParaRPr lang="en-GB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368737"/>
            <a:ext cx="9144000" cy="524806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9831687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TST</a:t>
            </a:r>
            <a:endParaRPr lang="fr-BE" dirty="0"/>
          </a:p>
        </p:txBody>
      </p:sp>
      <p:cxnSp>
        <p:nvCxnSpPr>
          <p:cNvPr id="14" name="Connecteur droit avec flèche 13"/>
          <p:cNvCxnSpPr>
            <a:endCxn id="57" idx="5"/>
          </p:cNvCxnSpPr>
          <p:nvPr/>
        </p:nvCxnSpPr>
        <p:spPr>
          <a:xfrm rot="16200000" flipH="1">
            <a:off x="-280011" y="3038221"/>
            <a:ext cx="3352269" cy="683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>
            <a:endCxn id="58" idx="5"/>
          </p:cNvCxnSpPr>
          <p:nvPr/>
        </p:nvCxnSpPr>
        <p:spPr>
          <a:xfrm rot="16200000" flipH="1">
            <a:off x="209959" y="2922369"/>
            <a:ext cx="3114525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endCxn id="59" idx="5"/>
          </p:cNvCxnSpPr>
          <p:nvPr/>
        </p:nvCxnSpPr>
        <p:spPr>
          <a:xfrm rot="5400000">
            <a:off x="677529" y="2831227"/>
            <a:ext cx="2931446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rot="5400000" flipH="1" flipV="1">
            <a:off x="1455166" y="4845558"/>
            <a:ext cx="623316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rot="5400000" flipH="1" flipV="1">
            <a:off x="1232025" y="4996534"/>
            <a:ext cx="321365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rot="5400000" flipH="1" flipV="1">
            <a:off x="1736217" y="4747133"/>
            <a:ext cx="820166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>
            <a:off x="1392707" y="5236464"/>
            <a:ext cx="0" cy="384048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>
            <a:off x="1766824" y="5245608"/>
            <a:ext cx="0" cy="384048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>
            <a:off x="2146300" y="5236464"/>
            <a:ext cx="0" cy="384048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>
            <a:off x="1483360" y="2212848"/>
            <a:ext cx="0" cy="3416808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/>
          <p:nvPr/>
        </p:nvCxnSpPr>
        <p:spPr>
          <a:xfrm>
            <a:off x="1862328" y="2231136"/>
            <a:ext cx="0" cy="3389376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>
            <a:off x="2252980" y="2212848"/>
            <a:ext cx="0" cy="3407664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Forme libre 54"/>
          <p:cNvSpPr/>
          <p:nvPr/>
        </p:nvSpPr>
        <p:spPr>
          <a:xfrm>
            <a:off x="926592" y="5629656"/>
            <a:ext cx="1731264" cy="1046480"/>
          </a:xfrm>
          <a:custGeom>
            <a:avLst/>
            <a:gdLst>
              <a:gd name="connsiteX0" fmla="*/ 0 w 2889504"/>
              <a:gd name="connsiteY0" fmla="*/ 1544320 h 2090928"/>
              <a:gd name="connsiteX1" fmla="*/ 755904 w 2889504"/>
              <a:gd name="connsiteY1" fmla="*/ 1568704 h 2090928"/>
              <a:gd name="connsiteX2" fmla="*/ 1133856 w 2889504"/>
              <a:gd name="connsiteY2" fmla="*/ 44704 h 2090928"/>
              <a:gd name="connsiteX3" fmla="*/ 1475232 w 2889504"/>
              <a:gd name="connsiteY3" fmla="*/ 1836928 h 2090928"/>
              <a:gd name="connsiteX4" fmla="*/ 1743456 w 2889504"/>
              <a:gd name="connsiteY4" fmla="*/ 1568704 h 2090928"/>
              <a:gd name="connsiteX5" fmla="*/ 2889504 w 2889504"/>
              <a:gd name="connsiteY5" fmla="*/ 1580896 h 2090928"/>
              <a:gd name="connsiteX6" fmla="*/ 2889504 w 2889504"/>
              <a:gd name="connsiteY6" fmla="*/ 1580896 h 2090928"/>
              <a:gd name="connsiteX0" fmla="*/ 0 w 2889504"/>
              <a:gd name="connsiteY0" fmla="*/ 1544320 h 2090928"/>
              <a:gd name="connsiteX1" fmla="*/ 468018 w 2889504"/>
              <a:gd name="connsiteY1" fmla="*/ 1705223 h 2090928"/>
              <a:gd name="connsiteX2" fmla="*/ 755904 w 2889504"/>
              <a:gd name="connsiteY2" fmla="*/ 1568704 h 2090928"/>
              <a:gd name="connsiteX3" fmla="*/ 1133856 w 2889504"/>
              <a:gd name="connsiteY3" fmla="*/ 44704 h 2090928"/>
              <a:gd name="connsiteX4" fmla="*/ 1475232 w 2889504"/>
              <a:gd name="connsiteY4" fmla="*/ 1836928 h 2090928"/>
              <a:gd name="connsiteX5" fmla="*/ 1743456 w 2889504"/>
              <a:gd name="connsiteY5" fmla="*/ 1568704 h 2090928"/>
              <a:gd name="connsiteX6" fmla="*/ 2889504 w 2889504"/>
              <a:gd name="connsiteY6" fmla="*/ 1580896 h 2090928"/>
              <a:gd name="connsiteX7" fmla="*/ 2889504 w 2889504"/>
              <a:gd name="connsiteY7" fmla="*/ 1580896 h 2090928"/>
              <a:gd name="connsiteX0" fmla="*/ 0 w 2889504"/>
              <a:gd name="connsiteY0" fmla="*/ 1544320 h 2090928"/>
              <a:gd name="connsiteX1" fmla="*/ 488367 w 2889504"/>
              <a:gd name="connsiteY1" fmla="*/ 1583421 h 2090928"/>
              <a:gd name="connsiteX2" fmla="*/ 755904 w 2889504"/>
              <a:gd name="connsiteY2" fmla="*/ 1568704 h 2090928"/>
              <a:gd name="connsiteX3" fmla="*/ 1133856 w 2889504"/>
              <a:gd name="connsiteY3" fmla="*/ 44704 h 2090928"/>
              <a:gd name="connsiteX4" fmla="*/ 1475232 w 2889504"/>
              <a:gd name="connsiteY4" fmla="*/ 1836928 h 2090928"/>
              <a:gd name="connsiteX5" fmla="*/ 1743456 w 2889504"/>
              <a:gd name="connsiteY5" fmla="*/ 1568704 h 2090928"/>
              <a:gd name="connsiteX6" fmla="*/ 2889504 w 2889504"/>
              <a:gd name="connsiteY6" fmla="*/ 1580896 h 2090928"/>
              <a:gd name="connsiteX7" fmla="*/ 2889504 w 2889504"/>
              <a:gd name="connsiteY7" fmla="*/ 1580896 h 2090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89504" h="2090928">
                <a:moveTo>
                  <a:pt x="0" y="1544320"/>
                </a:moveTo>
                <a:cubicBezTo>
                  <a:pt x="33914" y="1554897"/>
                  <a:pt x="362383" y="1579357"/>
                  <a:pt x="488367" y="1583421"/>
                </a:cubicBezTo>
                <a:cubicBezTo>
                  <a:pt x="614351" y="1587485"/>
                  <a:pt x="648323" y="1825157"/>
                  <a:pt x="755904" y="1568704"/>
                </a:cubicBezTo>
                <a:cubicBezTo>
                  <a:pt x="863485" y="1312251"/>
                  <a:pt x="1013968" y="0"/>
                  <a:pt x="1133856" y="44704"/>
                </a:cubicBezTo>
                <a:cubicBezTo>
                  <a:pt x="1253744" y="89408"/>
                  <a:pt x="1373632" y="1582928"/>
                  <a:pt x="1475232" y="1836928"/>
                </a:cubicBezTo>
                <a:cubicBezTo>
                  <a:pt x="1576832" y="2090928"/>
                  <a:pt x="1507744" y="1611376"/>
                  <a:pt x="1743456" y="1568704"/>
                </a:cubicBezTo>
                <a:cubicBezTo>
                  <a:pt x="1979168" y="1526032"/>
                  <a:pt x="2889504" y="1580896"/>
                  <a:pt x="2889504" y="1580896"/>
                </a:cubicBezTo>
                <a:lnTo>
                  <a:pt x="2889504" y="1580896"/>
                </a:ln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6" name="Forme libre 55"/>
          <p:cNvSpPr/>
          <p:nvPr/>
        </p:nvSpPr>
        <p:spPr>
          <a:xfrm>
            <a:off x="2657856" y="5776686"/>
            <a:ext cx="1731264" cy="868099"/>
          </a:xfrm>
          <a:custGeom>
            <a:avLst/>
            <a:gdLst>
              <a:gd name="connsiteX0" fmla="*/ 0 w 2889504"/>
              <a:gd name="connsiteY0" fmla="*/ 1544320 h 2090928"/>
              <a:gd name="connsiteX1" fmla="*/ 755904 w 2889504"/>
              <a:gd name="connsiteY1" fmla="*/ 1568704 h 2090928"/>
              <a:gd name="connsiteX2" fmla="*/ 1133856 w 2889504"/>
              <a:gd name="connsiteY2" fmla="*/ 44704 h 2090928"/>
              <a:gd name="connsiteX3" fmla="*/ 1475232 w 2889504"/>
              <a:gd name="connsiteY3" fmla="*/ 1836928 h 2090928"/>
              <a:gd name="connsiteX4" fmla="*/ 1743456 w 2889504"/>
              <a:gd name="connsiteY4" fmla="*/ 1568704 h 2090928"/>
              <a:gd name="connsiteX5" fmla="*/ 2889504 w 2889504"/>
              <a:gd name="connsiteY5" fmla="*/ 1580896 h 2090928"/>
              <a:gd name="connsiteX6" fmla="*/ 2889504 w 2889504"/>
              <a:gd name="connsiteY6" fmla="*/ 1580896 h 2090928"/>
              <a:gd name="connsiteX0" fmla="*/ 0 w 2889504"/>
              <a:gd name="connsiteY0" fmla="*/ 1544320 h 2090928"/>
              <a:gd name="connsiteX1" fmla="*/ 468018 w 2889504"/>
              <a:gd name="connsiteY1" fmla="*/ 1705223 h 2090928"/>
              <a:gd name="connsiteX2" fmla="*/ 755904 w 2889504"/>
              <a:gd name="connsiteY2" fmla="*/ 1568704 h 2090928"/>
              <a:gd name="connsiteX3" fmla="*/ 1133856 w 2889504"/>
              <a:gd name="connsiteY3" fmla="*/ 44704 h 2090928"/>
              <a:gd name="connsiteX4" fmla="*/ 1475232 w 2889504"/>
              <a:gd name="connsiteY4" fmla="*/ 1836928 h 2090928"/>
              <a:gd name="connsiteX5" fmla="*/ 1743456 w 2889504"/>
              <a:gd name="connsiteY5" fmla="*/ 1568704 h 2090928"/>
              <a:gd name="connsiteX6" fmla="*/ 2889504 w 2889504"/>
              <a:gd name="connsiteY6" fmla="*/ 1580896 h 2090928"/>
              <a:gd name="connsiteX7" fmla="*/ 2889504 w 2889504"/>
              <a:gd name="connsiteY7" fmla="*/ 1580896 h 2090928"/>
              <a:gd name="connsiteX0" fmla="*/ 0 w 2889504"/>
              <a:gd name="connsiteY0" fmla="*/ 1544320 h 2090928"/>
              <a:gd name="connsiteX1" fmla="*/ 488367 w 2889504"/>
              <a:gd name="connsiteY1" fmla="*/ 1583421 h 2090928"/>
              <a:gd name="connsiteX2" fmla="*/ 755904 w 2889504"/>
              <a:gd name="connsiteY2" fmla="*/ 1568704 h 2090928"/>
              <a:gd name="connsiteX3" fmla="*/ 1133856 w 2889504"/>
              <a:gd name="connsiteY3" fmla="*/ 44704 h 2090928"/>
              <a:gd name="connsiteX4" fmla="*/ 1475232 w 2889504"/>
              <a:gd name="connsiteY4" fmla="*/ 1836928 h 2090928"/>
              <a:gd name="connsiteX5" fmla="*/ 1743456 w 2889504"/>
              <a:gd name="connsiteY5" fmla="*/ 1568704 h 2090928"/>
              <a:gd name="connsiteX6" fmla="*/ 2889504 w 2889504"/>
              <a:gd name="connsiteY6" fmla="*/ 1580896 h 2090928"/>
              <a:gd name="connsiteX7" fmla="*/ 2889504 w 2889504"/>
              <a:gd name="connsiteY7" fmla="*/ 1580896 h 2090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89504" h="2090928">
                <a:moveTo>
                  <a:pt x="0" y="1544320"/>
                </a:moveTo>
                <a:cubicBezTo>
                  <a:pt x="33914" y="1554897"/>
                  <a:pt x="362383" y="1579357"/>
                  <a:pt x="488367" y="1583421"/>
                </a:cubicBezTo>
                <a:cubicBezTo>
                  <a:pt x="614351" y="1587485"/>
                  <a:pt x="648323" y="1825157"/>
                  <a:pt x="755904" y="1568704"/>
                </a:cubicBezTo>
                <a:cubicBezTo>
                  <a:pt x="863485" y="1312251"/>
                  <a:pt x="1013968" y="0"/>
                  <a:pt x="1133856" y="44704"/>
                </a:cubicBezTo>
                <a:cubicBezTo>
                  <a:pt x="1253744" y="89408"/>
                  <a:pt x="1373632" y="1582928"/>
                  <a:pt x="1475232" y="1836928"/>
                </a:cubicBezTo>
                <a:cubicBezTo>
                  <a:pt x="1576832" y="2090928"/>
                  <a:pt x="1507744" y="1611376"/>
                  <a:pt x="1743456" y="1568704"/>
                </a:cubicBezTo>
                <a:cubicBezTo>
                  <a:pt x="1979168" y="1526032"/>
                  <a:pt x="2889504" y="1580896"/>
                  <a:pt x="2889504" y="1580896"/>
                </a:cubicBezTo>
                <a:lnTo>
                  <a:pt x="2889504" y="1580896"/>
                </a:lnTo>
              </a:path>
            </a:pathLst>
          </a:cu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7" name="Étoile à 6 branches 56"/>
          <p:cNvSpPr/>
          <p:nvPr/>
        </p:nvSpPr>
        <p:spPr>
          <a:xfrm>
            <a:off x="1289812" y="4717773"/>
            <a:ext cx="219456" cy="237744"/>
          </a:xfrm>
          <a:prstGeom prst="star6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8" name="Étoile à 6 branches 57"/>
          <p:cNvSpPr/>
          <p:nvPr/>
        </p:nvSpPr>
        <p:spPr>
          <a:xfrm>
            <a:off x="1657890" y="4480029"/>
            <a:ext cx="219456" cy="237744"/>
          </a:xfrm>
          <a:prstGeom prst="star6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9" name="Étoile à 6 branches 58"/>
          <p:cNvSpPr/>
          <p:nvPr/>
        </p:nvSpPr>
        <p:spPr>
          <a:xfrm>
            <a:off x="2033524" y="4296950"/>
            <a:ext cx="219456" cy="237744"/>
          </a:xfrm>
          <a:prstGeom prst="star6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60" name="Connecteur droit avec flèche 59"/>
          <p:cNvCxnSpPr>
            <a:endCxn id="74" idx="5"/>
          </p:cNvCxnSpPr>
          <p:nvPr/>
        </p:nvCxnSpPr>
        <p:spPr>
          <a:xfrm rot="16200000" flipH="1">
            <a:off x="4192167" y="3028823"/>
            <a:ext cx="3358365" cy="1953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avec flèche 60"/>
          <p:cNvCxnSpPr>
            <a:endCxn id="75" idx="5"/>
          </p:cNvCxnSpPr>
          <p:nvPr/>
        </p:nvCxnSpPr>
        <p:spPr>
          <a:xfrm rot="5400000">
            <a:off x="4686820" y="2918448"/>
            <a:ext cx="3120621" cy="25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avec flèche 62"/>
          <p:cNvCxnSpPr/>
          <p:nvPr/>
        </p:nvCxnSpPr>
        <p:spPr>
          <a:xfrm rot="5400000" flipH="1" flipV="1">
            <a:off x="5940187" y="4842907"/>
            <a:ext cx="616426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avec flèche 63"/>
          <p:cNvCxnSpPr/>
          <p:nvPr/>
        </p:nvCxnSpPr>
        <p:spPr>
          <a:xfrm rot="5400000" flipH="1" flipV="1">
            <a:off x="5703949" y="4993486"/>
            <a:ext cx="315269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/>
          <p:cNvCxnSpPr/>
          <p:nvPr/>
        </p:nvCxnSpPr>
        <p:spPr>
          <a:xfrm flipV="1">
            <a:off x="6601651" y="2630424"/>
            <a:ext cx="0" cy="252069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avec flèche 65"/>
          <p:cNvCxnSpPr/>
          <p:nvPr/>
        </p:nvCxnSpPr>
        <p:spPr>
          <a:xfrm>
            <a:off x="5861583" y="5230368"/>
            <a:ext cx="0" cy="384048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avec flèche 66"/>
          <p:cNvCxnSpPr/>
          <p:nvPr/>
        </p:nvCxnSpPr>
        <p:spPr>
          <a:xfrm>
            <a:off x="6248400" y="5239512"/>
            <a:ext cx="0" cy="384048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avec flèche 67"/>
          <p:cNvCxnSpPr/>
          <p:nvPr/>
        </p:nvCxnSpPr>
        <p:spPr>
          <a:xfrm>
            <a:off x="6601651" y="5230368"/>
            <a:ext cx="0" cy="384048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avec flèche 68"/>
          <p:cNvCxnSpPr/>
          <p:nvPr/>
        </p:nvCxnSpPr>
        <p:spPr>
          <a:xfrm>
            <a:off x="5964936" y="2206752"/>
            <a:ext cx="0" cy="3416808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avec flèche 69"/>
          <p:cNvCxnSpPr/>
          <p:nvPr/>
        </p:nvCxnSpPr>
        <p:spPr>
          <a:xfrm>
            <a:off x="6355588" y="2231136"/>
            <a:ext cx="0" cy="3389376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avec flèche 70"/>
          <p:cNvCxnSpPr/>
          <p:nvPr/>
        </p:nvCxnSpPr>
        <p:spPr>
          <a:xfrm>
            <a:off x="6601968" y="2231136"/>
            <a:ext cx="0" cy="399288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Forme libre 71"/>
          <p:cNvSpPr/>
          <p:nvPr/>
        </p:nvSpPr>
        <p:spPr>
          <a:xfrm>
            <a:off x="5382768" y="5623560"/>
            <a:ext cx="1731264" cy="1046480"/>
          </a:xfrm>
          <a:custGeom>
            <a:avLst/>
            <a:gdLst>
              <a:gd name="connsiteX0" fmla="*/ 0 w 2889504"/>
              <a:gd name="connsiteY0" fmla="*/ 1544320 h 2090928"/>
              <a:gd name="connsiteX1" fmla="*/ 755904 w 2889504"/>
              <a:gd name="connsiteY1" fmla="*/ 1568704 h 2090928"/>
              <a:gd name="connsiteX2" fmla="*/ 1133856 w 2889504"/>
              <a:gd name="connsiteY2" fmla="*/ 44704 h 2090928"/>
              <a:gd name="connsiteX3" fmla="*/ 1475232 w 2889504"/>
              <a:gd name="connsiteY3" fmla="*/ 1836928 h 2090928"/>
              <a:gd name="connsiteX4" fmla="*/ 1743456 w 2889504"/>
              <a:gd name="connsiteY4" fmla="*/ 1568704 h 2090928"/>
              <a:gd name="connsiteX5" fmla="*/ 2889504 w 2889504"/>
              <a:gd name="connsiteY5" fmla="*/ 1580896 h 2090928"/>
              <a:gd name="connsiteX6" fmla="*/ 2889504 w 2889504"/>
              <a:gd name="connsiteY6" fmla="*/ 1580896 h 2090928"/>
              <a:gd name="connsiteX0" fmla="*/ 0 w 2889504"/>
              <a:gd name="connsiteY0" fmla="*/ 1544320 h 2090928"/>
              <a:gd name="connsiteX1" fmla="*/ 468018 w 2889504"/>
              <a:gd name="connsiteY1" fmla="*/ 1705223 h 2090928"/>
              <a:gd name="connsiteX2" fmla="*/ 755904 w 2889504"/>
              <a:gd name="connsiteY2" fmla="*/ 1568704 h 2090928"/>
              <a:gd name="connsiteX3" fmla="*/ 1133856 w 2889504"/>
              <a:gd name="connsiteY3" fmla="*/ 44704 h 2090928"/>
              <a:gd name="connsiteX4" fmla="*/ 1475232 w 2889504"/>
              <a:gd name="connsiteY4" fmla="*/ 1836928 h 2090928"/>
              <a:gd name="connsiteX5" fmla="*/ 1743456 w 2889504"/>
              <a:gd name="connsiteY5" fmla="*/ 1568704 h 2090928"/>
              <a:gd name="connsiteX6" fmla="*/ 2889504 w 2889504"/>
              <a:gd name="connsiteY6" fmla="*/ 1580896 h 2090928"/>
              <a:gd name="connsiteX7" fmla="*/ 2889504 w 2889504"/>
              <a:gd name="connsiteY7" fmla="*/ 1580896 h 2090928"/>
              <a:gd name="connsiteX0" fmla="*/ 0 w 2889504"/>
              <a:gd name="connsiteY0" fmla="*/ 1544320 h 2090928"/>
              <a:gd name="connsiteX1" fmla="*/ 488367 w 2889504"/>
              <a:gd name="connsiteY1" fmla="*/ 1583421 h 2090928"/>
              <a:gd name="connsiteX2" fmla="*/ 755904 w 2889504"/>
              <a:gd name="connsiteY2" fmla="*/ 1568704 h 2090928"/>
              <a:gd name="connsiteX3" fmla="*/ 1133856 w 2889504"/>
              <a:gd name="connsiteY3" fmla="*/ 44704 h 2090928"/>
              <a:gd name="connsiteX4" fmla="*/ 1475232 w 2889504"/>
              <a:gd name="connsiteY4" fmla="*/ 1836928 h 2090928"/>
              <a:gd name="connsiteX5" fmla="*/ 1743456 w 2889504"/>
              <a:gd name="connsiteY5" fmla="*/ 1568704 h 2090928"/>
              <a:gd name="connsiteX6" fmla="*/ 2889504 w 2889504"/>
              <a:gd name="connsiteY6" fmla="*/ 1580896 h 2090928"/>
              <a:gd name="connsiteX7" fmla="*/ 2889504 w 2889504"/>
              <a:gd name="connsiteY7" fmla="*/ 1580896 h 2090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89504" h="2090928">
                <a:moveTo>
                  <a:pt x="0" y="1544320"/>
                </a:moveTo>
                <a:cubicBezTo>
                  <a:pt x="33914" y="1554897"/>
                  <a:pt x="362383" y="1579357"/>
                  <a:pt x="488367" y="1583421"/>
                </a:cubicBezTo>
                <a:cubicBezTo>
                  <a:pt x="614351" y="1587485"/>
                  <a:pt x="648323" y="1825157"/>
                  <a:pt x="755904" y="1568704"/>
                </a:cubicBezTo>
                <a:cubicBezTo>
                  <a:pt x="863485" y="1312251"/>
                  <a:pt x="1013968" y="0"/>
                  <a:pt x="1133856" y="44704"/>
                </a:cubicBezTo>
                <a:cubicBezTo>
                  <a:pt x="1253744" y="89408"/>
                  <a:pt x="1373632" y="1582928"/>
                  <a:pt x="1475232" y="1836928"/>
                </a:cubicBezTo>
                <a:cubicBezTo>
                  <a:pt x="1576832" y="2090928"/>
                  <a:pt x="1507744" y="1611376"/>
                  <a:pt x="1743456" y="1568704"/>
                </a:cubicBezTo>
                <a:cubicBezTo>
                  <a:pt x="1979168" y="1526032"/>
                  <a:pt x="2889504" y="1580896"/>
                  <a:pt x="2889504" y="1580896"/>
                </a:cubicBezTo>
                <a:lnTo>
                  <a:pt x="2889504" y="1580896"/>
                </a:ln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3" name="Forme libre 72"/>
          <p:cNvSpPr/>
          <p:nvPr/>
        </p:nvSpPr>
        <p:spPr>
          <a:xfrm>
            <a:off x="7114032" y="5997956"/>
            <a:ext cx="1731264" cy="549656"/>
          </a:xfrm>
          <a:custGeom>
            <a:avLst/>
            <a:gdLst>
              <a:gd name="connsiteX0" fmla="*/ 0 w 2889504"/>
              <a:gd name="connsiteY0" fmla="*/ 1544320 h 2090928"/>
              <a:gd name="connsiteX1" fmla="*/ 755904 w 2889504"/>
              <a:gd name="connsiteY1" fmla="*/ 1568704 h 2090928"/>
              <a:gd name="connsiteX2" fmla="*/ 1133856 w 2889504"/>
              <a:gd name="connsiteY2" fmla="*/ 44704 h 2090928"/>
              <a:gd name="connsiteX3" fmla="*/ 1475232 w 2889504"/>
              <a:gd name="connsiteY3" fmla="*/ 1836928 h 2090928"/>
              <a:gd name="connsiteX4" fmla="*/ 1743456 w 2889504"/>
              <a:gd name="connsiteY4" fmla="*/ 1568704 h 2090928"/>
              <a:gd name="connsiteX5" fmla="*/ 2889504 w 2889504"/>
              <a:gd name="connsiteY5" fmla="*/ 1580896 h 2090928"/>
              <a:gd name="connsiteX6" fmla="*/ 2889504 w 2889504"/>
              <a:gd name="connsiteY6" fmla="*/ 1580896 h 2090928"/>
              <a:gd name="connsiteX0" fmla="*/ 0 w 2889504"/>
              <a:gd name="connsiteY0" fmla="*/ 1544320 h 2090928"/>
              <a:gd name="connsiteX1" fmla="*/ 468018 w 2889504"/>
              <a:gd name="connsiteY1" fmla="*/ 1705223 h 2090928"/>
              <a:gd name="connsiteX2" fmla="*/ 755904 w 2889504"/>
              <a:gd name="connsiteY2" fmla="*/ 1568704 h 2090928"/>
              <a:gd name="connsiteX3" fmla="*/ 1133856 w 2889504"/>
              <a:gd name="connsiteY3" fmla="*/ 44704 h 2090928"/>
              <a:gd name="connsiteX4" fmla="*/ 1475232 w 2889504"/>
              <a:gd name="connsiteY4" fmla="*/ 1836928 h 2090928"/>
              <a:gd name="connsiteX5" fmla="*/ 1743456 w 2889504"/>
              <a:gd name="connsiteY5" fmla="*/ 1568704 h 2090928"/>
              <a:gd name="connsiteX6" fmla="*/ 2889504 w 2889504"/>
              <a:gd name="connsiteY6" fmla="*/ 1580896 h 2090928"/>
              <a:gd name="connsiteX7" fmla="*/ 2889504 w 2889504"/>
              <a:gd name="connsiteY7" fmla="*/ 1580896 h 2090928"/>
              <a:gd name="connsiteX0" fmla="*/ 0 w 2889504"/>
              <a:gd name="connsiteY0" fmla="*/ 1544320 h 2090928"/>
              <a:gd name="connsiteX1" fmla="*/ 488367 w 2889504"/>
              <a:gd name="connsiteY1" fmla="*/ 1583421 h 2090928"/>
              <a:gd name="connsiteX2" fmla="*/ 755904 w 2889504"/>
              <a:gd name="connsiteY2" fmla="*/ 1568704 h 2090928"/>
              <a:gd name="connsiteX3" fmla="*/ 1133856 w 2889504"/>
              <a:gd name="connsiteY3" fmla="*/ 44704 h 2090928"/>
              <a:gd name="connsiteX4" fmla="*/ 1475232 w 2889504"/>
              <a:gd name="connsiteY4" fmla="*/ 1836928 h 2090928"/>
              <a:gd name="connsiteX5" fmla="*/ 1743456 w 2889504"/>
              <a:gd name="connsiteY5" fmla="*/ 1568704 h 2090928"/>
              <a:gd name="connsiteX6" fmla="*/ 2889504 w 2889504"/>
              <a:gd name="connsiteY6" fmla="*/ 1580896 h 2090928"/>
              <a:gd name="connsiteX7" fmla="*/ 2889504 w 2889504"/>
              <a:gd name="connsiteY7" fmla="*/ 1580896 h 2090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89504" h="2090928">
                <a:moveTo>
                  <a:pt x="0" y="1544320"/>
                </a:moveTo>
                <a:cubicBezTo>
                  <a:pt x="33914" y="1554897"/>
                  <a:pt x="362383" y="1579357"/>
                  <a:pt x="488367" y="1583421"/>
                </a:cubicBezTo>
                <a:cubicBezTo>
                  <a:pt x="614351" y="1587485"/>
                  <a:pt x="648323" y="1825157"/>
                  <a:pt x="755904" y="1568704"/>
                </a:cubicBezTo>
                <a:cubicBezTo>
                  <a:pt x="863485" y="1312251"/>
                  <a:pt x="1013968" y="0"/>
                  <a:pt x="1133856" y="44704"/>
                </a:cubicBezTo>
                <a:cubicBezTo>
                  <a:pt x="1253744" y="89408"/>
                  <a:pt x="1373632" y="1582928"/>
                  <a:pt x="1475232" y="1836928"/>
                </a:cubicBezTo>
                <a:cubicBezTo>
                  <a:pt x="1576832" y="2090928"/>
                  <a:pt x="1507744" y="1611376"/>
                  <a:pt x="1743456" y="1568704"/>
                </a:cubicBezTo>
                <a:cubicBezTo>
                  <a:pt x="1979168" y="1526032"/>
                  <a:pt x="2889504" y="1580896"/>
                  <a:pt x="2889504" y="1580896"/>
                </a:cubicBezTo>
                <a:lnTo>
                  <a:pt x="2889504" y="1580896"/>
                </a:lnTo>
              </a:path>
            </a:pathLst>
          </a:cu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4" name="Étoile à 6 branches 73"/>
          <p:cNvSpPr/>
          <p:nvPr/>
        </p:nvSpPr>
        <p:spPr>
          <a:xfrm>
            <a:off x="5771388" y="4717773"/>
            <a:ext cx="219456" cy="237744"/>
          </a:xfrm>
          <a:prstGeom prst="star6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5" name="Étoile à 6 branches 74"/>
          <p:cNvSpPr/>
          <p:nvPr/>
        </p:nvSpPr>
        <p:spPr>
          <a:xfrm>
            <a:off x="6136132" y="4480029"/>
            <a:ext cx="219456" cy="237744"/>
          </a:xfrm>
          <a:prstGeom prst="star6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6" name="Étoile à 6 branches 75"/>
          <p:cNvSpPr/>
          <p:nvPr/>
        </p:nvSpPr>
        <p:spPr>
          <a:xfrm>
            <a:off x="6504432" y="2511552"/>
            <a:ext cx="219456" cy="237744"/>
          </a:xfrm>
          <a:prstGeom prst="star6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9" name="ZoneTexte 38"/>
          <p:cNvSpPr txBox="1"/>
          <p:nvPr/>
        </p:nvSpPr>
        <p:spPr>
          <a:xfrm>
            <a:off x="306844" y="6226109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ADM </a:t>
            </a:r>
            <a:endParaRPr lang="fr-BE" dirty="0"/>
          </a:p>
        </p:txBody>
      </p:sp>
      <p:sp>
        <p:nvSpPr>
          <p:cNvPr id="3" name="ZoneTexte 2"/>
          <p:cNvSpPr txBox="1"/>
          <p:nvPr/>
        </p:nvSpPr>
        <p:spPr>
          <a:xfrm>
            <a:off x="703744" y="954902"/>
            <a:ext cx="2126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Pas de perte axonale</a:t>
            </a:r>
            <a:endParaRPr lang="fr-BE" dirty="0"/>
          </a:p>
        </p:txBody>
      </p:sp>
      <p:sp>
        <p:nvSpPr>
          <p:cNvPr id="51" name="ZoneTexte 50"/>
          <p:cNvSpPr txBox="1"/>
          <p:nvPr/>
        </p:nvSpPr>
        <p:spPr>
          <a:xfrm>
            <a:off x="5320390" y="950592"/>
            <a:ext cx="2054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Perte axonale (30%)</a:t>
            </a:r>
            <a:endParaRPr lang="fr-BE" dirty="0"/>
          </a:p>
        </p:txBody>
      </p:sp>
      <p:sp>
        <p:nvSpPr>
          <p:cNvPr id="4" name="Multiplier 3"/>
          <p:cNvSpPr/>
          <p:nvPr/>
        </p:nvSpPr>
        <p:spPr>
          <a:xfrm>
            <a:off x="6417584" y="1359408"/>
            <a:ext cx="344384" cy="408432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52" name="Connecteur droit avec flèche 51"/>
          <p:cNvCxnSpPr/>
          <p:nvPr/>
        </p:nvCxnSpPr>
        <p:spPr>
          <a:xfrm flipV="1">
            <a:off x="6599676" y="2640324"/>
            <a:ext cx="0" cy="2520696"/>
          </a:xfrm>
          <a:prstGeom prst="straightConnector1">
            <a:avLst/>
          </a:prstGeom>
          <a:ln w="38100">
            <a:solidFill>
              <a:schemeClr val="tx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llipse 4"/>
          <p:cNvSpPr/>
          <p:nvPr/>
        </p:nvSpPr>
        <p:spPr>
          <a:xfrm rot="5400000">
            <a:off x="6150670" y="103591"/>
            <a:ext cx="414911" cy="210891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Virage 5"/>
          <p:cNvSpPr/>
          <p:nvPr/>
        </p:nvSpPr>
        <p:spPr>
          <a:xfrm rot="5400000">
            <a:off x="5461031" y="3045468"/>
            <a:ext cx="4464000" cy="576000"/>
          </a:xfrm>
          <a:prstGeom prst="bentArrow">
            <a:avLst>
              <a:gd name="adj1" fmla="val 13574"/>
              <a:gd name="adj2" fmla="val 35481"/>
              <a:gd name="adj3" fmla="val 25000"/>
              <a:gd name="adj4" fmla="val 4375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 smtClean="0">
              <a:solidFill>
                <a:schemeClr val="tx1"/>
              </a:solidFill>
            </a:endParaRPr>
          </a:p>
          <a:p>
            <a:pPr algn="ctr"/>
            <a:endParaRPr lang="fr-BE" dirty="0">
              <a:solidFill>
                <a:schemeClr val="tx1"/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7605416" y="5671060"/>
            <a:ext cx="3501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/>
          <p:cNvCxnSpPr/>
          <p:nvPr/>
        </p:nvCxnSpPr>
        <p:spPr>
          <a:xfrm>
            <a:off x="7612464" y="6003333"/>
            <a:ext cx="3501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Éclair 61"/>
          <p:cNvSpPr/>
          <p:nvPr/>
        </p:nvSpPr>
        <p:spPr>
          <a:xfrm rot="5758612">
            <a:off x="2007452" y="280101"/>
            <a:ext cx="345807" cy="2302629"/>
          </a:xfrm>
          <a:prstGeom prst="lightningBol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8" name="Éclair 77"/>
          <p:cNvSpPr/>
          <p:nvPr/>
        </p:nvSpPr>
        <p:spPr>
          <a:xfrm rot="5758612">
            <a:off x="1865949" y="3976383"/>
            <a:ext cx="345807" cy="2302629"/>
          </a:xfrm>
          <a:prstGeom prst="lightningBol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0" name="Éclair 79"/>
          <p:cNvSpPr/>
          <p:nvPr/>
        </p:nvSpPr>
        <p:spPr>
          <a:xfrm rot="5758612">
            <a:off x="1973396" y="1085035"/>
            <a:ext cx="345807" cy="2302629"/>
          </a:xfrm>
          <a:prstGeom prst="lightningBol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1" name="Éclair 80"/>
          <p:cNvSpPr/>
          <p:nvPr/>
        </p:nvSpPr>
        <p:spPr>
          <a:xfrm rot="5206222" flipV="1">
            <a:off x="5754570" y="308377"/>
            <a:ext cx="345807" cy="2318328"/>
          </a:xfrm>
          <a:prstGeom prst="lightningBol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4" name="Éclair 83"/>
          <p:cNvSpPr/>
          <p:nvPr/>
        </p:nvSpPr>
        <p:spPr>
          <a:xfrm rot="5196175" flipV="1">
            <a:off x="5792031" y="1135332"/>
            <a:ext cx="345807" cy="2304000"/>
          </a:xfrm>
          <a:prstGeom prst="lightningBol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5" name="Éclair 84"/>
          <p:cNvSpPr/>
          <p:nvPr/>
        </p:nvSpPr>
        <p:spPr>
          <a:xfrm rot="5133714" flipV="1">
            <a:off x="6077754" y="3999120"/>
            <a:ext cx="345807" cy="2304000"/>
          </a:xfrm>
          <a:prstGeom prst="lightningBol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86" name="Image 85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74306" t="2958" r="15972" b="75020"/>
          <a:stretch>
            <a:fillRect/>
          </a:stretch>
        </p:blipFill>
        <p:spPr>
          <a:xfrm>
            <a:off x="3500120" y="890769"/>
            <a:ext cx="889000" cy="1155700"/>
          </a:xfrm>
          <a:prstGeom prst="rect">
            <a:avLst/>
          </a:prstGeom>
        </p:spPr>
      </p:pic>
      <p:pic>
        <p:nvPicPr>
          <p:cNvPr id="87" name="Image 86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rgbClr val="00FF00">
                <a:tint val="45000"/>
                <a:satMod val="400000"/>
              </a:srgbClr>
            </a:duotone>
          </a:blip>
          <a:srcRect l="70833" t="24496" r="12500" b="63162"/>
          <a:stretch>
            <a:fillRect/>
          </a:stretch>
        </p:blipFill>
        <p:spPr>
          <a:xfrm>
            <a:off x="3197437" y="2044954"/>
            <a:ext cx="1524000" cy="647700"/>
          </a:xfrm>
          <a:prstGeom prst="rect">
            <a:avLst/>
          </a:prstGeom>
        </p:spPr>
      </p:pic>
      <p:pic>
        <p:nvPicPr>
          <p:cNvPr id="88" name="Image 8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rgbClr val="0080FF">
                <a:tint val="45000"/>
                <a:satMod val="400000"/>
              </a:srgbClr>
            </a:duotone>
          </a:blip>
          <a:srcRect l="64722" t="57891" r="27361" b="20329"/>
          <a:stretch/>
        </p:blipFill>
        <p:spPr>
          <a:xfrm>
            <a:off x="3707807" y="4835851"/>
            <a:ext cx="681313" cy="1075758"/>
          </a:xfrm>
          <a:prstGeom prst="rect">
            <a:avLst/>
          </a:prstGeom>
        </p:spPr>
      </p:pic>
      <p:sp>
        <p:nvSpPr>
          <p:cNvPr id="54" name="Espace réservé du pied de page 5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CFSEP - 11 octobre 2014</a:t>
            </a:r>
            <a:endParaRPr lang="fr-FR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0824930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50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500"/>
                            </p:stCondLst>
                            <p:childTnLst>
                              <p:par>
                                <p:cTn id="1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00"/>
                            </p:stCondLst>
                            <p:childTnLst>
                              <p:par>
                                <p:cTn id="1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58" grpId="0" animBg="1"/>
      <p:bldP spid="59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39" grpId="0"/>
      <p:bldP spid="51" grpId="0"/>
      <p:bldP spid="4" grpId="0" animBg="1"/>
      <p:bldP spid="5" grpId="0" animBg="1"/>
      <p:bldP spid="6" grpId="0" animBg="1"/>
      <p:bldP spid="62" grpId="0" animBg="1"/>
      <p:bldP spid="78" grpId="0" animBg="1"/>
      <p:bldP spid="80" grpId="0" animBg="1"/>
      <p:bldP spid="81" grpId="1" animBg="1"/>
      <p:bldP spid="84" grpId="0" animBg="1"/>
      <p:bldP spid="8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8491" y="169857"/>
            <a:ext cx="7669504" cy="933622"/>
          </a:xfrm>
        </p:spPr>
        <p:txBody>
          <a:bodyPr/>
          <a:lstStyle/>
          <a:p>
            <a:pPr algn="l"/>
            <a:r>
              <a:rPr lang="fr-BE" dirty="0" smtClean="0"/>
              <a:t>  TST contrôle          TST test</a:t>
            </a:r>
            <a:endParaRPr lang="fr-BE" dirty="0"/>
          </a:p>
        </p:txBody>
      </p:sp>
      <p:cxnSp>
        <p:nvCxnSpPr>
          <p:cNvPr id="14" name="Connecteur droit avec flèche 13"/>
          <p:cNvCxnSpPr/>
          <p:nvPr/>
        </p:nvCxnSpPr>
        <p:spPr>
          <a:xfrm rot="5400000">
            <a:off x="727416" y="3421620"/>
            <a:ext cx="2427657" cy="638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rot="5400000">
            <a:off x="1511484" y="3247631"/>
            <a:ext cx="2102787" cy="2949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stCxn id="82" idx="3"/>
          </p:cNvCxnSpPr>
          <p:nvPr/>
        </p:nvCxnSpPr>
        <p:spPr>
          <a:xfrm rot="16200000" flipH="1" flipV="1">
            <a:off x="2183738" y="3134537"/>
            <a:ext cx="1918742" cy="1797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>
            <a:endCxn id="58" idx="5"/>
          </p:cNvCxnSpPr>
          <p:nvPr/>
        </p:nvCxnSpPr>
        <p:spPr>
          <a:xfrm rot="16200000" flipV="1">
            <a:off x="2084829" y="4685060"/>
            <a:ext cx="942602" cy="160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>
            <a:endCxn id="57" idx="5"/>
          </p:cNvCxnSpPr>
          <p:nvPr/>
        </p:nvCxnSpPr>
        <p:spPr>
          <a:xfrm rot="16200000" flipV="1">
            <a:off x="1621722" y="4840332"/>
            <a:ext cx="638242" cy="558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>
            <a:endCxn id="59" idx="5"/>
          </p:cNvCxnSpPr>
          <p:nvPr/>
        </p:nvCxnSpPr>
        <p:spPr>
          <a:xfrm rot="5400000" flipH="1" flipV="1">
            <a:off x="2544216" y="4561221"/>
            <a:ext cx="1167898" cy="1349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>
            <a:off x="1944427" y="5236464"/>
            <a:ext cx="0" cy="384048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>
            <a:off x="2564924" y="5245608"/>
            <a:ext cx="0" cy="384048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>
            <a:off x="3122200" y="5236464"/>
            <a:ext cx="0" cy="384048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>
            <a:off x="2047780" y="2270904"/>
            <a:ext cx="0" cy="3348000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/>
          <p:nvPr/>
        </p:nvCxnSpPr>
        <p:spPr>
          <a:xfrm>
            <a:off x="2685828" y="2289192"/>
            <a:ext cx="0" cy="3384000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>
            <a:off x="3228880" y="2285418"/>
            <a:ext cx="0" cy="3348000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Forme libre 54"/>
          <p:cNvSpPr/>
          <p:nvPr/>
        </p:nvSpPr>
        <p:spPr>
          <a:xfrm>
            <a:off x="926592" y="5629656"/>
            <a:ext cx="1731264" cy="1046480"/>
          </a:xfrm>
          <a:custGeom>
            <a:avLst/>
            <a:gdLst>
              <a:gd name="connsiteX0" fmla="*/ 0 w 2889504"/>
              <a:gd name="connsiteY0" fmla="*/ 1544320 h 2090928"/>
              <a:gd name="connsiteX1" fmla="*/ 755904 w 2889504"/>
              <a:gd name="connsiteY1" fmla="*/ 1568704 h 2090928"/>
              <a:gd name="connsiteX2" fmla="*/ 1133856 w 2889504"/>
              <a:gd name="connsiteY2" fmla="*/ 44704 h 2090928"/>
              <a:gd name="connsiteX3" fmla="*/ 1475232 w 2889504"/>
              <a:gd name="connsiteY3" fmla="*/ 1836928 h 2090928"/>
              <a:gd name="connsiteX4" fmla="*/ 1743456 w 2889504"/>
              <a:gd name="connsiteY4" fmla="*/ 1568704 h 2090928"/>
              <a:gd name="connsiteX5" fmla="*/ 2889504 w 2889504"/>
              <a:gd name="connsiteY5" fmla="*/ 1580896 h 2090928"/>
              <a:gd name="connsiteX6" fmla="*/ 2889504 w 2889504"/>
              <a:gd name="connsiteY6" fmla="*/ 1580896 h 2090928"/>
              <a:gd name="connsiteX0" fmla="*/ 0 w 2889504"/>
              <a:gd name="connsiteY0" fmla="*/ 1544320 h 2090928"/>
              <a:gd name="connsiteX1" fmla="*/ 468018 w 2889504"/>
              <a:gd name="connsiteY1" fmla="*/ 1705223 h 2090928"/>
              <a:gd name="connsiteX2" fmla="*/ 755904 w 2889504"/>
              <a:gd name="connsiteY2" fmla="*/ 1568704 h 2090928"/>
              <a:gd name="connsiteX3" fmla="*/ 1133856 w 2889504"/>
              <a:gd name="connsiteY3" fmla="*/ 44704 h 2090928"/>
              <a:gd name="connsiteX4" fmla="*/ 1475232 w 2889504"/>
              <a:gd name="connsiteY4" fmla="*/ 1836928 h 2090928"/>
              <a:gd name="connsiteX5" fmla="*/ 1743456 w 2889504"/>
              <a:gd name="connsiteY5" fmla="*/ 1568704 h 2090928"/>
              <a:gd name="connsiteX6" fmla="*/ 2889504 w 2889504"/>
              <a:gd name="connsiteY6" fmla="*/ 1580896 h 2090928"/>
              <a:gd name="connsiteX7" fmla="*/ 2889504 w 2889504"/>
              <a:gd name="connsiteY7" fmla="*/ 1580896 h 2090928"/>
              <a:gd name="connsiteX0" fmla="*/ 0 w 2889504"/>
              <a:gd name="connsiteY0" fmla="*/ 1544320 h 2090928"/>
              <a:gd name="connsiteX1" fmla="*/ 488367 w 2889504"/>
              <a:gd name="connsiteY1" fmla="*/ 1583421 h 2090928"/>
              <a:gd name="connsiteX2" fmla="*/ 755904 w 2889504"/>
              <a:gd name="connsiteY2" fmla="*/ 1568704 h 2090928"/>
              <a:gd name="connsiteX3" fmla="*/ 1133856 w 2889504"/>
              <a:gd name="connsiteY3" fmla="*/ 44704 h 2090928"/>
              <a:gd name="connsiteX4" fmla="*/ 1475232 w 2889504"/>
              <a:gd name="connsiteY4" fmla="*/ 1836928 h 2090928"/>
              <a:gd name="connsiteX5" fmla="*/ 1743456 w 2889504"/>
              <a:gd name="connsiteY5" fmla="*/ 1568704 h 2090928"/>
              <a:gd name="connsiteX6" fmla="*/ 2889504 w 2889504"/>
              <a:gd name="connsiteY6" fmla="*/ 1580896 h 2090928"/>
              <a:gd name="connsiteX7" fmla="*/ 2889504 w 2889504"/>
              <a:gd name="connsiteY7" fmla="*/ 1580896 h 2090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89504" h="2090928">
                <a:moveTo>
                  <a:pt x="0" y="1544320"/>
                </a:moveTo>
                <a:cubicBezTo>
                  <a:pt x="33914" y="1554897"/>
                  <a:pt x="362383" y="1579357"/>
                  <a:pt x="488367" y="1583421"/>
                </a:cubicBezTo>
                <a:cubicBezTo>
                  <a:pt x="614351" y="1587485"/>
                  <a:pt x="648323" y="1825157"/>
                  <a:pt x="755904" y="1568704"/>
                </a:cubicBezTo>
                <a:cubicBezTo>
                  <a:pt x="863485" y="1312251"/>
                  <a:pt x="1013968" y="0"/>
                  <a:pt x="1133856" y="44704"/>
                </a:cubicBezTo>
                <a:cubicBezTo>
                  <a:pt x="1253744" y="89408"/>
                  <a:pt x="1373632" y="1582928"/>
                  <a:pt x="1475232" y="1836928"/>
                </a:cubicBezTo>
                <a:cubicBezTo>
                  <a:pt x="1576832" y="2090928"/>
                  <a:pt x="1507744" y="1611376"/>
                  <a:pt x="1743456" y="1568704"/>
                </a:cubicBezTo>
                <a:cubicBezTo>
                  <a:pt x="1979168" y="1526032"/>
                  <a:pt x="2889504" y="1580896"/>
                  <a:pt x="2889504" y="1580896"/>
                </a:cubicBezTo>
                <a:lnTo>
                  <a:pt x="2889504" y="1580896"/>
                </a:ln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6" name="Forme libre 55"/>
          <p:cNvSpPr/>
          <p:nvPr/>
        </p:nvSpPr>
        <p:spPr>
          <a:xfrm>
            <a:off x="2657856" y="5740400"/>
            <a:ext cx="1731264" cy="922528"/>
          </a:xfrm>
          <a:custGeom>
            <a:avLst/>
            <a:gdLst>
              <a:gd name="connsiteX0" fmla="*/ 0 w 2889504"/>
              <a:gd name="connsiteY0" fmla="*/ 1544320 h 2090928"/>
              <a:gd name="connsiteX1" fmla="*/ 755904 w 2889504"/>
              <a:gd name="connsiteY1" fmla="*/ 1568704 h 2090928"/>
              <a:gd name="connsiteX2" fmla="*/ 1133856 w 2889504"/>
              <a:gd name="connsiteY2" fmla="*/ 44704 h 2090928"/>
              <a:gd name="connsiteX3" fmla="*/ 1475232 w 2889504"/>
              <a:gd name="connsiteY3" fmla="*/ 1836928 h 2090928"/>
              <a:gd name="connsiteX4" fmla="*/ 1743456 w 2889504"/>
              <a:gd name="connsiteY4" fmla="*/ 1568704 h 2090928"/>
              <a:gd name="connsiteX5" fmla="*/ 2889504 w 2889504"/>
              <a:gd name="connsiteY5" fmla="*/ 1580896 h 2090928"/>
              <a:gd name="connsiteX6" fmla="*/ 2889504 w 2889504"/>
              <a:gd name="connsiteY6" fmla="*/ 1580896 h 2090928"/>
              <a:gd name="connsiteX0" fmla="*/ 0 w 2889504"/>
              <a:gd name="connsiteY0" fmla="*/ 1544320 h 2090928"/>
              <a:gd name="connsiteX1" fmla="*/ 468018 w 2889504"/>
              <a:gd name="connsiteY1" fmla="*/ 1705223 h 2090928"/>
              <a:gd name="connsiteX2" fmla="*/ 755904 w 2889504"/>
              <a:gd name="connsiteY2" fmla="*/ 1568704 h 2090928"/>
              <a:gd name="connsiteX3" fmla="*/ 1133856 w 2889504"/>
              <a:gd name="connsiteY3" fmla="*/ 44704 h 2090928"/>
              <a:gd name="connsiteX4" fmla="*/ 1475232 w 2889504"/>
              <a:gd name="connsiteY4" fmla="*/ 1836928 h 2090928"/>
              <a:gd name="connsiteX5" fmla="*/ 1743456 w 2889504"/>
              <a:gd name="connsiteY5" fmla="*/ 1568704 h 2090928"/>
              <a:gd name="connsiteX6" fmla="*/ 2889504 w 2889504"/>
              <a:gd name="connsiteY6" fmla="*/ 1580896 h 2090928"/>
              <a:gd name="connsiteX7" fmla="*/ 2889504 w 2889504"/>
              <a:gd name="connsiteY7" fmla="*/ 1580896 h 2090928"/>
              <a:gd name="connsiteX0" fmla="*/ 0 w 2889504"/>
              <a:gd name="connsiteY0" fmla="*/ 1544320 h 2090928"/>
              <a:gd name="connsiteX1" fmla="*/ 488367 w 2889504"/>
              <a:gd name="connsiteY1" fmla="*/ 1583421 h 2090928"/>
              <a:gd name="connsiteX2" fmla="*/ 755904 w 2889504"/>
              <a:gd name="connsiteY2" fmla="*/ 1568704 h 2090928"/>
              <a:gd name="connsiteX3" fmla="*/ 1133856 w 2889504"/>
              <a:gd name="connsiteY3" fmla="*/ 44704 h 2090928"/>
              <a:gd name="connsiteX4" fmla="*/ 1475232 w 2889504"/>
              <a:gd name="connsiteY4" fmla="*/ 1836928 h 2090928"/>
              <a:gd name="connsiteX5" fmla="*/ 1743456 w 2889504"/>
              <a:gd name="connsiteY5" fmla="*/ 1568704 h 2090928"/>
              <a:gd name="connsiteX6" fmla="*/ 2889504 w 2889504"/>
              <a:gd name="connsiteY6" fmla="*/ 1580896 h 2090928"/>
              <a:gd name="connsiteX7" fmla="*/ 2889504 w 2889504"/>
              <a:gd name="connsiteY7" fmla="*/ 1580896 h 2090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89504" h="2090928">
                <a:moveTo>
                  <a:pt x="0" y="1544320"/>
                </a:moveTo>
                <a:cubicBezTo>
                  <a:pt x="33914" y="1554897"/>
                  <a:pt x="362383" y="1579357"/>
                  <a:pt x="488367" y="1583421"/>
                </a:cubicBezTo>
                <a:cubicBezTo>
                  <a:pt x="614351" y="1587485"/>
                  <a:pt x="648323" y="1825157"/>
                  <a:pt x="755904" y="1568704"/>
                </a:cubicBezTo>
                <a:cubicBezTo>
                  <a:pt x="863485" y="1312251"/>
                  <a:pt x="1013968" y="0"/>
                  <a:pt x="1133856" y="44704"/>
                </a:cubicBezTo>
                <a:cubicBezTo>
                  <a:pt x="1253744" y="89408"/>
                  <a:pt x="1373632" y="1582928"/>
                  <a:pt x="1475232" y="1836928"/>
                </a:cubicBezTo>
                <a:cubicBezTo>
                  <a:pt x="1576832" y="2090928"/>
                  <a:pt x="1507744" y="1611376"/>
                  <a:pt x="1743456" y="1568704"/>
                </a:cubicBezTo>
                <a:cubicBezTo>
                  <a:pt x="1979168" y="1526032"/>
                  <a:pt x="2889504" y="1580896"/>
                  <a:pt x="2889504" y="1580896"/>
                </a:cubicBezTo>
                <a:lnTo>
                  <a:pt x="2889504" y="1580896"/>
                </a:lnTo>
              </a:path>
            </a:pathLst>
          </a:cu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7" name="Étoile à 6 branches 56"/>
          <p:cNvSpPr/>
          <p:nvPr/>
        </p:nvSpPr>
        <p:spPr>
          <a:xfrm>
            <a:off x="1828324" y="4524002"/>
            <a:ext cx="219456" cy="237744"/>
          </a:xfrm>
          <a:prstGeom prst="star6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8" name="Étoile à 6 branches 57"/>
          <p:cNvSpPr/>
          <p:nvPr/>
        </p:nvSpPr>
        <p:spPr>
          <a:xfrm>
            <a:off x="2438400" y="4221761"/>
            <a:ext cx="219456" cy="237744"/>
          </a:xfrm>
          <a:prstGeom prst="star6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9" name="Étoile à 6 branches 58"/>
          <p:cNvSpPr/>
          <p:nvPr/>
        </p:nvSpPr>
        <p:spPr>
          <a:xfrm>
            <a:off x="3025182" y="3984017"/>
            <a:ext cx="219456" cy="237744"/>
          </a:xfrm>
          <a:prstGeom prst="star6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60" name="Connecteur droit avec flèche 59"/>
          <p:cNvCxnSpPr>
            <a:endCxn id="74" idx="5"/>
          </p:cNvCxnSpPr>
          <p:nvPr/>
        </p:nvCxnSpPr>
        <p:spPr>
          <a:xfrm rot="5400000">
            <a:off x="4862019" y="2936798"/>
            <a:ext cx="3161155" cy="63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avec flèche 60"/>
          <p:cNvCxnSpPr>
            <a:endCxn id="75" idx="5"/>
          </p:cNvCxnSpPr>
          <p:nvPr/>
        </p:nvCxnSpPr>
        <p:spPr>
          <a:xfrm rot="16200000" flipH="1">
            <a:off x="5749514" y="2836193"/>
            <a:ext cx="2954366" cy="79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avec flèche 62"/>
          <p:cNvCxnSpPr>
            <a:endCxn id="75" idx="5"/>
          </p:cNvCxnSpPr>
          <p:nvPr/>
        </p:nvCxnSpPr>
        <p:spPr>
          <a:xfrm rot="5400000" flipH="1" flipV="1">
            <a:off x="6807231" y="4732051"/>
            <a:ext cx="838141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avec flèche 63"/>
          <p:cNvCxnSpPr>
            <a:endCxn id="74" idx="5"/>
          </p:cNvCxnSpPr>
          <p:nvPr/>
        </p:nvCxnSpPr>
        <p:spPr>
          <a:xfrm rot="16200000" flipV="1">
            <a:off x="6126523" y="4833448"/>
            <a:ext cx="631352" cy="558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/>
          <p:cNvCxnSpPr/>
          <p:nvPr/>
        </p:nvCxnSpPr>
        <p:spPr>
          <a:xfrm flipV="1">
            <a:off x="7905397" y="2657892"/>
            <a:ext cx="0" cy="252069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avec flèche 65"/>
          <p:cNvCxnSpPr/>
          <p:nvPr/>
        </p:nvCxnSpPr>
        <p:spPr>
          <a:xfrm>
            <a:off x="6445783" y="5230368"/>
            <a:ext cx="0" cy="384048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avec flèche 66"/>
          <p:cNvCxnSpPr/>
          <p:nvPr/>
        </p:nvCxnSpPr>
        <p:spPr>
          <a:xfrm>
            <a:off x="7226300" y="5239512"/>
            <a:ext cx="0" cy="384048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avec flèche 67"/>
          <p:cNvCxnSpPr/>
          <p:nvPr/>
        </p:nvCxnSpPr>
        <p:spPr>
          <a:xfrm>
            <a:off x="7897051" y="5230368"/>
            <a:ext cx="0" cy="384048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avec flèche 68"/>
          <p:cNvCxnSpPr/>
          <p:nvPr/>
        </p:nvCxnSpPr>
        <p:spPr>
          <a:xfrm>
            <a:off x="6549136" y="2206752"/>
            <a:ext cx="0" cy="3416808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avec flèche 69"/>
          <p:cNvCxnSpPr/>
          <p:nvPr/>
        </p:nvCxnSpPr>
        <p:spPr>
          <a:xfrm>
            <a:off x="7333488" y="2231136"/>
            <a:ext cx="0" cy="3389376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avec flèche 70"/>
          <p:cNvCxnSpPr/>
          <p:nvPr/>
        </p:nvCxnSpPr>
        <p:spPr>
          <a:xfrm>
            <a:off x="7910068" y="2231136"/>
            <a:ext cx="0" cy="399288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Forme libre 71"/>
          <p:cNvSpPr/>
          <p:nvPr/>
        </p:nvSpPr>
        <p:spPr>
          <a:xfrm>
            <a:off x="5382768" y="5623560"/>
            <a:ext cx="1731264" cy="1046480"/>
          </a:xfrm>
          <a:custGeom>
            <a:avLst/>
            <a:gdLst>
              <a:gd name="connsiteX0" fmla="*/ 0 w 2889504"/>
              <a:gd name="connsiteY0" fmla="*/ 1544320 h 2090928"/>
              <a:gd name="connsiteX1" fmla="*/ 755904 w 2889504"/>
              <a:gd name="connsiteY1" fmla="*/ 1568704 h 2090928"/>
              <a:gd name="connsiteX2" fmla="*/ 1133856 w 2889504"/>
              <a:gd name="connsiteY2" fmla="*/ 44704 h 2090928"/>
              <a:gd name="connsiteX3" fmla="*/ 1475232 w 2889504"/>
              <a:gd name="connsiteY3" fmla="*/ 1836928 h 2090928"/>
              <a:gd name="connsiteX4" fmla="*/ 1743456 w 2889504"/>
              <a:gd name="connsiteY4" fmla="*/ 1568704 h 2090928"/>
              <a:gd name="connsiteX5" fmla="*/ 2889504 w 2889504"/>
              <a:gd name="connsiteY5" fmla="*/ 1580896 h 2090928"/>
              <a:gd name="connsiteX6" fmla="*/ 2889504 w 2889504"/>
              <a:gd name="connsiteY6" fmla="*/ 1580896 h 2090928"/>
              <a:gd name="connsiteX0" fmla="*/ 0 w 2889504"/>
              <a:gd name="connsiteY0" fmla="*/ 1544320 h 2090928"/>
              <a:gd name="connsiteX1" fmla="*/ 468018 w 2889504"/>
              <a:gd name="connsiteY1" fmla="*/ 1705223 h 2090928"/>
              <a:gd name="connsiteX2" fmla="*/ 755904 w 2889504"/>
              <a:gd name="connsiteY2" fmla="*/ 1568704 h 2090928"/>
              <a:gd name="connsiteX3" fmla="*/ 1133856 w 2889504"/>
              <a:gd name="connsiteY3" fmla="*/ 44704 h 2090928"/>
              <a:gd name="connsiteX4" fmla="*/ 1475232 w 2889504"/>
              <a:gd name="connsiteY4" fmla="*/ 1836928 h 2090928"/>
              <a:gd name="connsiteX5" fmla="*/ 1743456 w 2889504"/>
              <a:gd name="connsiteY5" fmla="*/ 1568704 h 2090928"/>
              <a:gd name="connsiteX6" fmla="*/ 2889504 w 2889504"/>
              <a:gd name="connsiteY6" fmla="*/ 1580896 h 2090928"/>
              <a:gd name="connsiteX7" fmla="*/ 2889504 w 2889504"/>
              <a:gd name="connsiteY7" fmla="*/ 1580896 h 2090928"/>
              <a:gd name="connsiteX0" fmla="*/ 0 w 2889504"/>
              <a:gd name="connsiteY0" fmla="*/ 1544320 h 2090928"/>
              <a:gd name="connsiteX1" fmla="*/ 488367 w 2889504"/>
              <a:gd name="connsiteY1" fmla="*/ 1583421 h 2090928"/>
              <a:gd name="connsiteX2" fmla="*/ 755904 w 2889504"/>
              <a:gd name="connsiteY2" fmla="*/ 1568704 h 2090928"/>
              <a:gd name="connsiteX3" fmla="*/ 1133856 w 2889504"/>
              <a:gd name="connsiteY3" fmla="*/ 44704 h 2090928"/>
              <a:gd name="connsiteX4" fmla="*/ 1475232 w 2889504"/>
              <a:gd name="connsiteY4" fmla="*/ 1836928 h 2090928"/>
              <a:gd name="connsiteX5" fmla="*/ 1743456 w 2889504"/>
              <a:gd name="connsiteY5" fmla="*/ 1568704 h 2090928"/>
              <a:gd name="connsiteX6" fmla="*/ 2889504 w 2889504"/>
              <a:gd name="connsiteY6" fmla="*/ 1580896 h 2090928"/>
              <a:gd name="connsiteX7" fmla="*/ 2889504 w 2889504"/>
              <a:gd name="connsiteY7" fmla="*/ 1580896 h 2090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89504" h="2090928">
                <a:moveTo>
                  <a:pt x="0" y="1544320"/>
                </a:moveTo>
                <a:cubicBezTo>
                  <a:pt x="33914" y="1554897"/>
                  <a:pt x="362383" y="1579357"/>
                  <a:pt x="488367" y="1583421"/>
                </a:cubicBezTo>
                <a:cubicBezTo>
                  <a:pt x="614351" y="1587485"/>
                  <a:pt x="648323" y="1825157"/>
                  <a:pt x="755904" y="1568704"/>
                </a:cubicBezTo>
                <a:cubicBezTo>
                  <a:pt x="863485" y="1312251"/>
                  <a:pt x="1013968" y="0"/>
                  <a:pt x="1133856" y="44704"/>
                </a:cubicBezTo>
                <a:cubicBezTo>
                  <a:pt x="1253744" y="89408"/>
                  <a:pt x="1373632" y="1582928"/>
                  <a:pt x="1475232" y="1836928"/>
                </a:cubicBezTo>
                <a:cubicBezTo>
                  <a:pt x="1576832" y="2090928"/>
                  <a:pt x="1507744" y="1611376"/>
                  <a:pt x="1743456" y="1568704"/>
                </a:cubicBezTo>
                <a:cubicBezTo>
                  <a:pt x="1979168" y="1526032"/>
                  <a:pt x="2889504" y="1580896"/>
                  <a:pt x="2889504" y="1580896"/>
                </a:cubicBezTo>
                <a:lnTo>
                  <a:pt x="2889504" y="1580896"/>
                </a:ln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3" name="Forme libre 72"/>
          <p:cNvSpPr/>
          <p:nvPr/>
        </p:nvSpPr>
        <p:spPr>
          <a:xfrm>
            <a:off x="7114032" y="6114796"/>
            <a:ext cx="1731264" cy="407416"/>
          </a:xfrm>
          <a:custGeom>
            <a:avLst/>
            <a:gdLst>
              <a:gd name="connsiteX0" fmla="*/ 0 w 2889504"/>
              <a:gd name="connsiteY0" fmla="*/ 1544320 h 2090928"/>
              <a:gd name="connsiteX1" fmla="*/ 755904 w 2889504"/>
              <a:gd name="connsiteY1" fmla="*/ 1568704 h 2090928"/>
              <a:gd name="connsiteX2" fmla="*/ 1133856 w 2889504"/>
              <a:gd name="connsiteY2" fmla="*/ 44704 h 2090928"/>
              <a:gd name="connsiteX3" fmla="*/ 1475232 w 2889504"/>
              <a:gd name="connsiteY3" fmla="*/ 1836928 h 2090928"/>
              <a:gd name="connsiteX4" fmla="*/ 1743456 w 2889504"/>
              <a:gd name="connsiteY4" fmla="*/ 1568704 h 2090928"/>
              <a:gd name="connsiteX5" fmla="*/ 2889504 w 2889504"/>
              <a:gd name="connsiteY5" fmla="*/ 1580896 h 2090928"/>
              <a:gd name="connsiteX6" fmla="*/ 2889504 w 2889504"/>
              <a:gd name="connsiteY6" fmla="*/ 1580896 h 2090928"/>
              <a:gd name="connsiteX0" fmla="*/ 0 w 2889504"/>
              <a:gd name="connsiteY0" fmla="*/ 1544320 h 2090928"/>
              <a:gd name="connsiteX1" fmla="*/ 468018 w 2889504"/>
              <a:gd name="connsiteY1" fmla="*/ 1705223 h 2090928"/>
              <a:gd name="connsiteX2" fmla="*/ 755904 w 2889504"/>
              <a:gd name="connsiteY2" fmla="*/ 1568704 h 2090928"/>
              <a:gd name="connsiteX3" fmla="*/ 1133856 w 2889504"/>
              <a:gd name="connsiteY3" fmla="*/ 44704 h 2090928"/>
              <a:gd name="connsiteX4" fmla="*/ 1475232 w 2889504"/>
              <a:gd name="connsiteY4" fmla="*/ 1836928 h 2090928"/>
              <a:gd name="connsiteX5" fmla="*/ 1743456 w 2889504"/>
              <a:gd name="connsiteY5" fmla="*/ 1568704 h 2090928"/>
              <a:gd name="connsiteX6" fmla="*/ 2889504 w 2889504"/>
              <a:gd name="connsiteY6" fmla="*/ 1580896 h 2090928"/>
              <a:gd name="connsiteX7" fmla="*/ 2889504 w 2889504"/>
              <a:gd name="connsiteY7" fmla="*/ 1580896 h 2090928"/>
              <a:gd name="connsiteX0" fmla="*/ 0 w 2889504"/>
              <a:gd name="connsiteY0" fmla="*/ 1544320 h 2090928"/>
              <a:gd name="connsiteX1" fmla="*/ 488367 w 2889504"/>
              <a:gd name="connsiteY1" fmla="*/ 1583421 h 2090928"/>
              <a:gd name="connsiteX2" fmla="*/ 755904 w 2889504"/>
              <a:gd name="connsiteY2" fmla="*/ 1568704 h 2090928"/>
              <a:gd name="connsiteX3" fmla="*/ 1133856 w 2889504"/>
              <a:gd name="connsiteY3" fmla="*/ 44704 h 2090928"/>
              <a:gd name="connsiteX4" fmla="*/ 1475232 w 2889504"/>
              <a:gd name="connsiteY4" fmla="*/ 1836928 h 2090928"/>
              <a:gd name="connsiteX5" fmla="*/ 1743456 w 2889504"/>
              <a:gd name="connsiteY5" fmla="*/ 1568704 h 2090928"/>
              <a:gd name="connsiteX6" fmla="*/ 2889504 w 2889504"/>
              <a:gd name="connsiteY6" fmla="*/ 1580896 h 2090928"/>
              <a:gd name="connsiteX7" fmla="*/ 2889504 w 2889504"/>
              <a:gd name="connsiteY7" fmla="*/ 1580896 h 2090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89504" h="2090928">
                <a:moveTo>
                  <a:pt x="0" y="1544320"/>
                </a:moveTo>
                <a:cubicBezTo>
                  <a:pt x="33914" y="1554897"/>
                  <a:pt x="362383" y="1579357"/>
                  <a:pt x="488367" y="1583421"/>
                </a:cubicBezTo>
                <a:cubicBezTo>
                  <a:pt x="614351" y="1587485"/>
                  <a:pt x="648323" y="1825157"/>
                  <a:pt x="755904" y="1568704"/>
                </a:cubicBezTo>
                <a:cubicBezTo>
                  <a:pt x="863485" y="1312251"/>
                  <a:pt x="1013968" y="0"/>
                  <a:pt x="1133856" y="44704"/>
                </a:cubicBezTo>
                <a:cubicBezTo>
                  <a:pt x="1253744" y="89408"/>
                  <a:pt x="1373632" y="1582928"/>
                  <a:pt x="1475232" y="1836928"/>
                </a:cubicBezTo>
                <a:cubicBezTo>
                  <a:pt x="1576832" y="2090928"/>
                  <a:pt x="1507744" y="1611376"/>
                  <a:pt x="1743456" y="1568704"/>
                </a:cubicBezTo>
                <a:cubicBezTo>
                  <a:pt x="1979168" y="1526032"/>
                  <a:pt x="2889504" y="1580896"/>
                  <a:pt x="2889504" y="1580896"/>
                </a:cubicBezTo>
                <a:lnTo>
                  <a:pt x="2889504" y="1580896"/>
                </a:lnTo>
              </a:path>
            </a:pathLst>
          </a:cu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4" name="Étoile à 6 branches 73"/>
          <p:cNvSpPr/>
          <p:nvPr/>
        </p:nvSpPr>
        <p:spPr>
          <a:xfrm>
            <a:off x="6329680" y="4520563"/>
            <a:ext cx="219456" cy="237744"/>
          </a:xfrm>
          <a:prstGeom prst="star6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5" name="Étoile à 6 branches 74"/>
          <p:cNvSpPr/>
          <p:nvPr/>
        </p:nvSpPr>
        <p:spPr>
          <a:xfrm>
            <a:off x="7117367" y="4313774"/>
            <a:ext cx="219456" cy="237744"/>
          </a:xfrm>
          <a:prstGeom prst="star6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6" name="Étoile à 6 branches 75"/>
          <p:cNvSpPr/>
          <p:nvPr/>
        </p:nvSpPr>
        <p:spPr>
          <a:xfrm>
            <a:off x="7812532" y="2511552"/>
            <a:ext cx="219456" cy="237744"/>
          </a:xfrm>
          <a:prstGeom prst="star6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9" name="ZoneTexte 38"/>
          <p:cNvSpPr txBox="1"/>
          <p:nvPr/>
        </p:nvSpPr>
        <p:spPr>
          <a:xfrm>
            <a:off x="306844" y="6226109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ADM </a:t>
            </a:r>
            <a:endParaRPr lang="fr-BE" dirty="0"/>
          </a:p>
        </p:txBody>
      </p:sp>
      <p:sp>
        <p:nvSpPr>
          <p:cNvPr id="4" name="Multiplier 3"/>
          <p:cNvSpPr/>
          <p:nvPr/>
        </p:nvSpPr>
        <p:spPr>
          <a:xfrm>
            <a:off x="7737876" y="1359408"/>
            <a:ext cx="344384" cy="408432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52" name="Connecteur droit avec flèche 51"/>
          <p:cNvCxnSpPr/>
          <p:nvPr/>
        </p:nvCxnSpPr>
        <p:spPr>
          <a:xfrm flipV="1">
            <a:off x="7905397" y="2660688"/>
            <a:ext cx="0" cy="2520000"/>
          </a:xfrm>
          <a:prstGeom prst="straightConnector1">
            <a:avLst/>
          </a:prstGeom>
          <a:ln w="38100">
            <a:solidFill>
              <a:schemeClr val="bg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Éclair 6"/>
          <p:cNvSpPr/>
          <p:nvPr/>
        </p:nvSpPr>
        <p:spPr>
          <a:xfrm rot="5141795" flipV="1">
            <a:off x="2475408" y="938104"/>
            <a:ext cx="345807" cy="2602223"/>
          </a:xfrm>
          <a:prstGeom prst="lightningBol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7" name="Éclair 76"/>
          <p:cNvSpPr/>
          <p:nvPr/>
        </p:nvSpPr>
        <p:spPr>
          <a:xfrm rot="5178565" flipV="1">
            <a:off x="6718623" y="252289"/>
            <a:ext cx="345807" cy="2523572"/>
          </a:xfrm>
          <a:prstGeom prst="lightningBol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8" name="Éclair 77"/>
          <p:cNvSpPr/>
          <p:nvPr/>
        </p:nvSpPr>
        <p:spPr>
          <a:xfrm rot="5182890" flipV="1">
            <a:off x="2512924" y="3832361"/>
            <a:ext cx="345807" cy="2613792"/>
          </a:xfrm>
          <a:prstGeom prst="lightningBol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0" name="Éclair 79"/>
          <p:cNvSpPr/>
          <p:nvPr/>
        </p:nvSpPr>
        <p:spPr>
          <a:xfrm rot="5178565" flipV="1">
            <a:off x="6830131" y="1023429"/>
            <a:ext cx="345807" cy="2523572"/>
          </a:xfrm>
          <a:prstGeom prst="lightningBol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1" name="Éclair 80"/>
          <p:cNvSpPr/>
          <p:nvPr/>
        </p:nvSpPr>
        <p:spPr>
          <a:xfrm rot="5178565" flipV="1">
            <a:off x="6718625" y="3929502"/>
            <a:ext cx="345807" cy="2523572"/>
          </a:xfrm>
          <a:prstGeom prst="lightningBol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2" name="Éclair 81"/>
          <p:cNvSpPr/>
          <p:nvPr/>
        </p:nvSpPr>
        <p:spPr>
          <a:xfrm rot="5153240" flipV="1">
            <a:off x="2487524" y="936039"/>
            <a:ext cx="345807" cy="2592226"/>
          </a:xfrm>
          <a:prstGeom prst="lightningBol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53" name="Image 52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74306" t="2958" r="15972" b="75020"/>
          <a:stretch>
            <a:fillRect/>
          </a:stretch>
        </p:blipFill>
        <p:spPr>
          <a:xfrm>
            <a:off x="4649721" y="822161"/>
            <a:ext cx="889000" cy="1155700"/>
          </a:xfrm>
          <a:prstGeom prst="rect">
            <a:avLst/>
          </a:prstGeom>
        </p:spPr>
      </p:pic>
      <p:pic>
        <p:nvPicPr>
          <p:cNvPr id="54" name="Image 5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rgbClr val="0080FF">
                <a:tint val="45000"/>
                <a:satMod val="400000"/>
              </a:srgbClr>
            </a:duotone>
          </a:blip>
          <a:srcRect l="64722" t="57891" r="27361" b="20329"/>
          <a:stretch/>
        </p:blipFill>
        <p:spPr>
          <a:xfrm>
            <a:off x="564582" y="4638641"/>
            <a:ext cx="681313" cy="1075758"/>
          </a:xfrm>
          <a:prstGeom prst="rect">
            <a:avLst/>
          </a:prstGeom>
        </p:spPr>
      </p:pic>
      <p:pic>
        <p:nvPicPr>
          <p:cNvPr id="83" name="Image 82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70833" t="24496" r="12500" b="63162"/>
          <a:stretch>
            <a:fillRect/>
          </a:stretch>
        </p:blipFill>
        <p:spPr>
          <a:xfrm>
            <a:off x="47784" y="2036318"/>
            <a:ext cx="1524000" cy="647700"/>
          </a:xfrm>
          <a:prstGeom prst="rect">
            <a:avLst/>
          </a:prstGeom>
        </p:spPr>
      </p:pic>
      <p:pic>
        <p:nvPicPr>
          <p:cNvPr id="84" name="Image 83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rgbClr val="00FF00">
                <a:tint val="45000"/>
                <a:satMod val="400000"/>
              </a:srgbClr>
            </a:duotone>
          </a:blip>
          <a:srcRect l="70833" t="24496" r="12500" b="63162"/>
          <a:stretch>
            <a:fillRect/>
          </a:stretch>
        </p:blipFill>
        <p:spPr>
          <a:xfrm>
            <a:off x="47784" y="2036318"/>
            <a:ext cx="1524000" cy="647700"/>
          </a:xfrm>
          <a:prstGeom prst="rect">
            <a:avLst/>
          </a:prstGeom>
        </p:spPr>
      </p:pic>
      <p:pic>
        <p:nvPicPr>
          <p:cNvPr id="85" name="Image 8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rgbClr val="0080FF">
                <a:tint val="45000"/>
                <a:satMod val="400000"/>
              </a:srgbClr>
            </a:duotone>
          </a:blip>
          <a:srcRect l="64722" t="57891" r="27361" b="20329"/>
          <a:stretch/>
        </p:blipFill>
        <p:spPr>
          <a:xfrm>
            <a:off x="4857408" y="4653409"/>
            <a:ext cx="681313" cy="1075758"/>
          </a:xfrm>
          <a:prstGeom prst="rect">
            <a:avLst/>
          </a:prstGeom>
        </p:spPr>
      </p:pic>
      <p:pic>
        <p:nvPicPr>
          <p:cNvPr id="86" name="Image 85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rgbClr val="00FF00">
                <a:tint val="45000"/>
                <a:satMod val="400000"/>
              </a:srgbClr>
            </a:duotone>
          </a:blip>
          <a:srcRect l="70833" t="24496" r="12500" b="63162"/>
          <a:stretch>
            <a:fillRect/>
          </a:stretch>
        </p:blipFill>
        <p:spPr>
          <a:xfrm>
            <a:off x="4324884" y="1955251"/>
            <a:ext cx="1524000" cy="647700"/>
          </a:xfrm>
          <a:prstGeom prst="rect">
            <a:avLst/>
          </a:prstGeom>
        </p:spPr>
      </p:pic>
      <p:sp>
        <p:nvSpPr>
          <p:cNvPr id="87" name="Rectangle 86"/>
          <p:cNvSpPr/>
          <p:nvPr/>
        </p:nvSpPr>
        <p:spPr>
          <a:xfrm>
            <a:off x="5087827" y="169857"/>
            <a:ext cx="2191305" cy="933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2" name="Espace réservé du pied de page 6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CFSEP - 11 octobre 2014</a:t>
            </a:r>
            <a:endParaRPr lang="fr-FR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0622677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4"/>
                                            </p:cond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0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2"/>
                                            </p:cond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5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5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9"/>
                                            </p:cond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0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000"/>
                            </p:stCondLst>
                            <p:childTnLst>
                              <p:par>
                                <p:cTn id="1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58" grpId="0" animBg="1"/>
      <p:bldP spid="59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39" grpId="0"/>
      <p:bldP spid="4" grpId="0" animBg="1"/>
      <p:bldP spid="7" grpId="0" animBg="1"/>
      <p:bldP spid="77" grpId="0" animBg="1"/>
      <p:bldP spid="78" grpId="0" animBg="1"/>
      <p:bldP spid="80" grpId="0" animBg="1"/>
      <p:bldP spid="81" grpId="0" animBg="1"/>
      <p:bldP spid="82" grpId="0" animBg="1"/>
      <p:bldP spid="8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TST</a:t>
            </a:r>
            <a:r>
              <a:rPr lang="fr-BE" dirty="0"/>
              <a:t> </a:t>
            </a:r>
            <a:r>
              <a:rPr lang="fr-BE" dirty="0" smtClean="0"/>
              <a:t>contrôle / TST test</a:t>
            </a:r>
            <a:endParaRPr lang="fr-BE" dirty="0"/>
          </a:p>
        </p:txBody>
      </p:sp>
      <p:sp>
        <p:nvSpPr>
          <p:cNvPr id="56" name="Forme libre 55"/>
          <p:cNvSpPr/>
          <p:nvPr/>
        </p:nvSpPr>
        <p:spPr>
          <a:xfrm>
            <a:off x="2657856" y="5609774"/>
            <a:ext cx="1731264" cy="922528"/>
          </a:xfrm>
          <a:custGeom>
            <a:avLst/>
            <a:gdLst>
              <a:gd name="connsiteX0" fmla="*/ 0 w 2889504"/>
              <a:gd name="connsiteY0" fmla="*/ 1544320 h 2090928"/>
              <a:gd name="connsiteX1" fmla="*/ 755904 w 2889504"/>
              <a:gd name="connsiteY1" fmla="*/ 1568704 h 2090928"/>
              <a:gd name="connsiteX2" fmla="*/ 1133856 w 2889504"/>
              <a:gd name="connsiteY2" fmla="*/ 44704 h 2090928"/>
              <a:gd name="connsiteX3" fmla="*/ 1475232 w 2889504"/>
              <a:gd name="connsiteY3" fmla="*/ 1836928 h 2090928"/>
              <a:gd name="connsiteX4" fmla="*/ 1743456 w 2889504"/>
              <a:gd name="connsiteY4" fmla="*/ 1568704 h 2090928"/>
              <a:gd name="connsiteX5" fmla="*/ 2889504 w 2889504"/>
              <a:gd name="connsiteY5" fmla="*/ 1580896 h 2090928"/>
              <a:gd name="connsiteX6" fmla="*/ 2889504 w 2889504"/>
              <a:gd name="connsiteY6" fmla="*/ 1580896 h 2090928"/>
              <a:gd name="connsiteX0" fmla="*/ 0 w 2889504"/>
              <a:gd name="connsiteY0" fmla="*/ 1544320 h 2090928"/>
              <a:gd name="connsiteX1" fmla="*/ 468018 w 2889504"/>
              <a:gd name="connsiteY1" fmla="*/ 1705223 h 2090928"/>
              <a:gd name="connsiteX2" fmla="*/ 755904 w 2889504"/>
              <a:gd name="connsiteY2" fmla="*/ 1568704 h 2090928"/>
              <a:gd name="connsiteX3" fmla="*/ 1133856 w 2889504"/>
              <a:gd name="connsiteY3" fmla="*/ 44704 h 2090928"/>
              <a:gd name="connsiteX4" fmla="*/ 1475232 w 2889504"/>
              <a:gd name="connsiteY4" fmla="*/ 1836928 h 2090928"/>
              <a:gd name="connsiteX5" fmla="*/ 1743456 w 2889504"/>
              <a:gd name="connsiteY5" fmla="*/ 1568704 h 2090928"/>
              <a:gd name="connsiteX6" fmla="*/ 2889504 w 2889504"/>
              <a:gd name="connsiteY6" fmla="*/ 1580896 h 2090928"/>
              <a:gd name="connsiteX7" fmla="*/ 2889504 w 2889504"/>
              <a:gd name="connsiteY7" fmla="*/ 1580896 h 2090928"/>
              <a:gd name="connsiteX0" fmla="*/ 0 w 2889504"/>
              <a:gd name="connsiteY0" fmla="*/ 1544320 h 2090928"/>
              <a:gd name="connsiteX1" fmla="*/ 488367 w 2889504"/>
              <a:gd name="connsiteY1" fmla="*/ 1583421 h 2090928"/>
              <a:gd name="connsiteX2" fmla="*/ 755904 w 2889504"/>
              <a:gd name="connsiteY2" fmla="*/ 1568704 h 2090928"/>
              <a:gd name="connsiteX3" fmla="*/ 1133856 w 2889504"/>
              <a:gd name="connsiteY3" fmla="*/ 44704 h 2090928"/>
              <a:gd name="connsiteX4" fmla="*/ 1475232 w 2889504"/>
              <a:gd name="connsiteY4" fmla="*/ 1836928 h 2090928"/>
              <a:gd name="connsiteX5" fmla="*/ 1743456 w 2889504"/>
              <a:gd name="connsiteY5" fmla="*/ 1568704 h 2090928"/>
              <a:gd name="connsiteX6" fmla="*/ 2889504 w 2889504"/>
              <a:gd name="connsiteY6" fmla="*/ 1580896 h 2090928"/>
              <a:gd name="connsiteX7" fmla="*/ 2889504 w 2889504"/>
              <a:gd name="connsiteY7" fmla="*/ 1580896 h 2090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89504" h="2090928">
                <a:moveTo>
                  <a:pt x="0" y="1544320"/>
                </a:moveTo>
                <a:cubicBezTo>
                  <a:pt x="33914" y="1554897"/>
                  <a:pt x="362383" y="1579357"/>
                  <a:pt x="488367" y="1583421"/>
                </a:cubicBezTo>
                <a:cubicBezTo>
                  <a:pt x="614351" y="1587485"/>
                  <a:pt x="648323" y="1825157"/>
                  <a:pt x="755904" y="1568704"/>
                </a:cubicBezTo>
                <a:cubicBezTo>
                  <a:pt x="863485" y="1312251"/>
                  <a:pt x="1013968" y="0"/>
                  <a:pt x="1133856" y="44704"/>
                </a:cubicBezTo>
                <a:cubicBezTo>
                  <a:pt x="1253744" y="89408"/>
                  <a:pt x="1373632" y="1582928"/>
                  <a:pt x="1475232" y="1836928"/>
                </a:cubicBezTo>
                <a:cubicBezTo>
                  <a:pt x="1576832" y="2090928"/>
                  <a:pt x="1507744" y="1611376"/>
                  <a:pt x="1743456" y="1568704"/>
                </a:cubicBezTo>
                <a:cubicBezTo>
                  <a:pt x="1979168" y="1526032"/>
                  <a:pt x="2889504" y="1580896"/>
                  <a:pt x="2889504" y="1580896"/>
                </a:cubicBezTo>
                <a:lnTo>
                  <a:pt x="2889504" y="1580896"/>
                </a:lnTo>
              </a:path>
            </a:pathLst>
          </a:cu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1" name="Forme libre 80"/>
          <p:cNvSpPr/>
          <p:nvPr/>
        </p:nvSpPr>
        <p:spPr>
          <a:xfrm>
            <a:off x="7109788" y="6114796"/>
            <a:ext cx="1731264" cy="407416"/>
          </a:xfrm>
          <a:custGeom>
            <a:avLst/>
            <a:gdLst>
              <a:gd name="connsiteX0" fmla="*/ 0 w 2889504"/>
              <a:gd name="connsiteY0" fmla="*/ 1544320 h 2090928"/>
              <a:gd name="connsiteX1" fmla="*/ 755904 w 2889504"/>
              <a:gd name="connsiteY1" fmla="*/ 1568704 h 2090928"/>
              <a:gd name="connsiteX2" fmla="*/ 1133856 w 2889504"/>
              <a:gd name="connsiteY2" fmla="*/ 44704 h 2090928"/>
              <a:gd name="connsiteX3" fmla="*/ 1475232 w 2889504"/>
              <a:gd name="connsiteY3" fmla="*/ 1836928 h 2090928"/>
              <a:gd name="connsiteX4" fmla="*/ 1743456 w 2889504"/>
              <a:gd name="connsiteY4" fmla="*/ 1568704 h 2090928"/>
              <a:gd name="connsiteX5" fmla="*/ 2889504 w 2889504"/>
              <a:gd name="connsiteY5" fmla="*/ 1580896 h 2090928"/>
              <a:gd name="connsiteX6" fmla="*/ 2889504 w 2889504"/>
              <a:gd name="connsiteY6" fmla="*/ 1580896 h 2090928"/>
              <a:gd name="connsiteX0" fmla="*/ 0 w 2889504"/>
              <a:gd name="connsiteY0" fmla="*/ 1544320 h 2090928"/>
              <a:gd name="connsiteX1" fmla="*/ 468018 w 2889504"/>
              <a:gd name="connsiteY1" fmla="*/ 1705223 h 2090928"/>
              <a:gd name="connsiteX2" fmla="*/ 755904 w 2889504"/>
              <a:gd name="connsiteY2" fmla="*/ 1568704 h 2090928"/>
              <a:gd name="connsiteX3" fmla="*/ 1133856 w 2889504"/>
              <a:gd name="connsiteY3" fmla="*/ 44704 h 2090928"/>
              <a:gd name="connsiteX4" fmla="*/ 1475232 w 2889504"/>
              <a:gd name="connsiteY4" fmla="*/ 1836928 h 2090928"/>
              <a:gd name="connsiteX5" fmla="*/ 1743456 w 2889504"/>
              <a:gd name="connsiteY5" fmla="*/ 1568704 h 2090928"/>
              <a:gd name="connsiteX6" fmla="*/ 2889504 w 2889504"/>
              <a:gd name="connsiteY6" fmla="*/ 1580896 h 2090928"/>
              <a:gd name="connsiteX7" fmla="*/ 2889504 w 2889504"/>
              <a:gd name="connsiteY7" fmla="*/ 1580896 h 2090928"/>
              <a:gd name="connsiteX0" fmla="*/ 0 w 2889504"/>
              <a:gd name="connsiteY0" fmla="*/ 1544320 h 2090928"/>
              <a:gd name="connsiteX1" fmla="*/ 488367 w 2889504"/>
              <a:gd name="connsiteY1" fmla="*/ 1583421 h 2090928"/>
              <a:gd name="connsiteX2" fmla="*/ 755904 w 2889504"/>
              <a:gd name="connsiteY2" fmla="*/ 1568704 h 2090928"/>
              <a:gd name="connsiteX3" fmla="*/ 1133856 w 2889504"/>
              <a:gd name="connsiteY3" fmla="*/ 44704 h 2090928"/>
              <a:gd name="connsiteX4" fmla="*/ 1475232 w 2889504"/>
              <a:gd name="connsiteY4" fmla="*/ 1836928 h 2090928"/>
              <a:gd name="connsiteX5" fmla="*/ 1743456 w 2889504"/>
              <a:gd name="connsiteY5" fmla="*/ 1568704 h 2090928"/>
              <a:gd name="connsiteX6" fmla="*/ 2889504 w 2889504"/>
              <a:gd name="connsiteY6" fmla="*/ 1580896 h 2090928"/>
              <a:gd name="connsiteX7" fmla="*/ 2889504 w 2889504"/>
              <a:gd name="connsiteY7" fmla="*/ 1580896 h 2090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89504" h="2090928">
                <a:moveTo>
                  <a:pt x="0" y="1544320"/>
                </a:moveTo>
                <a:cubicBezTo>
                  <a:pt x="33914" y="1554897"/>
                  <a:pt x="362383" y="1579357"/>
                  <a:pt x="488367" y="1583421"/>
                </a:cubicBezTo>
                <a:cubicBezTo>
                  <a:pt x="614351" y="1587485"/>
                  <a:pt x="648323" y="1825157"/>
                  <a:pt x="755904" y="1568704"/>
                </a:cubicBezTo>
                <a:cubicBezTo>
                  <a:pt x="863485" y="1312251"/>
                  <a:pt x="1013968" y="0"/>
                  <a:pt x="1133856" y="44704"/>
                </a:cubicBezTo>
                <a:cubicBezTo>
                  <a:pt x="1253744" y="89408"/>
                  <a:pt x="1373632" y="1582928"/>
                  <a:pt x="1475232" y="1836928"/>
                </a:cubicBezTo>
                <a:cubicBezTo>
                  <a:pt x="1576832" y="2090928"/>
                  <a:pt x="1507744" y="1611376"/>
                  <a:pt x="1743456" y="1568704"/>
                </a:cubicBezTo>
                <a:cubicBezTo>
                  <a:pt x="1979168" y="1526032"/>
                  <a:pt x="2889504" y="1580896"/>
                  <a:pt x="2889504" y="1580896"/>
                </a:cubicBezTo>
                <a:lnTo>
                  <a:pt x="2889504" y="1580896"/>
                </a:lnTo>
              </a:path>
            </a:pathLst>
          </a:cu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ZoneTexte 4"/>
          <p:cNvSpPr txBox="1"/>
          <p:nvPr/>
        </p:nvSpPr>
        <p:spPr>
          <a:xfrm>
            <a:off x="4528457" y="3160092"/>
            <a:ext cx="3283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Perte axonale = TST test/contrôle</a:t>
            </a:r>
            <a:endParaRPr lang="fr-BE" dirty="0"/>
          </a:p>
        </p:txBody>
      </p:sp>
      <p:grpSp>
        <p:nvGrpSpPr>
          <p:cNvPr id="85" name="Groupe 84"/>
          <p:cNvGrpSpPr/>
          <p:nvPr/>
        </p:nvGrpSpPr>
        <p:grpSpPr>
          <a:xfrm>
            <a:off x="3891283" y="3160092"/>
            <a:ext cx="352697" cy="388119"/>
            <a:chOff x="3157177" y="5740400"/>
            <a:chExt cx="352697" cy="388119"/>
          </a:xfrm>
        </p:grpSpPr>
        <p:cxnSp>
          <p:nvCxnSpPr>
            <p:cNvPr id="86" name="Connecteur droit 85"/>
            <p:cNvCxnSpPr/>
            <p:nvPr/>
          </p:nvCxnSpPr>
          <p:spPr>
            <a:xfrm>
              <a:off x="3159737" y="5740400"/>
              <a:ext cx="35013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cteur droit 86"/>
            <p:cNvCxnSpPr/>
            <p:nvPr/>
          </p:nvCxnSpPr>
          <p:spPr>
            <a:xfrm>
              <a:off x="3157177" y="6128519"/>
              <a:ext cx="35013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ZoneTexte 5"/>
          <p:cNvSpPr txBox="1"/>
          <p:nvPr/>
        </p:nvSpPr>
        <p:spPr>
          <a:xfrm>
            <a:off x="3128894" y="2976650"/>
            <a:ext cx="705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200" dirty="0" smtClean="0"/>
              <a:t>contrôle</a:t>
            </a:r>
            <a:endParaRPr lang="fr-BE" sz="1200" dirty="0"/>
          </a:p>
        </p:txBody>
      </p:sp>
      <p:sp>
        <p:nvSpPr>
          <p:cNvPr id="88" name="ZoneTexte 87"/>
          <p:cNvSpPr txBox="1"/>
          <p:nvPr/>
        </p:nvSpPr>
        <p:spPr>
          <a:xfrm>
            <a:off x="3375630" y="3378869"/>
            <a:ext cx="4217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200" dirty="0" smtClean="0"/>
              <a:t>test</a:t>
            </a:r>
            <a:endParaRPr lang="fr-BE" sz="1200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CFSEP - 11 octobre 2014</a:t>
            </a:r>
            <a:endParaRPr lang="fr-FR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4624695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38728E-6 L 0.0783 -0.357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6" y="-1789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21387E-6 L -0.40868 -0.374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34" y="-187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81" grpId="0" animBg="1"/>
      <p:bldP spid="5" grpId="0"/>
      <p:bldP spid="6" grpId="0"/>
      <p:bldP spid="8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TST: résumé</a:t>
            </a:r>
            <a:endParaRPr lang="fr-BE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74306" t="2958" r="15972" b="75020"/>
          <a:stretch>
            <a:fillRect/>
          </a:stretch>
        </p:blipFill>
        <p:spPr>
          <a:xfrm>
            <a:off x="572795" y="1468619"/>
            <a:ext cx="889000" cy="11557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64722" t="57891" r="27361" b="20329"/>
          <a:stretch/>
        </p:blipFill>
        <p:spPr>
          <a:xfrm>
            <a:off x="676638" y="2892623"/>
            <a:ext cx="681313" cy="107575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rgbClr val="00FF00">
                <a:tint val="45000"/>
                <a:satMod val="400000"/>
              </a:srgbClr>
            </a:duotone>
          </a:blip>
          <a:srcRect l="70833" t="24496" r="12500" b="63162"/>
          <a:stretch>
            <a:fillRect/>
          </a:stretch>
        </p:blipFill>
        <p:spPr>
          <a:xfrm>
            <a:off x="181199" y="4320648"/>
            <a:ext cx="1524000" cy="64770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0" y="1468619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err="1" smtClean="0"/>
              <a:t>Stim</a:t>
            </a:r>
            <a:r>
              <a:rPr lang="fr-BE" dirty="0" smtClean="0"/>
              <a:t> 1</a:t>
            </a:r>
            <a:endParaRPr lang="fr-BE" dirty="0"/>
          </a:p>
        </p:txBody>
      </p:sp>
      <p:sp>
        <p:nvSpPr>
          <p:cNvPr id="12" name="ZoneTexte 11"/>
          <p:cNvSpPr txBox="1"/>
          <p:nvPr/>
        </p:nvSpPr>
        <p:spPr>
          <a:xfrm>
            <a:off x="0" y="2892623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Stim</a:t>
            </a:r>
            <a:r>
              <a:rPr lang="fr-BE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2</a:t>
            </a:r>
            <a:endParaRPr lang="fr-BE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5173" y="4109856"/>
            <a:ext cx="774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>
                <a:solidFill>
                  <a:srgbClr val="00FF00"/>
                </a:solidFill>
              </a:rPr>
              <a:t>Stim</a:t>
            </a:r>
            <a:r>
              <a:rPr lang="fr-BE" dirty="0" smtClean="0">
                <a:solidFill>
                  <a:srgbClr val="00FF00"/>
                </a:solidFill>
              </a:rPr>
              <a:t> 3</a:t>
            </a:r>
            <a:endParaRPr lang="fr-BE" dirty="0">
              <a:solidFill>
                <a:srgbClr val="00FF00"/>
              </a:solidFill>
            </a:endParaRPr>
          </a:p>
        </p:txBody>
      </p:sp>
      <p:sp>
        <p:nvSpPr>
          <p:cNvPr id="16" name="Flèche droite 15"/>
          <p:cNvSpPr/>
          <p:nvPr/>
        </p:nvSpPr>
        <p:spPr>
          <a:xfrm>
            <a:off x="1966459" y="1837951"/>
            <a:ext cx="762000" cy="239043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8" name="ZoneTexte 17"/>
          <p:cNvSpPr txBox="1"/>
          <p:nvPr/>
        </p:nvSpPr>
        <p:spPr>
          <a:xfrm>
            <a:off x="2913016" y="1786040"/>
            <a:ext cx="1712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>
                <a:solidFill>
                  <a:srgbClr val="FF0000"/>
                </a:solidFill>
              </a:rPr>
              <a:t>Aucune réponse</a:t>
            </a:r>
            <a:endParaRPr lang="fr-BE" dirty="0">
              <a:solidFill>
                <a:srgbClr val="FF0000"/>
              </a:solidFill>
            </a:endParaRPr>
          </a:p>
        </p:txBody>
      </p:sp>
      <p:sp>
        <p:nvSpPr>
          <p:cNvPr id="19" name="Flèche droite 18"/>
          <p:cNvSpPr/>
          <p:nvPr/>
        </p:nvSpPr>
        <p:spPr>
          <a:xfrm>
            <a:off x="1966459" y="2944534"/>
            <a:ext cx="762000" cy="239043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0" name="ZoneTexte 19"/>
          <p:cNvSpPr txBox="1"/>
          <p:nvPr/>
        </p:nvSpPr>
        <p:spPr>
          <a:xfrm>
            <a:off x="2854950" y="2892623"/>
            <a:ext cx="1425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1ère</a:t>
            </a:r>
            <a:r>
              <a:rPr lang="fr-BE" dirty="0" smtClean="0"/>
              <a:t> </a:t>
            </a:r>
            <a:r>
              <a:rPr lang="fr-BE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réponse</a:t>
            </a:r>
          </a:p>
        </p:txBody>
      </p:sp>
      <p:sp>
        <p:nvSpPr>
          <p:cNvPr id="21" name="Flèche droite 20"/>
          <p:cNvSpPr/>
          <p:nvPr/>
        </p:nvSpPr>
        <p:spPr>
          <a:xfrm rot="19642710">
            <a:off x="1934302" y="4305460"/>
            <a:ext cx="762000" cy="239043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2" name="ZoneTexte 21"/>
          <p:cNvSpPr txBox="1"/>
          <p:nvPr/>
        </p:nvSpPr>
        <p:spPr>
          <a:xfrm>
            <a:off x="2880859" y="4057604"/>
            <a:ext cx="1712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>
                <a:solidFill>
                  <a:srgbClr val="7030A0"/>
                </a:solidFill>
              </a:rPr>
              <a:t>Aucune réponse</a:t>
            </a:r>
            <a:endParaRPr lang="fr-BE" dirty="0">
              <a:solidFill>
                <a:srgbClr val="7030A0"/>
              </a:solidFill>
            </a:endParaRPr>
          </a:p>
        </p:txBody>
      </p:sp>
      <p:sp>
        <p:nvSpPr>
          <p:cNvPr id="23" name="Accolade fermante 22"/>
          <p:cNvSpPr/>
          <p:nvPr/>
        </p:nvSpPr>
        <p:spPr>
          <a:xfrm>
            <a:off x="4442654" y="1824888"/>
            <a:ext cx="521230" cy="1453889"/>
          </a:xfrm>
          <a:prstGeom prst="rightBrace">
            <a:avLst>
              <a:gd name="adj1" fmla="val 8333"/>
              <a:gd name="adj2" fmla="val 49101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4" name="ZoneTexte 23"/>
          <p:cNvSpPr txBox="1"/>
          <p:nvPr/>
        </p:nvSpPr>
        <p:spPr>
          <a:xfrm>
            <a:off x="5003072" y="2349995"/>
            <a:ext cx="31197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Si </a:t>
            </a:r>
            <a:r>
              <a:rPr lang="fr-BE" strike="sngStrike" dirty="0" smtClean="0"/>
              <a:t>perte </a:t>
            </a:r>
            <a:r>
              <a:rPr lang="fr-BE" strike="sngStrike" dirty="0" err="1" smtClean="0"/>
              <a:t>axonale</a:t>
            </a:r>
            <a:r>
              <a:rPr lang="fr-BE" strike="sngStrike" dirty="0" smtClean="0"/>
              <a:t> </a:t>
            </a:r>
            <a:r>
              <a:rPr lang="fr-BE" dirty="0" smtClean="0"/>
              <a:t>= 1</a:t>
            </a:r>
            <a:r>
              <a:rPr lang="fr-BE" baseline="30000" dirty="0" smtClean="0"/>
              <a:t>ère</a:t>
            </a:r>
            <a:r>
              <a:rPr lang="fr-BE" dirty="0" smtClean="0"/>
              <a:t>  Collision</a:t>
            </a:r>
          </a:p>
          <a:p>
            <a:pPr algn="r"/>
            <a:r>
              <a:rPr lang="fr-BE" sz="1200" dirty="0" smtClean="0"/>
              <a:t>(resynchronisation)</a:t>
            </a:r>
            <a:endParaRPr lang="fr-BE" sz="1200" dirty="0"/>
          </a:p>
        </p:txBody>
      </p:sp>
      <p:sp>
        <p:nvSpPr>
          <p:cNvPr id="25" name="Accolade fermante 24"/>
          <p:cNvSpPr/>
          <p:nvPr/>
        </p:nvSpPr>
        <p:spPr>
          <a:xfrm>
            <a:off x="4246709" y="2944534"/>
            <a:ext cx="521230" cy="1453889"/>
          </a:xfrm>
          <a:prstGeom prst="rightBrace">
            <a:avLst>
              <a:gd name="adj1" fmla="val 8333"/>
              <a:gd name="adj2" fmla="val 49101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6" name="ZoneTexte 25"/>
          <p:cNvSpPr txBox="1"/>
          <p:nvPr/>
        </p:nvSpPr>
        <p:spPr>
          <a:xfrm>
            <a:off x="4715686" y="3469642"/>
            <a:ext cx="3277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Si perte </a:t>
            </a:r>
            <a:r>
              <a:rPr lang="fr-BE" dirty="0" err="1" smtClean="0"/>
              <a:t>axonale</a:t>
            </a:r>
            <a:r>
              <a:rPr lang="fr-BE" dirty="0" smtClean="0"/>
              <a:t> = 2ème Collision</a:t>
            </a:r>
          </a:p>
          <a:p>
            <a:r>
              <a:rPr lang="fr-BE" sz="1200" dirty="0" smtClean="0"/>
              <a:t>                                                 (perte </a:t>
            </a:r>
            <a:r>
              <a:rPr lang="fr-BE" sz="1200" dirty="0" err="1" smtClean="0"/>
              <a:t>axonale</a:t>
            </a:r>
            <a:r>
              <a:rPr lang="fr-BE" dirty="0" smtClean="0"/>
              <a:t>)</a:t>
            </a:r>
            <a:endParaRPr lang="fr-BE" dirty="0"/>
          </a:p>
        </p:txBody>
      </p:sp>
      <p:sp>
        <p:nvSpPr>
          <p:cNvPr id="27" name="Flèche droite 26"/>
          <p:cNvSpPr/>
          <p:nvPr/>
        </p:nvSpPr>
        <p:spPr>
          <a:xfrm rot="1471294">
            <a:off x="1966459" y="4622881"/>
            <a:ext cx="762000" cy="239043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8" name="ZoneTexte 27"/>
          <p:cNvSpPr txBox="1"/>
          <p:nvPr/>
        </p:nvSpPr>
        <p:spPr>
          <a:xfrm>
            <a:off x="2885599" y="4639941"/>
            <a:ext cx="1532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>
                <a:solidFill>
                  <a:srgbClr val="00FF00"/>
                </a:solidFill>
              </a:rPr>
              <a:t>2ème</a:t>
            </a:r>
            <a:r>
              <a:rPr lang="fr-BE" dirty="0" smtClean="0"/>
              <a:t> </a:t>
            </a:r>
            <a:r>
              <a:rPr lang="fr-BE" dirty="0" err="1" smtClean="0">
                <a:solidFill>
                  <a:srgbClr val="00FF00"/>
                </a:solidFill>
              </a:rPr>
              <a:t>réponse</a:t>
            </a:r>
          </a:p>
        </p:txBody>
      </p:sp>
      <p:sp>
        <p:nvSpPr>
          <p:cNvPr id="46" name="Étoile à 6 branches 45"/>
          <p:cNvSpPr/>
          <p:nvPr/>
        </p:nvSpPr>
        <p:spPr>
          <a:xfrm>
            <a:off x="8077089" y="2416269"/>
            <a:ext cx="219456" cy="237744"/>
          </a:xfrm>
          <a:prstGeom prst="star6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7" name="Étoile à 6 branches 46"/>
          <p:cNvSpPr/>
          <p:nvPr/>
        </p:nvSpPr>
        <p:spPr>
          <a:xfrm>
            <a:off x="7949074" y="3548978"/>
            <a:ext cx="219456" cy="237744"/>
          </a:xfrm>
          <a:prstGeom prst="star6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0" name="Forme libre 29"/>
          <p:cNvSpPr/>
          <p:nvPr/>
        </p:nvSpPr>
        <p:spPr>
          <a:xfrm>
            <a:off x="5199456" y="5313321"/>
            <a:ext cx="2661052" cy="1217542"/>
          </a:xfrm>
          <a:custGeom>
            <a:avLst/>
            <a:gdLst>
              <a:gd name="connsiteX0" fmla="*/ 0 w 2889504"/>
              <a:gd name="connsiteY0" fmla="*/ 1544320 h 2090928"/>
              <a:gd name="connsiteX1" fmla="*/ 755904 w 2889504"/>
              <a:gd name="connsiteY1" fmla="*/ 1568704 h 2090928"/>
              <a:gd name="connsiteX2" fmla="*/ 1133856 w 2889504"/>
              <a:gd name="connsiteY2" fmla="*/ 44704 h 2090928"/>
              <a:gd name="connsiteX3" fmla="*/ 1475232 w 2889504"/>
              <a:gd name="connsiteY3" fmla="*/ 1836928 h 2090928"/>
              <a:gd name="connsiteX4" fmla="*/ 1743456 w 2889504"/>
              <a:gd name="connsiteY4" fmla="*/ 1568704 h 2090928"/>
              <a:gd name="connsiteX5" fmla="*/ 2889504 w 2889504"/>
              <a:gd name="connsiteY5" fmla="*/ 1580896 h 2090928"/>
              <a:gd name="connsiteX6" fmla="*/ 2889504 w 2889504"/>
              <a:gd name="connsiteY6" fmla="*/ 1580896 h 2090928"/>
              <a:gd name="connsiteX0" fmla="*/ 0 w 2889504"/>
              <a:gd name="connsiteY0" fmla="*/ 1544320 h 2090928"/>
              <a:gd name="connsiteX1" fmla="*/ 468018 w 2889504"/>
              <a:gd name="connsiteY1" fmla="*/ 1705223 h 2090928"/>
              <a:gd name="connsiteX2" fmla="*/ 755904 w 2889504"/>
              <a:gd name="connsiteY2" fmla="*/ 1568704 h 2090928"/>
              <a:gd name="connsiteX3" fmla="*/ 1133856 w 2889504"/>
              <a:gd name="connsiteY3" fmla="*/ 44704 h 2090928"/>
              <a:gd name="connsiteX4" fmla="*/ 1475232 w 2889504"/>
              <a:gd name="connsiteY4" fmla="*/ 1836928 h 2090928"/>
              <a:gd name="connsiteX5" fmla="*/ 1743456 w 2889504"/>
              <a:gd name="connsiteY5" fmla="*/ 1568704 h 2090928"/>
              <a:gd name="connsiteX6" fmla="*/ 2889504 w 2889504"/>
              <a:gd name="connsiteY6" fmla="*/ 1580896 h 2090928"/>
              <a:gd name="connsiteX7" fmla="*/ 2889504 w 2889504"/>
              <a:gd name="connsiteY7" fmla="*/ 1580896 h 2090928"/>
              <a:gd name="connsiteX0" fmla="*/ 0 w 2889504"/>
              <a:gd name="connsiteY0" fmla="*/ 1544320 h 2090928"/>
              <a:gd name="connsiteX1" fmla="*/ 488367 w 2889504"/>
              <a:gd name="connsiteY1" fmla="*/ 1583421 h 2090928"/>
              <a:gd name="connsiteX2" fmla="*/ 755904 w 2889504"/>
              <a:gd name="connsiteY2" fmla="*/ 1568704 h 2090928"/>
              <a:gd name="connsiteX3" fmla="*/ 1133856 w 2889504"/>
              <a:gd name="connsiteY3" fmla="*/ 44704 h 2090928"/>
              <a:gd name="connsiteX4" fmla="*/ 1475232 w 2889504"/>
              <a:gd name="connsiteY4" fmla="*/ 1836928 h 2090928"/>
              <a:gd name="connsiteX5" fmla="*/ 1743456 w 2889504"/>
              <a:gd name="connsiteY5" fmla="*/ 1568704 h 2090928"/>
              <a:gd name="connsiteX6" fmla="*/ 2889504 w 2889504"/>
              <a:gd name="connsiteY6" fmla="*/ 1580896 h 2090928"/>
              <a:gd name="connsiteX7" fmla="*/ 2889504 w 2889504"/>
              <a:gd name="connsiteY7" fmla="*/ 1580896 h 2090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89504" h="2090928">
                <a:moveTo>
                  <a:pt x="0" y="1544320"/>
                </a:moveTo>
                <a:cubicBezTo>
                  <a:pt x="33914" y="1554897"/>
                  <a:pt x="362383" y="1579357"/>
                  <a:pt x="488367" y="1583421"/>
                </a:cubicBezTo>
                <a:cubicBezTo>
                  <a:pt x="614351" y="1587485"/>
                  <a:pt x="648323" y="1825157"/>
                  <a:pt x="755904" y="1568704"/>
                </a:cubicBezTo>
                <a:cubicBezTo>
                  <a:pt x="863485" y="1312251"/>
                  <a:pt x="1013968" y="0"/>
                  <a:pt x="1133856" y="44704"/>
                </a:cubicBezTo>
                <a:cubicBezTo>
                  <a:pt x="1253744" y="89408"/>
                  <a:pt x="1373632" y="1582928"/>
                  <a:pt x="1475232" y="1836928"/>
                </a:cubicBezTo>
                <a:cubicBezTo>
                  <a:pt x="1576832" y="2090928"/>
                  <a:pt x="1507744" y="1611376"/>
                  <a:pt x="1743456" y="1568704"/>
                </a:cubicBezTo>
                <a:cubicBezTo>
                  <a:pt x="1979168" y="1526032"/>
                  <a:pt x="2889504" y="1580896"/>
                  <a:pt x="2889504" y="1580896"/>
                </a:cubicBezTo>
                <a:lnTo>
                  <a:pt x="2889504" y="1580896"/>
                </a:lnTo>
              </a:path>
            </a:pathLst>
          </a:cu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40" name="Connecteur droit 39"/>
          <p:cNvCxnSpPr/>
          <p:nvPr/>
        </p:nvCxnSpPr>
        <p:spPr>
          <a:xfrm>
            <a:off x="5199456" y="5868474"/>
            <a:ext cx="0" cy="7068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>
            <a:off x="2428966" y="6181588"/>
            <a:ext cx="589466" cy="149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2428966" y="5842305"/>
            <a:ext cx="0" cy="7068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/>
          <p:cNvSpPr txBox="1"/>
          <p:nvPr/>
        </p:nvSpPr>
        <p:spPr>
          <a:xfrm>
            <a:off x="1929972" y="5423249"/>
            <a:ext cx="811053" cy="4316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400" dirty="0" err="1" smtClean="0"/>
              <a:t>Stim</a:t>
            </a:r>
            <a:r>
              <a:rPr lang="fr-BE" sz="1400" dirty="0" smtClean="0"/>
              <a:t> 1</a:t>
            </a:r>
            <a:endParaRPr lang="fr-BE" sz="1400" dirty="0"/>
          </a:p>
        </p:txBody>
      </p:sp>
      <p:sp>
        <p:nvSpPr>
          <p:cNvPr id="29" name="Forme libre 28"/>
          <p:cNvSpPr/>
          <p:nvPr/>
        </p:nvSpPr>
        <p:spPr>
          <a:xfrm>
            <a:off x="3560130" y="5107106"/>
            <a:ext cx="1639326" cy="1467728"/>
          </a:xfrm>
          <a:custGeom>
            <a:avLst/>
            <a:gdLst>
              <a:gd name="connsiteX0" fmla="*/ 0 w 2889504"/>
              <a:gd name="connsiteY0" fmla="*/ 1544320 h 2090928"/>
              <a:gd name="connsiteX1" fmla="*/ 755904 w 2889504"/>
              <a:gd name="connsiteY1" fmla="*/ 1568704 h 2090928"/>
              <a:gd name="connsiteX2" fmla="*/ 1133856 w 2889504"/>
              <a:gd name="connsiteY2" fmla="*/ 44704 h 2090928"/>
              <a:gd name="connsiteX3" fmla="*/ 1475232 w 2889504"/>
              <a:gd name="connsiteY3" fmla="*/ 1836928 h 2090928"/>
              <a:gd name="connsiteX4" fmla="*/ 1743456 w 2889504"/>
              <a:gd name="connsiteY4" fmla="*/ 1568704 h 2090928"/>
              <a:gd name="connsiteX5" fmla="*/ 2889504 w 2889504"/>
              <a:gd name="connsiteY5" fmla="*/ 1580896 h 2090928"/>
              <a:gd name="connsiteX6" fmla="*/ 2889504 w 2889504"/>
              <a:gd name="connsiteY6" fmla="*/ 1580896 h 2090928"/>
              <a:gd name="connsiteX0" fmla="*/ 0 w 2889504"/>
              <a:gd name="connsiteY0" fmla="*/ 1544320 h 2090928"/>
              <a:gd name="connsiteX1" fmla="*/ 468018 w 2889504"/>
              <a:gd name="connsiteY1" fmla="*/ 1705223 h 2090928"/>
              <a:gd name="connsiteX2" fmla="*/ 755904 w 2889504"/>
              <a:gd name="connsiteY2" fmla="*/ 1568704 h 2090928"/>
              <a:gd name="connsiteX3" fmla="*/ 1133856 w 2889504"/>
              <a:gd name="connsiteY3" fmla="*/ 44704 h 2090928"/>
              <a:gd name="connsiteX4" fmla="*/ 1475232 w 2889504"/>
              <a:gd name="connsiteY4" fmla="*/ 1836928 h 2090928"/>
              <a:gd name="connsiteX5" fmla="*/ 1743456 w 2889504"/>
              <a:gd name="connsiteY5" fmla="*/ 1568704 h 2090928"/>
              <a:gd name="connsiteX6" fmla="*/ 2889504 w 2889504"/>
              <a:gd name="connsiteY6" fmla="*/ 1580896 h 2090928"/>
              <a:gd name="connsiteX7" fmla="*/ 2889504 w 2889504"/>
              <a:gd name="connsiteY7" fmla="*/ 1580896 h 2090928"/>
              <a:gd name="connsiteX0" fmla="*/ 0 w 2889504"/>
              <a:gd name="connsiteY0" fmla="*/ 1544320 h 2090928"/>
              <a:gd name="connsiteX1" fmla="*/ 488367 w 2889504"/>
              <a:gd name="connsiteY1" fmla="*/ 1583421 h 2090928"/>
              <a:gd name="connsiteX2" fmla="*/ 755904 w 2889504"/>
              <a:gd name="connsiteY2" fmla="*/ 1568704 h 2090928"/>
              <a:gd name="connsiteX3" fmla="*/ 1133856 w 2889504"/>
              <a:gd name="connsiteY3" fmla="*/ 44704 h 2090928"/>
              <a:gd name="connsiteX4" fmla="*/ 1475232 w 2889504"/>
              <a:gd name="connsiteY4" fmla="*/ 1836928 h 2090928"/>
              <a:gd name="connsiteX5" fmla="*/ 1743456 w 2889504"/>
              <a:gd name="connsiteY5" fmla="*/ 1568704 h 2090928"/>
              <a:gd name="connsiteX6" fmla="*/ 2889504 w 2889504"/>
              <a:gd name="connsiteY6" fmla="*/ 1580896 h 2090928"/>
              <a:gd name="connsiteX7" fmla="*/ 2889504 w 2889504"/>
              <a:gd name="connsiteY7" fmla="*/ 1580896 h 2090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89504" h="2090928">
                <a:moveTo>
                  <a:pt x="0" y="1544320"/>
                </a:moveTo>
                <a:cubicBezTo>
                  <a:pt x="33914" y="1554897"/>
                  <a:pt x="362383" y="1579357"/>
                  <a:pt x="488367" y="1583421"/>
                </a:cubicBezTo>
                <a:cubicBezTo>
                  <a:pt x="614351" y="1587485"/>
                  <a:pt x="648323" y="1825157"/>
                  <a:pt x="755904" y="1568704"/>
                </a:cubicBezTo>
                <a:cubicBezTo>
                  <a:pt x="863485" y="1312251"/>
                  <a:pt x="1013968" y="0"/>
                  <a:pt x="1133856" y="44704"/>
                </a:cubicBezTo>
                <a:cubicBezTo>
                  <a:pt x="1253744" y="89408"/>
                  <a:pt x="1373632" y="1582928"/>
                  <a:pt x="1475232" y="1836928"/>
                </a:cubicBezTo>
                <a:cubicBezTo>
                  <a:pt x="1576832" y="2090928"/>
                  <a:pt x="1507744" y="1611376"/>
                  <a:pt x="1743456" y="1568704"/>
                </a:cubicBezTo>
                <a:cubicBezTo>
                  <a:pt x="1979168" y="1526032"/>
                  <a:pt x="2889504" y="1580896"/>
                  <a:pt x="2889504" y="1580896"/>
                </a:cubicBezTo>
                <a:lnTo>
                  <a:pt x="2889504" y="1580896"/>
                </a:ln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39" name="Connecteur droit 38"/>
          <p:cNvCxnSpPr/>
          <p:nvPr/>
        </p:nvCxnSpPr>
        <p:spPr>
          <a:xfrm>
            <a:off x="3560130" y="5868474"/>
            <a:ext cx="0" cy="7068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41"/>
          <p:cNvSpPr txBox="1"/>
          <p:nvPr/>
        </p:nvSpPr>
        <p:spPr>
          <a:xfrm>
            <a:off x="3115460" y="5410201"/>
            <a:ext cx="811053" cy="4316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400" dirty="0" err="1" smtClean="0"/>
              <a:t>Stim</a:t>
            </a:r>
            <a:r>
              <a:rPr lang="fr-BE" sz="1400" dirty="0" smtClean="0"/>
              <a:t> 2</a:t>
            </a:r>
            <a:endParaRPr lang="fr-BE" sz="1400" dirty="0"/>
          </a:p>
        </p:txBody>
      </p:sp>
      <p:sp>
        <p:nvSpPr>
          <p:cNvPr id="43" name="ZoneTexte 42"/>
          <p:cNvSpPr txBox="1"/>
          <p:nvPr/>
        </p:nvSpPr>
        <p:spPr>
          <a:xfrm>
            <a:off x="4735532" y="5455126"/>
            <a:ext cx="811053" cy="4316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400" dirty="0" err="1" smtClean="0"/>
              <a:t>Stim</a:t>
            </a:r>
            <a:r>
              <a:rPr lang="fr-BE" sz="1400" dirty="0" smtClean="0"/>
              <a:t> 3</a:t>
            </a:r>
            <a:endParaRPr lang="fr-BE" sz="1400" dirty="0"/>
          </a:p>
        </p:txBody>
      </p:sp>
      <p:sp>
        <p:nvSpPr>
          <p:cNvPr id="48" name="Étoile à 6 branches 47"/>
          <p:cNvSpPr/>
          <p:nvPr/>
        </p:nvSpPr>
        <p:spPr>
          <a:xfrm>
            <a:off x="2896004" y="5886795"/>
            <a:ext cx="219456" cy="237744"/>
          </a:xfrm>
          <a:prstGeom prst="star6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7" name="Espace réservé du pied de page 6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CFSEP - 11 octobre 2014</a:t>
            </a:r>
            <a:endParaRPr lang="fr-FR" dirty="0"/>
          </a:p>
        </p:txBody>
      </p:sp>
      <p:sp>
        <p:nvSpPr>
          <p:cNvPr id="62" name="Étoile à 6 branches 61"/>
          <p:cNvSpPr/>
          <p:nvPr/>
        </p:nvSpPr>
        <p:spPr>
          <a:xfrm>
            <a:off x="5286981" y="5958000"/>
            <a:ext cx="219456" cy="237744"/>
          </a:xfrm>
          <a:prstGeom prst="star6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3" name="Forme libre 62"/>
          <p:cNvSpPr/>
          <p:nvPr/>
        </p:nvSpPr>
        <p:spPr>
          <a:xfrm>
            <a:off x="5196620" y="5924561"/>
            <a:ext cx="2661052" cy="406324"/>
          </a:xfrm>
          <a:custGeom>
            <a:avLst/>
            <a:gdLst>
              <a:gd name="connsiteX0" fmla="*/ 0 w 2889504"/>
              <a:gd name="connsiteY0" fmla="*/ 1544320 h 2090928"/>
              <a:gd name="connsiteX1" fmla="*/ 755904 w 2889504"/>
              <a:gd name="connsiteY1" fmla="*/ 1568704 h 2090928"/>
              <a:gd name="connsiteX2" fmla="*/ 1133856 w 2889504"/>
              <a:gd name="connsiteY2" fmla="*/ 44704 h 2090928"/>
              <a:gd name="connsiteX3" fmla="*/ 1475232 w 2889504"/>
              <a:gd name="connsiteY3" fmla="*/ 1836928 h 2090928"/>
              <a:gd name="connsiteX4" fmla="*/ 1743456 w 2889504"/>
              <a:gd name="connsiteY4" fmla="*/ 1568704 h 2090928"/>
              <a:gd name="connsiteX5" fmla="*/ 2889504 w 2889504"/>
              <a:gd name="connsiteY5" fmla="*/ 1580896 h 2090928"/>
              <a:gd name="connsiteX6" fmla="*/ 2889504 w 2889504"/>
              <a:gd name="connsiteY6" fmla="*/ 1580896 h 2090928"/>
              <a:gd name="connsiteX0" fmla="*/ 0 w 2889504"/>
              <a:gd name="connsiteY0" fmla="*/ 1544320 h 2090928"/>
              <a:gd name="connsiteX1" fmla="*/ 468018 w 2889504"/>
              <a:gd name="connsiteY1" fmla="*/ 1705223 h 2090928"/>
              <a:gd name="connsiteX2" fmla="*/ 755904 w 2889504"/>
              <a:gd name="connsiteY2" fmla="*/ 1568704 h 2090928"/>
              <a:gd name="connsiteX3" fmla="*/ 1133856 w 2889504"/>
              <a:gd name="connsiteY3" fmla="*/ 44704 h 2090928"/>
              <a:gd name="connsiteX4" fmla="*/ 1475232 w 2889504"/>
              <a:gd name="connsiteY4" fmla="*/ 1836928 h 2090928"/>
              <a:gd name="connsiteX5" fmla="*/ 1743456 w 2889504"/>
              <a:gd name="connsiteY5" fmla="*/ 1568704 h 2090928"/>
              <a:gd name="connsiteX6" fmla="*/ 2889504 w 2889504"/>
              <a:gd name="connsiteY6" fmla="*/ 1580896 h 2090928"/>
              <a:gd name="connsiteX7" fmla="*/ 2889504 w 2889504"/>
              <a:gd name="connsiteY7" fmla="*/ 1580896 h 2090928"/>
              <a:gd name="connsiteX0" fmla="*/ 0 w 2889504"/>
              <a:gd name="connsiteY0" fmla="*/ 1544320 h 2090928"/>
              <a:gd name="connsiteX1" fmla="*/ 488367 w 2889504"/>
              <a:gd name="connsiteY1" fmla="*/ 1583421 h 2090928"/>
              <a:gd name="connsiteX2" fmla="*/ 755904 w 2889504"/>
              <a:gd name="connsiteY2" fmla="*/ 1568704 h 2090928"/>
              <a:gd name="connsiteX3" fmla="*/ 1133856 w 2889504"/>
              <a:gd name="connsiteY3" fmla="*/ 44704 h 2090928"/>
              <a:gd name="connsiteX4" fmla="*/ 1475232 w 2889504"/>
              <a:gd name="connsiteY4" fmla="*/ 1836928 h 2090928"/>
              <a:gd name="connsiteX5" fmla="*/ 1743456 w 2889504"/>
              <a:gd name="connsiteY5" fmla="*/ 1568704 h 2090928"/>
              <a:gd name="connsiteX6" fmla="*/ 2889504 w 2889504"/>
              <a:gd name="connsiteY6" fmla="*/ 1580896 h 2090928"/>
              <a:gd name="connsiteX7" fmla="*/ 2889504 w 2889504"/>
              <a:gd name="connsiteY7" fmla="*/ 1580896 h 2090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89504" h="2090928">
                <a:moveTo>
                  <a:pt x="0" y="1544320"/>
                </a:moveTo>
                <a:cubicBezTo>
                  <a:pt x="33914" y="1554897"/>
                  <a:pt x="362383" y="1579357"/>
                  <a:pt x="488367" y="1583421"/>
                </a:cubicBezTo>
                <a:cubicBezTo>
                  <a:pt x="614351" y="1587485"/>
                  <a:pt x="648323" y="1825157"/>
                  <a:pt x="755904" y="1568704"/>
                </a:cubicBezTo>
                <a:cubicBezTo>
                  <a:pt x="863485" y="1312251"/>
                  <a:pt x="1013968" y="0"/>
                  <a:pt x="1133856" y="44704"/>
                </a:cubicBezTo>
                <a:cubicBezTo>
                  <a:pt x="1253744" y="89408"/>
                  <a:pt x="1373632" y="1582928"/>
                  <a:pt x="1475232" y="1836928"/>
                </a:cubicBezTo>
                <a:cubicBezTo>
                  <a:pt x="1576832" y="2090928"/>
                  <a:pt x="1507744" y="1611376"/>
                  <a:pt x="1743456" y="1568704"/>
                </a:cubicBezTo>
                <a:cubicBezTo>
                  <a:pt x="1979168" y="1526032"/>
                  <a:pt x="2889504" y="1580896"/>
                  <a:pt x="2889504" y="1580896"/>
                </a:cubicBezTo>
                <a:lnTo>
                  <a:pt x="2889504" y="1580896"/>
                </a:lnTo>
              </a:path>
            </a:pathLst>
          </a:cu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64" name="Connecteur droit 63"/>
          <p:cNvCxnSpPr/>
          <p:nvPr/>
        </p:nvCxnSpPr>
        <p:spPr>
          <a:xfrm>
            <a:off x="3013859" y="6196513"/>
            <a:ext cx="540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ZoneTexte 64"/>
          <p:cNvSpPr txBox="1"/>
          <p:nvPr/>
        </p:nvSpPr>
        <p:spPr>
          <a:xfrm>
            <a:off x="4379793" y="4635964"/>
            <a:ext cx="311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Si </a:t>
            </a:r>
            <a:r>
              <a:rPr lang="fr-BE" strike="sngStrike" dirty="0" smtClean="0"/>
              <a:t>perte axonale</a:t>
            </a:r>
            <a:endParaRPr lang="fr-BE" sz="12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3867698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1" grpId="0"/>
      <p:bldP spid="29" grpId="0" animBg="1"/>
      <p:bldP spid="42" grpId="0"/>
      <p:bldP spid="43" grpId="0"/>
      <p:bldP spid="48" grpId="0" animBg="1"/>
      <p:bldP spid="62" grpId="0" animBg="1"/>
      <p:bldP spid="6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TST en pratique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CFSEP - 11 octobre 2014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88347" y="1356661"/>
            <a:ext cx="4130676" cy="160244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58655" y="2309906"/>
            <a:ext cx="4190060" cy="1584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88347" y="3378946"/>
            <a:ext cx="5058723" cy="154865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6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88347" y="4457700"/>
            <a:ext cx="3816227" cy="16002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8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88347" y="5270200"/>
            <a:ext cx="3741524" cy="159405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9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74306" t="2958" r="15972" b="75020"/>
          <a:stretch>
            <a:fillRect/>
          </a:stretch>
        </p:blipFill>
        <p:spPr>
          <a:xfrm>
            <a:off x="1715297" y="3677582"/>
            <a:ext cx="595636" cy="77432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64722" t="57891" r="27361" b="20329"/>
          <a:stretch/>
        </p:blipFill>
        <p:spPr>
          <a:xfrm>
            <a:off x="1759395" y="1508686"/>
            <a:ext cx="507439" cy="80122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9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rgbClr val="00FF00">
                <a:tint val="45000"/>
                <a:satMod val="400000"/>
              </a:srgbClr>
            </a:duotone>
          </a:blip>
          <a:srcRect l="70833" t="24496" r="12500" b="63162"/>
          <a:stretch>
            <a:fillRect/>
          </a:stretch>
        </p:blipFill>
        <p:spPr>
          <a:xfrm>
            <a:off x="1298650" y="2905398"/>
            <a:ext cx="924740" cy="39301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64722" t="57891" r="27361" b="20329"/>
          <a:stretch/>
        </p:blipFill>
        <p:spPr>
          <a:xfrm>
            <a:off x="835825" y="4620186"/>
            <a:ext cx="507439" cy="80122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9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rgbClr val="00FF00">
                <a:tint val="45000"/>
                <a:satMod val="400000"/>
              </a:srgbClr>
            </a:duotone>
          </a:blip>
          <a:srcRect l="70833" t="24496" r="12500" b="63162"/>
          <a:stretch>
            <a:fillRect/>
          </a:stretch>
        </p:blipFill>
        <p:spPr>
          <a:xfrm>
            <a:off x="-29680" y="4927600"/>
            <a:ext cx="924740" cy="393015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9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rgbClr val="00FF00">
                <a:tint val="45000"/>
                <a:satMod val="400000"/>
              </a:srgbClr>
            </a:duotone>
          </a:blip>
          <a:srcRect l="70833" t="24496" r="12500" b="63162"/>
          <a:stretch>
            <a:fillRect/>
          </a:stretch>
        </p:blipFill>
        <p:spPr>
          <a:xfrm>
            <a:off x="1395827" y="4994205"/>
            <a:ext cx="924740" cy="393015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9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74306" t="2958" r="15972" b="75020"/>
          <a:stretch>
            <a:fillRect/>
          </a:stretch>
        </p:blipFill>
        <p:spPr>
          <a:xfrm>
            <a:off x="134872" y="5582023"/>
            <a:ext cx="595636" cy="774327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64722" t="57891" r="27361" b="20329"/>
          <a:stretch/>
        </p:blipFill>
        <p:spPr>
          <a:xfrm>
            <a:off x="835825" y="5542040"/>
            <a:ext cx="507439" cy="80122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9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rgbClr val="00FF00">
                <a:tint val="45000"/>
                <a:satMod val="400000"/>
              </a:srgbClr>
            </a:duotone>
          </a:blip>
          <a:srcRect l="70833" t="24496" r="12500" b="63162"/>
          <a:stretch>
            <a:fillRect/>
          </a:stretch>
        </p:blipFill>
        <p:spPr>
          <a:xfrm>
            <a:off x="1395827" y="5916059"/>
            <a:ext cx="924740" cy="39301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577725" y="1618734"/>
            <a:ext cx="1544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Poignet - ADM</a:t>
            </a:r>
            <a:endParaRPr lang="fr-BE" dirty="0"/>
          </a:p>
        </p:txBody>
      </p:sp>
      <p:sp>
        <p:nvSpPr>
          <p:cNvPr id="20" name="ZoneTexte 19"/>
          <p:cNvSpPr txBox="1"/>
          <p:nvPr/>
        </p:nvSpPr>
        <p:spPr>
          <a:xfrm>
            <a:off x="4585281" y="2598882"/>
            <a:ext cx="1148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err="1" smtClean="0"/>
              <a:t>Erb</a:t>
            </a:r>
            <a:r>
              <a:rPr lang="fr-BE" dirty="0" smtClean="0"/>
              <a:t> - ADM</a:t>
            </a:r>
            <a:endParaRPr lang="fr-BE" dirty="0"/>
          </a:p>
        </p:txBody>
      </p:sp>
      <p:sp>
        <p:nvSpPr>
          <p:cNvPr id="21" name="ZoneTexte 20"/>
          <p:cNvSpPr txBox="1"/>
          <p:nvPr/>
        </p:nvSpPr>
        <p:spPr>
          <a:xfrm>
            <a:off x="4585281" y="3709240"/>
            <a:ext cx="1190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CTX - ADM</a:t>
            </a:r>
            <a:endParaRPr lang="fr-BE" dirty="0"/>
          </a:p>
        </p:txBody>
      </p:sp>
      <p:sp>
        <p:nvSpPr>
          <p:cNvPr id="22" name="ZoneTexte 21"/>
          <p:cNvSpPr txBox="1"/>
          <p:nvPr/>
        </p:nvSpPr>
        <p:spPr>
          <a:xfrm>
            <a:off x="4917708" y="4782047"/>
            <a:ext cx="1345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TST contrôle</a:t>
            </a:r>
            <a:endParaRPr lang="fr-BE" dirty="0"/>
          </a:p>
        </p:txBody>
      </p:sp>
      <p:sp>
        <p:nvSpPr>
          <p:cNvPr id="23" name="ZoneTexte 22"/>
          <p:cNvSpPr txBox="1"/>
          <p:nvPr/>
        </p:nvSpPr>
        <p:spPr>
          <a:xfrm>
            <a:off x="5029692" y="5599854"/>
            <a:ext cx="919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TST test</a:t>
            </a:r>
            <a:endParaRPr lang="fr-BE" dirty="0"/>
          </a:p>
        </p:txBody>
      </p:sp>
      <p:graphicFrame>
        <p:nvGraphicFramePr>
          <p:cNvPr id="25" name="Tableau 24"/>
          <p:cNvGraphicFramePr>
            <a:graphicFrameLocks noGrp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49325590"/>
              </p:ext>
            </p:extLst>
          </p:nvPr>
        </p:nvGraphicFramePr>
        <p:xfrm>
          <a:off x="6255483" y="4332660"/>
          <a:ext cx="2383174" cy="20049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1587"/>
                <a:gridCol w="1191587"/>
              </a:tblGrid>
              <a:tr h="467940">
                <a:tc>
                  <a:txBody>
                    <a:bodyPr/>
                    <a:lstStyle/>
                    <a:p>
                      <a:pPr algn="ctr"/>
                      <a:r>
                        <a:rPr lang="fr-BE" sz="1800" dirty="0" smtClean="0"/>
                        <a:t>Délai 1</a:t>
                      </a:r>
                      <a:endParaRPr lang="fr-BE" sz="1800" dirty="0"/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dirty="0" smtClean="0"/>
                        <a:t>Délai 2</a:t>
                      </a:r>
                      <a:endParaRPr lang="fr-BE" sz="1800" dirty="0"/>
                    </a:p>
                  </a:txBody>
                  <a:tcPr anchor="ctr">
                    <a:lnR w="12700" cmpd="sng">
                      <a:noFill/>
                    </a:lnR>
                  </a:tcPr>
                </a:tc>
              </a:tr>
              <a:tr h="896614">
                <a:tc>
                  <a:txBody>
                    <a:bodyPr/>
                    <a:lstStyle/>
                    <a:p>
                      <a:pPr algn="ctr"/>
                      <a:r>
                        <a:rPr lang="fr-BE" sz="1200" dirty="0" smtClean="0"/>
                        <a:t>Latences </a:t>
                      </a:r>
                      <a:r>
                        <a:rPr lang="fr-BE" sz="1200" dirty="0" err="1" smtClean="0"/>
                        <a:t>Erb</a:t>
                      </a:r>
                      <a:r>
                        <a:rPr lang="fr-BE" sz="1200" baseline="0" dirty="0" smtClean="0"/>
                        <a:t> - poignet</a:t>
                      </a:r>
                      <a:endParaRPr lang="fr-BE" sz="1200" dirty="0"/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200" dirty="0" smtClean="0"/>
                        <a:t>Latences </a:t>
                      </a:r>
                      <a:r>
                        <a:rPr lang="fr-BE" sz="1200" dirty="0" err="1" smtClean="0"/>
                        <a:t>Erb</a:t>
                      </a:r>
                      <a:r>
                        <a:rPr lang="fr-BE" sz="1200" baseline="0" dirty="0" smtClean="0"/>
                        <a:t> - poignet</a:t>
                      </a:r>
                      <a:endParaRPr lang="fr-BE" sz="1200" dirty="0" smtClean="0"/>
                    </a:p>
                    <a:p>
                      <a:pPr algn="ctr"/>
                      <a:endParaRPr lang="fr-BE" sz="1200" dirty="0"/>
                    </a:p>
                  </a:txBody>
                  <a:tcPr anchor="ctr">
                    <a:lnR w="12700" cmpd="sng">
                      <a:noFill/>
                    </a:lnR>
                  </a:tcPr>
                </a:tc>
              </a:tr>
              <a:tr h="640439">
                <a:tc>
                  <a:txBody>
                    <a:bodyPr/>
                    <a:lstStyle/>
                    <a:p>
                      <a:pPr algn="ctr"/>
                      <a:r>
                        <a:rPr lang="fr-BE" sz="1200" dirty="0" smtClean="0"/>
                        <a:t>Latences </a:t>
                      </a:r>
                      <a:r>
                        <a:rPr lang="fr-BE" sz="1200" dirty="0" err="1" smtClean="0"/>
                        <a:t>Ctx</a:t>
                      </a:r>
                      <a:r>
                        <a:rPr lang="fr-BE" sz="1200" dirty="0" smtClean="0"/>
                        <a:t> - poignet</a:t>
                      </a:r>
                      <a:endParaRPr lang="fr-BE" sz="1200" dirty="0"/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200" dirty="0" smtClean="0"/>
                        <a:t>Latence </a:t>
                      </a:r>
                      <a:r>
                        <a:rPr lang="fr-BE" sz="1200" dirty="0" err="1" smtClean="0"/>
                        <a:t>Erb</a:t>
                      </a:r>
                      <a:r>
                        <a:rPr lang="fr-BE" sz="1200" dirty="0" smtClean="0"/>
                        <a:t> - poignet</a:t>
                      </a:r>
                      <a:endParaRPr lang="fr-BE" sz="1200" dirty="0"/>
                    </a:p>
                  </a:txBody>
                  <a:tcPr anchor="ctr">
                    <a:lnR w="12700" cmpd="sng">
                      <a:noFill/>
                    </a:ln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506943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21" grpId="0"/>
      <p:bldP spid="22" grpId="0"/>
      <p:bldP spid="2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TST en pratique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CFSEP - 11 octobre 2014</a:t>
            </a:r>
            <a:endParaRPr lang="fr-FR" dirty="0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45534" t="3987" r="31763" b="-3987"/>
          <a:stretch/>
        </p:blipFill>
        <p:spPr>
          <a:xfrm>
            <a:off x="4127500" y="4495800"/>
            <a:ext cx="866408" cy="1600200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5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59720" r="16180" b="8957"/>
          <a:stretch/>
        </p:blipFill>
        <p:spPr>
          <a:xfrm>
            <a:off x="4622798" y="5194000"/>
            <a:ext cx="901701" cy="145127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838700" y="3118534"/>
            <a:ext cx="25222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BE" dirty="0" smtClean="0"/>
              <a:t>Resynchronisation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BE" dirty="0" smtClean="0"/>
              <a:t>Aucune perte axonale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7448098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22222E-6 L -0.04045 -0.275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1" y="-1379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44444E-6 L -0.09653 -0.3780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6" y="-1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PE - Diagnostic</a:t>
            </a:r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CFSEP - 11 octobre 2014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199" y="1386348"/>
            <a:ext cx="8495071" cy="4970002"/>
          </a:xfrm>
        </p:spPr>
        <p:txBody>
          <a:bodyPr>
            <a:normAutofit/>
          </a:bodyPr>
          <a:lstStyle/>
          <a:p>
            <a:r>
              <a:rPr lang="fr-BE" sz="2400" dirty="0" smtClean="0"/>
              <a:t>Sensibilité IRM &gt; PE </a:t>
            </a:r>
          </a:p>
          <a:p>
            <a:r>
              <a:rPr lang="fr-BE" sz="2400" dirty="0" smtClean="0"/>
              <a:t>PE, outil diagnostic complémentaire </a:t>
            </a:r>
          </a:p>
          <a:p>
            <a:pPr lvl="1"/>
            <a:r>
              <a:rPr lang="fr-BE" sz="1400" dirty="0" smtClean="0"/>
              <a:t>IRM et clinique non contributives</a:t>
            </a:r>
          </a:p>
          <a:p>
            <a:pPr lvl="1"/>
            <a:r>
              <a:rPr lang="fr-BE" sz="1400" dirty="0" smtClean="0"/>
              <a:t>Diagnostic poussée en présence de symptômes mal définis</a:t>
            </a:r>
          </a:p>
          <a:p>
            <a:pPr>
              <a:buNone/>
            </a:pPr>
            <a:endParaRPr lang="fr-BE" sz="1600" dirty="0" smtClean="0"/>
          </a:p>
          <a:p>
            <a:pPr>
              <a:buNone/>
            </a:pPr>
            <a:endParaRPr lang="fr-BE" sz="1600" dirty="0" smtClean="0"/>
          </a:p>
          <a:p>
            <a:pPr lvl="1"/>
            <a:endParaRPr lang="fr-BE" dirty="0" smtClean="0"/>
          </a:p>
          <a:p>
            <a:pPr>
              <a:buNone/>
            </a:pPr>
            <a:endParaRPr lang="fr-BE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31690"/>
            <a:ext cx="9144000" cy="2117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492491" y="3878830"/>
            <a:ext cx="648929" cy="1917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Rectangle 9"/>
          <p:cNvSpPr/>
          <p:nvPr/>
        </p:nvSpPr>
        <p:spPr>
          <a:xfrm>
            <a:off x="2477729" y="4395015"/>
            <a:ext cx="648929" cy="5392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053060"/>
            <a:ext cx="9144000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5265174" y="3333135"/>
            <a:ext cx="3878826" cy="1601941"/>
          </a:xfrm>
          <a:prstGeom prst="rect">
            <a:avLst/>
          </a:prstGeom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Beer, S., </a:t>
            </a:r>
            <a:r>
              <a:rPr lang="en-US" sz="2000" b="1" i="1" dirty="0" smtClean="0">
                <a:solidFill>
                  <a:srgbClr val="00FF00"/>
                </a:solidFill>
              </a:rPr>
              <a:t>Diagnostic value of </a:t>
            </a:r>
            <a:r>
              <a:rPr lang="en-US" sz="2000" b="1" i="1" dirty="0" err="1" smtClean="0">
                <a:solidFill>
                  <a:srgbClr val="00FF00"/>
                </a:solidFill>
              </a:rPr>
              <a:t>paraclinical</a:t>
            </a:r>
            <a:r>
              <a:rPr lang="en-US" sz="2000" b="1" i="1" dirty="0" smtClean="0">
                <a:solidFill>
                  <a:srgbClr val="00FF00"/>
                </a:solidFill>
              </a:rPr>
              <a:t> tests in multiple </a:t>
            </a:r>
            <a:r>
              <a:rPr lang="en-US" sz="2000" b="1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sclerosis</a:t>
            </a:r>
            <a:r>
              <a:rPr lang="en-US" sz="2000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.</a:t>
            </a:r>
            <a:r>
              <a:rPr lang="en-US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J </a:t>
            </a:r>
            <a:r>
              <a:rPr lang="en-US" sz="20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Neurol</a:t>
            </a:r>
            <a:r>
              <a:rPr lang="en-US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Neurosurg</a:t>
            </a:r>
            <a:r>
              <a:rPr lang="en-US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Psychiatry, 1995. </a:t>
            </a:r>
            <a:endParaRPr lang="fr-BE" sz="2000" dirty="0" smtClean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12654" y="5532690"/>
            <a:ext cx="870159" cy="6468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Rectangle 14"/>
          <p:cNvSpPr/>
          <p:nvPr/>
        </p:nvSpPr>
        <p:spPr>
          <a:xfrm>
            <a:off x="0" y="5987843"/>
            <a:ext cx="2271252" cy="1917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6" name="Connecteur droit 15"/>
          <p:cNvCxnSpPr/>
          <p:nvPr/>
        </p:nvCxnSpPr>
        <p:spPr>
          <a:xfrm>
            <a:off x="2626859" y="5405690"/>
            <a:ext cx="75134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FIN</a:t>
            </a:r>
            <a:endParaRPr lang="fr-B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CFSEP - 11 octobre 2014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6514065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PE – Activité Biologique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6199"/>
            <a:ext cx="8229600" cy="5181601"/>
          </a:xfrm>
        </p:spPr>
        <p:txBody>
          <a:bodyPr>
            <a:normAutofit/>
          </a:bodyPr>
          <a:lstStyle/>
          <a:p>
            <a:r>
              <a:rPr lang="fr-BE" sz="2400" dirty="0" smtClean="0"/>
              <a:t>Sensibilité PE lésions (infra) cliniques </a:t>
            </a:r>
          </a:p>
          <a:p>
            <a:pPr lvl="1"/>
            <a:r>
              <a:rPr lang="fr-BE" sz="2000" dirty="0" smtClean="0"/>
              <a:t>longueur et vulnérabilité des faisceaux étudiés</a:t>
            </a:r>
          </a:p>
          <a:p>
            <a:endParaRPr lang="fr-BE" sz="2400" dirty="0" smtClean="0"/>
          </a:p>
          <a:p>
            <a:endParaRPr lang="fr-BE" sz="2400" dirty="0"/>
          </a:p>
          <a:p>
            <a:endParaRPr lang="fr-BE" sz="2400" dirty="0" smtClean="0"/>
          </a:p>
          <a:p>
            <a:endParaRPr lang="fr-BE" sz="2400" dirty="0"/>
          </a:p>
          <a:p>
            <a:r>
              <a:rPr lang="fr-BE" sz="2400" dirty="0" smtClean="0"/>
              <a:t>Essais </a:t>
            </a:r>
            <a:r>
              <a:rPr lang="fr-BE" sz="2400" dirty="0"/>
              <a:t>cliniques</a:t>
            </a:r>
          </a:p>
          <a:p>
            <a:endParaRPr lang="fr-BE" sz="1800" dirty="0" smtClean="0"/>
          </a:p>
          <a:p>
            <a:pPr lvl="1">
              <a:buNone/>
            </a:pPr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CFSEP - 11 octobre 2014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3506" y="2882900"/>
            <a:ext cx="1834771" cy="239092"/>
          </a:xfrm>
          <a:prstGeom prst="rect">
            <a:avLst/>
          </a:prstGeom>
          <a:noFill/>
          <a:ln w="9525">
            <a:solidFill>
              <a:schemeClr val="bg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grpSp>
        <p:nvGrpSpPr>
          <p:cNvPr id="6" name="Groupe 5"/>
          <p:cNvGrpSpPr/>
          <p:nvPr/>
        </p:nvGrpSpPr>
        <p:grpSpPr>
          <a:xfrm>
            <a:off x="0" y="2123035"/>
            <a:ext cx="9144000" cy="1400879"/>
            <a:chOff x="0" y="1827645"/>
            <a:chExt cx="9144000" cy="1400879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1878445"/>
              <a:ext cx="9144000" cy="1350079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</p:pic>
        <p:sp>
          <p:nvSpPr>
            <p:cNvPr id="8" name="Ellipse 7"/>
            <p:cNvSpPr/>
            <p:nvPr/>
          </p:nvSpPr>
          <p:spPr>
            <a:xfrm>
              <a:off x="2645329" y="1827645"/>
              <a:ext cx="610486" cy="762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9" name="Ellipse 8"/>
            <p:cNvSpPr/>
            <p:nvPr/>
          </p:nvSpPr>
          <p:spPr>
            <a:xfrm>
              <a:off x="7203506" y="1827645"/>
              <a:ext cx="818275" cy="762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0" name="Ellipse 9"/>
            <p:cNvSpPr/>
            <p:nvPr/>
          </p:nvSpPr>
          <p:spPr>
            <a:xfrm>
              <a:off x="5360821" y="1827645"/>
              <a:ext cx="790595" cy="762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889000" y="4526325"/>
            <a:ext cx="3683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dirty="0" smtClean="0"/>
              <a:t>- </a:t>
            </a:r>
            <a:r>
              <a:rPr lang="fr-BE" dirty="0" err="1" smtClean="0"/>
              <a:t>Meuth</a:t>
            </a:r>
            <a:r>
              <a:rPr lang="fr-BE" dirty="0" smtClean="0"/>
              <a:t>, S.G., et al., </a:t>
            </a:r>
            <a:r>
              <a:rPr lang="fr-BE" i="1" dirty="0" err="1" smtClean="0">
                <a:solidFill>
                  <a:srgbClr val="FFFF00"/>
                </a:solidFill>
              </a:rPr>
              <a:t>Natalizumab</a:t>
            </a:r>
            <a:r>
              <a:rPr lang="fr-BE" i="1" dirty="0" smtClean="0">
                <a:solidFill>
                  <a:srgbClr val="FFFF00"/>
                </a:solidFill>
              </a:rPr>
              <a:t> restores </a:t>
            </a:r>
            <a:r>
              <a:rPr lang="fr-BE" i="1" dirty="0" err="1" smtClean="0">
                <a:solidFill>
                  <a:srgbClr val="FFFF00"/>
                </a:solidFill>
              </a:rPr>
              <a:t>evoked</a:t>
            </a:r>
            <a:r>
              <a:rPr lang="fr-BE" i="1" dirty="0" smtClean="0">
                <a:solidFill>
                  <a:srgbClr val="FFFF00"/>
                </a:solidFill>
              </a:rPr>
              <a:t> </a:t>
            </a:r>
            <a:r>
              <a:rPr lang="fr-BE" i="1" dirty="0" err="1" smtClean="0">
                <a:solidFill>
                  <a:srgbClr val="FFFF00"/>
                </a:solidFill>
              </a:rPr>
              <a:t>potential</a:t>
            </a:r>
            <a:r>
              <a:rPr lang="fr-BE" i="1" dirty="0" smtClean="0">
                <a:solidFill>
                  <a:srgbClr val="FFFF00"/>
                </a:solidFill>
              </a:rPr>
              <a:t> </a:t>
            </a:r>
            <a:r>
              <a:rPr lang="fr-BE" i="1" dirty="0" err="1" smtClean="0">
                <a:solidFill>
                  <a:srgbClr val="FFFF00"/>
                </a:solidFill>
              </a:rPr>
              <a:t>abnormalities</a:t>
            </a:r>
            <a:r>
              <a:rPr lang="fr-BE" i="1" dirty="0" smtClean="0">
                <a:solidFill>
                  <a:srgbClr val="FFFF00"/>
                </a:solidFill>
              </a:rPr>
              <a:t> in patients </a:t>
            </a:r>
            <a:r>
              <a:rPr lang="fr-BE" i="1" dirty="0" err="1" smtClean="0">
                <a:solidFill>
                  <a:srgbClr val="FFFF00"/>
                </a:solidFill>
              </a:rPr>
              <a:t>with</a:t>
            </a:r>
            <a:r>
              <a:rPr lang="fr-BE" i="1" dirty="0" smtClean="0">
                <a:solidFill>
                  <a:srgbClr val="FFFF00"/>
                </a:solidFill>
              </a:rPr>
              <a:t> </a:t>
            </a:r>
            <a:r>
              <a:rPr lang="fr-BE" i="1" dirty="0" err="1" smtClean="0">
                <a:solidFill>
                  <a:srgbClr val="FFFF00"/>
                </a:solidFill>
              </a:rPr>
              <a:t>relapsing</a:t>
            </a:r>
            <a:r>
              <a:rPr lang="fr-BE" i="1" dirty="0" smtClean="0">
                <a:solidFill>
                  <a:srgbClr val="FFFF00"/>
                </a:solidFill>
              </a:rPr>
              <a:t>-</a:t>
            </a:r>
            <a:r>
              <a:rPr lang="fr-BE" i="1" dirty="0" err="1" smtClean="0">
                <a:solidFill>
                  <a:srgbClr val="FFFF00"/>
                </a:solidFill>
              </a:rPr>
              <a:t>remitting</a:t>
            </a:r>
            <a:r>
              <a:rPr lang="fr-BE" i="1" dirty="0" smtClean="0">
                <a:solidFill>
                  <a:srgbClr val="FFFF00"/>
                </a:solidFill>
              </a:rPr>
              <a:t> multiple </a:t>
            </a:r>
            <a:r>
              <a:rPr lang="fr-BE" i="1" dirty="0" err="1" smtClean="0">
                <a:solidFill>
                  <a:srgbClr val="FFFF00"/>
                </a:solidFill>
              </a:rPr>
              <a:t>sclerosis</a:t>
            </a:r>
            <a:r>
              <a:rPr lang="fr-BE" i="1" dirty="0" smtClean="0"/>
              <a:t>.</a:t>
            </a:r>
            <a:r>
              <a:rPr lang="fr-BE" dirty="0" smtClean="0"/>
              <a:t> </a:t>
            </a:r>
            <a:r>
              <a:rPr lang="fr-BE" dirty="0" err="1" smtClean="0"/>
              <a:t>Mult</a:t>
            </a:r>
            <a:r>
              <a:rPr lang="fr-BE" dirty="0" smtClean="0"/>
              <a:t> </a:t>
            </a:r>
            <a:r>
              <a:rPr lang="fr-BE" dirty="0" err="1" smtClean="0"/>
              <a:t>Scler</a:t>
            </a:r>
            <a:r>
              <a:rPr lang="fr-BE" dirty="0" smtClean="0"/>
              <a:t>, 2011. </a:t>
            </a:r>
            <a:endParaRPr lang="fr-BE" dirty="0"/>
          </a:p>
        </p:txBody>
      </p:sp>
      <p:grpSp>
        <p:nvGrpSpPr>
          <p:cNvPr id="16" name="Groupe 15"/>
          <p:cNvGrpSpPr/>
          <p:nvPr/>
        </p:nvGrpSpPr>
        <p:grpSpPr>
          <a:xfrm>
            <a:off x="4660900" y="3568476"/>
            <a:ext cx="4466277" cy="3279999"/>
            <a:chOff x="4660900" y="3568476"/>
            <a:chExt cx="4466277" cy="3279999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3600" y="3568476"/>
              <a:ext cx="4453577" cy="3279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ZoneTexte 14"/>
            <p:cNvSpPr txBox="1"/>
            <p:nvPr/>
          </p:nvSpPr>
          <p:spPr>
            <a:xfrm>
              <a:off x="4660900" y="6538754"/>
              <a:ext cx="52450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000" dirty="0" smtClean="0"/>
                <a:t>(n=44)</a:t>
              </a:r>
              <a:endParaRPr lang="fr-BE" sz="1000" dirty="0"/>
            </a:p>
          </p:txBody>
        </p:sp>
      </p:grp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PE – Quantification Fonctionnelle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z="2400" dirty="0" smtClean="0"/>
              <a:t>Corrélation imparfaite IRM – clinique</a:t>
            </a:r>
          </a:p>
          <a:p>
            <a:pPr lvl="1"/>
            <a:r>
              <a:rPr lang="fr-BE" sz="1800" dirty="0" smtClean="0"/>
              <a:t>Lésions territoires fonctionnellement non-éloquent</a:t>
            </a:r>
          </a:p>
          <a:p>
            <a:pPr lvl="1"/>
            <a:r>
              <a:rPr lang="fr-BE" sz="1800" dirty="0" smtClean="0"/>
              <a:t>Images non spécifiques du processus physiopathologique sous-jacent (</a:t>
            </a:r>
            <a:r>
              <a:rPr lang="fr-BE" sz="1800" dirty="0" err="1" smtClean="0"/>
              <a:t>démyél</a:t>
            </a:r>
            <a:r>
              <a:rPr lang="fr-BE" sz="1800" dirty="0" smtClean="0"/>
              <a:t>/perte axonale)</a:t>
            </a:r>
          </a:p>
          <a:p>
            <a:pPr lvl="1">
              <a:buNone/>
            </a:pPr>
            <a:endParaRPr lang="fr-BE" sz="1800" dirty="0" smtClean="0"/>
          </a:p>
          <a:p>
            <a:r>
              <a:rPr lang="fr-BE" sz="2400" dirty="0" smtClean="0"/>
              <a:t>Haute sensibilité des PE si démonstration clinique d’une atteinte sensori-motrice </a:t>
            </a:r>
          </a:p>
          <a:p>
            <a:pPr lvl="1"/>
            <a:endParaRPr lang="fr-BE" sz="1800" dirty="0" smtClean="0"/>
          </a:p>
          <a:p>
            <a:pPr lvl="1"/>
            <a:endParaRPr lang="fr-BE" sz="1800" dirty="0" smtClean="0"/>
          </a:p>
          <a:p>
            <a:endParaRPr lang="fr-BE" sz="20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CFSEP - 11 octobre 2014</a:t>
            </a:r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536700" y="4577080"/>
          <a:ext cx="609600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fr-BE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Comi</a:t>
                      </a:r>
                      <a:r>
                        <a:rPr lang="fr-B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G., et al., </a:t>
                      </a:r>
                      <a:r>
                        <a:rPr lang="fr-BE" sz="1400" i="1" kern="1200" dirty="0" err="1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Measuring</a:t>
                      </a:r>
                      <a:r>
                        <a:rPr lang="fr-BE" sz="1400" i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BE" sz="1400" i="1" kern="1200" dirty="0" err="1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evoked</a:t>
                      </a:r>
                      <a:r>
                        <a:rPr lang="fr-BE" sz="1400" i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BE" sz="1400" i="1" kern="1200" dirty="0" err="1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responses</a:t>
                      </a:r>
                      <a:r>
                        <a:rPr lang="fr-BE" sz="1400" i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 in multiple </a:t>
                      </a:r>
                      <a:r>
                        <a:rPr lang="fr-BE" sz="1400" i="1" kern="1200" dirty="0" err="1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sclerosis</a:t>
                      </a:r>
                      <a:r>
                        <a:rPr lang="fr-BE" sz="14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fr-B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BE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Mult</a:t>
                      </a:r>
                      <a:r>
                        <a:rPr lang="fr-B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BE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Scler</a:t>
                      </a:r>
                      <a:r>
                        <a:rPr lang="fr-B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1999</a:t>
                      </a:r>
                      <a:endParaRPr lang="fr-BE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b="1" u="sng" dirty="0" smtClean="0"/>
                        <a:t>PEV</a:t>
                      </a:r>
                      <a:endParaRPr lang="fr-BE" b="1" u="sng" dirty="0"/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b="1" u="sng" dirty="0" smtClean="0"/>
                        <a:t>PES-PEM</a:t>
                      </a:r>
                      <a:endParaRPr lang="fr-BE" b="1" u="sn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b="1" u="sng" dirty="0" smtClean="0"/>
                        <a:t>PEA</a:t>
                      </a:r>
                      <a:endParaRPr lang="fr-BE" b="1" u="sng" dirty="0"/>
                    </a:p>
                  </a:txBody>
                  <a:tcPr anchor="ctr">
                    <a:lnR w="12700" cmpd="sng">
                      <a:noFill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95%</a:t>
                      </a:r>
                      <a:endParaRPr lang="fr-BE" dirty="0"/>
                    </a:p>
                  </a:txBody>
                  <a:tcPr anchor="ctr"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70-80%</a:t>
                      </a:r>
                      <a:endParaRPr lang="fr-BE" dirty="0"/>
                    </a:p>
                  </a:txBody>
                  <a:tcPr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40-50%</a:t>
                      </a:r>
                      <a:endParaRPr lang="fr-BE" dirty="0"/>
                    </a:p>
                  </a:txBody>
                  <a:tcPr anchor="ctr"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PE - déficits/signes neurologiques</a:t>
            </a:r>
          </a:p>
          <a:p>
            <a:pPr lvl="1"/>
            <a:r>
              <a:rPr lang="fr-BE" sz="2000" dirty="0" smtClean="0"/>
              <a:t>Amplitude/latence</a:t>
            </a:r>
          </a:p>
          <a:p>
            <a:pPr lvl="1"/>
            <a:endParaRPr lang="fr-BE" dirty="0" smtClean="0"/>
          </a:p>
          <a:p>
            <a:pPr marL="914400" lvl="2" indent="0">
              <a:buNone/>
            </a:pPr>
            <a:endParaRPr lang="fr-BE" dirty="0" smtClean="0"/>
          </a:p>
          <a:p>
            <a:pPr lvl="2"/>
            <a:endParaRPr lang="fr-BE" dirty="0" smtClean="0"/>
          </a:p>
          <a:p>
            <a:pPr lvl="2"/>
            <a:endParaRPr lang="fr-BE" dirty="0" smtClean="0"/>
          </a:p>
          <a:p>
            <a:pPr lvl="2"/>
            <a:endParaRPr lang="fr-BE" dirty="0" smtClean="0"/>
          </a:p>
          <a:p>
            <a:pPr lvl="2"/>
            <a:endParaRPr lang="fr-BE" dirty="0" smtClean="0"/>
          </a:p>
          <a:p>
            <a:pPr lvl="2"/>
            <a:endParaRPr lang="fr-BE" dirty="0" smtClean="0"/>
          </a:p>
          <a:p>
            <a:pPr lvl="2"/>
            <a:endParaRPr lang="fr-BE" dirty="0" smtClean="0"/>
          </a:p>
          <a:p>
            <a:pPr lvl="2"/>
            <a:endParaRPr lang="fr-BE" dirty="0" smtClean="0"/>
          </a:p>
          <a:p>
            <a:pPr lvl="2"/>
            <a:endParaRPr lang="fr-BE" dirty="0" smtClean="0"/>
          </a:p>
          <a:p>
            <a:endParaRPr lang="fr-BE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PE – Quantification Fonctionnelle</a:t>
            </a:r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CFSEP - 11 octobre 2014</a:t>
            </a:r>
            <a:endParaRPr lang="fr-FR" dirty="0"/>
          </a:p>
        </p:txBody>
      </p:sp>
      <p:grpSp>
        <p:nvGrpSpPr>
          <p:cNvPr id="15" name="Groupe 14"/>
          <p:cNvGrpSpPr/>
          <p:nvPr/>
        </p:nvGrpSpPr>
        <p:grpSpPr>
          <a:xfrm>
            <a:off x="0" y="2729269"/>
            <a:ext cx="5284519" cy="3634595"/>
            <a:chOff x="-3739388" y="-688205"/>
            <a:chExt cx="6070595" cy="4191585"/>
          </a:xfrm>
        </p:grpSpPr>
        <p:grpSp>
          <p:nvGrpSpPr>
            <p:cNvPr id="13" name="Groupe 12"/>
            <p:cNvGrpSpPr/>
            <p:nvPr/>
          </p:nvGrpSpPr>
          <p:grpSpPr>
            <a:xfrm>
              <a:off x="-3739388" y="-688205"/>
              <a:ext cx="6070595" cy="4191585"/>
              <a:chOff x="-2120754" y="393406"/>
              <a:chExt cx="6070595" cy="4191585"/>
            </a:xfrm>
          </p:grpSpPr>
          <p:pic>
            <p:nvPicPr>
              <p:cNvPr id="7" name="Image 6"/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-2120754" y="393406"/>
                <a:ext cx="5905500" cy="4191585"/>
              </a:xfrm>
              <a:prstGeom prst="rect">
                <a:avLst/>
              </a:prstGeom>
            </p:spPr>
          </p:pic>
          <p:sp>
            <p:nvSpPr>
              <p:cNvPr id="9" name="Rectangle 8"/>
              <p:cNvSpPr/>
              <p:nvPr/>
            </p:nvSpPr>
            <p:spPr>
              <a:xfrm>
                <a:off x="2324246" y="393406"/>
                <a:ext cx="1625595" cy="418457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BE" sz="1600" dirty="0" smtClean="0">
                    <a:solidFill>
                      <a:schemeClr val="bg1">
                        <a:lumMod val="75000"/>
                        <a:lumOff val="25000"/>
                      </a:schemeClr>
                    </a:solidFill>
                  </a:rPr>
                  <a:t>A </a:t>
                </a:r>
              </a:p>
              <a:p>
                <a:pPr algn="ctr"/>
                <a:r>
                  <a:rPr lang="fr-BE" sz="1600" dirty="0" smtClean="0">
                    <a:solidFill>
                      <a:schemeClr val="bg1">
                        <a:lumMod val="75000"/>
                        <a:lumOff val="25000"/>
                      </a:schemeClr>
                    </a:solidFill>
                  </a:rPr>
                  <a:t> F normale</a:t>
                </a:r>
              </a:p>
              <a:p>
                <a:pPr algn="ctr"/>
                <a:r>
                  <a:rPr lang="el-GR" sz="1600" dirty="0" smtClean="0">
                    <a:solidFill>
                      <a:schemeClr val="bg1">
                        <a:lumMod val="75000"/>
                        <a:lumOff val="25000"/>
                      </a:schemeClr>
                    </a:solidFill>
                  </a:rPr>
                  <a:t>π</a:t>
                </a:r>
                <a:r>
                  <a:rPr lang="fr-BE" sz="1600" dirty="0" smtClean="0">
                    <a:solidFill>
                      <a:schemeClr val="bg1">
                        <a:lumMod val="75000"/>
                        <a:lumOff val="25000"/>
                      </a:schemeClr>
                    </a:solidFill>
                  </a:rPr>
                  <a:t> absent</a:t>
                </a:r>
              </a:p>
              <a:p>
                <a:pPr algn="ctr"/>
                <a:endParaRPr lang="fr-BE" sz="1600" dirty="0" smtClean="0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  <a:p>
                <a:pPr algn="ctr"/>
                <a:endParaRPr lang="fr-BE" sz="1600" dirty="0" smtClean="0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  <a:p>
                <a:pPr algn="ctr"/>
                <a:r>
                  <a:rPr lang="fr-BE" sz="1600" dirty="0" smtClean="0">
                    <a:solidFill>
                      <a:schemeClr val="bg1">
                        <a:lumMod val="75000"/>
                        <a:lumOff val="25000"/>
                      </a:schemeClr>
                    </a:solidFill>
                  </a:rPr>
                  <a:t>B</a:t>
                </a:r>
              </a:p>
              <a:p>
                <a:pPr algn="ctr"/>
                <a:r>
                  <a:rPr lang="fr-BE" sz="1600" dirty="0">
                    <a:solidFill>
                      <a:schemeClr val="bg1">
                        <a:lumMod val="75000"/>
                        <a:lumOff val="25000"/>
                      </a:schemeClr>
                    </a:solidFill>
                  </a:rPr>
                  <a:t> F normale</a:t>
                </a:r>
              </a:p>
              <a:p>
                <a:pPr algn="ctr"/>
                <a:r>
                  <a:rPr lang="el-GR" sz="1600" dirty="0">
                    <a:solidFill>
                      <a:schemeClr val="bg1">
                        <a:lumMod val="75000"/>
                        <a:lumOff val="25000"/>
                      </a:schemeClr>
                    </a:solidFill>
                  </a:rPr>
                  <a:t>π</a:t>
                </a:r>
                <a:r>
                  <a:rPr lang="fr-BE" sz="1600" dirty="0">
                    <a:solidFill>
                      <a:schemeClr val="bg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fr-BE" sz="1600" dirty="0" smtClean="0">
                    <a:solidFill>
                      <a:schemeClr val="bg1">
                        <a:lumMod val="75000"/>
                        <a:lumOff val="25000"/>
                      </a:schemeClr>
                    </a:solidFill>
                  </a:rPr>
                  <a:t>présent</a:t>
                </a:r>
                <a:endParaRPr lang="fr-BE" sz="1600" dirty="0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  <a:p>
                <a:pPr algn="ctr"/>
                <a:endParaRPr lang="fr-BE" sz="1600" dirty="0" smtClean="0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  <a:p>
                <a:pPr algn="ctr"/>
                <a:endParaRPr lang="fr-BE" sz="1600" dirty="0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  <a:p>
                <a:pPr algn="ctr"/>
                <a:r>
                  <a:rPr lang="fr-BE" sz="1600" dirty="0" smtClean="0">
                    <a:solidFill>
                      <a:schemeClr val="bg1">
                        <a:lumMod val="75000"/>
                        <a:lumOff val="25000"/>
                      </a:schemeClr>
                    </a:solidFill>
                  </a:rPr>
                  <a:t>C</a:t>
                </a:r>
              </a:p>
              <a:p>
                <a:pPr algn="ctr"/>
                <a:r>
                  <a:rPr lang="fr-BE" sz="1600" dirty="0">
                    <a:solidFill>
                      <a:schemeClr val="bg1">
                        <a:lumMod val="75000"/>
                        <a:lumOff val="25000"/>
                      </a:schemeClr>
                    </a:solidFill>
                  </a:rPr>
                  <a:t>F </a:t>
                </a:r>
                <a:r>
                  <a:rPr lang="fr-BE" sz="1600" dirty="0" smtClean="0">
                    <a:solidFill>
                      <a:schemeClr val="bg1">
                        <a:lumMod val="75000"/>
                        <a:lumOff val="25000"/>
                      </a:schemeClr>
                    </a:solidFill>
                  </a:rPr>
                  <a:t>diminuée</a:t>
                </a:r>
                <a:endParaRPr lang="fr-BE" sz="1600" dirty="0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  <a:p>
                <a:pPr algn="ctr"/>
                <a:r>
                  <a:rPr lang="el-GR" sz="1600" dirty="0">
                    <a:solidFill>
                      <a:schemeClr val="bg1">
                        <a:lumMod val="75000"/>
                        <a:lumOff val="25000"/>
                      </a:schemeClr>
                    </a:solidFill>
                  </a:rPr>
                  <a:t>π</a:t>
                </a:r>
                <a:r>
                  <a:rPr lang="fr-BE" sz="1600" dirty="0">
                    <a:solidFill>
                      <a:schemeClr val="bg1">
                        <a:lumMod val="75000"/>
                        <a:lumOff val="25000"/>
                      </a:schemeClr>
                    </a:solidFill>
                  </a:rPr>
                  <a:t> présent</a:t>
                </a:r>
              </a:p>
              <a:p>
                <a:pPr algn="ctr"/>
                <a:endParaRPr lang="fr-BE" dirty="0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-3554706" y="-446277"/>
              <a:ext cx="4011905" cy="3549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 err="1">
                  <a:solidFill>
                    <a:schemeClr val="bg1">
                      <a:lumMod val="65000"/>
                      <a:lumOff val="35000"/>
                    </a:schemeClr>
                  </a:solidFill>
                </a:rPr>
                <a:t>Humm</a:t>
              </a:r>
              <a:r>
                <a:rPr lang="en-US" sz="1400" b="1" dirty="0">
                  <a:solidFill>
                    <a:schemeClr val="bg1">
                      <a:lumMod val="65000"/>
                      <a:lumOff val="35000"/>
                    </a:schemeClr>
                  </a:solidFill>
                </a:rPr>
                <a:t>, A.M</a:t>
              </a:r>
              <a:r>
                <a:rPr lang="en-US" sz="1400" b="1" dirty="0" smtClean="0">
                  <a:solidFill>
                    <a:schemeClr val="bg1">
                      <a:lumMod val="65000"/>
                      <a:lumOff val="35000"/>
                    </a:schemeClr>
                  </a:solidFill>
                </a:rPr>
                <a:t>., </a:t>
              </a:r>
              <a:r>
                <a:rPr lang="en-US" sz="1400" b="1" dirty="0" err="1">
                  <a:solidFill>
                    <a:schemeClr val="bg1">
                      <a:lumMod val="65000"/>
                      <a:lumOff val="35000"/>
                    </a:schemeClr>
                  </a:solidFill>
                </a:rPr>
                <a:t>Clin</a:t>
              </a:r>
              <a:r>
                <a:rPr lang="en-US" sz="1400" b="1" dirty="0">
                  <a:solidFill>
                    <a:schemeClr val="bg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400" b="1" dirty="0" err="1">
                  <a:solidFill>
                    <a:schemeClr val="bg1">
                      <a:lumMod val="65000"/>
                      <a:lumOff val="35000"/>
                    </a:schemeClr>
                  </a:solidFill>
                </a:rPr>
                <a:t>Neurophysiol</a:t>
              </a:r>
              <a:r>
                <a:rPr lang="en-US" sz="1400" b="1" dirty="0">
                  <a:solidFill>
                    <a:schemeClr val="bg1">
                      <a:lumMod val="65000"/>
                      <a:lumOff val="35000"/>
                    </a:schemeClr>
                  </a:solidFill>
                </a:rPr>
                <a:t>, 2003. </a:t>
              </a:r>
              <a:endParaRPr lang="fr-BE" sz="1400" b="1" dirty="0">
                <a:solidFill>
                  <a:schemeClr val="bg1">
                    <a:lumMod val="65000"/>
                    <a:lumOff val="35000"/>
                  </a:schemeClr>
                </a:solidFill>
              </a:endParaRPr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4518" y="2727836"/>
            <a:ext cx="3859481" cy="3628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Ellipse 13"/>
          <p:cNvSpPr/>
          <p:nvPr/>
        </p:nvSpPr>
        <p:spPr>
          <a:xfrm>
            <a:off x="0" y="3526971"/>
            <a:ext cx="457200" cy="217318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0" name="Ellipse 29"/>
          <p:cNvSpPr/>
          <p:nvPr/>
        </p:nvSpPr>
        <p:spPr>
          <a:xfrm>
            <a:off x="5272643" y="3346862"/>
            <a:ext cx="400568" cy="217318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ZoneTexte 15"/>
          <p:cNvSpPr txBox="1"/>
          <p:nvPr/>
        </p:nvSpPr>
        <p:spPr>
          <a:xfrm>
            <a:off x="2215525" y="5526505"/>
            <a:ext cx="5709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n = 141</a:t>
            </a:r>
            <a:endParaRPr lang="fr-BE" sz="10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5287721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/>
          <p:cNvGrpSpPr/>
          <p:nvPr/>
        </p:nvGrpSpPr>
        <p:grpSpPr>
          <a:xfrm>
            <a:off x="1699450" y="2162629"/>
            <a:ext cx="6559162" cy="4253821"/>
            <a:chOff x="1699450" y="2162629"/>
            <a:chExt cx="6559162" cy="4253821"/>
          </a:xfrm>
        </p:grpSpPr>
        <p:grpSp>
          <p:nvGrpSpPr>
            <p:cNvPr id="9" name="Groupe 8"/>
            <p:cNvGrpSpPr/>
            <p:nvPr/>
          </p:nvGrpSpPr>
          <p:grpSpPr>
            <a:xfrm>
              <a:off x="1699450" y="2162629"/>
              <a:ext cx="6559162" cy="4253821"/>
              <a:chOff x="872152" y="2129743"/>
              <a:chExt cx="7573102" cy="4533673"/>
            </a:xfrm>
          </p:grpSpPr>
          <p:grpSp>
            <p:nvGrpSpPr>
              <p:cNvPr id="7" name="Groupe 6"/>
              <p:cNvGrpSpPr/>
              <p:nvPr/>
            </p:nvGrpSpPr>
            <p:grpSpPr>
              <a:xfrm>
                <a:off x="872152" y="2129743"/>
                <a:ext cx="7573102" cy="4533673"/>
                <a:chOff x="872152" y="2129743"/>
                <a:chExt cx="7573102" cy="4533673"/>
              </a:xfrm>
            </p:grpSpPr>
            <p:pic>
              <p:nvPicPr>
                <p:cNvPr id="1026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72152" y="2129743"/>
                  <a:ext cx="7573102" cy="45336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5" name="Rectangle 4"/>
                <p:cNvSpPr/>
                <p:nvPr/>
              </p:nvSpPr>
              <p:spPr>
                <a:xfrm>
                  <a:off x="4702638" y="2931887"/>
                  <a:ext cx="1509486" cy="667657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BE" sz="1400" b="1" dirty="0" smtClean="0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(25 FWT)</a:t>
                  </a:r>
                  <a:endParaRPr lang="fr-BE" sz="1400" b="1" dirty="0">
                    <a:solidFill>
                      <a:schemeClr val="bg1">
                        <a:lumMod val="65000"/>
                        <a:lumOff val="35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2946403" y="5748791"/>
                  <a:ext cx="5080000" cy="754743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/>
                  <a:r>
                    <a:rPr lang="fr-BE" sz="1200" b="1" dirty="0" err="1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Kalkers</a:t>
                  </a:r>
                  <a:r>
                    <a:rPr lang="fr-BE" sz="1200" b="1" dirty="0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, N.F., et al., </a:t>
                  </a:r>
                  <a:r>
                    <a:rPr lang="fr-BE" sz="1200" b="1" i="1" dirty="0" err="1">
                      <a:solidFill>
                        <a:srgbClr val="00FF00"/>
                      </a:solidFill>
                      <a:latin typeface="Times New Roman" pitchFamily="18" charset="0"/>
                      <a:cs typeface="Times New Roman" pitchFamily="18" charset="0"/>
                    </a:rPr>
                    <a:t>Motor</a:t>
                  </a:r>
                  <a:r>
                    <a:rPr lang="fr-BE" sz="1200" b="1" i="1" dirty="0">
                      <a:solidFill>
                        <a:srgbClr val="00FF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BE" sz="1200" b="1" i="1" dirty="0" err="1">
                      <a:solidFill>
                        <a:srgbClr val="00FF00"/>
                      </a:solidFill>
                      <a:latin typeface="Times New Roman" pitchFamily="18" charset="0"/>
                      <a:cs typeface="Times New Roman" pitchFamily="18" charset="0"/>
                    </a:rPr>
                    <a:t>evoked</a:t>
                  </a:r>
                  <a:r>
                    <a:rPr lang="fr-BE" sz="1200" b="1" i="1" dirty="0">
                      <a:solidFill>
                        <a:srgbClr val="00FF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BE" sz="1200" b="1" i="1" dirty="0" err="1">
                      <a:solidFill>
                        <a:srgbClr val="00FF00"/>
                      </a:solidFill>
                      <a:latin typeface="Times New Roman" pitchFamily="18" charset="0"/>
                      <a:cs typeface="Times New Roman" pitchFamily="18" charset="0"/>
                    </a:rPr>
                    <a:t>potential</a:t>
                  </a:r>
                  <a:r>
                    <a:rPr lang="fr-BE" sz="1200" b="1" i="1" dirty="0">
                      <a:solidFill>
                        <a:srgbClr val="00FF00"/>
                      </a:solidFill>
                      <a:latin typeface="Times New Roman" pitchFamily="18" charset="0"/>
                      <a:cs typeface="Times New Roman" pitchFamily="18" charset="0"/>
                    </a:rPr>
                    <a:t>: a </a:t>
                  </a:r>
                  <a:r>
                    <a:rPr lang="fr-BE" sz="1200" b="1" i="1" dirty="0" err="1">
                      <a:solidFill>
                        <a:srgbClr val="00FF00"/>
                      </a:solidFill>
                      <a:latin typeface="Times New Roman" pitchFamily="18" charset="0"/>
                      <a:cs typeface="Times New Roman" pitchFamily="18" charset="0"/>
                    </a:rPr>
                    <a:t>reliable</a:t>
                  </a:r>
                  <a:r>
                    <a:rPr lang="fr-BE" sz="1200" b="1" i="1" dirty="0">
                      <a:solidFill>
                        <a:srgbClr val="00FF00"/>
                      </a:solidFill>
                      <a:latin typeface="Times New Roman" pitchFamily="18" charset="0"/>
                      <a:cs typeface="Times New Roman" pitchFamily="18" charset="0"/>
                    </a:rPr>
                    <a:t> and objective </a:t>
                  </a:r>
                  <a:r>
                    <a:rPr lang="fr-BE" sz="1200" b="1" i="1" dirty="0" err="1">
                      <a:solidFill>
                        <a:srgbClr val="00FF00"/>
                      </a:solidFill>
                      <a:latin typeface="Times New Roman" pitchFamily="18" charset="0"/>
                      <a:cs typeface="Times New Roman" pitchFamily="18" charset="0"/>
                    </a:rPr>
                    <a:t>measure</a:t>
                  </a:r>
                  <a:r>
                    <a:rPr lang="fr-BE" sz="1200" b="1" i="1" dirty="0">
                      <a:solidFill>
                        <a:srgbClr val="00FF00"/>
                      </a:solidFill>
                      <a:latin typeface="Times New Roman" pitchFamily="18" charset="0"/>
                      <a:cs typeface="Times New Roman" pitchFamily="18" charset="0"/>
                    </a:rPr>
                    <a:t> to document the </a:t>
                  </a:r>
                  <a:r>
                    <a:rPr lang="fr-BE" sz="1200" b="1" i="1" dirty="0" err="1">
                      <a:solidFill>
                        <a:srgbClr val="00FF00"/>
                      </a:solidFill>
                      <a:latin typeface="Times New Roman" pitchFamily="18" charset="0"/>
                      <a:cs typeface="Times New Roman" pitchFamily="18" charset="0"/>
                    </a:rPr>
                    <a:t>functional</a:t>
                  </a:r>
                  <a:r>
                    <a:rPr lang="fr-BE" sz="1200" b="1" i="1" dirty="0">
                      <a:solidFill>
                        <a:srgbClr val="00FF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BE" sz="1200" b="1" i="1" dirty="0" err="1">
                      <a:solidFill>
                        <a:srgbClr val="00FF00"/>
                      </a:solidFill>
                      <a:latin typeface="Times New Roman" pitchFamily="18" charset="0"/>
                      <a:cs typeface="Times New Roman" pitchFamily="18" charset="0"/>
                    </a:rPr>
                    <a:t>consequences</a:t>
                  </a:r>
                  <a:r>
                    <a:rPr lang="fr-BE" sz="1200" b="1" i="1" dirty="0">
                      <a:solidFill>
                        <a:srgbClr val="00FF00"/>
                      </a:solidFill>
                      <a:latin typeface="Times New Roman" pitchFamily="18" charset="0"/>
                      <a:cs typeface="Times New Roman" pitchFamily="18" charset="0"/>
                    </a:rPr>
                    <a:t> of multiple </a:t>
                  </a:r>
                  <a:r>
                    <a:rPr lang="fr-BE" sz="1200" b="1" i="1" dirty="0" err="1">
                      <a:solidFill>
                        <a:srgbClr val="00FF00"/>
                      </a:solidFill>
                      <a:latin typeface="Times New Roman" pitchFamily="18" charset="0"/>
                      <a:cs typeface="Times New Roman" pitchFamily="18" charset="0"/>
                    </a:rPr>
                    <a:t>sclerosis</a:t>
                  </a:r>
                  <a:r>
                    <a:rPr lang="fr-BE" sz="1200" b="1" i="1" dirty="0">
                      <a:solidFill>
                        <a:srgbClr val="00FF00"/>
                      </a:solidFill>
                      <a:latin typeface="Times New Roman" pitchFamily="18" charset="0"/>
                      <a:cs typeface="Times New Roman" pitchFamily="18" charset="0"/>
                    </a:rPr>
                    <a:t>? Relation to </a:t>
                  </a:r>
                  <a:r>
                    <a:rPr lang="fr-BE" sz="1200" b="1" i="1" dirty="0" err="1">
                      <a:solidFill>
                        <a:srgbClr val="00FF00"/>
                      </a:solidFill>
                      <a:latin typeface="Times New Roman" pitchFamily="18" charset="0"/>
                      <a:cs typeface="Times New Roman" pitchFamily="18" charset="0"/>
                    </a:rPr>
                    <a:t>disability</a:t>
                  </a:r>
                  <a:r>
                    <a:rPr lang="fr-BE" sz="1200" b="1" i="1" dirty="0">
                      <a:solidFill>
                        <a:srgbClr val="00FF00"/>
                      </a:solidFill>
                      <a:latin typeface="Times New Roman" pitchFamily="18" charset="0"/>
                      <a:cs typeface="Times New Roman" pitchFamily="18" charset="0"/>
                    </a:rPr>
                    <a:t> and MRI</a:t>
                  </a:r>
                  <a:r>
                    <a:rPr lang="fr-BE" sz="1200" b="1" i="1" dirty="0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  <a:r>
                    <a:rPr lang="fr-BE" sz="1200" b="1" dirty="0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 Clin </a:t>
                  </a:r>
                  <a:r>
                    <a:rPr lang="fr-BE" sz="1200" b="1" dirty="0" err="1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Neurophysiol</a:t>
                  </a:r>
                  <a:r>
                    <a:rPr lang="fr-BE" sz="1200" b="1" dirty="0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, 2007</a:t>
                  </a:r>
                  <a:r>
                    <a:rPr lang="fr-BE" sz="1200" dirty="0"/>
                    <a:t>.</a:t>
                  </a:r>
                </a:p>
              </p:txBody>
            </p:sp>
          </p:grpSp>
          <p:sp>
            <p:nvSpPr>
              <p:cNvPr id="8" name="Rectangle 7"/>
              <p:cNvSpPr/>
              <p:nvPr/>
            </p:nvSpPr>
            <p:spPr>
              <a:xfrm>
                <a:off x="4513944" y="2844801"/>
                <a:ext cx="1451428" cy="214811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</p:grpSp>
        <p:sp>
          <p:nvSpPr>
            <p:cNvPr id="14" name="ZoneTexte 13"/>
            <p:cNvSpPr txBox="1"/>
            <p:nvPr/>
          </p:nvSpPr>
          <p:spPr>
            <a:xfrm>
              <a:off x="4230385" y="2384362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dirty="0" smtClean="0">
                  <a:solidFill>
                    <a:schemeClr val="bg1">
                      <a:lumMod val="75000"/>
                      <a:lumOff val="25000"/>
                    </a:schemeClr>
                  </a:solidFill>
                </a:rPr>
                <a:t>(n = 52)</a:t>
              </a:r>
              <a:endParaRPr lang="fr-BE" dirty="0">
                <a:solidFill>
                  <a:schemeClr val="bg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PE – Quantification Fonctionnelle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PE </a:t>
            </a:r>
            <a:r>
              <a:rPr lang="fr-BE" dirty="0"/>
              <a:t>-</a:t>
            </a:r>
            <a:r>
              <a:rPr lang="fr-BE" dirty="0" smtClean="0"/>
              <a:t> incapacité/handicap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CFSEP - 11 octobre 2014</a:t>
            </a:r>
            <a:endParaRPr lang="fr-FR" dirty="0"/>
          </a:p>
        </p:txBody>
      </p:sp>
      <p:grpSp>
        <p:nvGrpSpPr>
          <p:cNvPr id="12" name="Groupe 11"/>
          <p:cNvGrpSpPr/>
          <p:nvPr/>
        </p:nvGrpSpPr>
        <p:grpSpPr>
          <a:xfrm>
            <a:off x="1725278" y="2179187"/>
            <a:ext cx="6559162" cy="4237263"/>
            <a:chOff x="1699450" y="2162629"/>
            <a:chExt cx="6559162" cy="4237263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9450" y="2162629"/>
              <a:ext cx="6559162" cy="4237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2989943" y="5675086"/>
              <a:ext cx="5080000" cy="681264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BE" sz="1600" b="1" dirty="0" err="1">
                  <a:solidFill>
                    <a:schemeClr val="bg1">
                      <a:lumMod val="75000"/>
                      <a:lumOff val="25000"/>
                    </a:schemeClr>
                  </a:solidFill>
                  <a:cs typeface="Times New Roman" pitchFamily="18" charset="0"/>
                </a:rPr>
                <a:t>Leocani</a:t>
              </a:r>
              <a:r>
                <a:rPr lang="fr-BE" sz="1600" b="1" dirty="0">
                  <a:solidFill>
                    <a:schemeClr val="bg1">
                      <a:lumMod val="75000"/>
                      <a:lumOff val="25000"/>
                    </a:schemeClr>
                  </a:solidFill>
                  <a:cs typeface="Times New Roman" pitchFamily="18" charset="0"/>
                </a:rPr>
                <a:t>, L., et al</a:t>
              </a:r>
              <a:r>
                <a:rPr lang="fr-BE" sz="1600" b="1" dirty="0">
                  <a:solidFill>
                    <a:srgbClr val="00FF00"/>
                  </a:solidFill>
                  <a:cs typeface="Times New Roman" pitchFamily="18" charset="0"/>
                </a:rPr>
                <a:t>., </a:t>
              </a:r>
              <a:r>
                <a:rPr lang="fr-BE" sz="1600" b="1" i="1" dirty="0">
                  <a:solidFill>
                    <a:srgbClr val="00FF00"/>
                  </a:solidFill>
                  <a:cs typeface="Times New Roman" pitchFamily="18" charset="0"/>
                </a:rPr>
                <a:t>Multimodal </a:t>
              </a:r>
              <a:r>
                <a:rPr lang="fr-BE" sz="1600" b="1" i="1" dirty="0" err="1">
                  <a:solidFill>
                    <a:srgbClr val="00FF00"/>
                  </a:solidFill>
                  <a:cs typeface="Times New Roman" pitchFamily="18" charset="0"/>
                </a:rPr>
                <a:t>evoked</a:t>
              </a:r>
              <a:r>
                <a:rPr lang="fr-BE" sz="1600" b="1" i="1" dirty="0">
                  <a:solidFill>
                    <a:srgbClr val="00FF00"/>
                  </a:solidFill>
                  <a:cs typeface="Times New Roman" pitchFamily="18" charset="0"/>
                </a:rPr>
                <a:t> </a:t>
              </a:r>
              <a:r>
                <a:rPr lang="fr-BE" sz="1600" b="1" i="1" dirty="0" err="1">
                  <a:solidFill>
                    <a:srgbClr val="00FF00"/>
                  </a:solidFill>
                  <a:cs typeface="Times New Roman" pitchFamily="18" charset="0"/>
                </a:rPr>
                <a:t>potentials</a:t>
              </a:r>
              <a:r>
                <a:rPr lang="fr-BE" sz="1600" b="1" i="1" dirty="0">
                  <a:solidFill>
                    <a:srgbClr val="00FF00"/>
                  </a:solidFill>
                  <a:cs typeface="Times New Roman" pitchFamily="18" charset="0"/>
                </a:rPr>
                <a:t> to </a:t>
              </a:r>
              <a:r>
                <a:rPr lang="fr-BE" sz="1600" b="1" i="1" dirty="0" err="1">
                  <a:solidFill>
                    <a:srgbClr val="00FF00"/>
                  </a:solidFill>
                  <a:cs typeface="Times New Roman" pitchFamily="18" charset="0"/>
                </a:rPr>
                <a:t>assess</a:t>
              </a:r>
              <a:r>
                <a:rPr lang="fr-BE" sz="1600" b="1" i="1" dirty="0">
                  <a:solidFill>
                    <a:srgbClr val="00FF00"/>
                  </a:solidFill>
                  <a:cs typeface="Times New Roman" pitchFamily="18" charset="0"/>
                </a:rPr>
                <a:t> the </a:t>
              </a:r>
              <a:r>
                <a:rPr lang="fr-BE" sz="1600" b="1" i="1" dirty="0" err="1">
                  <a:solidFill>
                    <a:srgbClr val="00FF00"/>
                  </a:solidFill>
                  <a:cs typeface="Times New Roman" pitchFamily="18" charset="0"/>
                </a:rPr>
                <a:t>evolution</a:t>
              </a:r>
              <a:r>
                <a:rPr lang="fr-BE" sz="1600" b="1" i="1" dirty="0">
                  <a:solidFill>
                    <a:srgbClr val="00FF00"/>
                  </a:solidFill>
                  <a:cs typeface="Times New Roman" pitchFamily="18" charset="0"/>
                </a:rPr>
                <a:t> of multiple </a:t>
              </a:r>
              <a:r>
                <a:rPr lang="fr-BE" sz="1600" b="1" i="1" dirty="0" err="1">
                  <a:solidFill>
                    <a:srgbClr val="00FF00"/>
                  </a:solidFill>
                  <a:cs typeface="Times New Roman" pitchFamily="18" charset="0"/>
                </a:rPr>
                <a:t>sclerosis</a:t>
              </a:r>
              <a:r>
                <a:rPr lang="fr-BE" sz="1600" b="1" i="1" dirty="0">
                  <a:solidFill>
                    <a:srgbClr val="00FF00"/>
                  </a:solidFill>
                  <a:cs typeface="Times New Roman" pitchFamily="18" charset="0"/>
                </a:rPr>
                <a:t>: a longitudinal </a:t>
              </a:r>
              <a:r>
                <a:rPr lang="fr-BE" sz="1600" b="1" i="1" dirty="0" err="1">
                  <a:solidFill>
                    <a:srgbClr val="00FF00"/>
                  </a:solidFill>
                  <a:cs typeface="Times New Roman" pitchFamily="18" charset="0"/>
                </a:rPr>
                <a:t>study</a:t>
              </a:r>
              <a:r>
                <a:rPr lang="fr-BE" sz="1600" b="1" i="1" dirty="0">
                  <a:solidFill>
                    <a:schemeClr val="bg1">
                      <a:lumMod val="75000"/>
                      <a:lumOff val="25000"/>
                    </a:schemeClr>
                  </a:solidFill>
                  <a:cs typeface="Times New Roman" pitchFamily="18" charset="0"/>
                </a:rPr>
                <a:t>.</a:t>
              </a:r>
              <a:r>
                <a:rPr lang="fr-BE" sz="1600" b="1" dirty="0">
                  <a:solidFill>
                    <a:schemeClr val="bg1">
                      <a:lumMod val="75000"/>
                      <a:lumOff val="25000"/>
                    </a:schemeClr>
                  </a:solidFill>
                  <a:cs typeface="Times New Roman" pitchFamily="18" charset="0"/>
                </a:rPr>
                <a:t> J </a:t>
              </a:r>
              <a:r>
                <a:rPr lang="fr-BE" sz="1600" b="1" dirty="0" err="1">
                  <a:solidFill>
                    <a:schemeClr val="bg1">
                      <a:lumMod val="75000"/>
                      <a:lumOff val="25000"/>
                    </a:schemeClr>
                  </a:solidFill>
                  <a:cs typeface="Times New Roman" pitchFamily="18" charset="0"/>
                </a:rPr>
                <a:t>Neurol</a:t>
              </a:r>
              <a:r>
                <a:rPr lang="fr-BE" sz="1600" b="1" dirty="0">
                  <a:solidFill>
                    <a:schemeClr val="bg1">
                      <a:lumMod val="75000"/>
                      <a:lumOff val="25000"/>
                    </a:schemeClr>
                  </a:solidFill>
                  <a:cs typeface="Times New Roman" pitchFamily="18" charset="0"/>
                </a:rPr>
                <a:t> </a:t>
              </a:r>
              <a:r>
                <a:rPr lang="fr-BE" sz="1600" b="1" dirty="0" err="1">
                  <a:solidFill>
                    <a:schemeClr val="bg1">
                      <a:lumMod val="75000"/>
                      <a:lumOff val="25000"/>
                    </a:schemeClr>
                  </a:solidFill>
                  <a:cs typeface="Times New Roman" pitchFamily="18" charset="0"/>
                </a:rPr>
                <a:t>Neurosurg</a:t>
              </a:r>
              <a:r>
                <a:rPr lang="fr-BE" sz="1600" b="1" dirty="0">
                  <a:solidFill>
                    <a:schemeClr val="bg1">
                      <a:lumMod val="75000"/>
                      <a:lumOff val="25000"/>
                    </a:schemeClr>
                  </a:solidFill>
                  <a:cs typeface="Times New Roman" pitchFamily="18" charset="0"/>
                </a:rPr>
                <a:t> </a:t>
              </a:r>
              <a:r>
                <a:rPr lang="fr-BE" sz="1600" b="1" dirty="0" err="1">
                  <a:solidFill>
                    <a:schemeClr val="bg1">
                      <a:lumMod val="75000"/>
                      <a:lumOff val="25000"/>
                    </a:schemeClr>
                  </a:solidFill>
                  <a:cs typeface="Times New Roman" pitchFamily="18" charset="0"/>
                </a:rPr>
                <a:t>Psychiatry</a:t>
              </a:r>
              <a:r>
                <a:rPr lang="fr-BE" sz="1600" b="1" dirty="0">
                  <a:solidFill>
                    <a:schemeClr val="bg1">
                      <a:lumMod val="75000"/>
                      <a:lumOff val="25000"/>
                    </a:schemeClr>
                  </a:solidFill>
                  <a:cs typeface="Times New Roman" pitchFamily="18" charset="0"/>
                </a:rPr>
                <a:t>, 2006.</a:t>
              </a:r>
            </a:p>
          </p:txBody>
        </p:sp>
      </p:grp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PE – Quantification Fonctionnelle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78857"/>
            <a:ext cx="8229600" cy="5342618"/>
          </a:xfrm>
        </p:spPr>
        <p:txBody>
          <a:bodyPr>
            <a:normAutofit/>
          </a:bodyPr>
          <a:lstStyle/>
          <a:p>
            <a:r>
              <a:rPr lang="fr-BE" sz="2000" dirty="0" smtClean="0"/>
              <a:t>L’association entre PE et EDSS est très variable entre les études</a:t>
            </a:r>
          </a:p>
          <a:p>
            <a:pPr lvl="1">
              <a:buNone/>
            </a:pPr>
            <a:endParaRPr lang="fr-BE" dirty="0" smtClean="0"/>
          </a:p>
          <a:p>
            <a:pPr lvl="1">
              <a:buFontTx/>
              <a:buChar char="-"/>
            </a:pPr>
            <a:endParaRPr lang="fr-BE" dirty="0" smtClean="0"/>
          </a:p>
          <a:p>
            <a:pPr lvl="1">
              <a:buFontTx/>
              <a:buChar char="-"/>
            </a:pPr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CFSEP - 11 octobre 2014</a:t>
            </a:r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228601" y="2206171"/>
          <a:ext cx="8683170" cy="38035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4390"/>
                <a:gridCol w="2894390"/>
                <a:gridCol w="2894390"/>
              </a:tblGrid>
              <a:tr h="49333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 smtClean="0"/>
                        <a:t>Transversale</a:t>
                      </a:r>
                      <a:endParaRPr lang="fr-BE" sz="2800" dirty="0"/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800" dirty="0" smtClean="0"/>
                        <a:t>Longitudinale</a:t>
                      </a:r>
                      <a:endParaRPr lang="fr-BE" sz="2800" dirty="0"/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800" dirty="0" smtClean="0"/>
                        <a:t>Pronostique</a:t>
                      </a:r>
                      <a:endParaRPr lang="fr-BE" sz="2800" dirty="0"/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</a:tr>
              <a:tr h="2118419">
                <a:tc gridSpan="3"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fr-BE" sz="2000" dirty="0" smtClean="0"/>
                        <a:t>Degré de handicap (EDSS) et durée de la maladie</a:t>
                      </a:r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fr-BE" sz="2000" dirty="0" smtClean="0"/>
                        <a:t> Modes</a:t>
                      </a:r>
                      <a:r>
                        <a:rPr lang="fr-BE" sz="2000" baseline="0" dirty="0" smtClean="0"/>
                        <a:t> de PE (PEM, PES, PEV, PEA)</a:t>
                      </a:r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fr-BE" sz="2000" baseline="0" dirty="0" smtClean="0"/>
                        <a:t> Paramètres électrophysiologiques (latence, amplitude)</a:t>
                      </a:r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fr-BE" sz="2000" baseline="0" dirty="0" smtClean="0"/>
                        <a:t> Résultats (score binaire, score conventionnel ordinal, Z-score)</a:t>
                      </a:r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fr-BE" sz="2000" baseline="0" dirty="0" smtClean="0"/>
                        <a:t> Design (étude prospective/rétrospective)</a:t>
                      </a:r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fr-BE" sz="2000" baseline="0" dirty="0" smtClean="0"/>
                        <a:t> Analyse statistique (paramétrique/non-paramétrique</a:t>
                      </a:r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fr-BE" sz="2000" baseline="0" dirty="0" smtClean="0"/>
                        <a:t> Taille et caractéristique des échantillons (phénotypes cliniques)</a:t>
                      </a:r>
                      <a:endParaRPr lang="fr-BE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</a:tr>
              <a:tr h="1060365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endParaRPr lang="fr-B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fr-BE" sz="2000" dirty="0" smtClean="0"/>
                        <a:t>Durée du suivi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fr-BE" sz="2000" dirty="0" smtClean="0"/>
                        <a:t> Reproductibilité test - </a:t>
                      </a:r>
                      <a:r>
                        <a:rPr lang="fr-BE" sz="2000" dirty="0" err="1" smtClean="0"/>
                        <a:t>re</a:t>
                      </a:r>
                      <a:r>
                        <a:rPr lang="fr-BE" sz="2000" dirty="0" smtClean="0"/>
                        <a:t> test</a:t>
                      </a:r>
                      <a:endParaRPr lang="fr-B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fr-BE" sz="2000" dirty="0" smtClean="0"/>
                        <a:t> Nombre de modalités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fr-BE" sz="2000" dirty="0" smtClean="0"/>
                        <a:t> Activité</a:t>
                      </a:r>
                      <a:r>
                        <a:rPr lang="fr-BE" sz="2000" baseline="0" dirty="0" smtClean="0"/>
                        <a:t> inflammatoire</a:t>
                      </a:r>
                      <a:endParaRPr lang="fr-BE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944914" y="2815771"/>
            <a:ext cx="5268686" cy="2612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custDataLst>
      <p:tags r:id="rId1"/>
    </p:custDataLst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5006960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|0.1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1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1|0.1|0.1|0.1|0.1|0.1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1|0.2|0.2|0.1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|0.6|0.1|0.1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3|0.1|0.1|0.1|0.1"/>
</p:tagLst>
</file>

<file path=ppt/tags/tag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3|0.1|0.1|0.1|0.1"/>
</p:tagLst>
</file>

<file path=ppt/theme/theme1.xml><?xml version="1.0" encoding="utf-8"?>
<a:theme xmlns:a="http://schemas.openxmlformats.org/drawingml/2006/main" name="Noir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15201</TotalTime>
  <Words>3716</Words>
  <Application>Microsoft Macintosh PowerPoint</Application>
  <PresentationFormat>Présentation à l'écran (4:3)</PresentationFormat>
  <Paragraphs>796</Paragraphs>
  <Slides>40</Slides>
  <Notes>36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41" baseType="lpstr">
      <vt:lpstr>Noir</vt:lpstr>
      <vt:lpstr>NEUROPHYSIOLOGIE ET SCLEROSE EN PLAQUES: Quantification fonctionnelle et  Outil pronostique?</vt:lpstr>
      <vt:lpstr>Potentiels évoqués et SEP: Historique</vt:lpstr>
      <vt:lpstr>PE - Diagnostic</vt:lpstr>
      <vt:lpstr>PE - Diagnostic</vt:lpstr>
      <vt:lpstr>PE – Activité Biologique</vt:lpstr>
      <vt:lpstr>PE – Quantification Fonctionnelle</vt:lpstr>
      <vt:lpstr>PE – Quantification Fonctionnelle</vt:lpstr>
      <vt:lpstr>PE – Quantification Fonctionnelle</vt:lpstr>
      <vt:lpstr>PE – Quantification Fonctionnelle</vt:lpstr>
      <vt:lpstr>PE – Quantification Fonctionnelle</vt:lpstr>
      <vt:lpstr>PE – Quantification Fonctionnelle</vt:lpstr>
      <vt:lpstr>Diapositive 12</vt:lpstr>
      <vt:lpstr>EP - Pronostic</vt:lpstr>
      <vt:lpstr>Etude Labo électrophysiologie clinique: CHU de Liège, Esneux </vt:lpstr>
      <vt:lpstr>Objectifs</vt:lpstr>
      <vt:lpstr>Objectifs: PEM</vt:lpstr>
      <vt:lpstr>Variables cliniques </vt:lpstr>
      <vt:lpstr>Variables PEV – PES MI</vt:lpstr>
      <vt:lpstr>Variables PEM MS - MI</vt:lpstr>
      <vt:lpstr>Variables PEM MS - MI</vt:lpstr>
      <vt:lpstr>Score Conventionnel (EPscore)</vt:lpstr>
      <vt:lpstr>Population</vt:lpstr>
      <vt:lpstr>Résultats: EP score</vt:lpstr>
      <vt:lpstr>Résultats: EP score</vt:lpstr>
      <vt:lpstr>Résultats: EP score</vt:lpstr>
      <vt:lpstr>Résultats: EP score</vt:lpstr>
      <vt:lpstr>Diapositive 27</vt:lpstr>
      <vt:lpstr>Résultats: EP score</vt:lpstr>
      <vt:lpstr>Résultats: EP score</vt:lpstr>
      <vt:lpstr>Résultats: par paramètres</vt:lpstr>
      <vt:lpstr>Résultats: par paramètres</vt:lpstr>
      <vt:lpstr>Désynchronisation</vt:lpstr>
      <vt:lpstr>La Triple STimulation (TST)</vt:lpstr>
      <vt:lpstr>TST</vt:lpstr>
      <vt:lpstr>  TST contrôle          TST test</vt:lpstr>
      <vt:lpstr>TST contrôle / TST test</vt:lpstr>
      <vt:lpstr>TST: résumé</vt:lpstr>
      <vt:lpstr>TST en pratique</vt:lpstr>
      <vt:lpstr>TST en pratique</vt:lpstr>
      <vt:lpstr>FIN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DIVEDO</dc:creator>
  <cp:lastModifiedBy>Francois Wang</cp:lastModifiedBy>
  <cp:revision>466</cp:revision>
  <dcterms:created xsi:type="dcterms:W3CDTF">2014-10-14T09:49:51Z</dcterms:created>
  <dcterms:modified xsi:type="dcterms:W3CDTF">2014-10-14T09:50:32Z</dcterms:modified>
</cp:coreProperties>
</file>