
<file path=[Content_Types].xml><?xml version="1.0" encoding="utf-8"?>
<Types xmlns="http://schemas.openxmlformats.org/package/2006/content-types">
  <Override PartName="/ppt/notesSlides/notesSlide24.xml" ContentType="application/vnd.openxmlformats-officedocument.presentationml.notesSlide+xml"/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31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40.xml" ContentType="application/vnd.openxmlformats-officedocument.presentationml.notes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39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7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3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Default Extension="wmf" ContentType="image/x-wmf"/>
  <Override PartName="/docProps/app.xml" ContentType="application/vnd.openxmlformats-officedocument.extended-properties+xml"/>
  <Override PartName="/ppt/notesSlides/notesSlide34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notesSlides/notesSlide25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42"/>
  </p:notesMasterIdLst>
  <p:sldIdLst>
    <p:sldId id="257" r:id="rId2"/>
    <p:sldId id="258" r:id="rId3"/>
    <p:sldId id="314" r:id="rId4"/>
    <p:sldId id="315" r:id="rId5"/>
    <p:sldId id="316" r:id="rId6"/>
    <p:sldId id="317" r:id="rId7"/>
    <p:sldId id="318" r:id="rId8"/>
    <p:sldId id="319" r:id="rId9"/>
    <p:sldId id="321" r:id="rId10"/>
    <p:sldId id="322" r:id="rId11"/>
    <p:sldId id="320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47" r:id="rId20"/>
    <p:sldId id="346" r:id="rId21"/>
    <p:sldId id="330" r:id="rId22"/>
    <p:sldId id="348" r:id="rId23"/>
    <p:sldId id="331" r:id="rId24"/>
    <p:sldId id="334" r:id="rId25"/>
    <p:sldId id="335" r:id="rId26"/>
    <p:sldId id="333" r:id="rId27"/>
    <p:sldId id="332" r:id="rId28"/>
    <p:sldId id="350" r:id="rId29"/>
    <p:sldId id="340" r:id="rId30"/>
    <p:sldId id="341" r:id="rId31"/>
    <p:sldId id="343" r:id="rId32"/>
    <p:sldId id="345" r:id="rId33"/>
    <p:sldId id="342" r:id="rId34"/>
    <p:sldId id="336" r:id="rId35"/>
    <p:sldId id="351" r:id="rId36"/>
    <p:sldId id="353" r:id="rId37"/>
    <p:sldId id="354" r:id="rId38"/>
    <p:sldId id="352" r:id="rId39"/>
    <p:sldId id="344" r:id="rId40"/>
    <p:sldId id="355" r:id="rId41"/>
  </p:sldIdLst>
  <p:sldSz cx="10287000" cy="6858000" type="35mm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971B"/>
    <a:srgbClr val="72CE02"/>
    <a:srgbClr val="85D822"/>
    <a:srgbClr val="FF3300"/>
    <a:srgbClr val="77F7A8"/>
    <a:srgbClr val="63B1FF"/>
    <a:srgbClr val="7F217F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64" y="-232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50" d="100"/>
          <a:sy n="150" d="100"/>
        </p:scale>
        <p:origin x="-468" y="112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" charset="0"/>
              </a:defRPr>
            </a:lvl1pPr>
          </a:lstStyle>
          <a:p>
            <a:pPr>
              <a:defRPr/>
            </a:pPr>
            <a:fld id="{9794EC37-63FE-DE44-872F-A26FAB42CBC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" charset="0"/>
        <a:ea typeface="ＭＳ Ｐゴシック" pitchFamily="-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" charset="0"/>
        <a:ea typeface="ＭＳ Ｐゴシック" pitchFamily="-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" charset="0"/>
        <a:ea typeface="ＭＳ Ｐゴシック" pitchFamily="-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" charset="0"/>
        <a:ea typeface="ＭＳ Ｐゴシック" pitchFamily="-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2C6CFA-A175-2440-8F64-BE255F84A616}" type="slidenum">
              <a:rPr lang="fr-FR">
                <a:latin typeface="Times New Roman" charset="0"/>
              </a:rPr>
              <a:pPr/>
              <a:t>1</a:t>
            </a:fld>
            <a:endParaRPr lang="fr-FR">
              <a:latin typeface="Times New Roman" charset="0"/>
            </a:endParaRPr>
          </a:p>
        </p:txBody>
      </p:sp>
      <p:sp>
        <p:nvSpPr>
          <p:cNvPr id="153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6CB2D0-1B0C-9240-8293-91CC313AD256}" type="slidenum">
              <a:rPr lang="fr-FR">
                <a:latin typeface="Times New Roman" charset="0"/>
              </a:rPr>
              <a:pPr/>
              <a:t>10</a:t>
            </a:fld>
            <a:endParaRPr lang="fr-FR">
              <a:latin typeface="Times New Roman" charset="0"/>
            </a:endParaRPr>
          </a:p>
        </p:txBody>
      </p:sp>
      <p:sp>
        <p:nvSpPr>
          <p:cNvPr id="337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808D6C-4353-744F-A2AA-D1EC764A2725}" type="slidenum">
              <a:rPr lang="fr-FR">
                <a:latin typeface="Times New Roman" charset="0"/>
              </a:rPr>
              <a:pPr/>
              <a:t>11</a:t>
            </a:fld>
            <a:endParaRPr lang="fr-FR">
              <a:latin typeface="Times New Roman" charset="0"/>
            </a:endParaRPr>
          </a:p>
        </p:txBody>
      </p:sp>
      <p:sp>
        <p:nvSpPr>
          <p:cNvPr id="358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83FDA7-30F5-8A43-8496-26163CC0490A}" type="slidenum">
              <a:rPr lang="fr-FR">
                <a:latin typeface="Times New Roman" charset="0"/>
              </a:rPr>
              <a:pPr/>
              <a:t>12</a:t>
            </a:fld>
            <a:endParaRPr lang="fr-FR">
              <a:latin typeface="Times New Roman" charset="0"/>
            </a:endParaRPr>
          </a:p>
        </p:txBody>
      </p:sp>
      <p:sp>
        <p:nvSpPr>
          <p:cNvPr id="378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50848C-7708-C945-80E0-149ABCCA2DCC}" type="slidenum">
              <a:rPr lang="fr-FR">
                <a:latin typeface="Times New Roman" charset="0"/>
              </a:rPr>
              <a:pPr/>
              <a:t>13</a:t>
            </a:fld>
            <a:endParaRPr lang="fr-FR">
              <a:latin typeface="Times New Roman" charset="0"/>
            </a:endParaRPr>
          </a:p>
        </p:txBody>
      </p:sp>
      <p:sp>
        <p:nvSpPr>
          <p:cNvPr id="399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D720E1-35C8-034A-AD26-50CA1776B680}" type="slidenum">
              <a:rPr lang="fr-FR">
                <a:latin typeface="Times New Roman" charset="0"/>
              </a:rPr>
              <a:pPr/>
              <a:t>14</a:t>
            </a:fld>
            <a:endParaRPr lang="fr-FR">
              <a:latin typeface="Times New Roman" charset="0"/>
            </a:endParaRPr>
          </a:p>
        </p:txBody>
      </p:sp>
      <p:sp>
        <p:nvSpPr>
          <p:cNvPr id="419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ADEC6A-2930-204A-B417-E59E20EBD93A}" type="slidenum">
              <a:rPr lang="fr-FR">
                <a:latin typeface="Times New Roman" charset="0"/>
              </a:rPr>
              <a:pPr/>
              <a:t>15</a:t>
            </a:fld>
            <a:endParaRPr lang="fr-FR">
              <a:latin typeface="Times New Roman" charset="0"/>
            </a:endParaRPr>
          </a:p>
        </p:txBody>
      </p:sp>
      <p:sp>
        <p:nvSpPr>
          <p:cNvPr id="440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60FDA0-EB88-124F-BE40-C91FA51C197B}" type="slidenum">
              <a:rPr lang="fr-FR">
                <a:latin typeface="Times New Roman" charset="0"/>
              </a:rPr>
              <a:pPr/>
              <a:t>16</a:t>
            </a:fld>
            <a:endParaRPr lang="fr-FR">
              <a:latin typeface="Times New Roman" charset="0"/>
            </a:endParaRPr>
          </a:p>
        </p:txBody>
      </p:sp>
      <p:sp>
        <p:nvSpPr>
          <p:cNvPr id="460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3B4F0B-8DFC-4348-ACC7-1E02683C913D}" type="slidenum">
              <a:rPr lang="fr-FR">
                <a:latin typeface="Times New Roman" charset="0"/>
              </a:rPr>
              <a:pPr/>
              <a:t>17</a:t>
            </a:fld>
            <a:endParaRPr lang="fr-FR">
              <a:latin typeface="Times New Roman" charset="0"/>
            </a:endParaRPr>
          </a:p>
        </p:txBody>
      </p:sp>
      <p:sp>
        <p:nvSpPr>
          <p:cNvPr id="481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CBAB27-8A4A-5B46-8D08-7A5AC074F4B5}" type="slidenum">
              <a:rPr lang="fr-FR">
                <a:latin typeface="Times New Roman" charset="0"/>
              </a:rPr>
              <a:pPr/>
              <a:t>18</a:t>
            </a:fld>
            <a:endParaRPr lang="fr-FR">
              <a:latin typeface="Times New Roman" charset="0"/>
            </a:endParaRPr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F28094-4A1D-C243-9D92-A9CBBD967814}" type="slidenum">
              <a:rPr lang="fr-FR">
                <a:latin typeface="Times New Roman" charset="0"/>
              </a:rPr>
              <a:pPr/>
              <a:t>19</a:t>
            </a:fld>
            <a:endParaRPr lang="fr-FR">
              <a:latin typeface="Times New Roman" charset="0"/>
            </a:endParaRPr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20932D-3DFB-B341-A7F1-CDA403B83A74}" type="slidenum">
              <a:rPr lang="fr-FR">
                <a:latin typeface="Times New Roman" charset="0"/>
              </a:rPr>
              <a:pPr/>
              <a:t>2</a:t>
            </a:fld>
            <a:endParaRPr lang="fr-FR">
              <a:latin typeface="Times New Roman" charset="0"/>
            </a:endParaRPr>
          </a:p>
        </p:txBody>
      </p:sp>
      <p:sp>
        <p:nvSpPr>
          <p:cNvPr id="174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B300A8-C8BD-DA41-9984-C79B65DCA7A0}" type="slidenum">
              <a:rPr lang="fr-FR">
                <a:latin typeface="Times New Roman" charset="0"/>
              </a:rPr>
              <a:pPr/>
              <a:t>20</a:t>
            </a:fld>
            <a:endParaRPr lang="fr-FR">
              <a:latin typeface="Times New Roman" charset="0"/>
            </a:endParaRPr>
          </a:p>
        </p:txBody>
      </p:sp>
      <p:sp>
        <p:nvSpPr>
          <p:cNvPr id="542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075C2B-3530-0642-BA37-3E8D22374B98}" type="slidenum">
              <a:rPr lang="fr-FR">
                <a:latin typeface="Times New Roman" charset="0"/>
              </a:rPr>
              <a:pPr/>
              <a:t>21</a:t>
            </a:fld>
            <a:endParaRPr lang="fr-FR">
              <a:latin typeface="Times New Roman" charset="0"/>
            </a:endParaRPr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2C2005-58C6-A14B-AE50-3747D92A551C}" type="slidenum">
              <a:rPr lang="fr-FR">
                <a:latin typeface="Times New Roman" charset="0"/>
              </a:rPr>
              <a:pPr/>
              <a:t>22</a:t>
            </a:fld>
            <a:endParaRPr lang="fr-FR">
              <a:latin typeface="Times New Roman" charset="0"/>
            </a:endParaRPr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F1B9CF-3F14-954C-9FDF-236D8D602612}" type="slidenum">
              <a:rPr lang="fr-FR">
                <a:latin typeface="Times New Roman" charset="0"/>
              </a:rPr>
              <a:pPr/>
              <a:t>23</a:t>
            </a:fld>
            <a:endParaRPr lang="fr-FR">
              <a:latin typeface="Times New Roman" charset="0"/>
            </a:endParaRPr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BC433A-0A38-1B4F-ADDB-87DC391B07FC}" type="slidenum">
              <a:rPr lang="fr-FR">
                <a:latin typeface="Times New Roman" charset="0"/>
              </a:rPr>
              <a:pPr/>
              <a:t>24</a:t>
            </a:fld>
            <a:endParaRPr lang="fr-FR">
              <a:latin typeface="Times New Roman" charset="0"/>
            </a:endParaRPr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DF8B18-9294-3E4C-B0BD-C32B15D2D9E3}" type="slidenum">
              <a:rPr lang="fr-FR">
                <a:latin typeface="Times New Roman" charset="0"/>
              </a:rPr>
              <a:pPr/>
              <a:t>25</a:t>
            </a:fld>
            <a:endParaRPr lang="fr-FR">
              <a:latin typeface="Times New Roman" charset="0"/>
            </a:endParaRPr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DAD804-A704-1648-80EC-2E5F6698A433}" type="slidenum">
              <a:rPr lang="fr-FR">
                <a:latin typeface="Times New Roman" charset="0"/>
              </a:rPr>
              <a:pPr/>
              <a:t>26</a:t>
            </a:fld>
            <a:endParaRPr lang="fr-FR">
              <a:latin typeface="Times New Roman" charset="0"/>
            </a:endParaRPr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933A50-430A-524F-B836-0AB6FA575A55}" type="slidenum">
              <a:rPr lang="fr-FR">
                <a:latin typeface="Times New Roman" charset="0"/>
              </a:rPr>
              <a:pPr/>
              <a:t>27</a:t>
            </a:fld>
            <a:endParaRPr lang="fr-FR">
              <a:latin typeface="Times New Roman" charset="0"/>
            </a:endParaRPr>
          </a:p>
        </p:txBody>
      </p:sp>
      <p:sp>
        <p:nvSpPr>
          <p:cNvPr id="686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79D364-ACF0-C240-8009-22F34E06C206}" type="slidenum">
              <a:rPr lang="fr-FR">
                <a:latin typeface="Times New Roman" charset="0"/>
              </a:rPr>
              <a:pPr/>
              <a:t>28</a:t>
            </a:fld>
            <a:endParaRPr lang="fr-FR">
              <a:latin typeface="Times New Roman" charset="0"/>
            </a:endParaRPr>
          </a:p>
        </p:txBody>
      </p:sp>
      <p:sp>
        <p:nvSpPr>
          <p:cNvPr id="706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26633F-4E1B-5448-AD74-1FE588704CE0}" type="slidenum">
              <a:rPr lang="fr-FR">
                <a:latin typeface="Times New Roman" charset="0"/>
              </a:rPr>
              <a:pPr/>
              <a:t>29</a:t>
            </a:fld>
            <a:endParaRPr lang="fr-FR">
              <a:latin typeface="Times New Roman" charset="0"/>
            </a:endParaRPr>
          </a:p>
        </p:txBody>
      </p:sp>
      <p:sp>
        <p:nvSpPr>
          <p:cNvPr id="727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BDA512-C439-684D-ADA1-07BA576E83AD}" type="slidenum">
              <a:rPr lang="fr-FR">
                <a:latin typeface="Times New Roman" charset="0"/>
              </a:rPr>
              <a:pPr/>
              <a:t>3</a:t>
            </a:fld>
            <a:endParaRPr lang="fr-FR">
              <a:latin typeface="Times New Roman" charset="0"/>
            </a:endParaRPr>
          </a:p>
        </p:txBody>
      </p:sp>
      <p:sp>
        <p:nvSpPr>
          <p:cNvPr id="194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913172-C3F6-D346-9339-5489F0E03D52}" type="slidenum">
              <a:rPr lang="fr-FR">
                <a:latin typeface="Times New Roman" charset="0"/>
              </a:rPr>
              <a:pPr/>
              <a:t>30</a:t>
            </a:fld>
            <a:endParaRPr lang="fr-FR">
              <a:latin typeface="Times New Roman" charset="0"/>
            </a:endParaRPr>
          </a:p>
        </p:txBody>
      </p:sp>
      <p:sp>
        <p:nvSpPr>
          <p:cNvPr id="747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CE9FF5-FF81-9C40-A99F-17B7149BD425}" type="slidenum">
              <a:rPr lang="fr-FR">
                <a:latin typeface="Times New Roman" charset="0"/>
              </a:rPr>
              <a:pPr/>
              <a:t>31</a:t>
            </a:fld>
            <a:endParaRPr lang="fr-FR">
              <a:latin typeface="Times New Roman" charset="0"/>
            </a:endParaRPr>
          </a:p>
        </p:txBody>
      </p:sp>
      <p:sp>
        <p:nvSpPr>
          <p:cNvPr id="768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625ABC-77EE-3A46-BE65-5D4880ADA818}" type="slidenum">
              <a:rPr lang="fr-FR">
                <a:latin typeface="Times New Roman" charset="0"/>
              </a:rPr>
              <a:pPr/>
              <a:t>32</a:t>
            </a:fld>
            <a:endParaRPr lang="fr-FR">
              <a:latin typeface="Times New Roman" charset="0"/>
            </a:endParaRPr>
          </a:p>
        </p:txBody>
      </p:sp>
      <p:sp>
        <p:nvSpPr>
          <p:cNvPr id="788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64D8D9-177A-EF46-8915-98ABA9E09597}" type="slidenum">
              <a:rPr lang="fr-FR">
                <a:latin typeface="Times New Roman" charset="0"/>
              </a:rPr>
              <a:pPr/>
              <a:t>33</a:t>
            </a:fld>
            <a:endParaRPr lang="fr-FR">
              <a:latin typeface="Times New Roman" charset="0"/>
            </a:endParaRPr>
          </a:p>
        </p:txBody>
      </p:sp>
      <p:sp>
        <p:nvSpPr>
          <p:cNvPr id="808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97C2B3-B008-6049-8D81-E6F29D85A5C3}" type="slidenum">
              <a:rPr lang="fr-FR">
                <a:latin typeface="Times New Roman" charset="0"/>
              </a:rPr>
              <a:pPr/>
              <a:t>34</a:t>
            </a:fld>
            <a:endParaRPr lang="fr-FR">
              <a:latin typeface="Times New Roman" charset="0"/>
            </a:endParaRPr>
          </a:p>
        </p:txBody>
      </p:sp>
      <p:sp>
        <p:nvSpPr>
          <p:cNvPr id="829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F6CAC1-EF06-624C-8E78-D0C1A92E8CB8}" type="slidenum">
              <a:rPr lang="fr-FR">
                <a:latin typeface="Times New Roman" charset="0"/>
              </a:rPr>
              <a:pPr/>
              <a:t>35</a:t>
            </a:fld>
            <a:endParaRPr lang="fr-FR">
              <a:latin typeface="Times New Roman" charset="0"/>
            </a:endParaRPr>
          </a:p>
        </p:txBody>
      </p:sp>
      <p:sp>
        <p:nvSpPr>
          <p:cNvPr id="849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00E95B-B89D-6D4B-B8F3-D98180975AC3}" type="slidenum">
              <a:rPr lang="fr-FR">
                <a:latin typeface="Times New Roman" charset="0"/>
              </a:rPr>
              <a:pPr/>
              <a:t>36</a:t>
            </a:fld>
            <a:endParaRPr lang="fr-FR">
              <a:latin typeface="Times New Roman" charset="0"/>
            </a:endParaRPr>
          </a:p>
        </p:txBody>
      </p:sp>
      <p:sp>
        <p:nvSpPr>
          <p:cNvPr id="870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CA28AC-76AC-6B49-852B-8D52D3B9239E}" type="slidenum">
              <a:rPr lang="fr-FR">
                <a:latin typeface="Times New Roman" charset="0"/>
              </a:rPr>
              <a:pPr/>
              <a:t>37</a:t>
            </a:fld>
            <a:endParaRPr lang="fr-FR">
              <a:latin typeface="Times New Roman" charset="0"/>
            </a:endParaRPr>
          </a:p>
        </p:txBody>
      </p:sp>
      <p:sp>
        <p:nvSpPr>
          <p:cNvPr id="890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7CA9AC-494C-C542-A6EF-367A37EA7F7D}" type="slidenum">
              <a:rPr lang="fr-FR">
                <a:latin typeface="Times New Roman" charset="0"/>
              </a:rPr>
              <a:pPr/>
              <a:t>38</a:t>
            </a:fld>
            <a:endParaRPr lang="fr-FR">
              <a:latin typeface="Times New Roman" charset="0"/>
            </a:endParaRPr>
          </a:p>
        </p:txBody>
      </p:sp>
      <p:sp>
        <p:nvSpPr>
          <p:cNvPr id="911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6C2FC1-8FB6-4D45-8BD3-94686AC361E0}" type="slidenum">
              <a:rPr lang="fr-FR">
                <a:latin typeface="Times New Roman" charset="0"/>
              </a:rPr>
              <a:pPr/>
              <a:t>39</a:t>
            </a:fld>
            <a:endParaRPr lang="fr-FR">
              <a:latin typeface="Times New Roman" charset="0"/>
            </a:endParaRPr>
          </a:p>
        </p:txBody>
      </p:sp>
      <p:sp>
        <p:nvSpPr>
          <p:cNvPr id="931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ED4907-445B-804C-BEDD-86B2D3A35B6C}" type="slidenum">
              <a:rPr lang="fr-FR">
                <a:latin typeface="Times New Roman" charset="0"/>
              </a:rPr>
              <a:pPr/>
              <a:t>4</a:t>
            </a:fld>
            <a:endParaRPr lang="fr-FR">
              <a:latin typeface="Times New Roman" charset="0"/>
            </a:endParaRPr>
          </a:p>
        </p:txBody>
      </p:sp>
      <p:sp>
        <p:nvSpPr>
          <p:cNvPr id="215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94772F-0D04-A343-8DA7-E0B2735F05E4}" type="slidenum">
              <a:rPr lang="fr-FR">
                <a:latin typeface="Times New Roman" charset="0"/>
              </a:rPr>
              <a:pPr/>
              <a:t>40</a:t>
            </a:fld>
            <a:endParaRPr lang="fr-FR">
              <a:latin typeface="Times New Roman" charset="0"/>
            </a:endParaRPr>
          </a:p>
        </p:txBody>
      </p:sp>
      <p:sp>
        <p:nvSpPr>
          <p:cNvPr id="952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DE8EFB-E017-F643-8C30-D211165EA8F7}" type="slidenum">
              <a:rPr lang="fr-FR">
                <a:latin typeface="Times New Roman" charset="0"/>
              </a:rPr>
              <a:pPr/>
              <a:t>5</a:t>
            </a:fld>
            <a:endParaRPr lang="fr-FR">
              <a:latin typeface="Times New Roman" charset="0"/>
            </a:endParaRPr>
          </a:p>
        </p:txBody>
      </p:sp>
      <p:sp>
        <p:nvSpPr>
          <p:cNvPr id="235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8616EB-3C57-2046-8A45-A84FE1345278}" type="slidenum">
              <a:rPr lang="fr-FR">
                <a:latin typeface="Times New Roman" charset="0"/>
              </a:rPr>
              <a:pPr/>
              <a:t>6</a:t>
            </a:fld>
            <a:endParaRPr lang="fr-FR">
              <a:latin typeface="Times New Roman" charset="0"/>
            </a:endParaRPr>
          </a:p>
        </p:txBody>
      </p:sp>
      <p:sp>
        <p:nvSpPr>
          <p:cNvPr id="256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2C3276-596E-3045-99EF-D9DFDE8D1C6E}" type="slidenum">
              <a:rPr lang="fr-FR">
                <a:latin typeface="Times New Roman" charset="0"/>
              </a:rPr>
              <a:pPr/>
              <a:t>7</a:t>
            </a:fld>
            <a:endParaRPr lang="fr-FR">
              <a:latin typeface="Times New Roman" charset="0"/>
            </a:endParaRPr>
          </a:p>
        </p:txBody>
      </p:sp>
      <p:sp>
        <p:nvSpPr>
          <p:cNvPr id="276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09A1E5-E72F-D246-B937-9BDF95EA8C67}" type="slidenum">
              <a:rPr lang="fr-FR">
                <a:latin typeface="Times New Roman" charset="0"/>
              </a:rPr>
              <a:pPr/>
              <a:t>8</a:t>
            </a:fld>
            <a:endParaRPr lang="fr-FR">
              <a:latin typeface="Times New Roman" charset="0"/>
            </a:endParaRPr>
          </a:p>
        </p:txBody>
      </p:sp>
      <p:sp>
        <p:nvSpPr>
          <p:cNvPr id="296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84066B-DEF9-304B-90C3-E49EF6928660}" type="slidenum">
              <a:rPr lang="fr-FR">
                <a:latin typeface="Times New Roman" charset="0"/>
              </a:rPr>
              <a:pPr/>
              <a:t>9</a:t>
            </a:fld>
            <a:endParaRPr lang="fr-FR">
              <a:latin typeface="Times New Roman" charset="0"/>
            </a:endParaRPr>
          </a:p>
        </p:txBody>
      </p:sp>
      <p:sp>
        <p:nvSpPr>
          <p:cNvPr id="317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5" y="2130426"/>
            <a:ext cx="8743950" cy="1470025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BE" smtClean="0"/>
              <a:t>Cliquez pour modifier le style des sous-titres du masque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04340-3C22-4644-9AAD-66F86753294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7F66A-E1D0-A04E-A8F6-BAF216B4833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29487" y="609600"/>
            <a:ext cx="2185988" cy="5486400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386513" cy="5486400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7C5B7-18C6-7A49-9D7B-5863167E998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E52CB-061F-254F-B866-349C1CB93A5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602" y="440690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B967A-F1F6-684E-8D2A-438C02E2158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862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29225" y="1981200"/>
            <a:ext cx="42862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3C3D4-F15D-7844-B639-DAFBD95F7B5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225654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870DF-0DA0-454E-8A21-C4E3BBED71E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0D041-E589-4A4E-B86A-A0027FE2C9D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05754-E4E8-DF47-8015-F774D08659D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A57D1-8006-874F-A182-6C0D6420415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3523D-6979-794A-AD9C-5C2D2EF36BB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1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-1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-1" charset="0"/>
              </a:defRPr>
            </a:lvl1pPr>
          </a:lstStyle>
          <a:p>
            <a:pPr>
              <a:defRPr/>
            </a:pPr>
            <a:fld id="{1D100AF3-82F9-1C44-8FBF-1DD183A17ED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1" Type="http://schemas.openxmlformats.org/officeDocument/2006/relationships/video" Target="%5CUsers%5Cfrancoiswang%5CDocuments%5CDiaporamas%5CALS%2015%20juin%5CMUNE.m4v" TargetMode="Externa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4.xml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2.png"/><Relationship Id="rId1" Type="http://schemas.openxmlformats.org/officeDocument/2006/relationships/video" Target="%5CUsers%5Cfrancoiswang%5CDocuments%5CDiaporamas%5CALS%2015%20juin%5Cpost%20polio%20fibs.m4v" TargetMode="External"/><Relationship Id="rId2" Type="http://schemas.openxmlformats.org/officeDocument/2006/relationships/video" Target="%5CUsers%5Cfrancoiswang%5CDocuments%5CDiaporamas%5CALS%2015%20juin%5Cpost%20polio%20IP.m4v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9.xml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2.png"/><Relationship Id="rId1" Type="http://schemas.openxmlformats.org/officeDocument/2006/relationships/video" Target="%5CUsers%5Cfrancoiswang%5CDocuments%5CDiaporamas%5CALS%2015%20juin%5Cskydrive-2013-06-01%5CFile2.mpeg" TargetMode="External"/><Relationship Id="rId2" Type="http://schemas.openxmlformats.org/officeDocument/2006/relationships/video" Target="%5CUsers%5Cfrancoiswang%5CDocuments%5CDiaporamas%5CALS%2015%20juin%5Cskydrive-2013-06-01%5CFA.mpe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jpe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4.jpeg"/><Relationship Id="rId5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video" Target="%5CUsers%5Cfrancoiswang%5CDocuments%5CDiaporamas%5CALS%2015%20juin%5CPUM%20poly%20instable.m4v" TargetMode="Externa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2"/>
          <p:cNvSpPr>
            <a:spLocks noChangeArrowheads="1" noChangeShapeType="1" noTextEdit="1"/>
          </p:cNvSpPr>
          <p:nvPr/>
        </p:nvSpPr>
        <p:spPr bwMode="auto">
          <a:xfrm>
            <a:off x="1200150" y="3276600"/>
            <a:ext cx="797242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  <a:ea typeface="Arial Black"/>
                <a:cs typeface="Arial Black"/>
              </a:rPr>
              <a:t>AND IF IT WAS NO ALS?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  <a:ea typeface="Arial Black"/>
              <a:cs typeface="Arial Black"/>
            </a:endParaRPr>
          </a:p>
        </p:txBody>
      </p:sp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7715250" y="6096000"/>
            <a:ext cx="22288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 Black"/>
                <a:ea typeface="Arial Black"/>
                <a:cs typeface="Arial Black"/>
              </a:rPr>
              <a:t>F.C. Wang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2"/>
              </a:solidFill>
              <a:latin typeface="Arial Black"/>
              <a:ea typeface="Arial Black"/>
              <a:cs typeface="Arial Black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57175" y="304800"/>
            <a:ext cx="7897813" cy="13239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FF00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MUNE techniques</a:t>
            </a:r>
            <a:br>
              <a:rPr lang="en-US" sz="4000" dirty="0">
                <a:solidFill>
                  <a:srgbClr val="FFFF00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</a:br>
            <a:r>
              <a:rPr lang="en-US" sz="4000" dirty="0">
                <a:solidFill>
                  <a:srgbClr val="FFFF00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to document LMN involvement</a:t>
            </a:r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4762500" y="2038350"/>
            <a:ext cx="5486400" cy="36004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542925" indent="-542925">
              <a:lnSpc>
                <a:spcPct val="160000"/>
              </a:lnSpc>
              <a:buFont typeface="Lucida Grande" charset="0"/>
              <a:buChar char="☯"/>
            </a:pPr>
            <a:r>
              <a:rPr lang="en-US" b="1">
                <a:solidFill>
                  <a:srgbClr val="FFFFFF"/>
                </a:solidFill>
                <a:latin typeface="Century Gothic" charset="0"/>
                <a:ea typeface="Times New Roman" charset="0"/>
                <a:cs typeface="Times New Roman" charset="0"/>
              </a:rPr>
              <a:t>“MUNE may have value in the assessment of progressive motor axon loss in ALS, and may have use as an end-point measure in clinical trials” </a:t>
            </a:r>
            <a:r>
              <a:rPr lang="en-US" sz="2000" i="1">
                <a:solidFill>
                  <a:srgbClr val="FFFFFF"/>
                </a:solidFill>
                <a:latin typeface="Century Gothic" charset="0"/>
                <a:ea typeface="Times New Roman" charset="0"/>
                <a:cs typeface="Times New Roman" charset="0"/>
              </a:rPr>
              <a:t>(Bromberg and Brownell, 2008)</a:t>
            </a:r>
          </a:p>
        </p:txBody>
      </p:sp>
      <p:sp>
        <p:nvSpPr>
          <p:cNvPr id="32772" name="Rectangle 7"/>
          <p:cNvSpPr>
            <a:spLocks noChangeArrowheads="1"/>
          </p:cNvSpPr>
          <p:nvPr/>
        </p:nvSpPr>
        <p:spPr bwMode="auto">
          <a:xfrm>
            <a:off x="0" y="6400800"/>
            <a:ext cx="10287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3" name="Text Box 8"/>
          <p:cNvSpPr txBox="1">
            <a:spLocks noChangeArrowheads="1"/>
          </p:cNvSpPr>
          <p:nvPr/>
        </p:nvSpPr>
        <p:spPr bwMode="auto">
          <a:xfrm>
            <a:off x="171450" y="6477000"/>
            <a:ext cx="10115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1600" b="1" i="1">
                <a:latin typeface="Century Gothic" charset="0"/>
              </a:rPr>
              <a:t>AND IF IT WAS NO ALS ?							                       31</a:t>
            </a:r>
          </a:p>
        </p:txBody>
      </p:sp>
      <p:pic>
        <p:nvPicPr>
          <p:cNvPr id="7" name="Picture 5" descr="C:\Mes documents\mn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0" y="304800"/>
            <a:ext cx="1371600" cy="1219200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775" name="Picture 7" descr="Macintosh HD:Users:francoiswang:Documents:Diaporamas:ALS 15 juin:MUNE.m4v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19100" y="2362200"/>
            <a:ext cx="4191000" cy="3143250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  <a:headEnd/>
            <a:tailEnd/>
          </a:ln>
          <a:effectLst>
            <a:outerShdw blurRad="50800" dist="381000" dir="2700000" algn="tl" rotWithShape="0">
              <a:srgbClr val="000000">
                <a:alpha val="42998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16" fill="hold"/>
                                        <p:tgtEl>
                                          <p:spTgt spid="327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277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7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27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57175" y="304800"/>
            <a:ext cx="6959600" cy="708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FF00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To exclude others diagnosis</a:t>
            </a:r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257175" y="1293813"/>
            <a:ext cx="9720263" cy="537368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542925" indent="-542925">
              <a:lnSpc>
                <a:spcPct val="160000"/>
              </a:lnSpc>
              <a:buFont typeface="Lucida Grande" charset="0"/>
              <a:buChar char="☯"/>
            </a:pP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Neuroimaging, clinical laboratory </a:t>
            </a:r>
            <a:r>
              <a:rPr lang="en-US" b="1">
                <a:solidFill>
                  <a:srgbClr val="FFFFFF"/>
                </a:solidFill>
                <a:latin typeface="Century Gothic" charset="0"/>
                <a:ea typeface="Times New Roman" charset="0"/>
                <a:cs typeface="Times New Roman" charset="0"/>
              </a:rPr>
              <a:t>and </a:t>
            </a:r>
            <a:br>
              <a:rPr lang="en-US" b="1">
                <a:solidFill>
                  <a:srgbClr val="FFFFFF"/>
                </a:solidFill>
                <a:latin typeface="Century Gothic" charset="0"/>
                <a:ea typeface="Times New Roman" charset="0"/>
                <a:cs typeface="Times New Roman" charset="0"/>
              </a:rPr>
            </a:b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nerve conduction </a:t>
            </a: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studies</a:t>
            </a: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 </a:t>
            </a:r>
            <a:r>
              <a:rPr lang="en-US" b="1">
                <a:solidFill>
                  <a:srgbClr val="FFFFFF"/>
                </a:solidFill>
                <a:latin typeface="Century Gothic" charset="0"/>
                <a:ea typeface="Times New Roman" charset="0"/>
                <a:cs typeface="Times New Roman" charset="0"/>
              </a:rPr>
              <a:t>will have been performed</a:t>
            </a:r>
          </a:p>
          <a:p>
            <a:pPr marL="542925" indent="-542925">
              <a:lnSpc>
                <a:spcPct val="160000"/>
              </a:lnSpc>
              <a:buFont typeface="Lucida Grande" charset="0"/>
              <a:buChar char="☯"/>
            </a:pPr>
            <a:r>
              <a:rPr lang="en-US" b="1">
                <a:solidFill>
                  <a:srgbClr val="FFFFFF"/>
                </a:solidFill>
                <a:latin typeface="Century Gothic" charset="0"/>
                <a:ea typeface="Times New Roman" charset="0"/>
                <a:cs typeface="Times New Roman" charset="0"/>
              </a:rPr>
              <a:t>Normal </a:t>
            </a: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SNAP</a:t>
            </a:r>
          </a:p>
          <a:p>
            <a:pPr marL="542925" indent="-542925">
              <a:lnSpc>
                <a:spcPct val="160000"/>
              </a:lnSpc>
              <a:buFont typeface="Lucida Grande" charset="0"/>
              <a:buChar char="☯"/>
            </a:pP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MCV</a:t>
            </a:r>
            <a:r>
              <a:rPr lang="en-US" b="1">
                <a:solidFill>
                  <a:srgbClr val="FFFFFF"/>
                </a:solidFill>
                <a:latin typeface="Century Gothic" charset="0"/>
                <a:ea typeface="Times New Roman" charset="0"/>
                <a:cs typeface="Times New Roman" charset="0"/>
              </a:rPr>
              <a:t> 				&gt; 75% LLN</a:t>
            </a:r>
            <a:br>
              <a:rPr lang="en-US" b="1">
                <a:solidFill>
                  <a:srgbClr val="FFFFFF"/>
                </a:solidFill>
                <a:latin typeface="Century Gothic" charset="0"/>
                <a:ea typeface="Times New Roman" charset="0"/>
                <a:cs typeface="Times New Roman" charset="0"/>
              </a:rPr>
            </a:br>
            <a:r>
              <a:rPr lang="en-US" b="1">
                <a:solidFill>
                  <a:srgbClr val="FFFFFF"/>
                </a:solidFill>
                <a:latin typeface="Century Gothic" charset="0"/>
                <a:ea typeface="Times New Roman" charset="0"/>
                <a:cs typeface="Times New Roman" charset="0"/>
              </a:rPr>
              <a:t>Minimal </a:t>
            </a: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F-wave </a:t>
            </a:r>
            <a:r>
              <a:rPr lang="en-US" b="1">
                <a:solidFill>
                  <a:srgbClr val="FFFFFF"/>
                </a:solidFill>
                <a:latin typeface="Century Gothic" charset="0"/>
                <a:ea typeface="Times New Roman" charset="0"/>
                <a:cs typeface="Times New Roman" charset="0"/>
              </a:rPr>
              <a:t>latencies 	&lt; 130% ULN</a:t>
            </a:r>
            <a:br>
              <a:rPr lang="en-US" b="1">
                <a:solidFill>
                  <a:srgbClr val="FFFFFF"/>
                </a:solidFill>
                <a:latin typeface="Century Gothic" charset="0"/>
                <a:ea typeface="Times New Roman" charset="0"/>
                <a:cs typeface="Times New Roman" charset="0"/>
              </a:rPr>
            </a:b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DML</a:t>
            </a:r>
            <a:r>
              <a:rPr lang="en-US" b="1">
                <a:solidFill>
                  <a:srgbClr val="FFFFFF"/>
                </a:solidFill>
                <a:latin typeface="Century Gothic" charset="0"/>
                <a:ea typeface="Times New Roman" charset="0"/>
                <a:cs typeface="Times New Roman" charset="0"/>
              </a:rPr>
              <a:t> and durations 		&lt; 150% LLN</a:t>
            </a:r>
          </a:p>
          <a:p>
            <a:pPr marL="542925" indent="-542925">
              <a:lnSpc>
                <a:spcPct val="160000"/>
              </a:lnSpc>
              <a:buFont typeface="Lucida Grande" charset="0"/>
              <a:buChar char="☯"/>
            </a:pPr>
            <a:r>
              <a:rPr lang="en-US" b="1">
                <a:solidFill>
                  <a:srgbClr val="FFFFFF"/>
                </a:solidFill>
                <a:latin typeface="Century Gothic" charset="0"/>
                <a:ea typeface="Times New Roman" charset="0"/>
                <a:cs typeface="Times New Roman" charset="0"/>
              </a:rPr>
              <a:t>Absence of </a:t>
            </a: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conduction block </a:t>
            </a:r>
            <a:r>
              <a:rPr lang="en-US" b="1">
                <a:solidFill>
                  <a:srgbClr val="FFFFFF"/>
                </a:solidFill>
                <a:latin typeface="Century Gothic" charset="0"/>
                <a:ea typeface="Times New Roman" charset="0"/>
                <a:cs typeface="Times New Roman" charset="0"/>
              </a:rPr>
              <a:t>and of pathological </a:t>
            </a: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temporal dispersion</a:t>
            </a:r>
            <a:r>
              <a:rPr lang="en-US" b="1">
                <a:solidFill>
                  <a:srgbClr val="FFFFFF"/>
                </a:solidFill>
                <a:latin typeface="Century Gothic" charset="0"/>
                <a:ea typeface="Times New Roman" charset="0"/>
                <a:cs typeface="Times New Roman" charset="0"/>
              </a:rPr>
              <a:t/>
            </a:r>
            <a:br>
              <a:rPr lang="en-US" b="1">
                <a:solidFill>
                  <a:srgbClr val="FFFFFF"/>
                </a:solidFill>
                <a:latin typeface="Century Gothic" charset="0"/>
                <a:ea typeface="Times New Roman" charset="0"/>
                <a:cs typeface="Times New Roman" charset="0"/>
              </a:rPr>
            </a:br>
            <a:endParaRPr lang="en-US" b="1">
              <a:solidFill>
                <a:srgbClr val="FFFFFF"/>
              </a:solidFill>
              <a:latin typeface="Century Gothic" charset="0"/>
              <a:ea typeface="Times New Roman" charset="0"/>
              <a:cs typeface="Times New Roman" charset="0"/>
            </a:endParaRPr>
          </a:p>
        </p:txBody>
      </p:sp>
      <p:sp>
        <p:nvSpPr>
          <p:cNvPr id="34820" name="Rectangle 7"/>
          <p:cNvSpPr>
            <a:spLocks noChangeArrowheads="1"/>
          </p:cNvSpPr>
          <p:nvPr/>
        </p:nvSpPr>
        <p:spPr bwMode="auto">
          <a:xfrm>
            <a:off x="0" y="6400800"/>
            <a:ext cx="10287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1" name="Text Box 8"/>
          <p:cNvSpPr txBox="1">
            <a:spLocks noChangeArrowheads="1"/>
          </p:cNvSpPr>
          <p:nvPr/>
        </p:nvSpPr>
        <p:spPr bwMode="auto">
          <a:xfrm>
            <a:off x="171450" y="6477000"/>
            <a:ext cx="10115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1600" b="1" i="1">
                <a:latin typeface="Century Gothic" charset="0"/>
              </a:rPr>
              <a:t>AND IF IT WAS NO ALS ?							                       30</a:t>
            </a:r>
          </a:p>
        </p:txBody>
      </p:sp>
      <p:pic>
        <p:nvPicPr>
          <p:cNvPr id="7" name="Picture 5" descr="C:\Mes documents\mn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0" y="304800"/>
            <a:ext cx="1371600" cy="1219200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7048500" y="2630488"/>
            <a:ext cx="2895600" cy="2246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latin typeface="Century Gothic" charset="0"/>
                <a:ea typeface="Century Gothic" charset="0"/>
                <a:cs typeface="Century Gothic" charset="0"/>
              </a:rPr>
              <a:t>Rapidly progressive amyotrophic lateral sclerosis initially masquerading </a:t>
            </a:r>
            <a:r>
              <a:rPr lang="en-US" sz="2000" b="1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demyelinating </a:t>
            </a:r>
            <a:r>
              <a:rPr lang="en-US" sz="2000">
                <a:latin typeface="Century Gothic" charset="0"/>
                <a:ea typeface="Century Gothic" charset="0"/>
                <a:cs typeface="Century Gothic" charset="0"/>
              </a:rPr>
              <a:t>neuropathy </a:t>
            </a:r>
            <a:br>
              <a:rPr lang="en-US" sz="2000"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2000">
                <a:latin typeface="Century Gothic" charset="0"/>
                <a:ea typeface="Century Gothic" charset="0"/>
                <a:cs typeface="Century Gothic" charset="0"/>
              </a:rPr>
              <a:t>(NCCN, 2013)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66700" y="304800"/>
            <a:ext cx="5761038" cy="708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FF00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Awaji </a:t>
            </a:r>
            <a:r>
              <a:rPr lang="en-US" sz="4000">
                <a:solidFill>
                  <a:srgbClr val="FFFF00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criteria sensitivity</a:t>
            </a:r>
            <a:endParaRPr lang="en-US" sz="4000" dirty="0">
              <a:solidFill>
                <a:srgbClr val="FFFF00"/>
              </a:solidFill>
              <a:latin typeface="Century Gothic" pitchFamily="-1" charset="0"/>
              <a:ea typeface="Times New Roman" pitchFamily="-1" charset="0"/>
              <a:cs typeface="Times New Roman" pitchFamily="-1" charset="0"/>
            </a:endParaRPr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257175" y="1638300"/>
            <a:ext cx="9720263" cy="497998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542925" indent="-542925">
              <a:lnSpc>
                <a:spcPct val="160000"/>
              </a:lnSpc>
              <a:buFont typeface="Lucida Grande" charset="0"/>
              <a:buChar char="☯"/>
            </a:pP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By comparison to the revised El Escorial criteria (Airlie House), Awaji criteria led to a </a:t>
            </a: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23% increase</a:t>
            </a: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 in the population of patients classified as having </a:t>
            </a: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probable/definite </a:t>
            </a: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ALS </a:t>
            </a:r>
            <a:b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</a:br>
            <a:r>
              <a:rPr lang="en-US" sz="2000" i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(Costal et al, 2012)</a:t>
            </a:r>
          </a:p>
          <a:p>
            <a:pPr marL="542925" indent="-542925">
              <a:lnSpc>
                <a:spcPct val="160000"/>
              </a:lnSpc>
              <a:buFont typeface="Lucida Grande" charset="0"/>
              <a:buChar char="☯"/>
            </a:pPr>
            <a:endParaRPr lang="en-US" sz="2000" i="1">
              <a:solidFill>
                <a:schemeClr val="bg1"/>
              </a:solidFill>
              <a:latin typeface="Century Gothic" charset="0"/>
              <a:ea typeface="Times New Roman" charset="0"/>
              <a:cs typeface="Times New Roman" charset="0"/>
            </a:endParaRPr>
          </a:p>
          <a:p>
            <a:pPr marL="542925" indent="-542925">
              <a:lnSpc>
                <a:spcPct val="160000"/>
              </a:lnSpc>
              <a:buFont typeface="Lucida Grande" charset="0"/>
              <a:buChar char="☯"/>
            </a:pPr>
            <a:endParaRPr lang="en-US" sz="2000" i="1">
              <a:solidFill>
                <a:schemeClr val="bg1"/>
              </a:solidFill>
              <a:latin typeface="Century Gothic" charset="0"/>
              <a:ea typeface="Times New Roman" charset="0"/>
              <a:cs typeface="Times New Roman" charset="0"/>
            </a:endParaRPr>
          </a:p>
          <a:p>
            <a:pPr marL="542925" indent="-542925">
              <a:lnSpc>
                <a:spcPct val="160000"/>
              </a:lnSpc>
            </a:pPr>
            <a:endParaRPr lang="en-US" sz="2000" i="1">
              <a:solidFill>
                <a:schemeClr val="bg1"/>
              </a:solidFill>
              <a:latin typeface="Century Gothic" charset="0"/>
              <a:ea typeface="Times New Roman" charset="0"/>
              <a:cs typeface="Times New Roman" charset="0"/>
            </a:endParaRPr>
          </a:p>
          <a:p>
            <a:pPr marL="542925" indent="-542925">
              <a:lnSpc>
                <a:spcPct val="160000"/>
              </a:lnSpc>
              <a:buFont typeface="Lucida Grande" charset="0"/>
              <a:buChar char="☯"/>
            </a:pP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What about </a:t>
            </a: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specificity ?</a:t>
            </a:r>
            <a:r>
              <a:rPr lang="en-US" b="1">
                <a:solidFill>
                  <a:srgbClr val="FFFFFF"/>
                </a:solidFill>
                <a:latin typeface="Century Gothic" charset="0"/>
                <a:ea typeface="Times New Roman" charset="0"/>
                <a:cs typeface="Times New Roman" charset="0"/>
              </a:rPr>
              <a:t/>
            </a:r>
            <a:br>
              <a:rPr lang="en-US" b="1">
                <a:solidFill>
                  <a:srgbClr val="FFFFFF"/>
                </a:solidFill>
                <a:latin typeface="Century Gothic" charset="0"/>
                <a:ea typeface="Times New Roman" charset="0"/>
                <a:cs typeface="Times New Roman" charset="0"/>
              </a:rPr>
            </a:br>
            <a:endParaRPr lang="en-US" b="1">
              <a:solidFill>
                <a:srgbClr val="FFFFFF"/>
              </a:solidFill>
              <a:latin typeface="Century Gothic" charset="0"/>
              <a:ea typeface="Times New Roman" charset="0"/>
              <a:cs typeface="Times New Roman" charset="0"/>
            </a:endParaRPr>
          </a:p>
        </p:txBody>
      </p:sp>
      <p:sp>
        <p:nvSpPr>
          <p:cNvPr id="36868" name="Rectangle 7"/>
          <p:cNvSpPr>
            <a:spLocks noChangeArrowheads="1"/>
          </p:cNvSpPr>
          <p:nvPr/>
        </p:nvSpPr>
        <p:spPr bwMode="auto">
          <a:xfrm>
            <a:off x="0" y="6400800"/>
            <a:ext cx="10287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9" name="Text Box 8"/>
          <p:cNvSpPr txBox="1">
            <a:spLocks noChangeArrowheads="1"/>
          </p:cNvSpPr>
          <p:nvPr/>
        </p:nvSpPr>
        <p:spPr bwMode="auto">
          <a:xfrm>
            <a:off x="171450" y="6477000"/>
            <a:ext cx="10115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1600" b="1" i="1">
                <a:latin typeface="Century Gothic" charset="0"/>
              </a:rPr>
              <a:t>AND IF IT WAS NO ALS ?							                       29</a:t>
            </a:r>
          </a:p>
        </p:txBody>
      </p:sp>
      <p:pic>
        <p:nvPicPr>
          <p:cNvPr id="7" name="Picture 5" descr="C:\Mes documents\mn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0" y="304800"/>
            <a:ext cx="1371600" cy="1219200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3543300" y="3886200"/>
          <a:ext cx="4698519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397"/>
                <a:gridCol w="218412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FF00"/>
                          </a:solidFill>
                          <a:latin typeface="Century Gothic"/>
                          <a:cs typeface="Century Gothic"/>
                        </a:rPr>
                        <a:t>ALS patients </a:t>
                      </a:r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(</a:t>
                      </a:r>
                      <a:r>
                        <a:rPr lang="en-US" sz="2000" b="1" dirty="0" err="1" smtClean="0">
                          <a:latin typeface="Century Gothic"/>
                          <a:cs typeface="Century Gothic"/>
                        </a:rPr>
                        <a:t>n</a:t>
                      </a:r>
                      <a:r>
                        <a:rPr lang="en-US" sz="2000" b="1" dirty="0" smtClean="0">
                          <a:latin typeface="Century Gothic"/>
                          <a:cs typeface="Century Gothic"/>
                        </a:rPr>
                        <a:t>=51)</a:t>
                      </a:r>
                      <a:endParaRPr lang="en-US" sz="2000" b="1" dirty="0">
                        <a:latin typeface="Century Gothic"/>
                        <a:cs typeface="Century Gothic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FF00"/>
                          </a:solidFill>
                          <a:latin typeface="Century Gothic"/>
                          <a:cs typeface="Century Gothic"/>
                        </a:rPr>
                        <a:t>Bulbar</a:t>
                      </a:r>
                      <a:r>
                        <a:rPr lang="en-US" sz="2000" b="1" baseline="0" dirty="0" smtClean="0">
                          <a:solidFill>
                            <a:srgbClr val="FFFF0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2000" b="1" baseline="0" dirty="0" smtClean="0">
                          <a:latin typeface="Century Gothic"/>
                          <a:cs typeface="Century Gothic"/>
                        </a:rPr>
                        <a:t>ALS</a:t>
                      </a:r>
                      <a:endParaRPr lang="en-US" sz="2000" b="1" dirty="0">
                        <a:latin typeface="Century Gothic"/>
                        <a:cs typeface="Century Gothic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El Escorial + 40%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El Escorial + 43%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Awaji + 94%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Awaji + 83%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6885" name="Rectangle 8"/>
          <p:cNvSpPr>
            <a:spLocks noChangeArrowheads="1"/>
          </p:cNvSpPr>
          <p:nvPr/>
        </p:nvSpPr>
        <p:spPr bwMode="auto">
          <a:xfrm>
            <a:off x="5981700" y="5181600"/>
            <a:ext cx="24304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i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(Okital et al, 2011)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66700" y="304800"/>
            <a:ext cx="6897688" cy="708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FF00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False positive ALS diagnosis</a:t>
            </a:r>
          </a:p>
        </p:txBody>
      </p:sp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257175" y="1295400"/>
            <a:ext cx="9720263" cy="537368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542925" indent="-542925">
              <a:lnSpc>
                <a:spcPct val="160000"/>
              </a:lnSpc>
              <a:buFont typeface="Lucida Grande" charset="0"/>
              <a:buChar char="☯"/>
            </a:pP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Psychological stress</a:t>
            </a:r>
          </a:p>
          <a:p>
            <a:pPr marL="542925" indent="-542925">
              <a:lnSpc>
                <a:spcPct val="160000"/>
              </a:lnSpc>
              <a:buFont typeface="Lucida Grande" charset="0"/>
              <a:buChar char="☯"/>
            </a:pP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Implications for life and medical </a:t>
            </a: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insurance</a:t>
            </a: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 and employment status</a:t>
            </a:r>
          </a:p>
          <a:p>
            <a:pPr marL="542925" indent="-542925">
              <a:lnSpc>
                <a:spcPct val="160000"/>
              </a:lnSpc>
              <a:buFont typeface="Lucida Grande" charset="0"/>
              <a:buChar char="☯"/>
            </a:pP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Curative </a:t>
            </a: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treatment </a:t>
            </a: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exist for some ALS mimic syndromes</a:t>
            </a:r>
          </a:p>
          <a:p>
            <a:pPr marL="542925" indent="-542925">
              <a:lnSpc>
                <a:spcPct val="160000"/>
              </a:lnSpc>
              <a:buFont typeface="Lucida Grande" charset="0"/>
              <a:buChar char="☯"/>
            </a:pP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Genetic </a:t>
            </a: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implications resulting from delay in the diagnosis of inheritable diseases</a:t>
            </a:r>
          </a:p>
          <a:p>
            <a:pPr marL="542925" indent="-542925">
              <a:lnSpc>
                <a:spcPct val="160000"/>
              </a:lnSpc>
              <a:buFont typeface="Lucida Grande" charset="0"/>
              <a:buChar char="☯"/>
            </a:pP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In the context of </a:t>
            </a: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clinical trials</a:t>
            </a: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, appropriate inclusion and exclusion criteria is of crtical importance</a:t>
            </a:r>
            <a:r>
              <a:rPr lang="en-US" b="1">
                <a:solidFill>
                  <a:srgbClr val="FFFFFF"/>
                </a:solidFill>
                <a:latin typeface="Century Gothic" charset="0"/>
                <a:ea typeface="Times New Roman" charset="0"/>
                <a:cs typeface="Times New Roman" charset="0"/>
              </a:rPr>
              <a:t/>
            </a:r>
            <a:br>
              <a:rPr lang="en-US" b="1">
                <a:solidFill>
                  <a:srgbClr val="FFFFFF"/>
                </a:solidFill>
                <a:latin typeface="Century Gothic" charset="0"/>
                <a:ea typeface="Times New Roman" charset="0"/>
                <a:cs typeface="Times New Roman" charset="0"/>
              </a:rPr>
            </a:br>
            <a:endParaRPr lang="en-US" b="1">
              <a:solidFill>
                <a:srgbClr val="FFFFFF"/>
              </a:solidFill>
              <a:latin typeface="Century Gothic" charset="0"/>
              <a:ea typeface="Times New Roman" charset="0"/>
              <a:cs typeface="Times New Roman" charset="0"/>
            </a:endParaRPr>
          </a:p>
        </p:txBody>
      </p:sp>
      <p:sp>
        <p:nvSpPr>
          <p:cNvPr id="38916" name="Rectangle 7"/>
          <p:cNvSpPr>
            <a:spLocks noChangeArrowheads="1"/>
          </p:cNvSpPr>
          <p:nvPr/>
        </p:nvSpPr>
        <p:spPr bwMode="auto">
          <a:xfrm>
            <a:off x="0" y="6400800"/>
            <a:ext cx="10287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7" name="Text Box 8"/>
          <p:cNvSpPr txBox="1">
            <a:spLocks noChangeArrowheads="1"/>
          </p:cNvSpPr>
          <p:nvPr/>
        </p:nvSpPr>
        <p:spPr bwMode="auto">
          <a:xfrm>
            <a:off x="171450" y="6477000"/>
            <a:ext cx="10115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1600" b="1" i="1">
                <a:latin typeface="Century Gothic" charset="0"/>
              </a:rPr>
              <a:t>AND IF IT WAS NO ALS ?							                       28</a:t>
            </a:r>
          </a:p>
        </p:txBody>
      </p:sp>
      <p:pic>
        <p:nvPicPr>
          <p:cNvPr id="7" name="Picture 5" descr="C:\Mes documents\mn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0" y="304800"/>
            <a:ext cx="1371600" cy="1219200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66700" y="228600"/>
            <a:ext cx="5295900" cy="708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FF00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Differential diagnosis</a:t>
            </a:r>
          </a:p>
        </p:txBody>
      </p:sp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257175" y="304800"/>
            <a:ext cx="10029825" cy="65563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542925" indent="-542925">
              <a:lnSpc>
                <a:spcPct val="160000"/>
              </a:lnSpc>
              <a:buFont typeface="Lucida Grande" charset="0"/>
              <a:buChar char="☯"/>
            </a:pPr>
            <a:endParaRPr lang="en-US" b="1">
              <a:solidFill>
                <a:srgbClr val="FFFF00"/>
              </a:solidFill>
              <a:latin typeface="Century Gothic" charset="0"/>
              <a:ea typeface="Times New Roman" charset="0"/>
              <a:cs typeface="Times New Roman" charset="0"/>
            </a:endParaRPr>
          </a:p>
          <a:p>
            <a:pPr marL="542925" indent="-542925">
              <a:lnSpc>
                <a:spcPct val="160000"/>
              </a:lnSpc>
              <a:buFont typeface="Lucida Grande" charset="0"/>
              <a:buChar char="☯"/>
            </a:pPr>
            <a:r>
              <a:rPr lang="en-US" b="1">
                <a:solidFill>
                  <a:srgbClr val="FFFFFF"/>
                </a:solidFill>
                <a:latin typeface="Century Gothic" charset="0"/>
                <a:ea typeface="Times New Roman" charset="0"/>
                <a:cs typeface="Times New Roman" charset="0"/>
              </a:rPr>
              <a:t>Background : </a:t>
            </a:r>
            <a:br>
              <a:rPr lang="en-US" b="1">
                <a:solidFill>
                  <a:srgbClr val="FFFFFF"/>
                </a:solidFill>
                <a:latin typeface="Century Gothic" charset="0"/>
                <a:ea typeface="Times New Roman" charset="0"/>
                <a:cs typeface="Times New Roman" charset="0"/>
              </a:rPr>
            </a:br>
            <a:r>
              <a:rPr lang="en-US" b="1">
                <a:solidFill>
                  <a:srgbClr val="FFFFFF"/>
                </a:solidFill>
                <a:latin typeface="Century Gothic" charset="0"/>
                <a:ea typeface="Times New Roman" charset="0"/>
                <a:cs typeface="Times New Roman" charset="0"/>
              </a:rPr>
              <a:t>radiotherapy, polio…</a:t>
            </a:r>
            <a:endParaRPr lang="en-US" b="1">
              <a:solidFill>
                <a:srgbClr val="FFFF00"/>
              </a:solidFill>
              <a:latin typeface="Century Gothic" charset="0"/>
              <a:ea typeface="Times New Roman" charset="0"/>
              <a:cs typeface="Times New Roman" charset="0"/>
            </a:endParaRPr>
          </a:p>
          <a:p>
            <a:pPr marL="542925" indent="-542925">
              <a:lnSpc>
                <a:spcPct val="160000"/>
              </a:lnSpc>
              <a:buFont typeface="Lucida Grande" charset="0"/>
              <a:buChar char="☯"/>
            </a:pP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Borderline</a:t>
            </a:r>
            <a:r>
              <a:rPr lang="en-US" b="1">
                <a:solidFill>
                  <a:srgbClr val="FF6600"/>
                </a:solidFill>
                <a:latin typeface="Century Gothic" charset="0"/>
                <a:ea typeface="Times New Roman" charset="0"/>
                <a:cs typeface="Times New Roman" charset="0"/>
              </a:rPr>
              <a:t> </a:t>
            </a: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forms</a:t>
            </a:r>
          </a:p>
          <a:p>
            <a:pPr marL="542925" indent="-542925">
              <a:lnSpc>
                <a:spcPct val="160000"/>
              </a:lnSpc>
              <a:buFont typeface="Lucida Grande" charset="0"/>
              <a:buChar char="☯"/>
            </a:pPr>
            <a:r>
              <a:rPr lang="en-US" b="1">
                <a:solidFill>
                  <a:srgbClr val="FFFFFF"/>
                </a:solidFill>
                <a:latin typeface="Century Gothic" charset="0"/>
                <a:ea typeface="Times New Roman" charset="0"/>
                <a:cs typeface="Times New Roman" charset="0"/>
              </a:rPr>
              <a:t>ALS </a:t>
            </a: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mimic </a:t>
            </a:r>
            <a:r>
              <a:rPr lang="en-US" b="1">
                <a:solidFill>
                  <a:srgbClr val="FFFFFF"/>
                </a:solidFill>
                <a:latin typeface="Century Gothic" charset="0"/>
                <a:ea typeface="Times New Roman" charset="0"/>
                <a:cs typeface="Times New Roman" charset="0"/>
              </a:rPr>
              <a:t>disorders</a:t>
            </a:r>
          </a:p>
          <a:p>
            <a:pPr marL="542925" indent="-542925">
              <a:lnSpc>
                <a:spcPct val="160000"/>
              </a:lnSpc>
              <a:buFont typeface="Lucida Grande" charset="0"/>
              <a:buChar char="☯"/>
            </a:pP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Concomitant </a:t>
            </a:r>
            <a:r>
              <a:rPr lang="en-US" b="1">
                <a:solidFill>
                  <a:srgbClr val="FFFFFF"/>
                </a:solidFill>
                <a:latin typeface="Century Gothic" charset="0"/>
                <a:ea typeface="Times New Roman" charset="0"/>
                <a:cs typeface="Times New Roman" charset="0"/>
              </a:rPr>
              <a:t>diseases</a:t>
            </a:r>
            <a:br>
              <a:rPr lang="en-US" b="1">
                <a:solidFill>
                  <a:srgbClr val="FFFFFF"/>
                </a:solidFill>
                <a:latin typeface="Century Gothic" charset="0"/>
                <a:ea typeface="Times New Roman" charset="0"/>
                <a:cs typeface="Times New Roman" charset="0"/>
              </a:rPr>
            </a:br>
            <a:r>
              <a:rPr lang="en-US" b="1">
                <a:solidFill>
                  <a:srgbClr val="FFFFFF"/>
                </a:solidFill>
                <a:latin typeface="Century Gothic" charset="0"/>
                <a:ea typeface="Times New Roman" charset="0"/>
                <a:cs typeface="Times New Roman" charset="0"/>
              </a:rPr>
              <a:t>	- </a:t>
            </a: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false +</a:t>
            </a:r>
            <a:r>
              <a:rPr lang="en-US" b="1">
                <a:solidFill>
                  <a:srgbClr val="FFFFFF"/>
                </a:solidFill>
                <a:latin typeface="Century Gothic" charset="0"/>
                <a:ea typeface="Times New Roman" charset="0"/>
                <a:cs typeface="Times New Roman" charset="0"/>
              </a:rPr>
              <a:t> ALS diagnosis : 	cervical + lumbar spine stenosis</a:t>
            </a:r>
            <a:br>
              <a:rPr lang="en-US" b="1">
                <a:solidFill>
                  <a:srgbClr val="FFFFFF"/>
                </a:solidFill>
                <a:latin typeface="Century Gothic" charset="0"/>
                <a:ea typeface="Times New Roman" charset="0"/>
                <a:cs typeface="Times New Roman" charset="0"/>
              </a:rPr>
            </a:br>
            <a:r>
              <a:rPr lang="en-US" b="1">
                <a:solidFill>
                  <a:srgbClr val="FFFFFF"/>
                </a:solidFill>
                <a:latin typeface="Century Gothic" charset="0"/>
                <a:ea typeface="Times New Roman" charset="0"/>
                <a:cs typeface="Times New Roman" charset="0"/>
              </a:rPr>
              <a:t>					falx meningioma + LSS</a:t>
            </a:r>
            <a:br>
              <a:rPr lang="en-US" b="1">
                <a:solidFill>
                  <a:srgbClr val="FFFFFF"/>
                </a:solidFill>
                <a:latin typeface="Century Gothic" charset="0"/>
                <a:ea typeface="Times New Roman" charset="0"/>
                <a:cs typeface="Times New Roman" charset="0"/>
              </a:rPr>
            </a:br>
            <a:r>
              <a:rPr lang="en-US" b="1">
                <a:solidFill>
                  <a:srgbClr val="FFFFFF"/>
                </a:solidFill>
                <a:latin typeface="Century Gothic" charset="0"/>
                <a:ea typeface="Times New Roman" charset="0"/>
                <a:cs typeface="Times New Roman" charset="0"/>
              </a:rPr>
              <a:t>	- </a:t>
            </a: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false –</a:t>
            </a:r>
            <a:r>
              <a:rPr lang="en-US" b="1">
                <a:solidFill>
                  <a:srgbClr val="FFFFFF"/>
                </a:solidFill>
                <a:latin typeface="Century Gothic" charset="0"/>
                <a:ea typeface="Times New Roman" charset="0"/>
                <a:cs typeface="Times New Roman" charset="0"/>
              </a:rPr>
              <a:t> ALS diagnosis : 	ALS + CSS </a:t>
            </a:r>
            <a:r>
              <a:rPr lang="en-US" sz="2000" b="1">
                <a:solidFill>
                  <a:srgbClr val="FFFFFF"/>
                </a:solidFill>
                <a:latin typeface="Century Gothic" charset="0"/>
                <a:ea typeface="Times New Roman" charset="0"/>
                <a:cs typeface="Times New Roman" charset="0"/>
              </a:rPr>
              <a:t>(cervical laminectomy in 8%)</a:t>
            </a:r>
            <a:r>
              <a:rPr lang="en-US" b="1">
                <a:solidFill>
                  <a:srgbClr val="FFFFFF"/>
                </a:solidFill>
                <a:latin typeface="Century Gothic" charset="0"/>
                <a:ea typeface="Times New Roman" charset="0"/>
                <a:cs typeface="Times New Roman" charset="0"/>
              </a:rPr>
              <a:t/>
            </a:r>
            <a:br>
              <a:rPr lang="en-US" b="1">
                <a:solidFill>
                  <a:srgbClr val="FFFFFF"/>
                </a:solidFill>
                <a:latin typeface="Century Gothic" charset="0"/>
                <a:ea typeface="Times New Roman" charset="0"/>
                <a:cs typeface="Times New Roman" charset="0"/>
              </a:rPr>
            </a:br>
            <a:r>
              <a:rPr lang="en-US" b="1">
                <a:solidFill>
                  <a:srgbClr val="FFFFFF"/>
                </a:solidFill>
                <a:latin typeface="Century Gothic" charset="0"/>
                <a:ea typeface="Times New Roman" charset="0"/>
                <a:cs typeface="Times New Roman" charset="0"/>
              </a:rPr>
              <a:t>					ALS + entrapment or neuropathies</a:t>
            </a:r>
            <a:br>
              <a:rPr lang="en-US" b="1">
                <a:solidFill>
                  <a:srgbClr val="FFFFFF"/>
                </a:solidFill>
                <a:latin typeface="Century Gothic" charset="0"/>
                <a:ea typeface="Times New Roman" charset="0"/>
                <a:cs typeface="Times New Roman" charset="0"/>
              </a:rPr>
            </a:br>
            <a:endParaRPr lang="en-US" b="1">
              <a:solidFill>
                <a:srgbClr val="FFFFFF"/>
              </a:solidFill>
              <a:latin typeface="Century Gothic" charset="0"/>
              <a:ea typeface="Times New Roman" charset="0"/>
              <a:cs typeface="Times New Roman" charset="0"/>
            </a:endParaRPr>
          </a:p>
        </p:txBody>
      </p:sp>
      <p:sp>
        <p:nvSpPr>
          <p:cNvPr id="40964" name="Rectangle 7"/>
          <p:cNvSpPr>
            <a:spLocks noChangeArrowheads="1"/>
          </p:cNvSpPr>
          <p:nvPr/>
        </p:nvSpPr>
        <p:spPr bwMode="auto">
          <a:xfrm>
            <a:off x="0" y="6400800"/>
            <a:ext cx="10287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5" name="Text Box 8"/>
          <p:cNvSpPr txBox="1">
            <a:spLocks noChangeArrowheads="1"/>
          </p:cNvSpPr>
          <p:nvPr/>
        </p:nvSpPr>
        <p:spPr bwMode="auto">
          <a:xfrm>
            <a:off x="171450" y="6477000"/>
            <a:ext cx="10115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1600" b="1" i="1">
                <a:latin typeface="Century Gothic" charset="0"/>
              </a:rPr>
              <a:t>AND IF IT WAS NO ALS ?							                       27</a:t>
            </a:r>
          </a:p>
        </p:txBody>
      </p:sp>
      <p:pic>
        <p:nvPicPr>
          <p:cNvPr id="40966" name="Picture 6" descr="/Users/francoiswang/Documents/Diaporamas/ALS 15 juin/post polio fibs.m4v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152900" y="1295400"/>
            <a:ext cx="2616200" cy="1962150"/>
          </a:xfrm>
          <a:prstGeom prst="rect">
            <a:avLst/>
          </a:prstGeom>
          <a:noFill/>
          <a:ln w="63500">
            <a:solidFill>
              <a:schemeClr val="bg1"/>
            </a:solidFill>
            <a:round/>
            <a:headEnd/>
            <a:tailEnd/>
          </a:ln>
          <a:effectLst>
            <a:outerShdw blurRad="50800" dist="279401" dir="2700000" algn="tl" rotWithShape="0">
              <a:srgbClr val="000000">
                <a:alpha val="42998"/>
              </a:srgbClr>
            </a:outerShdw>
          </a:effectLst>
        </p:spPr>
      </p:pic>
      <p:pic>
        <p:nvPicPr>
          <p:cNvPr id="40967" name="Picture 7" descr="/Users/francoiswang/Documents/Diaporamas/ALS 15 juin/post polio IP.m4v">
            <a:hlinkClick r:id="" action="ppaction://media"/>
          </p:cNvPr>
          <p:cNvPicPr/>
          <p:nvPr>
            <a:videoFile r:link="rId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7175500" y="1295400"/>
            <a:ext cx="2616200" cy="1962150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ffectLst>
            <a:outerShdw blurRad="50800" dist="279401" dir="2700000" algn="tl" rotWithShape="0">
              <a:srgbClr val="000000">
                <a:alpha val="42998"/>
              </a:srgbClr>
            </a:outerShdw>
          </a:effectLst>
        </p:spPr>
      </p:pic>
      <p:pic>
        <p:nvPicPr>
          <p:cNvPr id="11" name="Picture 5" descr="C:\Mes documents\mn.t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05900" y="304800"/>
            <a:ext cx="685800" cy="609600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09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096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9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09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7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0967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66700" y="304800"/>
            <a:ext cx="4144963" cy="708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FF00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Borderline forms</a:t>
            </a:r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257175" y="1160463"/>
            <a:ext cx="9720263" cy="478313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542925" indent="-542925">
              <a:lnSpc>
                <a:spcPct val="160000"/>
              </a:lnSpc>
              <a:buFont typeface="Lucida Grande" charset="0"/>
              <a:buChar char="☯"/>
              <a:tabLst>
                <a:tab pos="803275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Primary lateral sclerosis (</a:t>
            </a: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PLS</a:t>
            </a: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) : pure UMN syn.</a:t>
            </a:r>
          </a:p>
          <a:p>
            <a:pPr marL="542925" indent="-542925">
              <a:lnSpc>
                <a:spcPct val="160000"/>
              </a:lnSpc>
              <a:buFont typeface="Lucida Grande" charset="0"/>
              <a:buChar char="☯"/>
              <a:tabLst>
                <a:tab pos="803275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Primary muscular atrophy (</a:t>
            </a: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PMA</a:t>
            </a: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) : pure LMN syn.</a:t>
            </a:r>
          </a:p>
          <a:p>
            <a:pPr marL="542925" indent="-542925">
              <a:lnSpc>
                <a:spcPct val="160000"/>
              </a:lnSpc>
              <a:buFont typeface="Lucida Grande" charset="0"/>
              <a:buChar char="☯"/>
              <a:tabLst>
                <a:tab pos="803275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Progressive bulbar palsy (</a:t>
            </a: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PBP</a:t>
            </a: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) : bulbar -&gt; pseudobulbar syn</a:t>
            </a:r>
          </a:p>
          <a:p>
            <a:pPr marL="542925" indent="-542925">
              <a:lnSpc>
                <a:spcPct val="160000"/>
              </a:lnSpc>
              <a:buFont typeface="Lucida Grande" charset="0"/>
              <a:buChar char="☯"/>
              <a:tabLst>
                <a:tab pos="803275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With focal amyotrophy</a:t>
            </a:r>
          </a:p>
          <a:p>
            <a:pPr marL="542925" indent="-542925">
              <a:lnSpc>
                <a:spcPct val="160000"/>
              </a:lnSpc>
              <a:tabLst>
                <a:tab pos="803275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	- Flail arm syndrome (</a:t>
            </a: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FAS</a:t>
            </a: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)/Man-in-the barrel syn. : 	</a:t>
            </a:r>
            <a:b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</a:b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	</a:t>
            </a:r>
            <a:r>
              <a:rPr lang="en-US" b="1" u="sng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scapular atrophy</a:t>
            </a: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/>
            </a:r>
            <a:b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</a:b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- Flail leg syndrome (</a:t>
            </a: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FLS</a:t>
            </a: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)/pseudopolyneuritic ou Patrikios 	form of ALS : </a:t>
            </a:r>
            <a:r>
              <a:rPr lang="en-US" b="1" u="sng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distal lower limb atrophy </a:t>
            </a:r>
            <a:endParaRPr lang="en-US" b="1" u="sng">
              <a:solidFill>
                <a:srgbClr val="FFFFFF"/>
              </a:solidFill>
              <a:latin typeface="Century Gothic" charset="0"/>
              <a:ea typeface="Times New Roman" charset="0"/>
              <a:cs typeface="Times New Roman" charset="0"/>
            </a:endParaRPr>
          </a:p>
        </p:txBody>
      </p:sp>
      <p:sp>
        <p:nvSpPr>
          <p:cNvPr id="43012" name="Rectangle 7"/>
          <p:cNvSpPr>
            <a:spLocks noChangeArrowheads="1"/>
          </p:cNvSpPr>
          <p:nvPr/>
        </p:nvSpPr>
        <p:spPr bwMode="auto">
          <a:xfrm>
            <a:off x="0" y="6400800"/>
            <a:ext cx="10287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3" name="Text Box 8"/>
          <p:cNvSpPr txBox="1">
            <a:spLocks noChangeArrowheads="1"/>
          </p:cNvSpPr>
          <p:nvPr/>
        </p:nvSpPr>
        <p:spPr bwMode="auto">
          <a:xfrm>
            <a:off x="171450" y="6477000"/>
            <a:ext cx="10115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1600" b="1" i="1">
                <a:latin typeface="Century Gothic" charset="0"/>
              </a:rPr>
              <a:t>AND IF IT WAS NO ALS ?							                       26</a:t>
            </a:r>
          </a:p>
        </p:txBody>
      </p:sp>
      <p:pic>
        <p:nvPicPr>
          <p:cNvPr id="7" name="Picture 5" descr="C:\Mes documents\mn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0" y="304800"/>
            <a:ext cx="1371600" cy="1219200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66700" y="304800"/>
            <a:ext cx="5813425" cy="708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FF00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Primary lateral sclerosis</a:t>
            </a:r>
          </a:p>
        </p:txBody>
      </p:sp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257175" y="1581150"/>
            <a:ext cx="9720263" cy="36004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542925" indent="-542925">
              <a:lnSpc>
                <a:spcPct val="160000"/>
              </a:lnSpc>
              <a:buFont typeface="Lucida Grande" charset="0"/>
              <a:buChar char="☯"/>
              <a:tabLst>
                <a:tab pos="803275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Rare, non-hereditary, DD &gt; 3 years</a:t>
            </a:r>
          </a:p>
          <a:p>
            <a:pPr marL="542925" indent="-542925">
              <a:lnSpc>
                <a:spcPct val="160000"/>
              </a:lnSpc>
              <a:buFont typeface="Lucida Grande" charset="0"/>
              <a:buChar char="☯"/>
              <a:tabLst>
                <a:tab pos="803275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Progressive spinobulbar spasticity</a:t>
            </a:r>
          </a:p>
          <a:p>
            <a:pPr marL="542925" indent="-542925">
              <a:lnSpc>
                <a:spcPct val="160000"/>
              </a:lnSpc>
              <a:buFont typeface="Lucida Grande" charset="0"/>
              <a:buChar char="☯"/>
              <a:tabLst>
                <a:tab pos="803275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Wide spectrum from </a:t>
            </a: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pure </a:t>
            </a: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motor central involvement to forms which are </a:t>
            </a: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not restricted </a:t>
            </a: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to the central motor system</a:t>
            </a:r>
          </a:p>
          <a:p>
            <a:pPr marL="542925" indent="-542925">
              <a:lnSpc>
                <a:spcPct val="160000"/>
              </a:lnSpc>
              <a:buFont typeface="Lucida Grande" charset="0"/>
              <a:buChar char="☯"/>
              <a:tabLst>
                <a:tab pos="803275" algn="l"/>
              </a:tabLst>
            </a:pP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∆∆</a:t>
            </a: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 : CSS or compression (MRI), MS (MRI, CSF), HSP, </a:t>
            </a:r>
            <a:b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</a:b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syphilis, Lyme, HTLV</a:t>
            </a:r>
          </a:p>
        </p:txBody>
      </p:sp>
      <p:sp>
        <p:nvSpPr>
          <p:cNvPr id="45060" name="Rectangle 7"/>
          <p:cNvSpPr>
            <a:spLocks noChangeArrowheads="1"/>
          </p:cNvSpPr>
          <p:nvPr/>
        </p:nvSpPr>
        <p:spPr bwMode="auto">
          <a:xfrm>
            <a:off x="0" y="6400800"/>
            <a:ext cx="10287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1" name="Text Box 8"/>
          <p:cNvSpPr txBox="1">
            <a:spLocks noChangeArrowheads="1"/>
          </p:cNvSpPr>
          <p:nvPr/>
        </p:nvSpPr>
        <p:spPr bwMode="auto">
          <a:xfrm>
            <a:off x="171450" y="6477000"/>
            <a:ext cx="10115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1600" b="1" i="1">
                <a:latin typeface="Century Gothic" charset="0"/>
              </a:rPr>
              <a:t>AND IF IT WAS NO ALS ?							                       25</a:t>
            </a:r>
          </a:p>
        </p:txBody>
      </p:sp>
      <p:pic>
        <p:nvPicPr>
          <p:cNvPr id="7" name="Picture 5" descr="C:\Mes documents\mn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0" y="304800"/>
            <a:ext cx="1371600" cy="1219200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66700" y="304800"/>
            <a:ext cx="5813425" cy="708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FF00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Primary lateral sclerosis</a:t>
            </a:r>
          </a:p>
        </p:txBody>
      </p:sp>
      <p:sp>
        <p:nvSpPr>
          <p:cNvPr id="47107" name="Rectangle 7"/>
          <p:cNvSpPr>
            <a:spLocks noChangeArrowheads="1"/>
          </p:cNvSpPr>
          <p:nvPr/>
        </p:nvSpPr>
        <p:spPr bwMode="auto">
          <a:xfrm>
            <a:off x="0" y="6400800"/>
            <a:ext cx="10287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1824037"/>
            <a:ext cx="9131300" cy="4318000"/>
          </a:xfrm>
          <a:prstGeom prst="rect">
            <a:avLst/>
          </a:prstGeom>
          <a:effectLst>
            <a:outerShdw blurRad="50800" dist="381000" dir="24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0"/>
          </a:sp3d>
        </p:spPr>
      </p:pic>
      <p:cxnSp>
        <p:nvCxnSpPr>
          <p:cNvPr id="9" name="Connecteur droit 8"/>
          <p:cNvCxnSpPr/>
          <p:nvPr/>
        </p:nvCxnSpPr>
        <p:spPr>
          <a:xfrm>
            <a:off x="2917825" y="4719638"/>
            <a:ext cx="381000" cy="1587"/>
          </a:xfrm>
          <a:prstGeom prst="line">
            <a:avLst/>
          </a:prstGeom>
          <a:ln>
            <a:solidFill>
              <a:srgbClr val="FF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6972300" y="5710238"/>
            <a:ext cx="266858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Wang et al, 2009</a:t>
            </a:r>
          </a:p>
        </p:txBody>
      </p:sp>
      <p:sp>
        <p:nvSpPr>
          <p:cNvPr id="47111" name="Text Box 8"/>
          <p:cNvSpPr txBox="1">
            <a:spLocks noChangeArrowheads="1"/>
          </p:cNvSpPr>
          <p:nvPr/>
        </p:nvSpPr>
        <p:spPr bwMode="auto">
          <a:xfrm>
            <a:off x="171450" y="6477000"/>
            <a:ext cx="10115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1600" b="1" i="1">
                <a:latin typeface="Century Gothic" charset="0"/>
              </a:rPr>
              <a:t>AND IF IT WAS NO ALS ?							                       24</a:t>
            </a:r>
          </a:p>
        </p:txBody>
      </p:sp>
      <p:pic>
        <p:nvPicPr>
          <p:cNvPr id="11" name="Picture 5" descr="C:\Mes documents\mn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0" y="304800"/>
            <a:ext cx="1371600" cy="1219200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66700" y="304800"/>
            <a:ext cx="5218113" cy="708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000">
                <a:solidFill>
                  <a:srgbClr val="FFFF00"/>
                </a:solidFill>
                <a:latin typeface="Century Gothic" pitchFamily="-84" charset="0"/>
                <a:ea typeface="Times New Roman" pitchFamily="-84" charset="0"/>
                <a:cs typeface="Times New Roman" pitchFamily="-84" charset="0"/>
              </a:rPr>
              <a:t>ALS mimic disorders</a:t>
            </a:r>
          </a:p>
        </p:txBody>
      </p:sp>
      <p:sp>
        <p:nvSpPr>
          <p:cNvPr id="49155" name="Rectangle 7"/>
          <p:cNvSpPr>
            <a:spLocks noChangeArrowheads="1"/>
          </p:cNvSpPr>
          <p:nvPr/>
        </p:nvSpPr>
        <p:spPr bwMode="auto">
          <a:xfrm>
            <a:off x="0" y="6400800"/>
            <a:ext cx="10287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6" name="Text Box 8"/>
          <p:cNvSpPr txBox="1">
            <a:spLocks noChangeArrowheads="1"/>
          </p:cNvSpPr>
          <p:nvPr/>
        </p:nvSpPr>
        <p:spPr bwMode="auto">
          <a:xfrm>
            <a:off x="171450" y="6477000"/>
            <a:ext cx="10115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1600" b="1" i="1">
                <a:latin typeface="Century Gothic" charset="0"/>
              </a:rPr>
              <a:t>AND IF IT WAS NO ALS ?							                       23</a:t>
            </a:r>
          </a:p>
        </p:txBody>
      </p:sp>
      <p:sp>
        <p:nvSpPr>
          <p:cNvPr id="49157" name="Rectangle 7"/>
          <p:cNvSpPr>
            <a:spLocks noChangeArrowheads="1"/>
          </p:cNvSpPr>
          <p:nvPr/>
        </p:nvSpPr>
        <p:spPr bwMode="auto">
          <a:xfrm>
            <a:off x="257175" y="1631950"/>
            <a:ext cx="98583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</a:rPr>
              <a:t>Myopathies	Hirayama</a:t>
            </a:r>
            <a:br>
              <a:rPr lang="en-US" b="1">
                <a:solidFill>
                  <a:schemeClr val="bg1"/>
                </a:solidFill>
                <a:latin typeface="Century Gothic" charset="0"/>
              </a:rPr>
            </a:br>
            <a:r>
              <a:rPr lang="en-US" b="1">
                <a:solidFill>
                  <a:schemeClr val="bg1"/>
                </a:solidFill>
                <a:latin typeface="Century Gothic" charset="0"/>
              </a:rPr>
              <a:t>Polymyositis		MS</a:t>
            </a:r>
            <a:br>
              <a:rPr lang="en-US" b="1">
                <a:solidFill>
                  <a:schemeClr val="bg1"/>
                </a:solidFill>
                <a:latin typeface="Century Gothic" charset="0"/>
              </a:rPr>
            </a:br>
            <a:r>
              <a:rPr lang="en-US" b="1">
                <a:solidFill>
                  <a:srgbClr val="FFFF00"/>
                </a:solidFill>
                <a:latin typeface="Century Gothic" charset="0"/>
              </a:rPr>
              <a:t>IBM</a:t>
            </a:r>
            <a:r>
              <a:rPr lang="en-US" b="1">
                <a:solidFill>
                  <a:schemeClr val="bg1"/>
                </a:solidFill>
                <a:latin typeface="Century Gothic" charset="0"/>
              </a:rPr>
              <a:t>		Lacunar stroke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rgbClr val="FFFF00"/>
                </a:solidFill>
                <a:latin typeface="Century Gothic" charset="0"/>
              </a:rPr>
              <a:t>MMN</a:t>
            </a:r>
            <a:r>
              <a:rPr lang="en-US" b="1">
                <a:solidFill>
                  <a:schemeClr val="bg1"/>
                </a:solidFill>
                <a:latin typeface="Century Gothic" charset="0"/>
              </a:rPr>
              <a:t>		PSP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</a:rPr>
              <a:t>Myasthenia		Multi-system disorders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rgbClr val="FFFF00"/>
                </a:solidFill>
                <a:latin typeface="Century Gothic" charset="0"/>
              </a:rPr>
              <a:t>Kennedy’syndrome</a:t>
            </a:r>
            <a:r>
              <a:rPr lang="en-US" b="1">
                <a:solidFill>
                  <a:schemeClr val="bg1"/>
                </a:solidFill>
                <a:latin typeface="Century Gothic" charset="0"/>
              </a:rPr>
              <a:t>	Prion diseases	SCA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</a:rPr>
              <a:t>CMT 2F/dHMN (HSPB1), CMT 2L (HSPB8)		</a:t>
            </a:r>
          </a:p>
          <a:p>
            <a:pPr eaLnBrk="0" hangingPunct="0"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</a:rPr>
              <a:t>CMT 2D/HMN/Silver syndrome (GARS, BSCL2)       (distal) SMA	</a:t>
            </a:r>
          </a:p>
          <a:p>
            <a:pPr eaLnBrk="0" hangingPunct="0"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</a:rPr>
              <a:t>Myelopathies			Hexoaminidase A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rgbClr val="FFFF00"/>
                </a:solidFill>
                <a:latin typeface="Century Gothic" charset="0"/>
              </a:rPr>
              <a:t>Cervical spine stenosis</a:t>
            </a:r>
            <a:r>
              <a:rPr lang="en-US" b="1">
                <a:solidFill>
                  <a:schemeClr val="bg1"/>
                </a:solidFill>
                <a:latin typeface="Century Gothic" charset="0"/>
              </a:rPr>
              <a:t>		Cramp-</a:t>
            </a:r>
            <a:r>
              <a:rPr lang="en-US" b="1">
                <a:solidFill>
                  <a:srgbClr val="FFFF00"/>
                </a:solidFill>
                <a:latin typeface="Century Gothic" charset="0"/>
              </a:rPr>
              <a:t>Fasciculation </a:t>
            </a:r>
            <a:r>
              <a:rPr lang="en-US" b="1">
                <a:solidFill>
                  <a:schemeClr val="bg1"/>
                </a:solidFill>
                <a:latin typeface="Century Gothic" charset="0"/>
              </a:rPr>
              <a:t>&amp; Isaac’s syn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</a:rPr>
              <a:t>Syringomyelia		</a:t>
            </a:r>
            <a:r>
              <a:rPr lang="en-US" b="1">
                <a:solidFill>
                  <a:srgbClr val="FFFFFF"/>
                </a:solidFill>
                <a:latin typeface="Century Gothic" charset="0"/>
              </a:rPr>
              <a:t>Dys T &amp; hyper PT, lymphoma, paraN</a:t>
            </a:r>
            <a:endParaRPr lang="en-US" b="1">
              <a:solidFill>
                <a:schemeClr val="bg1"/>
              </a:solidFill>
              <a:latin typeface="Century Gothic" charset="0"/>
            </a:endParaRP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</a:rPr>
              <a:t>TOS and other compressive mononeuropathies	</a:t>
            </a:r>
          </a:p>
        </p:txBody>
      </p:sp>
      <p:pic>
        <p:nvPicPr>
          <p:cNvPr id="7" name="Picture 5" descr="C:\Mes documents\mn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0" y="304800"/>
            <a:ext cx="1371600" cy="1219200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9159" name="Text Box 8"/>
          <p:cNvSpPr txBox="1">
            <a:spLocks noChangeArrowheads="1"/>
          </p:cNvSpPr>
          <p:nvPr/>
        </p:nvSpPr>
        <p:spPr bwMode="auto">
          <a:xfrm>
            <a:off x="257175" y="1066800"/>
            <a:ext cx="10115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BE" sz="1600" b="1">
                <a:solidFill>
                  <a:srgbClr val="FFFF00"/>
                </a:solidFill>
                <a:latin typeface="Century Gothic" charset="0"/>
              </a:rPr>
              <a:t>The more frequent disorders</a:t>
            </a:r>
            <a:endParaRPr lang="fr-FR" sz="1600" b="1">
              <a:solidFill>
                <a:srgbClr val="FFFF00"/>
              </a:solidFill>
              <a:latin typeface="Century 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ChangeArrowheads="1"/>
          </p:cNvSpPr>
          <p:nvPr/>
        </p:nvSpPr>
        <p:spPr bwMode="auto">
          <a:xfrm>
            <a:off x="0" y="6400800"/>
            <a:ext cx="10287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03" name="Text Box 8"/>
          <p:cNvSpPr txBox="1">
            <a:spLocks noChangeArrowheads="1"/>
          </p:cNvSpPr>
          <p:nvPr/>
        </p:nvSpPr>
        <p:spPr bwMode="auto">
          <a:xfrm>
            <a:off x="171450" y="6477000"/>
            <a:ext cx="10115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1600" b="1" i="1">
                <a:latin typeface="Century Gothic" charset="0"/>
              </a:rPr>
              <a:t>AND IF IT WAS NO ALS ?							                       22</a:t>
            </a:r>
          </a:p>
        </p:txBody>
      </p:sp>
      <p:sp>
        <p:nvSpPr>
          <p:cNvPr id="51204" name="Text Box 8"/>
          <p:cNvSpPr txBox="1">
            <a:spLocks noChangeArrowheads="1"/>
          </p:cNvSpPr>
          <p:nvPr/>
        </p:nvSpPr>
        <p:spPr bwMode="auto">
          <a:xfrm>
            <a:off x="257175" y="1066800"/>
            <a:ext cx="10115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BE" sz="1600" b="1">
                <a:solidFill>
                  <a:srgbClr val="FFFF00"/>
                </a:solidFill>
                <a:latin typeface="Century Gothic" charset="0"/>
              </a:rPr>
              <a:t>Fasciculation potentials</a:t>
            </a:r>
            <a:endParaRPr lang="fr-FR" sz="1600" b="1">
              <a:solidFill>
                <a:srgbClr val="FFFF00"/>
              </a:solidFill>
              <a:latin typeface="Century Gothic" charset="0"/>
            </a:endParaRPr>
          </a:p>
        </p:txBody>
      </p:sp>
      <p:sp>
        <p:nvSpPr>
          <p:cNvPr id="51205" name="Rectangle 9"/>
          <p:cNvSpPr>
            <a:spLocks noChangeArrowheads="1"/>
          </p:cNvSpPr>
          <p:nvPr/>
        </p:nvSpPr>
        <p:spPr bwMode="auto">
          <a:xfrm>
            <a:off x="419100" y="4800600"/>
            <a:ext cx="93726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20000"/>
              </a:lnSpc>
              <a:tabLst>
                <a:tab pos="476250" algn="l"/>
                <a:tab pos="857250" algn="l"/>
              </a:tabLst>
            </a:pPr>
            <a:r>
              <a:rPr lang="nl-BE" b="1" u="sng"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rPr>
              <a:t>Patients presenting with </a:t>
            </a:r>
            <a:r>
              <a:rPr lang="nl-BE" b="1" u="sng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generalised</a:t>
            </a:r>
            <a:r>
              <a:rPr lang="nl-BE" b="1" u="sng"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rPr>
              <a:t> fasciculations, even without neurological deficit, should be followed-up prior to excluding the diagnosis of ALS</a:t>
            </a:r>
            <a:endParaRPr lang="fr-FR">
              <a:solidFill>
                <a:schemeClr val="bg1"/>
              </a:solidFill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66700" y="304800"/>
            <a:ext cx="5218113" cy="708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000">
                <a:solidFill>
                  <a:srgbClr val="FFFF00"/>
                </a:solidFill>
                <a:latin typeface="Century Gothic" pitchFamily="-84" charset="0"/>
                <a:ea typeface="Times New Roman" pitchFamily="-84" charset="0"/>
                <a:cs typeface="Times New Roman" pitchFamily="-84" charset="0"/>
              </a:rPr>
              <a:t>ALS mimic disorders</a:t>
            </a:r>
          </a:p>
        </p:txBody>
      </p:sp>
      <p:pic>
        <p:nvPicPr>
          <p:cNvPr id="51207" name="Picture 7" descr="/Users/francoiswang/Documents/Diaporamas/ALS 15 juin/skydrive-2013-06-01/File2.mpeg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90500" y="1752600"/>
            <a:ext cx="24384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8" descr="/Users/francoiswang/Documents/Diaporamas/ALS 15 juin/skydrive-2013-06-01/FA.mpeg">
            <a:hlinkClick r:id="" action="ppaction://media"/>
          </p:cNvPr>
          <p:cNvPicPr/>
          <p:nvPr>
            <a:videoFile r:link="rId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7537450" y="1676400"/>
            <a:ext cx="27114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90500" y="1752600"/>
            <a:ext cx="2438400" cy="1828800"/>
          </a:xfrm>
          <a:prstGeom prst="rect">
            <a:avLst/>
          </a:prstGeom>
          <a:noFill/>
          <a:ln w="254000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613650" y="1676400"/>
            <a:ext cx="2514600" cy="1981200"/>
          </a:xfrm>
          <a:prstGeom prst="rect">
            <a:avLst/>
          </a:prstGeom>
          <a:noFill/>
          <a:ln w="381000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5" descr="C:\Mes documents\mn.t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2500" y="304800"/>
            <a:ext cx="1371600" cy="1219200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212" name="Rectangle 8"/>
          <p:cNvSpPr>
            <a:spLocks noChangeArrowheads="1"/>
          </p:cNvSpPr>
          <p:nvPr/>
        </p:nvSpPr>
        <p:spPr bwMode="auto">
          <a:xfrm>
            <a:off x="647700" y="1616075"/>
            <a:ext cx="88392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20000"/>
              </a:lnSpc>
              <a:tabLst>
                <a:tab pos="476250" algn="l"/>
                <a:tab pos="857250" algn="l"/>
              </a:tabLst>
            </a:pPr>
            <a:r>
              <a:rPr lang="fr-BE" b="1" u="sng"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rPr>
              <a:t>benign</a:t>
            </a:r>
            <a:r>
              <a:rPr lang="nl-BE"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rPr>
              <a:t>&gt;&lt; </a:t>
            </a:r>
            <a:r>
              <a:rPr lang="fr-BE" b="1" u="sng"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rPr>
              <a:t>neurogenic</a:t>
            </a:r>
            <a:r>
              <a:rPr lang="fr-BE" b="1"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endParaRPr lang="fr-BE">
              <a:solidFill>
                <a:schemeClr val="bg1"/>
              </a:solidFill>
              <a:latin typeface="Cambria" charset="0"/>
              <a:ea typeface="Cambria" charset="0"/>
              <a:cs typeface="Cambria" charset="0"/>
            </a:endParaRPr>
          </a:p>
          <a:p>
            <a:pPr algn="ctr">
              <a:lnSpc>
                <a:spcPct val="120000"/>
              </a:lnSpc>
              <a:tabLst>
                <a:tab pos="476250" algn="l"/>
                <a:tab pos="857250" algn="l"/>
              </a:tabLst>
            </a:pPr>
            <a:r>
              <a:rPr lang="nl-BE"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rPr>
              <a:t>simple &gt;&lt; complex morphology</a:t>
            </a:r>
          </a:p>
          <a:p>
            <a:pPr algn="ctr">
              <a:lnSpc>
                <a:spcPct val="120000"/>
              </a:lnSpc>
              <a:tabLst>
                <a:tab pos="476250" algn="l"/>
                <a:tab pos="857250" algn="l"/>
              </a:tabLst>
            </a:pPr>
            <a:r>
              <a:rPr lang="nl-BE"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rPr>
              <a:t>stable &gt;&lt; instable waveform</a:t>
            </a:r>
            <a:br>
              <a:rPr lang="nl-BE"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rPr>
            </a:br>
            <a:r>
              <a:rPr lang="nl-BE"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rPr>
              <a:t>high &gt;&lt; low firing frequency</a:t>
            </a:r>
            <a:br>
              <a:rPr lang="nl-BE"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rPr>
            </a:br>
            <a:r>
              <a:rPr lang="nl-BE"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rPr>
              <a:t>particularly after exercise &gt;&lt; even at rest</a:t>
            </a:r>
            <a:br>
              <a:rPr lang="nl-BE"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rPr>
            </a:br>
            <a:r>
              <a:rPr lang="nl-BE"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rPr>
              <a:t> focal or distal muscles &gt;&lt; diffuse </a:t>
            </a:r>
            <a:endParaRPr lang="fr-FR">
              <a:solidFill>
                <a:schemeClr val="bg1"/>
              </a:solidFill>
              <a:latin typeface="Cambria" charset="0"/>
              <a:ea typeface="Cambria" charset="0"/>
              <a:cs typeface="Cambri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12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0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120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12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08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1208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57175" y="304800"/>
            <a:ext cx="4852988" cy="708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FF00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ALS in some figures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257175" y="1493838"/>
            <a:ext cx="10029825" cy="444976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542925" indent="-542925">
              <a:lnSpc>
                <a:spcPct val="110000"/>
              </a:lnSpc>
              <a:buFont typeface="Lucida Grande" charset="0"/>
              <a:buChar char="☯"/>
            </a:pP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Amyotrophic lateral sclerosis (</a:t>
            </a: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ALS</a:t>
            </a: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) or </a:t>
            </a:r>
            <a:b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</a:b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« Maladie de Charcot » is a </a:t>
            </a: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progressive degeneration </a:t>
            </a: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of upper (</a:t>
            </a: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UMN</a:t>
            </a: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) and lower (</a:t>
            </a: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LMN</a:t>
            </a: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) motor neurons</a:t>
            </a:r>
          </a:p>
          <a:p>
            <a:pPr marL="542925" indent="-542925">
              <a:lnSpc>
                <a:spcPct val="110000"/>
              </a:lnSpc>
              <a:buFont typeface="Lucida Grande" charset="0"/>
              <a:buChar char="☯"/>
            </a:pP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Incidence : 2/100.000 per year</a:t>
            </a:r>
          </a:p>
          <a:p>
            <a:pPr marL="542925" indent="-542925">
              <a:lnSpc>
                <a:spcPct val="110000"/>
              </a:lnSpc>
              <a:buFont typeface="Lucida Grande" charset="0"/>
              <a:buChar char="☯"/>
            </a:pP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Prevalence : 5/100.000 (orphan disease, less than 1/1000)</a:t>
            </a:r>
          </a:p>
          <a:p>
            <a:pPr marL="542925" indent="-542925">
              <a:lnSpc>
                <a:spcPct val="160000"/>
              </a:lnSpc>
              <a:buFont typeface="Lucida Grande" charset="0"/>
              <a:buChar char="☯"/>
            </a:pP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Onset : 	- bulbar (dysarthria, dysphagia) 	15%-40% (F&gt;M)</a:t>
            </a:r>
            <a:b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</a:b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		- upper limbs				40%</a:t>
            </a:r>
            <a:b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</a:b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		- lower limbs				20%-40%</a:t>
            </a:r>
            <a:b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</a:b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		- ventilatory					2%</a:t>
            </a:r>
          </a:p>
        </p:txBody>
      </p:sp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0" y="6400800"/>
            <a:ext cx="10287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171450" y="6477000"/>
            <a:ext cx="10115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1600" b="1" i="1">
                <a:latin typeface="Century Gothic" charset="0"/>
              </a:rPr>
              <a:t>AND IF IT WAS NO ALS ?							                       39</a:t>
            </a:r>
          </a:p>
        </p:txBody>
      </p:sp>
      <p:pic>
        <p:nvPicPr>
          <p:cNvPr id="7" name="Picture 5" descr="C:\Mes documents\mn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0" y="304800"/>
            <a:ext cx="1371600" cy="1219200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4"/>
          <p:cNvSpPr txBox="1">
            <a:spLocks noChangeArrowheads="1"/>
          </p:cNvSpPr>
          <p:nvPr/>
        </p:nvSpPr>
        <p:spPr bwMode="auto">
          <a:xfrm>
            <a:off x="257175" y="1581150"/>
            <a:ext cx="9720263" cy="419258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542925" indent="-542925">
              <a:lnSpc>
                <a:spcPct val="160000"/>
              </a:lnSpc>
              <a:buFont typeface="Lucida Grande" charset="0"/>
              <a:buChar char="☯"/>
              <a:tabLst>
                <a:tab pos="803275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Onset</a:t>
            </a:r>
            <a:b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</a:b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	- proximal</a:t>
            </a:r>
            <a:b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</a:b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	- asymmetrical upper limb distal</a:t>
            </a:r>
            <a:b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</a:b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	- symmetrical upper limb distal</a:t>
            </a:r>
            <a:b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</a:b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	- lower limb distal</a:t>
            </a:r>
            <a:b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</a:b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	- bulbar or pseudo-bulbar </a:t>
            </a:r>
          </a:p>
          <a:p>
            <a:pPr marL="542925" indent="-542925">
              <a:lnSpc>
                <a:spcPct val="160000"/>
              </a:lnSpc>
              <a:buFont typeface="Lucida Grande" charset="0"/>
              <a:buChar char="☯"/>
              <a:tabLst>
                <a:tab pos="803275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Sensory involvement, psy, before 30 years, fast progression</a:t>
            </a:r>
          </a:p>
        </p:txBody>
      </p:sp>
      <p:sp>
        <p:nvSpPr>
          <p:cNvPr id="53251" name="Rectangle 7"/>
          <p:cNvSpPr>
            <a:spLocks noChangeArrowheads="1"/>
          </p:cNvSpPr>
          <p:nvPr/>
        </p:nvSpPr>
        <p:spPr bwMode="auto">
          <a:xfrm>
            <a:off x="0" y="6400800"/>
            <a:ext cx="10287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2" name="Text Box 8"/>
          <p:cNvSpPr txBox="1">
            <a:spLocks noChangeArrowheads="1"/>
          </p:cNvSpPr>
          <p:nvPr/>
        </p:nvSpPr>
        <p:spPr bwMode="auto">
          <a:xfrm>
            <a:off x="171450" y="6477000"/>
            <a:ext cx="10115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1600" b="1" i="1">
                <a:latin typeface="Century Gothic" charset="0"/>
              </a:rPr>
              <a:t>AND IF IT WAS NO ALS ?							                       21</a:t>
            </a:r>
          </a:p>
        </p:txBody>
      </p:sp>
      <p:pic>
        <p:nvPicPr>
          <p:cNvPr id="7" name="Picture 5" descr="C:\Mes documents\mn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0" y="304800"/>
            <a:ext cx="1371600" cy="1219200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66700" y="304800"/>
            <a:ext cx="5218113" cy="708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000">
                <a:solidFill>
                  <a:srgbClr val="FFFF00"/>
                </a:solidFill>
                <a:latin typeface="Century Gothic" pitchFamily="-84" charset="0"/>
                <a:ea typeface="Times New Roman" pitchFamily="-84" charset="0"/>
                <a:cs typeface="Times New Roman" pitchFamily="-84" charset="0"/>
              </a:rPr>
              <a:t>ALS mimic disorders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ChangeArrowheads="1"/>
          </p:cNvSpPr>
          <p:nvPr/>
        </p:nvSpPr>
        <p:spPr bwMode="auto">
          <a:xfrm>
            <a:off x="0" y="6400800"/>
            <a:ext cx="10287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9" name="Text Box 8"/>
          <p:cNvSpPr txBox="1">
            <a:spLocks noChangeArrowheads="1"/>
          </p:cNvSpPr>
          <p:nvPr/>
        </p:nvSpPr>
        <p:spPr bwMode="auto">
          <a:xfrm>
            <a:off x="171450" y="6477000"/>
            <a:ext cx="10115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1600" b="1" i="1">
                <a:latin typeface="Century Gothic" charset="0"/>
              </a:rPr>
              <a:t>AND IF IT WAS NO ALS ?							                       20</a:t>
            </a:r>
          </a:p>
        </p:txBody>
      </p:sp>
      <p:pic>
        <p:nvPicPr>
          <p:cNvPr id="49157" name="Picture 5" descr="C:\Mes documents\mn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0" y="304800"/>
            <a:ext cx="1371600" cy="1219200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5301" name="Rectangle 7"/>
          <p:cNvSpPr>
            <a:spLocks noChangeArrowheads="1"/>
          </p:cNvSpPr>
          <p:nvPr/>
        </p:nvSpPr>
        <p:spPr bwMode="auto">
          <a:xfrm>
            <a:off x="257175" y="1631950"/>
            <a:ext cx="98583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rgbClr val="FFFF00"/>
                </a:solidFill>
                <a:latin typeface="Century Gothic" charset="0"/>
              </a:rPr>
              <a:t>Myopathies</a:t>
            </a:r>
            <a:r>
              <a:rPr lang="en-US" b="1">
                <a:solidFill>
                  <a:srgbClr val="FF6600"/>
                </a:solidFill>
                <a:latin typeface="Century Gothic" charset="0"/>
              </a:rPr>
              <a:t>	</a:t>
            </a:r>
            <a:r>
              <a:rPr lang="en-US" b="1">
                <a:solidFill>
                  <a:schemeClr val="bg1"/>
                </a:solidFill>
                <a:latin typeface="Century Gothic" charset="0"/>
              </a:rPr>
              <a:t>Hirayama</a:t>
            </a:r>
            <a:r>
              <a:rPr lang="en-US" b="1">
                <a:solidFill>
                  <a:srgbClr val="FF6600"/>
                </a:solidFill>
                <a:latin typeface="Century Gothic" charset="0"/>
              </a:rPr>
              <a:t/>
            </a:r>
            <a:br>
              <a:rPr lang="en-US" b="1">
                <a:solidFill>
                  <a:srgbClr val="FF6600"/>
                </a:solidFill>
                <a:latin typeface="Century Gothic" charset="0"/>
              </a:rPr>
            </a:br>
            <a:r>
              <a:rPr lang="en-US" b="1">
                <a:solidFill>
                  <a:srgbClr val="FFFF00"/>
                </a:solidFill>
                <a:latin typeface="Century Gothic" charset="0"/>
              </a:rPr>
              <a:t>Polymyositis</a:t>
            </a:r>
            <a:r>
              <a:rPr lang="en-US" b="1">
                <a:solidFill>
                  <a:srgbClr val="FF6600"/>
                </a:solidFill>
                <a:latin typeface="Century Gothic" charset="0"/>
              </a:rPr>
              <a:t>		</a:t>
            </a:r>
            <a:r>
              <a:rPr lang="en-US" b="1">
                <a:solidFill>
                  <a:srgbClr val="FFFFFF"/>
                </a:solidFill>
                <a:latin typeface="Century Gothic" charset="0"/>
              </a:rPr>
              <a:t>MS</a:t>
            </a:r>
            <a:r>
              <a:rPr lang="en-US" b="1">
                <a:solidFill>
                  <a:srgbClr val="FF6600"/>
                </a:solidFill>
                <a:latin typeface="Century Gothic" charset="0"/>
              </a:rPr>
              <a:t/>
            </a:r>
            <a:br>
              <a:rPr lang="en-US" b="1">
                <a:solidFill>
                  <a:srgbClr val="FF6600"/>
                </a:solidFill>
                <a:latin typeface="Century Gothic" charset="0"/>
              </a:rPr>
            </a:br>
            <a:r>
              <a:rPr lang="en-US" b="1">
                <a:solidFill>
                  <a:srgbClr val="FFFF00"/>
                </a:solidFill>
                <a:latin typeface="Century Gothic" charset="0"/>
              </a:rPr>
              <a:t>IBM</a:t>
            </a:r>
            <a:r>
              <a:rPr lang="en-US" b="1">
                <a:solidFill>
                  <a:schemeClr val="bg1"/>
                </a:solidFill>
                <a:latin typeface="Century Gothic" charset="0"/>
              </a:rPr>
              <a:t>		Lacunar stroke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</a:rPr>
              <a:t>MMN		PSP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rgbClr val="FFFF00"/>
                </a:solidFill>
                <a:latin typeface="Century Gothic" charset="0"/>
              </a:rPr>
              <a:t>Myasthenia</a:t>
            </a:r>
            <a:r>
              <a:rPr lang="en-US" b="1">
                <a:solidFill>
                  <a:schemeClr val="bg1"/>
                </a:solidFill>
                <a:latin typeface="Century Gothic" charset="0"/>
              </a:rPr>
              <a:t>		Multi-system disorders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rgbClr val="FFFFFF"/>
                </a:solidFill>
                <a:latin typeface="Century Gothic" charset="0"/>
              </a:rPr>
              <a:t>Kennedy’syndrome</a:t>
            </a:r>
            <a:r>
              <a:rPr lang="en-US" b="1">
                <a:solidFill>
                  <a:schemeClr val="bg1"/>
                </a:solidFill>
                <a:latin typeface="Century Gothic" charset="0"/>
              </a:rPr>
              <a:t>	Prion diseases	SCA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</a:rPr>
              <a:t>CMT 2F/dHMN (HSPB1), CMT 2L (HSPB8)		</a:t>
            </a:r>
          </a:p>
          <a:p>
            <a:pPr eaLnBrk="0" hangingPunct="0"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</a:rPr>
              <a:t>CMT 2D/HMN/Silver syndrome (GARS, BSCL2)       (distal) </a:t>
            </a:r>
            <a:r>
              <a:rPr lang="en-US" b="1">
                <a:solidFill>
                  <a:srgbClr val="FFFF00"/>
                </a:solidFill>
                <a:latin typeface="Century Gothic" charset="0"/>
              </a:rPr>
              <a:t>SMA</a:t>
            </a:r>
            <a:r>
              <a:rPr lang="en-US" b="1">
                <a:solidFill>
                  <a:schemeClr val="bg1"/>
                </a:solidFill>
                <a:latin typeface="Century Gothic" charset="0"/>
              </a:rPr>
              <a:t>	</a:t>
            </a:r>
          </a:p>
          <a:p>
            <a:pPr eaLnBrk="0" hangingPunct="0"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</a:rPr>
              <a:t>Myelopathies			Hexoaminidase A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rgbClr val="FFFFFF"/>
                </a:solidFill>
                <a:latin typeface="Century Gothic" charset="0"/>
              </a:rPr>
              <a:t>Cervical spine stenosis</a:t>
            </a:r>
            <a:r>
              <a:rPr lang="en-US" b="1">
                <a:solidFill>
                  <a:schemeClr val="bg1"/>
                </a:solidFill>
                <a:latin typeface="Century Gothic" charset="0"/>
              </a:rPr>
              <a:t>		Cramp-Fasciculation &amp; Isaac’s syn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</a:rPr>
              <a:t>Syringomyelia		</a:t>
            </a:r>
            <a:r>
              <a:rPr lang="en-US" b="1">
                <a:solidFill>
                  <a:srgbClr val="FFFFFF"/>
                </a:solidFill>
                <a:latin typeface="Century Gothic" charset="0"/>
              </a:rPr>
              <a:t>Dys T &amp; hyper PT, lymphoma, paraN</a:t>
            </a:r>
            <a:endParaRPr lang="en-US" b="1">
              <a:solidFill>
                <a:schemeClr val="bg1"/>
              </a:solidFill>
              <a:latin typeface="Century Gothic" charset="0"/>
            </a:endParaRP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</a:rPr>
              <a:t>TOS and other compressive mononeuropathies	</a:t>
            </a:r>
          </a:p>
        </p:txBody>
      </p:sp>
      <p:sp>
        <p:nvSpPr>
          <p:cNvPr id="55302" name="Text Box 8"/>
          <p:cNvSpPr txBox="1">
            <a:spLocks noChangeArrowheads="1"/>
          </p:cNvSpPr>
          <p:nvPr/>
        </p:nvSpPr>
        <p:spPr bwMode="auto">
          <a:xfrm>
            <a:off x="257175" y="1066800"/>
            <a:ext cx="10115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BE" sz="1600" b="1">
                <a:solidFill>
                  <a:srgbClr val="FFFF00"/>
                </a:solidFill>
                <a:latin typeface="Century Gothic" charset="0"/>
              </a:rPr>
              <a:t>Proximal onset (without pyramidal syndrome)</a:t>
            </a:r>
            <a:endParaRPr lang="fr-FR" sz="1600" b="1">
              <a:solidFill>
                <a:srgbClr val="FFFF00"/>
              </a:solidFill>
              <a:latin typeface="Century Gothic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66700" y="304800"/>
            <a:ext cx="5218113" cy="708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000">
                <a:solidFill>
                  <a:srgbClr val="FFFF00"/>
                </a:solidFill>
                <a:latin typeface="Century Gothic" pitchFamily="-84" charset="0"/>
                <a:ea typeface="Times New Roman" pitchFamily="-84" charset="0"/>
                <a:cs typeface="Times New Roman" pitchFamily="-84" charset="0"/>
              </a:rPr>
              <a:t>ALS mimic disorders</a:t>
            </a:r>
          </a:p>
        </p:txBody>
      </p:sp>
      <p:sp>
        <p:nvSpPr>
          <p:cNvPr id="55304" name="ZoneTexte 9"/>
          <p:cNvSpPr txBox="1">
            <a:spLocks noChangeArrowheads="1"/>
          </p:cNvSpPr>
          <p:nvPr/>
        </p:nvSpPr>
        <p:spPr bwMode="auto">
          <a:xfrm>
            <a:off x="4610100" y="1684338"/>
            <a:ext cx="40751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HBMNS (Fazio-Londe,</a:t>
            </a:r>
          </a:p>
          <a:p>
            <a:r>
              <a:rPr lang="en-US"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Brown-Vialetto-van Laere)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ChangeArrowheads="1"/>
          </p:cNvSpPr>
          <p:nvPr/>
        </p:nvSpPr>
        <p:spPr bwMode="auto">
          <a:xfrm>
            <a:off x="0" y="6400800"/>
            <a:ext cx="10287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47" name="Text Box 8"/>
          <p:cNvSpPr txBox="1">
            <a:spLocks noChangeArrowheads="1"/>
          </p:cNvSpPr>
          <p:nvPr/>
        </p:nvSpPr>
        <p:spPr bwMode="auto">
          <a:xfrm>
            <a:off x="171450" y="6477000"/>
            <a:ext cx="10115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1600" b="1" i="1">
                <a:latin typeface="Century Gothic" charset="0"/>
              </a:rPr>
              <a:t>AND IF IT WAS NO ALS ?							                       19</a:t>
            </a:r>
          </a:p>
        </p:txBody>
      </p:sp>
      <p:pic>
        <p:nvPicPr>
          <p:cNvPr id="49157" name="Picture 5" descr="C:\Mes documents\mn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0" y="304800"/>
            <a:ext cx="1371600" cy="1219200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66700" y="304800"/>
            <a:ext cx="5710238" cy="708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FF00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Inclusion Body </a:t>
            </a:r>
            <a:r>
              <a:rPr lang="en-US" sz="4000" dirty="0" err="1">
                <a:solidFill>
                  <a:srgbClr val="FFFF00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Myositis</a:t>
            </a:r>
            <a:endParaRPr lang="en-US" sz="4000" dirty="0">
              <a:solidFill>
                <a:srgbClr val="FFFF00"/>
              </a:solidFill>
              <a:latin typeface="Century Gothic" pitchFamily="-1" charset="0"/>
              <a:ea typeface="Times New Roman" pitchFamily="-1" charset="0"/>
              <a:cs typeface="Times New Roman" pitchFamily="-1" charset="0"/>
            </a:endParaRPr>
          </a:p>
        </p:txBody>
      </p:sp>
      <p:pic>
        <p:nvPicPr>
          <p:cNvPr id="57350" name="Image 8" descr="IBM EMG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" y="1371600"/>
            <a:ext cx="5805488" cy="464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7" descr="A:\Coup de hach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65888" y="2057400"/>
            <a:ext cx="35337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1" name="Connecteur droit 10"/>
          <p:cNvCxnSpPr/>
          <p:nvPr/>
        </p:nvCxnSpPr>
        <p:spPr>
          <a:xfrm>
            <a:off x="4691063" y="1452563"/>
            <a:ext cx="914400" cy="158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9500" y="4419600"/>
            <a:ext cx="1824038" cy="1636713"/>
          </a:xfrm>
          <a:prstGeom prst="rect">
            <a:avLst/>
          </a:prstGeom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ChangeArrowheads="1"/>
          </p:cNvSpPr>
          <p:nvPr/>
        </p:nvSpPr>
        <p:spPr bwMode="auto">
          <a:xfrm>
            <a:off x="0" y="6400800"/>
            <a:ext cx="10287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5" name="Text Box 8"/>
          <p:cNvSpPr txBox="1">
            <a:spLocks noChangeArrowheads="1"/>
          </p:cNvSpPr>
          <p:nvPr/>
        </p:nvSpPr>
        <p:spPr bwMode="auto">
          <a:xfrm>
            <a:off x="171450" y="6477000"/>
            <a:ext cx="10115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1600" b="1" i="1">
                <a:latin typeface="Century Gothic" charset="0"/>
              </a:rPr>
              <a:t>AND IF IT WAS NO ALS ?							                       18</a:t>
            </a:r>
          </a:p>
        </p:txBody>
      </p:sp>
      <p:pic>
        <p:nvPicPr>
          <p:cNvPr id="49157" name="Picture 5" descr="C:\Mes documents\mn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0" y="304800"/>
            <a:ext cx="1371600" cy="1219200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9397" name="Rectangle 7"/>
          <p:cNvSpPr>
            <a:spLocks noChangeArrowheads="1"/>
          </p:cNvSpPr>
          <p:nvPr/>
        </p:nvSpPr>
        <p:spPr bwMode="auto">
          <a:xfrm>
            <a:off x="257175" y="1631950"/>
            <a:ext cx="98583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rgbClr val="FFFFFF"/>
                </a:solidFill>
                <a:latin typeface="Century Gothic" charset="0"/>
              </a:rPr>
              <a:t>Myopathies	Hirayama</a:t>
            </a:r>
            <a:br>
              <a:rPr lang="en-US" b="1">
                <a:solidFill>
                  <a:srgbClr val="FFFFFF"/>
                </a:solidFill>
                <a:latin typeface="Century Gothic" charset="0"/>
              </a:rPr>
            </a:br>
            <a:r>
              <a:rPr lang="en-US" b="1">
                <a:solidFill>
                  <a:srgbClr val="FFFFFF"/>
                </a:solidFill>
                <a:latin typeface="Century Gothic" charset="0"/>
              </a:rPr>
              <a:t>Polymyositis		MS</a:t>
            </a:r>
            <a:br>
              <a:rPr lang="en-US" b="1">
                <a:solidFill>
                  <a:srgbClr val="FFFFFF"/>
                </a:solidFill>
                <a:latin typeface="Century Gothic" charset="0"/>
              </a:rPr>
            </a:br>
            <a:r>
              <a:rPr lang="en-US" b="1">
                <a:solidFill>
                  <a:srgbClr val="FFFFFF"/>
                </a:solidFill>
                <a:latin typeface="Century Gothic" charset="0"/>
              </a:rPr>
              <a:t>IBM		Lacunar stroke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rgbClr val="FFFF00"/>
                </a:solidFill>
                <a:latin typeface="Century Gothic" charset="0"/>
              </a:rPr>
              <a:t>MMN </a:t>
            </a:r>
            <a:r>
              <a:rPr lang="en-US" sz="2000" i="1">
                <a:solidFill>
                  <a:srgbClr val="FFFF00"/>
                </a:solidFill>
                <a:latin typeface="Century Gothic" charset="0"/>
              </a:rPr>
              <a:t>(TMS, TST)</a:t>
            </a:r>
            <a:r>
              <a:rPr lang="en-US" b="1">
                <a:solidFill>
                  <a:srgbClr val="FFFFFF"/>
                </a:solidFill>
                <a:latin typeface="Century Gothic" charset="0"/>
              </a:rPr>
              <a:t>		PSP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rgbClr val="FFFFFF"/>
                </a:solidFill>
                <a:latin typeface="Century Gothic" charset="0"/>
              </a:rPr>
              <a:t>Myasthenia		Multi-system disorders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rgbClr val="FFFFFF"/>
                </a:solidFill>
                <a:latin typeface="Century Gothic" charset="0"/>
              </a:rPr>
              <a:t>Kennedy’syndrome	Prion diseases	SCA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rgbClr val="FFFFFF"/>
                </a:solidFill>
                <a:latin typeface="Century Gothic" charset="0"/>
              </a:rPr>
              <a:t>CMT 2F/dHMN (HSPB1), CMT 2L (HSPB8)		</a:t>
            </a:r>
          </a:p>
          <a:p>
            <a:pPr eaLnBrk="0" hangingPunct="0"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</a:rPr>
              <a:t>CMT 2D/HMN/Silver syndrome (GARS, BSCL2)       (distal) SMA	</a:t>
            </a:r>
          </a:p>
          <a:p>
            <a:pPr eaLnBrk="0" hangingPunct="0"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</a:rPr>
              <a:t>Myelopathies			Hexoaminidase A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rgbClr val="FFFFFF"/>
                </a:solidFill>
                <a:latin typeface="Century Gothic" charset="0"/>
              </a:rPr>
              <a:t>Cervical spine stenosis		Cramp-Fasciculation &amp; Isaac’s syn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rgbClr val="FFFFFF"/>
                </a:solidFill>
                <a:latin typeface="Century Gothic" charset="0"/>
              </a:rPr>
              <a:t>Syringomyelia		Dys T &amp; hyper PT, lymphoma, paraN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rgbClr val="FFFFFF"/>
                </a:solidFill>
                <a:latin typeface="Century Gothic" charset="0"/>
              </a:rPr>
              <a:t>TOS and other compressive mononeuropathies	</a:t>
            </a:r>
          </a:p>
        </p:txBody>
      </p:sp>
      <p:sp>
        <p:nvSpPr>
          <p:cNvPr id="59398" name="Text Box 7"/>
          <p:cNvSpPr txBox="1">
            <a:spLocks noChangeArrowheads="1"/>
          </p:cNvSpPr>
          <p:nvPr/>
        </p:nvSpPr>
        <p:spPr bwMode="auto">
          <a:xfrm>
            <a:off x="257175" y="1066800"/>
            <a:ext cx="101155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BE" sz="1600" b="1">
                <a:solidFill>
                  <a:srgbClr val="FFFF00"/>
                </a:solidFill>
                <a:latin typeface="Century Gothic" charset="0"/>
              </a:rPr>
              <a:t>Asymmetrical upper limb distal onset, with cramps/fasciculations, </a:t>
            </a:r>
            <a:br>
              <a:rPr lang="fr-BE" sz="1600" b="1">
                <a:solidFill>
                  <a:srgbClr val="FFFF00"/>
                </a:solidFill>
                <a:latin typeface="Century Gothic" charset="0"/>
              </a:rPr>
            </a:br>
            <a:r>
              <a:rPr lang="fr-BE" sz="1600" b="1">
                <a:solidFill>
                  <a:srgbClr val="FFFF00"/>
                </a:solidFill>
                <a:latin typeface="Century Gothic" charset="0"/>
              </a:rPr>
              <a:t>muscular weakness without atrophy (without pyramidal and bulbar syndrome)</a:t>
            </a:r>
            <a:endParaRPr lang="fr-FR" sz="1600" b="1">
              <a:solidFill>
                <a:srgbClr val="FFFF00"/>
              </a:solidFill>
              <a:latin typeface="Century Gothic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66700" y="304800"/>
            <a:ext cx="5218113" cy="708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000">
                <a:solidFill>
                  <a:srgbClr val="FFFF00"/>
                </a:solidFill>
                <a:latin typeface="Century Gothic" pitchFamily="-84" charset="0"/>
                <a:ea typeface="Times New Roman" pitchFamily="-84" charset="0"/>
                <a:cs typeface="Times New Roman" pitchFamily="-84" charset="0"/>
              </a:rPr>
              <a:t>ALS mimic disorders</a:t>
            </a:r>
          </a:p>
        </p:txBody>
      </p:sp>
      <p:pic>
        <p:nvPicPr>
          <p:cNvPr id="9" name="Picture 10" descr="C:\Mes documents\fibri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0" y="1828800"/>
            <a:ext cx="14478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9401" name="ZoneTexte 9"/>
          <p:cNvSpPr txBox="1">
            <a:spLocks noChangeArrowheads="1"/>
          </p:cNvSpPr>
          <p:nvPr/>
        </p:nvSpPr>
        <p:spPr bwMode="auto">
          <a:xfrm>
            <a:off x="4610100" y="1684338"/>
            <a:ext cx="40751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HBMNS (Fazio-Londe,</a:t>
            </a:r>
          </a:p>
          <a:p>
            <a:r>
              <a:rPr lang="en-US"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Brown-Vialetto-van Laere)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66700" y="304800"/>
            <a:ext cx="5480050" cy="708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FF00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ALS mimic syndromes</a:t>
            </a:r>
          </a:p>
        </p:txBody>
      </p:sp>
      <p:sp>
        <p:nvSpPr>
          <p:cNvPr id="61443" name="Rectangle 7"/>
          <p:cNvSpPr>
            <a:spLocks noChangeArrowheads="1"/>
          </p:cNvSpPr>
          <p:nvPr/>
        </p:nvSpPr>
        <p:spPr bwMode="auto">
          <a:xfrm>
            <a:off x="0" y="6400800"/>
            <a:ext cx="10287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44" name="Text Box 8"/>
          <p:cNvSpPr txBox="1">
            <a:spLocks noChangeArrowheads="1"/>
          </p:cNvSpPr>
          <p:nvPr/>
        </p:nvSpPr>
        <p:spPr bwMode="auto">
          <a:xfrm>
            <a:off x="171450" y="6477000"/>
            <a:ext cx="10115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1600" b="1" i="1">
                <a:latin typeface="Century Gothic" charset="0"/>
              </a:rPr>
              <a:t>AND IF IT WAS NO ALS ?							                       17</a:t>
            </a:r>
          </a:p>
        </p:txBody>
      </p:sp>
      <p:pic>
        <p:nvPicPr>
          <p:cNvPr id="49157" name="Picture 5" descr="C:\Mes documents\mn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0" y="304800"/>
            <a:ext cx="1371600" cy="1219200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1446" name="Rectangle 7"/>
          <p:cNvSpPr>
            <a:spLocks noChangeArrowheads="1"/>
          </p:cNvSpPr>
          <p:nvPr/>
        </p:nvSpPr>
        <p:spPr bwMode="auto">
          <a:xfrm>
            <a:off x="257175" y="1631950"/>
            <a:ext cx="10029825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</a:rPr>
              <a:t>Myopathies	Hirayama</a:t>
            </a:r>
            <a:br>
              <a:rPr lang="en-US" b="1">
                <a:solidFill>
                  <a:schemeClr val="bg1"/>
                </a:solidFill>
                <a:latin typeface="Century Gothic" charset="0"/>
              </a:rPr>
            </a:br>
            <a:r>
              <a:rPr lang="en-US" b="1">
                <a:solidFill>
                  <a:schemeClr val="bg1"/>
                </a:solidFill>
                <a:latin typeface="Century Gothic" charset="0"/>
              </a:rPr>
              <a:t>Polymyositis		MS</a:t>
            </a:r>
            <a:br>
              <a:rPr lang="en-US" b="1">
                <a:solidFill>
                  <a:schemeClr val="bg1"/>
                </a:solidFill>
                <a:latin typeface="Century Gothic" charset="0"/>
              </a:rPr>
            </a:br>
            <a:r>
              <a:rPr lang="en-US" b="1">
                <a:solidFill>
                  <a:schemeClr val="bg1"/>
                </a:solidFill>
                <a:latin typeface="Century Gothic" charset="0"/>
              </a:rPr>
              <a:t>IBM		Lacunar stroke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</a:rPr>
              <a:t>MMN		PSP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</a:rPr>
              <a:t>Myasthenia		Multi-system disorders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</a:rPr>
              <a:t>Kennedy’syndrome	Prion diseases	SCA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</a:rPr>
              <a:t>CMT 2F/dHMN (HSPB1), CMT 2L (HSPB8)		</a:t>
            </a:r>
          </a:p>
          <a:p>
            <a:pPr eaLnBrk="0" hangingPunct="0"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</a:rPr>
              <a:t>CMT 2D/HMN/Silver syndrome (GARS, BSCL2)       (distal) SMA	</a:t>
            </a:r>
          </a:p>
          <a:p>
            <a:pPr eaLnBrk="0" hangingPunct="0"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</a:rPr>
              <a:t>Myelopathies			Hexoaminidase A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</a:rPr>
              <a:t>Cervical spine stenosis		Cramp-Fasciculation &amp; Isaac’s syn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</a:rPr>
              <a:t>Syringomyelia		Dys T &amp; hyper PT, lymphoma, paraN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rgbClr val="FFFF00"/>
                </a:solidFill>
                <a:latin typeface="Century Gothic" charset="0"/>
              </a:rPr>
              <a:t>TOS and other compressive mononeuropathies </a:t>
            </a:r>
            <a:r>
              <a:rPr lang="en-US" sz="2000" i="1">
                <a:solidFill>
                  <a:srgbClr val="FFFF00"/>
                </a:solidFill>
                <a:latin typeface="Century Gothic" charset="0"/>
              </a:rPr>
              <a:t>(phrenic &amp; deep ulnar)</a:t>
            </a:r>
            <a:r>
              <a:rPr lang="en-US" b="1">
                <a:solidFill>
                  <a:schemeClr val="bg1"/>
                </a:solidFill>
                <a:latin typeface="Century Gothic" charset="0"/>
              </a:rPr>
              <a:t>	</a:t>
            </a: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257175" y="1066800"/>
            <a:ext cx="101155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BE" sz="1600" b="1">
                <a:solidFill>
                  <a:srgbClr val="FFFF00"/>
                </a:solidFill>
                <a:latin typeface="Century Gothic" charset="0"/>
              </a:rPr>
              <a:t>Focal upper limb onset (sensory involvement, but pure motor nerves !)</a:t>
            </a:r>
            <a:br>
              <a:rPr lang="fr-BE" sz="1600" b="1">
                <a:solidFill>
                  <a:srgbClr val="FFFF00"/>
                </a:solidFill>
                <a:latin typeface="Century Gothic" charset="0"/>
              </a:rPr>
            </a:br>
            <a:r>
              <a:rPr lang="fr-BE" sz="1600" b="1">
                <a:solidFill>
                  <a:srgbClr val="FFFF00"/>
                </a:solidFill>
                <a:latin typeface="Century Gothic" charset="0"/>
              </a:rPr>
              <a:t>ENMG +++ &amp; cervical imagery +++</a:t>
            </a:r>
            <a:endParaRPr lang="fr-FR" sz="1600" b="1">
              <a:solidFill>
                <a:srgbClr val="FFFF00"/>
              </a:solidFill>
              <a:latin typeface="Century Gothic" charset="0"/>
            </a:endParaRPr>
          </a:p>
        </p:txBody>
      </p:sp>
      <p:sp>
        <p:nvSpPr>
          <p:cNvPr id="61448" name="ZoneTexte 8"/>
          <p:cNvSpPr txBox="1">
            <a:spLocks noChangeArrowheads="1"/>
          </p:cNvSpPr>
          <p:nvPr/>
        </p:nvSpPr>
        <p:spPr bwMode="auto">
          <a:xfrm>
            <a:off x="4610100" y="1684338"/>
            <a:ext cx="40751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HBMNS (Fazio-Londe,</a:t>
            </a:r>
          </a:p>
          <a:p>
            <a:r>
              <a:rPr lang="en-US"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Brown-Vialetto-van Laere)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ChangeArrowheads="1"/>
          </p:cNvSpPr>
          <p:nvPr/>
        </p:nvSpPr>
        <p:spPr bwMode="auto">
          <a:xfrm>
            <a:off x="0" y="6400800"/>
            <a:ext cx="10287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1" name="Text Box 8"/>
          <p:cNvSpPr txBox="1">
            <a:spLocks noChangeArrowheads="1"/>
          </p:cNvSpPr>
          <p:nvPr/>
        </p:nvSpPr>
        <p:spPr bwMode="auto">
          <a:xfrm>
            <a:off x="171450" y="6477000"/>
            <a:ext cx="10115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1600" b="1" i="1">
                <a:latin typeface="Century Gothic" charset="0"/>
              </a:rPr>
              <a:t>AND IF IT WAS NO ALS ?							                       16</a:t>
            </a:r>
          </a:p>
        </p:txBody>
      </p:sp>
      <p:pic>
        <p:nvPicPr>
          <p:cNvPr id="49157" name="Picture 5" descr="C:\Mes documents\mn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0" y="304800"/>
            <a:ext cx="1371600" cy="1219200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3493" name="Rectangle 7"/>
          <p:cNvSpPr>
            <a:spLocks noChangeArrowheads="1"/>
          </p:cNvSpPr>
          <p:nvPr/>
        </p:nvSpPr>
        <p:spPr bwMode="auto">
          <a:xfrm>
            <a:off x="257175" y="1631950"/>
            <a:ext cx="98583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</a:rPr>
              <a:t>Myopathies	Hirayama</a:t>
            </a:r>
            <a:br>
              <a:rPr lang="en-US" b="1">
                <a:solidFill>
                  <a:schemeClr val="bg1"/>
                </a:solidFill>
                <a:latin typeface="Century Gothic" charset="0"/>
              </a:rPr>
            </a:br>
            <a:r>
              <a:rPr lang="en-US" b="1">
                <a:solidFill>
                  <a:schemeClr val="bg1"/>
                </a:solidFill>
                <a:latin typeface="Century Gothic" charset="0"/>
              </a:rPr>
              <a:t>Polymyositis		MS</a:t>
            </a:r>
            <a:br>
              <a:rPr lang="en-US" b="1">
                <a:solidFill>
                  <a:schemeClr val="bg1"/>
                </a:solidFill>
                <a:latin typeface="Century Gothic" charset="0"/>
              </a:rPr>
            </a:br>
            <a:r>
              <a:rPr lang="en-US" b="1">
                <a:solidFill>
                  <a:schemeClr val="bg1"/>
                </a:solidFill>
                <a:latin typeface="Century Gothic" charset="0"/>
              </a:rPr>
              <a:t>IBM		Lacunar stroke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</a:rPr>
              <a:t>MMN		PSP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</a:rPr>
              <a:t>Myasthenia		Multi-system disorders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</a:rPr>
              <a:t>Kennedy’syndrome	Prion diseases	SCA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</a:rPr>
              <a:t>CMT 2F/dHMN (HSPB1), CMT 2L (HSPB8)		</a:t>
            </a:r>
          </a:p>
          <a:p>
            <a:pPr eaLnBrk="0" hangingPunct="0"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</a:rPr>
              <a:t>CMT 2D/HMN/Silver syndrome (GARS, BSCL2)       (distal) SMA	</a:t>
            </a:r>
          </a:p>
          <a:p>
            <a:pPr eaLnBrk="0" hangingPunct="0"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rgbClr val="FFFF00"/>
                </a:solidFill>
                <a:latin typeface="Century Gothic" charset="0"/>
              </a:rPr>
              <a:t>Myelopathies</a:t>
            </a:r>
            <a:r>
              <a:rPr lang="en-US" b="1">
                <a:solidFill>
                  <a:schemeClr val="bg1"/>
                </a:solidFill>
                <a:latin typeface="Century Gothic" charset="0"/>
              </a:rPr>
              <a:t>			Hexoaminidase A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rgbClr val="FFFF00"/>
                </a:solidFill>
                <a:latin typeface="Century Gothic" charset="0"/>
              </a:rPr>
              <a:t>Cervical spine stenosis</a:t>
            </a:r>
            <a:r>
              <a:rPr lang="en-US" b="1">
                <a:solidFill>
                  <a:schemeClr val="bg1"/>
                </a:solidFill>
                <a:latin typeface="Century Gothic" charset="0"/>
              </a:rPr>
              <a:t>		Cramp-Fasciculation &amp; Isaac’s syn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rgbClr val="FFFF00"/>
                </a:solidFill>
                <a:latin typeface="Century Gothic" charset="0"/>
              </a:rPr>
              <a:t>Syringomyelia</a:t>
            </a:r>
            <a:r>
              <a:rPr lang="en-US" b="1">
                <a:solidFill>
                  <a:schemeClr val="bg1"/>
                </a:solidFill>
                <a:latin typeface="Century Gothic" charset="0"/>
              </a:rPr>
              <a:t>		Dys T &amp; hyper PT, lymphoma, paraN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</a:rPr>
              <a:t>TOS and other compressive mononeuropathies	</a:t>
            </a:r>
          </a:p>
        </p:txBody>
      </p:sp>
      <p:sp>
        <p:nvSpPr>
          <p:cNvPr id="63494" name="Text Box 7"/>
          <p:cNvSpPr txBox="1">
            <a:spLocks noChangeArrowheads="1"/>
          </p:cNvSpPr>
          <p:nvPr/>
        </p:nvSpPr>
        <p:spPr bwMode="auto">
          <a:xfrm>
            <a:off x="257175" y="1066800"/>
            <a:ext cx="101155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BE" sz="1600" b="1">
                <a:solidFill>
                  <a:srgbClr val="FFFF00"/>
                </a:solidFill>
                <a:latin typeface="Century Gothic" charset="0"/>
              </a:rPr>
              <a:t>Focal upper limb onset with pyramidal syndrome (one tendon reflexe abolished, </a:t>
            </a:r>
            <a:br>
              <a:rPr lang="fr-BE" sz="1600" b="1">
                <a:solidFill>
                  <a:srgbClr val="FFFF00"/>
                </a:solidFill>
                <a:latin typeface="Century Gothic" charset="0"/>
              </a:rPr>
            </a:br>
            <a:r>
              <a:rPr lang="fr-BE" sz="1600" b="1">
                <a:solidFill>
                  <a:srgbClr val="FFFF00"/>
                </a:solidFill>
                <a:latin typeface="Century Gothic" charset="0"/>
              </a:rPr>
              <a:t>little or no muscular atrophy) cervical imagery +++, MEP &amp; SEP +++</a:t>
            </a:r>
            <a:endParaRPr lang="fr-FR" sz="1600" b="1">
              <a:solidFill>
                <a:srgbClr val="FFFF00"/>
              </a:solidFill>
              <a:latin typeface="Century Gothic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66700" y="304800"/>
            <a:ext cx="5218113" cy="708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000">
                <a:solidFill>
                  <a:srgbClr val="FFFF00"/>
                </a:solidFill>
                <a:latin typeface="Century Gothic" pitchFamily="-84" charset="0"/>
                <a:ea typeface="Times New Roman" pitchFamily="-84" charset="0"/>
                <a:cs typeface="Times New Roman" pitchFamily="-84" charset="0"/>
              </a:rPr>
              <a:t>ALS mimic disorders</a:t>
            </a:r>
          </a:p>
        </p:txBody>
      </p:sp>
      <p:sp>
        <p:nvSpPr>
          <p:cNvPr id="63496" name="ZoneTexte 9"/>
          <p:cNvSpPr txBox="1">
            <a:spLocks noChangeArrowheads="1"/>
          </p:cNvSpPr>
          <p:nvPr/>
        </p:nvSpPr>
        <p:spPr bwMode="auto">
          <a:xfrm>
            <a:off x="4610100" y="1684338"/>
            <a:ext cx="40751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HBMNS (Fazio-Londe,</a:t>
            </a:r>
          </a:p>
          <a:p>
            <a:r>
              <a:rPr lang="en-US"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Brown-Vialetto-van Laere)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ChangeArrowheads="1"/>
          </p:cNvSpPr>
          <p:nvPr/>
        </p:nvSpPr>
        <p:spPr bwMode="auto">
          <a:xfrm>
            <a:off x="0" y="6400800"/>
            <a:ext cx="10287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39" name="Text Box 8"/>
          <p:cNvSpPr txBox="1">
            <a:spLocks noChangeArrowheads="1"/>
          </p:cNvSpPr>
          <p:nvPr/>
        </p:nvSpPr>
        <p:spPr bwMode="auto">
          <a:xfrm>
            <a:off x="171450" y="6477000"/>
            <a:ext cx="10115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1600" b="1" i="1">
                <a:latin typeface="Century Gothic" charset="0"/>
              </a:rPr>
              <a:t>AND IF IT WAS NO ALS ?							                       15</a:t>
            </a:r>
          </a:p>
        </p:txBody>
      </p:sp>
      <p:pic>
        <p:nvPicPr>
          <p:cNvPr id="49157" name="Picture 5" descr="C:\Mes documents\mn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0" y="304800"/>
            <a:ext cx="1371600" cy="1219200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5541" name="Rectangle 7"/>
          <p:cNvSpPr>
            <a:spLocks noChangeArrowheads="1"/>
          </p:cNvSpPr>
          <p:nvPr/>
        </p:nvSpPr>
        <p:spPr bwMode="auto">
          <a:xfrm>
            <a:off x="257175" y="1631950"/>
            <a:ext cx="98583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</a:rPr>
              <a:t>Myopathies	Hirayama</a:t>
            </a:r>
            <a:br>
              <a:rPr lang="en-US" b="1">
                <a:solidFill>
                  <a:schemeClr val="bg1"/>
                </a:solidFill>
                <a:latin typeface="Century Gothic" charset="0"/>
              </a:rPr>
            </a:br>
            <a:r>
              <a:rPr lang="en-US" b="1">
                <a:solidFill>
                  <a:schemeClr val="bg1"/>
                </a:solidFill>
                <a:latin typeface="Century Gothic" charset="0"/>
              </a:rPr>
              <a:t>Polymyositis		MS</a:t>
            </a:r>
            <a:br>
              <a:rPr lang="en-US" b="1">
                <a:solidFill>
                  <a:schemeClr val="bg1"/>
                </a:solidFill>
                <a:latin typeface="Century Gothic" charset="0"/>
              </a:rPr>
            </a:br>
            <a:r>
              <a:rPr lang="en-US" b="1">
                <a:solidFill>
                  <a:schemeClr val="bg1"/>
                </a:solidFill>
                <a:latin typeface="Century Gothic" charset="0"/>
              </a:rPr>
              <a:t>IBM		Lacunar stroke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</a:rPr>
              <a:t>MMN		PSP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</a:rPr>
              <a:t>Myasthenia		Multi-system disorders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</a:rPr>
              <a:t>Kennedy’syndrome	Prion diseases	SCA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</a:rPr>
              <a:t>CMT 2F/dHMN (HSPB1), CMT 2L (HSPB8)		</a:t>
            </a:r>
          </a:p>
          <a:p>
            <a:pPr eaLnBrk="0" hangingPunct="0"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 u="sng">
                <a:solidFill>
                  <a:srgbClr val="FFFF00"/>
                </a:solidFill>
                <a:latin typeface="Century Gothic" charset="0"/>
              </a:rPr>
              <a:t>CMT 2D/HMN</a:t>
            </a:r>
            <a:r>
              <a:rPr lang="en-US" b="1">
                <a:solidFill>
                  <a:srgbClr val="FFFF00"/>
                </a:solidFill>
                <a:latin typeface="Century Gothic" charset="0"/>
              </a:rPr>
              <a:t>/Silver syndrome (</a:t>
            </a:r>
            <a:r>
              <a:rPr lang="en-US" b="1" u="sng">
                <a:solidFill>
                  <a:srgbClr val="FFFF00"/>
                </a:solidFill>
                <a:latin typeface="Century Gothic" charset="0"/>
              </a:rPr>
              <a:t>GARS</a:t>
            </a:r>
            <a:r>
              <a:rPr lang="en-US" b="1">
                <a:solidFill>
                  <a:srgbClr val="FFFF00"/>
                </a:solidFill>
                <a:latin typeface="Century Gothic" charset="0"/>
              </a:rPr>
              <a:t>, BSCL2)       </a:t>
            </a:r>
            <a:r>
              <a:rPr lang="en-US" b="1" u="sng">
                <a:solidFill>
                  <a:srgbClr val="FFFF00"/>
                </a:solidFill>
                <a:latin typeface="Century Gothic" charset="0"/>
              </a:rPr>
              <a:t>(distal) SMA</a:t>
            </a:r>
            <a:r>
              <a:rPr lang="en-US" b="1">
                <a:solidFill>
                  <a:schemeClr val="bg1"/>
                </a:solidFill>
                <a:latin typeface="Century Gothic" charset="0"/>
              </a:rPr>
              <a:t>	</a:t>
            </a:r>
          </a:p>
          <a:p>
            <a:pPr eaLnBrk="0" hangingPunct="0"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</a:rPr>
              <a:t>Myelopathies			Hexoaminidase A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</a:rPr>
              <a:t>Cervical spine stenosis		Cramp-Fasciculation &amp; Isaac’s syn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</a:rPr>
              <a:t>Syringomyelia		Dys T &amp; hyper PT, lymphoma, paraN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</a:rPr>
              <a:t>TOS and other compressive mononeuropathies	</a:t>
            </a:r>
          </a:p>
        </p:txBody>
      </p:sp>
      <p:sp>
        <p:nvSpPr>
          <p:cNvPr id="65542" name="Text Box 7"/>
          <p:cNvSpPr txBox="1">
            <a:spLocks noChangeArrowheads="1"/>
          </p:cNvSpPr>
          <p:nvPr/>
        </p:nvSpPr>
        <p:spPr bwMode="auto">
          <a:xfrm>
            <a:off x="257175" y="1066800"/>
            <a:ext cx="101155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BE" sz="1600" b="1">
                <a:solidFill>
                  <a:srgbClr val="FFFF00"/>
                </a:solidFill>
                <a:latin typeface="Century Gothic" charset="0"/>
              </a:rPr>
              <a:t>Symmetrical upper limb distal onset without bulbar syndrome</a:t>
            </a:r>
            <a:br>
              <a:rPr lang="fr-BE" sz="1600" b="1">
                <a:solidFill>
                  <a:srgbClr val="FFFF00"/>
                </a:solidFill>
                <a:latin typeface="Century Gothic" charset="0"/>
              </a:rPr>
            </a:br>
            <a:r>
              <a:rPr lang="fr-BE" sz="1600" b="1">
                <a:solidFill>
                  <a:srgbClr val="FFFF00"/>
                </a:solidFill>
                <a:latin typeface="Century Gothic" charset="0"/>
              </a:rPr>
              <a:t>(familial history, vocal cord involvement in some dSMA)</a:t>
            </a:r>
            <a:endParaRPr lang="fr-FR" sz="1600" b="1">
              <a:solidFill>
                <a:srgbClr val="FFFF00"/>
              </a:solidFill>
              <a:latin typeface="Century Gothic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66700" y="304800"/>
            <a:ext cx="5218113" cy="708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000">
                <a:solidFill>
                  <a:srgbClr val="FFFF00"/>
                </a:solidFill>
                <a:latin typeface="Century Gothic" pitchFamily="-84" charset="0"/>
                <a:ea typeface="Times New Roman" pitchFamily="-84" charset="0"/>
                <a:cs typeface="Times New Roman" pitchFamily="-84" charset="0"/>
              </a:rPr>
              <a:t>ALS mimic disorders</a:t>
            </a:r>
          </a:p>
        </p:txBody>
      </p:sp>
      <p:sp>
        <p:nvSpPr>
          <p:cNvPr id="65544" name="ZoneTexte 9"/>
          <p:cNvSpPr txBox="1">
            <a:spLocks noChangeArrowheads="1"/>
          </p:cNvSpPr>
          <p:nvPr/>
        </p:nvSpPr>
        <p:spPr bwMode="auto">
          <a:xfrm>
            <a:off x="4610100" y="1684338"/>
            <a:ext cx="40751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HBMNS (Fazio-Londe,</a:t>
            </a:r>
          </a:p>
          <a:p>
            <a:r>
              <a:rPr lang="en-US"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Brown-Vialetto-van Laere)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ChangeArrowheads="1"/>
          </p:cNvSpPr>
          <p:nvPr/>
        </p:nvSpPr>
        <p:spPr bwMode="auto">
          <a:xfrm>
            <a:off x="0" y="6400800"/>
            <a:ext cx="10287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87" name="Text Box 8"/>
          <p:cNvSpPr txBox="1">
            <a:spLocks noChangeArrowheads="1"/>
          </p:cNvSpPr>
          <p:nvPr/>
        </p:nvSpPr>
        <p:spPr bwMode="auto">
          <a:xfrm>
            <a:off x="171450" y="6477000"/>
            <a:ext cx="10115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1600" b="1" i="1">
                <a:latin typeface="Century Gothic" charset="0"/>
              </a:rPr>
              <a:t>AND IF IT WAS NO ALS ?							                       14</a:t>
            </a:r>
          </a:p>
        </p:txBody>
      </p:sp>
      <p:pic>
        <p:nvPicPr>
          <p:cNvPr id="49157" name="Picture 5" descr="C:\Mes documents\mn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0" y="304800"/>
            <a:ext cx="1371600" cy="1219200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7589" name="Rectangle 7"/>
          <p:cNvSpPr>
            <a:spLocks noChangeArrowheads="1"/>
          </p:cNvSpPr>
          <p:nvPr/>
        </p:nvSpPr>
        <p:spPr bwMode="auto">
          <a:xfrm>
            <a:off x="257175" y="1631950"/>
            <a:ext cx="98583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rgbClr val="FFFFFF"/>
                </a:solidFill>
                <a:latin typeface="Century Gothic" charset="0"/>
              </a:rPr>
              <a:t>Myopathies	Hirayama</a:t>
            </a:r>
            <a:br>
              <a:rPr lang="en-US" b="1">
                <a:solidFill>
                  <a:srgbClr val="FFFFFF"/>
                </a:solidFill>
                <a:latin typeface="Century Gothic" charset="0"/>
              </a:rPr>
            </a:br>
            <a:r>
              <a:rPr lang="en-US" b="1">
                <a:solidFill>
                  <a:srgbClr val="FFFFFF"/>
                </a:solidFill>
                <a:latin typeface="Century Gothic" charset="0"/>
              </a:rPr>
              <a:t>Polymyositis		MS</a:t>
            </a:r>
            <a:br>
              <a:rPr lang="en-US" b="1">
                <a:solidFill>
                  <a:srgbClr val="FFFFFF"/>
                </a:solidFill>
                <a:latin typeface="Century Gothic" charset="0"/>
              </a:rPr>
            </a:br>
            <a:r>
              <a:rPr lang="en-US" b="1">
                <a:solidFill>
                  <a:srgbClr val="FFFFFF"/>
                </a:solidFill>
                <a:latin typeface="Century Gothic" charset="0"/>
              </a:rPr>
              <a:t>IBM		Lacunar stroke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rgbClr val="FFFFFF"/>
                </a:solidFill>
                <a:latin typeface="Century Gothic" charset="0"/>
              </a:rPr>
              <a:t>MMN		PSP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rgbClr val="FFFFFF"/>
                </a:solidFill>
                <a:latin typeface="Century Gothic" charset="0"/>
              </a:rPr>
              <a:t>Myasthenia		Multi-system disorders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rgbClr val="FFFFFF"/>
                </a:solidFill>
                <a:latin typeface="Century Gothic" charset="0"/>
              </a:rPr>
              <a:t>Kennedy’syndrome	Prion diseases	SCA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rgbClr val="FFFF00"/>
                </a:solidFill>
                <a:latin typeface="Century Gothic" charset="0"/>
              </a:rPr>
              <a:t>CMT 2F/dHMN (HSPB1), CMT 2L (HSPB8)</a:t>
            </a:r>
            <a:r>
              <a:rPr lang="en-US" b="1">
                <a:solidFill>
                  <a:srgbClr val="FFFFFF"/>
                </a:solidFill>
                <a:latin typeface="Century Gothic" charset="0"/>
              </a:rPr>
              <a:t>		</a:t>
            </a:r>
          </a:p>
          <a:p>
            <a:pPr eaLnBrk="0" hangingPunct="0"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</a:rPr>
              <a:t>CMT 2D/HMN/Silver syndrome (GARS, BSCL2)       (distal) SMA	</a:t>
            </a:r>
          </a:p>
          <a:p>
            <a:pPr eaLnBrk="0" hangingPunct="0"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</a:rPr>
              <a:t>Myelopathies			Hexoaminidase A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rgbClr val="FFFFFF"/>
                </a:solidFill>
                <a:latin typeface="Century Gothic" charset="0"/>
              </a:rPr>
              <a:t>Cervical spine stenosis		Cramp-Fasciculation &amp; Isaac’s syn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rgbClr val="FFFFFF"/>
                </a:solidFill>
                <a:latin typeface="Century Gothic" charset="0"/>
              </a:rPr>
              <a:t>Syringomyelia		Dys T &amp; hyper PT, lymphoma, paraN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rgbClr val="FFFFFF"/>
                </a:solidFill>
                <a:latin typeface="Century Gothic" charset="0"/>
              </a:rPr>
              <a:t>TOS and other compressive mononeuropathies	</a:t>
            </a:r>
          </a:p>
        </p:txBody>
      </p:sp>
      <p:sp>
        <p:nvSpPr>
          <p:cNvPr id="67590" name="Text Box 7"/>
          <p:cNvSpPr txBox="1">
            <a:spLocks noChangeArrowheads="1"/>
          </p:cNvSpPr>
          <p:nvPr/>
        </p:nvSpPr>
        <p:spPr bwMode="auto">
          <a:xfrm>
            <a:off x="257175" y="1066800"/>
            <a:ext cx="101155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BE" sz="1600" b="1">
                <a:solidFill>
                  <a:srgbClr val="FFFF00"/>
                </a:solidFill>
                <a:latin typeface="Century Gothic" charset="0"/>
              </a:rPr>
              <a:t>Lower limb distal onset</a:t>
            </a:r>
            <a:endParaRPr lang="fr-FR" sz="1600" b="1">
              <a:solidFill>
                <a:srgbClr val="FFFF00"/>
              </a:solidFill>
              <a:latin typeface="Century Gothic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66700" y="304800"/>
            <a:ext cx="5218113" cy="708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000">
                <a:solidFill>
                  <a:srgbClr val="FFFF00"/>
                </a:solidFill>
                <a:latin typeface="Century Gothic" pitchFamily="-84" charset="0"/>
                <a:ea typeface="Times New Roman" pitchFamily="-84" charset="0"/>
                <a:cs typeface="Times New Roman" pitchFamily="-84" charset="0"/>
              </a:rPr>
              <a:t>ALS mimic disorders</a:t>
            </a:r>
          </a:p>
        </p:txBody>
      </p:sp>
      <p:sp>
        <p:nvSpPr>
          <p:cNvPr id="67592" name="ZoneTexte 9"/>
          <p:cNvSpPr txBox="1">
            <a:spLocks noChangeArrowheads="1"/>
          </p:cNvSpPr>
          <p:nvPr/>
        </p:nvSpPr>
        <p:spPr bwMode="auto">
          <a:xfrm>
            <a:off x="4610100" y="1684338"/>
            <a:ext cx="40751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HBMNS (Fazio-Londe,</a:t>
            </a:r>
          </a:p>
          <a:p>
            <a:r>
              <a:rPr lang="en-US"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Brown-Vialetto-van Laere)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ChangeArrowheads="1"/>
          </p:cNvSpPr>
          <p:nvPr/>
        </p:nvSpPr>
        <p:spPr bwMode="auto">
          <a:xfrm>
            <a:off x="0" y="6400800"/>
            <a:ext cx="10287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35" name="Text Box 8"/>
          <p:cNvSpPr txBox="1">
            <a:spLocks noChangeArrowheads="1"/>
          </p:cNvSpPr>
          <p:nvPr/>
        </p:nvSpPr>
        <p:spPr bwMode="auto">
          <a:xfrm>
            <a:off x="171450" y="6477000"/>
            <a:ext cx="10115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1600" b="1" i="1">
                <a:latin typeface="Century Gothic" charset="0"/>
              </a:rPr>
              <a:t>AND IF IT WAS NO ALS ?							                       13</a:t>
            </a:r>
          </a:p>
        </p:txBody>
      </p:sp>
      <p:pic>
        <p:nvPicPr>
          <p:cNvPr id="49157" name="Picture 5" descr="C:\Mes documents\mn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0" y="304800"/>
            <a:ext cx="1371600" cy="1219200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66700" y="76200"/>
            <a:ext cx="5218113" cy="708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000">
                <a:solidFill>
                  <a:srgbClr val="FFFF00"/>
                </a:solidFill>
                <a:latin typeface="Century Gothic" pitchFamily="-84" charset="0"/>
                <a:ea typeface="Times New Roman" pitchFamily="-84" charset="0"/>
                <a:cs typeface="Times New Roman" pitchFamily="-84" charset="0"/>
              </a:rPr>
              <a:t>ALS mimic disorders</a:t>
            </a:r>
          </a:p>
        </p:txBody>
      </p:sp>
      <p:sp>
        <p:nvSpPr>
          <p:cNvPr id="69638" name="Text Box 4"/>
          <p:cNvSpPr txBox="1">
            <a:spLocks noChangeArrowheads="1"/>
          </p:cNvSpPr>
          <p:nvPr/>
        </p:nvSpPr>
        <p:spPr bwMode="auto">
          <a:xfrm>
            <a:off x="257175" y="762000"/>
            <a:ext cx="9720263" cy="56324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542925" indent="-542925">
              <a:buFont typeface="Lucida Grande" charset="0"/>
              <a:buChar char="☯"/>
            </a:pP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Axonal Charcot-Marie-Tooth (</a:t>
            </a:r>
            <a:r>
              <a:rPr lang="en-US" b="1" u="sng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CMT 2</a:t>
            </a: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)</a:t>
            </a:r>
            <a:b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</a:b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		CMT 2L/HMN 2A (</a:t>
            </a: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HSPB8</a:t>
            </a: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)</a:t>
            </a:r>
          </a:p>
          <a:p>
            <a:pPr marL="542925" indent="-542925">
              <a:buFont typeface="Lucida Grande" charset="0"/>
              <a:buChar char="☯"/>
            </a:pP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Distal Hereditary Motor Neuropathies (</a:t>
            </a:r>
            <a:r>
              <a:rPr lang="en-US" b="1" u="sng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dHMN</a:t>
            </a: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)</a:t>
            </a:r>
            <a:b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</a:b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(distal Spinal Muscular Atrophy – </a:t>
            </a:r>
            <a:r>
              <a:rPr lang="en-US" b="1" u="sng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distal SMA</a:t>
            </a: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)</a:t>
            </a:r>
            <a:b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</a:b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	- upper limb predominance (HMN 5)</a:t>
            </a:r>
            <a:b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</a:b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		HMN 5A (</a:t>
            </a: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GARS</a:t>
            </a: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)</a:t>
            </a:r>
            <a:b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</a:b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		HMN 5C (</a:t>
            </a: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BSCL2</a:t>
            </a: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)</a:t>
            </a:r>
            <a:b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</a:b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	- vocal cord paralysis (HMN 7)</a:t>
            </a:r>
            <a:b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</a:b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		HMN 7A &amp; 7B</a:t>
            </a:r>
            <a:b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</a:b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		congenital (</a:t>
            </a: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TRPV4</a:t>
            </a: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)</a:t>
            </a:r>
            <a:b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</a:b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	- UMN involvement</a:t>
            </a:r>
            <a:b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</a:b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		HMN 5C (</a:t>
            </a: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BSCL2</a:t>
            </a: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)</a:t>
            </a:r>
            <a:b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</a:b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		HMN 2B/CMT 2F (</a:t>
            </a: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HSPB1</a:t>
            </a: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)</a:t>
            </a:r>
          </a:p>
          <a:p>
            <a:pPr marL="542925" indent="-542925">
              <a:buFont typeface="Lucida Grande" charset="0"/>
              <a:buChar char="☯"/>
            </a:pP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Spastic paraplegia + PNP</a:t>
            </a:r>
            <a:b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</a:b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		Silver syndrome/SPG 17 (</a:t>
            </a: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BSCL2</a:t>
            </a: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) </a:t>
            </a:r>
            <a:endParaRPr lang="en-US" b="1">
              <a:solidFill>
                <a:srgbClr val="FFFFFF"/>
              </a:solidFill>
              <a:latin typeface="Century Gothic" charset="0"/>
              <a:ea typeface="Times New Roman" charset="0"/>
              <a:cs typeface="Times New Roman" charset="0"/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rot="10800000" flipV="1">
            <a:off x="4686300" y="2895600"/>
            <a:ext cx="609600" cy="304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>
            <a:outerShdw blurRad="40000" dist="279400" dir="5400000" rotWithShape="0">
              <a:schemeClr val="tx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rot="10800000" flipV="1">
            <a:off x="4686300" y="4724400"/>
            <a:ext cx="609600" cy="304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>
            <a:outerShdw blurRad="40000" dist="279400" dir="5400000" rotWithShape="0">
              <a:schemeClr val="tx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rot="10800000" flipV="1">
            <a:off x="6896100" y="5791200"/>
            <a:ext cx="609600" cy="304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>
            <a:outerShdw blurRad="40000" dist="279400" dir="5400000" rotWithShape="0">
              <a:schemeClr val="tx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66700" y="304800"/>
            <a:ext cx="5018088" cy="708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000">
                <a:solidFill>
                  <a:srgbClr val="FFFF00"/>
                </a:solidFill>
                <a:latin typeface="Century Gothic" pitchFamily="-84" charset="0"/>
                <a:ea typeface="Times New Roman" pitchFamily="-84" charset="0"/>
                <a:cs typeface="Times New Roman" pitchFamily="-84" charset="0"/>
              </a:rPr>
              <a:t>ALS mimic disorders</a:t>
            </a:r>
          </a:p>
        </p:txBody>
      </p:sp>
      <p:sp>
        <p:nvSpPr>
          <p:cNvPr id="71683" name="Rectangle 7"/>
          <p:cNvSpPr>
            <a:spLocks noChangeArrowheads="1"/>
          </p:cNvSpPr>
          <p:nvPr/>
        </p:nvSpPr>
        <p:spPr bwMode="auto">
          <a:xfrm>
            <a:off x="0" y="6400800"/>
            <a:ext cx="10287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84" name="Text Box 8"/>
          <p:cNvSpPr txBox="1">
            <a:spLocks noChangeArrowheads="1"/>
          </p:cNvSpPr>
          <p:nvPr/>
        </p:nvSpPr>
        <p:spPr bwMode="auto">
          <a:xfrm>
            <a:off x="171450" y="6477000"/>
            <a:ext cx="10115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1600" b="1" i="1">
                <a:latin typeface="Century Gothic" charset="0"/>
              </a:rPr>
              <a:t>AND IF IT WAS NO ALS ?							                       12</a:t>
            </a:r>
          </a:p>
        </p:txBody>
      </p:sp>
      <p:pic>
        <p:nvPicPr>
          <p:cNvPr id="49157" name="Picture 5" descr="C:\Mes documents\mn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0" y="304800"/>
            <a:ext cx="1371600" cy="1219200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1686" name="Rectangle 7"/>
          <p:cNvSpPr>
            <a:spLocks noChangeArrowheads="1"/>
          </p:cNvSpPr>
          <p:nvPr/>
        </p:nvSpPr>
        <p:spPr bwMode="auto">
          <a:xfrm>
            <a:off x="257175" y="1631950"/>
            <a:ext cx="98583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rgbClr val="FFFF00"/>
                </a:solidFill>
                <a:latin typeface="Century Gothic" charset="0"/>
              </a:rPr>
              <a:t>Myopathies</a:t>
            </a:r>
            <a:r>
              <a:rPr lang="en-US" b="1">
                <a:solidFill>
                  <a:schemeClr val="bg1"/>
                </a:solidFill>
                <a:latin typeface="Century Gothic" charset="0"/>
              </a:rPr>
              <a:t>	Hirayama</a:t>
            </a:r>
            <a:br>
              <a:rPr lang="en-US" b="1">
                <a:solidFill>
                  <a:schemeClr val="bg1"/>
                </a:solidFill>
                <a:latin typeface="Century Gothic" charset="0"/>
              </a:rPr>
            </a:br>
            <a:r>
              <a:rPr lang="en-US" b="1">
                <a:solidFill>
                  <a:srgbClr val="FFFF00"/>
                </a:solidFill>
                <a:latin typeface="Century Gothic" charset="0"/>
              </a:rPr>
              <a:t>Polymyositis</a:t>
            </a:r>
            <a:r>
              <a:rPr lang="en-US" b="1">
                <a:solidFill>
                  <a:schemeClr val="bg1"/>
                </a:solidFill>
                <a:latin typeface="Century Gothic" charset="0"/>
              </a:rPr>
              <a:t>		MS</a:t>
            </a:r>
            <a:br>
              <a:rPr lang="en-US" b="1">
                <a:solidFill>
                  <a:schemeClr val="bg1"/>
                </a:solidFill>
                <a:latin typeface="Century Gothic" charset="0"/>
              </a:rPr>
            </a:br>
            <a:r>
              <a:rPr lang="en-US" b="1">
                <a:solidFill>
                  <a:srgbClr val="FFFF00"/>
                </a:solidFill>
                <a:latin typeface="Century Gothic" charset="0"/>
              </a:rPr>
              <a:t>IBM</a:t>
            </a:r>
            <a:r>
              <a:rPr lang="en-US" b="1">
                <a:solidFill>
                  <a:schemeClr val="bg1"/>
                </a:solidFill>
                <a:latin typeface="Century Gothic" charset="0"/>
              </a:rPr>
              <a:t>		Lacunar stroke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</a:rPr>
              <a:t>MMN		PSP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rgbClr val="FFFF00"/>
                </a:solidFill>
                <a:latin typeface="Century Gothic" charset="0"/>
              </a:rPr>
              <a:t>Myasthenia</a:t>
            </a:r>
            <a:r>
              <a:rPr lang="en-US" b="1">
                <a:solidFill>
                  <a:schemeClr val="bg1"/>
                </a:solidFill>
                <a:latin typeface="Century Gothic" charset="0"/>
              </a:rPr>
              <a:t>		Multi-system disorders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rgbClr val="FFFF00"/>
                </a:solidFill>
                <a:latin typeface="Century Gothic" charset="0"/>
              </a:rPr>
              <a:t>Kennedy’syndrome</a:t>
            </a:r>
            <a:r>
              <a:rPr lang="en-US" b="1">
                <a:solidFill>
                  <a:schemeClr val="bg1"/>
                </a:solidFill>
                <a:latin typeface="Century Gothic" charset="0"/>
              </a:rPr>
              <a:t>	Prion diseases	SCA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</a:rPr>
              <a:t>CMT 2F/dHMN (HSPB1), CMT 2L (HSPB8)		</a:t>
            </a:r>
          </a:p>
          <a:p>
            <a:pPr eaLnBrk="0" hangingPunct="0"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</a:rPr>
              <a:t>CMT 2D/HMN/Silver syndrome (GARS, BSCL2)       (distal) SMA	</a:t>
            </a:r>
          </a:p>
          <a:p>
            <a:pPr eaLnBrk="0" hangingPunct="0"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</a:rPr>
              <a:t>Myelopathies			Hexoaminidase A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</a:rPr>
              <a:t>Cervical spine stenosis		Cramp-Fasciculation &amp; Isaac’s syn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</a:rPr>
              <a:t>Syringomyelia		Dys T &amp; hyper PT, lymphoma, paraN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</a:rPr>
              <a:t>TOS and other compressive mononeuropathies	</a:t>
            </a: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257175" y="1066800"/>
            <a:ext cx="101155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BE" sz="1600" b="1">
                <a:solidFill>
                  <a:srgbClr val="FFFF00"/>
                </a:solidFill>
                <a:latin typeface="Century Gothic" charset="0"/>
              </a:rPr>
              <a:t>Bulbar onset</a:t>
            </a:r>
            <a:br>
              <a:rPr lang="fr-BE" sz="1600" b="1">
                <a:solidFill>
                  <a:srgbClr val="FFFF00"/>
                </a:solidFill>
                <a:latin typeface="Century Gothic" charset="0"/>
              </a:rPr>
            </a:br>
            <a:r>
              <a:rPr lang="fr-BE" sz="1600" b="1">
                <a:solidFill>
                  <a:srgbClr val="FFFF00"/>
                </a:solidFill>
                <a:latin typeface="Century Gothic" charset="0"/>
              </a:rPr>
              <a:t>ENMG +++ (SNAP, decrements, FUEMG)</a:t>
            </a:r>
            <a:endParaRPr lang="fr-FR" sz="1600" b="1">
              <a:solidFill>
                <a:srgbClr val="FFFF00"/>
              </a:solidFill>
              <a:latin typeface="Century Gothic" charset="0"/>
            </a:endParaRPr>
          </a:p>
        </p:txBody>
      </p:sp>
      <p:sp>
        <p:nvSpPr>
          <p:cNvPr id="71688" name="ZoneTexte 8"/>
          <p:cNvSpPr txBox="1">
            <a:spLocks noChangeArrowheads="1"/>
          </p:cNvSpPr>
          <p:nvPr/>
        </p:nvSpPr>
        <p:spPr bwMode="auto">
          <a:xfrm>
            <a:off x="4610100" y="1684338"/>
            <a:ext cx="40751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FF00"/>
                </a:solidFill>
                <a:latin typeface="Century Gothic" charset="0"/>
                <a:ea typeface="Century Gothic" charset="0"/>
                <a:cs typeface="Century Gothic" charset="0"/>
              </a:rPr>
              <a:t>HBMNS (Fazio-Londe,</a:t>
            </a:r>
          </a:p>
          <a:p>
            <a:r>
              <a:rPr lang="en-US" b="1">
                <a:solidFill>
                  <a:srgbClr val="FFFF00"/>
                </a:solidFill>
                <a:latin typeface="Century Gothic" charset="0"/>
                <a:ea typeface="Century Gothic" charset="0"/>
                <a:cs typeface="Century Gothic" charset="0"/>
              </a:rPr>
              <a:t>Brown-Vialetto-van Laere)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57175" y="304800"/>
            <a:ext cx="4852988" cy="708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FF00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ALS in some figures</a:t>
            </a:r>
          </a:p>
        </p:txBody>
      </p:sp>
      <p:sp>
        <p:nvSpPr>
          <p:cNvPr id="18435" name="Rectangle 7"/>
          <p:cNvSpPr>
            <a:spLocks noChangeArrowheads="1"/>
          </p:cNvSpPr>
          <p:nvPr/>
        </p:nvSpPr>
        <p:spPr bwMode="auto">
          <a:xfrm>
            <a:off x="0" y="6400800"/>
            <a:ext cx="10287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248870" y="1371600"/>
          <a:ext cx="9771430" cy="47548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tableStyleId>{5C22544A-7EE6-4342-B048-85BDC9FD1C3A}</a:tableStyleId>
              </a:tblPr>
              <a:tblGrid>
                <a:gridCol w="3068734"/>
                <a:gridCol w="3683948"/>
                <a:gridCol w="301874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Features</a:t>
                      </a:r>
                      <a:endParaRPr lang="en-US" sz="2400" dirty="0">
                        <a:solidFill>
                          <a:schemeClr val="bg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Century Gothic"/>
                          <a:cs typeface="Century Gothic"/>
                        </a:rPr>
                        <a:t>Hereditary ALS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Century Gothic"/>
                          <a:cs typeface="Century Gothic"/>
                        </a:rPr>
                        <a:t>Sporadic ALS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Males:Females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1:1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1.7:1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Disease duration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Century Gothic"/>
                          <a:cs typeface="Century Gothic"/>
                        </a:rPr>
                        <a:t>Bimodal</a:t>
                      </a:r>
                      <a:r>
                        <a:rPr lang="en-US" sz="2400" b="1" baseline="0" dirty="0" smtClean="0">
                          <a:solidFill>
                            <a:srgbClr val="FFFF0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: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&lt;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 2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y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. or &gt; 5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y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.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Unimodal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 :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3 –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4 </a:t>
                      </a: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y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.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% ALS cases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rgbClr val="FFFF00"/>
                          </a:solidFill>
                          <a:latin typeface="Century Gothic"/>
                          <a:cs typeface="Century Gothic"/>
                        </a:rPr>
                        <a:t>10%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90%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tabLst>
                          <a:tab pos="1069975" algn="l"/>
                        </a:tabLst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Onset	- Mean age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46 years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56 – 63 years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>
                        <a:buFontTx/>
                        <a:buChar char="-"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 Juvenile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ALS 2 (</a:t>
                      </a: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alsin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)</a:t>
                      </a:r>
                    </a:p>
                    <a:p>
                      <a:pPr algn="l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ALS 4 (</a:t>
                      </a: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senataxin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)</a:t>
                      </a:r>
                    </a:p>
                    <a:p>
                      <a:pPr algn="l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ALS 5 (</a:t>
                      </a: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spatacsin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!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rare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>
                        <a:buFontTx/>
                        <a:buChar char="-"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 Bulbar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25% (40% ALS-FTD C9orf72 – rare SOD1)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15%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>
                        <a:buFontTx/>
                        <a:buChar char="-"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 Legs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Common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Occasional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171450" y="6477000"/>
            <a:ext cx="10115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1600" b="1" i="1">
                <a:latin typeface="Century Gothic" charset="0"/>
              </a:rPr>
              <a:t>AND IF IT WAS NO ALS ?							                       38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ChangeArrowheads="1"/>
          </p:cNvSpPr>
          <p:nvPr/>
        </p:nvSpPr>
        <p:spPr bwMode="auto">
          <a:xfrm>
            <a:off x="0" y="6400800"/>
            <a:ext cx="10287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1" name="Text Box 8"/>
          <p:cNvSpPr txBox="1">
            <a:spLocks noChangeArrowheads="1"/>
          </p:cNvSpPr>
          <p:nvPr/>
        </p:nvSpPr>
        <p:spPr bwMode="auto">
          <a:xfrm>
            <a:off x="171450" y="6477000"/>
            <a:ext cx="10115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1600" b="1" i="1">
                <a:latin typeface="Century Gothic" charset="0"/>
              </a:rPr>
              <a:t>AND IF IT WAS NO ALS							                       11</a:t>
            </a:r>
          </a:p>
        </p:txBody>
      </p:sp>
      <p:pic>
        <p:nvPicPr>
          <p:cNvPr id="27" name="Picture 5" descr="C:\Mes documents\mn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0" y="304800"/>
            <a:ext cx="1371600" cy="1219200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3733" name="Text Box 7"/>
          <p:cNvSpPr txBox="1">
            <a:spLocks noChangeArrowheads="1"/>
          </p:cNvSpPr>
          <p:nvPr/>
        </p:nvSpPr>
        <p:spPr bwMode="auto">
          <a:xfrm>
            <a:off x="257175" y="1066800"/>
            <a:ext cx="101155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BE" sz="1600" b="1">
                <a:solidFill>
                  <a:srgbClr val="FFFF00"/>
                </a:solidFill>
                <a:latin typeface="Century Gothic" charset="0"/>
              </a:rPr>
              <a:t>Bulbar onset</a:t>
            </a:r>
            <a:br>
              <a:rPr lang="fr-BE" sz="1600" b="1">
                <a:solidFill>
                  <a:srgbClr val="FFFF00"/>
                </a:solidFill>
                <a:latin typeface="Century Gothic" charset="0"/>
              </a:rPr>
            </a:br>
            <a:r>
              <a:rPr lang="fr-BE" sz="1600" b="1">
                <a:solidFill>
                  <a:srgbClr val="FFFF00"/>
                </a:solidFill>
                <a:latin typeface="Century Gothic" charset="0"/>
              </a:rPr>
              <a:t>ENMG +++ (SNAP, decrements, FUEMG)</a:t>
            </a:r>
            <a:endParaRPr lang="fr-FR" sz="1600" b="1">
              <a:solidFill>
                <a:srgbClr val="FFFF00"/>
              </a:solidFill>
              <a:latin typeface="Century Gothic" charset="0"/>
            </a:endParaRP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266700" y="304800"/>
            <a:ext cx="5218113" cy="708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000">
                <a:solidFill>
                  <a:srgbClr val="FFFF00"/>
                </a:solidFill>
                <a:latin typeface="Century Gothic" pitchFamily="-84" charset="0"/>
                <a:ea typeface="Times New Roman" pitchFamily="-84" charset="0"/>
                <a:cs typeface="Times New Roman" pitchFamily="-84" charset="0"/>
              </a:rPr>
              <a:t>ALS mimic disorders</a:t>
            </a:r>
          </a:p>
        </p:txBody>
      </p:sp>
      <p:pic>
        <p:nvPicPr>
          <p:cNvPr id="30" name="Picture 5" descr="SLA décréme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61075" y="228600"/>
            <a:ext cx="13684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3" descr="C:\SWW2\1.CG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1295400"/>
            <a:ext cx="7086600" cy="530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3737" name="Text Box 10"/>
          <p:cNvSpPr txBox="1">
            <a:spLocks noChangeArrowheads="1"/>
          </p:cNvSpPr>
          <p:nvPr/>
        </p:nvSpPr>
        <p:spPr bwMode="auto">
          <a:xfrm flipV="1">
            <a:off x="495300" y="2614613"/>
            <a:ext cx="9239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prstTxWarp prst="textNoShape">
              <a:avLst/>
            </a:prstTxWarp>
            <a:spAutoFit/>
          </a:bodyPr>
          <a:lstStyle/>
          <a:p>
            <a:r>
              <a:rPr lang="fr-BE" b="1">
                <a:solidFill>
                  <a:srgbClr val="FFFF00"/>
                </a:solidFill>
                <a:latin typeface="Comic Sans MS" charset="0"/>
              </a:rPr>
              <a:t>Thenar decrements (%)</a:t>
            </a:r>
            <a:endParaRPr lang="en-US" b="1">
              <a:solidFill>
                <a:srgbClr val="FFFF00"/>
              </a:solidFill>
              <a:latin typeface="Comic Sans MS" charset="0"/>
            </a:endParaRPr>
          </a:p>
        </p:txBody>
      </p:sp>
      <p:sp>
        <p:nvSpPr>
          <p:cNvPr id="73738" name="Text Box 19"/>
          <p:cNvSpPr txBox="1">
            <a:spLocks noChangeArrowheads="1"/>
          </p:cNvSpPr>
          <p:nvPr/>
        </p:nvSpPr>
        <p:spPr bwMode="auto">
          <a:xfrm>
            <a:off x="7734300" y="2328863"/>
            <a:ext cx="2209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90500" indent="-190500"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r>
              <a:rPr lang="fr-BE">
                <a:solidFill>
                  <a:schemeClr val="bg1"/>
                </a:solidFill>
                <a:latin typeface="Comic Sans MS" charset="0"/>
              </a:rPr>
              <a:t>8/15 &gt; 10 %</a:t>
            </a:r>
          </a:p>
          <a:p>
            <a:pPr marL="190500" indent="-190500"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r>
              <a:rPr lang="fr-BE">
                <a:solidFill>
                  <a:schemeClr val="bg1"/>
                </a:solidFill>
                <a:latin typeface="Comic Sans MS" charset="0"/>
              </a:rPr>
              <a:t>max. : 35 %</a:t>
            </a:r>
          </a:p>
          <a:p>
            <a:pPr marL="190500" indent="-190500"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r>
              <a:rPr lang="fr-BE">
                <a:solidFill>
                  <a:schemeClr val="bg1"/>
                </a:solidFill>
                <a:latin typeface="Comic Sans MS" charset="0"/>
              </a:rPr>
              <a:t>p &lt; 0,005</a:t>
            </a:r>
            <a:endParaRPr lang="en-US">
              <a:solidFill>
                <a:schemeClr val="bg1"/>
              </a:solidFill>
              <a:latin typeface="Comic Sans MS" charset="0"/>
            </a:endParaRPr>
          </a:p>
        </p:txBody>
      </p:sp>
      <p:sp>
        <p:nvSpPr>
          <p:cNvPr id="73739" name="Text Box 8"/>
          <p:cNvSpPr txBox="1">
            <a:spLocks noChangeArrowheads="1"/>
          </p:cNvSpPr>
          <p:nvPr/>
        </p:nvSpPr>
        <p:spPr bwMode="auto">
          <a:xfrm>
            <a:off x="2819400" y="5862638"/>
            <a:ext cx="13827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>
                <a:solidFill>
                  <a:schemeClr val="bg1"/>
                </a:solidFill>
                <a:latin typeface="Comic Sans MS" charset="0"/>
              </a:rPr>
              <a:t>Controls</a:t>
            </a:r>
            <a:endParaRPr lang="en-US">
              <a:solidFill>
                <a:schemeClr val="bg1"/>
              </a:solidFill>
              <a:latin typeface="Comic Sans MS" charset="0"/>
            </a:endParaRPr>
          </a:p>
        </p:txBody>
      </p:sp>
      <p:sp>
        <p:nvSpPr>
          <p:cNvPr id="73740" name="Text Box 9"/>
          <p:cNvSpPr txBox="1">
            <a:spLocks noChangeArrowheads="1"/>
          </p:cNvSpPr>
          <p:nvPr/>
        </p:nvSpPr>
        <p:spPr bwMode="auto">
          <a:xfrm>
            <a:off x="5715000" y="5862638"/>
            <a:ext cx="7921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>
                <a:solidFill>
                  <a:schemeClr val="bg1"/>
                </a:solidFill>
                <a:latin typeface="Comic Sans MS" charset="0"/>
              </a:rPr>
              <a:t>ALS</a:t>
            </a:r>
            <a:endParaRPr lang="en-US">
              <a:solidFill>
                <a:schemeClr val="bg1"/>
              </a:solidFill>
              <a:latin typeface="Comic Sans MS" charset="0"/>
            </a:endParaRPr>
          </a:p>
        </p:txBody>
      </p:sp>
      <p:sp>
        <p:nvSpPr>
          <p:cNvPr id="73741" name="Text Box 11"/>
          <p:cNvSpPr txBox="1">
            <a:spLocks noChangeArrowheads="1"/>
          </p:cNvSpPr>
          <p:nvPr/>
        </p:nvSpPr>
        <p:spPr bwMode="auto">
          <a:xfrm>
            <a:off x="3124200" y="5024438"/>
            <a:ext cx="639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>
                <a:solidFill>
                  <a:srgbClr val="000066"/>
                </a:solidFill>
                <a:latin typeface="Comic Sans MS" charset="0"/>
              </a:rPr>
              <a:t>5,8</a:t>
            </a:r>
            <a:endParaRPr lang="en-US">
              <a:solidFill>
                <a:srgbClr val="000066"/>
              </a:solidFill>
              <a:latin typeface="Comic Sans MS" charset="0"/>
            </a:endParaRPr>
          </a:p>
        </p:txBody>
      </p:sp>
      <p:sp>
        <p:nvSpPr>
          <p:cNvPr id="73742" name="Text Box 12"/>
          <p:cNvSpPr txBox="1">
            <a:spLocks noChangeArrowheads="1"/>
          </p:cNvSpPr>
          <p:nvPr/>
        </p:nvSpPr>
        <p:spPr bwMode="auto">
          <a:xfrm>
            <a:off x="5791200" y="5024438"/>
            <a:ext cx="776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BE">
                <a:solidFill>
                  <a:srgbClr val="000066"/>
                </a:solidFill>
                <a:latin typeface="Comic Sans MS" charset="0"/>
              </a:rPr>
              <a:t>14,9</a:t>
            </a:r>
            <a:endParaRPr lang="en-US">
              <a:solidFill>
                <a:srgbClr val="000066"/>
              </a:solidFill>
              <a:latin typeface="Comic Sans MS" charset="0"/>
            </a:endParaRPr>
          </a:p>
        </p:txBody>
      </p:sp>
      <p:sp>
        <p:nvSpPr>
          <p:cNvPr id="73743" name="Text Box 13"/>
          <p:cNvSpPr txBox="1">
            <a:spLocks noChangeArrowheads="1"/>
          </p:cNvSpPr>
          <p:nvPr/>
        </p:nvSpPr>
        <p:spPr bwMode="auto">
          <a:xfrm>
            <a:off x="1676400" y="5253038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fr-BE">
                <a:solidFill>
                  <a:schemeClr val="bg1"/>
                </a:solidFill>
                <a:latin typeface="Comic Sans MS" charset="0"/>
              </a:rPr>
              <a:t>0</a:t>
            </a:r>
            <a:endParaRPr lang="en-US">
              <a:solidFill>
                <a:schemeClr val="bg1"/>
              </a:solidFill>
              <a:latin typeface="Comic Sans MS" charset="0"/>
            </a:endParaRPr>
          </a:p>
        </p:txBody>
      </p:sp>
      <p:sp>
        <p:nvSpPr>
          <p:cNvPr id="73744" name="Text Box 14"/>
          <p:cNvSpPr txBox="1">
            <a:spLocks noChangeArrowheads="1"/>
          </p:cNvSpPr>
          <p:nvPr/>
        </p:nvSpPr>
        <p:spPr bwMode="auto">
          <a:xfrm>
            <a:off x="1676400" y="4719638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fr-BE">
                <a:solidFill>
                  <a:schemeClr val="bg1"/>
                </a:solidFill>
                <a:latin typeface="Comic Sans MS" charset="0"/>
              </a:rPr>
              <a:t>5</a:t>
            </a:r>
            <a:endParaRPr lang="en-US">
              <a:solidFill>
                <a:schemeClr val="bg1"/>
              </a:solidFill>
              <a:latin typeface="Comic Sans MS" charset="0"/>
            </a:endParaRPr>
          </a:p>
        </p:txBody>
      </p:sp>
      <p:sp>
        <p:nvSpPr>
          <p:cNvPr id="73745" name="Text Box 15"/>
          <p:cNvSpPr txBox="1">
            <a:spLocks noChangeArrowheads="1"/>
          </p:cNvSpPr>
          <p:nvPr/>
        </p:nvSpPr>
        <p:spPr bwMode="auto">
          <a:xfrm>
            <a:off x="1524000" y="4110038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fr-BE">
                <a:solidFill>
                  <a:srgbClr val="FF0000"/>
                </a:solidFill>
                <a:latin typeface="Comic Sans MS" charset="0"/>
              </a:rPr>
              <a:t>10</a:t>
            </a:r>
            <a:endParaRPr lang="en-US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73746" name="Text Box 16"/>
          <p:cNvSpPr txBox="1">
            <a:spLocks noChangeArrowheads="1"/>
          </p:cNvSpPr>
          <p:nvPr/>
        </p:nvSpPr>
        <p:spPr bwMode="auto">
          <a:xfrm>
            <a:off x="1524000" y="3424238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fr-BE">
                <a:solidFill>
                  <a:schemeClr val="bg1"/>
                </a:solidFill>
                <a:latin typeface="Comic Sans MS" charset="0"/>
              </a:rPr>
              <a:t>15</a:t>
            </a:r>
            <a:endParaRPr lang="en-US">
              <a:solidFill>
                <a:schemeClr val="bg1"/>
              </a:solidFill>
              <a:latin typeface="Comic Sans MS" charset="0"/>
            </a:endParaRPr>
          </a:p>
        </p:txBody>
      </p:sp>
      <p:sp>
        <p:nvSpPr>
          <p:cNvPr id="73747" name="Text Box 17"/>
          <p:cNvSpPr txBox="1">
            <a:spLocks noChangeArrowheads="1"/>
          </p:cNvSpPr>
          <p:nvPr/>
        </p:nvSpPr>
        <p:spPr bwMode="auto">
          <a:xfrm>
            <a:off x="1474788" y="2814638"/>
            <a:ext cx="55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fr-BE">
                <a:solidFill>
                  <a:schemeClr val="bg1"/>
                </a:solidFill>
                <a:latin typeface="Comic Sans MS" charset="0"/>
              </a:rPr>
              <a:t>20</a:t>
            </a:r>
            <a:endParaRPr lang="en-US">
              <a:solidFill>
                <a:schemeClr val="bg1"/>
              </a:solidFill>
              <a:latin typeface="Comic Sans MS" charset="0"/>
            </a:endParaRPr>
          </a:p>
        </p:txBody>
      </p:sp>
      <p:sp>
        <p:nvSpPr>
          <p:cNvPr id="73748" name="Text Box 18"/>
          <p:cNvSpPr txBox="1">
            <a:spLocks noChangeArrowheads="1"/>
          </p:cNvSpPr>
          <p:nvPr/>
        </p:nvSpPr>
        <p:spPr bwMode="auto">
          <a:xfrm>
            <a:off x="1447800" y="2205038"/>
            <a:ext cx="55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fr-BE">
                <a:solidFill>
                  <a:schemeClr val="bg1"/>
                </a:solidFill>
                <a:latin typeface="Comic Sans MS" charset="0"/>
              </a:rPr>
              <a:t>25</a:t>
            </a:r>
            <a:endParaRPr lang="en-US">
              <a:solidFill>
                <a:schemeClr val="bg1"/>
              </a:solidFill>
              <a:latin typeface="Comic Sans MS" charset="0"/>
            </a:endParaRPr>
          </a:p>
        </p:txBody>
      </p:sp>
      <p:sp>
        <p:nvSpPr>
          <p:cNvPr id="44" name="Line 20"/>
          <p:cNvSpPr>
            <a:spLocks noChangeShapeType="1"/>
          </p:cNvSpPr>
          <p:nvPr/>
        </p:nvSpPr>
        <p:spPr bwMode="auto">
          <a:xfrm>
            <a:off x="2171700" y="4267200"/>
            <a:ext cx="5715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pitchFamily="-84" charset="0"/>
            </a:endParaRPr>
          </a:p>
        </p:txBody>
      </p:sp>
      <p:sp>
        <p:nvSpPr>
          <p:cNvPr id="73750" name="ZoneTexte 44"/>
          <p:cNvSpPr txBox="1">
            <a:spLocks noChangeArrowheads="1"/>
          </p:cNvSpPr>
          <p:nvPr/>
        </p:nvSpPr>
        <p:spPr bwMode="auto">
          <a:xfrm>
            <a:off x="7788275" y="5919788"/>
            <a:ext cx="2308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i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Wang et al, 2001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ChangeArrowheads="1"/>
          </p:cNvSpPr>
          <p:nvPr/>
        </p:nvSpPr>
        <p:spPr bwMode="auto">
          <a:xfrm>
            <a:off x="0" y="6400800"/>
            <a:ext cx="10287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79" name="Text Box 8"/>
          <p:cNvSpPr txBox="1">
            <a:spLocks noChangeArrowheads="1"/>
          </p:cNvSpPr>
          <p:nvPr/>
        </p:nvSpPr>
        <p:spPr bwMode="auto">
          <a:xfrm>
            <a:off x="171450" y="6477000"/>
            <a:ext cx="10115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1600" b="1" i="1">
                <a:latin typeface="Century Gothic" charset="0"/>
              </a:rPr>
              <a:t>AND IF IT WAS NO ALS ?							                       10</a:t>
            </a:r>
          </a:p>
        </p:txBody>
      </p:sp>
      <p:pic>
        <p:nvPicPr>
          <p:cNvPr id="49157" name="Picture 5" descr="C:\Mes documents\mn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0" y="304800"/>
            <a:ext cx="1371600" cy="1219200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5781" name="Rectangle 7"/>
          <p:cNvSpPr>
            <a:spLocks noChangeArrowheads="1"/>
          </p:cNvSpPr>
          <p:nvPr/>
        </p:nvSpPr>
        <p:spPr bwMode="auto">
          <a:xfrm>
            <a:off x="257175" y="1631950"/>
            <a:ext cx="98583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</a:rPr>
              <a:t>Myopathies	Hirayama</a:t>
            </a:r>
            <a:br>
              <a:rPr lang="en-US" b="1">
                <a:solidFill>
                  <a:schemeClr val="bg1"/>
                </a:solidFill>
                <a:latin typeface="Century Gothic" charset="0"/>
              </a:rPr>
            </a:br>
            <a:r>
              <a:rPr lang="en-US" b="1">
                <a:solidFill>
                  <a:schemeClr val="bg1"/>
                </a:solidFill>
                <a:latin typeface="Century Gothic" charset="0"/>
              </a:rPr>
              <a:t>Polymyositis		</a:t>
            </a:r>
            <a:r>
              <a:rPr lang="en-US" b="1">
                <a:solidFill>
                  <a:srgbClr val="FFFF00"/>
                </a:solidFill>
                <a:latin typeface="Century Gothic" charset="0"/>
              </a:rPr>
              <a:t>MS</a:t>
            </a:r>
            <a:r>
              <a:rPr lang="en-US" b="1">
                <a:solidFill>
                  <a:schemeClr val="bg1"/>
                </a:solidFill>
                <a:latin typeface="Century Gothic" charset="0"/>
              </a:rPr>
              <a:t/>
            </a:r>
            <a:br>
              <a:rPr lang="en-US" b="1">
                <a:solidFill>
                  <a:schemeClr val="bg1"/>
                </a:solidFill>
                <a:latin typeface="Century Gothic" charset="0"/>
              </a:rPr>
            </a:br>
            <a:r>
              <a:rPr lang="en-US" b="1">
                <a:solidFill>
                  <a:schemeClr val="bg1"/>
                </a:solidFill>
                <a:latin typeface="Century Gothic" charset="0"/>
              </a:rPr>
              <a:t>IBM		</a:t>
            </a:r>
            <a:r>
              <a:rPr lang="en-US" b="1">
                <a:solidFill>
                  <a:srgbClr val="FFFF00"/>
                </a:solidFill>
                <a:latin typeface="Century Gothic" charset="0"/>
              </a:rPr>
              <a:t>Lacunar stroke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</a:rPr>
              <a:t>MMN		</a:t>
            </a:r>
            <a:r>
              <a:rPr lang="en-US" b="1">
                <a:solidFill>
                  <a:srgbClr val="FFFF00"/>
                </a:solidFill>
                <a:latin typeface="Century Gothic" charset="0"/>
              </a:rPr>
              <a:t>PSP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</a:rPr>
              <a:t>Myasthenia		</a:t>
            </a:r>
            <a:r>
              <a:rPr lang="en-US" b="1">
                <a:solidFill>
                  <a:srgbClr val="FFFF00"/>
                </a:solidFill>
                <a:latin typeface="Century Gothic" charset="0"/>
              </a:rPr>
              <a:t>Multi-system disorders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</a:rPr>
              <a:t>Kennedy’syndrome	Prion diseases	SCA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</a:rPr>
              <a:t>CMT 2F/dHMN (HSPB1), CMT 2L (HSPB8)		</a:t>
            </a:r>
          </a:p>
          <a:p>
            <a:pPr eaLnBrk="0" hangingPunct="0"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</a:rPr>
              <a:t>CMT 2D/HMN/Silver syndrome (GARS, BSCL2)       (distal) SMA	</a:t>
            </a:r>
          </a:p>
          <a:p>
            <a:pPr eaLnBrk="0" hangingPunct="0"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</a:rPr>
              <a:t>Myelopathies			Hexoaminidase A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</a:rPr>
              <a:t>Cervical spine stenosis		Cramp-Fasciculation &amp; Isaac’s syn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</a:rPr>
              <a:t>Syringomyelia		Dys T &amp; hyper PT, lymphoma, paraN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</a:rPr>
              <a:t>TOS and other compressive mononeuropathies	</a:t>
            </a:r>
          </a:p>
        </p:txBody>
      </p:sp>
      <p:sp>
        <p:nvSpPr>
          <p:cNvPr id="75782" name="Text Box 7"/>
          <p:cNvSpPr txBox="1">
            <a:spLocks noChangeArrowheads="1"/>
          </p:cNvSpPr>
          <p:nvPr/>
        </p:nvSpPr>
        <p:spPr bwMode="auto">
          <a:xfrm>
            <a:off x="257175" y="1066800"/>
            <a:ext cx="101155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BE" sz="1600" b="1">
                <a:solidFill>
                  <a:srgbClr val="FFFF00"/>
                </a:solidFill>
                <a:latin typeface="Century Gothic" charset="0"/>
              </a:rPr>
              <a:t>Pseudo-bulbar onset (extrapyramidal and/or cerebellar syndrome, </a:t>
            </a:r>
            <a:br>
              <a:rPr lang="fr-BE" sz="1600" b="1">
                <a:solidFill>
                  <a:srgbClr val="FFFF00"/>
                </a:solidFill>
                <a:latin typeface="Century Gothic" charset="0"/>
              </a:rPr>
            </a:br>
            <a:r>
              <a:rPr lang="fr-BE" sz="1600" b="1">
                <a:solidFill>
                  <a:srgbClr val="FFFF00"/>
                </a:solidFill>
                <a:latin typeface="Century Gothic" charset="0"/>
              </a:rPr>
              <a:t>urinary disturbance) Cerebral imagery +++</a:t>
            </a:r>
            <a:endParaRPr lang="fr-FR" sz="1600" b="1">
              <a:solidFill>
                <a:srgbClr val="FFFF00"/>
              </a:solidFill>
              <a:latin typeface="Century Gothic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66700" y="304800"/>
            <a:ext cx="5218113" cy="708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000">
                <a:solidFill>
                  <a:srgbClr val="FFFF00"/>
                </a:solidFill>
                <a:latin typeface="Century Gothic" pitchFamily="-84" charset="0"/>
                <a:ea typeface="Times New Roman" pitchFamily="-84" charset="0"/>
                <a:cs typeface="Times New Roman" pitchFamily="-84" charset="0"/>
              </a:rPr>
              <a:t>ALS mimic disorders</a:t>
            </a:r>
          </a:p>
        </p:txBody>
      </p:sp>
      <p:sp>
        <p:nvSpPr>
          <p:cNvPr id="75784" name="ZoneTexte 9"/>
          <p:cNvSpPr txBox="1">
            <a:spLocks noChangeArrowheads="1"/>
          </p:cNvSpPr>
          <p:nvPr/>
        </p:nvSpPr>
        <p:spPr bwMode="auto">
          <a:xfrm>
            <a:off x="4610100" y="1684338"/>
            <a:ext cx="40751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HBMNS (Fazio-Londe,</a:t>
            </a:r>
          </a:p>
          <a:p>
            <a:r>
              <a:rPr lang="en-US"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Brown-Vialetto-van Laere)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ChangeArrowheads="1"/>
          </p:cNvSpPr>
          <p:nvPr/>
        </p:nvSpPr>
        <p:spPr bwMode="auto">
          <a:xfrm>
            <a:off x="0" y="6400800"/>
            <a:ext cx="10287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27" name="Text Box 8"/>
          <p:cNvSpPr txBox="1">
            <a:spLocks noChangeArrowheads="1"/>
          </p:cNvSpPr>
          <p:nvPr/>
        </p:nvSpPr>
        <p:spPr bwMode="auto">
          <a:xfrm>
            <a:off x="171450" y="6477000"/>
            <a:ext cx="10115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1600" b="1" i="1">
                <a:latin typeface="Century Gothic" charset="0"/>
              </a:rPr>
              <a:t>AND IF IT WAS NO ALS ?							                       9</a:t>
            </a:r>
          </a:p>
        </p:txBody>
      </p:sp>
      <p:pic>
        <p:nvPicPr>
          <p:cNvPr id="49157" name="Picture 5" descr="C:\Mes documents\mn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0" y="304800"/>
            <a:ext cx="1371600" cy="1219200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7829" name="Rectangle 7"/>
          <p:cNvSpPr>
            <a:spLocks noChangeArrowheads="1"/>
          </p:cNvSpPr>
          <p:nvPr/>
        </p:nvSpPr>
        <p:spPr bwMode="auto">
          <a:xfrm>
            <a:off x="257175" y="1631950"/>
            <a:ext cx="100298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</a:rPr>
              <a:t>Myopathies	Hirayama</a:t>
            </a:r>
            <a:br>
              <a:rPr lang="en-US" b="1">
                <a:solidFill>
                  <a:schemeClr val="bg1"/>
                </a:solidFill>
                <a:latin typeface="Century Gothic" charset="0"/>
              </a:rPr>
            </a:br>
            <a:r>
              <a:rPr lang="en-US" b="1">
                <a:solidFill>
                  <a:schemeClr val="bg1"/>
                </a:solidFill>
                <a:latin typeface="Century Gothic" charset="0"/>
              </a:rPr>
              <a:t>Polymyositis		MS</a:t>
            </a:r>
            <a:br>
              <a:rPr lang="en-US" b="1">
                <a:solidFill>
                  <a:schemeClr val="bg1"/>
                </a:solidFill>
                <a:latin typeface="Century Gothic" charset="0"/>
              </a:rPr>
            </a:br>
            <a:r>
              <a:rPr lang="en-US" b="1">
                <a:solidFill>
                  <a:srgbClr val="FFFF00"/>
                </a:solidFill>
                <a:latin typeface="Century Gothic" charset="0"/>
              </a:rPr>
              <a:t>IBM </a:t>
            </a:r>
            <a:r>
              <a:rPr lang="en-US" sz="2000" i="1">
                <a:solidFill>
                  <a:srgbClr val="FFFF00"/>
                </a:solidFill>
                <a:latin typeface="Century Gothic" charset="0"/>
              </a:rPr>
              <a:t>(polyneuropathy)</a:t>
            </a:r>
            <a:r>
              <a:rPr lang="en-US" b="1">
                <a:solidFill>
                  <a:schemeClr val="bg1"/>
                </a:solidFill>
                <a:latin typeface="Century Gothic" charset="0"/>
              </a:rPr>
              <a:t>	Lacunar stroke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</a:rPr>
              <a:t>MMN		PSP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</a:rPr>
              <a:t>Myasthenia		Multi-system disorders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rgbClr val="FFFF00"/>
                </a:solidFill>
                <a:latin typeface="Century Gothic" charset="0"/>
              </a:rPr>
              <a:t>Kennedy’syndrome</a:t>
            </a:r>
            <a:r>
              <a:rPr lang="en-US" b="1">
                <a:solidFill>
                  <a:schemeClr val="bg1"/>
                </a:solidFill>
                <a:latin typeface="Century Gothic" charset="0"/>
              </a:rPr>
              <a:t>	Prion diseases	</a:t>
            </a:r>
            <a:r>
              <a:rPr lang="en-US" b="1">
                <a:solidFill>
                  <a:srgbClr val="FFFF00"/>
                </a:solidFill>
                <a:latin typeface="Century Gothic" charset="0"/>
              </a:rPr>
              <a:t>SCA 3 </a:t>
            </a:r>
            <a:r>
              <a:rPr lang="en-US" sz="2000" i="1">
                <a:solidFill>
                  <a:srgbClr val="FFFF00"/>
                </a:solidFill>
                <a:latin typeface="Century Gothic" charset="0"/>
              </a:rPr>
              <a:t>(spasticity + PNP)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</a:rPr>
              <a:t>CMT 2F/dHMN (HSPB1), CMT 2L (HSPB8)		</a:t>
            </a:r>
          </a:p>
          <a:p>
            <a:pPr eaLnBrk="0" hangingPunct="0"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</a:rPr>
              <a:t>CMT 2D/HMN/Silver syndrome (GARS, BSCL2)       (distal) SMA	</a:t>
            </a:r>
          </a:p>
          <a:p>
            <a:pPr eaLnBrk="0" hangingPunct="0"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</a:rPr>
              <a:t>Myelopathies			Hexoaminidase A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</a:rPr>
              <a:t>Cervical spine stenosis		Cramp-Fasciculation &amp; Isaac’s syn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</a:rPr>
              <a:t>Syringomyelia		Dys T &amp; hyper PT, lymphoma, </a:t>
            </a:r>
            <a:r>
              <a:rPr lang="en-US" b="1">
                <a:solidFill>
                  <a:srgbClr val="FFFF00"/>
                </a:solidFill>
                <a:latin typeface="Century Gothic" charset="0"/>
              </a:rPr>
              <a:t>paraN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</a:rPr>
              <a:t>TOS and other compressive mononeuropathies 	</a:t>
            </a:r>
          </a:p>
        </p:txBody>
      </p:sp>
      <p:sp>
        <p:nvSpPr>
          <p:cNvPr id="77830" name="Text Box 7"/>
          <p:cNvSpPr txBox="1">
            <a:spLocks noChangeArrowheads="1"/>
          </p:cNvSpPr>
          <p:nvPr/>
        </p:nvSpPr>
        <p:spPr bwMode="auto">
          <a:xfrm>
            <a:off x="257175" y="1066800"/>
            <a:ext cx="1011555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BE" sz="1600" b="1">
                <a:solidFill>
                  <a:srgbClr val="FFFF00"/>
                </a:solidFill>
                <a:latin typeface="Century Gothic" charset="0"/>
              </a:rPr>
              <a:t>Sensory involvement (SNAP decreased amplitude)</a:t>
            </a:r>
          </a:p>
          <a:p>
            <a:pPr algn="just">
              <a:spcBef>
                <a:spcPct val="50000"/>
              </a:spcBef>
            </a:pPr>
            <a:endParaRPr lang="fr-FR" sz="1600" b="1">
              <a:solidFill>
                <a:srgbClr val="FFFF00"/>
              </a:solidFill>
              <a:latin typeface="Century Gothic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66700" y="304800"/>
            <a:ext cx="5218113" cy="708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000">
                <a:solidFill>
                  <a:srgbClr val="FFFF00"/>
                </a:solidFill>
                <a:latin typeface="Century Gothic" pitchFamily="-84" charset="0"/>
                <a:ea typeface="Times New Roman" pitchFamily="-84" charset="0"/>
                <a:cs typeface="Times New Roman" pitchFamily="-84" charset="0"/>
              </a:rPr>
              <a:t>ALS mimic disorders</a:t>
            </a:r>
          </a:p>
        </p:txBody>
      </p:sp>
      <p:sp>
        <p:nvSpPr>
          <p:cNvPr id="77832" name="ZoneTexte 9"/>
          <p:cNvSpPr txBox="1">
            <a:spLocks noChangeArrowheads="1"/>
          </p:cNvSpPr>
          <p:nvPr/>
        </p:nvSpPr>
        <p:spPr bwMode="auto">
          <a:xfrm>
            <a:off x="4610100" y="1684338"/>
            <a:ext cx="40751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HBMNS (Fazio-Londe,</a:t>
            </a:r>
          </a:p>
          <a:p>
            <a:r>
              <a:rPr lang="en-US"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Brown-Vialetto-van Laere)</a:t>
            </a:r>
          </a:p>
        </p:txBody>
      </p:sp>
      <p:sp>
        <p:nvSpPr>
          <p:cNvPr id="77833" name="Rectangle 10"/>
          <p:cNvSpPr>
            <a:spLocks noChangeArrowheads="1"/>
          </p:cNvSpPr>
          <p:nvPr/>
        </p:nvSpPr>
        <p:spPr bwMode="auto">
          <a:xfrm>
            <a:off x="2781300" y="6019800"/>
            <a:ext cx="7467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i="1">
                <a:solidFill>
                  <a:srgbClr val="FFFF00"/>
                </a:solidFill>
                <a:latin typeface="Century Gothic" charset="0"/>
              </a:rPr>
              <a:t>(M-prot, anemia, inflammatory syn, CF/elevated prot level)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ChangeArrowheads="1"/>
          </p:cNvSpPr>
          <p:nvPr/>
        </p:nvSpPr>
        <p:spPr bwMode="auto">
          <a:xfrm>
            <a:off x="0" y="6400800"/>
            <a:ext cx="10287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75" name="Text Box 8"/>
          <p:cNvSpPr txBox="1">
            <a:spLocks noChangeArrowheads="1"/>
          </p:cNvSpPr>
          <p:nvPr/>
        </p:nvSpPr>
        <p:spPr bwMode="auto">
          <a:xfrm>
            <a:off x="171450" y="6477000"/>
            <a:ext cx="10115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1600" b="1" i="1">
                <a:latin typeface="Century Gothic" charset="0"/>
              </a:rPr>
              <a:t>AND IF IT WAS NO ALS ?							                       8</a:t>
            </a:r>
          </a:p>
        </p:txBody>
      </p:sp>
      <p:pic>
        <p:nvPicPr>
          <p:cNvPr id="49157" name="Picture 5" descr="C:\Mes documents\mn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0" y="304800"/>
            <a:ext cx="1371600" cy="1219200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9877" name="Rectangle 7"/>
          <p:cNvSpPr>
            <a:spLocks noChangeArrowheads="1"/>
          </p:cNvSpPr>
          <p:nvPr/>
        </p:nvSpPr>
        <p:spPr bwMode="auto">
          <a:xfrm>
            <a:off x="257175" y="1631950"/>
            <a:ext cx="98583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rgbClr val="FFFFFF"/>
                </a:solidFill>
                <a:latin typeface="Century Gothic" charset="0"/>
              </a:rPr>
              <a:t>Myopathies	Hirayama</a:t>
            </a:r>
            <a:br>
              <a:rPr lang="en-US" b="1">
                <a:solidFill>
                  <a:srgbClr val="FFFFFF"/>
                </a:solidFill>
                <a:latin typeface="Century Gothic" charset="0"/>
              </a:rPr>
            </a:br>
            <a:r>
              <a:rPr lang="en-US" b="1">
                <a:solidFill>
                  <a:srgbClr val="FFFFFF"/>
                </a:solidFill>
                <a:latin typeface="Century Gothic" charset="0"/>
              </a:rPr>
              <a:t>Polymyositis		MS</a:t>
            </a:r>
            <a:br>
              <a:rPr lang="en-US" b="1">
                <a:solidFill>
                  <a:srgbClr val="FFFFFF"/>
                </a:solidFill>
                <a:latin typeface="Century Gothic" charset="0"/>
              </a:rPr>
            </a:br>
            <a:r>
              <a:rPr lang="en-US" b="1">
                <a:solidFill>
                  <a:srgbClr val="FFFFFF"/>
                </a:solidFill>
                <a:latin typeface="Century Gothic" charset="0"/>
              </a:rPr>
              <a:t>IBM		Lacunar stroke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rgbClr val="FFFFFF"/>
                </a:solidFill>
                <a:latin typeface="Century Gothic" charset="0"/>
              </a:rPr>
              <a:t>MMN		PSP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rgbClr val="FFFFFF"/>
                </a:solidFill>
                <a:latin typeface="Century Gothic" charset="0"/>
              </a:rPr>
              <a:t>Myasthenia		Multi-system disorders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rgbClr val="FFFFFF"/>
                </a:solidFill>
                <a:latin typeface="Century Gothic" charset="0"/>
              </a:rPr>
              <a:t>Kennedy’syndrome	</a:t>
            </a:r>
            <a:r>
              <a:rPr lang="en-US" b="1">
                <a:solidFill>
                  <a:srgbClr val="FFFF00"/>
                </a:solidFill>
                <a:latin typeface="Century Gothic" charset="0"/>
              </a:rPr>
              <a:t>Prion diseases</a:t>
            </a:r>
            <a:r>
              <a:rPr lang="en-US" b="1">
                <a:solidFill>
                  <a:srgbClr val="FFFFFF"/>
                </a:solidFill>
                <a:latin typeface="Century Gothic" charset="0"/>
              </a:rPr>
              <a:t>	SCA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rgbClr val="FFFFFF"/>
                </a:solidFill>
                <a:latin typeface="Century Gothic" charset="0"/>
              </a:rPr>
              <a:t>CMT 2F/dHMN (HSPB1), CMT 2L (HSPB8)		</a:t>
            </a:r>
          </a:p>
          <a:p>
            <a:pPr eaLnBrk="0" hangingPunct="0"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rgbClr val="FFFFFF"/>
                </a:solidFill>
                <a:latin typeface="Century Gothic" charset="0"/>
              </a:rPr>
              <a:t>CMT 2D/HMN/Silver syndrome (GARS, BSCL2)       (distal) SMA	</a:t>
            </a:r>
          </a:p>
          <a:p>
            <a:pPr eaLnBrk="0" hangingPunct="0"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rgbClr val="FFFFFF"/>
                </a:solidFill>
                <a:latin typeface="Century Gothic" charset="0"/>
              </a:rPr>
              <a:t>Myelopathies			</a:t>
            </a:r>
            <a:r>
              <a:rPr lang="en-US" b="1">
                <a:solidFill>
                  <a:srgbClr val="FFFF00"/>
                </a:solidFill>
                <a:latin typeface="Century Gothic" charset="0"/>
              </a:rPr>
              <a:t>Hexoaminidase A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rgbClr val="FFFFFF"/>
                </a:solidFill>
                <a:latin typeface="Century Gothic" charset="0"/>
              </a:rPr>
              <a:t>Cervical spine stenosis		Cramp-Fasciculation &amp; Isaac’s syn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rgbClr val="FFFFFF"/>
                </a:solidFill>
                <a:latin typeface="Century Gothic" charset="0"/>
              </a:rPr>
              <a:t>Syringomyelia		Dys T &amp; hyper PT, lymphoma, paraN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rgbClr val="FFFFFF"/>
                </a:solidFill>
                <a:latin typeface="Century Gothic" charset="0"/>
              </a:rPr>
              <a:t>TOS and other compressive mononeuropathies	</a:t>
            </a:r>
          </a:p>
        </p:txBody>
      </p:sp>
      <p:sp>
        <p:nvSpPr>
          <p:cNvPr id="79878" name="Text Box 7"/>
          <p:cNvSpPr txBox="1">
            <a:spLocks noChangeArrowheads="1"/>
          </p:cNvSpPr>
          <p:nvPr/>
        </p:nvSpPr>
        <p:spPr bwMode="auto">
          <a:xfrm>
            <a:off x="257175" y="1066800"/>
            <a:ext cx="1011555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BE" sz="1600" b="1">
                <a:solidFill>
                  <a:srgbClr val="FFFF00"/>
                </a:solidFill>
                <a:latin typeface="Century Gothic" charset="0"/>
              </a:rPr>
              <a:t>Dementia, psychiatric manifestations, familial history</a:t>
            </a:r>
          </a:p>
          <a:p>
            <a:pPr algn="just">
              <a:spcBef>
                <a:spcPct val="50000"/>
              </a:spcBef>
            </a:pPr>
            <a:endParaRPr lang="fr-FR" sz="1600" b="1">
              <a:solidFill>
                <a:srgbClr val="FFFF00"/>
              </a:solidFill>
              <a:latin typeface="Century Gothic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66700" y="304800"/>
            <a:ext cx="5218113" cy="708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000">
                <a:solidFill>
                  <a:srgbClr val="FFFF00"/>
                </a:solidFill>
                <a:latin typeface="Century Gothic" pitchFamily="-84" charset="0"/>
                <a:ea typeface="Times New Roman" pitchFamily="-84" charset="0"/>
                <a:cs typeface="Times New Roman" pitchFamily="-84" charset="0"/>
              </a:rPr>
              <a:t>ALS mimic disorders</a:t>
            </a:r>
          </a:p>
        </p:txBody>
      </p:sp>
      <p:sp>
        <p:nvSpPr>
          <p:cNvPr id="79880" name="ZoneTexte 9"/>
          <p:cNvSpPr txBox="1">
            <a:spLocks noChangeArrowheads="1"/>
          </p:cNvSpPr>
          <p:nvPr/>
        </p:nvSpPr>
        <p:spPr bwMode="auto">
          <a:xfrm>
            <a:off x="4610100" y="1684338"/>
            <a:ext cx="40751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HBMNS (Fazio-Londe,</a:t>
            </a:r>
          </a:p>
          <a:p>
            <a:r>
              <a:rPr lang="en-US"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Brown-Vialetto-van Laere)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ChangeArrowheads="1"/>
          </p:cNvSpPr>
          <p:nvPr/>
        </p:nvSpPr>
        <p:spPr bwMode="auto">
          <a:xfrm>
            <a:off x="0" y="6400800"/>
            <a:ext cx="10287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23" name="Text Box 8"/>
          <p:cNvSpPr txBox="1">
            <a:spLocks noChangeArrowheads="1"/>
          </p:cNvSpPr>
          <p:nvPr/>
        </p:nvSpPr>
        <p:spPr bwMode="auto">
          <a:xfrm>
            <a:off x="171450" y="6477000"/>
            <a:ext cx="10115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1600" b="1" i="1">
                <a:latin typeface="Century Gothic" charset="0"/>
              </a:rPr>
              <a:t>AND IF IT WAS NO ALS ?							                       7</a:t>
            </a:r>
          </a:p>
        </p:txBody>
      </p:sp>
      <p:pic>
        <p:nvPicPr>
          <p:cNvPr id="49157" name="Picture 5" descr="C:\Mes documents\mn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0" y="304800"/>
            <a:ext cx="1371600" cy="1219200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1925" name="Rectangle 7"/>
          <p:cNvSpPr>
            <a:spLocks noChangeArrowheads="1"/>
          </p:cNvSpPr>
          <p:nvPr/>
        </p:nvSpPr>
        <p:spPr bwMode="auto">
          <a:xfrm>
            <a:off x="257175" y="1631950"/>
            <a:ext cx="98583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</a:rPr>
              <a:t>Myopathies	</a:t>
            </a:r>
            <a:r>
              <a:rPr lang="en-US" b="1">
                <a:solidFill>
                  <a:srgbClr val="FFFF00"/>
                </a:solidFill>
                <a:latin typeface="Century Gothic" charset="0"/>
              </a:rPr>
              <a:t>Hirayama</a:t>
            </a:r>
            <a:r>
              <a:rPr lang="en-US" b="1">
                <a:solidFill>
                  <a:schemeClr val="bg1"/>
                </a:solidFill>
                <a:latin typeface="Century Gothic" charset="0"/>
              </a:rPr>
              <a:t/>
            </a:r>
            <a:br>
              <a:rPr lang="en-US" b="1">
                <a:solidFill>
                  <a:schemeClr val="bg1"/>
                </a:solidFill>
                <a:latin typeface="Century Gothic" charset="0"/>
              </a:rPr>
            </a:br>
            <a:r>
              <a:rPr lang="en-US" b="1">
                <a:solidFill>
                  <a:schemeClr val="bg1"/>
                </a:solidFill>
                <a:latin typeface="Century Gothic" charset="0"/>
              </a:rPr>
              <a:t>Polymyositis		MS</a:t>
            </a:r>
            <a:br>
              <a:rPr lang="en-US" b="1">
                <a:solidFill>
                  <a:schemeClr val="bg1"/>
                </a:solidFill>
                <a:latin typeface="Century Gothic" charset="0"/>
              </a:rPr>
            </a:br>
            <a:r>
              <a:rPr lang="en-US" b="1">
                <a:solidFill>
                  <a:schemeClr val="bg1"/>
                </a:solidFill>
                <a:latin typeface="Century Gothic" charset="0"/>
              </a:rPr>
              <a:t>IBM		Lacunar stroke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</a:rPr>
              <a:t>MMN		PSP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</a:rPr>
              <a:t>Myasthenia		Multi-system disorders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</a:rPr>
              <a:t>Kennedy’syndrome	Prion diseases	SCA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rgbClr val="FFFF00"/>
                </a:solidFill>
                <a:latin typeface="Century Gothic" charset="0"/>
              </a:rPr>
              <a:t>CMT </a:t>
            </a:r>
            <a:r>
              <a:rPr lang="en-US" b="1">
                <a:solidFill>
                  <a:schemeClr val="bg1"/>
                </a:solidFill>
                <a:latin typeface="Century Gothic" charset="0"/>
              </a:rPr>
              <a:t>2F/d</a:t>
            </a:r>
            <a:r>
              <a:rPr lang="en-US" b="1">
                <a:solidFill>
                  <a:srgbClr val="FFFF00"/>
                </a:solidFill>
                <a:latin typeface="Century Gothic" charset="0"/>
              </a:rPr>
              <a:t>HMN</a:t>
            </a:r>
            <a:r>
              <a:rPr lang="en-US" b="1">
                <a:solidFill>
                  <a:schemeClr val="bg1"/>
                </a:solidFill>
                <a:latin typeface="Century Gothic" charset="0"/>
              </a:rPr>
              <a:t> (HSPB1), </a:t>
            </a:r>
            <a:r>
              <a:rPr lang="en-US" b="1">
                <a:solidFill>
                  <a:srgbClr val="FFFF00"/>
                </a:solidFill>
                <a:latin typeface="Century Gothic" charset="0"/>
              </a:rPr>
              <a:t>CMT </a:t>
            </a:r>
            <a:r>
              <a:rPr lang="en-US" b="1">
                <a:solidFill>
                  <a:schemeClr val="bg1"/>
                </a:solidFill>
                <a:latin typeface="Century Gothic" charset="0"/>
              </a:rPr>
              <a:t>2L (HSPB8)		</a:t>
            </a:r>
          </a:p>
          <a:p>
            <a:pPr eaLnBrk="0" hangingPunct="0"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rgbClr val="FFFF00"/>
                </a:solidFill>
                <a:latin typeface="Century Gothic" charset="0"/>
              </a:rPr>
              <a:t>CMT </a:t>
            </a:r>
            <a:r>
              <a:rPr lang="en-US" b="1">
                <a:solidFill>
                  <a:schemeClr val="bg1"/>
                </a:solidFill>
                <a:latin typeface="Century Gothic" charset="0"/>
              </a:rPr>
              <a:t>2D/</a:t>
            </a:r>
            <a:r>
              <a:rPr lang="en-US" b="1">
                <a:solidFill>
                  <a:srgbClr val="FFFF00"/>
                </a:solidFill>
                <a:latin typeface="Century Gothic" charset="0"/>
              </a:rPr>
              <a:t>HMN</a:t>
            </a:r>
            <a:r>
              <a:rPr lang="en-US" b="1">
                <a:solidFill>
                  <a:schemeClr val="bg1"/>
                </a:solidFill>
                <a:latin typeface="Century Gothic" charset="0"/>
              </a:rPr>
              <a:t>/</a:t>
            </a:r>
            <a:r>
              <a:rPr lang="en-US" b="1">
                <a:solidFill>
                  <a:srgbClr val="FFFF00"/>
                </a:solidFill>
                <a:latin typeface="Century Gothic" charset="0"/>
              </a:rPr>
              <a:t>Silver </a:t>
            </a:r>
            <a:r>
              <a:rPr lang="en-US" b="1">
                <a:solidFill>
                  <a:schemeClr val="bg1"/>
                </a:solidFill>
                <a:latin typeface="Century Gothic" charset="0"/>
              </a:rPr>
              <a:t>syndrome (GARS, BSCL2)       (distal) </a:t>
            </a:r>
            <a:r>
              <a:rPr lang="en-US" b="1">
                <a:solidFill>
                  <a:srgbClr val="FFFF00"/>
                </a:solidFill>
                <a:latin typeface="Century Gothic" charset="0"/>
              </a:rPr>
              <a:t>SMA</a:t>
            </a:r>
            <a:r>
              <a:rPr lang="en-US" b="1">
                <a:solidFill>
                  <a:schemeClr val="bg1"/>
                </a:solidFill>
                <a:latin typeface="Century Gothic" charset="0"/>
              </a:rPr>
              <a:t>	</a:t>
            </a:r>
          </a:p>
          <a:p>
            <a:pPr eaLnBrk="0" hangingPunct="0"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</a:rPr>
              <a:t>Myelopathies			</a:t>
            </a:r>
            <a:r>
              <a:rPr lang="en-US" b="1">
                <a:solidFill>
                  <a:srgbClr val="FFFF00"/>
                </a:solidFill>
                <a:latin typeface="Century Gothic" charset="0"/>
              </a:rPr>
              <a:t>Hexoaminidase A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</a:rPr>
              <a:t>Cervical spine stenosis		Cramp-Fasciculation &amp; Isaac’s syn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</a:rPr>
              <a:t>Syringomyelia		Dys T &amp; hyper PT, lymphoma, paraN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</a:rPr>
              <a:t>TOS and other compressive mononeuropathies	</a:t>
            </a:r>
          </a:p>
        </p:txBody>
      </p:sp>
      <p:sp>
        <p:nvSpPr>
          <p:cNvPr id="81926" name="Text Box 7"/>
          <p:cNvSpPr txBox="1">
            <a:spLocks noChangeArrowheads="1"/>
          </p:cNvSpPr>
          <p:nvPr/>
        </p:nvSpPr>
        <p:spPr bwMode="auto">
          <a:xfrm>
            <a:off x="257175" y="1066800"/>
            <a:ext cx="101155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BE" sz="1600" b="1">
                <a:solidFill>
                  <a:srgbClr val="FFFF00"/>
                </a:solidFill>
                <a:latin typeface="Century Gothic" charset="0"/>
              </a:rPr>
              <a:t>Onset : before 30 years</a:t>
            </a:r>
            <a:br>
              <a:rPr lang="fr-BE" sz="1600" b="1">
                <a:solidFill>
                  <a:srgbClr val="FFFF00"/>
                </a:solidFill>
                <a:latin typeface="Century Gothic" charset="0"/>
              </a:rPr>
            </a:br>
            <a:r>
              <a:rPr lang="fr-BE" sz="1600" b="1">
                <a:solidFill>
                  <a:srgbClr val="FFFF00"/>
                </a:solidFill>
                <a:latin typeface="Century Gothic" charset="0"/>
              </a:rPr>
              <a:t>(Familial history)</a:t>
            </a:r>
            <a:endParaRPr lang="fr-FR" sz="1600" b="1">
              <a:solidFill>
                <a:srgbClr val="FFFF00"/>
              </a:solidFill>
              <a:latin typeface="Century Gothic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66700" y="304800"/>
            <a:ext cx="5218113" cy="708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000">
                <a:solidFill>
                  <a:srgbClr val="FFFF00"/>
                </a:solidFill>
                <a:latin typeface="Century Gothic" pitchFamily="-84" charset="0"/>
                <a:ea typeface="Times New Roman" pitchFamily="-84" charset="0"/>
                <a:cs typeface="Times New Roman" pitchFamily="-84" charset="0"/>
              </a:rPr>
              <a:t>ALS mimic disorders</a:t>
            </a:r>
          </a:p>
        </p:txBody>
      </p:sp>
      <p:sp>
        <p:nvSpPr>
          <p:cNvPr id="81928" name="ZoneTexte 9"/>
          <p:cNvSpPr txBox="1">
            <a:spLocks noChangeArrowheads="1"/>
          </p:cNvSpPr>
          <p:nvPr/>
        </p:nvSpPr>
        <p:spPr bwMode="auto">
          <a:xfrm>
            <a:off x="4610100" y="1684338"/>
            <a:ext cx="40751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FF00"/>
                </a:solidFill>
                <a:latin typeface="Century Gothic" charset="0"/>
                <a:ea typeface="Century Gothic" charset="0"/>
                <a:cs typeface="Century Gothic" charset="0"/>
              </a:rPr>
              <a:t>HBMNS (Fazio-Londe,</a:t>
            </a:r>
          </a:p>
          <a:p>
            <a:r>
              <a:rPr lang="en-US" b="1">
                <a:solidFill>
                  <a:srgbClr val="FFFF00"/>
                </a:solidFill>
                <a:latin typeface="Century Gothic" charset="0"/>
                <a:ea typeface="Century Gothic" charset="0"/>
                <a:cs typeface="Century Gothic" charset="0"/>
              </a:rPr>
              <a:t>Brown-Vialetto-van Laere)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66700" y="304800"/>
            <a:ext cx="4989513" cy="708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FF00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Hirayama’s disease</a:t>
            </a:r>
          </a:p>
        </p:txBody>
      </p:sp>
      <p:sp>
        <p:nvSpPr>
          <p:cNvPr id="83971" name="Text Box 4"/>
          <p:cNvSpPr txBox="1">
            <a:spLocks noChangeArrowheads="1"/>
          </p:cNvSpPr>
          <p:nvPr/>
        </p:nvSpPr>
        <p:spPr bwMode="auto">
          <a:xfrm>
            <a:off x="257175" y="1160463"/>
            <a:ext cx="6562725" cy="478313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542925" indent="-542925">
              <a:lnSpc>
                <a:spcPct val="160000"/>
              </a:lnSpc>
              <a:buFont typeface="Lucida Grande" charset="0"/>
              <a:buChar char="☯"/>
              <a:tabLst>
                <a:tab pos="803275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Hirayama’s disease occurs almost exclusively in </a:t>
            </a: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males </a:t>
            </a: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of </a:t>
            </a: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15-25</a:t>
            </a: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 years</a:t>
            </a:r>
          </a:p>
          <a:p>
            <a:pPr marL="542925" indent="-542925">
              <a:lnSpc>
                <a:spcPct val="160000"/>
              </a:lnSpc>
              <a:buFont typeface="Lucida Grande" charset="0"/>
              <a:buChar char="☯"/>
              <a:tabLst>
                <a:tab pos="803275" algn="l"/>
              </a:tabLst>
            </a:pP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Insidious onset </a:t>
            </a: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of </a:t>
            </a: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oblique amyotrophy</a:t>
            </a: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, distributed mainly to </a:t>
            </a: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C7</a:t>
            </a: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, </a:t>
            </a: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C8 </a:t>
            </a: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and </a:t>
            </a: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T1 </a:t>
            </a: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myotomes, </a:t>
            </a: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unilateral </a:t>
            </a: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in many cases or </a:t>
            </a: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asymmetric</a:t>
            </a:r>
          </a:p>
          <a:p>
            <a:pPr marL="542925" indent="-542925">
              <a:lnSpc>
                <a:spcPct val="160000"/>
              </a:lnSpc>
              <a:buFont typeface="Lucida Grande" charset="0"/>
              <a:buChar char="☯"/>
              <a:tabLst>
                <a:tab pos="803275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Progressive course and </a:t>
            </a: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arrest within 3 to 6 years</a:t>
            </a: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 after onset</a:t>
            </a:r>
          </a:p>
        </p:txBody>
      </p:sp>
      <p:sp>
        <p:nvSpPr>
          <p:cNvPr id="83972" name="Rectangle 7"/>
          <p:cNvSpPr>
            <a:spLocks noChangeArrowheads="1"/>
          </p:cNvSpPr>
          <p:nvPr/>
        </p:nvSpPr>
        <p:spPr bwMode="auto">
          <a:xfrm>
            <a:off x="0" y="6400800"/>
            <a:ext cx="10287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73" name="Text Box 8"/>
          <p:cNvSpPr txBox="1">
            <a:spLocks noChangeArrowheads="1"/>
          </p:cNvSpPr>
          <p:nvPr/>
        </p:nvSpPr>
        <p:spPr bwMode="auto">
          <a:xfrm>
            <a:off x="171450" y="6477000"/>
            <a:ext cx="10115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1600" b="1" i="1">
                <a:latin typeface="Century Gothic" charset="0"/>
              </a:rPr>
              <a:t>AND IF IT WAS NO ALS ?							                       6</a:t>
            </a:r>
          </a:p>
        </p:txBody>
      </p:sp>
      <p:pic>
        <p:nvPicPr>
          <p:cNvPr id="7" name="Picture 5" descr="C:\Mes documents\mn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0" y="304800"/>
            <a:ext cx="1371600" cy="1219200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9800" y="1905000"/>
            <a:ext cx="2654300" cy="1968500"/>
          </a:xfrm>
          <a:prstGeom prst="rect">
            <a:avLst/>
          </a:prstGeom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4419600"/>
            <a:ext cx="3086100" cy="1574800"/>
          </a:xfrm>
          <a:prstGeom prst="rect">
            <a:avLst/>
          </a:prstGeom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66700" y="304800"/>
            <a:ext cx="4989513" cy="708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FF00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Hirayama’s disease</a:t>
            </a:r>
          </a:p>
        </p:txBody>
      </p:sp>
      <p:sp>
        <p:nvSpPr>
          <p:cNvPr id="86019" name="Text Box 4"/>
          <p:cNvSpPr txBox="1">
            <a:spLocks noChangeArrowheads="1"/>
          </p:cNvSpPr>
          <p:nvPr/>
        </p:nvSpPr>
        <p:spPr bwMode="auto">
          <a:xfrm>
            <a:off x="257175" y="1160463"/>
            <a:ext cx="8010525" cy="478313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542925" indent="-542925">
              <a:lnSpc>
                <a:spcPct val="160000"/>
              </a:lnSpc>
              <a:buFont typeface="Lucida Grande" charset="0"/>
              <a:buChar char="☯"/>
              <a:tabLst>
                <a:tab pos="803275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Ulnar territory is more affected than median territory</a:t>
            </a:r>
          </a:p>
          <a:p>
            <a:pPr marL="542925" indent="-542925">
              <a:lnSpc>
                <a:spcPct val="160000"/>
              </a:lnSpc>
              <a:buFont typeface="Lucida Grande" charset="0"/>
              <a:buChar char="☯"/>
              <a:tabLst>
                <a:tab pos="803275" algn="l"/>
              </a:tabLst>
            </a:pP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Ulnar/median CMAP amplitude ratio</a:t>
            </a: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/>
            </a:r>
            <a:b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</a:br>
            <a:r>
              <a:rPr lang="en-US" sz="2000" i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(Lyu et al, 2011)</a:t>
            </a: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/>
            </a:r>
            <a:b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</a:b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[0.6 – 1.7]</a:t>
            </a: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 : normal subjects</a:t>
            </a:r>
            <a:b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</a:b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&gt; 1.7 </a:t>
            </a: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: 	ALS (</a:t>
            </a:r>
            <a:r>
              <a:rPr lang="en-US" b="1" u="sng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&lt; 0.6 in 1/60</a:t>
            </a: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), TOS</a:t>
            </a:r>
            <a:b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</a:b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&lt; 0.6 </a:t>
            </a: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: 	Hirayama’s disease (</a:t>
            </a:r>
            <a:r>
              <a:rPr lang="en-US" b="1" u="sng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34/46</a:t>
            </a: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)</a:t>
            </a:r>
            <a:b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</a:b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			cervical spondylotic amyotrophy</a:t>
            </a:r>
          </a:p>
        </p:txBody>
      </p:sp>
      <p:sp>
        <p:nvSpPr>
          <p:cNvPr id="86020" name="Rectangle 7"/>
          <p:cNvSpPr>
            <a:spLocks noChangeArrowheads="1"/>
          </p:cNvSpPr>
          <p:nvPr/>
        </p:nvSpPr>
        <p:spPr bwMode="auto">
          <a:xfrm>
            <a:off x="0" y="6400800"/>
            <a:ext cx="10287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21" name="Text Box 8"/>
          <p:cNvSpPr txBox="1">
            <a:spLocks noChangeArrowheads="1"/>
          </p:cNvSpPr>
          <p:nvPr/>
        </p:nvSpPr>
        <p:spPr bwMode="auto">
          <a:xfrm>
            <a:off x="171450" y="6477000"/>
            <a:ext cx="10115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1600" b="1" i="1">
                <a:latin typeface="Century Gothic" charset="0"/>
              </a:rPr>
              <a:t>AND IF IT WAS NO ALS ?							                       5</a:t>
            </a:r>
          </a:p>
        </p:txBody>
      </p:sp>
      <p:pic>
        <p:nvPicPr>
          <p:cNvPr id="7" name="Picture 5" descr="C:\Mes documents\mn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0" y="304800"/>
            <a:ext cx="1371600" cy="1219200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900" y="2895600"/>
            <a:ext cx="3530600" cy="2259013"/>
          </a:xfrm>
          <a:prstGeom prst="rect">
            <a:avLst/>
          </a:prstGeom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Ellipse 11"/>
          <p:cNvSpPr/>
          <p:nvPr/>
        </p:nvSpPr>
        <p:spPr>
          <a:xfrm>
            <a:off x="8039100" y="3048000"/>
            <a:ext cx="609600" cy="1468438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Ellipse 12"/>
          <p:cNvSpPr/>
          <p:nvPr/>
        </p:nvSpPr>
        <p:spPr>
          <a:xfrm>
            <a:off x="6985000" y="4800600"/>
            <a:ext cx="609600" cy="134938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66700" y="304800"/>
            <a:ext cx="4989513" cy="708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FF00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Hirayama’s disease</a:t>
            </a:r>
          </a:p>
        </p:txBody>
      </p:sp>
      <p:sp>
        <p:nvSpPr>
          <p:cNvPr id="88067" name="Text Box 4"/>
          <p:cNvSpPr txBox="1">
            <a:spLocks noChangeArrowheads="1"/>
          </p:cNvSpPr>
          <p:nvPr/>
        </p:nvSpPr>
        <p:spPr bwMode="auto">
          <a:xfrm>
            <a:off x="257175" y="950913"/>
            <a:ext cx="6943725" cy="537368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542925" indent="-542925">
              <a:lnSpc>
                <a:spcPct val="160000"/>
              </a:lnSpc>
              <a:buFont typeface="Lucida Grande" charset="0"/>
              <a:buChar char="☯"/>
              <a:tabLst>
                <a:tab pos="803275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Localized and </a:t>
            </a: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asymmetrical atrophy of the spinal cord </a:t>
            </a: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at the lower cervical levels with </a:t>
            </a: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forward displacement of the posterior wall of the dural canal in neck flexion</a:t>
            </a:r>
          </a:p>
          <a:p>
            <a:pPr marL="542925" indent="-542925">
              <a:lnSpc>
                <a:spcPct val="160000"/>
              </a:lnSpc>
              <a:buFont typeface="Lucida Grande" charset="0"/>
              <a:buChar char="☯"/>
              <a:tabLst>
                <a:tab pos="803275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Hypothesis : increased intramedullary pressure resulting in microcirculatory disturbance in the </a:t>
            </a: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anterior horn </a:t>
            </a: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(the most vulnerable structure to </a:t>
            </a: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ischemia</a:t>
            </a: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)</a:t>
            </a:r>
          </a:p>
        </p:txBody>
      </p:sp>
      <p:sp>
        <p:nvSpPr>
          <p:cNvPr id="88068" name="Rectangle 7"/>
          <p:cNvSpPr>
            <a:spLocks noChangeArrowheads="1"/>
          </p:cNvSpPr>
          <p:nvPr/>
        </p:nvSpPr>
        <p:spPr bwMode="auto">
          <a:xfrm>
            <a:off x="0" y="6400800"/>
            <a:ext cx="10287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69" name="Text Box 8"/>
          <p:cNvSpPr txBox="1">
            <a:spLocks noChangeArrowheads="1"/>
          </p:cNvSpPr>
          <p:nvPr/>
        </p:nvSpPr>
        <p:spPr bwMode="auto">
          <a:xfrm>
            <a:off x="171450" y="6477000"/>
            <a:ext cx="10115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1600" b="1" i="1">
                <a:latin typeface="Century Gothic" charset="0"/>
              </a:rPr>
              <a:t>AND IF IT WAS NO ALS ?							                       4</a:t>
            </a:r>
          </a:p>
        </p:txBody>
      </p:sp>
      <p:pic>
        <p:nvPicPr>
          <p:cNvPr id="7" name="Picture 5" descr="C:\Mes documents\mn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0" y="304800"/>
            <a:ext cx="1371600" cy="1219200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9625" y="2209800"/>
            <a:ext cx="2830513" cy="3886200"/>
          </a:xfrm>
          <a:prstGeom prst="rect">
            <a:avLst/>
          </a:prstGeom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5500" y="304800"/>
            <a:ext cx="871538" cy="1676400"/>
          </a:xfrm>
          <a:prstGeom prst="rect">
            <a:avLst/>
          </a:prstGeom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66700" y="304800"/>
            <a:ext cx="6756400" cy="708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000">
                <a:solidFill>
                  <a:srgbClr val="FFFF00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Hirayama borderline forms</a:t>
            </a:r>
          </a:p>
        </p:txBody>
      </p:sp>
      <p:sp>
        <p:nvSpPr>
          <p:cNvPr id="90115" name="Text Box 4"/>
          <p:cNvSpPr txBox="1">
            <a:spLocks noChangeArrowheads="1"/>
          </p:cNvSpPr>
          <p:nvPr/>
        </p:nvSpPr>
        <p:spPr bwMode="auto">
          <a:xfrm>
            <a:off x="257175" y="1674813"/>
            <a:ext cx="9720263" cy="419258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542925" indent="-542925">
              <a:lnSpc>
                <a:spcPct val="160000"/>
              </a:lnSpc>
              <a:buFont typeface="Lucida Grande" charset="0"/>
              <a:buChar char="☯"/>
              <a:tabLst>
                <a:tab pos="803275" algn="l"/>
              </a:tabLst>
            </a:pP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Chronic segmental SMA</a:t>
            </a: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 </a:t>
            </a:r>
            <a:b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</a:b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(O’Sullivan – Mc Leod syndrome)</a:t>
            </a:r>
            <a:r>
              <a:rPr lang="en-US" b="1">
                <a:solidFill>
                  <a:srgbClr val="FFFFFF"/>
                </a:solidFill>
                <a:latin typeface="Century Gothic" charset="0"/>
                <a:ea typeface="Times New Roman" charset="0"/>
                <a:cs typeface="Times New Roman" charset="0"/>
              </a:rPr>
              <a:t/>
            </a:r>
            <a:br>
              <a:rPr lang="en-US" b="1">
                <a:solidFill>
                  <a:srgbClr val="FFFFFF"/>
                </a:solidFill>
                <a:latin typeface="Century Gothic" charset="0"/>
                <a:ea typeface="Times New Roman" charset="0"/>
                <a:cs typeface="Times New Roman" charset="0"/>
              </a:rPr>
            </a:br>
            <a:r>
              <a:rPr lang="en-US" b="1">
                <a:solidFill>
                  <a:srgbClr val="FFFFFF"/>
                </a:solidFill>
                <a:latin typeface="Century Gothic" charset="0"/>
                <a:ea typeface="Times New Roman" charset="0"/>
                <a:cs typeface="Times New Roman" charset="0"/>
              </a:rPr>
              <a:t>	- more progressive course</a:t>
            </a:r>
          </a:p>
          <a:p>
            <a:pPr marL="542925" indent="-542925">
              <a:lnSpc>
                <a:spcPct val="160000"/>
              </a:lnSpc>
              <a:buFont typeface="Lucida Grande" charset="0"/>
              <a:buChar char="☯"/>
              <a:tabLst>
                <a:tab pos="803275" algn="l"/>
              </a:tabLst>
            </a:pP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Partial spinal anterior artery syn.</a:t>
            </a:r>
            <a:r>
              <a:rPr lang="en-US" b="1">
                <a:solidFill>
                  <a:srgbClr val="FFFFFF"/>
                </a:solidFill>
                <a:latin typeface="Century Gothic" charset="0"/>
                <a:ea typeface="Times New Roman" charset="0"/>
                <a:cs typeface="Times New Roman" charset="0"/>
              </a:rPr>
              <a:t/>
            </a:r>
            <a:br>
              <a:rPr lang="en-US" b="1">
                <a:solidFill>
                  <a:srgbClr val="FFFFFF"/>
                </a:solidFill>
                <a:latin typeface="Century Gothic" charset="0"/>
                <a:ea typeface="Times New Roman" charset="0"/>
                <a:cs typeface="Times New Roman" charset="0"/>
              </a:rPr>
            </a:br>
            <a:r>
              <a:rPr lang="en-US" b="1">
                <a:solidFill>
                  <a:srgbClr val="FFFFFF"/>
                </a:solidFill>
                <a:latin typeface="Century Gothic" charset="0"/>
                <a:ea typeface="Times New Roman" charset="0"/>
                <a:cs typeface="Times New Roman" charset="0"/>
              </a:rPr>
              <a:t>	- subacute or chronic course</a:t>
            </a:r>
            <a:br>
              <a:rPr lang="en-US" b="1">
                <a:solidFill>
                  <a:srgbClr val="FFFFFF"/>
                </a:solidFill>
                <a:latin typeface="Century Gothic" charset="0"/>
                <a:ea typeface="Times New Roman" charset="0"/>
                <a:cs typeface="Times New Roman" charset="0"/>
              </a:rPr>
            </a:br>
            <a:r>
              <a:rPr lang="en-US" b="1">
                <a:solidFill>
                  <a:srgbClr val="FFFFFF"/>
                </a:solidFill>
                <a:latin typeface="Century Gothic" charset="0"/>
                <a:ea typeface="Times New Roman" charset="0"/>
                <a:cs typeface="Times New Roman" charset="0"/>
              </a:rPr>
              <a:t>	- T2 hyperintense cord signal </a:t>
            </a:r>
            <a:br>
              <a:rPr lang="en-US" b="1">
                <a:solidFill>
                  <a:srgbClr val="FFFFFF"/>
                </a:solidFill>
                <a:latin typeface="Century Gothic" charset="0"/>
                <a:ea typeface="Times New Roman" charset="0"/>
                <a:cs typeface="Times New Roman" charset="0"/>
              </a:rPr>
            </a:br>
            <a:r>
              <a:rPr lang="en-US" b="1">
                <a:solidFill>
                  <a:srgbClr val="FFFFFF"/>
                </a:solidFill>
                <a:latin typeface="Century Gothic" charset="0"/>
                <a:ea typeface="Times New Roman" charset="0"/>
                <a:cs typeface="Times New Roman" charset="0"/>
              </a:rPr>
              <a:t>			in anterior horn</a:t>
            </a:r>
            <a:endParaRPr lang="en-US" b="1">
              <a:solidFill>
                <a:schemeClr val="bg1"/>
              </a:solidFill>
              <a:latin typeface="Century Gothic" charset="0"/>
              <a:ea typeface="Times New Roman" charset="0"/>
              <a:cs typeface="Times New Roman" charset="0"/>
            </a:endParaRPr>
          </a:p>
        </p:txBody>
      </p:sp>
      <p:sp>
        <p:nvSpPr>
          <p:cNvPr id="90116" name="Rectangle 7"/>
          <p:cNvSpPr>
            <a:spLocks noChangeArrowheads="1"/>
          </p:cNvSpPr>
          <p:nvPr/>
        </p:nvSpPr>
        <p:spPr bwMode="auto">
          <a:xfrm>
            <a:off x="0" y="6400800"/>
            <a:ext cx="10287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17" name="Text Box 8"/>
          <p:cNvSpPr txBox="1">
            <a:spLocks noChangeArrowheads="1"/>
          </p:cNvSpPr>
          <p:nvPr/>
        </p:nvSpPr>
        <p:spPr bwMode="auto">
          <a:xfrm>
            <a:off x="171450" y="6477000"/>
            <a:ext cx="10115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1600" b="1" i="1">
                <a:latin typeface="Century Gothic" charset="0"/>
              </a:rPr>
              <a:t>AND IF IT WAS NO ALS ?							                       3</a:t>
            </a:r>
          </a:p>
        </p:txBody>
      </p:sp>
      <p:pic>
        <p:nvPicPr>
          <p:cNvPr id="7" name="Picture 5" descr="C:\Mes documents\mn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0" y="304800"/>
            <a:ext cx="1371600" cy="1219200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7900" y="2362200"/>
            <a:ext cx="3898900" cy="2019300"/>
          </a:xfrm>
          <a:prstGeom prst="rect">
            <a:avLst/>
          </a:prstGeom>
          <a:effectLst>
            <a:outerShdw blurRad="50800" dist="2794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6515100" y="4953000"/>
            <a:ext cx="2971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FFFF"/>
                </a:solidFill>
                <a:latin typeface="Century Gothic" charset="0"/>
                <a:ea typeface="Times New Roman" charset="0"/>
                <a:cs typeface="Times New Roman" charset="0"/>
              </a:rPr>
              <a:t>(</a:t>
            </a:r>
            <a:r>
              <a:rPr lang="en-US" b="1" u="sng">
                <a:solidFill>
                  <a:srgbClr val="FFFFFF"/>
                </a:solidFill>
                <a:latin typeface="Century Gothic" charset="0"/>
                <a:ea typeface="Times New Roman" charset="0"/>
                <a:cs typeface="Times New Roman" charset="0"/>
              </a:rPr>
              <a:t>snake eyes</a:t>
            </a:r>
            <a:r>
              <a:rPr lang="en-US" b="1">
                <a:solidFill>
                  <a:srgbClr val="FFFFFF"/>
                </a:solidFill>
                <a:latin typeface="Century Gothic" charset="0"/>
                <a:ea typeface="Times New Roman" charset="0"/>
                <a:cs typeface="Times New Roman" charset="0"/>
              </a:rPr>
              <a:t> in MRI transversal plane)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ChangeArrowheads="1"/>
          </p:cNvSpPr>
          <p:nvPr/>
        </p:nvSpPr>
        <p:spPr bwMode="auto">
          <a:xfrm>
            <a:off x="0" y="6400800"/>
            <a:ext cx="10287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63" name="Text Box 8"/>
          <p:cNvSpPr txBox="1">
            <a:spLocks noChangeArrowheads="1"/>
          </p:cNvSpPr>
          <p:nvPr/>
        </p:nvSpPr>
        <p:spPr bwMode="auto">
          <a:xfrm>
            <a:off x="171450" y="6477000"/>
            <a:ext cx="10115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1600" b="1" i="1">
                <a:latin typeface="Century Gothic" charset="0"/>
              </a:rPr>
              <a:t>AND IF IT WAS NO ALS ?							                       2</a:t>
            </a:r>
          </a:p>
        </p:txBody>
      </p:sp>
      <p:pic>
        <p:nvPicPr>
          <p:cNvPr id="49157" name="Picture 5" descr="C:\Mes documents\mn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0" y="304800"/>
            <a:ext cx="1371600" cy="1219200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2165" name="Rectangle 7"/>
          <p:cNvSpPr>
            <a:spLocks noChangeArrowheads="1"/>
          </p:cNvSpPr>
          <p:nvPr/>
        </p:nvSpPr>
        <p:spPr bwMode="auto">
          <a:xfrm>
            <a:off x="257175" y="1631950"/>
            <a:ext cx="98583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</a:rPr>
              <a:t>Myopathies	Hirayama</a:t>
            </a:r>
            <a:br>
              <a:rPr lang="en-US" b="1">
                <a:solidFill>
                  <a:schemeClr val="bg1"/>
                </a:solidFill>
                <a:latin typeface="Century Gothic" charset="0"/>
              </a:rPr>
            </a:br>
            <a:r>
              <a:rPr lang="en-US" b="1">
                <a:solidFill>
                  <a:schemeClr val="bg1"/>
                </a:solidFill>
                <a:latin typeface="Century Gothic" charset="0"/>
              </a:rPr>
              <a:t>Polymyositis		MS</a:t>
            </a:r>
            <a:br>
              <a:rPr lang="en-US" b="1">
                <a:solidFill>
                  <a:schemeClr val="bg1"/>
                </a:solidFill>
                <a:latin typeface="Century Gothic" charset="0"/>
              </a:rPr>
            </a:br>
            <a:r>
              <a:rPr lang="en-US" b="1">
                <a:solidFill>
                  <a:schemeClr val="bg1"/>
                </a:solidFill>
                <a:latin typeface="Century Gothic" charset="0"/>
              </a:rPr>
              <a:t>IBM		Lacunar stroke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</a:rPr>
              <a:t>MMN		PSP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</a:rPr>
              <a:t>Myasthenia		Multi-system disorders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</a:rPr>
              <a:t>Kennedy’syndrome	Prion diseases	SCA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</a:rPr>
              <a:t>CMT 2F/dHMN (HSPB1), CMT 2L (HSPB8)		</a:t>
            </a:r>
          </a:p>
          <a:p>
            <a:pPr eaLnBrk="0" hangingPunct="0"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</a:rPr>
              <a:t>CMT 2D/HMN/Silver syndrome (GARS, BSCL2)       (distal) SMA	</a:t>
            </a:r>
          </a:p>
          <a:p>
            <a:pPr eaLnBrk="0" hangingPunct="0"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</a:rPr>
              <a:t>Myelopathies			Hexoaminidase A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</a:rPr>
              <a:t>Cervical spine stenosis		Cramp-Fasciculation &amp; Isaac’s syn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</a:rPr>
              <a:t>Syringomyelia		</a:t>
            </a:r>
            <a:r>
              <a:rPr lang="en-US" b="1">
                <a:solidFill>
                  <a:srgbClr val="FFFF00"/>
                </a:solidFill>
                <a:latin typeface="Century Gothic" charset="0"/>
              </a:rPr>
              <a:t>Dys T &amp; hyper PT, lymphoma, paraN</a:t>
            </a:r>
          </a:p>
          <a:p>
            <a:pPr>
              <a:tabLst>
                <a:tab pos="2670175" algn="l"/>
                <a:tab pos="3810000" algn="l"/>
                <a:tab pos="4575175" algn="l"/>
                <a:tab pos="5243513" algn="l"/>
              </a:tabLst>
            </a:pPr>
            <a:r>
              <a:rPr lang="en-US" b="1">
                <a:solidFill>
                  <a:schemeClr val="bg1"/>
                </a:solidFill>
                <a:latin typeface="Century Gothic" charset="0"/>
              </a:rPr>
              <a:t>TOS and other compressive mononeuropathies	</a:t>
            </a:r>
          </a:p>
        </p:txBody>
      </p:sp>
      <p:sp>
        <p:nvSpPr>
          <p:cNvPr id="92166" name="Text Box 7"/>
          <p:cNvSpPr txBox="1">
            <a:spLocks noChangeArrowheads="1"/>
          </p:cNvSpPr>
          <p:nvPr/>
        </p:nvSpPr>
        <p:spPr bwMode="auto">
          <a:xfrm>
            <a:off x="257175" y="1066800"/>
            <a:ext cx="1011555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BE" sz="1600" b="1">
                <a:solidFill>
                  <a:srgbClr val="FFFF00"/>
                </a:solidFill>
                <a:latin typeface="Century Gothic" charset="0"/>
              </a:rPr>
              <a:t>Fast progression</a:t>
            </a:r>
          </a:p>
          <a:p>
            <a:pPr algn="just">
              <a:spcBef>
                <a:spcPct val="50000"/>
              </a:spcBef>
            </a:pPr>
            <a:endParaRPr lang="fr-FR" sz="1600" b="1">
              <a:solidFill>
                <a:srgbClr val="FF3300"/>
              </a:solidFill>
              <a:latin typeface="Century Gothic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66700" y="304800"/>
            <a:ext cx="5218113" cy="708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000">
                <a:solidFill>
                  <a:srgbClr val="FFFF00"/>
                </a:solidFill>
                <a:latin typeface="Century Gothic" pitchFamily="-84" charset="0"/>
                <a:ea typeface="Times New Roman" pitchFamily="-84" charset="0"/>
                <a:cs typeface="Times New Roman" pitchFamily="-84" charset="0"/>
              </a:rPr>
              <a:t>ALS mimic disorders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57175" y="304800"/>
            <a:ext cx="4649788" cy="708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FF00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Familial ALS (FALS)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257175" y="914400"/>
            <a:ext cx="9720263" cy="537368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542925" indent="-542925">
              <a:lnSpc>
                <a:spcPct val="160000"/>
              </a:lnSpc>
              <a:buFont typeface="Lucida Grande" charset="0"/>
              <a:buChar char="☯"/>
            </a:pP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Two genes are responsible for &gt; 50% FALS</a:t>
            </a:r>
          </a:p>
          <a:p>
            <a:pPr marL="542925" indent="-542925">
              <a:lnSpc>
                <a:spcPct val="160000"/>
              </a:lnSpc>
              <a:buFont typeface="Lucida Grande" charset="0"/>
              <a:buChar char="☯"/>
            </a:pP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SOD1</a:t>
            </a: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 (ALS1): 		12 – 23% FALS </a:t>
            </a:r>
          </a:p>
          <a:p>
            <a:pPr marL="542925" indent="-542925">
              <a:lnSpc>
                <a:spcPct val="160000"/>
              </a:lnSpc>
              <a:buFont typeface="Lucida Grande" charset="0"/>
              <a:buChar char="☯"/>
            </a:pP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C9orf72</a:t>
            </a: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 (FTDALS1): 	23 – 46% (in France) FALS</a:t>
            </a:r>
            <a:b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</a:b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				4 – 21 % (8% in France) sporadic ALS</a:t>
            </a:r>
            <a:b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</a:b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	- large expansion of a GGGGCC hexanucleotide</a:t>
            </a:r>
            <a:b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</a:b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	- ALS-FTD</a:t>
            </a:r>
            <a:b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</a:b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	- bulbar signs</a:t>
            </a:r>
            <a:b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</a:b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	- late onset</a:t>
            </a:r>
          </a:p>
          <a:p>
            <a:pPr marL="542925" indent="-542925">
              <a:lnSpc>
                <a:spcPct val="160000"/>
              </a:lnSpc>
              <a:buFont typeface="Lucida Grande" charset="0"/>
              <a:buChar char="☯"/>
            </a:pP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But also : </a:t>
            </a: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FUS </a:t>
            </a: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(ALS6) and </a:t>
            </a: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TARDBP </a:t>
            </a: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(ALS10) …</a:t>
            </a:r>
          </a:p>
        </p:txBody>
      </p:sp>
      <p:sp>
        <p:nvSpPr>
          <p:cNvPr id="20484" name="Rectangle 7"/>
          <p:cNvSpPr>
            <a:spLocks noChangeArrowheads="1"/>
          </p:cNvSpPr>
          <p:nvPr/>
        </p:nvSpPr>
        <p:spPr bwMode="auto">
          <a:xfrm>
            <a:off x="0" y="6400800"/>
            <a:ext cx="10287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5" name="Text Box 8"/>
          <p:cNvSpPr txBox="1">
            <a:spLocks noChangeArrowheads="1"/>
          </p:cNvSpPr>
          <p:nvPr/>
        </p:nvSpPr>
        <p:spPr bwMode="auto">
          <a:xfrm>
            <a:off x="171450" y="6477000"/>
            <a:ext cx="10115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1600" b="1" i="1">
                <a:latin typeface="Century Gothic" charset="0"/>
              </a:rPr>
              <a:t>AND IF IT WAS NO ALS ?							                       37</a:t>
            </a:r>
          </a:p>
        </p:txBody>
      </p:sp>
      <p:pic>
        <p:nvPicPr>
          <p:cNvPr id="7" name="Picture 5" descr="C:\Mes documents\mn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0" y="304800"/>
            <a:ext cx="1371600" cy="1219200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ChangeArrowheads="1"/>
          </p:cNvSpPr>
          <p:nvPr/>
        </p:nvSpPr>
        <p:spPr bwMode="auto">
          <a:xfrm>
            <a:off x="0" y="6400800"/>
            <a:ext cx="10287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11" name="Text Box 8"/>
          <p:cNvSpPr txBox="1">
            <a:spLocks noChangeArrowheads="1"/>
          </p:cNvSpPr>
          <p:nvPr/>
        </p:nvSpPr>
        <p:spPr bwMode="auto">
          <a:xfrm>
            <a:off x="171450" y="6477000"/>
            <a:ext cx="10115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1600" b="1" i="1">
                <a:latin typeface="Century Gothic" charset="0"/>
              </a:rPr>
              <a:t>AND IF IT WAS NO ALS ?							                       1</a:t>
            </a:r>
          </a:p>
        </p:txBody>
      </p:sp>
      <p:pic>
        <p:nvPicPr>
          <p:cNvPr id="49157" name="Picture 5" descr="C:\Mes documents\mn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0" y="304800"/>
            <a:ext cx="1371600" cy="1219200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4213" name="Rectangle 8"/>
          <p:cNvSpPr>
            <a:spLocks noChangeArrowheads="1"/>
          </p:cNvSpPr>
          <p:nvPr/>
        </p:nvSpPr>
        <p:spPr bwMode="auto">
          <a:xfrm>
            <a:off x="2400300" y="3606800"/>
            <a:ext cx="60785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3200" b="1">
                <a:solidFill>
                  <a:srgbClr val="FFFF00"/>
                </a:solidFill>
                <a:latin typeface="Century Gothic" charset="0"/>
                <a:ea typeface="Century Gothic" charset="0"/>
                <a:cs typeface="Century Gothic" charset="0"/>
              </a:rPr>
              <a:t>http://enmgblog.blogspot.be</a:t>
            </a:r>
            <a:endParaRPr lang="en-US" sz="3200" b="1">
              <a:solidFill>
                <a:srgbClr val="FFFF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94214" name="WordArt 2"/>
          <p:cNvSpPr>
            <a:spLocks noChangeArrowheads="1" noChangeShapeType="1" noTextEdit="1"/>
          </p:cNvSpPr>
          <p:nvPr/>
        </p:nvSpPr>
        <p:spPr bwMode="auto">
          <a:xfrm>
            <a:off x="1200150" y="2540000"/>
            <a:ext cx="797242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81"/>
              </a:avLst>
            </a:prstTxWarp>
          </a:bodyPr>
          <a:lstStyle/>
          <a:p>
            <a:pPr algn="ctr"/>
            <a:r>
              <a:rPr lang="fr-F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  <a:ea typeface="Arial Black"/>
                <a:cs typeface="Arial Black"/>
              </a:rPr>
              <a:t>Thank you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  <a:ea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57175" y="304800"/>
            <a:ext cx="2901950" cy="708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FF00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ALS criteria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257175" y="1219200"/>
            <a:ext cx="9720263" cy="36004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542925" indent="-542925">
              <a:lnSpc>
                <a:spcPct val="160000"/>
              </a:lnSpc>
              <a:buFont typeface="Lucida Grande" charset="0"/>
              <a:buChar char="☯"/>
            </a:pP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El Escorial </a:t>
            </a:r>
            <a:r>
              <a:rPr lang="en-US" sz="2000" i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(Brooks et al, 1994)</a:t>
            </a:r>
          </a:p>
          <a:p>
            <a:pPr marL="542925" indent="-542925">
              <a:lnSpc>
                <a:spcPct val="160000"/>
              </a:lnSpc>
              <a:buFont typeface="Lucida Grande" charset="0"/>
              <a:buChar char="☯"/>
            </a:pP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Airlie House </a:t>
            </a:r>
            <a:r>
              <a:rPr lang="en-US" sz="2000" i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(Miller et al, 1997)</a:t>
            </a: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 </a:t>
            </a:r>
          </a:p>
          <a:p>
            <a:pPr marL="542925" indent="-542925">
              <a:lnSpc>
                <a:spcPct val="160000"/>
              </a:lnSpc>
              <a:buFont typeface="Lucida Grande" charset="0"/>
              <a:buChar char="☯"/>
            </a:pP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25% of ALS patients were still classified as having </a:t>
            </a:r>
            <a:r>
              <a:rPr lang="en-US" b="1" u="sng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suspected </a:t>
            </a: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or </a:t>
            </a:r>
            <a:r>
              <a:rPr lang="en-US" b="1" u="sng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possible</a:t>
            </a: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 ALS at the time of their </a:t>
            </a: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death </a:t>
            </a:r>
            <a:r>
              <a:rPr lang="en-US" sz="2000" i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(Forbes et al, 2001)</a:t>
            </a:r>
          </a:p>
          <a:p>
            <a:pPr marL="542925" indent="-542925">
              <a:lnSpc>
                <a:spcPct val="160000"/>
              </a:lnSpc>
              <a:buFont typeface="Lucida Grande" charset="0"/>
              <a:buChar char="☯"/>
            </a:pP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Awaji</a:t>
            </a: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-shima consensus recommendations </a:t>
            </a:r>
            <a:r>
              <a:rPr lang="en-US" sz="2000" i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(de Carvalho et al, 2008)</a:t>
            </a:r>
          </a:p>
        </p:txBody>
      </p:sp>
      <p:sp>
        <p:nvSpPr>
          <p:cNvPr id="22532" name="Rectangle 7"/>
          <p:cNvSpPr>
            <a:spLocks noChangeArrowheads="1"/>
          </p:cNvSpPr>
          <p:nvPr/>
        </p:nvSpPr>
        <p:spPr bwMode="auto">
          <a:xfrm>
            <a:off x="0" y="6400800"/>
            <a:ext cx="10287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3" name="Text Box 8"/>
          <p:cNvSpPr txBox="1">
            <a:spLocks noChangeArrowheads="1"/>
          </p:cNvSpPr>
          <p:nvPr/>
        </p:nvSpPr>
        <p:spPr bwMode="auto">
          <a:xfrm>
            <a:off x="171450" y="6477000"/>
            <a:ext cx="10115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1600" b="1" i="1">
                <a:latin typeface="Century Gothic" charset="0"/>
              </a:rPr>
              <a:t>AND IF IT WAS NO ALS ?							                       36</a:t>
            </a:r>
          </a:p>
        </p:txBody>
      </p:sp>
      <p:pic>
        <p:nvPicPr>
          <p:cNvPr id="7" name="Picture 5" descr="C:\Mes documents\mn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0" y="304800"/>
            <a:ext cx="1371600" cy="1219200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57175" y="304800"/>
            <a:ext cx="5808663" cy="13239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FF00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Awaji-</a:t>
            </a:r>
            <a:r>
              <a:rPr lang="en-US" sz="4000" dirty="0" err="1">
                <a:solidFill>
                  <a:srgbClr val="FFFF00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shima</a:t>
            </a:r>
            <a:r>
              <a:rPr lang="en-US" sz="4000" dirty="0">
                <a:solidFill>
                  <a:srgbClr val="FFFF00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 consensus </a:t>
            </a:r>
          </a:p>
          <a:p>
            <a:pPr>
              <a:defRPr/>
            </a:pPr>
            <a:r>
              <a:rPr lang="en-US" sz="4000" dirty="0">
                <a:solidFill>
                  <a:srgbClr val="FFFF00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recommendations</a:t>
            </a: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257175" y="1885950"/>
            <a:ext cx="9720263" cy="36004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542925" indent="-542925">
              <a:lnSpc>
                <a:spcPct val="160000"/>
              </a:lnSpc>
              <a:buFont typeface="Lucida Grande" charset="0"/>
              <a:buChar char="☯"/>
            </a:pP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As needle EMG is an extension of the clinical examination, </a:t>
            </a: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clinical and electrophysiological abnormalities have equal diagnostic significance</a:t>
            </a:r>
          </a:p>
          <a:p>
            <a:pPr marL="542925" indent="-542925">
              <a:lnSpc>
                <a:spcPct val="160000"/>
              </a:lnSpc>
              <a:buFont typeface="Lucida Grande" charset="0"/>
              <a:buChar char="☯"/>
            </a:pP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In presence of chronic neurogenic change on needle EMG, </a:t>
            </a: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fasciculation potentials</a:t>
            </a: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, preferably polyphasic (&gt; 4 phases), </a:t>
            </a: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are equivalent to fibrillations/PSW </a:t>
            </a: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in their clinical significance</a:t>
            </a:r>
          </a:p>
        </p:txBody>
      </p:sp>
      <p:sp>
        <p:nvSpPr>
          <p:cNvPr id="24580" name="Rectangle 7"/>
          <p:cNvSpPr>
            <a:spLocks noChangeArrowheads="1"/>
          </p:cNvSpPr>
          <p:nvPr/>
        </p:nvSpPr>
        <p:spPr bwMode="auto">
          <a:xfrm>
            <a:off x="0" y="6400800"/>
            <a:ext cx="10287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1" name="Text Box 8"/>
          <p:cNvSpPr txBox="1">
            <a:spLocks noChangeArrowheads="1"/>
          </p:cNvSpPr>
          <p:nvPr/>
        </p:nvSpPr>
        <p:spPr bwMode="auto">
          <a:xfrm>
            <a:off x="171450" y="6477000"/>
            <a:ext cx="10115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1600" b="1" i="1">
                <a:latin typeface="Century Gothic" charset="0"/>
              </a:rPr>
              <a:t>AND IF IT WAS NO ALS ?							                       35</a:t>
            </a:r>
          </a:p>
        </p:txBody>
      </p:sp>
      <p:pic>
        <p:nvPicPr>
          <p:cNvPr id="7" name="Picture 5" descr="C:\Mes documents\mn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0" y="304800"/>
            <a:ext cx="1371600" cy="1219200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57175" y="304800"/>
            <a:ext cx="3359150" cy="708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FF00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Awaji criteria</a:t>
            </a: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257175" y="1885950"/>
            <a:ext cx="9720263" cy="41910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542925" indent="-542925">
              <a:lnSpc>
                <a:spcPct val="160000"/>
              </a:lnSpc>
              <a:buFont typeface="Lucida Grande" charset="0"/>
              <a:buChar char="☯"/>
            </a:pP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Definite </a:t>
            </a: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ALS : </a:t>
            </a:r>
            <a:r>
              <a:rPr lang="en-US" b="1" u="sng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LMN and UMN</a:t>
            </a: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 signs in </a:t>
            </a: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at least 3 </a:t>
            </a: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body regions (bulbar, </a:t>
            </a:r>
            <a:r>
              <a:rPr lang="en-US" b="1">
                <a:solidFill>
                  <a:srgbClr val="FFFFFF"/>
                </a:solidFill>
                <a:latin typeface="Century Gothic" charset="0"/>
                <a:ea typeface="Times New Roman" charset="0"/>
                <a:cs typeface="Times New Roman" charset="0"/>
              </a:rPr>
              <a:t>cervical</a:t>
            </a: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, </a:t>
            </a:r>
            <a:r>
              <a:rPr lang="en-US" b="1">
                <a:solidFill>
                  <a:srgbClr val="FFFFFF"/>
                </a:solidFill>
                <a:latin typeface="Century Gothic" charset="0"/>
                <a:ea typeface="Times New Roman" charset="0"/>
                <a:cs typeface="Times New Roman" charset="0"/>
              </a:rPr>
              <a:t>thoracic</a:t>
            </a: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, </a:t>
            </a:r>
            <a:r>
              <a:rPr lang="en-US" b="1">
                <a:solidFill>
                  <a:srgbClr val="FFFFFF"/>
                </a:solidFill>
                <a:latin typeface="Century Gothic" charset="0"/>
                <a:ea typeface="Times New Roman" charset="0"/>
                <a:cs typeface="Times New Roman" charset="0"/>
              </a:rPr>
              <a:t>lumbar</a:t>
            </a: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)</a:t>
            </a:r>
          </a:p>
          <a:p>
            <a:pPr marL="542925" indent="-542925">
              <a:lnSpc>
                <a:spcPct val="160000"/>
              </a:lnSpc>
              <a:buFont typeface="Lucida Grande" charset="0"/>
              <a:buChar char="☯"/>
            </a:pP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Probable </a:t>
            </a: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ALS : </a:t>
            </a:r>
            <a:r>
              <a:rPr lang="en-US" b="1" u="sng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LMN and UMN</a:t>
            </a: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 signs </a:t>
            </a: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in 2</a:t>
            </a: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 body regions, </a:t>
            </a: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UMN</a:t>
            </a: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 signs necessarily </a:t>
            </a: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rostral to the LMN </a:t>
            </a: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signs</a:t>
            </a:r>
          </a:p>
          <a:p>
            <a:pPr marL="542925" indent="-542925">
              <a:lnSpc>
                <a:spcPct val="160000"/>
              </a:lnSpc>
              <a:buFont typeface="Lucida Grande" charset="0"/>
              <a:buChar char="☯"/>
            </a:pP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Possible </a:t>
            </a: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ALS : 	- </a:t>
            </a:r>
            <a:r>
              <a:rPr lang="en-US" b="1" u="sng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LMN and UMN</a:t>
            </a: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 signs </a:t>
            </a: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in 1</a:t>
            </a: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 body region</a:t>
            </a:r>
            <a:b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</a:b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			- </a:t>
            </a:r>
            <a:r>
              <a:rPr lang="en-US" b="1" u="sng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UMN</a:t>
            </a: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 signs in </a:t>
            </a: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2 or more </a:t>
            </a: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regions</a:t>
            </a:r>
            <a:b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</a:b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			- </a:t>
            </a: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LMN </a:t>
            </a: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signs </a:t>
            </a: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rostral to UMN </a:t>
            </a: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signs</a:t>
            </a:r>
          </a:p>
        </p:txBody>
      </p:sp>
      <p:sp>
        <p:nvSpPr>
          <p:cNvPr id="26628" name="Rectangle 7"/>
          <p:cNvSpPr>
            <a:spLocks noChangeArrowheads="1"/>
          </p:cNvSpPr>
          <p:nvPr/>
        </p:nvSpPr>
        <p:spPr bwMode="auto">
          <a:xfrm>
            <a:off x="0" y="6400800"/>
            <a:ext cx="10287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9" name="Text Box 8"/>
          <p:cNvSpPr txBox="1">
            <a:spLocks noChangeArrowheads="1"/>
          </p:cNvSpPr>
          <p:nvPr/>
        </p:nvSpPr>
        <p:spPr bwMode="auto">
          <a:xfrm>
            <a:off x="171450" y="6477000"/>
            <a:ext cx="10115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1600" b="1" i="1">
                <a:latin typeface="Century Gothic" charset="0"/>
              </a:rPr>
              <a:t>AND IF IT WAS NO ALS ?							                       34</a:t>
            </a:r>
          </a:p>
        </p:txBody>
      </p:sp>
      <p:pic>
        <p:nvPicPr>
          <p:cNvPr id="7" name="Picture 5" descr="C:\Mes documents\mn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0" y="304800"/>
            <a:ext cx="1371600" cy="1219200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57175" y="304800"/>
            <a:ext cx="5451475" cy="13239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000" dirty="0" err="1">
                <a:solidFill>
                  <a:srgbClr val="FFFF00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Neurogenic</a:t>
            </a:r>
            <a:r>
              <a:rPr lang="en-US" sz="4000" dirty="0">
                <a:solidFill>
                  <a:srgbClr val="FFFF00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 changes</a:t>
            </a:r>
          </a:p>
          <a:p>
            <a:pPr>
              <a:defRPr/>
            </a:pPr>
            <a:r>
              <a:rPr lang="en-US" sz="4000" dirty="0">
                <a:solidFill>
                  <a:srgbClr val="FFFF00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on needle EMG</a:t>
            </a:r>
          </a:p>
        </p:txBody>
      </p:sp>
      <p:sp>
        <p:nvSpPr>
          <p:cNvPr id="28675" name="Rectangle 7"/>
          <p:cNvSpPr>
            <a:spLocks noChangeArrowheads="1"/>
          </p:cNvSpPr>
          <p:nvPr/>
        </p:nvSpPr>
        <p:spPr bwMode="auto">
          <a:xfrm>
            <a:off x="0" y="6400800"/>
            <a:ext cx="10287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6" name="Text Box 8"/>
          <p:cNvSpPr txBox="1">
            <a:spLocks noChangeArrowheads="1"/>
          </p:cNvSpPr>
          <p:nvPr/>
        </p:nvSpPr>
        <p:spPr bwMode="auto">
          <a:xfrm>
            <a:off x="171450" y="6477000"/>
            <a:ext cx="10115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1600" b="1" i="1">
                <a:latin typeface="Century Gothic" charset="0"/>
              </a:rPr>
              <a:t>AND IF IT WAS NO ALS ?							                       33</a:t>
            </a:r>
          </a:p>
        </p:txBody>
      </p:sp>
      <p:pic>
        <p:nvPicPr>
          <p:cNvPr id="7" name="Picture 5" descr="C:\Mes documents\mn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0" y="304800"/>
            <a:ext cx="1371600" cy="1219200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6743700" y="2667000"/>
            <a:ext cx="838200" cy="31242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743700" y="2514600"/>
            <a:ext cx="3276600" cy="4572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680" name="Text Box 4"/>
          <p:cNvSpPr txBox="1">
            <a:spLocks noChangeArrowheads="1"/>
          </p:cNvSpPr>
          <p:nvPr/>
        </p:nvSpPr>
        <p:spPr bwMode="auto">
          <a:xfrm>
            <a:off x="257175" y="1885950"/>
            <a:ext cx="10296525" cy="47831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542925" indent="-542925">
              <a:lnSpc>
                <a:spcPct val="160000"/>
              </a:lnSpc>
              <a:buFont typeface="Lucida Grande" charset="0"/>
              <a:buChar char="☯"/>
            </a:pP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MUPs of increased amplitude/duration </a:t>
            </a: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as assessed by qualitative or quantitative studies</a:t>
            </a:r>
          </a:p>
          <a:p>
            <a:pPr marL="542925" indent="-542925">
              <a:lnSpc>
                <a:spcPct val="160000"/>
              </a:lnSpc>
              <a:buFont typeface="Lucida Grande" charset="0"/>
              <a:buChar char="☯"/>
            </a:pP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Decreased</a:t>
            </a: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 motor unit </a:t>
            </a: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recruitment</a:t>
            </a:r>
          </a:p>
          <a:p>
            <a:pPr marL="542925" indent="-542925">
              <a:lnSpc>
                <a:spcPct val="160000"/>
              </a:lnSpc>
              <a:buFont typeface="Lucida Grande" charset="0"/>
              <a:buChar char="☯"/>
            </a:pP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Unstable and complex </a:t>
            </a: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MUPs by using a </a:t>
            </a:r>
            <a:b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</a:b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narrow band pass filter (500 Hz – 5 KHz)</a:t>
            </a:r>
          </a:p>
          <a:p>
            <a:pPr marL="542925" indent="-542925">
              <a:lnSpc>
                <a:spcPct val="160000"/>
              </a:lnSpc>
              <a:buFont typeface="Lucida Grande" charset="0"/>
              <a:buChar char="☯"/>
            </a:pP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Fibrillations/PSW </a:t>
            </a: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or </a:t>
            </a: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fasciculations </a:t>
            </a:r>
            <a:b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</a:br>
            <a: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  <a:t>recorded in strong muscles </a:t>
            </a:r>
            <a:br>
              <a:rPr lang="en-US" b="1">
                <a:solidFill>
                  <a:schemeClr val="bg1"/>
                </a:solidFill>
                <a:latin typeface="Century Gothic" charset="0"/>
                <a:ea typeface="Times New Roman" charset="0"/>
                <a:cs typeface="Times New Roman" charset="0"/>
              </a:rPr>
            </a:br>
            <a:endParaRPr lang="en-US" b="1">
              <a:solidFill>
                <a:srgbClr val="FFFF00"/>
              </a:solidFill>
              <a:latin typeface="Century Gothic" charset="0"/>
              <a:ea typeface="Times New Roman" charset="0"/>
              <a:cs typeface="Times New Roman" charset="0"/>
            </a:endParaRPr>
          </a:p>
        </p:txBody>
      </p:sp>
      <p:pic>
        <p:nvPicPr>
          <p:cNvPr id="28681" name="Picture 9" descr="/Users/francoiswang/Documents/Diaporamas/ALS 15 juin/PUM poly instable.m4v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934200" y="2695575"/>
            <a:ext cx="3009900" cy="2257425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  <a:headEnd/>
            <a:tailEnd/>
          </a:ln>
          <a:effectLst>
            <a:outerShdw blurRad="50800" dist="279401" dir="2700000" algn="tl" rotWithShape="0">
              <a:srgbClr val="000000">
                <a:alpha val="42998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6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86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8681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57175" y="304800"/>
            <a:ext cx="8247063" cy="13239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FF00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TMS (</a:t>
            </a:r>
            <a:r>
              <a:rPr lang="en-US" sz="4000" dirty="0" err="1">
                <a:solidFill>
                  <a:srgbClr val="FFFF00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Transcranial</a:t>
            </a:r>
            <a:r>
              <a:rPr lang="en-US" sz="4000" dirty="0">
                <a:solidFill>
                  <a:srgbClr val="FFFF00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 magnetic </a:t>
            </a:r>
            <a:r>
              <a:rPr lang="en-US" sz="4000" dirty="0" err="1">
                <a:solidFill>
                  <a:srgbClr val="FFFF00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stim</a:t>
            </a:r>
            <a:r>
              <a:rPr lang="en-US" sz="4000" dirty="0">
                <a:solidFill>
                  <a:srgbClr val="FFFF00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) </a:t>
            </a:r>
            <a:br>
              <a:rPr lang="en-US" sz="4000" dirty="0">
                <a:solidFill>
                  <a:srgbClr val="FFFF00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</a:br>
            <a:r>
              <a:rPr lang="en-US" sz="4000" dirty="0">
                <a:solidFill>
                  <a:srgbClr val="FFFF00"/>
                </a:solidFill>
                <a:latin typeface="Century Gothic" pitchFamily="-1" charset="0"/>
                <a:ea typeface="Times New Roman" pitchFamily="-1" charset="0"/>
                <a:cs typeface="Times New Roman" pitchFamily="-1" charset="0"/>
              </a:rPr>
              <a:t>to document UMN involvement</a:t>
            </a: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257175" y="1524000"/>
            <a:ext cx="9720263" cy="47831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542925" indent="-542925">
              <a:lnSpc>
                <a:spcPct val="160000"/>
              </a:lnSpc>
              <a:buFont typeface="Lucida Grande" charset="0"/>
              <a:buChar char="☯"/>
            </a:pPr>
            <a:r>
              <a:rPr lang="en-US" b="1">
                <a:solidFill>
                  <a:srgbClr val="FFFFFF"/>
                </a:solidFill>
                <a:latin typeface="Century Gothic" charset="0"/>
                <a:ea typeface="Times New Roman" charset="0"/>
                <a:cs typeface="Times New Roman" charset="0"/>
              </a:rPr>
              <a:t>Increased central motor conduction time (</a:t>
            </a: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CMCT</a:t>
            </a:r>
            <a:r>
              <a:rPr lang="en-US" b="1">
                <a:solidFill>
                  <a:srgbClr val="FFFFFF"/>
                </a:solidFill>
                <a:latin typeface="Century Gothic" charset="0"/>
                <a:ea typeface="Times New Roman" charset="0"/>
                <a:cs typeface="Times New Roman" charset="0"/>
              </a:rPr>
              <a:t>)</a:t>
            </a:r>
          </a:p>
          <a:p>
            <a:pPr marL="542925" indent="-542925">
              <a:lnSpc>
                <a:spcPct val="160000"/>
              </a:lnSpc>
              <a:buFont typeface="Lucida Grande" charset="0"/>
              <a:buChar char="☯"/>
            </a:pPr>
            <a:r>
              <a:rPr lang="en-US" b="1">
                <a:solidFill>
                  <a:srgbClr val="FFFFFF"/>
                </a:solidFill>
                <a:latin typeface="Century Gothic" charset="0"/>
                <a:ea typeface="Times New Roman" charset="0"/>
                <a:cs typeface="Times New Roman" charset="0"/>
              </a:rPr>
              <a:t>Increased </a:t>
            </a: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absolute latency </a:t>
            </a:r>
            <a:r>
              <a:rPr lang="en-US" b="1">
                <a:solidFill>
                  <a:srgbClr val="FFFFFF"/>
                </a:solidFill>
                <a:latin typeface="Century Gothic" charset="0"/>
                <a:ea typeface="Times New Roman" charset="0"/>
                <a:cs typeface="Times New Roman" charset="0"/>
              </a:rPr>
              <a:t>to a tested muscle, provided that distal motor conduction slowing can be excluded</a:t>
            </a:r>
          </a:p>
          <a:p>
            <a:pPr marL="542925" indent="-542925">
              <a:lnSpc>
                <a:spcPct val="160000"/>
              </a:lnSpc>
              <a:buFont typeface="Lucida Grande" charset="0"/>
              <a:buChar char="☯"/>
            </a:pPr>
            <a:r>
              <a:rPr lang="en-US" b="1">
                <a:solidFill>
                  <a:srgbClr val="FFFFFF"/>
                </a:solidFill>
                <a:latin typeface="Century Gothic" charset="0"/>
                <a:ea typeface="Times New Roman" charset="0"/>
                <a:cs typeface="Times New Roman" charset="0"/>
              </a:rPr>
              <a:t>In patients with bulbar onset disease, an </a:t>
            </a: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absent response </a:t>
            </a:r>
            <a:r>
              <a:rPr lang="en-US" b="1">
                <a:solidFill>
                  <a:srgbClr val="FFFFFF"/>
                </a:solidFill>
                <a:latin typeface="Century Gothic" charset="0"/>
                <a:ea typeface="Times New Roman" charset="0"/>
                <a:cs typeface="Times New Roman" charset="0"/>
              </a:rPr>
              <a:t>to TMS in a limb is supportive of UMN lesion</a:t>
            </a:r>
          </a:p>
          <a:p>
            <a:pPr marL="542925" indent="-542925">
              <a:lnSpc>
                <a:spcPct val="160000"/>
              </a:lnSpc>
              <a:buFont typeface="Lucida Grande" charset="0"/>
              <a:buChar char="☯"/>
            </a:pPr>
            <a:r>
              <a:rPr lang="en-US" b="1">
                <a:solidFill>
                  <a:srgbClr val="FFFFFF"/>
                </a:solidFill>
                <a:latin typeface="Century Gothic" charset="0"/>
                <a:ea typeface="Times New Roman" charset="0"/>
                <a:cs typeface="Times New Roman" charset="0"/>
              </a:rPr>
              <a:t>The triple stimulation technique (</a:t>
            </a:r>
            <a:r>
              <a:rPr lang="en-US" b="1">
                <a:solidFill>
                  <a:srgbClr val="FFFF00"/>
                </a:solidFill>
                <a:latin typeface="Century Gothic" charset="0"/>
                <a:ea typeface="Times New Roman" charset="0"/>
                <a:cs typeface="Times New Roman" charset="0"/>
              </a:rPr>
              <a:t>TST</a:t>
            </a:r>
            <a:r>
              <a:rPr lang="en-US" b="1">
                <a:solidFill>
                  <a:srgbClr val="FFFFFF"/>
                </a:solidFill>
                <a:latin typeface="Century Gothic" charset="0"/>
                <a:ea typeface="Times New Roman" charset="0"/>
                <a:cs typeface="Times New Roman" charset="0"/>
              </a:rPr>
              <a:t>) has proven sensitive in detecting impairment of UMN function, but is not yet available in every Lab </a:t>
            </a:r>
          </a:p>
        </p:txBody>
      </p:sp>
      <p:sp>
        <p:nvSpPr>
          <p:cNvPr id="30724" name="Rectangle 7"/>
          <p:cNvSpPr>
            <a:spLocks noChangeArrowheads="1"/>
          </p:cNvSpPr>
          <p:nvPr/>
        </p:nvSpPr>
        <p:spPr bwMode="auto">
          <a:xfrm>
            <a:off x="0" y="6400800"/>
            <a:ext cx="10287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5" name="Text Box 8"/>
          <p:cNvSpPr txBox="1">
            <a:spLocks noChangeArrowheads="1"/>
          </p:cNvSpPr>
          <p:nvPr/>
        </p:nvSpPr>
        <p:spPr bwMode="auto">
          <a:xfrm>
            <a:off x="171450" y="6477000"/>
            <a:ext cx="10115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1600" b="1" i="1">
                <a:latin typeface="Century Gothic" charset="0"/>
              </a:rPr>
              <a:t>AND IF IT WAS NO ALS ?							                       32</a:t>
            </a:r>
          </a:p>
        </p:txBody>
      </p:sp>
      <p:pic>
        <p:nvPicPr>
          <p:cNvPr id="7" name="Picture 5" descr="C:\Mes documents\mn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0" y="304800"/>
            <a:ext cx="1371600" cy="1219200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ffectLst>
            <a:outerShdw blurRad="50800" dist="2540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17171</TotalTime>
  <Words>3974</Words>
  <Application>Microsoft Macintosh PowerPoint</Application>
  <PresentationFormat>Diapositives 35 mm</PresentationFormat>
  <Paragraphs>414</Paragraphs>
  <Slides>40</Slides>
  <Notes>40</Notes>
  <HiddenSlides>0</HiddenSlides>
  <MMClips>6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8" baseType="lpstr">
      <vt:lpstr>Times New Roman</vt:lpstr>
      <vt:lpstr>ＭＳ Ｐゴシック</vt:lpstr>
      <vt:lpstr>Arial</vt:lpstr>
      <vt:lpstr>Century Gothic</vt:lpstr>
      <vt:lpstr>Lucida Grande</vt:lpstr>
      <vt:lpstr>Cambria</vt:lpstr>
      <vt:lpstr>Comic Sans MS</vt:lpstr>
      <vt:lpstr>Modèle par défaut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</vt:vector>
  </TitlesOfParts>
  <Company>CHU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Wang-Dive</dc:creator>
  <cp:lastModifiedBy>Francois Wang</cp:lastModifiedBy>
  <cp:revision>117</cp:revision>
  <dcterms:created xsi:type="dcterms:W3CDTF">2016-12-27T14:06:19Z</dcterms:created>
  <dcterms:modified xsi:type="dcterms:W3CDTF">2016-12-27T14:09:20Z</dcterms:modified>
</cp:coreProperties>
</file>