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15" r:id="rId3"/>
    <p:sldId id="317" r:id="rId4"/>
    <p:sldId id="319" r:id="rId5"/>
    <p:sldId id="321" r:id="rId6"/>
    <p:sldId id="334" r:id="rId7"/>
    <p:sldId id="294" r:id="rId8"/>
    <p:sldId id="297" r:id="rId9"/>
    <p:sldId id="322" r:id="rId10"/>
    <p:sldId id="324" r:id="rId11"/>
    <p:sldId id="332" r:id="rId12"/>
    <p:sldId id="373" r:id="rId13"/>
    <p:sldId id="374" r:id="rId14"/>
    <p:sldId id="257" r:id="rId15"/>
    <p:sldId id="341" r:id="rId16"/>
    <p:sldId id="342" r:id="rId17"/>
    <p:sldId id="352" r:id="rId18"/>
    <p:sldId id="259" r:id="rId19"/>
    <p:sldId id="347" r:id="rId20"/>
    <p:sldId id="348" r:id="rId21"/>
    <p:sldId id="345" r:id="rId22"/>
    <p:sldId id="346" r:id="rId23"/>
    <p:sldId id="377" r:id="rId24"/>
    <p:sldId id="349" r:id="rId25"/>
    <p:sldId id="326" r:id="rId26"/>
    <p:sldId id="339" r:id="rId27"/>
    <p:sldId id="271" r:id="rId28"/>
    <p:sldId id="272" r:id="rId29"/>
    <p:sldId id="273" r:id="rId30"/>
    <p:sldId id="358" r:id="rId31"/>
    <p:sldId id="274" r:id="rId32"/>
    <p:sldId id="369" r:id="rId33"/>
    <p:sldId id="368" r:id="rId34"/>
    <p:sldId id="366" r:id="rId35"/>
    <p:sldId id="363" r:id="rId36"/>
    <p:sldId id="361" r:id="rId37"/>
    <p:sldId id="362" r:id="rId38"/>
    <p:sldId id="299" r:id="rId39"/>
    <p:sldId id="303" r:id="rId40"/>
    <p:sldId id="304" r:id="rId41"/>
    <p:sldId id="305" r:id="rId42"/>
    <p:sldId id="306" r:id="rId43"/>
    <p:sldId id="307" r:id="rId44"/>
    <p:sldId id="284" r:id="rId45"/>
    <p:sldId id="285" r:id="rId46"/>
    <p:sldId id="286" r:id="rId47"/>
    <p:sldId id="287" r:id="rId48"/>
    <p:sldId id="288" r:id="rId49"/>
    <p:sldId id="289" r:id="rId50"/>
    <p:sldId id="364" r:id="rId51"/>
    <p:sldId id="277" r:id="rId52"/>
    <p:sldId id="278" r:id="rId53"/>
    <p:sldId id="279" r:id="rId54"/>
    <p:sldId id="280" r:id="rId55"/>
    <p:sldId id="281" r:id="rId56"/>
    <p:sldId id="282" r:id="rId57"/>
    <p:sldId id="365" r:id="rId58"/>
    <p:sldId id="371" r:id="rId59"/>
    <p:sldId id="372" r:id="rId60"/>
    <p:sldId id="269" r:id="rId61"/>
    <p:sldId id="376" r:id="rId6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26" autoAdjust="0"/>
    <p:restoredTop sz="93124" autoAdjust="0"/>
  </p:normalViewPr>
  <p:slideViewPr>
    <p:cSldViewPr>
      <p:cViewPr>
        <p:scale>
          <a:sx n="100" d="100"/>
          <a:sy n="100" d="100"/>
        </p:scale>
        <p:origin x="-504" y="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48998-77F4-45EB-B967-77ED4E810902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18589-2D80-47A3-8DE4-0EF007FB8C9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325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5413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617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1644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1644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1644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1644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164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083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103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051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395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821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39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4770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12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510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207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644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DC130-7A8E-45D5-BF55-241EED2161DF}" type="datetimeFigureOut">
              <a:rPr lang="fr-BE" smtClean="0"/>
              <a:t>15/12/2014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ABE1E-F330-41F1-9A84-9F20F7AB705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599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31.t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31.ti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31.ti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31.ti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31.ti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ti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t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6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jpeg"/><Relationship Id="rId7" Type="http://schemas.openxmlformats.org/officeDocument/2006/relationships/image" Target="../media/image46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iff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t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82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"/>
          <a:stretch/>
        </p:blipFill>
        <p:spPr bwMode="auto">
          <a:xfrm>
            <a:off x="5023341" y="1125752"/>
            <a:ext cx="4120659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87872" y="1026610"/>
            <a:ext cx="39621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Ecology of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elements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Mytilus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galloprovincialis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fr-BE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fr-BE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Richir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Jonathan</a:t>
            </a:r>
          </a:p>
          <a:p>
            <a:pPr hangingPunct="0"/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Lepoint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Gilles</a:t>
            </a:r>
          </a:p>
          <a:p>
            <a:pPr hangingPunct="0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Lejeune Pierre</a:t>
            </a:r>
          </a:p>
          <a:p>
            <a:pPr hangingPunct="0"/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Gobert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Sylvie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60539"/>
            <a:ext cx="2010916" cy="149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/>
          <a:stretch>
            <a:fillRect/>
          </a:stretch>
        </p:blipFill>
        <p:spPr bwMode="auto">
          <a:xfrm rot="2610902">
            <a:off x="2896793" y="2662945"/>
            <a:ext cx="1185844" cy="225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0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956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Coastal</a:t>
            </a:r>
            <a:r>
              <a:rPr lang="fr-BE" sz="2400" dirty="0" smtClean="0">
                <a:latin typeface="Arial" charset="0"/>
                <a:cs typeface="Arial" charset="0"/>
              </a:rPr>
              <a:t> water pollution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3852" y="5948529"/>
            <a:ext cx="2109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apesnature.homestead.com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43608" y="1461120"/>
            <a:ext cx="7164288" cy="4776192"/>
            <a:chOff x="1043608" y="1461120"/>
            <a:chExt cx="7164288" cy="4776192"/>
          </a:xfrm>
        </p:grpSpPr>
        <p:pic>
          <p:nvPicPr>
            <p:cNvPr id="17" name="Picture 2" descr="http://apesnature.homestead.com/files/fg09_01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461120"/>
              <a:ext cx="7164288" cy="4776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0" t="78350" r="26334" b="17395"/>
            <a:stretch/>
          </p:blipFill>
          <p:spPr>
            <a:xfrm>
              <a:off x="5355819" y="5123284"/>
              <a:ext cx="961265" cy="2286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017481" y="5949280"/>
            <a:ext cx="23174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(apesnature.homestead.com)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017978" y="4737918"/>
            <a:ext cx="1282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Coastal</a:t>
            </a:r>
            <a:r>
              <a:rPr lang="fr-B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water pollution</a:t>
            </a:r>
            <a:endParaRPr lang="fr-BE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2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093296"/>
            <a:chOff x="0" y="0"/>
            <a:chExt cx="9144000" cy="6093296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0932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Coastal</a:t>
            </a:r>
            <a:r>
              <a:rPr lang="fr-BE" sz="2400" dirty="0" smtClean="0">
                <a:latin typeface="Arial" charset="0"/>
                <a:cs typeface="Arial" charset="0"/>
              </a:rPr>
              <a:t> pollution of the </a:t>
            </a:r>
            <a:r>
              <a:rPr lang="fr-BE" sz="2400" dirty="0" err="1" smtClean="0">
                <a:latin typeface="Arial" charset="0"/>
                <a:cs typeface="Arial" charset="0"/>
              </a:rPr>
              <a:t>Mediterranean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3091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1" y="5016281"/>
            <a:ext cx="3397673" cy="12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96" y="6536377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(UNEP/MAP, 2012)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7669488" y="88519"/>
            <a:ext cx="1474282" cy="806577"/>
            <a:chOff x="7669488" y="85344"/>
            <a:chExt cx="1474282" cy="806577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71771" y="85344"/>
              <a:ext cx="471999" cy="806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488" y="238303"/>
              <a:ext cx="971248" cy="653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1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Bioaccumulation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7669488" y="88519"/>
            <a:ext cx="1474282" cy="806577"/>
            <a:chOff x="7669488" y="85344"/>
            <a:chExt cx="1474282" cy="806577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71771" y="85344"/>
              <a:ext cx="471999" cy="806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488" y="238303"/>
              <a:ext cx="971248" cy="653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5" y="1151312"/>
            <a:ext cx="8206158" cy="54333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06779" y="6550744"/>
            <a:ext cx="2114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(worldoceanreview.com)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Public </a:t>
            </a:r>
            <a:r>
              <a:rPr lang="fr-BE" sz="2400" dirty="0" err="1" smtClean="0">
                <a:latin typeface="Arial" charset="0"/>
                <a:cs typeface="Arial" charset="0"/>
              </a:rPr>
              <a:t>health</a:t>
            </a:r>
            <a:r>
              <a:rPr lang="fr-BE" sz="2400" dirty="0" smtClean="0">
                <a:latin typeface="Arial" charset="0"/>
                <a:cs typeface="Arial" charset="0"/>
              </a:rPr>
              <a:t> issue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40152" y="1301384"/>
            <a:ext cx="8870996" cy="5189531"/>
            <a:chOff x="923511" y="1471902"/>
            <a:chExt cx="8146000" cy="4765410"/>
          </a:xfrm>
        </p:grpSpPr>
        <p:pic>
          <p:nvPicPr>
            <p:cNvPr id="8194" name="Picture 2" descr="http://www.naturalnews.com/cartoons/heavy_metals_c_6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11" y="1471902"/>
              <a:ext cx="8146000" cy="4765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483768" y="2101903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30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4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smtClean="0">
                <a:latin typeface="Arial" charset="0"/>
                <a:cs typeface="Arial" charset="0"/>
              </a:rPr>
              <a:t>Mytilus galloprovincialis</a:t>
            </a:r>
            <a:endParaRPr lang="fr-BE" sz="2400" i="1" dirty="0">
              <a:latin typeface="Arial" charset="0"/>
              <a:cs typeface="Arial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b="2262"/>
          <a:stretch/>
        </p:blipFill>
        <p:spPr bwMode="auto">
          <a:xfrm>
            <a:off x="4252300" y="3801740"/>
            <a:ext cx="4229340" cy="2941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76256" y="6569737"/>
            <a:ext cx="15312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latin typeface="Arial" pitchFamily="34" charset="0"/>
                <a:cs typeface="Arial" pitchFamily="34" charset="0"/>
              </a:rPr>
              <a:t>www.vuvb.uniza.sk.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Mytilus galloprovinciali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06" y="895266"/>
            <a:ext cx="4190049" cy="279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wwfsassi.co.za/backend/media/Fri30Jul2010111257/sixfour_medmusse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/>
        </p:blipFill>
        <p:spPr bwMode="auto">
          <a:xfrm rot="5400000">
            <a:off x="-109692" y="2531292"/>
            <a:ext cx="5964627" cy="26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6200000">
            <a:off x="3264135" y="1538955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grpSp>
        <p:nvGrpSpPr>
          <p:cNvPr id="30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6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5607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err="1">
                <a:latin typeface="Arial" charset="0"/>
                <a:cs typeface="Arial" charset="0"/>
              </a:rPr>
              <a:t>Mytilus</a:t>
            </a:r>
            <a:r>
              <a:rPr lang="fr-BE" sz="2400" dirty="0">
                <a:latin typeface="Arial" charset="0"/>
                <a:cs typeface="Arial" charset="0"/>
              </a:rPr>
              <a:t> </a:t>
            </a:r>
            <a:r>
              <a:rPr lang="fr-BE" sz="2400" dirty="0" err="1">
                <a:latin typeface="Arial" charset="0"/>
                <a:cs typeface="Arial" charset="0"/>
              </a:rPr>
              <a:t>spp</a:t>
            </a:r>
            <a:r>
              <a:rPr lang="fr-BE" sz="2400" dirty="0" smtClean="0">
                <a:latin typeface="Arial" charset="0"/>
                <a:cs typeface="Arial" charset="0"/>
              </a:rPr>
              <a:t>. as </a:t>
            </a:r>
            <a:r>
              <a:rPr lang="fr-BE" sz="2400" dirty="0" err="1" smtClean="0">
                <a:latin typeface="Arial" charset="0"/>
                <a:cs typeface="Arial" charset="0"/>
              </a:rPr>
              <a:t>bioindicator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3264135" y="1538955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grpSp>
        <p:nvGrpSpPr>
          <p:cNvPr id="30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529208" y="1196752"/>
            <a:ext cx="7715200" cy="5400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BE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fr-BE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fr-BE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a quantitative </a:t>
            </a:r>
            <a:r>
              <a:rPr lang="fr-BE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bioindicator</a:t>
            </a:r>
            <a:endParaRPr lang="fr-BE" sz="3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B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fr-B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(Butler </a:t>
            </a:r>
            <a:r>
              <a:rPr lang="fr-BE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B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., 1971; Phillips et Rainbow, 1994)</a:t>
            </a:r>
            <a:endParaRPr lang="fr-BE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BE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tabLst>
                <a:tab pos="809625" algn="l"/>
              </a:tabLs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Bioconcentration:  [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fr-BE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] &gt;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fr-BE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meadow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marL="3071813" lvl="5" indent="0">
              <a:buNone/>
              <a:tabLst>
                <a:tab pos="809625" algn="l"/>
              </a:tabLst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1813" lvl="5" indent="0">
              <a:buNone/>
              <a:tabLst>
                <a:tab pos="809625" algn="l"/>
              </a:tabLst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0">
              <a:buNone/>
              <a:tabLst>
                <a:tab pos="809625" algn="l"/>
              </a:tabLst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tabLst>
                <a:tab pos="809625" algn="l"/>
              </a:tabLs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Accumulation of contaminants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letal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tabLst>
                <a:tab pos="809625" algn="l"/>
              </a:tabLst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buFont typeface="Arial" panose="020B0604020202020204" pitchFamily="34" charset="0"/>
              <a:buNone/>
              <a:tabLst>
                <a:tab pos="809625" algn="l"/>
              </a:tabLs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Utilisation of </a:t>
            </a:r>
            <a:r>
              <a:rPr lang="fr-B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Mytilus</a:t>
            </a:r>
            <a:r>
              <a:rPr lang="fr-B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fr-B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00113" indent="179388">
              <a:tabLst>
                <a:tab pos="809625" algn="l"/>
              </a:tabLst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tabLst>
                <a:tab pos="809625" algn="l"/>
              </a:tabLst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to pollution</a:t>
            </a:r>
          </a:p>
          <a:p>
            <a:pPr marL="900113" indent="179388">
              <a:buFont typeface="Arial" panose="020B0604020202020204" pitchFamily="34" charset="0"/>
              <a:buNone/>
              <a:tabLst>
                <a:tab pos="809625" algn="l"/>
              </a:tabLst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tabLst>
                <a:tab pos="809625" algn="l"/>
              </a:tabLs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 factor: 10</a:t>
            </a:r>
            <a:r>
              <a:rPr lang="fr-B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00113" indent="179388">
              <a:tabLst>
                <a:tab pos="809625" algn="l"/>
              </a:tabLst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tabLst>
                <a:tab pos="809625" algn="l"/>
              </a:tabLs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Sessile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spacies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distribution, stable population</a:t>
            </a:r>
          </a:p>
          <a:p>
            <a:pPr marL="900113" indent="0">
              <a:buNone/>
              <a:tabLst>
                <a:tab pos="809625" algn="l"/>
              </a:tabLst>
            </a:pPr>
            <a:endParaRPr lang="fr-BE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179388">
              <a:tabLst>
                <a:tab pos="809625" algn="l"/>
              </a:tabLs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Euryhaline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organisms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and contaminant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humans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0722" y="3520058"/>
            <a:ext cx="134975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èche droite 17"/>
          <p:cNvSpPr/>
          <p:nvPr/>
        </p:nvSpPr>
        <p:spPr>
          <a:xfrm>
            <a:off x="2979576" y="3822947"/>
            <a:ext cx="612068" cy="2160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/>
          <p:cNvSpPr txBox="1"/>
          <p:nvPr/>
        </p:nvSpPr>
        <p:spPr>
          <a:xfrm>
            <a:off x="8178924" y="52783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</a:rPr>
              <a:t>©Casas</a:t>
            </a:r>
            <a:endParaRPr lang="fr-BE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5044" y="2525896"/>
            <a:ext cx="2983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fr-B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= f ( [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fr-B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meadow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] 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066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" y="1347274"/>
            <a:ext cx="8183563" cy="41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8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err="1" smtClean="0">
                <a:latin typeface="Arial" charset="0"/>
                <a:cs typeface="Arial" charset="0"/>
              </a:rPr>
              <a:t>Mytilus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spp</a:t>
            </a:r>
            <a:r>
              <a:rPr lang="fr-BE" sz="2400" dirty="0" smtClean="0">
                <a:latin typeface="Arial" charset="0"/>
                <a:cs typeface="Arial" charset="0"/>
              </a:rPr>
              <a:t>. distribution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16216" y="5672951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Hilbish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2010)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16918"/>
            <a:ext cx="6815609" cy="510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err="1">
                <a:latin typeface="Arial" charset="0"/>
                <a:cs typeface="Arial" charset="0"/>
              </a:rPr>
              <a:t>Mytilus</a:t>
            </a:r>
            <a:r>
              <a:rPr lang="fr-BE" sz="2400" dirty="0">
                <a:latin typeface="Arial" charset="0"/>
                <a:cs typeface="Arial" charset="0"/>
              </a:rPr>
              <a:t> </a:t>
            </a:r>
            <a:r>
              <a:rPr lang="fr-BE" sz="2400" i="1" dirty="0" err="1" smtClean="0">
                <a:latin typeface="Arial" charset="0"/>
                <a:cs typeface="Arial" charset="0"/>
              </a:rPr>
              <a:t>galloprovincialis</a:t>
            </a:r>
            <a:r>
              <a:rPr lang="fr-BE" sz="2400" dirty="0" smtClean="0">
                <a:latin typeface="Arial" charset="0"/>
                <a:cs typeface="Arial" charset="0"/>
              </a:rPr>
              <a:t> = </a:t>
            </a:r>
            <a:r>
              <a:rPr lang="fr-BE" sz="2400" dirty="0" err="1" smtClean="0">
                <a:latin typeface="Arial" charset="0"/>
                <a:cs typeface="Arial" charset="0"/>
              </a:rPr>
              <a:t>shellfish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product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46619" y="5600273"/>
            <a:ext cx="2069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(Stankovic and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Jovic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2012)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43608" y="6158795"/>
            <a:ext cx="7838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permissible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limits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Comission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(EC, 2001) in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edible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tissues of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mussels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0.5 mg.kg</a:t>
            </a:r>
            <a:r>
              <a:rPr lang="fr-BE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for Hg and 1 mg.kg</a:t>
            </a:r>
            <a:r>
              <a:rPr lang="fr-BE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for Cd and Pb (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fr-B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477310" y="1670611"/>
            <a:ext cx="1468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= 0.4 mg.kg</a:t>
            </a:r>
            <a:r>
              <a:rPr lang="fr-BE" sz="1000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FW</a:t>
            </a:r>
            <a:r>
              <a:rPr lang="fr-BE" sz="1000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-1</a:t>
            </a:r>
            <a:endParaRPr lang="fr-BE" sz="1000" baseline="30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DSC00415 - C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9988" y="944910"/>
            <a:ext cx="3980882" cy="3149942"/>
          </a:xfrm>
          <a:prstGeom prst="rect">
            <a:avLst/>
          </a:prstGeom>
        </p:spPr>
      </p:pic>
      <p:grpSp>
        <p:nvGrpSpPr>
          <p:cNvPr id="1843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849313" y="404813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Diane pond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t="8941" r="338" b="10000"/>
          <a:stretch/>
        </p:blipFill>
        <p:spPr bwMode="auto">
          <a:xfrm>
            <a:off x="4949337" y="945803"/>
            <a:ext cx="4197267" cy="27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52" y="4192631"/>
            <a:ext cx="1950588" cy="263329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/>
          <a:stretch>
            <a:fillRect/>
          </a:stretch>
        </p:blipFill>
        <p:spPr bwMode="auto">
          <a:xfrm rot="1990461">
            <a:off x="3283044" y="4320383"/>
            <a:ext cx="1245675" cy="237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 descr="DSC004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49337" y="3679690"/>
            <a:ext cx="4194979" cy="31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593196" y="1425112"/>
            <a:ext cx="288032" cy="25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8" y="1771249"/>
            <a:ext cx="4197706" cy="36511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69364"/>
            <a:ext cx="4197706" cy="36511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72092" y="1909212"/>
            <a:ext cx="2765008" cy="309634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5883384" y="1904767"/>
            <a:ext cx="2758966" cy="309634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849313" y="404813"/>
            <a:ext cx="63869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 bioaccumulation in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galloprovincialis</a:t>
            </a:r>
            <a:endParaRPr lang="fr-BE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2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2"/>
          <a:stretch/>
        </p:blipFill>
        <p:spPr bwMode="auto">
          <a:xfrm>
            <a:off x="1115616" y="1242258"/>
            <a:ext cx="6487501" cy="33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1656" y="4941168"/>
            <a:ext cx="776616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IUPAC Compendium of Chemical Terminology - the Gold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fr-FR" altLang="fr-FR" b="1" u="sng" dirty="0">
                <a:latin typeface="Arial" charset="0"/>
                <a:cs typeface="Arial" charset="0"/>
              </a:rPr>
              <a:t>trace </a:t>
            </a:r>
            <a:r>
              <a:rPr lang="fr-FR" altLang="fr-FR" b="1" u="sng" dirty="0" err="1">
                <a:latin typeface="Arial" charset="0"/>
                <a:cs typeface="Arial" charset="0"/>
              </a:rPr>
              <a:t>element</a:t>
            </a:r>
            <a:endParaRPr lang="fr-FR" altLang="fr-FR" b="1" u="sng" dirty="0">
              <a:latin typeface="Arial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concentration of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about 100 parts per million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ppma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) or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100 µg/g.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5398" y="6525344"/>
            <a:ext cx="1580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(goldbook.iupac.org)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49313" y="404813"/>
            <a:ext cx="63869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 bioaccumulation in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galloprovincialis</a:t>
            </a:r>
            <a:endParaRPr lang="fr-BE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3196" y="1425112"/>
            <a:ext cx="288032" cy="25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8" y="1771249"/>
            <a:ext cx="4197706" cy="36511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69364"/>
            <a:ext cx="4197706" cy="3651199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593196" y="1425112"/>
            <a:ext cx="288032" cy="25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8" y="1771249"/>
            <a:ext cx="4197706" cy="36511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69364"/>
            <a:ext cx="4197706" cy="36511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72092" y="2212484"/>
            <a:ext cx="1655027" cy="3096344"/>
          </a:xfrm>
          <a:prstGeom prst="rect">
            <a:avLst/>
          </a:prstGeom>
          <a:solidFill>
            <a:srgbClr val="008000">
              <a:alpha val="20000"/>
            </a:srgbClr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5875764" y="2204864"/>
            <a:ext cx="1652796" cy="3096344"/>
          </a:xfrm>
          <a:prstGeom prst="rect">
            <a:avLst/>
          </a:prstGeom>
          <a:solidFill>
            <a:srgbClr val="008000">
              <a:alpha val="20000"/>
            </a:srgbClr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849313" y="404813"/>
            <a:ext cx="63869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 bioaccumulation in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galloprovincialis</a:t>
            </a:r>
            <a:endParaRPr lang="fr-BE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7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593196" y="1425112"/>
            <a:ext cx="288032" cy="25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8" y="1771249"/>
            <a:ext cx="4197706" cy="36511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69364"/>
            <a:ext cx="4197706" cy="36511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35896" y="2212484"/>
            <a:ext cx="1102980" cy="309634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7536180" y="2204864"/>
            <a:ext cx="1117416" cy="309634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849313" y="404813"/>
            <a:ext cx="63869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 bioaccumulation in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galloprovincialis</a:t>
            </a:r>
            <a:endParaRPr lang="fr-BE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593196" y="1425112"/>
            <a:ext cx="288032" cy="25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8" y="1771249"/>
            <a:ext cx="4197706" cy="36511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69364"/>
            <a:ext cx="4197706" cy="36511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35896" y="2212484"/>
            <a:ext cx="1102980" cy="309634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7536180" y="2204864"/>
            <a:ext cx="1117416" cy="309634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849313" y="404813"/>
            <a:ext cx="63869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 bioaccumulation in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galloprovincialis</a:t>
            </a:r>
            <a:endParaRPr lang="fr-BE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850732" y="5847655"/>
            <a:ext cx="6386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Average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bioconcentration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factor = 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4</a:t>
            </a:r>
            <a:endParaRPr lang="fr-BE" sz="2000" i="1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envlit.ifremer.fr/var/envlit/storage/images/media/envlit/actualites/2005/20050318rinbiobmifr29/153194-2-fre-FR/20050318rinbiobmifr29_image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588" y="1268760"/>
            <a:ext cx="7892767" cy="5256584"/>
          </a:xfrm>
          <a:prstGeom prst="rect">
            <a:avLst/>
          </a:prstGeom>
          <a:noFill/>
        </p:spPr>
      </p:pic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smtClean="0">
                <a:latin typeface="Arial" charset="0"/>
                <a:cs typeface="Arial" charset="0"/>
              </a:rPr>
              <a:t>M. </a:t>
            </a:r>
            <a:r>
              <a:rPr lang="fr-BE" sz="2400" i="1" dirty="0" err="1" smtClean="0">
                <a:latin typeface="Arial" charset="0"/>
                <a:cs typeface="Arial" charset="0"/>
              </a:rPr>
              <a:t>galloprovincialis</a:t>
            </a:r>
            <a:r>
              <a:rPr lang="fr-BE" sz="2400" dirty="0" smtClean="0">
                <a:latin typeface="Arial" charset="0"/>
                <a:cs typeface="Arial" charset="0"/>
              </a:rPr>
              <a:t> monitoring station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30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086280" y="6248345"/>
            <a:ext cx="778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©Ifremer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38862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smtClean="0">
                <a:latin typeface="Arial" charset="0"/>
                <a:cs typeface="Arial" charset="0"/>
              </a:rPr>
              <a:t>M. </a:t>
            </a:r>
            <a:r>
              <a:rPr lang="fr-BE" sz="2400" i="1" dirty="0" err="1" smtClean="0">
                <a:latin typeface="Arial" charset="0"/>
                <a:cs typeface="Arial" charset="0"/>
              </a:rPr>
              <a:t>galloprovincialis</a:t>
            </a:r>
            <a:r>
              <a:rPr lang="fr-BE" sz="2400" dirty="0" smtClean="0">
                <a:latin typeface="Arial" charset="0"/>
                <a:cs typeface="Arial" charset="0"/>
              </a:rPr>
              <a:t> monitoring station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3264135" y="1538955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grpSp>
        <p:nvGrpSpPr>
          <p:cNvPr id="30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" y="1150550"/>
            <a:ext cx="8210550" cy="54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38733" y="6310267"/>
            <a:ext cx="1521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  <a:endParaRPr lang="fr-B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b="1449"/>
          <a:stretch/>
        </p:blipFill>
        <p:spPr>
          <a:xfrm>
            <a:off x="6234458" y="1362002"/>
            <a:ext cx="2897338" cy="49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/>
              <a:t>Mussel caging</a:t>
            </a:r>
          </a:p>
        </p:txBody>
      </p:sp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e 1"/>
          <p:cNvGrpSpPr/>
          <p:nvPr/>
        </p:nvGrpSpPr>
        <p:grpSpPr>
          <a:xfrm>
            <a:off x="926306" y="889105"/>
            <a:ext cx="8217694" cy="5683969"/>
            <a:chOff x="931069" y="1273423"/>
            <a:chExt cx="8217694" cy="56839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921" y="1281359"/>
              <a:ext cx="8203842" cy="5676033"/>
            </a:xfrm>
            <a:prstGeom prst="rect">
              <a:avLst/>
            </a:prstGeom>
          </p:spPr>
        </p:pic>
        <p:grpSp>
          <p:nvGrpSpPr>
            <p:cNvPr id="26630" name="Groupe 17"/>
            <p:cNvGrpSpPr>
              <a:grpSpLocks/>
            </p:cNvGrpSpPr>
            <p:nvPr/>
          </p:nvGrpSpPr>
          <p:grpSpPr bwMode="auto">
            <a:xfrm>
              <a:off x="931069" y="1273423"/>
              <a:ext cx="1368425" cy="2482850"/>
              <a:chOff x="971550" y="908050"/>
              <a:chExt cx="1368425" cy="2482850"/>
            </a:xfrm>
          </p:grpSpPr>
          <p:pic>
            <p:nvPicPr>
              <p:cNvPr id="26637" name="Image 22" descr="Corse.png"/>
              <p:cNvPicPr preferRelativeResize="0"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0" y="908050"/>
                <a:ext cx="1368425" cy="248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>
                <a:spLocks noChangeAspect="1"/>
              </p:cNvSpPr>
              <p:nvPr/>
            </p:nvSpPr>
            <p:spPr>
              <a:xfrm>
                <a:off x="1068388" y="1404938"/>
                <a:ext cx="269875" cy="323850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 w="127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B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8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r="45728"/>
          <a:stretch/>
        </p:blipFill>
        <p:spPr>
          <a:xfrm>
            <a:off x="4646556" y="1420607"/>
            <a:ext cx="2597624" cy="5437393"/>
          </a:xfrm>
          <a:prstGeom prst="rect">
            <a:avLst/>
          </a:prstGeom>
        </p:spPr>
      </p:pic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/>
              <a:t>Mussel caging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-4161" y="4653136"/>
            <a:ext cx="4454406" cy="2212835"/>
          </a:xfrm>
          <a:prstGeom prst="rect">
            <a:avLst/>
          </a:prstGeom>
        </p:spPr>
      </p:pic>
      <p:grpSp>
        <p:nvGrpSpPr>
          <p:cNvPr id="23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97403" y="1235941"/>
            <a:ext cx="4464495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dirty="0" smtClean="0">
                <a:latin typeface="Arial" pitchFamily="34" charset="0"/>
                <a:cs typeface="Arial" pitchFamily="34" charset="0"/>
              </a:rPr>
              <a:t>Lifestyle of </a:t>
            </a:r>
            <a:r>
              <a:rPr lang="en-GB" u="sng" dirty="0" err="1" smtClean="0">
                <a:latin typeface="Arial" pitchFamily="34" charset="0"/>
                <a:cs typeface="Arial" pitchFamily="34" charset="0"/>
              </a:rPr>
              <a:t>bioindicator</a:t>
            </a:r>
            <a:r>
              <a:rPr lang="en-GB" u="sng" dirty="0" smtClean="0">
                <a:latin typeface="Arial" pitchFamily="34" charset="0"/>
                <a:cs typeface="Arial" pitchFamily="34" charset="0"/>
              </a:rPr>
              <a:t> species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M. galloprovincialis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= filter feeder </a:t>
            </a:r>
          </a:p>
        </p:txBody>
      </p:sp>
    </p:spTree>
    <p:extLst>
      <p:ext uri="{BB962C8B-B14F-4D97-AF65-F5344CB8AC3E}">
        <p14:creationId xmlns:p14="http://schemas.microsoft.com/office/powerpoint/2010/main" val="1759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973" r="45740"/>
          <a:stretch/>
        </p:blipFill>
        <p:spPr>
          <a:xfrm>
            <a:off x="4647224" y="1485900"/>
            <a:ext cx="2596956" cy="5368017"/>
          </a:xfrm>
          <a:prstGeom prst="rect">
            <a:avLst/>
          </a:prstGeom>
        </p:spPr>
      </p:pic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/>
              <a:t>Mussel caging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-4161" y="4653136"/>
            <a:ext cx="4454406" cy="221283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97403" y="1235941"/>
            <a:ext cx="4464495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dirty="0" smtClean="0">
                <a:latin typeface="Arial" pitchFamily="34" charset="0"/>
                <a:cs typeface="Arial" pitchFamily="34" charset="0"/>
              </a:rPr>
              <a:t>Lifestyle of </a:t>
            </a:r>
            <a:r>
              <a:rPr lang="en-GB" u="sng" dirty="0" err="1" smtClean="0">
                <a:latin typeface="Arial" pitchFamily="34" charset="0"/>
                <a:cs typeface="Arial" pitchFamily="34" charset="0"/>
              </a:rPr>
              <a:t>bioindicator</a:t>
            </a:r>
            <a:r>
              <a:rPr lang="en-GB" u="sng" dirty="0" smtClean="0">
                <a:latin typeface="Arial" pitchFamily="34" charset="0"/>
                <a:cs typeface="Arial" pitchFamily="34" charset="0"/>
              </a:rPr>
              <a:t> species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M. galloprovincialis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= filter feeder 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→ homogenous and clean status of the water column of the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Calvi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Bay;</a:t>
            </a:r>
          </a:p>
        </p:txBody>
      </p:sp>
      <p:grpSp>
        <p:nvGrpSpPr>
          <p:cNvPr id="23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7308" y="6464369"/>
            <a:ext cx="1475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Amiard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2011)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3" y="1050526"/>
            <a:ext cx="7932725" cy="5474818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0" name="Rectangle 39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3230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err="1"/>
              <a:t>Posidonia</a:t>
            </a:r>
            <a:r>
              <a:rPr lang="fr-BE" sz="2400" i="1" dirty="0"/>
              <a:t> </a:t>
            </a:r>
            <a:r>
              <a:rPr lang="fr-BE" sz="2400" i="1" dirty="0" err="1"/>
              <a:t>oceanica</a:t>
            </a:r>
            <a:endParaRPr lang="fr-BE" sz="2400" i="1" dirty="0"/>
          </a:p>
        </p:txBody>
      </p:sp>
      <p:sp>
        <p:nvSpPr>
          <p:cNvPr id="2" name="Rectangle 1"/>
          <p:cNvSpPr/>
          <p:nvPr/>
        </p:nvSpPr>
        <p:spPr>
          <a:xfrm>
            <a:off x="2438933" y="6555960"/>
            <a:ext cx="3080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 smtClean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Boudouresque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Meinesz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, 1982)</a:t>
            </a:r>
            <a:endParaRPr lang="fr-BE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635298"/>
            <a:ext cx="4075255" cy="29620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15418"/>
            <a:ext cx="2637375" cy="2701614"/>
          </a:xfrm>
          <a:prstGeom prst="rect">
            <a:avLst/>
          </a:prstGeom>
        </p:spPr>
      </p:pic>
      <p:pic>
        <p:nvPicPr>
          <p:cNvPr id="25" name="Picture 3" descr="C:\Documents and Settings\DMA80\Desktop\Thèse\Images\photos thèse\novembre 2010\IMG_27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98" y="0"/>
            <a:ext cx="4124696" cy="30935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ombant posidonia ocean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31" y="3212976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139464" y="3231624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  <a:endParaRPr lang="fr-BE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 51" descr="Imagex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3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2"/>
          <a:stretch/>
        </p:blipFill>
        <p:spPr>
          <a:xfrm>
            <a:off x="4644048" y="887290"/>
            <a:ext cx="4212208" cy="5973692"/>
          </a:xfrm>
          <a:prstGeom prst="rect">
            <a:avLst/>
          </a:prstGeom>
        </p:spPr>
      </p:pic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03153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 err="1" smtClean="0"/>
              <a:t>Bioindicator</a:t>
            </a:r>
            <a:r>
              <a:rPr lang="en-GB" sz="2400" dirty="0" smtClean="0"/>
              <a:t> complementarity</a:t>
            </a:r>
            <a:endParaRPr lang="en-GB" sz="24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-4161" y="4653136"/>
            <a:ext cx="4454406" cy="2212835"/>
          </a:xfrm>
          <a:prstGeom prst="rect">
            <a:avLst/>
          </a:prstGeom>
        </p:spPr>
      </p:pic>
      <p:grpSp>
        <p:nvGrpSpPr>
          <p:cNvPr id="23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12636" y="0"/>
            <a:ext cx="401761" cy="387350"/>
            <a:chOff x="12636" y="0"/>
            <a:chExt cx="401761" cy="387350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6" y="0"/>
              <a:ext cx="300037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28660" y="19050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ZoneTexte 12"/>
          <p:cNvSpPr txBox="1"/>
          <p:nvPr/>
        </p:nvSpPr>
        <p:spPr>
          <a:xfrm>
            <a:off x="297403" y="1235941"/>
            <a:ext cx="4464495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dirty="0" smtClean="0">
                <a:latin typeface="Arial" pitchFamily="34" charset="0"/>
                <a:cs typeface="Arial" pitchFamily="34" charset="0"/>
              </a:rPr>
              <a:t>Lifestyle of </a:t>
            </a:r>
            <a:r>
              <a:rPr lang="en-GB" u="sng" dirty="0" err="1" smtClean="0">
                <a:latin typeface="Arial" pitchFamily="34" charset="0"/>
                <a:cs typeface="Arial" pitchFamily="34" charset="0"/>
              </a:rPr>
              <a:t>bioindicator</a:t>
            </a:r>
            <a:r>
              <a:rPr lang="en-GB" u="sng" dirty="0" smtClean="0">
                <a:latin typeface="Arial" pitchFamily="34" charset="0"/>
                <a:cs typeface="Arial" pitchFamily="34" charset="0"/>
              </a:rPr>
              <a:t> species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M. galloprovincialis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= filter feeder 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→ homogenous and clean status of the water column of the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Clavi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Bay;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P. oceanica 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= rooted primary producer 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→  weak point sources of long-term accumulations of pollutants in sediments.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2 complementary species concomitantly used. </a:t>
            </a:r>
          </a:p>
        </p:txBody>
      </p:sp>
    </p:spTree>
    <p:extLst>
      <p:ext uri="{BB962C8B-B14F-4D97-AF65-F5344CB8AC3E}">
        <p14:creationId xmlns:p14="http://schemas.microsoft.com/office/powerpoint/2010/main" val="21139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1186428" y="1052736"/>
            <a:ext cx="7562036" cy="3475111"/>
            <a:chOff x="1186428" y="1052736"/>
            <a:chExt cx="7562036" cy="347511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" t="12627" r="8889" b="31511"/>
            <a:stretch/>
          </p:blipFill>
          <p:spPr>
            <a:xfrm>
              <a:off x="1186428" y="1052736"/>
              <a:ext cx="7562036" cy="347511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2628880" y="2402279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smtClean="0">
                  <a:latin typeface="Monotype Corsiva" panose="03010101010201010101" pitchFamily="66" charset="0"/>
                </a:rPr>
                <a:t>Spain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693564" y="1453286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smtClean="0">
                  <a:latin typeface="Monotype Corsiva" panose="03010101010201010101" pitchFamily="66" charset="0"/>
                </a:rPr>
                <a:t>France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913160" y="1647527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smtClean="0">
                  <a:latin typeface="Monotype Corsiva" panose="03010101010201010101" pitchFamily="66" charset="0"/>
                </a:rPr>
                <a:t>Italy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764588" y="4148062"/>
              <a:ext cx="1044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err="1" smtClean="0">
                  <a:latin typeface="Monotype Corsiva" panose="03010101010201010101" pitchFamily="66" charset="0"/>
                </a:rPr>
                <a:t>Morocco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996836" y="3925475"/>
              <a:ext cx="1044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err="1" smtClean="0">
                  <a:latin typeface="Monotype Corsiva" panose="03010101010201010101" pitchFamily="66" charset="0"/>
                </a:rPr>
                <a:t>Algeria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085068" y="3951783"/>
              <a:ext cx="1044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err="1" smtClean="0">
                  <a:latin typeface="Monotype Corsiva" panose="03010101010201010101" pitchFamily="66" charset="0"/>
                </a:rPr>
                <a:t>Tunisia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161616" y="3027010"/>
              <a:ext cx="10816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00" dirty="0" err="1" smtClean="0">
                  <a:latin typeface="Monotype Corsiva" panose="03010101010201010101" pitchFamily="66" charset="0"/>
                </a:rPr>
                <a:t>Baleares</a:t>
              </a:r>
              <a:endParaRPr lang="fr-BE" sz="1000" dirty="0">
                <a:latin typeface="Monotype Corsiva" panose="03010101010201010101" pitchFamily="66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863520" y="1734937"/>
              <a:ext cx="6320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00" dirty="0" err="1" smtClean="0">
                  <a:latin typeface="Monotype Corsiva" panose="03010101010201010101" pitchFamily="66" charset="0"/>
                </a:rPr>
                <a:t>Corsica</a:t>
              </a:r>
              <a:endParaRPr lang="fr-BE" sz="1000" dirty="0">
                <a:latin typeface="Monotype Corsiva" panose="03010101010201010101" pitchFamily="66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925384" y="3106638"/>
              <a:ext cx="7302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00" dirty="0" err="1" smtClean="0">
                  <a:latin typeface="Monotype Corsiva" panose="03010101010201010101" pitchFamily="66" charset="0"/>
                </a:rPr>
                <a:t>Sardinia</a:t>
              </a:r>
              <a:endParaRPr lang="fr-BE" sz="1000" dirty="0">
                <a:latin typeface="Monotype Corsiva" panose="03010101010201010101" pitchFamily="66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631742" y="3375719"/>
              <a:ext cx="10816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00" dirty="0" err="1" smtClean="0">
                  <a:latin typeface="Monotype Corsiva" panose="03010101010201010101" pitchFamily="66" charset="0"/>
                </a:rPr>
                <a:t>Sicily</a:t>
              </a:r>
              <a:endParaRPr lang="fr-BE" sz="1000" dirty="0">
                <a:latin typeface="Monotype Corsiva" panose="03010101010201010101" pitchFamily="66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616605" y="2055759"/>
              <a:ext cx="12338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500" dirty="0" smtClean="0">
                  <a:latin typeface="Monotype Corsiva" panose="03010101010201010101" pitchFamily="66" charset="0"/>
                </a:rPr>
                <a:t>Western </a:t>
              </a:r>
              <a:r>
                <a:rPr lang="fr-BE" sz="1500" dirty="0" err="1" smtClean="0">
                  <a:latin typeface="Monotype Corsiva" panose="03010101010201010101" pitchFamily="66" charset="0"/>
                </a:rPr>
                <a:t>Mediterranean</a:t>
              </a:r>
              <a:endParaRPr lang="fr-BE" sz="1500" dirty="0">
                <a:latin typeface="Monotype Corsiva" panose="03010101010201010101" pitchFamily="66" charset="0"/>
              </a:endParaRPr>
            </a:p>
          </p:txBody>
        </p:sp>
      </p:grpSp>
      <p:pic>
        <p:nvPicPr>
          <p:cNvPr id="23" name="Picture 2" descr="tombant posidonia ocean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46"/>
          <a:stretch/>
        </p:blipFill>
        <p:spPr bwMode="auto">
          <a:xfrm>
            <a:off x="2411760" y="4610702"/>
            <a:ext cx="2733768" cy="224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4140993" y="4581128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  <a:endParaRPr lang="fr-BE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831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sz="2400" dirty="0" smtClean="0"/>
              <a:t>Global contamination by Cd, Ni, Hg and </a:t>
            </a:r>
            <a:r>
              <a:rPr lang="en-GB" sz="2400" dirty="0" err="1" smtClean="0"/>
              <a:t>Pb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grpSp>
        <p:nvGrpSpPr>
          <p:cNvPr id="20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27300"/>
          <a:stretch/>
        </p:blipFill>
        <p:spPr bwMode="auto">
          <a:xfrm>
            <a:off x="5728051" y="4610702"/>
            <a:ext cx="1890330" cy="224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6143408" y="4581128"/>
            <a:ext cx="1511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  <a:endParaRPr lang="fr-B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12636" y="0"/>
            <a:ext cx="401761" cy="387350"/>
            <a:chOff x="12636" y="0"/>
            <a:chExt cx="401761" cy="387350"/>
          </a:xfrm>
        </p:grpSpPr>
        <p:pic>
          <p:nvPicPr>
            <p:cNvPr id="33" name="Image 51" descr="Imagex.bmp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6" y="0"/>
              <a:ext cx="300037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28660" y="19050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20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831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sz="2400" dirty="0"/>
              <a:t>Trace Element Pollution Index (TEPI)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436328" y="1990581"/>
            <a:ext cx="4096112" cy="3747004"/>
            <a:chOff x="3203848" y="2074676"/>
            <a:chExt cx="4096112" cy="37470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" t="27611" r="38193" b="82"/>
            <a:stretch/>
          </p:blipFill>
          <p:spPr bwMode="auto">
            <a:xfrm>
              <a:off x="3203848" y="2074676"/>
              <a:ext cx="4096112" cy="3747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72000" y="2074676"/>
              <a:ext cx="2727960" cy="245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096344" y="1172791"/>
            <a:ext cx="5508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compare global pollution levels in TEs between several monitored sites ?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28384" y="5157192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7956376" y="515893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TEPI values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31640" y="4221088"/>
            <a:ext cx="43204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the mean normalized concentration of the TE n in a given monitored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site. </a:t>
            </a: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highest the index value, the more the monitored site is globally contaminated by TEs compared to the others.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34244" y="3604954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://www.bcpv.eu/opacwebaloes/Images/Paragraphes/Pages%20permanentes/Informations%20pratiques/Prolongations/point_d_interrogation-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2048305" cy="20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3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77" y="0"/>
            <a:ext cx="7674495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43161" y="139921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Monotype Corsiva" panose="03010101010201010101" pitchFamily="66" charset="0"/>
              </a:rPr>
              <a:t>Spain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07845" y="45022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Monotype Corsiva" panose="03010101010201010101" pitchFamily="66" charset="0"/>
              </a:rPr>
              <a:t>France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27441" y="64446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Monotype Corsiva" panose="03010101010201010101" pitchFamily="66" charset="0"/>
              </a:rPr>
              <a:t>Italy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8869" y="3144999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latin typeface="Monotype Corsiva" panose="03010101010201010101" pitchFamily="66" charset="0"/>
              </a:rPr>
              <a:t>Morocco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011117" y="2922412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latin typeface="Monotype Corsiva" panose="03010101010201010101" pitchFamily="66" charset="0"/>
              </a:rPr>
              <a:t>Algeria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99349" y="2948720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latin typeface="Monotype Corsiva" panose="03010101010201010101" pitchFamily="66" charset="0"/>
              </a:rPr>
              <a:t>Tunisia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75897" y="2060848"/>
            <a:ext cx="1081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latin typeface="Monotype Corsiva" panose="03010101010201010101" pitchFamily="66" charset="0"/>
              </a:rPr>
              <a:t>Baleares</a:t>
            </a:r>
            <a:endParaRPr lang="fr-BE" sz="1000" dirty="0">
              <a:latin typeface="Monotype Corsiva" panose="03010101010201010101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877801" y="731874"/>
            <a:ext cx="632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latin typeface="Monotype Corsiva" panose="03010101010201010101" pitchFamily="66" charset="0"/>
              </a:rPr>
              <a:t>Corsica</a:t>
            </a:r>
            <a:endParaRPr lang="fr-BE" sz="1000" dirty="0">
              <a:latin typeface="Monotype Corsiva" panose="03010101010201010101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39665" y="2103575"/>
            <a:ext cx="7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latin typeface="Monotype Corsiva" panose="03010101010201010101" pitchFamily="66" charset="0"/>
              </a:rPr>
              <a:t>Sardinia</a:t>
            </a:r>
            <a:endParaRPr lang="fr-BE" sz="1000" dirty="0">
              <a:latin typeface="Monotype Corsiva" panose="03010101010201010101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646346" y="466168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Monotype Corsiva" panose="03010101010201010101" pitchFamily="66" charset="0"/>
              </a:rPr>
              <a:t>Spain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711030" y="3712689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Monotype Corsiva" panose="03010101010201010101" pitchFamily="66" charset="0"/>
              </a:rPr>
              <a:t>France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930626" y="390693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Monotype Corsiva" panose="03010101010201010101" pitchFamily="66" charset="0"/>
              </a:rPr>
              <a:t>Italy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82054" y="6407465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latin typeface="Monotype Corsiva" panose="03010101010201010101" pitchFamily="66" charset="0"/>
              </a:rPr>
              <a:t>Morocco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014302" y="6184878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latin typeface="Monotype Corsiva" panose="03010101010201010101" pitchFamily="66" charset="0"/>
              </a:rPr>
              <a:t>Algeria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102534" y="6211186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latin typeface="Monotype Corsiva" panose="03010101010201010101" pitchFamily="66" charset="0"/>
              </a:rPr>
              <a:t>Tunisia</a:t>
            </a:r>
            <a:endParaRPr lang="fr-BE" sz="1400" dirty="0">
              <a:latin typeface="Monotype Corsiva" panose="03010101010201010101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179082" y="5343019"/>
            <a:ext cx="1081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latin typeface="Monotype Corsiva" panose="03010101010201010101" pitchFamily="66" charset="0"/>
              </a:rPr>
              <a:t>Baleares</a:t>
            </a:r>
            <a:endParaRPr lang="fr-BE" sz="1000" dirty="0">
              <a:latin typeface="Monotype Corsiva" panose="03010101010201010101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80986" y="3994340"/>
            <a:ext cx="632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latin typeface="Monotype Corsiva" panose="03010101010201010101" pitchFamily="66" charset="0"/>
              </a:rPr>
              <a:t>Corsica</a:t>
            </a:r>
            <a:endParaRPr lang="fr-BE" sz="1000" dirty="0">
              <a:latin typeface="Monotype Corsiva" panose="03010101010201010101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942850" y="5366041"/>
            <a:ext cx="73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latin typeface="Monotype Corsiva" panose="03010101010201010101" pitchFamily="66" charset="0"/>
              </a:rPr>
              <a:t>Sardinia</a:t>
            </a:r>
            <a:endParaRPr lang="fr-BE" sz="1000" dirty="0">
              <a:latin typeface="Monotype Corsiva" panose="03010101010201010101" pitchFamily="66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643949" y="1052736"/>
            <a:ext cx="1233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smtClean="0">
                <a:latin typeface="Monotype Corsiva" panose="03010101010201010101" pitchFamily="66" charset="0"/>
              </a:rPr>
              <a:t>Western </a:t>
            </a:r>
            <a:r>
              <a:rPr lang="fr-BE" sz="1500" dirty="0" err="1" smtClean="0">
                <a:latin typeface="Monotype Corsiva" panose="03010101010201010101" pitchFamily="66" charset="0"/>
              </a:rPr>
              <a:t>Mediterranean</a:t>
            </a:r>
            <a:endParaRPr lang="fr-BE" sz="1500" dirty="0">
              <a:latin typeface="Monotype Corsiva" panose="03010101010201010101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46288" y="4328225"/>
            <a:ext cx="1233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smtClean="0">
                <a:latin typeface="Monotype Corsiva" panose="03010101010201010101" pitchFamily="66" charset="0"/>
              </a:rPr>
              <a:t>Western </a:t>
            </a:r>
            <a:r>
              <a:rPr lang="fr-BE" sz="1500" dirty="0" err="1" smtClean="0">
                <a:latin typeface="Monotype Corsiva" panose="03010101010201010101" pitchFamily="66" charset="0"/>
              </a:rPr>
              <a:t>Mediterranean</a:t>
            </a:r>
            <a:endParaRPr lang="fr-BE" sz="1500" dirty="0">
              <a:latin typeface="Monotype Corsiva" panose="03010101010201010101" pitchFamily="66" charset="0"/>
            </a:endParaRPr>
          </a:p>
        </p:txBody>
      </p:sp>
      <p:grpSp>
        <p:nvGrpSpPr>
          <p:cNvPr id="24" name="Groupe 26"/>
          <p:cNvGrpSpPr>
            <a:grpSpLocks/>
          </p:cNvGrpSpPr>
          <p:nvPr/>
        </p:nvGrpSpPr>
        <p:grpSpPr bwMode="auto">
          <a:xfrm>
            <a:off x="-1" y="0"/>
            <a:ext cx="933451" cy="6858000"/>
            <a:chOff x="-1" y="0"/>
            <a:chExt cx="933451" cy="6858000"/>
          </a:xfrm>
        </p:grpSpPr>
        <p:sp>
          <p:nvSpPr>
            <p:cNvPr id="26" name="Rectangle 25"/>
            <p:cNvSpPr/>
            <p:nvPr/>
          </p:nvSpPr>
          <p:spPr>
            <a:xfrm rot="16200000">
              <a:off x="215105" y="177007"/>
              <a:ext cx="503237" cy="93344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12636" y="0"/>
            <a:ext cx="401761" cy="387350"/>
            <a:chOff x="12636" y="0"/>
            <a:chExt cx="401761" cy="387350"/>
          </a:xfrm>
        </p:grpSpPr>
        <p:pic>
          <p:nvPicPr>
            <p:cNvPr id="29" name="Image 51" descr="Imagex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6" y="0"/>
              <a:ext cx="300037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28660" y="19050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12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18" name="Rectangle 1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44554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 smtClean="0"/>
              <a:t>Trophic conditions</a:t>
            </a:r>
            <a:endParaRPr lang="en-GB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8184"/>
            <a:ext cx="7776864" cy="355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436128" y="891683"/>
            <a:ext cx="4382830" cy="21772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27300"/>
          <a:stretch/>
        </p:blipFill>
        <p:spPr bwMode="auto">
          <a:xfrm>
            <a:off x="5169064" y="892194"/>
            <a:ext cx="1834064" cy="217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121725" y="2877960"/>
            <a:ext cx="1511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  <a:endParaRPr lang="fr-B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" descr="IMG_1355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r="9108"/>
          <a:stretch/>
        </p:blipFill>
        <p:spPr bwMode="auto">
          <a:xfrm>
            <a:off x="7005383" y="891763"/>
            <a:ext cx="2139697" cy="21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31316" y="3232732"/>
            <a:ext cx="16017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100" dirty="0" err="1">
                <a:latin typeface="Arial" panose="020B0604020202020204" pitchFamily="34" charset="0"/>
                <a:cs typeface="Arial" panose="020B0604020202020204" pitchFamily="34" charset="0"/>
              </a:rPr>
              <a:t>Benedicto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 et al. 2011)</a:t>
            </a:r>
          </a:p>
        </p:txBody>
      </p:sp>
    </p:spTree>
    <p:extLst>
      <p:ext uri="{BB962C8B-B14F-4D97-AF65-F5344CB8AC3E}">
        <p14:creationId xmlns:p14="http://schemas.microsoft.com/office/powerpoint/2010/main" val="15049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13" y="1847328"/>
            <a:ext cx="4382143" cy="27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30" y="1340768"/>
            <a:ext cx="3096400" cy="25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70" y="3563333"/>
            <a:ext cx="5221822" cy="296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27300"/>
          <a:stretch/>
        </p:blipFill>
        <p:spPr bwMode="auto">
          <a:xfrm>
            <a:off x="6588567" y="1118109"/>
            <a:ext cx="2553786" cy="303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559649" y="3881606"/>
            <a:ext cx="15216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  <a:endParaRPr lang="fr-B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" descr="IMG_1355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4320"/>
          <a:stretch/>
        </p:blipFill>
        <p:spPr bwMode="auto">
          <a:xfrm>
            <a:off x="6588224" y="4379369"/>
            <a:ext cx="2553841" cy="227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 smtClean="0"/>
              <a:t>Trophic conditions</a:t>
            </a:r>
            <a:endParaRPr lang="en-GB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1087998" y="2454796"/>
            <a:ext cx="4975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smtClean="0"/>
              <a:t>C</a:t>
            </a:r>
            <a:r>
              <a:rPr lang="fr-BE" dirty="0" smtClean="0"/>
              <a:t> = </a:t>
            </a:r>
            <a:r>
              <a:rPr lang="fr-BE" dirty="0" err="1" smtClean="0"/>
              <a:t>metal</a:t>
            </a:r>
            <a:r>
              <a:rPr lang="fr-BE" dirty="0" smtClean="0"/>
              <a:t> concentration</a:t>
            </a:r>
          </a:p>
          <a:p>
            <a:r>
              <a:rPr lang="fr-BE" i="1" dirty="0" smtClean="0"/>
              <a:t>m</a:t>
            </a:r>
            <a:r>
              <a:rPr lang="fr-BE" dirty="0" smtClean="0"/>
              <a:t> = </a:t>
            </a:r>
            <a:r>
              <a:rPr lang="fr-BE" dirty="0" err="1" smtClean="0"/>
              <a:t>metal-specific</a:t>
            </a:r>
            <a:r>
              <a:rPr lang="fr-BE" dirty="0" smtClean="0"/>
              <a:t> </a:t>
            </a:r>
            <a:r>
              <a:rPr lang="fr-BE" dirty="0" err="1" smtClean="0"/>
              <a:t>linear</a:t>
            </a:r>
            <a:r>
              <a:rPr lang="fr-BE" dirty="0" smtClean="0"/>
              <a:t> </a:t>
            </a:r>
            <a:r>
              <a:rPr lang="fr-BE" dirty="0" err="1" smtClean="0"/>
              <a:t>regression</a:t>
            </a:r>
            <a:r>
              <a:rPr lang="fr-BE" dirty="0" smtClean="0"/>
              <a:t> </a:t>
            </a:r>
            <a:r>
              <a:rPr lang="fr-BE" dirty="0" err="1" smtClean="0"/>
              <a:t>slope</a:t>
            </a:r>
            <a:endParaRPr lang="fr-BE" dirty="0" smtClean="0"/>
          </a:p>
          <a:p>
            <a:r>
              <a:rPr lang="fr-BE" dirty="0" smtClean="0"/>
              <a:t>CI = condition index = </a:t>
            </a:r>
            <a:r>
              <a:rPr lang="fr-BE" dirty="0" err="1" smtClean="0"/>
              <a:t>flesh</a:t>
            </a:r>
            <a:r>
              <a:rPr lang="fr-BE" dirty="0" smtClean="0"/>
              <a:t> DW/</a:t>
            </a:r>
            <a:r>
              <a:rPr lang="fr-BE" dirty="0" err="1" smtClean="0"/>
              <a:t>shells</a:t>
            </a:r>
            <a:r>
              <a:rPr lang="fr-BE" dirty="0" smtClean="0"/>
              <a:t> DW</a:t>
            </a:r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>
            <a:off x="1154805" y="6551766"/>
            <a:ext cx="16017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100" dirty="0" err="1">
                <a:latin typeface="Arial" panose="020B0604020202020204" pitchFamily="34" charset="0"/>
                <a:cs typeface="Arial" panose="020B0604020202020204" pitchFamily="34" charset="0"/>
              </a:rPr>
              <a:t>Benedicto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 et al. 2011)</a:t>
            </a:r>
          </a:p>
        </p:txBody>
      </p:sp>
    </p:spTree>
    <p:extLst>
      <p:ext uri="{BB962C8B-B14F-4D97-AF65-F5344CB8AC3E}">
        <p14:creationId xmlns:p14="http://schemas.microsoft.com/office/powerpoint/2010/main" val="37709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549"/>
            <a:ext cx="8496944" cy="388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0" y="3958453"/>
            <a:ext cx="8714985" cy="276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5576" y="4131325"/>
            <a:ext cx="54006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6588224" y="4131325"/>
            <a:ext cx="2376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899592" y="4088105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adjusted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▲ [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Benedicto</a:t>
            </a:r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2011)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026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03399"/>
            <a:ext cx="2952328" cy="37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50"/>
          <a:stretch/>
        </p:blipFill>
        <p:spPr bwMode="auto">
          <a:xfrm>
            <a:off x="4644008" y="1203398"/>
            <a:ext cx="3950176" cy="37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10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1600" y="5099700"/>
            <a:ext cx="7622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Arial" pitchFamily="34" charset="0"/>
                <a:cs typeface="Arial" pitchFamily="34" charset="0"/>
              </a:rPr>
              <a:t>Tissue morphology in </a:t>
            </a:r>
            <a:r>
              <a:rPr lang="en-GB" sz="1600" i="1" dirty="0">
                <a:latin typeface="Arial" pitchFamily="34" charset="0"/>
                <a:cs typeface="Arial" pitchFamily="34" charset="0"/>
              </a:rPr>
              <a:t>M. galloprovincialis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.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 Left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opened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sexually matured male (m) and female (f) mussels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isolated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gonads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(g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) (</a:t>
            </a:r>
            <a:r>
              <a:rPr lang="en-GB" sz="1600" dirty="0" err="1" smtClean="0">
                <a:latin typeface="Arial" pitchFamily="34" charset="0"/>
                <a:cs typeface="Arial" pitchFamily="34" charset="0"/>
              </a:rPr>
              <a:t>Mikhailov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et al. 1995). 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Right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- 1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= mantle (gonad), 2 = muscular mantle edge, 3 = foot, 4 =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hepatopancreas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, 5 = labial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palps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, 6 = gills, 7 = visceral mass, 8 = foot retractor muscle, 9 = posterior adductor muscle, </a:t>
            </a:r>
            <a:r>
              <a:rPr lang="en-GB" sz="1600" i="1" dirty="0">
                <a:latin typeface="Arial" pitchFamily="34" charset="0"/>
                <a:cs typeface="Arial" pitchFamily="34" charset="0"/>
              </a:rPr>
              <a:t>circles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= gonad follicle regions spread over the mantle, </a:t>
            </a:r>
            <a:r>
              <a:rPr lang="en-GB" sz="1600" i="1" dirty="0">
                <a:latin typeface="Arial" pitchFamily="34" charset="0"/>
                <a:cs typeface="Arial" pitchFamily="34" charset="0"/>
              </a:rPr>
              <a:t>small white lines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= indicate gonad duct). Scale bar 1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cm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Torrado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Mikhailov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, 2000)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fr-BE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Compartmentalization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8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59" name="Rectangle 5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908720"/>
            <a:ext cx="8905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Compartmentalization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03648" y="1918573"/>
            <a:ext cx="114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February</a:t>
            </a:r>
            <a:endParaRPr lang="fr-BE" dirty="0" smtClean="0"/>
          </a:p>
          <a:p>
            <a:pPr algn="ctr"/>
            <a:r>
              <a:rPr lang="fr-BE" dirty="0" smtClean="0"/>
              <a:t>2011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2927136" y="1916832"/>
            <a:ext cx="114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March</a:t>
            </a:r>
          </a:p>
          <a:p>
            <a:pPr algn="ctr"/>
            <a:r>
              <a:rPr lang="fr-BE" dirty="0" smtClean="0"/>
              <a:t>2010</a:t>
            </a:r>
            <a:endParaRPr lang="fr-BE" dirty="0"/>
          </a:p>
        </p:txBody>
      </p:sp>
      <p:sp>
        <p:nvSpPr>
          <p:cNvPr id="13" name="ZoneTexte 12"/>
          <p:cNvSpPr txBox="1"/>
          <p:nvPr/>
        </p:nvSpPr>
        <p:spPr>
          <a:xfrm>
            <a:off x="5606238" y="1918573"/>
            <a:ext cx="114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February</a:t>
            </a:r>
            <a:endParaRPr lang="fr-BE" dirty="0" smtClean="0"/>
          </a:p>
          <a:p>
            <a:pPr algn="ctr"/>
            <a:r>
              <a:rPr lang="fr-BE" dirty="0" smtClean="0"/>
              <a:t>2011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7129726" y="1916832"/>
            <a:ext cx="114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March</a:t>
            </a:r>
          </a:p>
          <a:p>
            <a:pPr algn="ctr"/>
            <a:r>
              <a:rPr lang="fr-BE" dirty="0" smtClean="0"/>
              <a:t>2010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4618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7308" y="6464369"/>
            <a:ext cx="1475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Amiard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2011)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3" y="1050526"/>
            <a:ext cx="7932725" cy="5474818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59" name="Rectangle 5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908720"/>
            <a:ext cx="8905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Compartmentalization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2" name="Flèche droite 11"/>
          <p:cNvSpPr/>
          <p:nvPr/>
        </p:nvSpPr>
        <p:spPr>
          <a:xfrm rot="19881962">
            <a:off x="1990549" y="1994225"/>
            <a:ext cx="1584176" cy="231452"/>
          </a:xfrm>
          <a:prstGeom prst="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 rot="19881962">
            <a:off x="6212895" y="2000595"/>
            <a:ext cx="1584176" cy="231452"/>
          </a:xfrm>
          <a:prstGeom prst="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05685" y="3576787"/>
            <a:ext cx="724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spawning</a:t>
            </a:r>
            <a:r>
              <a:rPr lang="fr-BE" dirty="0" smtClean="0"/>
              <a:t> + </a:t>
            </a:r>
            <a:r>
              <a:rPr lang="fr-BE" dirty="0" err="1" smtClean="0"/>
              <a:t>annual</a:t>
            </a:r>
            <a:r>
              <a:rPr lang="fr-BE" dirty="0" smtClean="0"/>
              <a:t> </a:t>
            </a:r>
            <a:r>
              <a:rPr lang="fr-BE" dirty="0" err="1" smtClean="0"/>
              <a:t>variability</a:t>
            </a:r>
            <a:r>
              <a:rPr lang="fr-BE" dirty="0" smtClean="0"/>
              <a:t> = </a:t>
            </a:r>
            <a:r>
              <a:rPr lang="fr-BE" dirty="0" err="1" smtClean="0"/>
              <a:t>increase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181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59" name="Rectangle 5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908720"/>
            <a:ext cx="8905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788618"/>
            <a:ext cx="8905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Compartmentalization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" name="Flèche droite 1"/>
          <p:cNvSpPr/>
          <p:nvPr/>
        </p:nvSpPr>
        <p:spPr>
          <a:xfrm rot="19881962">
            <a:off x="1990549" y="1994225"/>
            <a:ext cx="1584176" cy="231452"/>
          </a:xfrm>
          <a:prstGeom prst="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 rot="19881962">
            <a:off x="6212895" y="2000595"/>
            <a:ext cx="1584176" cy="231452"/>
          </a:xfrm>
          <a:prstGeom prst="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05685" y="3576787"/>
            <a:ext cx="724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spawning</a:t>
            </a:r>
            <a:r>
              <a:rPr lang="fr-BE" dirty="0" smtClean="0"/>
              <a:t> + </a:t>
            </a:r>
            <a:r>
              <a:rPr lang="fr-BE" dirty="0" err="1" smtClean="0"/>
              <a:t>annual</a:t>
            </a:r>
            <a:r>
              <a:rPr lang="fr-BE" dirty="0" smtClean="0"/>
              <a:t> </a:t>
            </a:r>
            <a:r>
              <a:rPr lang="fr-BE" dirty="0" err="1" smtClean="0"/>
              <a:t>variability</a:t>
            </a:r>
            <a:r>
              <a:rPr lang="fr-BE" dirty="0" smtClean="0"/>
              <a:t> = </a:t>
            </a:r>
            <a:r>
              <a:rPr lang="fr-BE" dirty="0" err="1" smtClean="0"/>
              <a:t>increase</a:t>
            </a:r>
            <a:endParaRPr lang="fr-BE" dirty="0"/>
          </a:p>
        </p:txBody>
      </p:sp>
      <p:sp>
        <p:nvSpPr>
          <p:cNvPr id="15" name="ZoneTexte 14"/>
          <p:cNvSpPr txBox="1"/>
          <p:nvPr/>
        </p:nvSpPr>
        <p:spPr>
          <a:xfrm>
            <a:off x="1115616" y="6444044"/>
            <a:ext cx="724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spawning</a:t>
            </a:r>
            <a:r>
              <a:rPr lang="fr-BE" dirty="0" smtClean="0"/>
              <a:t> + </a:t>
            </a:r>
            <a:r>
              <a:rPr lang="fr-BE" dirty="0" err="1" smtClean="0"/>
              <a:t>annual</a:t>
            </a:r>
            <a:r>
              <a:rPr lang="fr-BE" dirty="0" smtClean="0"/>
              <a:t> </a:t>
            </a:r>
            <a:r>
              <a:rPr lang="fr-BE" dirty="0" err="1" smtClean="0"/>
              <a:t>variability</a:t>
            </a:r>
            <a:r>
              <a:rPr lang="fr-BE" dirty="0" smtClean="0"/>
              <a:t> = </a:t>
            </a:r>
            <a:r>
              <a:rPr lang="fr-BE" dirty="0" err="1" smtClean="0"/>
              <a:t>decrease</a:t>
            </a:r>
            <a:endParaRPr lang="fr-BE" dirty="0"/>
          </a:p>
        </p:txBody>
      </p:sp>
      <p:sp>
        <p:nvSpPr>
          <p:cNvPr id="16" name="Flèche droite 15"/>
          <p:cNvSpPr/>
          <p:nvPr/>
        </p:nvSpPr>
        <p:spPr>
          <a:xfrm rot="1740000">
            <a:off x="2010305" y="4730529"/>
            <a:ext cx="1584176" cy="23145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 rot="1740000">
            <a:off x="6232651" y="4736899"/>
            <a:ext cx="1584176" cy="23145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1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59" name="Rectangle 5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908720"/>
            <a:ext cx="8905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Compartmentalization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05685" y="3576787"/>
            <a:ext cx="724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spawning</a:t>
            </a:r>
            <a:r>
              <a:rPr lang="fr-BE" dirty="0" smtClean="0"/>
              <a:t> + </a:t>
            </a:r>
            <a:r>
              <a:rPr lang="fr-BE" dirty="0" err="1" smtClean="0"/>
              <a:t>annual</a:t>
            </a:r>
            <a:r>
              <a:rPr lang="fr-BE" dirty="0" smtClean="0"/>
              <a:t> </a:t>
            </a:r>
            <a:r>
              <a:rPr lang="fr-BE" dirty="0" err="1" smtClean="0"/>
              <a:t>variability</a:t>
            </a:r>
            <a:r>
              <a:rPr lang="fr-BE" dirty="0" smtClean="0"/>
              <a:t> = </a:t>
            </a:r>
            <a:r>
              <a:rPr lang="fr-BE" dirty="0" err="1" smtClean="0"/>
              <a:t>conc</a:t>
            </a:r>
            <a:r>
              <a:rPr lang="fr-BE" dirty="0" smtClean="0"/>
              <a:t>. </a:t>
            </a:r>
            <a:r>
              <a:rPr lang="fr-BE" dirty="0"/>
              <a:t>i</a:t>
            </a:r>
            <a:r>
              <a:rPr lang="fr-BE" dirty="0" smtClean="0"/>
              <a:t>dem and content </a:t>
            </a:r>
            <a:r>
              <a:rPr lang="fr-BE" dirty="0" err="1" smtClean="0"/>
              <a:t>decrease</a:t>
            </a:r>
            <a:endParaRPr lang="fr-BE" dirty="0"/>
          </a:p>
        </p:txBody>
      </p:sp>
      <p:sp>
        <p:nvSpPr>
          <p:cNvPr id="13" name="Flèche droite 12"/>
          <p:cNvSpPr/>
          <p:nvPr/>
        </p:nvSpPr>
        <p:spPr>
          <a:xfrm>
            <a:off x="2010305" y="2477468"/>
            <a:ext cx="1584176" cy="2314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 rot="1740000">
            <a:off x="6232651" y="1963949"/>
            <a:ext cx="1584176" cy="23145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908720"/>
            <a:ext cx="8905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789040"/>
            <a:ext cx="8905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41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Compartmentalization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15616" y="6444044"/>
            <a:ext cx="724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spawning</a:t>
            </a:r>
            <a:r>
              <a:rPr lang="fr-BE" dirty="0" smtClean="0"/>
              <a:t> + </a:t>
            </a:r>
            <a:r>
              <a:rPr lang="fr-BE" dirty="0" err="1" smtClean="0"/>
              <a:t>annual</a:t>
            </a:r>
            <a:r>
              <a:rPr lang="fr-BE" dirty="0" smtClean="0"/>
              <a:t> </a:t>
            </a:r>
            <a:r>
              <a:rPr lang="fr-BE" dirty="0" err="1" smtClean="0"/>
              <a:t>variability</a:t>
            </a:r>
            <a:r>
              <a:rPr lang="fr-BE" dirty="0" smtClean="0"/>
              <a:t> = idem</a:t>
            </a:r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1105685" y="3576787"/>
            <a:ext cx="724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spawning</a:t>
            </a:r>
            <a:r>
              <a:rPr lang="fr-BE" dirty="0" smtClean="0"/>
              <a:t> + </a:t>
            </a:r>
            <a:r>
              <a:rPr lang="fr-BE" dirty="0" err="1" smtClean="0"/>
              <a:t>annual</a:t>
            </a:r>
            <a:r>
              <a:rPr lang="fr-BE" dirty="0" smtClean="0"/>
              <a:t> </a:t>
            </a:r>
            <a:r>
              <a:rPr lang="fr-BE" dirty="0" err="1" smtClean="0"/>
              <a:t>variability</a:t>
            </a:r>
            <a:r>
              <a:rPr lang="fr-BE" dirty="0" smtClean="0"/>
              <a:t> = </a:t>
            </a:r>
            <a:r>
              <a:rPr lang="fr-BE" dirty="0" err="1" smtClean="0"/>
              <a:t>conc</a:t>
            </a:r>
            <a:r>
              <a:rPr lang="fr-BE" dirty="0" smtClean="0"/>
              <a:t>. idem and content </a:t>
            </a:r>
            <a:r>
              <a:rPr lang="fr-BE" dirty="0" err="1" smtClean="0"/>
              <a:t>decrease</a:t>
            </a:r>
            <a:endParaRPr lang="fr-BE" dirty="0"/>
          </a:p>
        </p:txBody>
      </p:sp>
      <p:sp>
        <p:nvSpPr>
          <p:cNvPr id="19" name="Flèche droite 18"/>
          <p:cNvSpPr/>
          <p:nvPr/>
        </p:nvSpPr>
        <p:spPr>
          <a:xfrm>
            <a:off x="2010305" y="2477468"/>
            <a:ext cx="1584176" cy="2314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20" name="Flèche droite 19"/>
          <p:cNvSpPr/>
          <p:nvPr/>
        </p:nvSpPr>
        <p:spPr>
          <a:xfrm rot="1740000">
            <a:off x="6232651" y="1963949"/>
            <a:ext cx="1584176" cy="23145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2008740" y="4623194"/>
            <a:ext cx="1584176" cy="2314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>
            <a:off x="6214232" y="4624108"/>
            <a:ext cx="1584176" cy="2314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309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Sea, sex and size … 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51" y="3573016"/>
            <a:ext cx="2503865" cy="321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/>
          <a:stretch>
            <a:fillRect/>
          </a:stretch>
        </p:blipFill>
        <p:spPr bwMode="auto">
          <a:xfrm>
            <a:off x="3318961" y="3632907"/>
            <a:ext cx="1694334" cy="32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/>
          <a:stretch>
            <a:fillRect/>
          </a:stretch>
        </p:blipFill>
        <p:spPr bwMode="auto">
          <a:xfrm>
            <a:off x="1414655" y="5244938"/>
            <a:ext cx="849331" cy="16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/>
          <a:stretch>
            <a:fillRect/>
          </a:stretch>
        </p:blipFill>
        <p:spPr bwMode="auto">
          <a:xfrm>
            <a:off x="2221819" y="4601365"/>
            <a:ext cx="1189064" cy="226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43608" y="1005448"/>
            <a:ext cx="769677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8000"/>
              </a:buClr>
              <a:buFont typeface="Wingdings" pitchFamily="2" charset="2"/>
              <a:buChar char="v"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Influence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of size on TE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accumulation by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mussels  grown on ropes: </a:t>
            </a:r>
          </a:p>
          <a:p>
            <a:r>
              <a:rPr lang="en-GB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YES?</a:t>
            </a:r>
          </a:p>
          <a:p>
            <a:pPr>
              <a:spcAft>
                <a:spcPts val="1800"/>
              </a:spcAft>
            </a:pPr>
            <a:r>
              <a:rPr lang="en-GB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NO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>
              <a:spcAft>
                <a:spcPts val="600"/>
              </a:spcAft>
              <a:buClr>
                <a:srgbClr val="008000"/>
              </a:buClr>
              <a:buFont typeface="Wingdings" pitchFamily="2" charset="2"/>
              <a:buChar char="v"/>
            </a:pPr>
            <a:r>
              <a:rPr lang="en-GB" sz="2200" dirty="0">
                <a:latin typeface="Arial" pitchFamily="34" charset="0"/>
                <a:cs typeface="Arial" pitchFamily="34" charset="0"/>
              </a:rPr>
              <a:t>Influence of sex on TE accumulation prior to spawn: </a:t>
            </a:r>
          </a:p>
          <a:p>
            <a:pPr>
              <a:spcAft>
                <a:spcPts val="2400"/>
              </a:spcAft>
            </a:pPr>
            <a:r>
              <a:rPr lang="en-GB" sz="2200" dirty="0">
                <a:latin typeface="Arial" pitchFamily="34" charset="0"/>
                <a:cs typeface="Arial" pitchFamily="34" charset="0"/>
              </a:rPr>
              <a:t>	→ males </a:t>
            </a:r>
            <a:r>
              <a:rPr lang="en-GB" sz="2200" dirty="0" err="1">
                <a:latin typeface="Arial" pitchFamily="34" charset="0"/>
                <a:cs typeface="Arial" pitchFamily="34" charset="0"/>
              </a:rPr>
              <a:t>vs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 females.</a:t>
            </a:r>
          </a:p>
          <a:p>
            <a:pPr>
              <a:spcAft>
                <a:spcPts val="2400"/>
              </a:spcAft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430213" y="0"/>
            <a:ext cx="503237" cy="8961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309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Sea, sex and size … 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4" y="1009793"/>
            <a:ext cx="8649653" cy="58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7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430213" y="0"/>
            <a:ext cx="503237" cy="8961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309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Sea, sex and size … 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8" y="1009793"/>
            <a:ext cx="8649653" cy="58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4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430213" y="0"/>
            <a:ext cx="503237" cy="8961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309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Sea, sex and size … 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5" y="1009793"/>
            <a:ext cx="8649653" cy="58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131840" y="1311151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s.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0.0007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131840" y="3975447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s.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&lt; 0.0001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9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430213" y="0"/>
            <a:ext cx="503237" cy="8961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309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Sea, sex and size … 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"/>
          <a:stretch/>
        </p:blipFill>
        <p:spPr bwMode="auto">
          <a:xfrm>
            <a:off x="473365" y="1009757"/>
            <a:ext cx="8649653" cy="573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131840" y="1311151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s.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0.0007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131840" y="3975447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s.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&lt; 0.0001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896197"/>
            <a:chOff x="0" y="0"/>
            <a:chExt cx="9144000" cy="896197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89619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309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Sea, sex and size … 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"/>
          <a:stretch/>
        </p:blipFill>
        <p:spPr bwMode="auto">
          <a:xfrm>
            <a:off x="473365" y="1009793"/>
            <a:ext cx="8649653" cy="573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131840" y="1311151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s.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0.0007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131840" y="3975447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s.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&lt; 0.0001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05343" y="1311151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n.s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0.9116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105343" y="3975447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n.s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0.4864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05343" y="5559623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ma: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n.s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BE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0.7079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724128" y="5559623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0 = s.</a:t>
            </a:r>
          </a:p>
          <a:p>
            <a:r>
              <a:rPr lang="fr-BE" sz="11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= 0.0307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9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048910" y="3276636"/>
            <a:ext cx="7978404" cy="3156361"/>
            <a:chOff x="632" y="2288"/>
            <a:chExt cx="5032" cy="1983"/>
          </a:xfrm>
        </p:grpSpPr>
        <p:pic>
          <p:nvPicPr>
            <p:cNvPr id="618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9283" r="15053" b="21678"/>
            <a:stretch>
              <a:fillRect/>
            </a:stretch>
          </p:blipFill>
          <p:spPr bwMode="auto">
            <a:xfrm>
              <a:off x="632" y="2288"/>
              <a:ext cx="5032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1612" y="3835"/>
              <a:ext cx="71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579018" y="4495454"/>
            <a:ext cx="4326732" cy="1414462"/>
            <a:chOff x="3579018" y="4845051"/>
            <a:chExt cx="4326732" cy="1414462"/>
          </a:xfrm>
        </p:grpSpPr>
        <p:sp>
          <p:nvSpPr>
            <p:cNvPr id="6169" name="Rectangle 18"/>
            <p:cNvSpPr>
              <a:spLocks noChangeArrowheads="1"/>
            </p:cNvSpPr>
            <p:nvPr/>
          </p:nvSpPr>
          <p:spPr bwMode="auto">
            <a:xfrm>
              <a:off x="5419724" y="4845396"/>
              <a:ext cx="1390651" cy="47412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0" name="Rectangle 19"/>
            <p:cNvSpPr>
              <a:spLocks noChangeArrowheads="1"/>
            </p:cNvSpPr>
            <p:nvPr/>
          </p:nvSpPr>
          <p:spPr bwMode="auto">
            <a:xfrm>
              <a:off x="6348413" y="5321103"/>
              <a:ext cx="461962" cy="47009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1" name="Rectangle 20"/>
            <p:cNvSpPr>
              <a:spLocks noChangeArrowheads="1"/>
            </p:cNvSpPr>
            <p:nvPr/>
          </p:nvSpPr>
          <p:spPr bwMode="auto">
            <a:xfrm>
              <a:off x="7448550" y="5795866"/>
              <a:ext cx="457200" cy="46364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2" name="Rectangle 21"/>
            <p:cNvSpPr>
              <a:spLocks noChangeArrowheads="1"/>
            </p:cNvSpPr>
            <p:nvPr/>
          </p:nvSpPr>
          <p:spPr bwMode="auto">
            <a:xfrm>
              <a:off x="3579018" y="4845051"/>
              <a:ext cx="457435" cy="479974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Trace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element</a:t>
            </a:r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monitoring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6349975" y="5442049"/>
            <a:ext cx="461962" cy="470097"/>
          </a:xfrm>
          <a:prstGeom prst="rect">
            <a:avLst/>
          </a:prstGeom>
          <a:solidFill>
            <a:srgbClr val="FF6600">
              <a:alpha val="4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3" name="Flèche droite 72"/>
          <p:cNvSpPr/>
          <p:nvPr/>
        </p:nvSpPr>
        <p:spPr bwMode="auto">
          <a:xfrm rot="5400000">
            <a:off x="4256086" y="2114857"/>
            <a:ext cx="69068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3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Ellipse 39"/>
          <p:cNvSpPr/>
          <p:nvPr/>
        </p:nvSpPr>
        <p:spPr>
          <a:xfrm>
            <a:off x="2913843" y="1113133"/>
            <a:ext cx="3201206" cy="73169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llipse 22"/>
          <p:cNvSpPr/>
          <p:nvPr/>
        </p:nvSpPr>
        <p:spPr>
          <a:xfrm>
            <a:off x="2915816" y="2780928"/>
            <a:ext cx="3386349" cy="101972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environmental</a:t>
            </a:r>
            <a:r>
              <a:rPr lang="fr-B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contamination</a:t>
            </a:r>
            <a:endParaRPr lang="fr-BE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0" y="1052736"/>
            <a:ext cx="8222050" cy="5688632"/>
          </a:xfrm>
          <a:prstGeom prst="rect">
            <a:avLst/>
          </a:prstGeom>
        </p:spPr>
      </p:pic>
      <p:grpSp>
        <p:nvGrpSpPr>
          <p:cNvPr id="3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7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49313" y="404813"/>
            <a:ext cx="2838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Temporal dynamics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e 17"/>
          <p:cNvGrpSpPr>
            <a:grpSpLocks/>
          </p:cNvGrpSpPr>
          <p:nvPr/>
        </p:nvGrpSpPr>
        <p:grpSpPr bwMode="auto">
          <a:xfrm>
            <a:off x="926306" y="1035574"/>
            <a:ext cx="1368425" cy="2482850"/>
            <a:chOff x="971550" y="908050"/>
            <a:chExt cx="1368425" cy="2482850"/>
          </a:xfrm>
        </p:grpSpPr>
        <p:pic>
          <p:nvPicPr>
            <p:cNvPr id="15" name="Image 22" descr="Corse.png"/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908050"/>
              <a:ext cx="1368425" cy="248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Ellipse 15"/>
            <p:cNvSpPr>
              <a:spLocks noChangeAspect="1"/>
            </p:cNvSpPr>
            <p:nvPr/>
          </p:nvSpPr>
          <p:spPr>
            <a:xfrm>
              <a:off x="1068388" y="1404938"/>
              <a:ext cx="269875" cy="32385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27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42716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93716"/>
            <a:ext cx="796290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2838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Temporal dynamics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93716"/>
            <a:ext cx="796290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2838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Temporal dynamics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93716"/>
            <a:ext cx="796290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36749" y="3218532"/>
            <a:ext cx="505001" cy="1728192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7441406" y="3217738"/>
            <a:ext cx="578643" cy="1728192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49313" y="404813"/>
            <a:ext cx="2838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Temporal dynamics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93716"/>
            <a:ext cx="796290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2838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Temporal dynamics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952500" y="1793716"/>
            <a:ext cx="7962900" cy="3939540"/>
            <a:chOff x="952500" y="1793716"/>
            <a:chExt cx="7962900" cy="393954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1793716"/>
              <a:ext cx="7962900" cy="393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Flèche droite 1"/>
            <p:cNvSpPr/>
            <p:nvPr/>
          </p:nvSpPr>
          <p:spPr>
            <a:xfrm rot="2693965">
              <a:off x="2652117" y="3168876"/>
              <a:ext cx="1080120" cy="158403"/>
            </a:xfrm>
            <a:prstGeom prst="rightArrow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6749" y="3218532"/>
              <a:ext cx="505001" cy="1728192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49313" y="404813"/>
            <a:ext cx="2838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Temporal dynamics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9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6408712" y="1491456"/>
            <a:ext cx="247306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And in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confined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Meteororology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nutrients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PP and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detritical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dissolved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particulate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TE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accumulated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mussel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flesh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Poster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Richir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/>
          <a:stretch/>
        </p:blipFill>
        <p:spPr>
          <a:xfrm>
            <a:off x="-3873" y="895350"/>
            <a:ext cx="6068991" cy="5962649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838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Temporal dynamics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 vers le bas 3"/>
          <p:cNvSpPr/>
          <p:nvPr/>
        </p:nvSpPr>
        <p:spPr>
          <a:xfrm>
            <a:off x="7308304" y="4684786"/>
            <a:ext cx="288627" cy="648072"/>
          </a:xfrm>
          <a:prstGeom prst="down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2" y="891417"/>
            <a:ext cx="1452977" cy="19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4585390" y="1846565"/>
            <a:ext cx="4096112" cy="3747004"/>
            <a:chOff x="3203848" y="2074676"/>
            <a:chExt cx="4096112" cy="37470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" t="27611" r="38193" b="82"/>
            <a:stretch/>
          </p:blipFill>
          <p:spPr bwMode="auto">
            <a:xfrm>
              <a:off x="3203848" y="2074676"/>
              <a:ext cx="4096112" cy="3747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72000" y="2074676"/>
              <a:ext cx="2727960" cy="245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8172400" y="5157192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8013870" y="5014917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TETVI values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831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sz="2300" dirty="0"/>
              <a:t>Trace Element </a:t>
            </a:r>
            <a:r>
              <a:rPr lang="en-GB" sz="2300" dirty="0" smtClean="0"/>
              <a:t>Temporal Variation Index </a:t>
            </a:r>
            <a:r>
              <a:rPr lang="en-GB" sz="2300" dirty="0"/>
              <a:t>(</a:t>
            </a:r>
            <a:r>
              <a:rPr lang="en-GB" sz="2300" dirty="0" smtClean="0"/>
              <a:t>TETVI</a:t>
            </a:r>
            <a:r>
              <a:rPr lang="en-GB" sz="23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96344" y="1172791"/>
            <a:ext cx="57854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compare TEs according to the overall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temporal variability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of their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levels?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://www.bcpv.eu/opacwebaloes/Images/Paragraphes/Pages%20permanentes/Informations%20pratiques/Prolongations/point_d_interrogation-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2048305" cy="20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936104" y="34917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TETVI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0130" y="3989382"/>
            <a:ext cx="47380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are the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mean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conc. among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n sites,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are mean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conc.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recorded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each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 the n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 time,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SD is the standard deviation of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weighted sum ∑(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)/n.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1014" y="5936507"/>
            <a:ext cx="729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highest the index value, the more environmental levels of a TE globally vary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time.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140"/>
          <a:stretch/>
        </p:blipFill>
        <p:spPr bwMode="auto">
          <a:xfrm>
            <a:off x="952500" y="2009740"/>
            <a:ext cx="7075884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3555" name="Groupe 30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3437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TETVI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value calculation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1885480" y="3371974"/>
            <a:ext cx="6141600" cy="136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2915372" y="3390896"/>
            <a:ext cx="0" cy="149714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42195" y="3573016"/>
            <a:ext cx="103265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7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7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sz="1700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3469481" y="3390901"/>
            <a:ext cx="3350" cy="127329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85920" y="3212976"/>
            <a:ext cx="1970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316416" y="530620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fr-BE" dirty="0"/>
          </a:p>
        </p:txBody>
      </p:sp>
      <p:grpSp>
        <p:nvGrpSpPr>
          <p:cNvPr id="28" name="Groupe 27"/>
          <p:cNvGrpSpPr/>
          <p:nvPr/>
        </p:nvGrpSpPr>
        <p:grpSpPr>
          <a:xfrm>
            <a:off x="1606972" y="5072484"/>
            <a:ext cx="6738533" cy="873621"/>
            <a:chOff x="2500313" y="6248400"/>
            <a:chExt cx="6424241" cy="330200"/>
          </a:xfrm>
        </p:grpSpPr>
        <p:sp>
          <p:nvSpPr>
            <p:cNvPr id="31" name="Flèche droite 30"/>
            <p:cNvSpPr/>
            <p:nvPr/>
          </p:nvSpPr>
          <p:spPr>
            <a:xfrm>
              <a:off x="8562543" y="6248400"/>
              <a:ext cx="362011" cy="330200"/>
            </a:xfrm>
            <a:prstGeom prst="rightArrow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00313" y="6330950"/>
              <a:ext cx="6062230" cy="16510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33" name="Connecteur droit 32"/>
          <p:cNvCxnSpPr/>
          <p:nvPr/>
        </p:nvCxnSpPr>
        <p:spPr>
          <a:xfrm flipH="1">
            <a:off x="1888654" y="4941032"/>
            <a:ext cx="6141600" cy="136"/>
          </a:xfrm>
          <a:prstGeom prst="line">
            <a:avLst/>
          </a:prstGeom>
          <a:ln w="3810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3712369" y="3389491"/>
            <a:ext cx="324" cy="110563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4033838" y="3389538"/>
            <a:ext cx="600" cy="123418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4274344" y="3390159"/>
            <a:ext cx="100" cy="127642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67386" y="3416300"/>
            <a:ext cx="1219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∑(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7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fr-BE" sz="1700" dirty="0"/>
          </a:p>
        </p:txBody>
      </p:sp>
      <p:sp>
        <p:nvSpPr>
          <p:cNvPr id="48" name="Rectangle 47"/>
          <p:cNvSpPr/>
          <p:nvPr/>
        </p:nvSpPr>
        <p:spPr>
          <a:xfrm>
            <a:off x="2339752" y="1340768"/>
            <a:ext cx="5707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Temporal Variation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Index (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TETVI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2" name="Rectangle 23561"/>
          <p:cNvSpPr/>
          <p:nvPr/>
        </p:nvSpPr>
        <p:spPr>
          <a:xfrm>
            <a:off x="6813773" y="2204864"/>
            <a:ext cx="50405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Rectangle 48"/>
          <p:cNvSpPr/>
          <p:nvPr/>
        </p:nvSpPr>
        <p:spPr>
          <a:xfrm>
            <a:off x="2736304" y="20608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TETVI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22"/>
            <a:ext cx="9144000" cy="6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8820474" cy="6858000"/>
            <a:chOff x="0" y="0"/>
            <a:chExt cx="8820474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158618" y="-3766505"/>
              <a:ext cx="503237" cy="882047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2943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 smtClean="0"/>
              <a:t>TETVI in STARESO</a:t>
            </a:r>
            <a:endParaRPr lang="en-GB" sz="2400" dirty="0"/>
          </a:p>
        </p:txBody>
      </p: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99865"/>
            <a:ext cx="2088232" cy="595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8728" y="1422936"/>
            <a:ext cx="2059384" cy="1470124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3" r="-1"/>
          <a:stretch/>
        </p:blipFill>
        <p:spPr>
          <a:xfrm>
            <a:off x="4152901" y="0"/>
            <a:ext cx="4667572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ZoneTexte 3"/>
          <p:cNvSpPr txBox="1"/>
          <p:nvPr/>
        </p:nvSpPr>
        <p:spPr>
          <a:xfrm>
            <a:off x="6876256" y="3417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max/min = 1.7</a:t>
            </a:r>
            <a:endParaRPr lang="fr-BE" dirty="0"/>
          </a:p>
        </p:txBody>
      </p:sp>
      <p:sp>
        <p:nvSpPr>
          <p:cNvPr id="31" name="ZoneTexte 30"/>
          <p:cNvSpPr txBox="1"/>
          <p:nvPr/>
        </p:nvSpPr>
        <p:spPr>
          <a:xfrm>
            <a:off x="6876256" y="46741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max/min = 10.9</a:t>
            </a:r>
            <a:endParaRPr lang="fr-BE" dirty="0"/>
          </a:p>
        </p:txBody>
      </p:sp>
      <p:sp>
        <p:nvSpPr>
          <p:cNvPr id="32" name="ZoneTexte 31"/>
          <p:cNvSpPr txBox="1"/>
          <p:nvPr/>
        </p:nvSpPr>
        <p:spPr>
          <a:xfrm>
            <a:off x="6876256" y="25012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max/min = 4.6</a:t>
            </a:r>
            <a:endParaRPr lang="fr-BE" dirty="0"/>
          </a:p>
        </p:txBody>
      </p:sp>
      <p:sp>
        <p:nvSpPr>
          <p:cNvPr id="33" name="Rectangle 32"/>
          <p:cNvSpPr/>
          <p:nvPr/>
        </p:nvSpPr>
        <p:spPr>
          <a:xfrm>
            <a:off x="1407186" y="5082029"/>
            <a:ext cx="2059384" cy="1470124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53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510974" y="6515159"/>
            <a:ext cx="25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Casas, 2005)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946554" y="2103836"/>
            <a:ext cx="116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trophic</a:t>
            </a:r>
            <a:r>
              <a:rPr lang="fr-BE" dirty="0" smtClean="0"/>
              <a:t> conditions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6458722" y="2116610"/>
            <a:ext cx="207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t</a:t>
            </a:r>
            <a:r>
              <a:rPr lang="fr-BE" dirty="0" err="1" smtClean="0"/>
              <a:t>emperature</a:t>
            </a:r>
            <a:r>
              <a:rPr lang="fr-BE" dirty="0" smtClean="0"/>
              <a:t>, </a:t>
            </a:r>
            <a:r>
              <a:rPr lang="fr-BE" dirty="0" err="1" smtClean="0"/>
              <a:t>salinity</a:t>
            </a:r>
            <a:r>
              <a:rPr lang="fr-BE" dirty="0" smtClean="0"/>
              <a:t>, </a:t>
            </a:r>
            <a:r>
              <a:rPr lang="fr-BE" dirty="0" err="1" smtClean="0"/>
              <a:t>nutrients</a:t>
            </a:r>
            <a:endParaRPr lang="fr-BE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51520" y="1966095"/>
            <a:ext cx="2318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smtClean="0"/>
              <a:t>trace </a:t>
            </a:r>
            <a:r>
              <a:rPr lang="fr-BE" dirty="0" err="1" smtClean="0"/>
              <a:t>element</a:t>
            </a:r>
            <a:r>
              <a:rPr lang="fr-BE" dirty="0" smtClean="0"/>
              <a:t> </a:t>
            </a:r>
          </a:p>
          <a:p>
            <a:pPr algn="r"/>
            <a:r>
              <a:rPr lang="fr-BE" dirty="0" smtClean="0"/>
              <a:t>nature and </a:t>
            </a:r>
            <a:r>
              <a:rPr lang="fr-BE" dirty="0" err="1" smtClean="0"/>
              <a:t>speciation</a:t>
            </a:r>
            <a:r>
              <a:rPr lang="fr-BE" dirty="0" smtClean="0"/>
              <a:t> (</a:t>
            </a:r>
            <a:r>
              <a:rPr lang="fr-BE" dirty="0" err="1" smtClean="0"/>
              <a:t>dissolved</a:t>
            </a:r>
            <a:r>
              <a:rPr lang="fr-BE" dirty="0" smtClean="0"/>
              <a:t>, </a:t>
            </a:r>
            <a:r>
              <a:rPr lang="fr-BE" dirty="0" err="1" smtClean="0"/>
              <a:t>particulate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20" name="ZoneTexte 19"/>
          <p:cNvSpPr txBox="1"/>
          <p:nvPr/>
        </p:nvSpPr>
        <p:spPr>
          <a:xfrm>
            <a:off x="3074346" y="2103835"/>
            <a:ext cx="150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trace </a:t>
            </a:r>
            <a:r>
              <a:rPr lang="fr-BE" dirty="0" err="1" smtClean="0"/>
              <a:t>element</a:t>
            </a:r>
            <a:r>
              <a:rPr lang="fr-BE" dirty="0" smtClean="0"/>
              <a:t> </a:t>
            </a:r>
            <a:r>
              <a:rPr lang="fr-BE" dirty="0" err="1" smtClean="0"/>
              <a:t>chemistry</a:t>
            </a:r>
            <a:endParaRPr lang="fr-BE" dirty="0"/>
          </a:p>
        </p:txBody>
      </p:sp>
      <p:sp>
        <p:nvSpPr>
          <p:cNvPr id="21" name="ZoneTexte 20"/>
          <p:cNvSpPr txBox="1"/>
          <p:nvPr/>
        </p:nvSpPr>
        <p:spPr>
          <a:xfrm>
            <a:off x="3794426" y="1153200"/>
            <a:ext cx="249488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ABIOTIC  FACTORS</a:t>
            </a:r>
            <a:endParaRPr lang="fr-BE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5977774" y="2301276"/>
            <a:ext cx="442848" cy="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4609622" y="2307085"/>
            <a:ext cx="412243" cy="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2642298" y="2451101"/>
            <a:ext cx="412243" cy="0"/>
          </a:xfrm>
          <a:prstGeom prst="straightConnector1">
            <a:avLst/>
          </a:prstGeom>
          <a:ln w="31750">
            <a:solidFill>
              <a:schemeClr val="tx1"/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Acer_ULg_E_141114\Thèse_140812\Images\photos thèse\cages à moules\IMG_1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74" y="3221626"/>
            <a:ext cx="1575976" cy="11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4514506" y="493594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growth</a:t>
            </a:r>
            <a:r>
              <a:rPr lang="fr-BE" dirty="0" smtClean="0"/>
              <a:t> and </a:t>
            </a:r>
            <a:r>
              <a:rPr lang="fr-BE" dirty="0" err="1" smtClean="0"/>
              <a:t>emaciation</a:t>
            </a:r>
            <a:endParaRPr lang="fr-BE" dirty="0"/>
          </a:p>
        </p:txBody>
      </p:sp>
      <p:sp>
        <p:nvSpPr>
          <p:cNvPr id="25" name="ZoneTexte 24"/>
          <p:cNvSpPr txBox="1"/>
          <p:nvPr/>
        </p:nvSpPr>
        <p:spPr>
          <a:xfrm>
            <a:off x="6062678" y="4948720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reproduction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570290" y="4935945"/>
            <a:ext cx="150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storage</a:t>
            </a:r>
            <a:endParaRPr lang="fr-BE" dirty="0"/>
          </a:p>
        </p:txBody>
      </p:sp>
      <p:sp>
        <p:nvSpPr>
          <p:cNvPr id="30" name="ZoneTexte 29"/>
          <p:cNvSpPr txBox="1"/>
          <p:nvPr/>
        </p:nvSpPr>
        <p:spPr>
          <a:xfrm>
            <a:off x="3794426" y="5991385"/>
            <a:ext cx="249488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BIOTIC  FACTORS</a:t>
            </a:r>
            <a:endParaRPr lang="fr-BE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506733" y="2750167"/>
            <a:ext cx="517365" cy="64870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5522618" y="2752168"/>
            <a:ext cx="0" cy="35452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970476" y="2762941"/>
            <a:ext cx="848286" cy="63180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3614665" y="4183061"/>
            <a:ext cx="395784" cy="75800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5211726" y="4505137"/>
            <a:ext cx="0" cy="44355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H="1" flipV="1">
            <a:off x="5986087" y="4183061"/>
            <a:ext cx="562842" cy="75800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èche à angle droit 50"/>
          <p:cNvSpPr/>
          <p:nvPr/>
        </p:nvSpPr>
        <p:spPr>
          <a:xfrm>
            <a:off x="2930330" y="5424478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Flèche à angle droit 55"/>
          <p:cNvSpPr/>
          <p:nvPr/>
        </p:nvSpPr>
        <p:spPr>
          <a:xfrm>
            <a:off x="6458722" y="5424478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Flèche à angle droit 56"/>
          <p:cNvSpPr/>
          <p:nvPr/>
        </p:nvSpPr>
        <p:spPr>
          <a:xfrm>
            <a:off x="6458722" y="1422182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80000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8" name="Flèche à angle droit 57"/>
          <p:cNvSpPr/>
          <p:nvPr/>
        </p:nvSpPr>
        <p:spPr>
          <a:xfrm rot="10800000">
            <a:off x="2930330" y="1426142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7" name="Connecteur droit avec flèche 76"/>
          <p:cNvCxnSpPr/>
          <p:nvPr/>
        </p:nvCxnSpPr>
        <p:spPr>
          <a:xfrm flipH="1">
            <a:off x="3002338" y="2513238"/>
            <a:ext cx="2016668" cy="1299379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>
            <a:off x="3002338" y="3812617"/>
            <a:ext cx="145837" cy="113584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>
            <a:off x="3002338" y="3812617"/>
            <a:ext cx="1884412" cy="114346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>
            <a:off x="7141584" y="2762941"/>
            <a:ext cx="1" cy="218891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H="1">
            <a:off x="5528018" y="3630054"/>
            <a:ext cx="1613567" cy="1321797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/>
          <p:cNvSpPr txBox="1"/>
          <p:nvPr/>
        </p:nvSpPr>
        <p:spPr>
          <a:xfrm>
            <a:off x="3794426" y="5660897"/>
            <a:ext cx="2494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LIFE CYCLE</a:t>
            </a:r>
            <a:endParaRPr lang="fr-BE" sz="1600" dirty="0"/>
          </a:p>
        </p:txBody>
      </p:sp>
      <p:pic>
        <p:nvPicPr>
          <p:cNvPr id="105" name="Picture 6" descr="http://www.wwfsassi.co.za/backend/media/Fri30Jul2010111257/sixfour_medmusse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/>
        </p:blipFill>
        <p:spPr bwMode="auto">
          <a:xfrm rot="5400000">
            <a:off x="-985512" y="4252817"/>
            <a:ext cx="3590694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ctangle 105"/>
          <p:cNvSpPr/>
          <p:nvPr/>
        </p:nvSpPr>
        <p:spPr>
          <a:xfrm>
            <a:off x="-28912" y="3278614"/>
            <a:ext cx="1661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107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319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In </a:t>
            </a:r>
            <a:r>
              <a:rPr lang="fr-BE" sz="2400" dirty="0" err="1" smtClean="0">
                <a:latin typeface="Arial" charset="0"/>
                <a:cs typeface="Arial" charset="0"/>
              </a:rPr>
              <a:t>summary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017605" y="1052268"/>
            <a:ext cx="7783433" cy="5628000"/>
            <a:chOff x="1017605" y="1052268"/>
            <a:chExt cx="7783433" cy="5628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6"/>
            <a:stretch/>
          </p:blipFill>
          <p:spPr>
            <a:xfrm>
              <a:off x="4860032" y="1052268"/>
              <a:ext cx="3941006" cy="5628000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11" b="53563"/>
            <a:stretch/>
          </p:blipFill>
          <p:spPr>
            <a:xfrm>
              <a:off x="1017605" y="2059664"/>
              <a:ext cx="3768242" cy="2613475"/>
            </a:xfrm>
            <a:prstGeom prst="rect">
              <a:avLst/>
            </a:prstGeom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4959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World production of 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2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4977922" y="1130646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974262" y="2119793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Rectangle 48"/>
          <p:cNvSpPr/>
          <p:nvPr/>
        </p:nvSpPr>
        <p:spPr>
          <a:xfrm>
            <a:off x="4981560" y="3932588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1777934" y="5278244"/>
            <a:ext cx="25727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World production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 and Sb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(in metric tons per year)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from 1985 until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2011 (data compiled from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USSG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www.usgs.gov).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2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4959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World production of 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27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4860032" y="1054423"/>
            <a:ext cx="3947568" cy="5628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5" b="53653"/>
          <a:stretch/>
        </p:blipFill>
        <p:spPr>
          <a:xfrm>
            <a:off x="1026344" y="2058126"/>
            <a:ext cx="3761680" cy="2608436"/>
          </a:xfrm>
          <a:prstGeom prst="rect">
            <a:avLst/>
          </a:prstGeom>
        </p:spPr>
      </p:pic>
      <p:sp>
        <p:nvSpPr>
          <p:cNvPr id="47" name="Flèche droite 46"/>
          <p:cNvSpPr/>
          <p:nvPr/>
        </p:nvSpPr>
        <p:spPr>
          <a:xfrm rot="20100000">
            <a:off x="6620294" y="1742416"/>
            <a:ext cx="2259443" cy="909164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Flèche droite 49"/>
          <p:cNvSpPr/>
          <p:nvPr/>
        </p:nvSpPr>
        <p:spPr>
          <a:xfrm rot="20100000">
            <a:off x="1898338" y="2408872"/>
            <a:ext cx="3087565" cy="1429320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Flèche droite 50"/>
          <p:cNvSpPr/>
          <p:nvPr/>
        </p:nvSpPr>
        <p:spPr>
          <a:xfrm rot="20100000">
            <a:off x="6580884" y="4554686"/>
            <a:ext cx="2472394" cy="1092552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ZoneTexte 51"/>
          <p:cNvSpPr txBox="1"/>
          <p:nvPr/>
        </p:nvSpPr>
        <p:spPr>
          <a:xfrm rot="20100000">
            <a:off x="6908840" y="4430535"/>
            <a:ext cx="1267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3.1</a:t>
            </a:r>
            <a:endParaRPr lang="fr-BE" sz="3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20100000">
            <a:off x="2495806" y="2371698"/>
            <a:ext cx="1267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3.1</a:t>
            </a:r>
            <a:endParaRPr lang="fr-BE" sz="3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 rot="20100000">
            <a:off x="6843338" y="1592067"/>
            <a:ext cx="1267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2.0</a:t>
            </a:r>
            <a:endParaRPr lang="fr-BE" sz="3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77922" y="1130646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Rectangle 56"/>
          <p:cNvSpPr/>
          <p:nvPr/>
        </p:nvSpPr>
        <p:spPr>
          <a:xfrm>
            <a:off x="974262" y="2119793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8" name="Rectangle 57"/>
          <p:cNvSpPr/>
          <p:nvPr/>
        </p:nvSpPr>
        <p:spPr>
          <a:xfrm>
            <a:off x="4981560" y="3932588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1777934" y="5278244"/>
            <a:ext cx="25727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World production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 and Sb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(in metric tons per year)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from 1985 until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2011 (data compiled from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USSG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www.usgs.gov).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4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048910" y="3276636"/>
            <a:ext cx="7978404" cy="3156361"/>
            <a:chOff x="632" y="2288"/>
            <a:chExt cx="5032" cy="1983"/>
          </a:xfrm>
        </p:grpSpPr>
        <p:pic>
          <p:nvPicPr>
            <p:cNvPr id="618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9283" r="15053" b="21678"/>
            <a:stretch>
              <a:fillRect/>
            </a:stretch>
          </p:blipFill>
          <p:spPr bwMode="auto">
            <a:xfrm>
              <a:off x="632" y="2288"/>
              <a:ext cx="5032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1612" y="3835"/>
              <a:ext cx="71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579018" y="4495454"/>
            <a:ext cx="4326732" cy="1414462"/>
            <a:chOff x="3579018" y="4845051"/>
            <a:chExt cx="4326732" cy="1414462"/>
          </a:xfrm>
        </p:grpSpPr>
        <p:sp>
          <p:nvSpPr>
            <p:cNvPr id="6169" name="Rectangle 18"/>
            <p:cNvSpPr>
              <a:spLocks noChangeArrowheads="1"/>
            </p:cNvSpPr>
            <p:nvPr/>
          </p:nvSpPr>
          <p:spPr bwMode="auto">
            <a:xfrm>
              <a:off x="5419724" y="4845396"/>
              <a:ext cx="1390651" cy="47412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0" name="Rectangle 19"/>
            <p:cNvSpPr>
              <a:spLocks noChangeArrowheads="1"/>
            </p:cNvSpPr>
            <p:nvPr/>
          </p:nvSpPr>
          <p:spPr bwMode="auto">
            <a:xfrm>
              <a:off x="6348413" y="5321103"/>
              <a:ext cx="461962" cy="47009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1" name="Rectangle 20"/>
            <p:cNvSpPr>
              <a:spLocks noChangeArrowheads="1"/>
            </p:cNvSpPr>
            <p:nvPr/>
          </p:nvSpPr>
          <p:spPr bwMode="auto">
            <a:xfrm>
              <a:off x="7448550" y="5795866"/>
              <a:ext cx="457200" cy="46364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2" name="Rectangle 21"/>
            <p:cNvSpPr>
              <a:spLocks noChangeArrowheads="1"/>
            </p:cNvSpPr>
            <p:nvPr/>
          </p:nvSpPr>
          <p:spPr bwMode="auto">
            <a:xfrm>
              <a:off x="3579018" y="4845051"/>
              <a:ext cx="457435" cy="479974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114675" y="4495800"/>
            <a:ext cx="5341143" cy="481004"/>
            <a:chOff x="3114675" y="4838512"/>
            <a:chExt cx="5341143" cy="481004"/>
          </a:xfrm>
        </p:grpSpPr>
        <p:sp>
          <p:nvSpPr>
            <p:cNvPr id="6179" name="Rectangle 27"/>
            <p:cNvSpPr>
              <a:spLocks noChangeArrowheads="1"/>
            </p:cNvSpPr>
            <p:nvPr/>
          </p:nvSpPr>
          <p:spPr bwMode="auto">
            <a:xfrm>
              <a:off x="3114675" y="4845395"/>
              <a:ext cx="464344" cy="47412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3" name="Rectangle 19"/>
            <p:cNvSpPr>
              <a:spLocks noChangeArrowheads="1"/>
            </p:cNvSpPr>
            <p:nvPr/>
          </p:nvSpPr>
          <p:spPr bwMode="auto">
            <a:xfrm>
              <a:off x="4499991" y="4838512"/>
              <a:ext cx="462534" cy="473424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7993855" y="4841084"/>
              <a:ext cx="461963" cy="47679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Trace </a:t>
            </a:r>
            <a:r>
              <a:rPr lang="fr-BE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element</a:t>
            </a:r>
            <a:r>
              <a:rPr lang="fr-BE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monitoring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1646238" y="3557935"/>
            <a:ext cx="7355680" cy="2351880"/>
            <a:chOff x="1646238" y="3910013"/>
            <a:chExt cx="7355680" cy="2351880"/>
          </a:xfrm>
        </p:grpSpPr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5881684" y="5322887"/>
              <a:ext cx="465141" cy="47148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4033838" y="4848226"/>
              <a:ext cx="466153" cy="47377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3579019" y="5322093"/>
              <a:ext cx="457435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4962525" y="4847886"/>
              <a:ext cx="457200" cy="47386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7993855" y="5332165"/>
              <a:ext cx="461963" cy="92972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6911179" y="4376738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9" name="Rectangle 30"/>
            <p:cNvSpPr>
              <a:spLocks noChangeArrowheads="1"/>
            </p:cNvSpPr>
            <p:nvPr/>
          </p:nvSpPr>
          <p:spPr bwMode="auto">
            <a:xfrm>
              <a:off x="8546305" y="4854576"/>
              <a:ext cx="45561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0" name="Rectangle 31"/>
            <p:cNvSpPr>
              <a:spLocks noChangeArrowheads="1"/>
            </p:cNvSpPr>
            <p:nvPr/>
          </p:nvSpPr>
          <p:spPr bwMode="auto">
            <a:xfrm>
              <a:off x="1646238" y="3910013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7448550" y="5325022"/>
              <a:ext cx="456203" cy="4733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6349975" y="5442049"/>
            <a:ext cx="461962" cy="470097"/>
          </a:xfrm>
          <a:prstGeom prst="rect">
            <a:avLst/>
          </a:prstGeom>
          <a:solidFill>
            <a:srgbClr val="FF6600">
              <a:alpha val="4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51" name="Groupe 6"/>
          <p:cNvGrpSpPr>
            <a:grpSpLocks/>
          </p:cNvGrpSpPr>
          <p:nvPr/>
        </p:nvGrpSpPr>
        <p:grpSpPr bwMode="auto">
          <a:xfrm>
            <a:off x="7451725" y="0"/>
            <a:ext cx="1692275" cy="896197"/>
            <a:chOff x="7451725" y="0"/>
            <a:chExt cx="1692275" cy="896197"/>
          </a:xfrm>
        </p:grpSpPr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>
            <a:off x="112713" y="19050"/>
            <a:ext cx="1857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Flèche droite 36"/>
          <p:cNvSpPr/>
          <p:nvPr/>
        </p:nvSpPr>
        <p:spPr bwMode="auto">
          <a:xfrm rot="5400000">
            <a:off x="4256086" y="2114857"/>
            <a:ext cx="69068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8" name="Ellipse 37"/>
          <p:cNvSpPr/>
          <p:nvPr/>
        </p:nvSpPr>
        <p:spPr>
          <a:xfrm>
            <a:off x="2913843" y="1113133"/>
            <a:ext cx="3201206" cy="73169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2915816" y="2780928"/>
            <a:ext cx="3386349" cy="101972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environmental</a:t>
            </a:r>
            <a:r>
              <a:rPr lang="fr-B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contamination</a:t>
            </a:r>
            <a:endParaRPr lang="fr-BE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1209</Words>
  <Application>Microsoft Office PowerPoint</Application>
  <PresentationFormat>Affichage à l'écran (4:3)</PresentationFormat>
  <Paragraphs>269</Paragraphs>
  <Slides>61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jonathan</cp:lastModifiedBy>
  <cp:revision>79</cp:revision>
  <dcterms:created xsi:type="dcterms:W3CDTF">2014-12-08T08:28:31Z</dcterms:created>
  <dcterms:modified xsi:type="dcterms:W3CDTF">2014-12-15T09:25:23Z</dcterms:modified>
</cp:coreProperties>
</file>