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76" r:id="rId2"/>
    <p:sldId id="257" r:id="rId3"/>
    <p:sldId id="296" r:id="rId4"/>
    <p:sldId id="295" r:id="rId5"/>
    <p:sldId id="280" r:id="rId6"/>
    <p:sldId id="298" r:id="rId7"/>
    <p:sldId id="299" r:id="rId8"/>
    <p:sldId id="300" r:id="rId9"/>
    <p:sldId id="301" r:id="rId10"/>
    <p:sldId id="302" r:id="rId11"/>
    <p:sldId id="289" r:id="rId12"/>
    <p:sldId id="291" r:id="rId13"/>
    <p:sldId id="292" r:id="rId14"/>
    <p:sldId id="293" r:id="rId15"/>
    <p:sldId id="279" r:id="rId16"/>
    <p:sldId id="304" r:id="rId17"/>
    <p:sldId id="305" r:id="rId18"/>
    <p:sldId id="287" r:id="rId19"/>
    <p:sldId id="288" r:id="rId20"/>
    <p:sldId id="283" r:id="rId21"/>
    <p:sldId id="297" r:id="rId22"/>
    <p:sldId id="285" r:id="rId23"/>
    <p:sldId id="294" r:id="rId24"/>
    <p:sldId id="286" r:id="rId25"/>
    <p:sldId id="30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0305" autoAdjust="0"/>
  </p:normalViewPr>
  <p:slideViewPr>
    <p:cSldViewPr>
      <p:cViewPr>
        <p:scale>
          <a:sx n="70" d="100"/>
          <a:sy n="70" d="100"/>
        </p:scale>
        <p:origin x="-137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C9FDC-FC7D-489C-9399-15B22B19A9A5}" type="datetimeFigureOut">
              <a:rPr lang="fr-FR" smtClean="0"/>
              <a:t>13/10/2014</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0897B3-8A90-4605-B9F2-68890458E1FC}" type="slidenum">
              <a:rPr lang="fr-FR" smtClean="0"/>
              <a:t>‹N°›</a:t>
            </a:fld>
            <a:endParaRPr lang="fr-FR"/>
          </a:p>
        </p:txBody>
      </p:sp>
    </p:spTree>
    <p:extLst>
      <p:ext uri="{BB962C8B-B14F-4D97-AF65-F5344CB8AC3E}">
        <p14:creationId xmlns:p14="http://schemas.microsoft.com/office/powerpoint/2010/main" val="588521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A80897B3-8A90-4605-B9F2-68890458E1FC}" type="slidenum">
              <a:rPr lang="fr-FR" smtClean="0"/>
              <a:t>8</a:t>
            </a:fld>
            <a:endParaRPr lang="fr-FR"/>
          </a:p>
        </p:txBody>
      </p:sp>
    </p:spTree>
    <p:extLst>
      <p:ext uri="{BB962C8B-B14F-4D97-AF65-F5344CB8AC3E}">
        <p14:creationId xmlns:p14="http://schemas.microsoft.com/office/powerpoint/2010/main" val="1923125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A80897B3-8A90-4605-B9F2-68890458E1FC}" type="slidenum">
              <a:rPr lang="fr-FR" smtClean="0"/>
              <a:t>13</a:t>
            </a:fld>
            <a:endParaRPr lang="fr-FR"/>
          </a:p>
        </p:txBody>
      </p:sp>
    </p:spTree>
    <p:extLst>
      <p:ext uri="{BB962C8B-B14F-4D97-AF65-F5344CB8AC3E}">
        <p14:creationId xmlns:p14="http://schemas.microsoft.com/office/powerpoint/2010/main" val="2317030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A80897B3-8A90-4605-B9F2-68890458E1FC}" type="slidenum">
              <a:rPr lang="fr-FR" smtClean="0"/>
              <a:t>14</a:t>
            </a:fld>
            <a:endParaRPr lang="fr-FR"/>
          </a:p>
        </p:txBody>
      </p:sp>
    </p:spTree>
    <p:extLst>
      <p:ext uri="{BB962C8B-B14F-4D97-AF65-F5344CB8AC3E}">
        <p14:creationId xmlns:p14="http://schemas.microsoft.com/office/powerpoint/2010/main" val="2317030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08621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988529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‹N°›</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2447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405653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‹N°›</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3468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28246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260593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68130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4253183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423260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69879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851772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0700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417906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6356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22013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10/13/2014</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6F15528-21DE-4FAA-801E-634DDDAF4B2B}" type="slidenum">
              <a:rPr lang="en-US" smtClean="0"/>
              <a:pPr/>
              <a:t>‹N°›</a:t>
            </a:fld>
            <a:endParaRPr lang="en-US"/>
          </a:p>
        </p:txBody>
      </p:sp>
    </p:spTree>
    <p:extLst>
      <p:ext uri="{BB962C8B-B14F-4D97-AF65-F5344CB8AC3E}">
        <p14:creationId xmlns:p14="http://schemas.microsoft.com/office/powerpoint/2010/main" val="1450535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2000" y="990600"/>
            <a:ext cx="7924800" cy="3399579"/>
          </a:xfrm>
        </p:spPr>
        <p:txBody>
          <a:bodyPr>
            <a:noAutofit/>
          </a:bodyPr>
          <a:lstStyle/>
          <a:p>
            <a:pPr algn="ctr"/>
            <a:r>
              <a:rPr lang="fr-BE" sz="4000" b="1" dirty="0" smtClean="0"/>
              <a:t>Analyse de l’identité professionnelle des agents d’insertion du C.P.A.S. de Liège</a:t>
            </a:r>
            <a:br>
              <a:rPr lang="fr-BE" sz="4000" b="1" dirty="0" smtClean="0"/>
            </a:br>
            <a:r>
              <a:rPr lang="fr-BE" sz="4000" b="1" dirty="0" smtClean="0"/>
              <a:t> </a:t>
            </a:r>
            <a:endParaRPr lang="fr-BE" sz="4000" b="1" dirty="0">
              <a:solidFill>
                <a:schemeClr val="bg1">
                  <a:lumMod val="65000"/>
                </a:schemeClr>
              </a:solidFill>
            </a:endParaRPr>
          </a:p>
        </p:txBody>
      </p:sp>
      <p:sp>
        <p:nvSpPr>
          <p:cNvPr id="4" name="ZoneTexte 3"/>
          <p:cNvSpPr txBox="1"/>
          <p:nvPr/>
        </p:nvSpPr>
        <p:spPr>
          <a:xfrm>
            <a:off x="1371600" y="4953000"/>
            <a:ext cx="7620000" cy="1200329"/>
          </a:xfrm>
          <a:prstGeom prst="rect">
            <a:avLst/>
          </a:prstGeom>
          <a:noFill/>
        </p:spPr>
        <p:txBody>
          <a:bodyPr wrap="square" rtlCol="0">
            <a:spAutoFit/>
          </a:bodyPr>
          <a:lstStyle/>
          <a:p>
            <a:r>
              <a:rPr lang="fr-FR" i="1" dirty="0" smtClean="0"/>
              <a:t>                              </a:t>
            </a:r>
          </a:p>
          <a:p>
            <a:pPr algn="r"/>
            <a:r>
              <a:rPr lang="fr-FR" i="1" dirty="0" smtClean="0"/>
              <a:t>			         Jacquet Nicolas, Université de Liège</a:t>
            </a:r>
            <a:r>
              <a:rPr lang="fr-FR" i="1" dirty="0"/>
              <a:t>	</a:t>
            </a:r>
            <a:r>
              <a:rPr lang="fr-FR" i="1" dirty="0" smtClean="0"/>
              <a:t>			</a:t>
            </a:r>
          </a:p>
          <a:p>
            <a:pPr algn="r"/>
            <a:r>
              <a:rPr lang="fr-FR" i="1" dirty="0" smtClean="0"/>
              <a:t>	Présentation ESAS 13/10/14</a:t>
            </a:r>
            <a:endParaRPr lang="fr-FR" i="1" dirty="0"/>
          </a:p>
        </p:txBody>
      </p:sp>
    </p:spTree>
    <p:extLst>
      <p:ext uri="{BB962C8B-B14F-4D97-AF65-F5344CB8AC3E}">
        <p14:creationId xmlns:p14="http://schemas.microsoft.com/office/powerpoint/2010/main" val="3861743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685800" y="1371600"/>
            <a:ext cx="8458200" cy="5334000"/>
          </a:xfrm>
        </p:spPr>
        <p:txBody>
          <a:bodyPr>
            <a:noAutofit/>
          </a:bodyPr>
          <a:lstStyle/>
          <a:p>
            <a:endParaRPr lang="fr-BE" sz="2800" b="1" dirty="0" smtClean="0"/>
          </a:p>
          <a:p>
            <a:r>
              <a:rPr lang="fr-BE" sz="2800" b="1" dirty="0" smtClean="0"/>
              <a:t>Identité héritée </a:t>
            </a:r>
            <a:r>
              <a:rPr lang="fr-BE" sz="2800" dirty="0" smtClean="0"/>
              <a:t>= les </a:t>
            </a:r>
            <a:r>
              <a:rPr lang="fr-BE" sz="2800" dirty="0"/>
              <a:t>identités </a:t>
            </a:r>
            <a:r>
              <a:rPr lang="fr-BE" sz="2800" dirty="0" smtClean="0"/>
              <a:t>antérieures (parents, éducation) </a:t>
            </a:r>
            <a:endParaRPr lang="fr-BE" sz="2800" dirty="0"/>
          </a:p>
          <a:p>
            <a:r>
              <a:rPr lang="fr-BE" sz="2800" b="1" dirty="0"/>
              <a:t>I</a:t>
            </a:r>
            <a:r>
              <a:rPr lang="fr-BE" sz="2800" b="1" dirty="0" smtClean="0"/>
              <a:t>dentité visée</a:t>
            </a:r>
            <a:r>
              <a:rPr lang="fr-BE" sz="2800" dirty="0" smtClean="0"/>
              <a:t> = construire de nouvelles identités dans l’avenir </a:t>
            </a:r>
          </a:p>
          <a:p>
            <a:r>
              <a:rPr lang="fr-BE" sz="2800" dirty="0" smtClean="0"/>
              <a:t>Transaction </a:t>
            </a:r>
            <a:r>
              <a:rPr lang="fr-BE" sz="2800" b="1" dirty="0" smtClean="0"/>
              <a:t>subjective</a:t>
            </a:r>
            <a:r>
              <a:rPr lang="fr-BE" sz="2800" dirty="0" smtClean="0"/>
              <a:t> = tenter </a:t>
            </a:r>
            <a:r>
              <a:rPr lang="fr-BE" sz="2800" dirty="0"/>
              <a:t>d’assimiler l’identité-pour-autrui à l’identité pour </a:t>
            </a:r>
            <a:r>
              <a:rPr lang="fr-BE" sz="2800" dirty="0" smtClean="0"/>
              <a:t>soi</a:t>
            </a:r>
            <a:endParaRPr lang="fr-BE" sz="2800" dirty="0"/>
          </a:p>
          <a:p>
            <a:r>
              <a:rPr lang="fr-BE" sz="2800" dirty="0" smtClean="0"/>
              <a:t>Transaction </a:t>
            </a:r>
            <a:r>
              <a:rPr lang="fr-BE" sz="2800" b="1" dirty="0" smtClean="0"/>
              <a:t>objective </a:t>
            </a:r>
            <a:r>
              <a:rPr lang="fr-BE" sz="2800" dirty="0" smtClean="0"/>
              <a:t>= tenter d’accommoder </a:t>
            </a:r>
            <a:r>
              <a:rPr lang="fr-BE" sz="2800" dirty="0"/>
              <a:t>l’identité pour soi et l’identité pour </a:t>
            </a:r>
            <a:r>
              <a:rPr lang="fr-BE" sz="2800" dirty="0" smtClean="0"/>
              <a:t>autrui </a:t>
            </a:r>
          </a:p>
        </p:txBody>
      </p:sp>
      <p:sp>
        <p:nvSpPr>
          <p:cNvPr id="5" name="Titre 4"/>
          <p:cNvSpPr>
            <a:spLocks noGrp="1"/>
          </p:cNvSpPr>
          <p:nvPr>
            <p:ph type="title"/>
          </p:nvPr>
        </p:nvSpPr>
        <p:spPr/>
        <p:txBody>
          <a:bodyPr/>
          <a:lstStyle/>
          <a:p>
            <a:r>
              <a:rPr lang="fr-BE" b="1" dirty="0" smtClean="0"/>
              <a:t>Identité professionnelle</a:t>
            </a:r>
            <a:endParaRPr lang="fr-BE" b="1" dirty="0"/>
          </a:p>
        </p:txBody>
      </p:sp>
    </p:spTree>
    <p:extLst>
      <p:ext uri="{BB962C8B-B14F-4D97-AF65-F5344CB8AC3E}">
        <p14:creationId xmlns:p14="http://schemas.microsoft.com/office/powerpoint/2010/main" val="3485708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936249726"/>
              </p:ext>
            </p:extLst>
          </p:nvPr>
        </p:nvGraphicFramePr>
        <p:xfrm>
          <a:off x="0" y="1"/>
          <a:ext cx="9144000" cy="6858000"/>
        </p:xfrm>
        <a:graphic>
          <a:graphicData uri="http://schemas.openxmlformats.org/drawingml/2006/table">
            <a:tbl>
              <a:tblPr firstRow="1" bandRow="1">
                <a:tableStyleId>{5C22544A-7EE6-4342-B048-85BDC9FD1C3A}</a:tableStyleId>
              </a:tblPr>
              <a:tblGrid>
                <a:gridCol w="4572000"/>
                <a:gridCol w="4572000"/>
              </a:tblGrid>
              <a:tr h="1218427">
                <a:tc>
                  <a:txBody>
                    <a:bodyPr/>
                    <a:lstStyle/>
                    <a:p>
                      <a:pPr algn="ctr"/>
                      <a:r>
                        <a:rPr lang="fr-BE" dirty="0" smtClean="0"/>
                        <a:t>Processus</a:t>
                      </a:r>
                      <a:r>
                        <a:rPr lang="fr-BE" baseline="0" dirty="0" smtClean="0"/>
                        <a:t> relationnel</a:t>
                      </a:r>
                      <a:endParaRPr lang="fr-BE" dirty="0"/>
                    </a:p>
                  </a:txBody>
                  <a:tcPr anchor="ctr"/>
                </a:tc>
                <a:tc>
                  <a:txBody>
                    <a:bodyPr/>
                    <a:lstStyle/>
                    <a:p>
                      <a:pPr algn="ctr"/>
                      <a:r>
                        <a:rPr lang="fr-BE" dirty="0" smtClean="0"/>
                        <a:t>Processus biographique</a:t>
                      </a:r>
                      <a:endParaRPr lang="fr-BE" dirty="0"/>
                    </a:p>
                  </a:txBody>
                  <a:tcPr anchor="ctr"/>
                </a:tc>
              </a:tr>
              <a:tr h="1218427">
                <a:tc>
                  <a:txBody>
                    <a:bodyPr/>
                    <a:lstStyle/>
                    <a:p>
                      <a:pPr algn="ctr"/>
                      <a:r>
                        <a:rPr lang="fr-BE" dirty="0" smtClean="0"/>
                        <a:t>Identité pour autrui</a:t>
                      </a:r>
                      <a:endParaRPr lang="fr-BE" dirty="0"/>
                    </a:p>
                  </a:txBody>
                  <a:tcPr anchor="ctr"/>
                </a:tc>
                <a:tc>
                  <a:txBody>
                    <a:bodyPr/>
                    <a:lstStyle/>
                    <a:p>
                      <a:pPr algn="ctr"/>
                      <a:r>
                        <a:rPr lang="fr-BE" dirty="0" smtClean="0"/>
                        <a:t>Identité pour soi</a:t>
                      </a:r>
                      <a:endParaRPr lang="fr-BE" dirty="0"/>
                    </a:p>
                  </a:txBody>
                  <a:tcPr anchor="ctr"/>
                </a:tc>
              </a:tr>
              <a:tr h="1810232">
                <a:tc>
                  <a:txBody>
                    <a:bodyPr/>
                    <a:lstStyle/>
                    <a:p>
                      <a:pPr algn="ctr"/>
                      <a:r>
                        <a:rPr lang="fr-BE" dirty="0" smtClean="0"/>
                        <a:t>Actes d’attribution</a:t>
                      </a:r>
                    </a:p>
                    <a:p>
                      <a:pPr algn="ctr"/>
                      <a:r>
                        <a:rPr lang="fr-BE" dirty="0" smtClean="0"/>
                        <a:t>Quel type d’homme ou de femme vous êtes, dit-on que vous êtes?</a:t>
                      </a:r>
                      <a:endParaRPr lang="fr-BE" dirty="0"/>
                    </a:p>
                  </a:txBody>
                  <a:tcPr anchor="ctr"/>
                </a:tc>
                <a:tc>
                  <a:txBody>
                    <a:bodyPr/>
                    <a:lstStyle/>
                    <a:p>
                      <a:pPr algn="ctr"/>
                      <a:r>
                        <a:rPr lang="fr-BE" dirty="0" smtClean="0"/>
                        <a:t>Actes</a:t>
                      </a:r>
                      <a:r>
                        <a:rPr lang="fr-BE" baseline="0" dirty="0" smtClean="0"/>
                        <a:t> d’appartenance</a:t>
                      </a:r>
                    </a:p>
                    <a:p>
                      <a:pPr algn="ctr"/>
                      <a:r>
                        <a:rPr lang="fr-BE" baseline="0" dirty="0" smtClean="0"/>
                        <a:t>Quel type d’homme ou de femme vous voulez être, dites-vous que vous êtes?</a:t>
                      </a:r>
                      <a:endParaRPr lang="fr-BE" dirty="0"/>
                    </a:p>
                  </a:txBody>
                  <a:tcPr anchor="ctr"/>
                </a:tc>
              </a:tr>
              <a:tr h="1392487">
                <a:tc>
                  <a:txBody>
                    <a:bodyPr/>
                    <a:lstStyle/>
                    <a:p>
                      <a:pPr algn="ctr"/>
                      <a:r>
                        <a:rPr lang="fr-BE" dirty="0" smtClean="0"/>
                        <a:t>Identité</a:t>
                      </a:r>
                    </a:p>
                    <a:p>
                      <a:pPr marL="285750" indent="-285750" algn="ctr">
                        <a:buFontTx/>
                        <a:buChar char="-"/>
                      </a:pPr>
                      <a:r>
                        <a:rPr lang="fr-BE" dirty="0" smtClean="0"/>
                        <a:t>Numérique (nom attribué)</a:t>
                      </a:r>
                    </a:p>
                    <a:p>
                      <a:pPr marL="285750" indent="-285750" algn="ctr">
                        <a:buFontTx/>
                        <a:buChar char="-"/>
                      </a:pPr>
                      <a:r>
                        <a:rPr lang="fr-BE" dirty="0" smtClean="0"/>
                        <a:t>Générique</a:t>
                      </a:r>
                      <a:r>
                        <a:rPr lang="fr-BE" baseline="0" dirty="0" smtClean="0"/>
                        <a:t> (genre attribué)</a:t>
                      </a:r>
                      <a:endParaRPr lang="fr-BE" dirty="0"/>
                    </a:p>
                  </a:txBody>
                  <a:tcPr anchor="ctr"/>
                </a:tc>
                <a:tc>
                  <a:txBody>
                    <a:bodyPr/>
                    <a:lstStyle/>
                    <a:p>
                      <a:pPr algn="ctr"/>
                      <a:r>
                        <a:rPr lang="fr-BE" dirty="0" smtClean="0"/>
                        <a:t>Identités prédicatives de Soi (appartenance revendiquée)</a:t>
                      </a:r>
                      <a:endParaRPr lang="fr-BE" dirty="0"/>
                    </a:p>
                  </a:txBody>
                  <a:tcPr anchor="ctr"/>
                </a:tc>
              </a:tr>
              <a:tr h="1218427">
                <a:tc>
                  <a:txBody>
                    <a:bodyPr/>
                    <a:lstStyle/>
                    <a:p>
                      <a:pPr algn="ctr"/>
                      <a:r>
                        <a:rPr lang="fr-BE" dirty="0" smtClean="0"/>
                        <a:t>Identité sociale</a:t>
                      </a:r>
                      <a:r>
                        <a:rPr lang="fr-BE" baseline="0" dirty="0" smtClean="0"/>
                        <a:t> « virtuelle »</a:t>
                      </a:r>
                      <a:endParaRPr lang="fr-BE" dirty="0"/>
                    </a:p>
                  </a:txBody>
                  <a:tcPr anchor="ctr"/>
                </a:tc>
                <a:tc>
                  <a:txBody>
                    <a:bodyPr/>
                    <a:lstStyle/>
                    <a:p>
                      <a:pPr algn="ctr"/>
                      <a:r>
                        <a:rPr lang="fr-BE" dirty="0" smtClean="0"/>
                        <a:t>Identité sociale « réelle »</a:t>
                      </a:r>
                      <a:endParaRPr lang="fr-BE" dirty="0"/>
                    </a:p>
                  </a:txBody>
                  <a:tcPr anchor="ctr"/>
                </a:tc>
              </a:tr>
            </a:tbl>
          </a:graphicData>
        </a:graphic>
      </p:graphicFrame>
    </p:spTree>
    <p:extLst>
      <p:ext uri="{BB962C8B-B14F-4D97-AF65-F5344CB8AC3E}">
        <p14:creationId xmlns:p14="http://schemas.microsoft.com/office/powerpoint/2010/main" val="1342133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123201553"/>
              </p:ext>
            </p:extLst>
          </p:nvPr>
        </p:nvGraphicFramePr>
        <p:xfrm>
          <a:off x="0" y="1"/>
          <a:ext cx="9144000" cy="6858000"/>
        </p:xfrm>
        <a:graphic>
          <a:graphicData uri="http://schemas.openxmlformats.org/drawingml/2006/table">
            <a:tbl>
              <a:tblPr firstRow="1" bandRow="1">
                <a:tableStyleId>{5C22544A-7EE6-4342-B048-85BDC9FD1C3A}</a:tableStyleId>
              </a:tblPr>
              <a:tblGrid>
                <a:gridCol w="4572000"/>
                <a:gridCol w="4572000"/>
              </a:tblGrid>
              <a:tr h="1176234">
                <a:tc>
                  <a:txBody>
                    <a:bodyPr/>
                    <a:lstStyle/>
                    <a:p>
                      <a:pPr algn="ctr"/>
                      <a:r>
                        <a:rPr lang="fr-BE" dirty="0" smtClean="0"/>
                        <a:t>Processus</a:t>
                      </a:r>
                      <a:r>
                        <a:rPr lang="fr-BE" baseline="0" dirty="0" smtClean="0"/>
                        <a:t> relationnel</a:t>
                      </a:r>
                      <a:endParaRPr lang="fr-BE" dirty="0"/>
                    </a:p>
                  </a:txBody>
                  <a:tcPr anchor="ctr"/>
                </a:tc>
                <a:tc>
                  <a:txBody>
                    <a:bodyPr/>
                    <a:lstStyle/>
                    <a:p>
                      <a:pPr algn="ctr"/>
                      <a:r>
                        <a:rPr lang="fr-BE" dirty="0" smtClean="0"/>
                        <a:t>Processus biographique</a:t>
                      </a:r>
                      <a:endParaRPr lang="fr-BE" dirty="0"/>
                    </a:p>
                  </a:txBody>
                  <a:tcPr anchor="ctr"/>
                </a:tc>
              </a:tr>
              <a:tr h="1294977">
                <a:tc>
                  <a:txBody>
                    <a:bodyPr/>
                    <a:lstStyle/>
                    <a:p>
                      <a:pPr algn="ctr"/>
                      <a:r>
                        <a:rPr lang="fr-BE" dirty="0" smtClean="0"/>
                        <a:t>Transaction</a:t>
                      </a:r>
                      <a:r>
                        <a:rPr lang="fr-BE" baseline="0" dirty="0" smtClean="0"/>
                        <a:t> objective entre :</a:t>
                      </a:r>
                    </a:p>
                    <a:p>
                      <a:pPr algn="ctr"/>
                      <a:endParaRPr lang="fr-BE" baseline="0" dirty="0" smtClean="0"/>
                    </a:p>
                    <a:p>
                      <a:pPr marL="285750" indent="-285750" algn="ctr">
                        <a:buFontTx/>
                        <a:buChar char="-"/>
                      </a:pPr>
                      <a:r>
                        <a:rPr lang="fr-BE" baseline="0" dirty="0" smtClean="0"/>
                        <a:t>Identités attribuées/proposées</a:t>
                      </a:r>
                    </a:p>
                    <a:p>
                      <a:pPr marL="285750" indent="-285750" algn="ctr">
                        <a:buFontTx/>
                        <a:buChar char="-"/>
                      </a:pPr>
                      <a:r>
                        <a:rPr lang="fr-BE" baseline="0" dirty="0" smtClean="0"/>
                        <a:t>Identités assumées/incorporées</a:t>
                      </a:r>
                      <a:endParaRPr lang="fr-BE" dirty="0"/>
                    </a:p>
                  </a:txBody>
                  <a:tcPr anchor="ctr"/>
                </a:tc>
                <a:tc>
                  <a:txBody>
                    <a:bodyPr/>
                    <a:lstStyle/>
                    <a:p>
                      <a:pPr algn="ctr"/>
                      <a:r>
                        <a:rPr lang="fr-BE" dirty="0" smtClean="0"/>
                        <a:t>Transaction subjective</a:t>
                      </a:r>
                      <a:r>
                        <a:rPr lang="fr-BE" baseline="0" dirty="0" smtClean="0"/>
                        <a:t> entre :</a:t>
                      </a:r>
                    </a:p>
                    <a:p>
                      <a:pPr algn="ctr"/>
                      <a:endParaRPr lang="fr-BE" baseline="0" dirty="0" smtClean="0"/>
                    </a:p>
                    <a:p>
                      <a:pPr marL="285750" indent="-285750" algn="ctr">
                        <a:buFontTx/>
                        <a:buChar char="-"/>
                      </a:pPr>
                      <a:r>
                        <a:rPr lang="fr-BE" baseline="0" dirty="0" smtClean="0"/>
                        <a:t>Identités héritées</a:t>
                      </a:r>
                    </a:p>
                    <a:p>
                      <a:pPr marL="285750" indent="-285750" algn="ctr">
                        <a:buFontTx/>
                        <a:buChar char="-"/>
                      </a:pPr>
                      <a:r>
                        <a:rPr lang="fr-BE" baseline="0" dirty="0" smtClean="0"/>
                        <a:t>Identités visées</a:t>
                      </a:r>
                    </a:p>
                  </a:txBody>
                  <a:tcPr anchor="ctr"/>
                </a:tc>
              </a:tr>
              <a:tr h="1294977">
                <a:tc>
                  <a:txBody>
                    <a:bodyPr/>
                    <a:lstStyle/>
                    <a:p>
                      <a:pPr algn="ctr"/>
                      <a:r>
                        <a:rPr lang="fr-BE" dirty="0" smtClean="0"/>
                        <a:t>Alternative</a:t>
                      </a:r>
                      <a:r>
                        <a:rPr lang="fr-BE" baseline="0" dirty="0" smtClean="0"/>
                        <a:t> entre :</a:t>
                      </a:r>
                    </a:p>
                    <a:p>
                      <a:pPr algn="ctr"/>
                      <a:endParaRPr lang="fr-BE" baseline="0" dirty="0" smtClean="0"/>
                    </a:p>
                    <a:p>
                      <a:pPr marL="285750" indent="-285750" algn="ctr">
                        <a:buFontTx/>
                        <a:buChar char="-"/>
                      </a:pPr>
                      <a:r>
                        <a:rPr lang="fr-BE" baseline="0" dirty="0" smtClean="0"/>
                        <a:t>Coopération-reconnaissance</a:t>
                      </a:r>
                    </a:p>
                    <a:p>
                      <a:pPr marL="285750" indent="-285750" algn="ctr">
                        <a:buFontTx/>
                        <a:buChar char="-"/>
                      </a:pPr>
                      <a:r>
                        <a:rPr lang="fr-BE" baseline="0" dirty="0" smtClean="0"/>
                        <a:t>Conflits-non-reconnaissances</a:t>
                      </a:r>
                    </a:p>
                  </a:txBody>
                  <a:tcPr anchor="ctr"/>
                </a:tc>
                <a:tc>
                  <a:txBody>
                    <a:bodyPr/>
                    <a:lstStyle/>
                    <a:p>
                      <a:pPr algn="ctr"/>
                      <a:r>
                        <a:rPr lang="fr-BE" dirty="0" smtClean="0"/>
                        <a:t>Alternative</a:t>
                      </a:r>
                      <a:r>
                        <a:rPr lang="fr-BE" baseline="0" dirty="0" smtClean="0"/>
                        <a:t> entre :</a:t>
                      </a:r>
                    </a:p>
                    <a:p>
                      <a:pPr algn="ctr"/>
                      <a:endParaRPr lang="fr-BE" baseline="0" dirty="0" smtClean="0"/>
                    </a:p>
                    <a:p>
                      <a:pPr marL="285750" indent="-285750" algn="ctr">
                        <a:buFontTx/>
                        <a:buChar char="-"/>
                      </a:pPr>
                      <a:r>
                        <a:rPr lang="fr-BE" baseline="0" dirty="0" smtClean="0"/>
                        <a:t>Continuités =&gt; reproduction</a:t>
                      </a:r>
                    </a:p>
                    <a:p>
                      <a:pPr marL="285750" indent="-285750" algn="ctr">
                        <a:buFontTx/>
                        <a:buChar char="-"/>
                      </a:pPr>
                      <a:r>
                        <a:rPr lang="fr-BE" baseline="0" dirty="0" smtClean="0"/>
                        <a:t>Ruptures =&gt; production</a:t>
                      </a:r>
                      <a:endParaRPr lang="fr-BE" dirty="0"/>
                    </a:p>
                  </a:txBody>
                  <a:tcPr anchor="ctr"/>
                </a:tc>
              </a:tr>
              <a:tr h="1747546">
                <a:tc>
                  <a:txBody>
                    <a:bodyPr/>
                    <a:lstStyle/>
                    <a:p>
                      <a:pPr algn="ctr"/>
                      <a:r>
                        <a:rPr lang="fr-BE" dirty="0" smtClean="0"/>
                        <a:t>Identification à des institutions jugées ou légitimes</a:t>
                      </a:r>
                      <a:endParaRPr lang="fr-BE" dirty="0"/>
                    </a:p>
                  </a:txBody>
                  <a:tcPr anchor="ctr"/>
                </a:tc>
                <a:tc>
                  <a:txBody>
                    <a:bodyPr/>
                    <a:lstStyle/>
                    <a:p>
                      <a:pPr algn="ctr"/>
                      <a:r>
                        <a:rPr lang="fr-BE" dirty="0" smtClean="0"/>
                        <a:t>Identification</a:t>
                      </a:r>
                      <a:r>
                        <a:rPr lang="fr-BE" baseline="0" dirty="0" smtClean="0"/>
                        <a:t> à des catégories jugées attractives ou protectrices</a:t>
                      </a:r>
                      <a:endParaRPr lang="fr-BE" dirty="0"/>
                    </a:p>
                  </a:txBody>
                  <a:tcPr anchor="ctr"/>
                </a:tc>
              </a:tr>
              <a:tr h="1344266">
                <a:tc gridSpan="2">
                  <a:txBody>
                    <a:bodyPr/>
                    <a:lstStyle/>
                    <a:p>
                      <a:pPr algn="ctr"/>
                      <a:r>
                        <a:rPr lang="fr-BE" dirty="0" smtClean="0"/>
                        <a:t>Identité sociale marquée par la dualité</a:t>
                      </a:r>
                      <a:endParaRPr lang="fr-BE" dirty="0"/>
                    </a:p>
                  </a:txBody>
                  <a:tcPr anchor="ctr"/>
                </a:tc>
                <a:tc hMerge="1">
                  <a:txBody>
                    <a:bodyPr/>
                    <a:lstStyle/>
                    <a:p>
                      <a:pPr algn="ctr"/>
                      <a:endParaRPr lang="fr-BE" dirty="0"/>
                    </a:p>
                  </a:txBody>
                  <a:tcPr/>
                </a:tc>
              </a:tr>
            </a:tbl>
          </a:graphicData>
        </a:graphic>
      </p:graphicFrame>
    </p:spTree>
    <p:extLst>
      <p:ext uri="{BB962C8B-B14F-4D97-AF65-F5344CB8AC3E}">
        <p14:creationId xmlns:p14="http://schemas.microsoft.com/office/powerpoint/2010/main" val="3207219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47800" y="1676400"/>
            <a:ext cx="7696200" cy="4953000"/>
          </a:xfrm>
        </p:spPr>
        <p:txBody>
          <a:bodyPr>
            <a:normAutofit/>
          </a:bodyPr>
          <a:lstStyle/>
          <a:p>
            <a:pPr marL="0" indent="0">
              <a:buNone/>
            </a:pPr>
            <a:endParaRPr lang="fr-BE" sz="2800" dirty="0" smtClean="0"/>
          </a:p>
          <a:p>
            <a:pPr marL="914400" lvl="2" indent="0">
              <a:buNone/>
            </a:pPr>
            <a:endParaRPr lang="fr-BE" sz="2400" dirty="0"/>
          </a:p>
        </p:txBody>
      </p:sp>
      <p:graphicFrame>
        <p:nvGraphicFramePr>
          <p:cNvPr id="6" name="Tableau 5"/>
          <p:cNvGraphicFramePr>
            <a:graphicFrameLocks noGrp="1"/>
          </p:cNvGraphicFramePr>
          <p:nvPr>
            <p:extLst>
              <p:ext uri="{D42A27DB-BD31-4B8C-83A1-F6EECF244321}">
                <p14:modId xmlns:p14="http://schemas.microsoft.com/office/powerpoint/2010/main" val="2996873212"/>
              </p:ext>
            </p:extLst>
          </p:nvPr>
        </p:nvGraphicFramePr>
        <p:xfrm>
          <a:off x="20472" y="0"/>
          <a:ext cx="9123528" cy="6858000"/>
        </p:xfrm>
        <a:graphic>
          <a:graphicData uri="http://schemas.openxmlformats.org/drawingml/2006/table">
            <a:tbl>
              <a:tblPr firstRow="1" bandRow="1">
                <a:tableStyleId>{69CF1AB2-1976-4502-BF36-3FF5EA218861}</a:tableStyleId>
              </a:tblPr>
              <a:tblGrid>
                <a:gridCol w="2417928"/>
                <a:gridCol w="6705600"/>
              </a:tblGrid>
              <a:tr h="573745">
                <a:tc gridSpan="2">
                  <a:txBody>
                    <a:bodyPr/>
                    <a:lstStyle/>
                    <a:p>
                      <a:pPr algn="ctr"/>
                      <a:r>
                        <a:rPr lang="fr-BE" b="0" dirty="0" smtClean="0"/>
                        <a:t>Everett</a:t>
                      </a:r>
                      <a:r>
                        <a:rPr lang="fr-BE" b="0" baseline="0" dirty="0" smtClean="0"/>
                        <a:t> Hugues : Ecole de Chicago (interactionnisme)</a:t>
                      </a:r>
                      <a:endParaRPr lang="fr-BE" b="0" dirty="0"/>
                    </a:p>
                  </a:txBody>
                  <a:tcPr anchor="ctr"/>
                </a:tc>
                <a:tc hMerge="1">
                  <a:txBody>
                    <a:bodyPr/>
                    <a:lstStyle/>
                    <a:p>
                      <a:pPr algn="l"/>
                      <a:endParaRPr lang="fr-BE" b="0" dirty="0"/>
                    </a:p>
                  </a:txBody>
                  <a:tcPr anchor="ctr"/>
                </a:tc>
              </a:tr>
              <a:tr h="3678162">
                <a:tc>
                  <a:txBody>
                    <a:bodyPr/>
                    <a:lstStyle/>
                    <a:p>
                      <a:pPr algn="ctr"/>
                      <a:r>
                        <a:rPr lang="fr-BE" b="0" dirty="0" smtClean="0"/>
                        <a:t>Analyse professionnelle</a:t>
                      </a:r>
                      <a:endParaRPr lang="fr-BE" b="0" dirty="0"/>
                    </a:p>
                  </a:txBody>
                  <a:tcPr anchor="ctr"/>
                </a:tc>
                <a:tc>
                  <a:txBody>
                    <a:bodyPr/>
                    <a:lstStyle/>
                    <a:p>
                      <a:pPr algn="l"/>
                      <a:r>
                        <a:rPr lang="fr-BE" sz="1800" b="0" kern="1200" dirty="0" smtClean="0">
                          <a:solidFill>
                            <a:schemeClr val="dk1"/>
                          </a:solidFill>
                          <a:effectLst/>
                          <a:latin typeface="+mn-lt"/>
                          <a:ea typeface="+mn-ea"/>
                          <a:cs typeface="+mn-cs"/>
                        </a:rPr>
                        <a:t>Division du travail =  la diversité des pratiques, la segmentation des professions. </a:t>
                      </a:r>
                    </a:p>
                    <a:p>
                      <a:pPr algn="l"/>
                      <a:r>
                        <a:rPr lang="fr-BE" sz="1800" b="0" kern="1200" dirty="0" smtClean="0">
                          <a:solidFill>
                            <a:schemeClr val="dk1"/>
                          </a:solidFill>
                          <a:effectLst/>
                          <a:latin typeface="+mn-lt"/>
                          <a:ea typeface="+mn-ea"/>
                          <a:cs typeface="+mn-cs"/>
                        </a:rPr>
                        <a:t>Pas d’unité professionnelle</a:t>
                      </a:r>
                    </a:p>
                    <a:p>
                      <a:pPr algn="l"/>
                      <a:r>
                        <a:rPr lang="fr-BE" sz="1800" b="0" kern="1200" dirty="0" smtClean="0">
                          <a:solidFill>
                            <a:schemeClr val="dk1"/>
                          </a:solidFill>
                          <a:effectLst/>
                          <a:latin typeface="+mn-lt"/>
                          <a:ea typeface="+mn-ea"/>
                          <a:cs typeface="+mn-cs"/>
                        </a:rPr>
                        <a:t>Diversité des parcours et de culture au sein d’une même profession. </a:t>
                      </a:r>
                    </a:p>
                    <a:p>
                      <a:pPr algn="l"/>
                      <a:r>
                        <a:rPr lang="fr-BE" sz="1800" b="0" kern="1200" dirty="0" smtClean="0">
                          <a:solidFill>
                            <a:schemeClr val="dk1"/>
                          </a:solidFill>
                          <a:effectLst/>
                          <a:latin typeface="+mn-lt"/>
                          <a:ea typeface="+mn-ea"/>
                          <a:cs typeface="+mn-cs"/>
                        </a:rPr>
                        <a:t>Intérêt pour la dynamique relationnelle, la concurrence entre groupes.</a:t>
                      </a:r>
                    </a:p>
                    <a:p>
                      <a:pPr algn="l"/>
                      <a:r>
                        <a:rPr lang="fr-BE" sz="1800" b="0" kern="1200" dirty="0" smtClean="0">
                          <a:solidFill>
                            <a:schemeClr val="dk1"/>
                          </a:solidFill>
                          <a:effectLst/>
                          <a:latin typeface="+mn-lt"/>
                          <a:ea typeface="+mn-ea"/>
                          <a:cs typeface="+mn-cs"/>
                        </a:rPr>
                        <a:t>Les résultats sont toujours précaires, jamais définitifs.</a:t>
                      </a:r>
                      <a:endParaRPr lang="fr-BE" b="0" dirty="0"/>
                    </a:p>
                  </a:txBody>
                  <a:tcPr anchor="ctr"/>
                </a:tc>
              </a:tr>
              <a:tr h="2606093">
                <a:tc>
                  <a:txBody>
                    <a:bodyPr/>
                    <a:lstStyle/>
                    <a:p>
                      <a:pPr algn="ctr"/>
                      <a:r>
                        <a:rPr lang="fr-BE" b="0" dirty="0" smtClean="0"/>
                        <a:t>Professionnalisation </a:t>
                      </a:r>
                      <a:endParaRPr lang="fr-BE" b="0" dirty="0"/>
                    </a:p>
                  </a:txBody>
                  <a:tcPr anchor="ctr"/>
                </a:tc>
                <a:tc>
                  <a:txBody>
                    <a:bodyPr/>
                    <a:lstStyle/>
                    <a:p>
                      <a:pPr algn="l"/>
                      <a:r>
                        <a:rPr lang="fr-BE" sz="1800" kern="1200" dirty="0" smtClean="0">
                          <a:solidFill>
                            <a:schemeClr val="dk1"/>
                          </a:solidFill>
                          <a:effectLst/>
                          <a:latin typeface="+mn-lt"/>
                          <a:ea typeface="+mn-ea"/>
                          <a:cs typeface="+mn-cs"/>
                        </a:rPr>
                        <a:t>Processus d’organisation sociale des marchés du travail les plus divers.</a:t>
                      </a:r>
                    </a:p>
                    <a:p>
                      <a:pPr algn="l"/>
                      <a:r>
                        <a:rPr lang="fr-BE" sz="1800" kern="1200" dirty="0" smtClean="0">
                          <a:solidFill>
                            <a:schemeClr val="dk1"/>
                          </a:solidFill>
                          <a:effectLst/>
                          <a:latin typeface="+mn-lt"/>
                          <a:ea typeface="+mn-ea"/>
                          <a:cs typeface="+mn-cs"/>
                        </a:rPr>
                        <a:t>Les membres du groupe professionnel tentent d’élever leur métier dans la hiérarchie professionnelle en le transformant en « profession » </a:t>
                      </a:r>
                      <a:endParaRPr lang="fr-BE" b="0" dirty="0"/>
                    </a:p>
                  </a:txBody>
                  <a:tcPr anchor="ctr"/>
                </a:tc>
              </a:tr>
            </a:tbl>
          </a:graphicData>
        </a:graphic>
      </p:graphicFrame>
    </p:spTree>
    <p:extLst>
      <p:ext uri="{BB962C8B-B14F-4D97-AF65-F5344CB8AC3E}">
        <p14:creationId xmlns:p14="http://schemas.microsoft.com/office/powerpoint/2010/main" val="42589051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47800" y="1676400"/>
            <a:ext cx="7696200" cy="4953000"/>
          </a:xfrm>
        </p:spPr>
        <p:txBody>
          <a:bodyPr>
            <a:normAutofit/>
          </a:bodyPr>
          <a:lstStyle/>
          <a:p>
            <a:pPr marL="0" indent="0">
              <a:buNone/>
            </a:pPr>
            <a:endParaRPr lang="fr-BE" sz="2800" dirty="0" smtClean="0"/>
          </a:p>
          <a:p>
            <a:pPr marL="914400" lvl="2" indent="0">
              <a:buNone/>
            </a:pPr>
            <a:endParaRPr lang="fr-BE" sz="2400" dirty="0"/>
          </a:p>
        </p:txBody>
      </p:sp>
      <p:graphicFrame>
        <p:nvGraphicFramePr>
          <p:cNvPr id="6" name="Tableau 5"/>
          <p:cNvGraphicFramePr>
            <a:graphicFrameLocks noGrp="1"/>
          </p:cNvGraphicFramePr>
          <p:nvPr>
            <p:extLst>
              <p:ext uri="{D42A27DB-BD31-4B8C-83A1-F6EECF244321}">
                <p14:modId xmlns:p14="http://schemas.microsoft.com/office/powerpoint/2010/main" val="1108947919"/>
              </p:ext>
            </p:extLst>
          </p:nvPr>
        </p:nvGraphicFramePr>
        <p:xfrm>
          <a:off x="20472" y="1"/>
          <a:ext cx="9123528" cy="7147106"/>
        </p:xfrm>
        <a:graphic>
          <a:graphicData uri="http://schemas.openxmlformats.org/drawingml/2006/table">
            <a:tbl>
              <a:tblPr firstRow="1" bandRow="1">
                <a:tableStyleId>{69CF1AB2-1976-4502-BF36-3FF5EA218861}</a:tableStyleId>
              </a:tblPr>
              <a:tblGrid>
                <a:gridCol w="2417928"/>
                <a:gridCol w="6705600"/>
              </a:tblGrid>
              <a:tr h="431635">
                <a:tc gridSpan="2">
                  <a:txBody>
                    <a:bodyPr/>
                    <a:lstStyle/>
                    <a:p>
                      <a:pPr algn="ctr"/>
                      <a:r>
                        <a:rPr lang="fr-BE" b="0" dirty="0" smtClean="0"/>
                        <a:t>Eliot </a:t>
                      </a:r>
                      <a:r>
                        <a:rPr lang="fr-BE" b="0" dirty="0" err="1" smtClean="0"/>
                        <a:t>Freidson</a:t>
                      </a:r>
                      <a:r>
                        <a:rPr lang="fr-BE" b="0" baseline="0" dirty="0" smtClean="0"/>
                        <a:t> : Approches « néo-</a:t>
                      </a:r>
                      <a:r>
                        <a:rPr lang="fr-BE" b="0" baseline="0" dirty="0" err="1" smtClean="0"/>
                        <a:t>wéberiennes</a:t>
                      </a:r>
                      <a:r>
                        <a:rPr lang="fr-BE" b="0" baseline="0" dirty="0" smtClean="0"/>
                        <a:t> »</a:t>
                      </a:r>
                      <a:endParaRPr lang="fr-BE" b="0" dirty="0"/>
                    </a:p>
                  </a:txBody>
                  <a:tcPr anchor="ctr"/>
                </a:tc>
                <a:tc hMerge="1">
                  <a:txBody>
                    <a:bodyPr/>
                    <a:lstStyle/>
                    <a:p>
                      <a:pPr algn="l"/>
                      <a:endParaRPr lang="fr-BE" b="0" dirty="0"/>
                    </a:p>
                  </a:txBody>
                  <a:tcPr anchor="ctr"/>
                </a:tc>
              </a:tr>
              <a:tr h="4465773">
                <a:tc>
                  <a:txBody>
                    <a:bodyPr/>
                    <a:lstStyle/>
                    <a:p>
                      <a:pPr algn="ctr"/>
                      <a:r>
                        <a:rPr lang="fr-BE" b="0" dirty="0" smtClean="0"/>
                        <a:t>Professionnalisation</a:t>
                      </a:r>
                      <a:endParaRPr lang="fr-BE" b="0" dirty="0"/>
                    </a:p>
                  </a:txBody>
                  <a:tcPr anchor="ctr"/>
                </a:tc>
                <a:tc>
                  <a:txBody>
                    <a:bodyPr/>
                    <a:lstStyle/>
                    <a:p>
                      <a:r>
                        <a:rPr lang="fr-BE" sz="1800" kern="1200" dirty="0" smtClean="0">
                          <a:solidFill>
                            <a:schemeClr val="dk1"/>
                          </a:solidFill>
                          <a:effectLst/>
                          <a:latin typeface="+mn-lt"/>
                          <a:ea typeface="+mn-ea"/>
                          <a:cs typeface="+mn-cs"/>
                        </a:rPr>
                        <a:t>Processus par lequel le groupe transforme son métier en profession établie, monopolise le segment du marché du travail qu’il partageait avec d’autres concurrents, monopolise le savoir professionnel et ses conditions de mise en pratique. </a:t>
                      </a:r>
                    </a:p>
                    <a:p>
                      <a:r>
                        <a:rPr lang="fr-BE" sz="1800" kern="1200" dirty="0" smtClean="0">
                          <a:solidFill>
                            <a:schemeClr val="dk1"/>
                          </a:solidFill>
                          <a:effectLst/>
                          <a:latin typeface="+mn-lt"/>
                          <a:ea typeface="+mn-ea"/>
                          <a:cs typeface="+mn-cs"/>
                        </a:rPr>
                        <a:t>Processus directement alimenté par les stratégies professionnelles (le professionnalisme).</a:t>
                      </a:r>
                    </a:p>
                    <a:p>
                      <a:r>
                        <a:rPr lang="fr-BE" sz="1800" kern="1200" dirty="0" smtClean="0">
                          <a:solidFill>
                            <a:schemeClr val="dk1"/>
                          </a:solidFill>
                          <a:effectLst/>
                          <a:latin typeface="+mn-lt"/>
                          <a:ea typeface="+mn-ea"/>
                          <a:cs typeface="+mn-cs"/>
                        </a:rPr>
                        <a:t>Trois directions et trois niveaux : </a:t>
                      </a:r>
                    </a:p>
                    <a:p>
                      <a:r>
                        <a:rPr lang="fr-BE" sz="1800" kern="1200" dirty="0" smtClean="0">
                          <a:solidFill>
                            <a:schemeClr val="dk1"/>
                          </a:solidFill>
                          <a:effectLst/>
                          <a:latin typeface="+mn-lt"/>
                          <a:ea typeface="+mn-ea"/>
                          <a:cs typeface="+mn-cs"/>
                        </a:rPr>
                        <a:t>1) l’autonomie professionnelle vis-à-vis de l’Etat, ou le sens de l’organisation officielle d’une profession (les relations de pouvoir) </a:t>
                      </a:r>
                    </a:p>
                    <a:p>
                      <a:r>
                        <a:rPr lang="fr-BE" sz="1800" kern="1200" dirty="0" smtClean="0">
                          <a:solidFill>
                            <a:schemeClr val="dk1"/>
                          </a:solidFill>
                          <a:effectLst/>
                          <a:latin typeface="+mn-lt"/>
                          <a:ea typeface="+mn-ea"/>
                          <a:cs typeface="+mn-cs"/>
                        </a:rPr>
                        <a:t>2) la monopolisation du territoire vis-à-vis de la concurrence (les formes de la dynamique relationnelle) </a:t>
                      </a:r>
                    </a:p>
                    <a:p>
                      <a:r>
                        <a:rPr lang="fr-BE" sz="1800" kern="1200" dirty="0" smtClean="0">
                          <a:solidFill>
                            <a:schemeClr val="dk1"/>
                          </a:solidFill>
                          <a:effectLst/>
                          <a:latin typeface="+mn-lt"/>
                          <a:ea typeface="+mn-ea"/>
                          <a:cs typeface="+mn-cs"/>
                        </a:rPr>
                        <a:t>3) la légitimité vis-à-vis du public, ou la construction professionnelle du malade comme « nécessité fonctionnelle » de la « </a:t>
                      </a:r>
                      <a:r>
                        <a:rPr lang="fr-BE" sz="1800" i="1" kern="1200" dirty="0" smtClean="0">
                          <a:solidFill>
                            <a:schemeClr val="dk1"/>
                          </a:solidFill>
                          <a:effectLst/>
                          <a:latin typeface="+mn-lt"/>
                          <a:ea typeface="+mn-ea"/>
                          <a:cs typeface="+mn-cs"/>
                        </a:rPr>
                        <a:t>profession consultante »</a:t>
                      </a:r>
                      <a:r>
                        <a:rPr lang="fr-BE" sz="1800" kern="1200" dirty="0" smtClean="0">
                          <a:solidFill>
                            <a:schemeClr val="dk1"/>
                          </a:solidFill>
                          <a:effectLst/>
                          <a:latin typeface="+mn-lt"/>
                          <a:ea typeface="+mn-ea"/>
                          <a:cs typeface="+mn-cs"/>
                        </a:rPr>
                        <a:t>. (Orianne, 2005 : 127).</a:t>
                      </a:r>
                      <a:endParaRPr lang="fr-BE" b="0" dirty="0"/>
                    </a:p>
                  </a:txBody>
                  <a:tcPr anchor="ctr"/>
                </a:tc>
              </a:tr>
              <a:tr h="1960591">
                <a:tc>
                  <a:txBody>
                    <a:bodyPr/>
                    <a:lstStyle/>
                    <a:p>
                      <a:pPr algn="ctr"/>
                      <a:r>
                        <a:rPr lang="fr-BE" b="0" dirty="0" smtClean="0"/>
                        <a:t>Autonomie</a:t>
                      </a:r>
                      <a:endParaRPr lang="fr-BE" b="0" dirty="0"/>
                    </a:p>
                  </a:txBody>
                  <a:tcPr anchor="ctr"/>
                </a:tc>
                <a:tc>
                  <a:txBody>
                    <a:bodyPr/>
                    <a:lstStyle/>
                    <a:p>
                      <a:r>
                        <a:rPr lang="fr-BE" sz="1800" kern="1200" dirty="0" smtClean="0">
                          <a:solidFill>
                            <a:schemeClr val="dk1"/>
                          </a:solidFill>
                          <a:effectLst/>
                          <a:latin typeface="+mn-lt"/>
                          <a:ea typeface="+mn-ea"/>
                          <a:cs typeface="+mn-cs"/>
                        </a:rPr>
                        <a:t>Autonomie technique = le contenu du travail</a:t>
                      </a:r>
                    </a:p>
                    <a:p>
                      <a:r>
                        <a:rPr lang="fr-BE" sz="1800" kern="1200" dirty="0" smtClean="0">
                          <a:solidFill>
                            <a:schemeClr val="dk1"/>
                          </a:solidFill>
                          <a:effectLst/>
                          <a:latin typeface="+mn-lt"/>
                          <a:ea typeface="+mn-ea"/>
                          <a:cs typeface="+mn-cs"/>
                        </a:rPr>
                        <a:t>Autonomie socio-économique =  agit sur les conditions d’organisation de ces activités de travail. </a:t>
                      </a:r>
                      <a:endParaRPr lang="fr-BE" b="0" dirty="0"/>
                    </a:p>
                  </a:txBody>
                  <a:tcPr anchor="ctr"/>
                </a:tc>
              </a:tr>
            </a:tbl>
          </a:graphicData>
        </a:graphic>
      </p:graphicFrame>
    </p:spTree>
    <p:extLst>
      <p:ext uri="{BB962C8B-B14F-4D97-AF65-F5344CB8AC3E}">
        <p14:creationId xmlns:p14="http://schemas.microsoft.com/office/powerpoint/2010/main" val="35165774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981200" y="1981200"/>
            <a:ext cx="7696200" cy="4800600"/>
          </a:xfrm>
        </p:spPr>
        <p:txBody>
          <a:bodyPr>
            <a:normAutofit/>
          </a:bodyPr>
          <a:lstStyle/>
          <a:p>
            <a:r>
              <a:rPr lang="fr-BE" sz="2800" dirty="0" smtClean="0"/>
              <a:t>Exploration théorique</a:t>
            </a:r>
          </a:p>
          <a:p>
            <a:pPr marL="0" indent="0">
              <a:buNone/>
            </a:pPr>
            <a:endParaRPr lang="fr-BE" sz="2800" dirty="0"/>
          </a:p>
          <a:p>
            <a:r>
              <a:rPr lang="fr-BE" sz="2800" dirty="0" smtClean="0"/>
              <a:t>Entretiens exploratoires</a:t>
            </a:r>
          </a:p>
          <a:p>
            <a:pPr lvl="1"/>
            <a:r>
              <a:rPr lang="fr-BE" sz="2600" dirty="0" smtClean="0"/>
              <a:t>Observation participative/immersion</a:t>
            </a:r>
          </a:p>
          <a:p>
            <a:pPr lvl="1"/>
            <a:r>
              <a:rPr lang="fr-BE" sz="2600" dirty="0" smtClean="0"/>
              <a:t>U.V.C.W.</a:t>
            </a:r>
            <a:endParaRPr lang="fr-BE" sz="2600" dirty="0"/>
          </a:p>
          <a:p>
            <a:endParaRPr lang="fr-BE" sz="2800" dirty="0" smtClean="0"/>
          </a:p>
          <a:p>
            <a:r>
              <a:rPr lang="fr-BE" sz="2800" dirty="0" smtClean="0"/>
              <a:t>Entretiens semi-directifs</a:t>
            </a:r>
            <a:endParaRPr lang="fr-BE" sz="2600" dirty="0" smtClean="0"/>
          </a:p>
          <a:p>
            <a:pPr marL="0" indent="0">
              <a:buNone/>
            </a:pPr>
            <a:r>
              <a:rPr lang="fr-BE" sz="2800" dirty="0" smtClean="0"/>
              <a:t>	</a:t>
            </a:r>
            <a:endParaRPr lang="fr-BE" sz="2800" dirty="0"/>
          </a:p>
          <a:p>
            <a:endParaRPr lang="fr-BE" sz="2800" dirty="0"/>
          </a:p>
        </p:txBody>
      </p:sp>
      <p:sp>
        <p:nvSpPr>
          <p:cNvPr id="5" name="Titre 4"/>
          <p:cNvSpPr>
            <a:spLocks noGrp="1"/>
          </p:cNvSpPr>
          <p:nvPr>
            <p:ph type="title"/>
          </p:nvPr>
        </p:nvSpPr>
        <p:spPr>
          <a:xfrm>
            <a:off x="1524001" y="624110"/>
            <a:ext cx="7010400" cy="1280890"/>
          </a:xfrm>
        </p:spPr>
        <p:txBody>
          <a:bodyPr/>
          <a:lstStyle/>
          <a:p>
            <a:r>
              <a:rPr lang="fr-BE" b="1" dirty="0" smtClean="0"/>
              <a:t>Méthodologie : hypothético-inductive</a:t>
            </a:r>
            <a:endParaRPr lang="fr-BE" b="1" dirty="0"/>
          </a:p>
        </p:txBody>
      </p:sp>
    </p:spTree>
    <p:extLst>
      <p:ext uri="{BB962C8B-B14F-4D97-AF65-F5344CB8AC3E}">
        <p14:creationId xmlns:p14="http://schemas.microsoft.com/office/powerpoint/2010/main" val="3688692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066800" y="1676400"/>
            <a:ext cx="7696200" cy="4800600"/>
          </a:xfrm>
        </p:spPr>
        <p:txBody>
          <a:bodyPr>
            <a:normAutofit/>
          </a:bodyPr>
          <a:lstStyle/>
          <a:p>
            <a:pPr marL="0" indent="0">
              <a:buNone/>
            </a:pPr>
            <a:r>
              <a:rPr lang="fr-BE" sz="2800" dirty="0" smtClean="0"/>
              <a:t>	</a:t>
            </a:r>
            <a:endParaRPr lang="fr-BE" sz="2800" dirty="0"/>
          </a:p>
          <a:p>
            <a:endParaRPr lang="fr-BE" sz="2800" dirty="0"/>
          </a:p>
        </p:txBody>
      </p:sp>
      <p:sp>
        <p:nvSpPr>
          <p:cNvPr id="5" name="Titre 4"/>
          <p:cNvSpPr>
            <a:spLocks noGrp="1"/>
          </p:cNvSpPr>
          <p:nvPr>
            <p:ph type="title"/>
          </p:nvPr>
        </p:nvSpPr>
        <p:spPr>
          <a:xfrm>
            <a:off x="1524000" y="624110"/>
            <a:ext cx="7467599" cy="1280890"/>
          </a:xfrm>
        </p:spPr>
        <p:txBody>
          <a:bodyPr/>
          <a:lstStyle/>
          <a:p>
            <a:r>
              <a:rPr lang="fr-BE" b="1" dirty="0" smtClean="0"/>
              <a:t>Homogénéité Vs hétérogénéité</a:t>
            </a:r>
            <a:endParaRPr lang="fr-BE" b="1" dirty="0"/>
          </a:p>
        </p:txBody>
      </p:sp>
      <p:graphicFrame>
        <p:nvGraphicFramePr>
          <p:cNvPr id="2" name="Tableau 1"/>
          <p:cNvGraphicFramePr>
            <a:graphicFrameLocks noGrp="1"/>
          </p:cNvGraphicFramePr>
          <p:nvPr>
            <p:extLst>
              <p:ext uri="{D42A27DB-BD31-4B8C-83A1-F6EECF244321}">
                <p14:modId xmlns:p14="http://schemas.microsoft.com/office/powerpoint/2010/main" val="3606516661"/>
              </p:ext>
            </p:extLst>
          </p:nvPr>
        </p:nvGraphicFramePr>
        <p:xfrm>
          <a:off x="0" y="2"/>
          <a:ext cx="9144000" cy="6857999"/>
        </p:xfrm>
        <a:graphic>
          <a:graphicData uri="http://schemas.openxmlformats.org/drawingml/2006/table">
            <a:tbl>
              <a:tblPr firstRow="1" firstCol="1" bandRow="1">
                <a:tableStyleId>{69CF1AB2-1976-4502-BF36-3FF5EA218861}</a:tableStyleId>
              </a:tblPr>
              <a:tblGrid>
                <a:gridCol w="3037824"/>
                <a:gridCol w="1535161"/>
                <a:gridCol w="2791647"/>
                <a:gridCol w="1779368"/>
              </a:tblGrid>
              <a:tr h="505569">
                <a:tc gridSpan="2">
                  <a:txBody>
                    <a:bodyPr/>
                    <a:lstStyle/>
                    <a:p>
                      <a:pPr algn="ctr">
                        <a:lnSpc>
                          <a:spcPct val="150000"/>
                        </a:lnSpc>
                      </a:pPr>
                      <a:r>
                        <a:rPr lang="fr-BE" sz="1400" dirty="0">
                          <a:effectLst/>
                        </a:rPr>
                        <a:t>Identité pour soi</a:t>
                      </a:r>
                      <a:endParaRPr lang="fr-BE" sz="1400" dirty="0">
                        <a:effectLst/>
                        <a:latin typeface="Times New Roman"/>
                        <a:ea typeface="Times New Roman"/>
                      </a:endParaRPr>
                    </a:p>
                  </a:txBody>
                  <a:tcPr marL="36547" marR="36547" marT="0" marB="0"/>
                </a:tc>
                <a:tc hMerge="1">
                  <a:txBody>
                    <a:bodyPr/>
                    <a:lstStyle/>
                    <a:p>
                      <a:endParaRPr lang="fr-BE"/>
                    </a:p>
                  </a:txBody>
                  <a:tcPr/>
                </a:tc>
                <a:tc gridSpan="2">
                  <a:txBody>
                    <a:bodyPr/>
                    <a:lstStyle/>
                    <a:p>
                      <a:pPr algn="ctr">
                        <a:lnSpc>
                          <a:spcPct val="150000"/>
                        </a:lnSpc>
                      </a:pPr>
                      <a:r>
                        <a:rPr lang="fr-BE" sz="1400">
                          <a:effectLst/>
                        </a:rPr>
                        <a:t>Identité pour autrui</a:t>
                      </a:r>
                      <a:endParaRPr lang="fr-BE" sz="1400">
                        <a:effectLst/>
                        <a:latin typeface="Times New Roman"/>
                        <a:ea typeface="Times New Roman"/>
                      </a:endParaRPr>
                    </a:p>
                  </a:txBody>
                  <a:tcPr marL="36547" marR="36547" marT="0" marB="0"/>
                </a:tc>
                <a:tc hMerge="1">
                  <a:txBody>
                    <a:bodyPr/>
                    <a:lstStyle/>
                    <a:p>
                      <a:endParaRPr lang="fr-BE"/>
                    </a:p>
                  </a:txBody>
                  <a:tcPr/>
                </a:tc>
              </a:tr>
              <a:tr h="505569">
                <a:tc>
                  <a:txBody>
                    <a:bodyPr/>
                    <a:lstStyle/>
                    <a:p>
                      <a:pPr algn="ctr">
                        <a:lnSpc>
                          <a:spcPct val="150000"/>
                        </a:lnSpc>
                      </a:pPr>
                      <a:r>
                        <a:rPr lang="fr-BE" sz="1400" b="0" dirty="0">
                          <a:effectLst/>
                        </a:rPr>
                        <a:t>Identité individuelle</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Climat de travail</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r>
              <a:tr h="838445">
                <a:tc>
                  <a:txBody>
                    <a:bodyPr/>
                    <a:lstStyle/>
                    <a:p>
                      <a:pPr algn="ctr">
                        <a:lnSpc>
                          <a:spcPct val="150000"/>
                        </a:lnSpc>
                      </a:pPr>
                      <a:r>
                        <a:rPr lang="fr-BE" sz="1400" b="0" dirty="0">
                          <a:effectLst/>
                        </a:rPr>
                        <a:t>Transaction entre identité héritée et visée</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Collaboration/délégation</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r>
              <a:tr h="838445">
                <a:tc>
                  <a:txBody>
                    <a:bodyPr/>
                    <a:lstStyle/>
                    <a:p>
                      <a:pPr algn="ctr">
                        <a:lnSpc>
                          <a:spcPct val="150000"/>
                        </a:lnSpc>
                      </a:pPr>
                      <a:r>
                        <a:rPr lang="fr-BE" sz="1400" b="0" dirty="0">
                          <a:effectLst/>
                        </a:rPr>
                        <a:t>Motivations à devenir assistant social</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Perspective d’évolution hiérarchique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r>
              <a:tr h="838445">
                <a:tc>
                  <a:txBody>
                    <a:bodyPr/>
                    <a:lstStyle/>
                    <a:p>
                      <a:pPr algn="ctr">
                        <a:lnSpc>
                          <a:spcPct val="150000"/>
                        </a:lnSpc>
                      </a:pPr>
                      <a:r>
                        <a:rPr lang="fr-BE" sz="1400" b="0" dirty="0">
                          <a:effectLst/>
                        </a:rPr>
                        <a:t>Vision générale de l’assistant social</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Homogène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Autonomie en entretien</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Homogène</a:t>
                      </a:r>
                      <a:endParaRPr lang="fr-BE" sz="1400">
                        <a:effectLst/>
                        <a:latin typeface="Times New Roman"/>
                        <a:ea typeface="Times New Roman"/>
                      </a:endParaRPr>
                    </a:p>
                  </a:txBody>
                  <a:tcPr marL="36547" marR="36547" marT="0" marB="0"/>
                </a:tc>
              </a:tr>
              <a:tr h="1235412">
                <a:tc>
                  <a:txBody>
                    <a:bodyPr/>
                    <a:lstStyle/>
                    <a:p>
                      <a:pPr algn="ctr">
                        <a:lnSpc>
                          <a:spcPct val="150000"/>
                        </a:lnSpc>
                      </a:pPr>
                      <a:r>
                        <a:rPr lang="fr-BE" sz="1400" b="0" dirty="0">
                          <a:effectLst/>
                        </a:rPr>
                        <a:t>Motivation à intégrer le C.P.A.S.</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Argumentation par rapport aux décisions de la hiérarchie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Hétérogène</a:t>
                      </a:r>
                      <a:endParaRPr lang="fr-BE" sz="1400">
                        <a:effectLst/>
                        <a:latin typeface="Times New Roman"/>
                        <a:ea typeface="Times New Roman"/>
                      </a:endParaRPr>
                    </a:p>
                  </a:txBody>
                  <a:tcPr marL="36547" marR="36547" marT="0" marB="0"/>
                </a:tc>
              </a:tr>
              <a:tr h="838445">
                <a:tc>
                  <a:txBody>
                    <a:bodyPr/>
                    <a:lstStyle/>
                    <a:p>
                      <a:pPr algn="ctr">
                        <a:lnSpc>
                          <a:spcPct val="150000"/>
                        </a:lnSpc>
                      </a:pPr>
                      <a:r>
                        <a:rPr lang="fr-BE" sz="1400" b="0" dirty="0">
                          <a:effectLst/>
                        </a:rPr>
                        <a:t>Vision générale de l’agent de réinsertion</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a:effectLst/>
                        </a:rPr>
                        <a:t>Homogène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Vision générale des agents d’antenne</a:t>
                      </a:r>
                      <a:endParaRPr lang="fr-BE" sz="1400">
                        <a:effectLst/>
                        <a:latin typeface="Times New Roman"/>
                        <a:ea typeface="Times New Roman"/>
                      </a:endParaRPr>
                    </a:p>
                  </a:txBody>
                  <a:tcPr marL="36547" marR="36547" marT="0" marB="0"/>
                </a:tc>
                <a:tc>
                  <a:txBody>
                    <a:bodyPr/>
                    <a:lstStyle/>
                    <a:p>
                      <a:pPr algn="ctr">
                        <a:lnSpc>
                          <a:spcPct val="150000"/>
                        </a:lnSpc>
                      </a:pPr>
                      <a:r>
                        <a:rPr lang="fr-BE" sz="1400">
                          <a:effectLst/>
                        </a:rPr>
                        <a:t>Homogène</a:t>
                      </a:r>
                      <a:endParaRPr lang="fr-BE" sz="1400">
                        <a:effectLst/>
                        <a:latin typeface="Times New Roman"/>
                        <a:ea typeface="Times New Roman"/>
                      </a:endParaRPr>
                    </a:p>
                  </a:txBody>
                  <a:tcPr marL="36547" marR="36547" marT="0" marB="0"/>
                </a:tc>
              </a:tr>
              <a:tr h="1257669">
                <a:tc>
                  <a:txBody>
                    <a:bodyPr/>
                    <a:lstStyle/>
                    <a:p>
                      <a:pPr algn="ctr">
                        <a:lnSpc>
                          <a:spcPct val="150000"/>
                        </a:lnSpc>
                      </a:pPr>
                      <a:r>
                        <a:rPr lang="fr-BE" sz="1400" b="0" dirty="0">
                          <a:effectLst/>
                        </a:rPr>
                        <a:t>Alternative entre Continuité=&gt;reproduction et Rupture =&gt; production</a:t>
                      </a:r>
                      <a:endParaRPr lang="fr-BE" sz="1400" b="0" dirty="0">
                        <a:effectLst/>
                        <a:latin typeface="Times New Roman"/>
                        <a:ea typeface="Times New Roman"/>
                      </a:endParaRPr>
                    </a:p>
                  </a:txBody>
                  <a:tcPr marL="36547" marR="36547" marT="0" marB="0"/>
                </a:tc>
                <a:tc>
                  <a:txBody>
                    <a:bodyPr/>
                    <a:lstStyle/>
                    <a:p>
                      <a:pPr algn="ctr">
                        <a:lnSpc>
                          <a:spcPct val="150000"/>
                        </a:lnSpc>
                      </a:pPr>
                      <a:r>
                        <a:rPr lang="fr-BE" sz="1400" dirty="0">
                          <a:effectLst/>
                        </a:rPr>
                        <a:t>Hétérogène</a:t>
                      </a:r>
                      <a:endParaRPr lang="fr-BE" sz="1400" dirty="0">
                        <a:effectLst/>
                        <a:latin typeface="Times New Roman"/>
                        <a:ea typeface="Times New Roman"/>
                      </a:endParaRPr>
                    </a:p>
                  </a:txBody>
                  <a:tcPr marL="36547" marR="36547" marT="0" marB="0"/>
                </a:tc>
                <a:tc>
                  <a:txBody>
                    <a:bodyPr/>
                    <a:lstStyle/>
                    <a:p>
                      <a:pPr algn="ctr">
                        <a:lnSpc>
                          <a:spcPct val="150000"/>
                        </a:lnSpc>
                      </a:pPr>
                      <a:r>
                        <a:rPr lang="fr-BE" sz="1400">
                          <a:effectLst/>
                        </a:rPr>
                        <a:t>Vision générale des conseiller Forem</a:t>
                      </a:r>
                      <a:endParaRPr lang="fr-BE" sz="1400">
                        <a:effectLst/>
                        <a:latin typeface="Times New Roman"/>
                        <a:ea typeface="Times New Roman"/>
                      </a:endParaRPr>
                    </a:p>
                  </a:txBody>
                  <a:tcPr marL="36547" marR="36547" marT="0" marB="0"/>
                </a:tc>
                <a:tc>
                  <a:txBody>
                    <a:bodyPr/>
                    <a:lstStyle/>
                    <a:p>
                      <a:pPr algn="ctr">
                        <a:lnSpc>
                          <a:spcPct val="150000"/>
                        </a:lnSpc>
                      </a:pPr>
                      <a:r>
                        <a:rPr lang="fr-BE" sz="1400" dirty="0">
                          <a:effectLst/>
                        </a:rPr>
                        <a:t>Homogène</a:t>
                      </a:r>
                      <a:endParaRPr lang="fr-BE" sz="1400" dirty="0">
                        <a:effectLst/>
                        <a:latin typeface="Times New Roman"/>
                        <a:ea typeface="Times New Roman"/>
                      </a:endParaRPr>
                    </a:p>
                  </a:txBody>
                  <a:tcPr marL="36547" marR="36547" marT="0" marB="0"/>
                </a:tc>
              </a:tr>
            </a:tbl>
          </a:graphicData>
        </a:graphic>
      </p:graphicFrame>
    </p:spTree>
    <p:extLst>
      <p:ext uri="{BB962C8B-B14F-4D97-AF65-F5344CB8AC3E}">
        <p14:creationId xmlns:p14="http://schemas.microsoft.com/office/powerpoint/2010/main" val="3217828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066800" y="1676400"/>
            <a:ext cx="7696200" cy="4800600"/>
          </a:xfrm>
        </p:spPr>
        <p:txBody>
          <a:bodyPr>
            <a:normAutofit/>
          </a:bodyPr>
          <a:lstStyle/>
          <a:p>
            <a:pPr marL="0" indent="0">
              <a:buNone/>
            </a:pPr>
            <a:r>
              <a:rPr lang="fr-BE" sz="2800" dirty="0" smtClean="0"/>
              <a:t>	</a:t>
            </a:r>
            <a:endParaRPr lang="fr-BE" sz="2800" dirty="0"/>
          </a:p>
          <a:p>
            <a:endParaRPr lang="fr-BE" sz="2800" dirty="0"/>
          </a:p>
        </p:txBody>
      </p:sp>
      <p:sp>
        <p:nvSpPr>
          <p:cNvPr id="5" name="Titre 4"/>
          <p:cNvSpPr>
            <a:spLocks noGrp="1"/>
          </p:cNvSpPr>
          <p:nvPr>
            <p:ph type="title"/>
          </p:nvPr>
        </p:nvSpPr>
        <p:spPr>
          <a:xfrm>
            <a:off x="1524000" y="624110"/>
            <a:ext cx="7467599" cy="1280890"/>
          </a:xfrm>
        </p:spPr>
        <p:txBody>
          <a:bodyPr/>
          <a:lstStyle/>
          <a:p>
            <a:r>
              <a:rPr lang="fr-BE" b="1" dirty="0" smtClean="0"/>
              <a:t>Homogénéité Vs hétérogénéité</a:t>
            </a:r>
            <a:endParaRPr lang="fr-BE" b="1" dirty="0"/>
          </a:p>
        </p:txBody>
      </p:sp>
      <p:graphicFrame>
        <p:nvGraphicFramePr>
          <p:cNvPr id="2" name="Tableau 1"/>
          <p:cNvGraphicFramePr>
            <a:graphicFrameLocks noGrp="1"/>
          </p:cNvGraphicFramePr>
          <p:nvPr>
            <p:extLst>
              <p:ext uri="{D42A27DB-BD31-4B8C-83A1-F6EECF244321}">
                <p14:modId xmlns:p14="http://schemas.microsoft.com/office/powerpoint/2010/main" val="3522294259"/>
              </p:ext>
            </p:extLst>
          </p:nvPr>
        </p:nvGraphicFramePr>
        <p:xfrm>
          <a:off x="0" y="2"/>
          <a:ext cx="9144000" cy="7201512"/>
        </p:xfrm>
        <a:graphic>
          <a:graphicData uri="http://schemas.openxmlformats.org/drawingml/2006/table">
            <a:tbl>
              <a:tblPr firstRow="1" firstCol="1" bandRow="1">
                <a:tableStyleId>{69CF1AB2-1976-4502-BF36-3FF5EA218861}</a:tableStyleId>
              </a:tblPr>
              <a:tblGrid>
                <a:gridCol w="3037824"/>
                <a:gridCol w="1535161"/>
                <a:gridCol w="2791647"/>
                <a:gridCol w="1779368"/>
              </a:tblGrid>
              <a:tr h="505569">
                <a:tc gridSpan="2">
                  <a:txBody>
                    <a:bodyPr/>
                    <a:lstStyle/>
                    <a:p>
                      <a:pPr algn="ctr">
                        <a:lnSpc>
                          <a:spcPct val="150000"/>
                        </a:lnSpc>
                      </a:pPr>
                      <a:r>
                        <a:rPr lang="fr-BE" sz="2000" dirty="0">
                          <a:effectLst/>
                          <a:latin typeface="+mn-lt"/>
                        </a:rPr>
                        <a:t>Identité pour soi</a:t>
                      </a:r>
                      <a:endParaRPr lang="fr-BE" sz="2000" dirty="0">
                        <a:effectLst/>
                        <a:latin typeface="+mn-lt"/>
                        <a:ea typeface="Times New Roman"/>
                      </a:endParaRPr>
                    </a:p>
                  </a:txBody>
                  <a:tcPr marL="36547" marR="36547" marT="0" marB="0"/>
                </a:tc>
                <a:tc hMerge="1">
                  <a:txBody>
                    <a:bodyPr/>
                    <a:lstStyle/>
                    <a:p>
                      <a:endParaRPr lang="fr-BE"/>
                    </a:p>
                  </a:txBody>
                  <a:tcPr/>
                </a:tc>
                <a:tc gridSpan="2">
                  <a:txBody>
                    <a:bodyPr/>
                    <a:lstStyle/>
                    <a:p>
                      <a:pPr algn="ctr">
                        <a:lnSpc>
                          <a:spcPct val="150000"/>
                        </a:lnSpc>
                      </a:pPr>
                      <a:r>
                        <a:rPr lang="fr-BE" sz="2000">
                          <a:effectLst/>
                          <a:latin typeface="+mn-lt"/>
                        </a:rPr>
                        <a:t>Identité pour autrui</a:t>
                      </a:r>
                      <a:endParaRPr lang="fr-BE" sz="2000">
                        <a:effectLst/>
                        <a:latin typeface="+mn-lt"/>
                        <a:ea typeface="Times New Roman"/>
                      </a:endParaRPr>
                    </a:p>
                  </a:txBody>
                  <a:tcPr marL="36547" marR="36547" marT="0" marB="0"/>
                </a:tc>
                <a:tc hMerge="1">
                  <a:txBody>
                    <a:bodyPr/>
                    <a:lstStyle/>
                    <a:p>
                      <a:endParaRPr lang="fr-BE"/>
                    </a:p>
                  </a:txBody>
                  <a:tcPr/>
                </a:tc>
              </a:tr>
              <a:tr h="505569">
                <a:tc>
                  <a:txBody>
                    <a:bodyPr/>
                    <a:lstStyle/>
                    <a:p>
                      <a:pPr algn="ctr">
                        <a:lnSpc>
                          <a:spcPct val="150000"/>
                        </a:lnSpc>
                      </a:pPr>
                      <a:r>
                        <a:rPr lang="fr-BE" sz="1600" b="0" dirty="0">
                          <a:effectLst/>
                          <a:latin typeface="+mn-lt"/>
                          <a:ea typeface="Times New Roman"/>
                        </a:rPr>
                        <a:t>Employabilité et travail sur soi</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c>
                  <a:txBody>
                    <a:bodyPr/>
                    <a:lstStyle/>
                    <a:p>
                      <a:pPr algn="ctr">
                        <a:lnSpc>
                          <a:spcPct val="150000"/>
                        </a:lnSpc>
                      </a:pPr>
                      <a:r>
                        <a:rPr lang="fr-BE" sz="1600">
                          <a:effectLst/>
                          <a:latin typeface="+mn-lt"/>
                          <a:ea typeface="Times New Roman"/>
                        </a:rPr>
                        <a:t>Vision générale des OISP</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r>
              <a:tr h="505569">
                <a:tc>
                  <a:txBody>
                    <a:bodyPr/>
                    <a:lstStyle/>
                    <a:p>
                      <a:pPr algn="ctr">
                        <a:lnSpc>
                          <a:spcPct val="150000"/>
                        </a:lnSpc>
                      </a:pPr>
                      <a:r>
                        <a:rPr lang="fr-BE" sz="1600" b="0" dirty="0">
                          <a:effectLst/>
                          <a:latin typeface="+mn-lt"/>
                          <a:ea typeface="Times New Roman"/>
                        </a:rPr>
                        <a:t>Légitimité des C.P.A.S.</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c>
                  <a:txBody>
                    <a:bodyPr/>
                    <a:lstStyle/>
                    <a:p>
                      <a:pPr algn="ctr">
                        <a:lnSpc>
                          <a:spcPct val="150000"/>
                        </a:lnSpc>
                      </a:pPr>
                      <a:r>
                        <a:rPr lang="fr-BE" sz="1600">
                          <a:effectLst/>
                          <a:latin typeface="+mn-lt"/>
                          <a:ea typeface="Times New Roman"/>
                        </a:rPr>
                        <a:t>Vision générale du Forem et de l’Onem</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r>
              <a:tr h="838445">
                <a:tc>
                  <a:txBody>
                    <a:bodyPr/>
                    <a:lstStyle/>
                    <a:p>
                      <a:pPr algn="ctr">
                        <a:lnSpc>
                          <a:spcPct val="150000"/>
                        </a:lnSpc>
                      </a:pPr>
                      <a:r>
                        <a:rPr lang="fr-BE" sz="1600" b="0" dirty="0">
                          <a:effectLst/>
                          <a:latin typeface="+mn-lt"/>
                          <a:ea typeface="Times New Roman"/>
                        </a:rPr>
                        <a:t>Politiques d’emploi</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c>
                  <a:txBody>
                    <a:bodyPr/>
                    <a:lstStyle/>
                    <a:p>
                      <a:pPr algn="ctr">
                        <a:lnSpc>
                          <a:spcPct val="150000"/>
                        </a:lnSpc>
                      </a:pPr>
                      <a:r>
                        <a:rPr lang="fr-BE" sz="1600">
                          <a:effectLst/>
                          <a:latin typeface="+mn-lt"/>
                          <a:ea typeface="Times New Roman"/>
                        </a:rPr>
                        <a:t>Relation avec la société</a:t>
                      </a:r>
                    </a:p>
                  </a:txBody>
                  <a:tcPr marL="68580" marR="68580" marT="0" marB="0"/>
                </a:tc>
                <a:tc>
                  <a:txBody>
                    <a:bodyPr/>
                    <a:lstStyle/>
                    <a:p>
                      <a:pPr algn="ctr">
                        <a:lnSpc>
                          <a:spcPct val="150000"/>
                        </a:lnSpc>
                      </a:pPr>
                      <a:r>
                        <a:rPr lang="fr-BE" sz="1600">
                          <a:effectLst/>
                          <a:latin typeface="+mn-lt"/>
                          <a:ea typeface="Times New Roman"/>
                        </a:rPr>
                        <a:t>Hétérogène</a:t>
                      </a:r>
                    </a:p>
                  </a:txBody>
                  <a:tcPr marL="68580" marR="68580" marT="0" marB="0"/>
                </a:tc>
              </a:tr>
              <a:tr h="838445">
                <a:tc>
                  <a:txBody>
                    <a:bodyPr/>
                    <a:lstStyle/>
                    <a:p>
                      <a:pPr algn="ctr">
                        <a:lnSpc>
                          <a:spcPct val="150000"/>
                        </a:lnSpc>
                      </a:pPr>
                      <a:r>
                        <a:rPr lang="fr-BE" sz="1600" b="0" dirty="0">
                          <a:effectLst/>
                          <a:latin typeface="+mn-lt"/>
                          <a:ea typeface="Times New Roman"/>
                        </a:rPr>
                        <a:t>Contrôle et fraude</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c>
                  <a:txBody>
                    <a:bodyPr/>
                    <a:lstStyle/>
                    <a:p>
                      <a:pPr algn="ctr">
                        <a:lnSpc>
                          <a:spcPct val="150000"/>
                        </a:lnSpc>
                      </a:pPr>
                      <a:r>
                        <a:rPr lang="fr-BE" sz="1600">
                          <a:effectLst/>
                          <a:latin typeface="+mn-lt"/>
                          <a:ea typeface="Times New Roman"/>
                        </a:rPr>
                        <a:t>Relation avec l’institution C.P.A.S.</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r>
              <a:tr h="838445">
                <a:tc>
                  <a:txBody>
                    <a:bodyPr/>
                    <a:lstStyle/>
                    <a:p>
                      <a:pPr algn="ctr">
                        <a:lnSpc>
                          <a:spcPct val="150000"/>
                        </a:lnSpc>
                      </a:pPr>
                      <a:r>
                        <a:rPr lang="fr-BE" sz="1600" b="0" dirty="0">
                          <a:effectLst/>
                          <a:latin typeface="+mn-lt"/>
                          <a:ea typeface="Times New Roman"/>
                        </a:rPr>
                        <a:t>Nature du contrat de travail</a:t>
                      </a:r>
                    </a:p>
                  </a:txBody>
                  <a:tcPr marL="68580" marR="68580" marT="0" marB="0"/>
                </a:tc>
                <a:tc>
                  <a:txBody>
                    <a:bodyPr/>
                    <a:lstStyle/>
                    <a:p>
                      <a:pPr algn="ctr">
                        <a:lnSpc>
                          <a:spcPct val="150000"/>
                        </a:lnSpc>
                      </a:pPr>
                      <a:r>
                        <a:rPr lang="fr-BE" sz="1600">
                          <a:effectLst/>
                          <a:latin typeface="+mn-lt"/>
                          <a:ea typeface="Times New Roman"/>
                        </a:rPr>
                        <a:t>Homogène</a:t>
                      </a:r>
                    </a:p>
                  </a:txBody>
                  <a:tcPr marL="68580" marR="68580" marT="0" marB="0"/>
                </a:tc>
                <a:tc>
                  <a:txBody>
                    <a:bodyPr/>
                    <a:lstStyle/>
                    <a:p>
                      <a:pPr algn="ctr">
                        <a:lnSpc>
                          <a:spcPct val="150000"/>
                        </a:lnSpc>
                      </a:pPr>
                      <a:r>
                        <a:rPr lang="fr-BE" sz="1600">
                          <a:effectLst/>
                          <a:latin typeface="+mn-lt"/>
                          <a:ea typeface="Times New Roman"/>
                        </a:rPr>
                        <a:t>Loyauté par rapport au C.P.A.S.</a:t>
                      </a:r>
                    </a:p>
                  </a:txBody>
                  <a:tcPr marL="68580" marR="68580" marT="0" marB="0"/>
                </a:tc>
                <a:tc>
                  <a:txBody>
                    <a:bodyPr/>
                    <a:lstStyle/>
                    <a:p>
                      <a:pPr algn="ctr">
                        <a:lnSpc>
                          <a:spcPct val="150000"/>
                        </a:lnSpc>
                      </a:pPr>
                      <a:r>
                        <a:rPr lang="fr-BE" sz="1600">
                          <a:effectLst/>
                          <a:latin typeface="+mn-lt"/>
                          <a:ea typeface="Times New Roman"/>
                        </a:rPr>
                        <a:t>Hétérogène</a:t>
                      </a:r>
                    </a:p>
                  </a:txBody>
                  <a:tcPr marL="68580" marR="68580" marT="0" marB="0"/>
                </a:tc>
              </a:tr>
              <a:tr h="893760">
                <a:tc rowSpan="3" gridSpan="2">
                  <a:txBody>
                    <a:bodyPr/>
                    <a:lstStyle/>
                    <a:p>
                      <a:pPr algn="ctr">
                        <a:lnSpc>
                          <a:spcPct val="150000"/>
                        </a:lnSpc>
                      </a:pPr>
                      <a:r>
                        <a:rPr lang="fr-BE" sz="1600" dirty="0">
                          <a:effectLst/>
                          <a:latin typeface="+mn-lt"/>
                          <a:ea typeface="Times New Roman"/>
                        </a:rPr>
                        <a:t> </a:t>
                      </a:r>
                    </a:p>
                  </a:txBody>
                  <a:tcPr marL="68580" marR="68580" marT="0" marB="0"/>
                </a:tc>
                <a:tc rowSpan="3" hMerge="1">
                  <a:txBody>
                    <a:bodyPr/>
                    <a:lstStyle/>
                    <a:p>
                      <a:endParaRPr lang="fr-BE"/>
                    </a:p>
                  </a:txBody>
                  <a:tcPr/>
                </a:tc>
                <a:tc>
                  <a:txBody>
                    <a:bodyPr/>
                    <a:lstStyle/>
                    <a:p>
                      <a:pPr algn="ctr">
                        <a:lnSpc>
                          <a:spcPct val="150000"/>
                        </a:lnSpc>
                      </a:pPr>
                      <a:r>
                        <a:rPr lang="fr-BE" sz="1600" dirty="0">
                          <a:effectLst/>
                          <a:latin typeface="+mn-lt"/>
                          <a:ea typeface="Times New Roman"/>
                        </a:rPr>
                        <a:t>Déontologie et secret professionnel partagé</a:t>
                      </a:r>
                    </a:p>
                  </a:txBody>
                  <a:tcPr marL="68580" marR="68580" marT="0" marB="0"/>
                </a:tc>
                <a:tc>
                  <a:txBody>
                    <a:bodyPr/>
                    <a:lstStyle/>
                    <a:p>
                      <a:pPr algn="ctr">
                        <a:lnSpc>
                          <a:spcPct val="150000"/>
                        </a:lnSpc>
                      </a:pPr>
                      <a:r>
                        <a:rPr lang="fr-BE" sz="1600">
                          <a:effectLst/>
                          <a:latin typeface="+mn-lt"/>
                          <a:ea typeface="Times New Roman"/>
                        </a:rPr>
                        <a:t>Hétérogène</a:t>
                      </a:r>
                    </a:p>
                  </a:txBody>
                  <a:tcPr marL="68580" marR="68580" marT="0" marB="0"/>
                </a:tc>
              </a:tr>
              <a:tr h="838445">
                <a:tc gridSpan="2" vMerge="1">
                  <a:txBody>
                    <a:bodyPr/>
                    <a:lstStyle/>
                    <a:p>
                      <a:endParaRPr lang="fr-BE"/>
                    </a:p>
                  </a:txBody>
                  <a:tcPr/>
                </a:tc>
                <a:tc hMerge="1" vMerge="1">
                  <a:txBody>
                    <a:bodyPr/>
                    <a:lstStyle/>
                    <a:p>
                      <a:endParaRPr lang="fr-BE"/>
                    </a:p>
                  </a:txBody>
                  <a:tcPr/>
                </a:tc>
                <a:tc>
                  <a:txBody>
                    <a:bodyPr/>
                    <a:lstStyle/>
                    <a:p>
                      <a:pPr algn="ctr">
                        <a:lnSpc>
                          <a:spcPct val="150000"/>
                        </a:lnSpc>
                      </a:pPr>
                      <a:r>
                        <a:rPr lang="fr-BE" sz="1600">
                          <a:effectLst/>
                          <a:latin typeface="+mn-lt"/>
                          <a:ea typeface="Times New Roman"/>
                        </a:rPr>
                        <a:t>Accompagnement versus assistanat</a:t>
                      </a:r>
                    </a:p>
                  </a:txBody>
                  <a:tcPr marL="68580" marR="68580" marT="0" marB="0"/>
                </a:tc>
                <a:tc>
                  <a:txBody>
                    <a:bodyPr/>
                    <a:lstStyle/>
                    <a:p>
                      <a:pPr algn="ctr">
                        <a:lnSpc>
                          <a:spcPct val="150000"/>
                        </a:lnSpc>
                      </a:pPr>
                      <a:r>
                        <a:rPr lang="fr-BE" sz="1600">
                          <a:effectLst/>
                          <a:latin typeface="+mn-lt"/>
                          <a:ea typeface="Times New Roman"/>
                        </a:rPr>
                        <a:t>Hétérogène</a:t>
                      </a:r>
                    </a:p>
                  </a:txBody>
                  <a:tcPr marL="68580" marR="68580" marT="0" marB="0"/>
                </a:tc>
              </a:tr>
              <a:tr h="1257669">
                <a:tc gridSpan="2" vMerge="1">
                  <a:txBody>
                    <a:bodyPr/>
                    <a:lstStyle/>
                    <a:p>
                      <a:endParaRPr lang="fr-BE"/>
                    </a:p>
                  </a:txBody>
                  <a:tcPr/>
                </a:tc>
                <a:tc hMerge="1" vMerge="1">
                  <a:txBody>
                    <a:bodyPr/>
                    <a:lstStyle/>
                    <a:p>
                      <a:endParaRPr lang="fr-BE"/>
                    </a:p>
                  </a:txBody>
                  <a:tcPr/>
                </a:tc>
                <a:tc>
                  <a:txBody>
                    <a:bodyPr/>
                    <a:lstStyle/>
                    <a:p>
                      <a:pPr algn="ctr">
                        <a:lnSpc>
                          <a:spcPct val="150000"/>
                        </a:lnSpc>
                      </a:pPr>
                      <a:r>
                        <a:rPr lang="fr-BE" sz="1600" dirty="0">
                          <a:effectLst/>
                          <a:latin typeface="+mn-lt"/>
                          <a:ea typeface="Times New Roman"/>
                        </a:rPr>
                        <a:t>Vision des </a:t>
                      </a:r>
                      <a:r>
                        <a:rPr lang="fr-BE" sz="1600" dirty="0" smtClean="0">
                          <a:effectLst/>
                          <a:latin typeface="+mn-lt"/>
                          <a:ea typeface="Times New Roman"/>
                        </a:rPr>
                        <a:t>bénéficiaires du travail des agents</a:t>
                      </a:r>
                      <a:endParaRPr lang="fr-BE" sz="1600" dirty="0">
                        <a:effectLst/>
                        <a:latin typeface="+mn-lt"/>
                        <a:ea typeface="Times New Roman"/>
                      </a:endParaRPr>
                    </a:p>
                  </a:txBody>
                  <a:tcPr marL="68580" marR="68580" marT="0" marB="0"/>
                </a:tc>
                <a:tc>
                  <a:txBody>
                    <a:bodyPr/>
                    <a:lstStyle/>
                    <a:p>
                      <a:pPr algn="ctr">
                        <a:lnSpc>
                          <a:spcPct val="150000"/>
                        </a:lnSpc>
                      </a:pPr>
                      <a:r>
                        <a:rPr lang="fr-BE" sz="1600" dirty="0">
                          <a:effectLst/>
                          <a:latin typeface="+mn-lt"/>
                          <a:ea typeface="Times New Roman"/>
                        </a:rPr>
                        <a:t>Hétérogène</a:t>
                      </a:r>
                    </a:p>
                  </a:txBody>
                  <a:tcPr marL="68580" marR="68580" marT="0" marB="0"/>
                </a:tc>
              </a:tr>
            </a:tbl>
          </a:graphicData>
        </a:graphic>
      </p:graphicFrame>
    </p:spTree>
    <p:extLst>
      <p:ext uri="{BB962C8B-B14F-4D97-AF65-F5344CB8AC3E}">
        <p14:creationId xmlns:p14="http://schemas.microsoft.com/office/powerpoint/2010/main" val="40088477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0200" y="624110"/>
            <a:ext cx="7162799" cy="1280890"/>
          </a:xfrm>
        </p:spPr>
        <p:txBody>
          <a:bodyPr>
            <a:normAutofit fontScale="90000"/>
          </a:bodyPr>
          <a:lstStyle/>
          <a:p>
            <a:r>
              <a:rPr lang="fr-BE" b="1" dirty="0" smtClean="0"/>
              <a:t>Résultats : </a:t>
            </a:r>
            <a:r>
              <a:rPr lang="fr-BE" dirty="0" smtClean="0"/>
              <a:t/>
            </a:r>
            <a:br>
              <a:rPr lang="fr-BE" dirty="0" smtClean="0"/>
            </a:br>
            <a:r>
              <a:rPr lang="fr-BE" dirty="0" smtClean="0"/>
              <a:t>Groupe professionnel homogène</a:t>
            </a:r>
            <a:endParaRPr lang="fr-BE" dirty="0"/>
          </a:p>
        </p:txBody>
      </p:sp>
      <p:sp>
        <p:nvSpPr>
          <p:cNvPr id="3" name="Espace réservé du contenu 2"/>
          <p:cNvSpPr>
            <a:spLocks noGrp="1"/>
          </p:cNvSpPr>
          <p:nvPr>
            <p:ph idx="1"/>
          </p:nvPr>
        </p:nvSpPr>
        <p:spPr>
          <a:xfrm>
            <a:off x="1066801" y="1981200"/>
            <a:ext cx="7467600" cy="4572000"/>
          </a:xfrm>
        </p:spPr>
        <p:txBody>
          <a:bodyPr>
            <a:normAutofit/>
          </a:bodyPr>
          <a:lstStyle/>
          <a:p>
            <a:pPr marL="0" indent="0">
              <a:buNone/>
            </a:pPr>
            <a:r>
              <a:rPr lang="fr-BE" sz="2400" u="sng" dirty="0" smtClean="0"/>
              <a:t>Identité pour soi : </a:t>
            </a:r>
          </a:p>
          <a:p>
            <a:r>
              <a:rPr lang="fr-BE" sz="2400" dirty="0" smtClean="0"/>
              <a:t>Employabilité		</a:t>
            </a:r>
          </a:p>
          <a:p>
            <a:r>
              <a:rPr lang="fr-BE" sz="2400" dirty="0" smtClean="0"/>
              <a:t>Développement des compétences</a:t>
            </a:r>
          </a:p>
          <a:p>
            <a:r>
              <a:rPr lang="fr-BE" sz="2400" dirty="0" smtClean="0"/>
              <a:t>Travail sur soi  </a:t>
            </a:r>
            <a:endParaRPr lang="fr-BE" sz="2400" dirty="0"/>
          </a:p>
          <a:p>
            <a:pPr marL="0" indent="0">
              <a:buNone/>
            </a:pPr>
            <a:endParaRPr lang="fr-BE" sz="2400" dirty="0" smtClean="0"/>
          </a:p>
          <a:p>
            <a:pPr marL="0" indent="0">
              <a:buNone/>
            </a:pPr>
            <a:r>
              <a:rPr lang="fr-BE" sz="2400" u="sng" dirty="0" smtClean="0"/>
              <a:t>Identité pour autrui :</a:t>
            </a:r>
          </a:p>
          <a:p>
            <a:r>
              <a:rPr lang="fr-BE" sz="2400" dirty="0" smtClean="0"/>
              <a:t>Vision des agents d’antenne</a:t>
            </a:r>
          </a:p>
          <a:p>
            <a:r>
              <a:rPr lang="fr-BE" sz="2400" dirty="0" smtClean="0"/>
              <a:t>Vision des conseillers </a:t>
            </a:r>
            <a:r>
              <a:rPr lang="fr-BE" sz="2400" dirty="0" err="1" smtClean="0"/>
              <a:t>Forem</a:t>
            </a:r>
            <a:endParaRPr lang="fr-BE" sz="2400" dirty="0"/>
          </a:p>
          <a:p>
            <a:endParaRPr lang="fr-BE" sz="2400" dirty="0" smtClean="0"/>
          </a:p>
          <a:p>
            <a:pPr marL="0" indent="0">
              <a:buNone/>
            </a:pPr>
            <a:endParaRPr lang="fr-BE" sz="2400" dirty="0"/>
          </a:p>
        </p:txBody>
      </p:sp>
      <p:sp>
        <p:nvSpPr>
          <p:cNvPr id="5" name="Accolade fermante 4"/>
          <p:cNvSpPr/>
          <p:nvPr/>
        </p:nvSpPr>
        <p:spPr>
          <a:xfrm>
            <a:off x="6705600" y="2743199"/>
            <a:ext cx="304800" cy="1219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6" name="ZoneTexte 5"/>
          <p:cNvSpPr txBox="1"/>
          <p:nvPr/>
        </p:nvSpPr>
        <p:spPr>
          <a:xfrm>
            <a:off x="7010400" y="3121966"/>
            <a:ext cx="2133600" cy="461665"/>
          </a:xfrm>
          <a:prstGeom prst="rect">
            <a:avLst/>
          </a:prstGeom>
          <a:noFill/>
        </p:spPr>
        <p:txBody>
          <a:bodyPr wrap="square" rtlCol="0">
            <a:spAutoFit/>
          </a:bodyPr>
          <a:lstStyle/>
          <a:p>
            <a:r>
              <a:rPr lang="fr-BE" sz="2400" b="1" dirty="0" smtClean="0"/>
              <a:t>Légitimation</a:t>
            </a:r>
            <a:endParaRPr lang="fr-BE" sz="2400" b="1" dirty="0"/>
          </a:p>
        </p:txBody>
      </p:sp>
      <p:sp>
        <p:nvSpPr>
          <p:cNvPr id="7" name="Accolade fermante 6"/>
          <p:cNvSpPr/>
          <p:nvPr/>
        </p:nvSpPr>
        <p:spPr>
          <a:xfrm>
            <a:off x="5949855" y="5105400"/>
            <a:ext cx="381000" cy="76998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8" name="ZoneTexte 7"/>
          <p:cNvSpPr txBox="1"/>
          <p:nvPr/>
        </p:nvSpPr>
        <p:spPr>
          <a:xfrm>
            <a:off x="6477000" y="5259561"/>
            <a:ext cx="2590800" cy="461665"/>
          </a:xfrm>
          <a:prstGeom prst="rect">
            <a:avLst/>
          </a:prstGeom>
          <a:noFill/>
        </p:spPr>
        <p:txBody>
          <a:bodyPr wrap="square" rtlCol="0">
            <a:spAutoFit/>
          </a:bodyPr>
          <a:lstStyle/>
          <a:p>
            <a:r>
              <a:rPr lang="fr-BE" sz="2400" b="1" dirty="0" smtClean="0"/>
              <a:t>Territorialisation</a:t>
            </a:r>
            <a:endParaRPr lang="fr-BE" sz="2400" b="1" dirty="0"/>
          </a:p>
        </p:txBody>
      </p:sp>
    </p:spTree>
    <p:extLst>
      <p:ext uri="{BB962C8B-B14F-4D97-AF65-F5344CB8AC3E}">
        <p14:creationId xmlns:p14="http://schemas.microsoft.com/office/powerpoint/2010/main" val="371856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0200" y="624110"/>
            <a:ext cx="7162799" cy="1280890"/>
          </a:xfrm>
        </p:spPr>
        <p:txBody>
          <a:bodyPr>
            <a:normAutofit fontScale="90000"/>
          </a:bodyPr>
          <a:lstStyle/>
          <a:p>
            <a:r>
              <a:rPr lang="fr-BE" b="1" dirty="0" smtClean="0"/>
              <a:t>Résultats : </a:t>
            </a:r>
            <a:r>
              <a:rPr lang="fr-BE" dirty="0" smtClean="0"/>
              <a:t/>
            </a:r>
            <a:br>
              <a:rPr lang="fr-BE" dirty="0" smtClean="0"/>
            </a:br>
            <a:r>
              <a:rPr lang="fr-BE" dirty="0" smtClean="0"/>
              <a:t>Groupe professionnel hétérogène</a:t>
            </a:r>
            <a:endParaRPr lang="fr-BE" dirty="0"/>
          </a:p>
        </p:txBody>
      </p:sp>
      <p:sp>
        <p:nvSpPr>
          <p:cNvPr id="3" name="Espace réservé du contenu 2"/>
          <p:cNvSpPr>
            <a:spLocks noGrp="1"/>
          </p:cNvSpPr>
          <p:nvPr>
            <p:ph idx="1"/>
          </p:nvPr>
        </p:nvSpPr>
        <p:spPr>
          <a:xfrm>
            <a:off x="1066800" y="2327699"/>
            <a:ext cx="7467600" cy="3987158"/>
          </a:xfrm>
        </p:spPr>
        <p:txBody>
          <a:bodyPr>
            <a:normAutofit/>
          </a:bodyPr>
          <a:lstStyle/>
          <a:p>
            <a:pPr marL="0" indent="0">
              <a:buNone/>
            </a:pPr>
            <a:r>
              <a:rPr lang="fr-BE" sz="2400" u="sng" dirty="0" smtClean="0"/>
              <a:t>Identité pour soi :</a:t>
            </a:r>
          </a:p>
          <a:p>
            <a:r>
              <a:rPr lang="fr-BE" sz="2400" dirty="0" smtClean="0"/>
              <a:t>Parrainage		</a:t>
            </a:r>
          </a:p>
          <a:p>
            <a:r>
              <a:rPr lang="fr-BE" sz="2400" dirty="0" smtClean="0"/>
              <a:t>Agent d’insertion</a:t>
            </a:r>
          </a:p>
          <a:p>
            <a:pPr marL="0" indent="0">
              <a:buNone/>
            </a:pPr>
            <a:endParaRPr lang="fr-BE" sz="2400" dirty="0" smtClean="0"/>
          </a:p>
          <a:p>
            <a:pPr marL="0" indent="0">
              <a:buNone/>
            </a:pPr>
            <a:endParaRPr lang="fr-BE" sz="2400" dirty="0" smtClean="0"/>
          </a:p>
          <a:p>
            <a:pPr marL="0" indent="0">
              <a:buNone/>
            </a:pPr>
            <a:r>
              <a:rPr lang="fr-BE" sz="2400" u="sng" dirty="0" smtClean="0"/>
              <a:t>Identité pour autrui :</a:t>
            </a:r>
          </a:p>
          <a:p>
            <a:r>
              <a:rPr lang="fr-BE" sz="2400" dirty="0" smtClean="0"/>
              <a:t>Relation avec la hiérarchie</a:t>
            </a:r>
          </a:p>
          <a:p>
            <a:r>
              <a:rPr lang="fr-BE" sz="2400" dirty="0" smtClean="0"/>
              <a:t>Relation avec la société</a:t>
            </a:r>
            <a:endParaRPr lang="fr-BE" sz="2400" dirty="0"/>
          </a:p>
          <a:p>
            <a:endParaRPr lang="fr-BE" sz="2400" dirty="0" smtClean="0"/>
          </a:p>
          <a:p>
            <a:pPr marL="0" indent="0">
              <a:buNone/>
            </a:pPr>
            <a:endParaRPr lang="fr-BE" sz="2400" dirty="0"/>
          </a:p>
        </p:txBody>
      </p:sp>
      <p:sp>
        <p:nvSpPr>
          <p:cNvPr id="5" name="Accolade fermante 4"/>
          <p:cNvSpPr/>
          <p:nvPr/>
        </p:nvSpPr>
        <p:spPr>
          <a:xfrm>
            <a:off x="5152030" y="2838057"/>
            <a:ext cx="304800" cy="8682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6" name="ZoneTexte 5"/>
          <p:cNvSpPr txBox="1"/>
          <p:nvPr/>
        </p:nvSpPr>
        <p:spPr>
          <a:xfrm>
            <a:off x="5486400" y="3041339"/>
            <a:ext cx="3352800" cy="461665"/>
          </a:xfrm>
          <a:prstGeom prst="rect">
            <a:avLst/>
          </a:prstGeom>
          <a:noFill/>
        </p:spPr>
        <p:txBody>
          <a:bodyPr wrap="square" rtlCol="0">
            <a:spAutoFit/>
          </a:bodyPr>
          <a:lstStyle/>
          <a:p>
            <a:r>
              <a:rPr lang="fr-BE" sz="2400" b="1" dirty="0" smtClean="0"/>
              <a:t>Professionnalisation</a:t>
            </a:r>
            <a:endParaRPr lang="fr-BE" sz="2400" b="1" dirty="0"/>
          </a:p>
        </p:txBody>
      </p:sp>
      <p:sp>
        <p:nvSpPr>
          <p:cNvPr id="7" name="Accolade fermante 6"/>
          <p:cNvSpPr/>
          <p:nvPr/>
        </p:nvSpPr>
        <p:spPr>
          <a:xfrm>
            <a:off x="5927109" y="5334000"/>
            <a:ext cx="381000" cy="838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8" name="ZoneTexte 7"/>
          <p:cNvSpPr txBox="1"/>
          <p:nvPr/>
        </p:nvSpPr>
        <p:spPr>
          <a:xfrm>
            <a:off x="6308109" y="5522267"/>
            <a:ext cx="2590800" cy="461665"/>
          </a:xfrm>
          <a:prstGeom prst="rect">
            <a:avLst/>
          </a:prstGeom>
          <a:noFill/>
        </p:spPr>
        <p:txBody>
          <a:bodyPr wrap="square" rtlCol="0">
            <a:spAutoFit/>
          </a:bodyPr>
          <a:lstStyle/>
          <a:p>
            <a:r>
              <a:rPr lang="fr-BE" sz="2400" b="1" dirty="0" smtClean="0"/>
              <a:t>Autonomisation</a:t>
            </a:r>
            <a:endParaRPr lang="fr-BE" sz="2400" b="1" dirty="0"/>
          </a:p>
        </p:txBody>
      </p:sp>
    </p:spTree>
    <p:extLst>
      <p:ext uri="{BB962C8B-B14F-4D97-AF65-F5344CB8AC3E}">
        <p14:creationId xmlns:p14="http://schemas.microsoft.com/office/powerpoint/2010/main" val="2172030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0" y="2133600"/>
            <a:ext cx="8011886" cy="4724400"/>
          </a:xfrm>
        </p:spPr>
        <p:txBody>
          <a:bodyPr>
            <a:normAutofit/>
          </a:bodyPr>
          <a:lstStyle/>
          <a:p>
            <a:r>
              <a:rPr lang="fr-BE" sz="2800" dirty="0" smtClean="0"/>
              <a:t>Centre Public d’Action Sociale de Liège</a:t>
            </a:r>
          </a:p>
          <a:p>
            <a:pPr lvl="1"/>
            <a:endParaRPr lang="fr-BE" sz="2600" dirty="0" smtClean="0"/>
          </a:p>
          <a:p>
            <a:pPr lvl="1"/>
            <a:r>
              <a:rPr lang="fr-BE" sz="2600" dirty="0" smtClean="0"/>
              <a:t>Changement étymologique</a:t>
            </a:r>
          </a:p>
          <a:p>
            <a:pPr lvl="1"/>
            <a:endParaRPr lang="fr-BE" sz="2600" dirty="0" smtClean="0"/>
          </a:p>
          <a:p>
            <a:pPr lvl="1"/>
            <a:r>
              <a:rPr lang="fr-BE" sz="2600" dirty="0" smtClean="0"/>
              <a:t>Etat social actif</a:t>
            </a:r>
          </a:p>
          <a:p>
            <a:pPr lvl="1"/>
            <a:endParaRPr lang="fr-BE" sz="2600" dirty="0" smtClean="0"/>
          </a:p>
          <a:p>
            <a:pPr lvl="1"/>
            <a:r>
              <a:rPr lang="fr-BE" sz="2600" dirty="0" smtClean="0"/>
              <a:t>Passage d’un référentiel à l’autre</a:t>
            </a:r>
          </a:p>
          <a:p>
            <a:pPr lvl="2"/>
            <a:r>
              <a:rPr lang="fr-BE" sz="2200" dirty="0" smtClean="0"/>
              <a:t>Placement =&gt; accompagnement</a:t>
            </a:r>
          </a:p>
          <a:p>
            <a:pPr lvl="1"/>
            <a:endParaRPr lang="fr-BE" sz="2600" dirty="0"/>
          </a:p>
          <a:p>
            <a:endParaRPr lang="fr-BE" sz="2800" dirty="0" smtClean="0"/>
          </a:p>
          <a:p>
            <a:pPr marL="0" indent="0">
              <a:buNone/>
            </a:pPr>
            <a:endParaRPr lang="fr-BE" sz="2800" dirty="0"/>
          </a:p>
        </p:txBody>
      </p:sp>
      <p:sp>
        <p:nvSpPr>
          <p:cNvPr id="5" name="Titre 4"/>
          <p:cNvSpPr>
            <a:spLocks noGrp="1"/>
          </p:cNvSpPr>
          <p:nvPr>
            <p:ph type="title"/>
          </p:nvPr>
        </p:nvSpPr>
        <p:spPr/>
        <p:txBody>
          <a:bodyPr/>
          <a:lstStyle/>
          <a:p>
            <a:r>
              <a:rPr lang="fr-BE" b="1" dirty="0" smtClean="0"/>
              <a:t>Contextualisation/conditions d’existence</a:t>
            </a:r>
            <a:endParaRPr lang="fr-BE" b="1" dirty="0"/>
          </a:p>
        </p:txBody>
      </p:sp>
    </p:spTree>
    <p:extLst>
      <p:ext uri="{BB962C8B-B14F-4D97-AF65-F5344CB8AC3E}">
        <p14:creationId xmlns:p14="http://schemas.microsoft.com/office/powerpoint/2010/main" val="2193125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0" y="1371600"/>
            <a:ext cx="7696201" cy="5257800"/>
          </a:xfrm>
        </p:spPr>
        <p:txBody>
          <a:bodyPr>
            <a:noAutofit/>
          </a:bodyPr>
          <a:lstStyle/>
          <a:p>
            <a:r>
              <a:rPr lang="fr-BE" sz="2800" dirty="0" smtClean="0"/>
              <a:t>Identité </a:t>
            </a:r>
            <a:r>
              <a:rPr lang="fr-BE" sz="2800" dirty="0"/>
              <a:t>professionnelle </a:t>
            </a:r>
            <a:r>
              <a:rPr lang="fr-BE" sz="2800" u="sng" dirty="0"/>
              <a:t>en crise</a:t>
            </a:r>
            <a:r>
              <a:rPr lang="fr-BE" sz="2800" dirty="0"/>
              <a:t> </a:t>
            </a:r>
            <a:r>
              <a:rPr lang="fr-BE" sz="2800" dirty="0" smtClean="0"/>
              <a:t>:</a:t>
            </a:r>
          </a:p>
          <a:p>
            <a:pPr lvl="1"/>
            <a:r>
              <a:rPr lang="fr-BE" sz="2600" dirty="0" smtClean="0"/>
              <a:t>Identité instable/ distanciation du travail</a:t>
            </a:r>
            <a:endParaRPr lang="fr-BE" sz="2600" dirty="0"/>
          </a:p>
          <a:p>
            <a:endParaRPr lang="fr-BE" sz="2800" dirty="0" smtClean="0"/>
          </a:p>
          <a:p>
            <a:r>
              <a:rPr lang="fr-BE" sz="2800" dirty="0" smtClean="0"/>
              <a:t>Identité </a:t>
            </a:r>
            <a:r>
              <a:rPr lang="fr-BE" sz="2800" dirty="0"/>
              <a:t>professionnelle </a:t>
            </a:r>
            <a:r>
              <a:rPr lang="fr-BE" sz="2800" u="sng" dirty="0" smtClean="0"/>
              <a:t>fusionnelle</a:t>
            </a:r>
          </a:p>
          <a:p>
            <a:pPr lvl="1"/>
            <a:r>
              <a:rPr lang="fr-BE" sz="2600" dirty="0" smtClean="0"/>
              <a:t>Identité pour soi et autrui se confondent</a:t>
            </a:r>
            <a:endParaRPr lang="fr-BE" sz="2600" dirty="0"/>
          </a:p>
          <a:p>
            <a:endParaRPr lang="fr-BE" sz="2800" dirty="0" smtClean="0"/>
          </a:p>
          <a:p>
            <a:r>
              <a:rPr lang="fr-BE" sz="2800" dirty="0" smtClean="0"/>
              <a:t>Identité </a:t>
            </a:r>
            <a:r>
              <a:rPr lang="fr-BE" sz="2800" dirty="0"/>
              <a:t>professionnelle </a:t>
            </a:r>
            <a:r>
              <a:rPr lang="fr-BE" sz="2800" u="sng" dirty="0" smtClean="0"/>
              <a:t>négociée</a:t>
            </a:r>
          </a:p>
          <a:p>
            <a:pPr lvl="1"/>
            <a:r>
              <a:rPr lang="fr-BE" sz="2600" dirty="0" smtClean="0"/>
              <a:t>Aller-retours entre identité pour soi et identité pour autrui </a:t>
            </a:r>
          </a:p>
          <a:p>
            <a:pPr lvl="1"/>
            <a:r>
              <a:rPr lang="fr-BE" sz="2600" dirty="0" smtClean="0"/>
              <a:t>Identité « stable »</a:t>
            </a:r>
            <a:r>
              <a:rPr lang="fr-BE" sz="2600" dirty="0"/>
              <a:t> </a:t>
            </a:r>
            <a:endParaRPr lang="fr-BE" sz="2600" dirty="0" smtClean="0"/>
          </a:p>
          <a:p>
            <a:pPr lvl="1"/>
            <a:endParaRPr lang="fr-BE" sz="2600" dirty="0"/>
          </a:p>
          <a:p>
            <a:endParaRPr lang="fr-BE" sz="2800" dirty="0"/>
          </a:p>
        </p:txBody>
      </p:sp>
      <p:sp>
        <p:nvSpPr>
          <p:cNvPr id="5" name="Titre 4"/>
          <p:cNvSpPr>
            <a:spLocks noGrp="1"/>
          </p:cNvSpPr>
          <p:nvPr>
            <p:ph type="title"/>
          </p:nvPr>
        </p:nvSpPr>
        <p:spPr>
          <a:xfrm>
            <a:off x="1676400" y="609600"/>
            <a:ext cx="6589199" cy="1280890"/>
          </a:xfrm>
        </p:spPr>
        <p:txBody>
          <a:bodyPr/>
          <a:lstStyle/>
          <a:p>
            <a:r>
              <a:rPr lang="fr-BE" b="1" dirty="0" smtClean="0"/>
              <a:t>Typologie identitaire </a:t>
            </a:r>
            <a:endParaRPr lang="fr-BE" b="1" dirty="0"/>
          </a:p>
        </p:txBody>
      </p:sp>
    </p:spTree>
    <p:extLst>
      <p:ext uri="{BB962C8B-B14F-4D97-AF65-F5344CB8AC3E}">
        <p14:creationId xmlns:p14="http://schemas.microsoft.com/office/powerpoint/2010/main" val="18253690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0" y="1371600"/>
            <a:ext cx="7696201" cy="5257800"/>
          </a:xfrm>
        </p:spPr>
        <p:txBody>
          <a:bodyPr>
            <a:noAutofit/>
          </a:bodyPr>
          <a:lstStyle/>
          <a:p>
            <a:pPr lvl="1"/>
            <a:r>
              <a:rPr lang="fr-BE" sz="2600" dirty="0" smtClean="0"/>
              <a:t>Conditions d’existence</a:t>
            </a:r>
          </a:p>
          <a:p>
            <a:pPr lvl="2"/>
            <a:r>
              <a:rPr lang="fr-BE" sz="2400" dirty="0" smtClean="0"/>
              <a:t>Travail sur soi</a:t>
            </a:r>
          </a:p>
          <a:p>
            <a:pPr lvl="2"/>
            <a:r>
              <a:rPr lang="fr-BE" sz="2400" dirty="0" smtClean="0"/>
              <a:t>Employabilité</a:t>
            </a:r>
          </a:p>
          <a:p>
            <a:pPr lvl="2"/>
            <a:endParaRPr lang="fr-BE" sz="2400" dirty="0"/>
          </a:p>
          <a:p>
            <a:pPr lvl="1"/>
            <a:r>
              <a:rPr lang="fr-BE" sz="2600" dirty="0" smtClean="0"/>
              <a:t>Absence d’une identité professionnelle  homogène et commune</a:t>
            </a:r>
          </a:p>
          <a:p>
            <a:pPr lvl="1"/>
            <a:endParaRPr lang="fr-BE" sz="2600" dirty="0"/>
          </a:p>
          <a:p>
            <a:pPr lvl="1"/>
            <a:r>
              <a:rPr lang="fr-BE" sz="2600" dirty="0" smtClean="0"/>
              <a:t>Identité professionnelle = construction entre l’identité relationnelle et l’identité biographique</a:t>
            </a:r>
          </a:p>
          <a:p>
            <a:pPr lvl="1"/>
            <a:endParaRPr lang="fr-BE" sz="2600" dirty="0"/>
          </a:p>
          <a:p>
            <a:pPr lvl="1"/>
            <a:endParaRPr lang="fr-BE" sz="2600" dirty="0"/>
          </a:p>
          <a:p>
            <a:pPr lvl="1"/>
            <a:endParaRPr lang="fr-BE" sz="2400" dirty="0" smtClean="0"/>
          </a:p>
          <a:p>
            <a:pPr lvl="1"/>
            <a:endParaRPr lang="fr-BE" sz="2600" dirty="0"/>
          </a:p>
          <a:p>
            <a:pPr lvl="1"/>
            <a:endParaRPr lang="fr-BE" sz="2600" dirty="0"/>
          </a:p>
          <a:p>
            <a:endParaRPr lang="fr-BE" sz="2800" dirty="0"/>
          </a:p>
        </p:txBody>
      </p:sp>
      <p:sp>
        <p:nvSpPr>
          <p:cNvPr id="5" name="Titre 4"/>
          <p:cNvSpPr>
            <a:spLocks noGrp="1"/>
          </p:cNvSpPr>
          <p:nvPr>
            <p:ph type="title"/>
          </p:nvPr>
        </p:nvSpPr>
        <p:spPr>
          <a:xfrm>
            <a:off x="1676400" y="609600"/>
            <a:ext cx="6589199" cy="685800"/>
          </a:xfrm>
        </p:spPr>
        <p:txBody>
          <a:bodyPr/>
          <a:lstStyle/>
          <a:p>
            <a:r>
              <a:rPr lang="fr-BE" b="1" dirty="0" smtClean="0"/>
              <a:t>Conclusion</a:t>
            </a:r>
            <a:endParaRPr lang="fr-BE" b="1" dirty="0"/>
          </a:p>
        </p:txBody>
      </p:sp>
    </p:spTree>
    <p:extLst>
      <p:ext uri="{BB962C8B-B14F-4D97-AF65-F5344CB8AC3E}">
        <p14:creationId xmlns:p14="http://schemas.microsoft.com/office/powerpoint/2010/main" val="18275416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1" y="1676400"/>
            <a:ext cx="7696200" cy="4572000"/>
          </a:xfrm>
        </p:spPr>
        <p:txBody>
          <a:bodyPr>
            <a:normAutofit fontScale="92500" lnSpcReduction="10000"/>
          </a:bodyPr>
          <a:lstStyle/>
          <a:p>
            <a:r>
              <a:rPr lang="fr-BE" sz="2800" dirty="0"/>
              <a:t>Diagnostic clinique </a:t>
            </a:r>
          </a:p>
          <a:p>
            <a:pPr lvl="1"/>
            <a:r>
              <a:rPr lang="fr-BE" sz="2600" dirty="0"/>
              <a:t>Symptômes</a:t>
            </a:r>
          </a:p>
          <a:p>
            <a:pPr lvl="1"/>
            <a:r>
              <a:rPr lang="fr-BE" sz="2600" dirty="0"/>
              <a:t>Diagnostic « médical </a:t>
            </a:r>
            <a:r>
              <a:rPr lang="fr-BE" sz="2600" dirty="0" smtClean="0"/>
              <a:t>»</a:t>
            </a:r>
          </a:p>
          <a:p>
            <a:pPr marL="0" indent="0">
              <a:buNone/>
            </a:pPr>
            <a:endParaRPr lang="fr-BE" sz="2800" dirty="0"/>
          </a:p>
          <a:p>
            <a:r>
              <a:rPr lang="fr-BE" sz="2800" dirty="0" smtClean="0"/>
              <a:t>Acteurs qui interagissent avec les agents (intra muros)</a:t>
            </a:r>
          </a:p>
          <a:p>
            <a:endParaRPr lang="fr-BE" sz="2800" dirty="0"/>
          </a:p>
          <a:p>
            <a:r>
              <a:rPr lang="fr-BE" sz="2800" dirty="0" smtClean="0"/>
              <a:t>Confronter l’identité professionnelle des agents d’insertion à celle des autres métiers de l’insertion</a:t>
            </a:r>
          </a:p>
          <a:p>
            <a:endParaRPr lang="fr-BE" sz="2800" dirty="0"/>
          </a:p>
          <a:p>
            <a:endParaRPr lang="fr-BE" sz="2800" dirty="0"/>
          </a:p>
        </p:txBody>
      </p:sp>
      <p:sp>
        <p:nvSpPr>
          <p:cNvPr id="5" name="Titre 4"/>
          <p:cNvSpPr>
            <a:spLocks noGrp="1"/>
          </p:cNvSpPr>
          <p:nvPr>
            <p:ph type="title"/>
          </p:nvPr>
        </p:nvSpPr>
        <p:spPr/>
        <p:txBody>
          <a:bodyPr/>
          <a:lstStyle/>
          <a:p>
            <a:r>
              <a:rPr lang="fr-BE" b="1" dirty="0" smtClean="0"/>
              <a:t>Pistes de réflexions</a:t>
            </a:r>
            <a:endParaRPr lang="fr-BE" b="1" dirty="0"/>
          </a:p>
        </p:txBody>
      </p:sp>
    </p:spTree>
    <p:extLst>
      <p:ext uri="{BB962C8B-B14F-4D97-AF65-F5344CB8AC3E}">
        <p14:creationId xmlns:p14="http://schemas.microsoft.com/office/powerpoint/2010/main" val="36234026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1" y="1676400"/>
            <a:ext cx="7696200" cy="4800600"/>
          </a:xfrm>
        </p:spPr>
        <p:txBody>
          <a:bodyPr>
            <a:normAutofit lnSpcReduction="10000"/>
          </a:bodyPr>
          <a:lstStyle/>
          <a:p>
            <a:r>
              <a:rPr lang="fr-BE" sz="2800" dirty="0" smtClean="0"/>
              <a:t>Profils des agents (âge, expérience professionnelle, formation scolaire)</a:t>
            </a:r>
            <a:endParaRPr lang="fr-BE" sz="2800" dirty="0"/>
          </a:p>
          <a:p>
            <a:endParaRPr lang="fr-BE" sz="2800" dirty="0" smtClean="0"/>
          </a:p>
          <a:p>
            <a:r>
              <a:rPr lang="fr-BE" sz="2800" dirty="0" smtClean="0"/>
              <a:t>Evolution des politiques publiques et sociales</a:t>
            </a:r>
          </a:p>
          <a:p>
            <a:pPr lvl="1"/>
            <a:r>
              <a:rPr lang="fr-BE" sz="2400" dirty="0"/>
              <a:t>1</a:t>
            </a:r>
            <a:r>
              <a:rPr lang="fr-BE" sz="2400" baseline="30000" dirty="0"/>
              <a:t>er</a:t>
            </a:r>
            <a:r>
              <a:rPr lang="fr-BE" sz="2400" dirty="0"/>
              <a:t> janvier </a:t>
            </a:r>
            <a:r>
              <a:rPr lang="fr-BE" sz="2400" dirty="0" smtClean="0"/>
              <a:t>2015</a:t>
            </a:r>
            <a:endParaRPr lang="fr-BE" sz="2600" dirty="0" smtClean="0"/>
          </a:p>
          <a:p>
            <a:endParaRPr lang="fr-BE" sz="2800" dirty="0"/>
          </a:p>
          <a:p>
            <a:r>
              <a:rPr lang="fr-BE" sz="2800" dirty="0" smtClean="0"/>
              <a:t>Evolution des bénéficiaires </a:t>
            </a:r>
          </a:p>
          <a:p>
            <a:pPr lvl="1"/>
            <a:r>
              <a:rPr lang="fr-BE" sz="2600" dirty="0" smtClean="0"/>
              <a:t>Niveau de formation</a:t>
            </a:r>
          </a:p>
          <a:p>
            <a:pPr lvl="1"/>
            <a:r>
              <a:rPr lang="fr-BE" sz="2600" dirty="0" smtClean="0"/>
              <a:t>Niveau de langue</a:t>
            </a:r>
          </a:p>
          <a:p>
            <a:endParaRPr lang="fr-BE" sz="2800" dirty="0"/>
          </a:p>
          <a:p>
            <a:endParaRPr lang="fr-BE" sz="2800" dirty="0"/>
          </a:p>
        </p:txBody>
      </p:sp>
      <p:sp>
        <p:nvSpPr>
          <p:cNvPr id="5" name="Titre 4"/>
          <p:cNvSpPr>
            <a:spLocks noGrp="1"/>
          </p:cNvSpPr>
          <p:nvPr>
            <p:ph type="title"/>
          </p:nvPr>
        </p:nvSpPr>
        <p:spPr/>
        <p:txBody>
          <a:bodyPr/>
          <a:lstStyle/>
          <a:p>
            <a:r>
              <a:rPr lang="fr-BE" b="1" dirty="0" smtClean="0"/>
              <a:t>Pistes de réflexions</a:t>
            </a:r>
            <a:endParaRPr lang="fr-BE" b="1" dirty="0"/>
          </a:p>
        </p:txBody>
      </p:sp>
    </p:spTree>
    <p:extLst>
      <p:ext uri="{BB962C8B-B14F-4D97-AF65-F5344CB8AC3E}">
        <p14:creationId xmlns:p14="http://schemas.microsoft.com/office/powerpoint/2010/main" val="2052680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1942416" y="2514601"/>
            <a:ext cx="6600451" cy="1066799"/>
          </a:xfrm>
        </p:spPr>
        <p:txBody>
          <a:bodyPr>
            <a:normAutofit/>
          </a:bodyPr>
          <a:lstStyle/>
          <a:p>
            <a:pPr algn="ctr"/>
            <a:r>
              <a:rPr lang="fr-BE" sz="4000" b="1" dirty="0" smtClean="0"/>
              <a:t>Merci de votre attention</a:t>
            </a:r>
            <a:endParaRPr lang="fr-BE" sz="4000" b="1" dirty="0"/>
          </a:p>
        </p:txBody>
      </p:sp>
    </p:spTree>
    <p:extLst>
      <p:ext uri="{BB962C8B-B14F-4D97-AF65-F5344CB8AC3E}">
        <p14:creationId xmlns:p14="http://schemas.microsoft.com/office/powerpoint/2010/main" val="3830851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Références bibliographiques</a:t>
            </a:r>
            <a:endParaRPr lang="fr-BE" dirty="0"/>
          </a:p>
        </p:txBody>
      </p:sp>
      <p:sp>
        <p:nvSpPr>
          <p:cNvPr id="4" name="Sous-titre 1"/>
          <p:cNvSpPr>
            <a:spLocks noGrp="1"/>
          </p:cNvSpPr>
          <p:nvPr>
            <p:ph idx="1"/>
          </p:nvPr>
        </p:nvSpPr>
        <p:spPr>
          <a:xfrm>
            <a:off x="1447800" y="1676400"/>
            <a:ext cx="7543801" cy="4572000"/>
          </a:xfrm>
        </p:spPr>
        <p:txBody>
          <a:bodyPr>
            <a:normAutofit lnSpcReduction="10000"/>
          </a:bodyPr>
          <a:lstStyle/>
          <a:p>
            <a:r>
              <a:rPr lang="fr-BE" dirty="0" smtClean="0"/>
              <a:t>DUBAR </a:t>
            </a:r>
            <a:r>
              <a:rPr lang="fr-BE" dirty="0"/>
              <a:t>C., 1994, « identités collectives et individuelles dans le champ professionnel », Bruxelles, in Coster M. de, PICHAULT F. (</a:t>
            </a:r>
            <a:r>
              <a:rPr lang="fr-BE" dirty="0" err="1"/>
              <a:t>eds</a:t>
            </a:r>
            <a:r>
              <a:rPr lang="fr-BE" dirty="0"/>
              <a:t>), Traité de sociologie du travail, De Boeck</a:t>
            </a:r>
          </a:p>
          <a:p>
            <a:r>
              <a:rPr lang="fr-BE" dirty="0" smtClean="0"/>
              <a:t>DUBAR </a:t>
            </a:r>
            <a:r>
              <a:rPr lang="fr-BE" dirty="0"/>
              <a:t>C., 2002, « la socialisation, construction des identités sociales et professionnelles », éd. Armand Colin</a:t>
            </a:r>
          </a:p>
          <a:p>
            <a:r>
              <a:rPr lang="fr-BE" dirty="0" smtClean="0"/>
              <a:t>DUBAR </a:t>
            </a:r>
            <a:r>
              <a:rPr lang="fr-BE" dirty="0"/>
              <a:t>C., TRIPIER P., BOUSSARD V., 1998, La sociologie des professions, Armand </a:t>
            </a:r>
            <a:r>
              <a:rPr lang="fr-BE" dirty="0" err="1"/>
              <a:t>collin</a:t>
            </a:r>
            <a:r>
              <a:rPr lang="fr-BE" dirty="0"/>
              <a:t>, 3</a:t>
            </a:r>
            <a:r>
              <a:rPr lang="fr-BE" baseline="30000" dirty="0"/>
              <a:t>ème</a:t>
            </a:r>
            <a:r>
              <a:rPr lang="fr-BE" dirty="0"/>
              <a:t> édition, 2011</a:t>
            </a:r>
          </a:p>
          <a:p>
            <a:r>
              <a:rPr lang="fr-BE" dirty="0"/>
              <a:t>ORIANNE J.F., 2005, « le traitement clinique du chômage », Thèse présentée et soutenue publiquement en vue de l’obtention du titre de docteur en sociologie, Louvain-La-Neuve </a:t>
            </a:r>
          </a:p>
          <a:p>
            <a:r>
              <a:rPr lang="fr-BE" dirty="0"/>
              <a:t>VRANCKEN D., MACQUET C., 2006, « le travail sur soi », Belin, Perspectives Sociologiques</a:t>
            </a:r>
          </a:p>
          <a:p>
            <a:r>
              <a:rPr lang="fr-BE" dirty="0"/>
              <a:t>VRANCKEN D., ION J., RAVON B., 2005, « les travailleurs sociaux », Paris, Editions La Découverte </a:t>
            </a:r>
          </a:p>
          <a:p>
            <a:endParaRPr lang="fr-BE" dirty="0"/>
          </a:p>
        </p:txBody>
      </p:sp>
    </p:spTree>
    <p:extLst>
      <p:ext uri="{BB962C8B-B14F-4D97-AF65-F5344CB8AC3E}">
        <p14:creationId xmlns:p14="http://schemas.microsoft.com/office/powerpoint/2010/main" val="1466406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143000" y="2133600"/>
            <a:ext cx="8011886" cy="4724400"/>
          </a:xfrm>
        </p:spPr>
        <p:txBody>
          <a:bodyPr>
            <a:normAutofit/>
          </a:bodyPr>
          <a:lstStyle/>
          <a:p>
            <a:r>
              <a:rPr lang="fr-BE" sz="2800" dirty="0" smtClean="0"/>
              <a:t>Service de réinsertion socioprofessionnelle (</a:t>
            </a:r>
            <a:r>
              <a:rPr lang="fr-BE" sz="2800" dirty="0" err="1" smtClean="0"/>
              <a:t>RéINSER</a:t>
            </a:r>
            <a:r>
              <a:rPr lang="fr-BE" sz="2800" dirty="0" smtClean="0"/>
              <a:t>) </a:t>
            </a:r>
          </a:p>
          <a:p>
            <a:pPr lvl="1"/>
            <a:endParaRPr lang="fr-BE" sz="2600" dirty="0" smtClean="0"/>
          </a:p>
          <a:p>
            <a:pPr lvl="1"/>
            <a:r>
              <a:rPr lang="fr-BE" sz="2600" dirty="0" smtClean="0"/>
              <a:t>1986 =&gt; 2002</a:t>
            </a:r>
          </a:p>
          <a:p>
            <a:pPr lvl="1"/>
            <a:endParaRPr lang="fr-BE" sz="2600" dirty="0" smtClean="0"/>
          </a:p>
          <a:p>
            <a:pPr lvl="1"/>
            <a:r>
              <a:rPr lang="fr-BE" sz="2600" dirty="0" smtClean="0"/>
              <a:t>Amont et aval de l’insertion</a:t>
            </a:r>
          </a:p>
          <a:p>
            <a:pPr lvl="1"/>
            <a:endParaRPr lang="fr-BE" sz="2600" dirty="0" smtClean="0"/>
          </a:p>
          <a:p>
            <a:pPr lvl="1"/>
            <a:r>
              <a:rPr lang="fr-BE" sz="2600" dirty="0" smtClean="0"/>
              <a:t>Accompagnement individualisé et personnalisé</a:t>
            </a:r>
          </a:p>
          <a:p>
            <a:pPr lvl="1"/>
            <a:endParaRPr lang="fr-BE" sz="2600" dirty="0"/>
          </a:p>
          <a:p>
            <a:endParaRPr lang="fr-BE" sz="2800" dirty="0" smtClean="0"/>
          </a:p>
          <a:p>
            <a:pPr marL="0" indent="0">
              <a:buNone/>
            </a:pPr>
            <a:endParaRPr lang="fr-BE" sz="2800" dirty="0"/>
          </a:p>
        </p:txBody>
      </p:sp>
      <p:sp>
        <p:nvSpPr>
          <p:cNvPr id="5" name="Titre 4"/>
          <p:cNvSpPr>
            <a:spLocks noGrp="1"/>
          </p:cNvSpPr>
          <p:nvPr>
            <p:ph type="title"/>
          </p:nvPr>
        </p:nvSpPr>
        <p:spPr/>
        <p:txBody>
          <a:bodyPr/>
          <a:lstStyle/>
          <a:p>
            <a:r>
              <a:rPr lang="fr-BE" b="1" dirty="0" smtClean="0"/>
              <a:t>Contextualisation/conditions d’existence</a:t>
            </a:r>
            <a:endParaRPr lang="fr-BE" b="1" dirty="0"/>
          </a:p>
        </p:txBody>
      </p:sp>
    </p:spTree>
    <p:extLst>
      <p:ext uri="{BB962C8B-B14F-4D97-AF65-F5344CB8AC3E}">
        <p14:creationId xmlns:p14="http://schemas.microsoft.com/office/powerpoint/2010/main" val="1649889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458686" y="2133600"/>
            <a:ext cx="7696200" cy="4724400"/>
          </a:xfrm>
        </p:spPr>
        <p:txBody>
          <a:bodyPr>
            <a:normAutofit/>
          </a:bodyPr>
          <a:lstStyle/>
          <a:p>
            <a:r>
              <a:rPr lang="fr-BE" sz="2800" dirty="0" smtClean="0"/>
              <a:t>Agents d’insertion</a:t>
            </a:r>
          </a:p>
          <a:p>
            <a:pPr lvl="1"/>
            <a:endParaRPr lang="fr-BE" sz="2600" dirty="0" smtClean="0"/>
          </a:p>
          <a:p>
            <a:pPr lvl="1"/>
            <a:r>
              <a:rPr lang="fr-BE" sz="2600" dirty="0" smtClean="0"/>
              <a:t>Nouvelles politiques publiques (réinsertion socioprofessionnelle)</a:t>
            </a:r>
          </a:p>
          <a:p>
            <a:pPr lvl="1"/>
            <a:endParaRPr lang="fr-BE" sz="2600" dirty="0" smtClean="0"/>
          </a:p>
          <a:p>
            <a:pPr lvl="1"/>
            <a:r>
              <a:rPr lang="fr-BE" sz="2600" dirty="0" smtClean="0"/>
              <a:t>Nouveaux groupes professionnels (</a:t>
            </a:r>
            <a:r>
              <a:rPr lang="fr-BE" sz="2600" dirty="0" err="1"/>
              <a:t>F</a:t>
            </a:r>
            <a:r>
              <a:rPr lang="fr-BE" sz="2600" dirty="0" err="1" smtClean="0"/>
              <a:t>orem</a:t>
            </a:r>
            <a:r>
              <a:rPr lang="fr-BE" sz="2600" dirty="0" smtClean="0"/>
              <a:t>, </a:t>
            </a:r>
            <a:r>
              <a:rPr lang="fr-BE" sz="2600" dirty="0" err="1"/>
              <a:t>O</a:t>
            </a:r>
            <a:r>
              <a:rPr lang="fr-BE" sz="2600" dirty="0" err="1" smtClean="0"/>
              <a:t>nem</a:t>
            </a:r>
            <a:r>
              <a:rPr lang="fr-BE" sz="2600" dirty="0" smtClean="0"/>
              <a:t>, A.S.B.L.)</a:t>
            </a:r>
          </a:p>
          <a:p>
            <a:pPr lvl="1"/>
            <a:endParaRPr lang="fr-BE" sz="2600" dirty="0" smtClean="0"/>
          </a:p>
          <a:p>
            <a:pPr lvl="1"/>
            <a:r>
              <a:rPr lang="fr-BE" sz="2600" dirty="0" smtClean="0"/>
              <a:t>Assistant social </a:t>
            </a:r>
            <a:endParaRPr lang="fr-BE" sz="2600" dirty="0"/>
          </a:p>
          <a:p>
            <a:endParaRPr lang="fr-BE" sz="2800" dirty="0"/>
          </a:p>
        </p:txBody>
      </p:sp>
      <p:sp>
        <p:nvSpPr>
          <p:cNvPr id="5" name="Titre 4"/>
          <p:cNvSpPr>
            <a:spLocks noGrp="1"/>
          </p:cNvSpPr>
          <p:nvPr>
            <p:ph type="title"/>
          </p:nvPr>
        </p:nvSpPr>
        <p:spPr/>
        <p:txBody>
          <a:bodyPr/>
          <a:lstStyle/>
          <a:p>
            <a:r>
              <a:rPr lang="fr-BE" b="1" dirty="0" smtClean="0"/>
              <a:t>Contextualisation/conditions d’existence</a:t>
            </a:r>
            <a:endParaRPr lang="fr-BE" b="1" dirty="0"/>
          </a:p>
        </p:txBody>
      </p:sp>
    </p:spTree>
    <p:extLst>
      <p:ext uri="{BB962C8B-B14F-4D97-AF65-F5344CB8AC3E}">
        <p14:creationId xmlns:p14="http://schemas.microsoft.com/office/powerpoint/2010/main" val="3256012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066800" y="1371600"/>
            <a:ext cx="8077200" cy="5257800"/>
          </a:xfrm>
        </p:spPr>
        <p:txBody>
          <a:bodyPr>
            <a:normAutofit lnSpcReduction="10000"/>
          </a:bodyPr>
          <a:lstStyle/>
          <a:p>
            <a:r>
              <a:rPr lang="fr-BE" sz="2800" dirty="0" smtClean="0"/>
              <a:t>Analyse transversale entre l’identité professionnelle et les pratiques professionnelles</a:t>
            </a:r>
          </a:p>
          <a:p>
            <a:pPr marL="0" indent="0">
              <a:buNone/>
            </a:pPr>
            <a:endParaRPr lang="fr-BE" sz="2800" dirty="0"/>
          </a:p>
          <a:p>
            <a:r>
              <a:rPr lang="fr-BE" sz="2800" dirty="0" smtClean="0"/>
              <a:t>Claude Dubar : l’identité professionnelle</a:t>
            </a:r>
          </a:p>
          <a:p>
            <a:endParaRPr lang="fr-BE" sz="2800" dirty="0"/>
          </a:p>
          <a:p>
            <a:r>
              <a:rPr lang="fr-BE" sz="2800" dirty="0" smtClean="0"/>
              <a:t>Sociologie des professions</a:t>
            </a:r>
          </a:p>
          <a:p>
            <a:pPr lvl="1"/>
            <a:r>
              <a:rPr lang="fr-BE" sz="2400" dirty="0" smtClean="0"/>
              <a:t>Territorialisation</a:t>
            </a:r>
            <a:endParaRPr lang="fr-BE" sz="2400" dirty="0"/>
          </a:p>
          <a:p>
            <a:pPr lvl="1"/>
            <a:r>
              <a:rPr lang="fr-BE" sz="2400" dirty="0" smtClean="0"/>
              <a:t>Autonomisation</a:t>
            </a:r>
            <a:endParaRPr lang="fr-BE" sz="2400" dirty="0"/>
          </a:p>
          <a:p>
            <a:pPr lvl="1"/>
            <a:r>
              <a:rPr lang="fr-BE" sz="2400" dirty="0" smtClean="0"/>
              <a:t>Professionnalisation</a:t>
            </a:r>
            <a:endParaRPr lang="fr-BE" sz="2400" dirty="0"/>
          </a:p>
          <a:p>
            <a:pPr lvl="1"/>
            <a:r>
              <a:rPr lang="fr-BE" sz="2400" dirty="0" smtClean="0"/>
              <a:t>Légitimation </a:t>
            </a:r>
          </a:p>
          <a:p>
            <a:pPr lvl="2"/>
            <a:endParaRPr lang="fr-BE" sz="2400" dirty="0"/>
          </a:p>
        </p:txBody>
      </p:sp>
      <p:sp>
        <p:nvSpPr>
          <p:cNvPr id="5" name="Titre 4"/>
          <p:cNvSpPr>
            <a:spLocks noGrp="1"/>
          </p:cNvSpPr>
          <p:nvPr>
            <p:ph type="title"/>
          </p:nvPr>
        </p:nvSpPr>
        <p:spPr/>
        <p:txBody>
          <a:bodyPr/>
          <a:lstStyle/>
          <a:p>
            <a:r>
              <a:rPr lang="fr-BE" b="1" dirty="0" smtClean="0"/>
              <a:t>Cadrage théorique</a:t>
            </a:r>
            <a:endParaRPr lang="fr-BE" b="1" dirty="0"/>
          </a:p>
        </p:txBody>
      </p:sp>
    </p:spTree>
    <p:extLst>
      <p:ext uri="{BB962C8B-B14F-4D97-AF65-F5344CB8AC3E}">
        <p14:creationId xmlns:p14="http://schemas.microsoft.com/office/powerpoint/2010/main" val="3688692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685800" y="1371600"/>
            <a:ext cx="8458200" cy="5334000"/>
          </a:xfrm>
        </p:spPr>
        <p:txBody>
          <a:bodyPr>
            <a:noAutofit/>
          </a:bodyPr>
          <a:lstStyle/>
          <a:p>
            <a:r>
              <a:rPr lang="fr-BE" sz="2000" b="1" dirty="0" smtClean="0"/>
              <a:t>L’identité </a:t>
            </a:r>
            <a:r>
              <a:rPr lang="fr-BE" sz="2000" b="1" dirty="0"/>
              <a:t>pour </a:t>
            </a:r>
            <a:r>
              <a:rPr lang="fr-BE" sz="2000" b="1" dirty="0" smtClean="0"/>
              <a:t>soi </a:t>
            </a:r>
            <a:r>
              <a:rPr lang="fr-BE" sz="2000" dirty="0" smtClean="0"/>
              <a:t>= intériorisation </a:t>
            </a:r>
            <a:r>
              <a:rPr lang="fr-BE" sz="2000" dirty="0"/>
              <a:t>active de l’identité d’un individu, l’identité qu’un individu s’attribue à lui-même, la manière dont il se perçoit. </a:t>
            </a:r>
            <a:endParaRPr lang="fr-BE" sz="2000" dirty="0" smtClean="0"/>
          </a:p>
          <a:p>
            <a:endParaRPr lang="fr-BE" sz="2000" b="1" dirty="0" smtClean="0"/>
          </a:p>
          <a:p>
            <a:r>
              <a:rPr lang="fr-BE" sz="2000" b="1" dirty="0" smtClean="0"/>
              <a:t>L’identité </a:t>
            </a:r>
            <a:r>
              <a:rPr lang="fr-BE" sz="2000" b="1" dirty="0"/>
              <a:t>pour </a:t>
            </a:r>
            <a:r>
              <a:rPr lang="fr-BE" sz="2000" b="1" dirty="0" smtClean="0"/>
              <a:t>autrui </a:t>
            </a:r>
            <a:r>
              <a:rPr lang="fr-BE" sz="2000" dirty="0" smtClean="0"/>
              <a:t>= renvoie </a:t>
            </a:r>
            <a:r>
              <a:rPr lang="fr-BE" sz="2000" dirty="0"/>
              <a:t>d’une part à l’identité numérique qui comprend les informations présentes dans le registre national et d’autre part, à l’identité générique qui définit la race d’un individu ou l’appartenance à un </a:t>
            </a:r>
            <a:r>
              <a:rPr lang="fr-BE" sz="2000" dirty="0" smtClean="0"/>
              <a:t>groupe.</a:t>
            </a:r>
            <a:endParaRPr lang="fr-BE" sz="2000" dirty="0"/>
          </a:p>
          <a:p>
            <a:endParaRPr lang="fr-BE" sz="2000" dirty="0"/>
          </a:p>
          <a:p>
            <a:pPr lvl="1"/>
            <a:r>
              <a:rPr lang="fr-BE" sz="2000" dirty="0" smtClean="0"/>
              <a:t>Possibilité de refuser </a:t>
            </a:r>
            <a:r>
              <a:rPr lang="fr-BE" sz="2000" dirty="0"/>
              <a:t>cette identification et se définir </a:t>
            </a:r>
            <a:r>
              <a:rPr lang="fr-BE" sz="2000" dirty="0" smtClean="0"/>
              <a:t>autrement</a:t>
            </a:r>
            <a:endParaRPr lang="fr-BE" sz="2000" dirty="0"/>
          </a:p>
          <a:p>
            <a:pPr lvl="1"/>
            <a:r>
              <a:rPr lang="fr-BE" sz="2000" dirty="0" smtClean="0"/>
              <a:t>Ces deux identités sont inséparables</a:t>
            </a:r>
          </a:p>
          <a:p>
            <a:pPr lvl="1"/>
            <a:r>
              <a:rPr lang="fr-BE" sz="2000" dirty="0" smtClean="0"/>
              <a:t>On </a:t>
            </a:r>
            <a:r>
              <a:rPr lang="fr-BE" sz="2000" dirty="0"/>
              <a:t>ne peut jamais être sûr de l’identité que les autres nous attribuent </a:t>
            </a:r>
            <a:r>
              <a:rPr lang="fr-BE" sz="2000" dirty="0" smtClean="0"/>
              <a:t>puisque </a:t>
            </a:r>
            <a:r>
              <a:rPr lang="fr-BE" sz="2000" dirty="0"/>
              <a:t>nous ne sommes pas dans leur </a:t>
            </a:r>
            <a:r>
              <a:rPr lang="fr-BE" sz="2000" dirty="0" smtClean="0"/>
              <a:t>tête</a:t>
            </a:r>
            <a:endParaRPr lang="fr-BE" sz="2000" dirty="0"/>
          </a:p>
        </p:txBody>
      </p:sp>
      <p:sp>
        <p:nvSpPr>
          <p:cNvPr id="5" name="Titre 4"/>
          <p:cNvSpPr>
            <a:spLocks noGrp="1"/>
          </p:cNvSpPr>
          <p:nvPr>
            <p:ph type="title"/>
          </p:nvPr>
        </p:nvSpPr>
        <p:spPr/>
        <p:txBody>
          <a:bodyPr/>
          <a:lstStyle/>
          <a:p>
            <a:r>
              <a:rPr lang="fr-BE" b="1" dirty="0" smtClean="0"/>
              <a:t>Identité professionnelle</a:t>
            </a:r>
            <a:endParaRPr lang="fr-BE" b="1" dirty="0"/>
          </a:p>
        </p:txBody>
      </p:sp>
    </p:spTree>
    <p:extLst>
      <p:ext uri="{BB962C8B-B14F-4D97-AF65-F5344CB8AC3E}">
        <p14:creationId xmlns:p14="http://schemas.microsoft.com/office/powerpoint/2010/main" val="1655129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685800" y="1371600"/>
            <a:ext cx="8458200" cy="5334000"/>
          </a:xfrm>
        </p:spPr>
        <p:txBody>
          <a:bodyPr>
            <a:noAutofit/>
          </a:bodyPr>
          <a:lstStyle/>
          <a:p>
            <a:r>
              <a:rPr lang="fr-BE" sz="3200" b="1" dirty="0" smtClean="0"/>
              <a:t>Actes d’appartenance </a:t>
            </a:r>
            <a:r>
              <a:rPr lang="fr-BE" sz="3200" dirty="0" smtClean="0"/>
              <a:t> = Quel type d’homme ou de femme vous voulez-être, dites-vous que vous êtes ? </a:t>
            </a:r>
          </a:p>
          <a:p>
            <a:pPr lvl="1"/>
            <a:r>
              <a:rPr lang="fr-BE" sz="2400" dirty="0" smtClean="0"/>
              <a:t>Par exemple: le choix des études d’assistant social</a:t>
            </a:r>
          </a:p>
          <a:p>
            <a:pPr lvl="1"/>
            <a:r>
              <a:rPr lang="fr-BE" sz="2400" dirty="0" smtClean="0"/>
              <a:t>Groupe social plutôt qu’à un autre. </a:t>
            </a:r>
          </a:p>
          <a:p>
            <a:endParaRPr lang="fr-BE" sz="3200" b="1" dirty="0" smtClean="0"/>
          </a:p>
          <a:p>
            <a:r>
              <a:rPr lang="fr-BE" sz="3200" b="1" dirty="0" smtClean="0"/>
              <a:t>Actes d’attribution </a:t>
            </a:r>
            <a:r>
              <a:rPr lang="fr-BE" sz="3200" dirty="0" smtClean="0"/>
              <a:t>= Quel type d’homme ou de femme êtes-vous, dit-on que vous êtes ? </a:t>
            </a:r>
          </a:p>
          <a:p>
            <a:pPr lvl="1"/>
            <a:r>
              <a:rPr lang="fr-BE" sz="2400" dirty="0" smtClean="0"/>
              <a:t>L’image que les autres se font de notre personne. </a:t>
            </a:r>
          </a:p>
          <a:p>
            <a:endParaRPr lang="fr-BE" sz="3200" dirty="0"/>
          </a:p>
        </p:txBody>
      </p:sp>
      <p:sp>
        <p:nvSpPr>
          <p:cNvPr id="5" name="Titre 4"/>
          <p:cNvSpPr>
            <a:spLocks noGrp="1"/>
          </p:cNvSpPr>
          <p:nvPr>
            <p:ph type="title"/>
          </p:nvPr>
        </p:nvSpPr>
        <p:spPr/>
        <p:txBody>
          <a:bodyPr/>
          <a:lstStyle/>
          <a:p>
            <a:r>
              <a:rPr lang="fr-BE" b="1" dirty="0" smtClean="0"/>
              <a:t>Identité professionnelle</a:t>
            </a:r>
            <a:endParaRPr lang="fr-BE" b="1" dirty="0"/>
          </a:p>
        </p:txBody>
      </p:sp>
    </p:spTree>
    <p:extLst>
      <p:ext uri="{BB962C8B-B14F-4D97-AF65-F5344CB8AC3E}">
        <p14:creationId xmlns:p14="http://schemas.microsoft.com/office/powerpoint/2010/main" val="950578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685800" y="1371600"/>
            <a:ext cx="8458200" cy="5334000"/>
          </a:xfrm>
        </p:spPr>
        <p:txBody>
          <a:bodyPr>
            <a:noAutofit/>
          </a:bodyPr>
          <a:lstStyle/>
          <a:p>
            <a:endParaRPr lang="fr-BE" sz="2800" b="1" dirty="0" smtClean="0"/>
          </a:p>
          <a:p>
            <a:r>
              <a:rPr lang="fr-BE" sz="2800" b="1" dirty="0" smtClean="0"/>
              <a:t>Identité </a:t>
            </a:r>
            <a:r>
              <a:rPr lang="fr-BE" sz="2800" b="1" dirty="0"/>
              <a:t>individuelle</a:t>
            </a:r>
            <a:r>
              <a:rPr lang="fr-BE" sz="2800" dirty="0"/>
              <a:t> </a:t>
            </a:r>
            <a:r>
              <a:rPr lang="fr-BE" sz="2800" dirty="0" smtClean="0"/>
              <a:t>= âge</a:t>
            </a:r>
            <a:r>
              <a:rPr lang="fr-BE" sz="2800" dirty="0"/>
              <a:t>, origine ethnique et classe </a:t>
            </a:r>
            <a:r>
              <a:rPr lang="fr-BE" sz="2800" dirty="0" smtClean="0"/>
              <a:t>sociale pour soi</a:t>
            </a:r>
          </a:p>
          <a:p>
            <a:endParaRPr lang="fr-BE" sz="2800" b="1" dirty="0" smtClean="0"/>
          </a:p>
          <a:p>
            <a:r>
              <a:rPr lang="fr-BE" sz="2800" b="1" dirty="0" smtClean="0"/>
              <a:t>Identité </a:t>
            </a:r>
            <a:r>
              <a:rPr lang="fr-BE" sz="2800" b="1" dirty="0"/>
              <a:t>numérique</a:t>
            </a:r>
            <a:r>
              <a:rPr lang="fr-BE" sz="2800" dirty="0"/>
              <a:t> </a:t>
            </a:r>
            <a:r>
              <a:rPr lang="fr-BE" sz="2800" dirty="0" smtClean="0"/>
              <a:t>= registre national</a:t>
            </a:r>
          </a:p>
          <a:p>
            <a:endParaRPr lang="fr-BE" sz="2800" b="1" dirty="0" smtClean="0"/>
          </a:p>
          <a:p>
            <a:r>
              <a:rPr lang="fr-BE" sz="2800" b="1" dirty="0" smtClean="0"/>
              <a:t>Identité </a:t>
            </a:r>
            <a:r>
              <a:rPr lang="fr-BE" sz="2800" b="1" dirty="0"/>
              <a:t>générique</a:t>
            </a:r>
            <a:r>
              <a:rPr lang="fr-BE" sz="2800" dirty="0"/>
              <a:t> </a:t>
            </a:r>
            <a:r>
              <a:rPr lang="fr-BE" sz="2800" dirty="0" smtClean="0"/>
              <a:t>= </a:t>
            </a:r>
            <a:r>
              <a:rPr lang="fr-BE" sz="2800" dirty="0"/>
              <a:t>la race </a:t>
            </a:r>
            <a:r>
              <a:rPr lang="fr-BE" sz="2800" dirty="0" smtClean="0"/>
              <a:t>ou l’appartenance </a:t>
            </a:r>
            <a:r>
              <a:rPr lang="fr-BE" sz="2800" dirty="0"/>
              <a:t>à un groupe </a:t>
            </a:r>
            <a:r>
              <a:rPr lang="fr-BE" sz="2800" dirty="0" smtClean="0"/>
              <a:t>pour les autres</a:t>
            </a:r>
          </a:p>
          <a:p>
            <a:endParaRPr lang="fr-BE" sz="2800" dirty="0" smtClean="0"/>
          </a:p>
          <a:p>
            <a:pPr lvl="1"/>
            <a:r>
              <a:rPr lang="fr-BE" sz="2600" dirty="0" smtClean="0"/>
              <a:t>Elles </a:t>
            </a:r>
            <a:r>
              <a:rPr lang="fr-BE" sz="2600" dirty="0"/>
              <a:t>ne sont pas le fruit d’un choix délibéré.</a:t>
            </a:r>
          </a:p>
          <a:p>
            <a:endParaRPr lang="fr-BE" sz="2800" dirty="0"/>
          </a:p>
        </p:txBody>
      </p:sp>
      <p:sp>
        <p:nvSpPr>
          <p:cNvPr id="5" name="Titre 4"/>
          <p:cNvSpPr>
            <a:spLocks noGrp="1"/>
          </p:cNvSpPr>
          <p:nvPr>
            <p:ph type="title"/>
          </p:nvPr>
        </p:nvSpPr>
        <p:spPr/>
        <p:txBody>
          <a:bodyPr/>
          <a:lstStyle/>
          <a:p>
            <a:r>
              <a:rPr lang="fr-BE" b="1" dirty="0" smtClean="0"/>
              <a:t>Identité professionnelle</a:t>
            </a:r>
            <a:endParaRPr lang="fr-BE" b="1" dirty="0"/>
          </a:p>
        </p:txBody>
      </p:sp>
    </p:spTree>
    <p:extLst>
      <p:ext uri="{BB962C8B-B14F-4D97-AF65-F5344CB8AC3E}">
        <p14:creationId xmlns:p14="http://schemas.microsoft.com/office/powerpoint/2010/main" val="2720435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685800" y="1371600"/>
            <a:ext cx="8458200" cy="5334000"/>
          </a:xfrm>
        </p:spPr>
        <p:txBody>
          <a:bodyPr>
            <a:noAutofit/>
          </a:bodyPr>
          <a:lstStyle/>
          <a:p>
            <a:endParaRPr lang="fr-BE" sz="2800" dirty="0" smtClean="0"/>
          </a:p>
          <a:p>
            <a:r>
              <a:rPr lang="fr-BE" sz="2800" dirty="0" smtClean="0"/>
              <a:t>L’</a:t>
            </a:r>
            <a:r>
              <a:rPr lang="fr-BE" sz="2800" b="1" dirty="0" smtClean="0"/>
              <a:t>identité </a:t>
            </a:r>
            <a:r>
              <a:rPr lang="fr-BE" sz="2800" b="1" dirty="0"/>
              <a:t>sociale </a:t>
            </a:r>
            <a:r>
              <a:rPr lang="fr-BE" sz="2800" b="1" dirty="0" smtClean="0"/>
              <a:t>virtuelle</a:t>
            </a:r>
            <a:r>
              <a:rPr lang="fr-BE" sz="2800" dirty="0"/>
              <a:t> </a:t>
            </a:r>
            <a:r>
              <a:rPr lang="fr-BE" sz="2800" dirty="0" smtClean="0"/>
              <a:t>= est </a:t>
            </a:r>
            <a:r>
              <a:rPr lang="fr-BE" sz="2800" dirty="0"/>
              <a:t>conférée à un individu par les institutions, les proches, l’école et les </a:t>
            </a:r>
            <a:r>
              <a:rPr lang="fr-BE" sz="2800" dirty="0" smtClean="0"/>
              <a:t>camarades</a:t>
            </a:r>
          </a:p>
          <a:p>
            <a:endParaRPr lang="fr-BE" sz="2800" dirty="0"/>
          </a:p>
          <a:p>
            <a:r>
              <a:rPr lang="fr-BE" sz="2800" dirty="0" smtClean="0"/>
              <a:t>L’</a:t>
            </a:r>
            <a:r>
              <a:rPr lang="fr-BE" sz="2800" b="1" dirty="0" smtClean="0"/>
              <a:t>identité sociale</a:t>
            </a:r>
            <a:r>
              <a:rPr lang="fr-BE" sz="2800" dirty="0" smtClean="0"/>
              <a:t> </a:t>
            </a:r>
            <a:r>
              <a:rPr lang="fr-BE" sz="2800" b="1" dirty="0" smtClean="0"/>
              <a:t>réelle</a:t>
            </a:r>
            <a:r>
              <a:rPr lang="fr-BE" sz="2800" dirty="0" smtClean="0"/>
              <a:t> = est </a:t>
            </a:r>
            <a:r>
              <a:rPr lang="fr-BE" sz="2800" dirty="0"/>
              <a:t>attribuée par l’individu </a:t>
            </a:r>
            <a:r>
              <a:rPr lang="fr-BE" sz="2800" dirty="0" smtClean="0"/>
              <a:t>lui-même</a:t>
            </a:r>
            <a:endParaRPr lang="fr-BE" sz="2800" dirty="0"/>
          </a:p>
          <a:p>
            <a:endParaRPr lang="fr-BE" sz="2800" dirty="0" smtClean="0"/>
          </a:p>
          <a:p>
            <a:r>
              <a:rPr lang="fr-BE" sz="2800" dirty="0" smtClean="0"/>
              <a:t>L’individu </a:t>
            </a:r>
            <a:r>
              <a:rPr lang="fr-BE" sz="2800" dirty="0"/>
              <a:t>développe des stratégies identitaires destinées à réduire </a:t>
            </a:r>
            <a:r>
              <a:rPr lang="fr-BE" sz="2800" dirty="0" smtClean="0"/>
              <a:t>l’écart</a:t>
            </a:r>
            <a:endParaRPr lang="fr-BE" sz="2800" dirty="0"/>
          </a:p>
          <a:p>
            <a:endParaRPr lang="fr-BE" sz="2800" b="1" dirty="0" smtClean="0"/>
          </a:p>
        </p:txBody>
      </p:sp>
      <p:sp>
        <p:nvSpPr>
          <p:cNvPr id="5" name="Titre 4"/>
          <p:cNvSpPr>
            <a:spLocks noGrp="1"/>
          </p:cNvSpPr>
          <p:nvPr>
            <p:ph type="title"/>
          </p:nvPr>
        </p:nvSpPr>
        <p:spPr/>
        <p:txBody>
          <a:bodyPr/>
          <a:lstStyle/>
          <a:p>
            <a:r>
              <a:rPr lang="fr-BE" b="1" dirty="0" smtClean="0"/>
              <a:t>Identité professionnelle</a:t>
            </a:r>
            <a:endParaRPr lang="fr-BE" b="1" dirty="0"/>
          </a:p>
        </p:txBody>
      </p:sp>
    </p:spTree>
    <p:extLst>
      <p:ext uri="{BB962C8B-B14F-4D97-AF65-F5344CB8AC3E}">
        <p14:creationId xmlns:p14="http://schemas.microsoft.com/office/powerpoint/2010/main" val="4142948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2089</TotalTime>
  <Words>992</Words>
  <Application>Microsoft Office PowerPoint</Application>
  <PresentationFormat>Affichage à l'écran (4:3)</PresentationFormat>
  <Paragraphs>278</Paragraphs>
  <Slides>25</Slides>
  <Notes>3</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Brin</vt:lpstr>
      <vt:lpstr>Analyse de l’identité professionnelle des agents d’insertion du C.P.A.S. de Liège  </vt:lpstr>
      <vt:lpstr>Contextualisation/conditions d’existence</vt:lpstr>
      <vt:lpstr>Contextualisation/conditions d’existence</vt:lpstr>
      <vt:lpstr>Contextualisation/conditions d’existence</vt:lpstr>
      <vt:lpstr>Cadrage théorique</vt:lpstr>
      <vt:lpstr>Identité professionnelle</vt:lpstr>
      <vt:lpstr>Identité professionnelle</vt:lpstr>
      <vt:lpstr>Identité professionnelle</vt:lpstr>
      <vt:lpstr>Identité professionnelle</vt:lpstr>
      <vt:lpstr>Identité professionnelle</vt:lpstr>
      <vt:lpstr>Présentation PowerPoint</vt:lpstr>
      <vt:lpstr>Présentation PowerPoint</vt:lpstr>
      <vt:lpstr>Présentation PowerPoint</vt:lpstr>
      <vt:lpstr>Présentation PowerPoint</vt:lpstr>
      <vt:lpstr>Méthodologie : hypothético-inductive</vt:lpstr>
      <vt:lpstr>Homogénéité Vs hétérogénéité</vt:lpstr>
      <vt:lpstr>Homogénéité Vs hétérogénéité</vt:lpstr>
      <vt:lpstr>Résultats :  Groupe professionnel homogène</vt:lpstr>
      <vt:lpstr>Résultats :  Groupe professionnel hétérogène</vt:lpstr>
      <vt:lpstr>Typologie identitaire </vt:lpstr>
      <vt:lpstr>Conclusion</vt:lpstr>
      <vt:lpstr>Pistes de réflexions</vt:lpstr>
      <vt:lpstr>Pistes de réflexions</vt:lpstr>
      <vt:lpstr>Merci de votre attention</vt:lpstr>
      <vt:lpstr>Références bibliographiques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Dischotomization at the Level of Ingroup Identity</dc:title>
  <dc:creator>Pierre Berastegui</dc:creator>
  <cp:lastModifiedBy>Nimsm13</cp:lastModifiedBy>
  <cp:revision>142</cp:revision>
  <dcterms:created xsi:type="dcterms:W3CDTF">2006-08-16T00:00:00Z</dcterms:created>
  <dcterms:modified xsi:type="dcterms:W3CDTF">2014-10-13T09:28:11Z</dcterms:modified>
</cp:coreProperties>
</file>