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comment1.xml" ContentType="application/vnd.openxmlformats-officedocument.presentationml.comments+xml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rawing1.xml" ContentType="application/vnd.ms-office.drawingml.diagramDrawing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6"/>
  </p:notesMasterIdLst>
  <p:sldIdLst>
    <p:sldId id="30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77" r:id="rId24"/>
    <p:sldId id="348" r:id="rId25"/>
    <p:sldId id="382" r:id="rId26"/>
    <p:sldId id="381" r:id="rId27"/>
    <p:sldId id="442" r:id="rId28"/>
    <p:sldId id="385" r:id="rId29"/>
    <p:sldId id="335" r:id="rId30"/>
    <p:sldId id="336" r:id="rId31"/>
    <p:sldId id="337" r:id="rId32"/>
    <p:sldId id="338" r:id="rId33"/>
    <p:sldId id="349" r:id="rId34"/>
    <p:sldId id="350" r:id="rId35"/>
    <p:sldId id="354" r:id="rId36"/>
    <p:sldId id="352" r:id="rId37"/>
    <p:sldId id="420" r:id="rId38"/>
    <p:sldId id="353" r:id="rId39"/>
    <p:sldId id="356" r:id="rId40"/>
    <p:sldId id="355" r:id="rId41"/>
    <p:sldId id="357" r:id="rId42"/>
    <p:sldId id="284" r:id="rId43"/>
    <p:sldId id="285" r:id="rId44"/>
    <p:sldId id="392" r:id="rId45"/>
    <p:sldId id="393" r:id="rId46"/>
    <p:sldId id="399" r:id="rId47"/>
    <p:sldId id="394" r:id="rId48"/>
    <p:sldId id="395" r:id="rId49"/>
    <p:sldId id="396" r:id="rId50"/>
    <p:sldId id="370" r:id="rId51"/>
    <p:sldId id="288" r:id="rId52"/>
    <p:sldId id="371" r:id="rId53"/>
    <p:sldId id="289" r:id="rId54"/>
    <p:sldId id="372" r:id="rId55"/>
    <p:sldId id="290" r:id="rId56"/>
    <p:sldId id="373" r:id="rId57"/>
    <p:sldId id="291" r:id="rId58"/>
    <p:sldId id="374" r:id="rId59"/>
    <p:sldId id="292" r:id="rId60"/>
    <p:sldId id="375" r:id="rId61"/>
    <p:sldId id="293" r:id="rId62"/>
    <p:sldId id="376" r:id="rId63"/>
    <p:sldId id="421" r:id="rId64"/>
    <p:sldId id="379" r:id="rId65"/>
    <p:sldId id="378" r:id="rId66"/>
    <p:sldId id="380" r:id="rId67"/>
    <p:sldId id="397" r:id="rId68"/>
    <p:sldId id="294" r:id="rId69"/>
    <p:sldId id="398" r:id="rId70"/>
    <p:sldId id="400" r:id="rId71"/>
    <p:sldId id="383" r:id="rId72"/>
    <p:sldId id="384" r:id="rId73"/>
    <p:sldId id="298" r:id="rId74"/>
    <p:sldId id="299" r:id="rId75"/>
    <p:sldId id="300" r:id="rId76"/>
    <p:sldId id="301" r:id="rId77"/>
    <p:sldId id="406" r:id="rId78"/>
    <p:sldId id="295" r:id="rId79"/>
    <p:sldId id="422" r:id="rId80"/>
    <p:sldId id="302" r:id="rId81"/>
    <p:sldId id="303" r:id="rId82"/>
    <p:sldId id="423" r:id="rId83"/>
    <p:sldId id="424" r:id="rId84"/>
    <p:sldId id="425" r:id="rId85"/>
    <p:sldId id="426" r:id="rId86"/>
    <p:sldId id="431" r:id="rId87"/>
    <p:sldId id="432" r:id="rId88"/>
    <p:sldId id="434" r:id="rId89"/>
    <p:sldId id="435" r:id="rId90"/>
    <p:sldId id="437" r:id="rId91"/>
    <p:sldId id="443" r:id="rId92"/>
    <p:sldId id="391" r:id="rId93"/>
    <p:sldId id="407" r:id="rId94"/>
    <p:sldId id="401" r:id="rId95"/>
    <p:sldId id="402" r:id="rId96"/>
    <p:sldId id="387" r:id="rId97"/>
    <p:sldId id="388" r:id="rId98"/>
    <p:sldId id="408" r:id="rId99"/>
    <p:sldId id="386" r:id="rId100"/>
    <p:sldId id="389" r:id="rId101"/>
    <p:sldId id="390" r:id="rId102"/>
    <p:sldId id="405" r:id="rId103"/>
    <p:sldId id="409" r:id="rId104"/>
    <p:sldId id="414" r:id="rId105"/>
    <p:sldId id="415" r:id="rId106"/>
    <p:sldId id="416" r:id="rId107"/>
    <p:sldId id="417" r:id="rId108"/>
    <p:sldId id="418" r:id="rId109"/>
    <p:sldId id="410" r:id="rId110"/>
    <p:sldId id="411" r:id="rId111"/>
    <p:sldId id="412" r:id="rId112"/>
    <p:sldId id="413" r:id="rId113"/>
    <p:sldId id="358" r:id="rId114"/>
    <p:sldId id="359" r:id="rId115"/>
    <p:sldId id="360" r:id="rId116"/>
    <p:sldId id="361" r:id="rId117"/>
    <p:sldId id="362" r:id="rId118"/>
    <p:sldId id="363" r:id="rId119"/>
    <p:sldId id="364" r:id="rId120"/>
    <p:sldId id="365" r:id="rId121"/>
    <p:sldId id="366" r:id="rId122"/>
    <p:sldId id="367" r:id="rId123"/>
    <p:sldId id="368" r:id="rId124"/>
    <p:sldId id="369" r:id="rId125"/>
  </p:sldIdLst>
  <p:sldSz cx="9144000" cy="6858000" type="screen4x3"/>
  <p:notesSz cx="6794500" cy="9906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erine Fallon" initials="CF" lastIdx="1" clrIdx="0"/>
  <p:cmAuthor id="1" name="Geoffrey Joris" initials="GJ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22" autoAdjust="0"/>
    <p:restoredTop sz="94660"/>
  </p:normalViewPr>
  <p:slideViewPr>
    <p:cSldViewPr>
      <p:cViewPr varScale="1">
        <p:scale>
          <a:sx n="99" d="100"/>
          <a:sy n="99" d="100"/>
        </p:scale>
        <p:origin x="-90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09-10-18T15:22:21.980" idx="1">
    <p:pos x="10" y="10"/>
    <p:text>innovation budgétaire = dérogation au principe de spécialisation budgétaire (glissement) 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BCF769-2A8D-734A-B3C8-A6D27730DB42}" type="doc">
      <dgm:prSet loTypeId="urn:microsoft.com/office/officeart/2005/8/layout/matrix1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A8657D6-0517-2245-8021-08721FCD6672}">
      <dgm:prSet phldrT="[Texte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fr-FR" b="1" dirty="0" smtClean="0"/>
            <a:t>Référentiel de Gouvernance</a:t>
          </a:r>
          <a:endParaRPr lang="fr-FR" b="1" dirty="0"/>
        </a:p>
      </dgm:t>
    </dgm:pt>
    <dgm:pt modelId="{4C01F4F8-9B3D-8444-94C2-04113F93F34A}" type="parTrans" cxnId="{D51009FE-AB84-E348-AC32-3231277F389D}">
      <dgm:prSet/>
      <dgm:spPr/>
      <dgm:t>
        <a:bodyPr/>
        <a:lstStyle/>
        <a:p>
          <a:endParaRPr lang="fr-FR"/>
        </a:p>
      </dgm:t>
    </dgm:pt>
    <dgm:pt modelId="{8BF73889-82A4-B845-9DC4-A8597A68165E}" type="sibTrans" cxnId="{D51009FE-AB84-E348-AC32-3231277F389D}">
      <dgm:prSet/>
      <dgm:spPr/>
      <dgm:t>
        <a:bodyPr/>
        <a:lstStyle/>
        <a:p>
          <a:endParaRPr lang="fr-FR"/>
        </a:p>
      </dgm:t>
    </dgm:pt>
    <dgm:pt modelId="{76759373-F979-6645-85CA-B5293CEDAB9D}">
      <dgm:prSet phldrT="[Texte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fr-FR" dirty="0" smtClean="0"/>
            <a:t>Rupture au niveau des moyens d’action ?  </a:t>
          </a:r>
          <a:endParaRPr lang="fr-FR" dirty="0"/>
        </a:p>
      </dgm:t>
    </dgm:pt>
    <dgm:pt modelId="{FD1350AC-489C-A842-8CF1-1A765FE3DD4B}" type="parTrans" cxnId="{8387DF2C-E984-5440-9A96-14E3E023DA96}">
      <dgm:prSet/>
      <dgm:spPr/>
      <dgm:t>
        <a:bodyPr/>
        <a:lstStyle/>
        <a:p>
          <a:endParaRPr lang="fr-FR"/>
        </a:p>
      </dgm:t>
    </dgm:pt>
    <dgm:pt modelId="{9BAE8F9E-6338-B548-BF59-D0D109F82D59}" type="sibTrans" cxnId="{8387DF2C-E984-5440-9A96-14E3E023DA96}">
      <dgm:prSet/>
      <dgm:spPr/>
      <dgm:t>
        <a:bodyPr/>
        <a:lstStyle/>
        <a:p>
          <a:endParaRPr lang="fr-FR"/>
        </a:p>
      </dgm:t>
    </dgm:pt>
    <dgm:pt modelId="{D1CE01CE-DC19-9343-A9BE-D2B956C321A5}">
      <dgm:prSet phldrT="[Texte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fr-FR" dirty="0" smtClean="0"/>
            <a:t>Rupture au niveau du référentiel économique ?  </a:t>
          </a:r>
          <a:endParaRPr lang="fr-FR" dirty="0"/>
        </a:p>
      </dgm:t>
    </dgm:pt>
    <dgm:pt modelId="{DD121FAE-C756-3A4B-990E-DF5830278CDC}" type="parTrans" cxnId="{4AA09173-752F-3740-A3E6-C9C587763F5D}">
      <dgm:prSet/>
      <dgm:spPr/>
      <dgm:t>
        <a:bodyPr/>
        <a:lstStyle/>
        <a:p>
          <a:endParaRPr lang="fr-FR"/>
        </a:p>
      </dgm:t>
    </dgm:pt>
    <dgm:pt modelId="{5915AC07-B048-7940-8EBD-3D1BFD1873DD}" type="sibTrans" cxnId="{4AA09173-752F-3740-A3E6-C9C587763F5D}">
      <dgm:prSet/>
      <dgm:spPr/>
      <dgm:t>
        <a:bodyPr/>
        <a:lstStyle/>
        <a:p>
          <a:endParaRPr lang="fr-FR"/>
        </a:p>
      </dgm:t>
    </dgm:pt>
    <dgm:pt modelId="{7D4B0DC5-8D2C-C049-86D9-011E23C648F7}">
      <dgm:prSet phldrT="[Texte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fr-FR" dirty="0" smtClean="0"/>
            <a:t>Rupture au niveau du référentiel administratif ? </a:t>
          </a:r>
          <a:endParaRPr lang="fr-FR" dirty="0"/>
        </a:p>
      </dgm:t>
    </dgm:pt>
    <dgm:pt modelId="{96C4CA46-C761-2C4E-B172-3D7F06C5F1DD}" type="parTrans" cxnId="{3D5429D5-F26F-2E4A-9F83-E4F85DDE6025}">
      <dgm:prSet/>
      <dgm:spPr/>
      <dgm:t>
        <a:bodyPr/>
        <a:lstStyle/>
        <a:p>
          <a:endParaRPr lang="fr-FR"/>
        </a:p>
      </dgm:t>
    </dgm:pt>
    <dgm:pt modelId="{9CFDA8CF-62AC-A34D-84DA-958C1D5194A5}" type="sibTrans" cxnId="{3D5429D5-F26F-2E4A-9F83-E4F85DDE6025}">
      <dgm:prSet/>
      <dgm:spPr/>
      <dgm:t>
        <a:bodyPr/>
        <a:lstStyle/>
        <a:p>
          <a:endParaRPr lang="fr-FR"/>
        </a:p>
      </dgm:t>
    </dgm:pt>
    <dgm:pt modelId="{476BB1C1-4EAD-9348-AE81-FE663E573CD5}">
      <dgm:prSet phldrT="[Texte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fr-FR" dirty="0" smtClean="0"/>
            <a:t>Rupture au niveau du référentiel politique ? </a:t>
          </a:r>
          <a:endParaRPr lang="fr-FR" dirty="0"/>
        </a:p>
      </dgm:t>
    </dgm:pt>
    <dgm:pt modelId="{0347A58D-E451-614F-B023-CBE8868CF680}" type="parTrans" cxnId="{637D8B17-EA86-1246-9093-8C0420AD60C2}">
      <dgm:prSet/>
      <dgm:spPr/>
      <dgm:t>
        <a:bodyPr/>
        <a:lstStyle/>
        <a:p>
          <a:endParaRPr lang="fr-FR"/>
        </a:p>
      </dgm:t>
    </dgm:pt>
    <dgm:pt modelId="{4022114D-7EAB-BB45-B4FD-E9B744799250}" type="sibTrans" cxnId="{637D8B17-EA86-1246-9093-8C0420AD60C2}">
      <dgm:prSet/>
      <dgm:spPr/>
      <dgm:t>
        <a:bodyPr/>
        <a:lstStyle/>
        <a:p>
          <a:endParaRPr lang="fr-FR"/>
        </a:p>
      </dgm:t>
    </dgm:pt>
    <dgm:pt modelId="{E4828A0A-5687-3747-AAE2-61B2AA1669C5}" type="pres">
      <dgm:prSet presAssocID="{79BCF769-2A8D-734A-B3C8-A6D27730DB4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11AB031-9324-0D47-AE41-EB5040B1A265}" type="pres">
      <dgm:prSet presAssocID="{79BCF769-2A8D-734A-B3C8-A6D27730DB42}" presName="matrix" presStyleCnt="0"/>
      <dgm:spPr/>
    </dgm:pt>
    <dgm:pt modelId="{AEEECE4C-8372-D748-97B7-C36D89E0A0C1}" type="pres">
      <dgm:prSet presAssocID="{79BCF769-2A8D-734A-B3C8-A6D27730DB42}" presName="tile1" presStyleLbl="node1" presStyleIdx="0" presStyleCnt="4"/>
      <dgm:spPr/>
      <dgm:t>
        <a:bodyPr/>
        <a:lstStyle/>
        <a:p>
          <a:endParaRPr lang="fr-FR"/>
        </a:p>
      </dgm:t>
    </dgm:pt>
    <dgm:pt modelId="{9D554102-8BD1-8C45-B7F8-3A7FC06269A7}" type="pres">
      <dgm:prSet presAssocID="{79BCF769-2A8D-734A-B3C8-A6D27730DB4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A787C36-F397-2840-958E-4E34E9140F66}" type="pres">
      <dgm:prSet presAssocID="{79BCF769-2A8D-734A-B3C8-A6D27730DB42}" presName="tile2" presStyleLbl="node1" presStyleIdx="1" presStyleCnt="4"/>
      <dgm:spPr/>
      <dgm:t>
        <a:bodyPr/>
        <a:lstStyle/>
        <a:p>
          <a:endParaRPr lang="fr-FR"/>
        </a:p>
      </dgm:t>
    </dgm:pt>
    <dgm:pt modelId="{268CD2E6-FF8D-1D4E-A25C-D4583ACB3393}" type="pres">
      <dgm:prSet presAssocID="{79BCF769-2A8D-734A-B3C8-A6D27730DB4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BA9870-EB8B-5248-A145-CD0ED54B7B46}" type="pres">
      <dgm:prSet presAssocID="{79BCF769-2A8D-734A-B3C8-A6D27730DB42}" presName="tile3" presStyleLbl="node1" presStyleIdx="2" presStyleCnt="4"/>
      <dgm:spPr/>
      <dgm:t>
        <a:bodyPr/>
        <a:lstStyle/>
        <a:p>
          <a:endParaRPr lang="fr-FR"/>
        </a:p>
      </dgm:t>
    </dgm:pt>
    <dgm:pt modelId="{3A5CD92C-930B-5643-B9FF-FA8294EDD319}" type="pres">
      <dgm:prSet presAssocID="{79BCF769-2A8D-734A-B3C8-A6D27730DB4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B1C6678-185F-3E40-AD63-0744C259F787}" type="pres">
      <dgm:prSet presAssocID="{79BCF769-2A8D-734A-B3C8-A6D27730DB42}" presName="tile4" presStyleLbl="node1" presStyleIdx="3" presStyleCnt="4" custLinFactNeighborX="1667"/>
      <dgm:spPr/>
      <dgm:t>
        <a:bodyPr/>
        <a:lstStyle/>
        <a:p>
          <a:endParaRPr lang="fr-FR"/>
        </a:p>
      </dgm:t>
    </dgm:pt>
    <dgm:pt modelId="{9C24254D-2695-5247-A16F-8BDC6F7BA68A}" type="pres">
      <dgm:prSet presAssocID="{79BCF769-2A8D-734A-B3C8-A6D27730DB4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E3C91E0-7466-764A-A388-21F999668331}" type="pres">
      <dgm:prSet presAssocID="{79BCF769-2A8D-734A-B3C8-A6D27730DB42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</dgm:ptLst>
  <dgm:cxnLst>
    <dgm:cxn modelId="{3D5429D5-F26F-2E4A-9F83-E4F85DDE6025}" srcId="{7A8657D6-0517-2245-8021-08721FCD6672}" destId="{7D4B0DC5-8D2C-C049-86D9-011E23C648F7}" srcOrd="2" destOrd="0" parTransId="{96C4CA46-C761-2C4E-B172-3D7F06C5F1DD}" sibTransId="{9CFDA8CF-62AC-A34D-84DA-958C1D5194A5}"/>
    <dgm:cxn modelId="{6D5960CE-D55A-4F5D-B119-27539CFC96A9}" type="presOf" srcId="{D1CE01CE-DC19-9343-A9BE-D2B956C321A5}" destId="{4A787C36-F397-2840-958E-4E34E9140F66}" srcOrd="0" destOrd="0" presId="urn:microsoft.com/office/officeart/2005/8/layout/matrix1"/>
    <dgm:cxn modelId="{637D8B17-EA86-1246-9093-8C0420AD60C2}" srcId="{7A8657D6-0517-2245-8021-08721FCD6672}" destId="{476BB1C1-4EAD-9348-AE81-FE663E573CD5}" srcOrd="3" destOrd="0" parTransId="{0347A58D-E451-614F-B023-CBE8868CF680}" sibTransId="{4022114D-7EAB-BB45-B4FD-E9B744799250}"/>
    <dgm:cxn modelId="{035F5C25-947C-4022-91EF-9F760BCCEBC3}" type="presOf" srcId="{7D4B0DC5-8D2C-C049-86D9-011E23C648F7}" destId="{8BBA9870-EB8B-5248-A145-CD0ED54B7B46}" srcOrd="0" destOrd="0" presId="urn:microsoft.com/office/officeart/2005/8/layout/matrix1"/>
    <dgm:cxn modelId="{501C04FB-3FC4-4D80-8DEF-5BB381BAE0B1}" type="presOf" srcId="{76759373-F979-6645-85CA-B5293CEDAB9D}" destId="{9D554102-8BD1-8C45-B7F8-3A7FC06269A7}" srcOrd="1" destOrd="0" presId="urn:microsoft.com/office/officeart/2005/8/layout/matrix1"/>
    <dgm:cxn modelId="{4AA09173-752F-3740-A3E6-C9C587763F5D}" srcId="{7A8657D6-0517-2245-8021-08721FCD6672}" destId="{D1CE01CE-DC19-9343-A9BE-D2B956C321A5}" srcOrd="1" destOrd="0" parTransId="{DD121FAE-C756-3A4B-990E-DF5830278CDC}" sibTransId="{5915AC07-B048-7940-8EBD-3D1BFD1873DD}"/>
    <dgm:cxn modelId="{D51009FE-AB84-E348-AC32-3231277F389D}" srcId="{79BCF769-2A8D-734A-B3C8-A6D27730DB42}" destId="{7A8657D6-0517-2245-8021-08721FCD6672}" srcOrd="0" destOrd="0" parTransId="{4C01F4F8-9B3D-8444-94C2-04113F93F34A}" sibTransId="{8BF73889-82A4-B845-9DC4-A8597A68165E}"/>
    <dgm:cxn modelId="{926459D8-455D-4AF5-91AA-C59BAE10B468}" type="presOf" srcId="{D1CE01CE-DC19-9343-A9BE-D2B956C321A5}" destId="{268CD2E6-FF8D-1D4E-A25C-D4583ACB3393}" srcOrd="1" destOrd="0" presId="urn:microsoft.com/office/officeart/2005/8/layout/matrix1"/>
    <dgm:cxn modelId="{8387DF2C-E984-5440-9A96-14E3E023DA96}" srcId="{7A8657D6-0517-2245-8021-08721FCD6672}" destId="{76759373-F979-6645-85CA-B5293CEDAB9D}" srcOrd="0" destOrd="0" parTransId="{FD1350AC-489C-A842-8CF1-1A765FE3DD4B}" sibTransId="{9BAE8F9E-6338-B548-BF59-D0D109F82D59}"/>
    <dgm:cxn modelId="{F8AFE4D5-BD06-475B-9CDA-8C289FDC9DA5}" type="presOf" srcId="{7D4B0DC5-8D2C-C049-86D9-011E23C648F7}" destId="{3A5CD92C-930B-5643-B9FF-FA8294EDD319}" srcOrd="1" destOrd="0" presId="urn:microsoft.com/office/officeart/2005/8/layout/matrix1"/>
    <dgm:cxn modelId="{C5D10C8B-AAB7-4520-8328-A16E0D30B00B}" type="presOf" srcId="{476BB1C1-4EAD-9348-AE81-FE663E573CD5}" destId="{9C24254D-2695-5247-A16F-8BDC6F7BA68A}" srcOrd="1" destOrd="0" presId="urn:microsoft.com/office/officeart/2005/8/layout/matrix1"/>
    <dgm:cxn modelId="{7FD2E385-9522-4583-ABA5-907E88B50968}" type="presOf" srcId="{476BB1C1-4EAD-9348-AE81-FE663E573CD5}" destId="{DB1C6678-185F-3E40-AD63-0744C259F787}" srcOrd="0" destOrd="0" presId="urn:microsoft.com/office/officeart/2005/8/layout/matrix1"/>
    <dgm:cxn modelId="{B41FF649-AEAC-40AA-AE01-7606A600AE78}" type="presOf" srcId="{7A8657D6-0517-2245-8021-08721FCD6672}" destId="{8E3C91E0-7466-764A-A388-21F999668331}" srcOrd="0" destOrd="0" presId="urn:microsoft.com/office/officeart/2005/8/layout/matrix1"/>
    <dgm:cxn modelId="{9B8B574A-5CCE-488C-8AAF-83F69ECEB13B}" type="presOf" srcId="{79BCF769-2A8D-734A-B3C8-A6D27730DB42}" destId="{E4828A0A-5687-3747-AAE2-61B2AA1669C5}" srcOrd="0" destOrd="0" presId="urn:microsoft.com/office/officeart/2005/8/layout/matrix1"/>
    <dgm:cxn modelId="{7DB19C81-A50D-4A22-9AF5-F82A42629D26}" type="presOf" srcId="{76759373-F979-6645-85CA-B5293CEDAB9D}" destId="{AEEECE4C-8372-D748-97B7-C36D89E0A0C1}" srcOrd="0" destOrd="0" presId="urn:microsoft.com/office/officeart/2005/8/layout/matrix1"/>
    <dgm:cxn modelId="{5389C507-F134-4A30-925E-2F1936487152}" type="presParOf" srcId="{E4828A0A-5687-3747-AAE2-61B2AA1669C5}" destId="{011AB031-9324-0D47-AE41-EB5040B1A265}" srcOrd="0" destOrd="0" presId="urn:microsoft.com/office/officeart/2005/8/layout/matrix1"/>
    <dgm:cxn modelId="{86CF6EDE-B633-4BB7-8C89-6ACEADBE20B0}" type="presParOf" srcId="{011AB031-9324-0D47-AE41-EB5040B1A265}" destId="{AEEECE4C-8372-D748-97B7-C36D89E0A0C1}" srcOrd="0" destOrd="0" presId="urn:microsoft.com/office/officeart/2005/8/layout/matrix1"/>
    <dgm:cxn modelId="{D9D7C37B-418E-4AD9-92C2-B891F3EF0E4A}" type="presParOf" srcId="{011AB031-9324-0D47-AE41-EB5040B1A265}" destId="{9D554102-8BD1-8C45-B7F8-3A7FC06269A7}" srcOrd="1" destOrd="0" presId="urn:microsoft.com/office/officeart/2005/8/layout/matrix1"/>
    <dgm:cxn modelId="{B4FDC260-4ACA-4D0B-AFD9-F499FEAB9989}" type="presParOf" srcId="{011AB031-9324-0D47-AE41-EB5040B1A265}" destId="{4A787C36-F397-2840-958E-4E34E9140F66}" srcOrd="2" destOrd="0" presId="urn:microsoft.com/office/officeart/2005/8/layout/matrix1"/>
    <dgm:cxn modelId="{14C15461-2F58-45A7-AF7F-B787B2C2D6FB}" type="presParOf" srcId="{011AB031-9324-0D47-AE41-EB5040B1A265}" destId="{268CD2E6-FF8D-1D4E-A25C-D4583ACB3393}" srcOrd="3" destOrd="0" presId="urn:microsoft.com/office/officeart/2005/8/layout/matrix1"/>
    <dgm:cxn modelId="{EB63B7E3-E32F-4E8F-A686-F00C81F633C1}" type="presParOf" srcId="{011AB031-9324-0D47-AE41-EB5040B1A265}" destId="{8BBA9870-EB8B-5248-A145-CD0ED54B7B46}" srcOrd="4" destOrd="0" presId="urn:microsoft.com/office/officeart/2005/8/layout/matrix1"/>
    <dgm:cxn modelId="{5B56EB1F-4082-4F50-A45C-201DC22CA969}" type="presParOf" srcId="{011AB031-9324-0D47-AE41-EB5040B1A265}" destId="{3A5CD92C-930B-5643-B9FF-FA8294EDD319}" srcOrd="5" destOrd="0" presId="urn:microsoft.com/office/officeart/2005/8/layout/matrix1"/>
    <dgm:cxn modelId="{B6519CB8-C2D7-45CA-9F4A-45E1EF1BD366}" type="presParOf" srcId="{011AB031-9324-0D47-AE41-EB5040B1A265}" destId="{DB1C6678-185F-3E40-AD63-0744C259F787}" srcOrd="6" destOrd="0" presId="urn:microsoft.com/office/officeart/2005/8/layout/matrix1"/>
    <dgm:cxn modelId="{04571BCC-F49F-4541-8A81-EA23CAB42AA8}" type="presParOf" srcId="{011AB031-9324-0D47-AE41-EB5040B1A265}" destId="{9C24254D-2695-5247-A16F-8BDC6F7BA68A}" srcOrd="7" destOrd="0" presId="urn:microsoft.com/office/officeart/2005/8/layout/matrix1"/>
    <dgm:cxn modelId="{CCC2C790-C0B5-458C-80A4-E5BFE56010BF}" type="presParOf" srcId="{E4828A0A-5687-3747-AAE2-61B2AA1669C5}" destId="{8E3C91E0-7466-764A-A388-21F999668331}" srcOrd="1" destOrd="0" presId="urn:microsoft.com/office/officeart/2005/8/layout/matrix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CF11F7-F5FF-0548-9BBF-1C3F30CD4E7D}" type="doc">
      <dgm:prSet loTypeId="urn:microsoft.com/office/officeart/2005/8/layout/balance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7CE9658-A248-7E42-B5EE-06E17C4272EF}">
      <dgm:prSet phldrT="[Texte]"/>
      <dgm:spPr/>
      <dgm:t>
        <a:bodyPr/>
        <a:lstStyle/>
        <a:p>
          <a:r>
            <a:rPr lang="fr-FR" dirty="0" smtClean="0"/>
            <a:t>Rupture </a:t>
          </a:r>
          <a:endParaRPr lang="fr-FR" dirty="0"/>
        </a:p>
      </dgm:t>
    </dgm:pt>
    <dgm:pt modelId="{87F32E7F-5795-9F4B-8141-2D26DD232538}" type="parTrans" cxnId="{33FEBE65-A346-0249-AC3F-B86C8D4060B1}">
      <dgm:prSet/>
      <dgm:spPr/>
      <dgm:t>
        <a:bodyPr/>
        <a:lstStyle/>
        <a:p>
          <a:endParaRPr lang="fr-FR"/>
        </a:p>
      </dgm:t>
    </dgm:pt>
    <dgm:pt modelId="{FAA7BFA3-BC3C-574D-ABC2-D00CFD31BA92}" type="sibTrans" cxnId="{33FEBE65-A346-0249-AC3F-B86C8D4060B1}">
      <dgm:prSet/>
      <dgm:spPr/>
      <dgm:t>
        <a:bodyPr/>
        <a:lstStyle/>
        <a:p>
          <a:endParaRPr lang="fr-FR"/>
        </a:p>
      </dgm:t>
    </dgm:pt>
    <dgm:pt modelId="{632A95AD-A417-3844-9784-35E874B17367}">
      <dgm:prSet phldrT="[Texte]"/>
      <dgm:spPr/>
      <dgm:t>
        <a:bodyPr/>
        <a:lstStyle/>
        <a:p>
          <a:r>
            <a:rPr lang="fr-FR" dirty="0" smtClean="0"/>
            <a:t>avantage</a:t>
          </a:r>
          <a:endParaRPr lang="fr-FR" dirty="0"/>
        </a:p>
      </dgm:t>
    </dgm:pt>
    <dgm:pt modelId="{204FBE5E-8D53-3949-ACF8-20500FFB4DA9}" type="parTrans" cxnId="{2FEC9525-F4C0-D942-BB1C-AE331168C1B7}">
      <dgm:prSet/>
      <dgm:spPr/>
      <dgm:t>
        <a:bodyPr/>
        <a:lstStyle/>
        <a:p>
          <a:endParaRPr lang="fr-FR"/>
        </a:p>
      </dgm:t>
    </dgm:pt>
    <dgm:pt modelId="{BE95E635-38D6-E445-B764-2EED2FEEBFA7}" type="sibTrans" cxnId="{2FEC9525-F4C0-D942-BB1C-AE331168C1B7}">
      <dgm:prSet/>
      <dgm:spPr/>
      <dgm:t>
        <a:bodyPr/>
        <a:lstStyle/>
        <a:p>
          <a:endParaRPr lang="fr-FR"/>
        </a:p>
      </dgm:t>
    </dgm:pt>
    <dgm:pt modelId="{4C577683-7E97-1D4A-BFBA-B63BE198E154}">
      <dgm:prSet phldrT="[Texte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fr-FR" dirty="0" smtClean="0"/>
            <a:t>inconvénient</a:t>
          </a:r>
          <a:endParaRPr lang="fr-FR" dirty="0"/>
        </a:p>
      </dgm:t>
    </dgm:pt>
    <dgm:pt modelId="{B056B6AA-D71C-8949-8B48-2269FAF709F2}" type="parTrans" cxnId="{FFA47215-25C8-A64E-B1D7-A90A9F7380D6}">
      <dgm:prSet/>
      <dgm:spPr/>
      <dgm:t>
        <a:bodyPr/>
        <a:lstStyle/>
        <a:p>
          <a:endParaRPr lang="fr-FR"/>
        </a:p>
      </dgm:t>
    </dgm:pt>
    <dgm:pt modelId="{55E1C6A1-0C4D-A94E-BE7B-A0E7516EDFCD}" type="sibTrans" cxnId="{FFA47215-25C8-A64E-B1D7-A90A9F7380D6}">
      <dgm:prSet/>
      <dgm:spPr/>
      <dgm:t>
        <a:bodyPr/>
        <a:lstStyle/>
        <a:p>
          <a:endParaRPr lang="fr-FR"/>
        </a:p>
      </dgm:t>
    </dgm:pt>
    <dgm:pt modelId="{22D7F1BA-7378-7546-882C-39060E46379A}">
      <dgm:prSet phldrT="[Texte]"/>
      <dgm:spPr/>
      <dgm:t>
        <a:bodyPr/>
        <a:lstStyle/>
        <a:p>
          <a:r>
            <a:rPr lang="fr-FR" dirty="0" smtClean="0"/>
            <a:t>continuité</a:t>
          </a:r>
          <a:endParaRPr lang="fr-FR" dirty="0"/>
        </a:p>
      </dgm:t>
    </dgm:pt>
    <dgm:pt modelId="{24E84CC5-D184-A647-96EE-3C6B02D45E9B}" type="parTrans" cxnId="{D26B386F-F8C2-7348-9FB8-060E7DDCD480}">
      <dgm:prSet/>
      <dgm:spPr/>
      <dgm:t>
        <a:bodyPr/>
        <a:lstStyle/>
        <a:p>
          <a:endParaRPr lang="fr-FR"/>
        </a:p>
      </dgm:t>
    </dgm:pt>
    <dgm:pt modelId="{E1AF774F-0EB1-F34D-A682-2658ED14B214}" type="sibTrans" cxnId="{D26B386F-F8C2-7348-9FB8-060E7DDCD480}">
      <dgm:prSet/>
      <dgm:spPr/>
      <dgm:t>
        <a:bodyPr/>
        <a:lstStyle/>
        <a:p>
          <a:endParaRPr lang="fr-FR"/>
        </a:p>
      </dgm:t>
    </dgm:pt>
    <dgm:pt modelId="{C5202741-357C-F142-A166-F27274F895BB}">
      <dgm:prSet phldrT="[Texte]"/>
      <dgm:spPr/>
      <dgm:t>
        <a:bodyPr/>
        <a:lstStyle/>
        <a:p>
          <a:r>
            <a:rPr lang="fr-FR" dirty="0" smtClean="0"/>
            <a:t>avantage</a:t>
          </a:r>
          <a:endParaRPr lang="fr-FR" dirty="0"/>
        </a:p>
      </dgm:t>
    </dgm:pt>
    <dgm:pt modelId="{938193FC-4ACC-B84B-B9D5-D375FF5A5C02}" type="parTrans" cxnId="{15EE2813-D39A-9841-928E-E2E48835C9ED}">
      <dgm:prSet/>
      <dgm:spPr/>
      <dgm:t>
        <a:bodyPr/>
        <a:lstStyle/>
        <a:p>
          <a:endParaRPr lang="fr-FR"/>
        </a:p>
      </dgm:t>
    </dgm:pt>
    <dgm:pt modelId="{D81303D1-D2BE-F040-9FEC-945D1225CEAC}" type="sibTrans" cxnId="{15EE2813-D39A-9841-928E-E2E48835C9ED}">
      <dgm:prSet/>
      <dgm:spPr/>
      <dgm:t>
        <a:bodyPr/>
        <a:lstStyle/>
        <a:p>
          <a:endParaRPr lang="fr-FR"/>
        </a:p>
      </dgm:t>
    </dgm:pt>
    <dgm:pt modelId="{A23D48B4-D74A-4C43-9C82-72A29F5C46A9}">
      <dgm:prSet phldrT="[Texte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fr-FR" dirty="0" smtClean="0"/>
            <a:t>Inconvénient </a:t>
          </a:r>
          <a:endParaRPr lang="fr-FR" dirty="0"/>
        </a:p>
      </dgm:t>
    </dgm:pt>
    <dgm:pt modelId="{07FE4CB1-4026-1A4D-9BD0-10C11D994669}" type="parTrans" cxnId="{F4303130-4D8D-2649-9885-17800938481C}">
      <dgm:prSet/>
      <dgm:spPr/>
      <dgm:t>
        <a:bodyPr/>
        <a:lstStyle/>
        <a:p>
          <a:endParaRPr lang="fr-FR"/>
        </a:p>
      </dgm:t>
    </dgm:pt>
    <dgm:pt modelId="{38ADFBBB-D9FA-C84F-B3D6-C20387745066}" type="sibTrans" cxnId="{F4303130-4D8D-2649-9885-17800938481C}">
      <dgm:prSet/>
      <dgm:spPr/>
      <dgm:t>
        <a:bodyPr/>
        <a:lstStyle/>
        <a:p>
          <a:endParaRPr lang="fr-FR"/>
        </a:p>
      </dgm:t>
    </dgm:pt>
    <dgm:pt modelId="{25ED0A0E-873E-8C4A-9582-6AF592A8740C}">
      <dgm:prSet phldrT="[Texte]"/>
      <dgm:spPr/>
      <dgm:t>
        <a:bodyPr/>
        <a:lstStyle/>
        <a:p>
          <a:r>
            <a:rPr lang="fr-FR" dirty="0" smtClean="0"/>
            <a:t>Avantage </a:t>
          </a:r>
          <a:endParaRPr lang="fr-FR" dirty="0"/>
        </a:p>
      </dgm:t>
    </dgm:pt>
    <dgm:pt modelId="{18C77453-EF9D-8B4F-A36C-88ACF07DA19E}" type="parTrans" cxnId="{32F5EE3C-53B4-E649-A9DF-9330C92C320B}">
      <dgm:prSet/>
      <dgm:spPr/>
      <dgm:t>
        <a:bodyPr/>
        <a:lstStyle/>
        <a:p>
          <a:endParaRPr lang="fr-FR"/>
        </a:p>
      </dgm:t>
    </dgm:pt>
    <dgm:pt modelId="{6C41C852-67F1-FF48-AA26-07F947889CAB}" type="sibTrans" cxnId="{32F5EE3C-53B4-E649-A9DF-9330C92C320B}">
      <dgm:prSet/>
      <dgm:spPr/>
      <dgm:t>
        <a:bodyPr/>
        <a:lstStyle/>
        <a:p>
          <a:endParaRPr lang="fr-FR"/>
        </a:p>
      </dgm:t>
    </dgm:pt>
    <dgm:pt modelId="{30587384-A178-9E42-8DF1-DC63DA833B76}" type="pres">
      <dgm:prSet presAssocID="{86CF11F7-F5FF-0548-9BBF-1C3F30CD4E7D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A31AACB-8DD7-AD4C-86DE-84825911CE13}" type="pres">
      <dgm:prSet presAssocID="{86CF11F7-F5FF-0548-9BBF-1C3F30CD4E7D}" presName="dummyMaxCanvas" presStyleCnt="0"/>
      <dgm:spPr/>
    </dgm:pt>
    <dgm:pt modelId="{1B4A6EBC-B52E-AE4D-88DC-53BCAEF8E5FE}" type="pres">
      <dgm:prSet presAssocID="{86CF11F7-F5FF-0548-9BBF-1C3F30CD4E7D}" presName="parentComposite" presStyleCnt="0"/>
      <dgm:spPr/>
    </dgm:pt>
    <dgm:pt modelId="{5E488B81-9EEB-3147-BC79-D3A80CE69D28}" type="pres">
      <dgm:prSet presAssocID="{86CF11F7-F5FF-0548-9BBF-1C3F30CD4E7D}" presName="parent1" presStyleLbl="alignAccFollowNode1" presStyleIdx="0" presStyleCnt="4" custLinFactNeighborY="-8427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DF5DDDF3-63A7-5747-99D2-09D1108088BA}" type="pres">
      <dgm:prSet presAssocID="{86CF11F7-F5FF-0548-9BBF-1C3F30CD4E7D}" presName="parent2" presStyleLbl="alignAccFollowNode1" presStyleIdx="1" presStyleCnt="4" custLinFactNeighborX="8864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7A73EB18-646F-564B-B899-31C334C97DC0}" type="pres">
      <dgm:prSet presAssocID="{86CF11F7-F5FF-0548-9BBF-1C3F30CD4E7D}" presName="childrenComposite" presStyleCnt="0"/>
      <dgm:spPr/>
    </dgm:pt>
    <dgm:pt modelId="{33980F38-168E-7B45-BD6E-D4558313D408}" type="pres">
      <dgm:prSet presAssocID="{86CF11F7-F5FF-0548-9BBF-1C3F30CD4E7D}" presName="dummyMaxCanvas_ChildArea" presStyleCnt="0"/>
      <dgm:spPr/>
    </dgm:pt>
    <dgm:pt modelId="{833027AB-6F8D-F04C-BA65-0296741F328F}" type="pres">
      <dgm:prSet presAssocID="{86CF11F7-F5FF-0548-9BBF-1C3F30CD4E7D}" presName="fulcrum" presStyleLbl="alignAccFollowNode1" presStyleIdx="2" presStyleCnt="4"/>
      <dgm:spPr/>
    </dgm:pt>
    <dgm:pt modelId="{7FAE4773-3988-2F4B-83BD-9FFF14BDC8C0}" type="pres">
      <dgm:prSet presAssocID="{86CF11F7-F5FF-0548-9BBF-1C3F30CD4E7D}" presName="balance_23" presStyleLbl="alignAccFollowNode1" presStyleIdx="3" presStyleCnt="4">
        <dgm:presLayoutVars>
          <dgm:bulletEnabled val="1"/>
        </dgm:presLayoutVars>
      </dgm:prSet>
      <dgm:spPr/>
    </dgm:pt>
    <dgm:pt modelId="{393B75C5-59BE-B647-B9B2-626A951B681B}" type="pres">
      <dgm:prSet presAssocID="{86CF11F7-F5FF-0548-9BBF-1C3F30CD4E7D}" presName="right_23_1" presStyleLbl="node1" presStyleIdx="0" presStyleCnt="5" custLinFactNeighborX="13851" custLinFactNeighborY="-9622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085AFD8-E965-4348-85BB-11352AD6E0BF}" type="pres">
      <dgm:prSet presAssocID="{86CF11F7-F5FF-0548-9BBF-1C3F30CD4E7D}" presName="right_23_2" presStyleLbl="node1" presStyleIdx="1" presStyleCnt="5" custLinFactNeighborX="203" custLinFactNeighborY="9518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9A66F1-E030-C24F-9E3E-4D3EA8D96C6C}" type="pres">
      <dgm:prSet presAssocID="{86CF11F7-F5FF-0548-9BBF-1C3F30CD4E7D}" presName="right_23_3" presStyleLbl="node1" presStyleIdx="2" presStyleCnt="5" custLinFactNeighborX="406" custLinFactNeighborY="-84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C5D3E20-EFB9-CB4E-8E66-FA1BB7877ADE}" type="pres">
      <dgm:prSet presAssocID="{86CF11F7-F5FF-0548-9BBF-1C3F30CD4E7D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7B3C8DB-F4C4-BB49-920F-4862AB716730}" type="pres">
      <dgm:prSet presAssocID="{86CF11F7-F5FF-0548-9BBF-1C3F30CD4E7D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4E69CA5-D467-49D9-B6AD-1C0F19697DC8}" type="presOf" srcId="{C5202741-357C-F142-A166-F27274F895BB}" destId="{393B75C5-59BE-B647-B9B2-626A951B681B}" srcOrd="0" destOrd="0" presId="urn:microsoft.com/office/officeart/2005/8/layout/balance1"/>
    <dgm:cxn modelId="{107364A0-121E-4C04-8BB3-2311BC2C658E}" type="presOf" srcId="{A23D48B4-D74A-4C43-9C82-72A29F5C46A9}" destId="{E085AFD8-E965-4348-85BB-11352AD6E0BF}" srcOrd="0" destOrd="0" presId="urn:microsoft.com/office/officeart/2005/8/layout/balance1"/>
    <dgm:cxn modelId="{2FEC9525-F4C0-D942-BB1C-AE331168C1B7}" srcId="{C7CE9658-A248-7E42-B5EE-06E17C4272EF}" destId="{632A95AD-A417-3844-9784-35E874B17367}" srcOrd="0" destOrd="0" parTransId="{204FBE5E-8D53-3949-ACF8-20500FFB4DA9}" sibTransId="{BE95E635-38D6-E445-B764-2EED2FEEBFA7}"/>
    <dgm:cxn modelId="{33FEBE65-A346-0249-AC3F-B86C8D4060B1}" srcId="{86CF11F7-F5FF-0548-9BBF-1C3F30CD4E7D}" destId="{C7CE9658-A248-7E42-B5EE-06E17C4272EF}" srcOrd="0" destOrd="0" parTransId="{87F32E7F-5795-9F4B-8141-2D26DD232538}" sibTransId="{FAA7BFA3-BC3C-574D-ABC2-D00CFD31BA92}"/>
    <dgm:cxn modelId="{D26B386F-F8C2-7348-9FB8-060E7DDCD480}" srcId="{86CF11F7-F5FF-0548-9BBF-1C3F30CD4E7D}" destId="{22D7F1BA-7378-7546-882C-39060E46379A}" srcOrd="1" destOrd="0" parTransId="{24E84CC5-D184-A647-96EE-3C6B02D45E9B}" sibTransId="{E1AF774F-0EB1-F34D-A682-2658ED14B214}"/>
    <dgm:cxn modelId="{7CB3B011-7C43-4848-841A-6F87C8E39F5C}" type="presOf" srcId="{632A95AD-A417-3844-9784-35E874B17367}" destId="{CC5D3E20-EFB9-CB4E-8E66-FA1BB7877ADE}" srcOrd="0" destOrd="0" presId="urn:microsoft.com/office/officeart/2005/8/layout/balance1"/>
    <dgm:cxn modelId="{F4303130-4D8D-2649-9885-17800938481C}" srcId="{22D7F1BA-7378-7546-882C-39060E46379A}" destId="{A23D48B4-D74A-4C43-9C82-72A29F5C46A9}" srcOrd="1" destOrd="0" parTransId="{07FE4CB1-4026-1A4D-9BD0-10C11D994669}" sibTransId="{38ADFBBB-D9FA-C84F-B3D6-C20387745066}"/>
    <dgm:cxn modelId="{FD6620AD-A7AF-4670-A0D8-97FC10CCFBCF}" type="presOf" srcId="{86CF11F7-F5FF-0548-9BBF-1C3F30CD4E7D}" destId="{30587384-A178-9E42-8DF1-DC63DA833B76}" srcOrd="0" destOrd="0" presId="urn:microsoft.com/office/officeart/2005/8/layout/balance1"/>
    <dgm:cxn modelId="{32F5EE3C-53B4-E649-A9DF-9330C92C320B}" srcId="{22D7F1BA-7378-7546-882C-39060E46379A}" destId="{25ED0A0E-873E-8C4A-9582-6AF592A8740C}" srcOrd="2" destOrd="0" parTransId="{18C77453-EF9D-8B4F-A36C-88ACF07DA19E}" sibTransId="{6C41C852-67F1-FF48-AA26-07F947889CAB}"/>
    <dgm:cxn modelId="{A707F118-E836-4C43-8BF4-2F9819F4E132}" type="presOf" srcId="{C7CE9658-A248-7E42-B5EE-06E17C4272EF}" destId="{5E488B81-9EEB-3147-BC79-D3A80CE69D28}" srcOrd="0" destOrd="0" presId="urn:microsoft.com/office/officeart/2005/8/layout/balance1"/>
    <dgm:cxn modelId="{2ADE85B5-22F8-4A0A-B6F3-4A24384E312B}" type="presOf" srcId="{22D7F1BA-7378-7546-882C-39060E46379A}" destId="{DF5DDDF3-63A7-5747-99D2-09D1108088BA}" srcOrd="0" destOrd="0" presId="urn:microsoft.com/office/officeart/2005/8/layout/balance1"/>
    <dgm:cxn modelId="{FFA47215-25C8-A64E-B1D7-A90A9F7380D6}" srcId="{C7CE9658-A248-7E42-B5EE-06E17C4272EF}" destId="{4C577683-7E97-1D4A-BFBA-B63BE198E154}" srcOrd="1" destOrd="0" parTransId="{B056B6AA-D71C-8949-8B48-2269FAF709F2}" sibTransId="{55E1C6A1-0C4D-A94E-BE7B-A0E7516EDFCD}"/>
    <dgm:cxn modelId="{76C18943-6877-4A5B-9702-D0C14A1529E2}" type="presOf" srcId="{4C577683-7E97-1D4A-BFBA-B63BE198E154}" destId="{37B3C8DB-F4C4-BB49-920F-4862AB716730}" srcOrd="0" destOrd="0" presId="urn:microsoft.com/office/officeart/2005/8/layout/balance1"/>
    <dgm:cxn modelId="{15EE2813-D39A-9841-928E-E2E48835C9ED}" srcId="{22D7F1BA-7378-7546-882C-39060E46379A}" destId="{C5202741-357C-F142-A166-F27274F895BB}" srcOrd="0" destOrd="0" parTransId="{938193FC-4ACC-B84B-B9D5-D375FF5A5C02}" sibTransId="{D81303D1-D2BE-F040-9FEC-945D1225CEAC}"/>
    <dgm:cxn modelId="{BB89C267-B743-45CD-A816-A229C79C978A}" type="presOf" srcId="{25ED0A0E-873E-8C4A-9582-6AF592A8740C}" destId="{1F9A66F1-E030-C24F-9E3E-4D3EA8D96C6C}" srcOrd="0" destOrd="0" presId="urn:microsoft.com/office/officeart/2005/8/layout/balance1"/>
    <dgm:cxn modelId="{B6CA6248-4059-48B7-A443-344151AADEC8}" type="presParOf" srcId="{30587384-A178-9E42-8DF1-DC63DA833B76}" destId="{FA31AACB-8DD7-AD4C-86DE-84825911CE13}" srcOrd="0" destOrd="0" presId="urn:microsoft.com/office/officeart/2005/8/layout/balance1"/>
    <dgm:cxn modelId="{BD54AB9E-DA03-4F2F-BE4D-C4701354CC73}" type="presParOf" srcId="{30587384-A178-9E42-8DF1-DC63DA833B76}" destId="{1B4A6EBC-B52E-AE4D-88DC-53BCAEF8E5FE}" srcOrd="1" destOrd="0" presId="urn:microsoft.com/office/officeart/2005/8/layout/balance1"/>
    <dgm:cxn modelId="{A904A92F-1449-414F-95ED-4F78C1BF731F}" type="presParOf" srcId="{1B4A6EBC-B52E-AE4D-88DC-53BCAEF8E5FE}" destId="{5E488B81-9EEB-3147-BC79-D3A80CE69D28}" srcOrd="0" destOrd="0" presId="urn:microsoft.com/office/officeart/2005/8/layout/balance1"/>
    <dgm:cxn modelId="{5C6A6288-8B8B-4AA2-A761-E34162378A8B}" type="presParOf" srcId="{1B4A6EBC-B52E-AE4D-88DC-53BCAEF8E5FE}" destId="{DF5DDDF3-63A7-5747-99D2-09D1108088BA}" srcOrd="1" destOrd="0" presId="urn:microsoft.com/office/officeart/2005/8/layout/balance1"/>
    <dgm:cxn modelId="{C2C75754-FF77-4D5C-895D-576116E7830D}" type="presParOf" srcId="{30587384-A178-9E42-8DF1-DC63DA833B76}" destId="{7A73EB18-646F-564B-B899-31C334C97DC0}" srcOrd="2" destOrd="0" presId="urn:microsoft.com/office/officeart/2005/8/layout/balance1"/>
    <dgm:cxn modelId="{921B3FA7-C448-4A8D-82DA-5902C4973928}" type="presParOf" srcId="{7A73EB18-646F-564B-B899-31C334C97DC0}" destId="{33980F38-168E-7B45-BD6E-D4558313D408}" srcOrd="0" destOrd="0" presId="urn:microsoft.com/office/officeart/2005/8/layout/balance1"/>
    <dgm:cxn modelId="{7159DB1A-3DB3-4D94-BC58-9D5E7676E527}" type="presParOf" srcId="{7A73EB18-646F-564B-B899-31C334C97DC0}" destId="{833027AB-6F8D-F04C-BA65-0296741F328F}" srcOrd="1" destOrd="0" presId="urn:microsoft.com/office/officeart/2005/8/layout/balance1"/>
    <dgm:cxn modelId="{D76A689C-B167-4B67-A975-FACF0C4DA772}" type="presParOf" srcId="{7A73EB18-646F-564B-B899-31C334C97DC0}" destId="{7FAE4773-3988-2F4B-83BD-9FFF14BDC8C0}" srcOrd="2" destOrd="0" presId="urn:microsoft.com/office/officeart/2005/8/layout/balance1"/>
    <dgm:cxn modelId="{31456714-FDE0-4BF6-B511-B0B0526EEC7C}" type="presParOf" srcId="{7A73EB18-646F-564B-B899-31C334C97DC0}" destId="{393B75C5-59BE-B647-B9B2-626A951B681B}" srcOrd="3" destOrd="0" presId="urn:microsoft.com/office/officeart/2005/8/layout/balance1"/>
    <dgm:cxn modelId="{594E5E76-25B4-42EE-AAE8-8E6ADBD1B143}" type="presParOf" srcId="{7A73EB18-646F-564B-B899-31C334C97DC0}" destId="{E085AFD8-E965-4348-85BB-11352AD6E0BF}" srcOrd="4" destOrd="0" presId="urn:microsoft.com/office/officeart/2005/8/layout/balance1"/>
    <dgm:cxn modelId="{B893287F-2876-46EE-BFE1-F103CAEC0FEF}" type="presParOf" srcId="{7A73EB18-646F-564B-B899-31C334C97DC0}" destId="{1F9A66F1-E030-C24F-9E3E-4D3EA8D96C6C}" srcOrd="5" destOrd="0" presId="urn:microsoft.com/office/officeart/2005/8/layout/balance1"/>
    <dgm:cxn modelId="{6C970F99-694B-4B75-8CF6-3D248EF57EC6}" type="presParOf" srcId="{7A73EB18-646F-564B-B899-31C334C97DC0}" destId="{CC5D3E20-EFB9-CB4E-8E66-FA1BB7877ADE}" srcOrd="6" destOrd="0" presId="urn:microsoft.com/office/officeart/2005/8/layout/balance1"/>
    <dgm:cxn modelId="{5E8F2DE4-0B2B-40B6-A5EC-020EFA230E4F}" type="presParOf" srcId="{7A73EB18-646F-564B-B899-31C334C97DC0}" destId="{37B3C8DB-F4C4-BB49-920F-4862AB716730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EECE4C-8372-D748-97B7-C36D89E0A0C1}">
      <dsp:nvSpPr>
        <dsp:cNvPr id="0" name=""/>
        <dsp:cNvSpPr/>
      </dsp:nvSpPr>
      <dsp:spPr>
        <a:xfrm rot="16200000">
          <a:off x="571500" y="-571500"/>
          <a:ext cx="3429000" cy="4572000"/>
        </a:xfrm>
        <a:prstGeom prst="round1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100" kern="1200" dirty="0" smtClean="0"/>
            <a:t>Rupture au niveau des moyens d’action ?  </a:t>
          </a:r>
          <a:endParaRPr lang="fr-FR" sz="3100" kern="1200" dirty="0"/>
        </a:p>
      </dsp:txBody>
      <dsp:txXfrm rot="16200000">
        <a:off x="1000124" y="-1000124"/>
        <a:ext cx="2571750" cy="4572000"/>
      </dsp:txXfrm>
    </dsp:sp>
    <dsp:sp modelId="{4A787C36-F397-2840-958E-4E34E9140F66}">
      <dsp:nvSpPr>
        <dsp:cNvPr id="0" name=""/>
        <dsp:cNvSpPr/>
      </dsp:nvSpPr>
      <dsp:spPr>
        <a:xfrm>
          <a:off x="4572000" y="0"/>
          <a:ext cx="4572000" cy="3429000"/>
        </a:xfrm>
        <a:prstGeom prst="round1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100" kern="1200" dirty="0" smtClean="0"/>
            <a:t>Rupture au niveau du référentiel économique ?  </a:t>
          </a:r>
          <a:endParaRPr lang="fr-FR" sz="3100" kern="1200" dirty="0"/>
        </a:p>
      </dsp:txBody>
      <dsp:txXfrm>
        <a:off x="4572000" y="0"/>
        <a:ext cx="4572000" cy="2571750"/>
      </dsp:txXfrm>
    </dsp:sp>
    <dsp:sp modelId="{8BBA9870-EB8B-5248-A145-CD0ED54B7B46}">
      <dsp:nvSpPr>
        <dsp:cNvPr id="0" name=""/>
        <dsp:cNvSpPr/>
      </dsp:nvSpPr>
      <dsp:spPr>
        <a:xfrm rot="10800000">
          <a:off x="0" y="3429000"/>
          <a:ext cx="4572000" cy="3429000"/>
        </a:xfrm>
        <a:prstGeom prst="round1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100" kern="1200" dirty="0" smtClean="0"/>
            <a:t>Rupture au niveau du référentiel administratif ? </a:t>
          </a:r>
          <a:endParaRPr lang="fr-FR" sz="3100" kern="1200" dirty="0"/>
        </a:p>
      </dsp:txBody>
      <dsp:txXfrm rot="10800000">
        <a:off x="0" y="4286249"/>
        <a:ext cx="4572000" cy="2571750"/>
      </dsp:txXfrm>
    </dsp:sp>
    <dsp:sp modelId="{DB1C6678-185F-3E40-AD63-0744C259F787}">
      <dsp:nvSpPr>
        <dsp:cNvPr id="0" name=""/>
        <dsp:cNvSpPr/>
      </dsp:nvSpPr>
      <dsp:spPr>
        <a:xfrm rot="5400000">
          <a:off x="5143500" y="2857500"/>
          <a:ext cx="3429000" cy="4572000"/>
        </a:xfrm>
        <a:prstGeom prst="round1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100" kern="1200" dirty="0" smtClean="0"/>
            <a:t>Rupture au niveau du référentiel politique ? </a:t>
          </a:r>
          <a:endParaRPr lang="fr-FR" sz="3100" kern="1200" dirty="0"/>
        </a:p>
      </dsp:txBody>
      <dsp:txXfrm rot="5400000">
        <a:off x="5572125" y="3286125"/>
        <a:ext cx="2571750" cy="4572000"/>
      </dsp:txXfrm>
    </dsp:sp>
    <dsp:sp modelId="{8E3C91E0-7466-764A-A388-21F999668331}">
      <dsp:nvSpPr>
        <dsp:cNvPr id="0" name=""/>
        <dsp:cNvSpPr/>
      </dsp:nvSpPr>
      <dsp:spPr>
        <a:xfrm>
          <a:off x="3200399" y="2571750"/>
          <a:ext cx="2743200" cy="171450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100" b="1" kern="1200" dirty="0" smtClean="0"/>
            <a:t>Référentiel de Gouvernance</a:t>
          </a:r>
          <a:endParaRPr lang="fr-FR" sz="3100" b="1" kern="1200" dirty="0"/>
        </a:p>
      </dsp:txBody>
      <dsp:txXfrm>
        <a:off x="3200399" y="2571750"/>
        <a:ext cx="2743200" cy="17145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488B81-9EEB-3147-BC79-D3A80CE69D28}">
      <dsp:nvSpPr>
        <dsp:cNvPr id="0" name=""/>
        <dsp:cNvSpPr/>
      </dsp:nvSpPr>
      <dsp:spPr>
        <a:xfrm>
          <a:off x="746760" y="0"/>
          <a:ext cx="1508760" cy="8382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/>
            <a:t>Rupture </a:t>
          </a:r>
          <a:endParaRPr lang="fr-FR" sz="2400" kern="1200" dirty="0"/>
        </a:p>
      </dsp:txBody>
      <dsp:txXfrm>
        <a:off x="746760" y="0"/>
        <a:ext cx="1508760" cy="838200"/>
      </dsp:txXfrm>
    </dsp:sp>
    <dsp:sp modelId="{DF5DDDF3-63A7-5747-99D2-09D1108088BA}">
      <dsp:nvSpPr>
        <dsp:cNvPr id="0" name=""/>
        <dsp:cNvSpPr/>
      </dsp:nvSpPr>
      <dsp:spPr>
        <a:xfrm>
          <a:off x="3059816" y="0"/>
          <a:ext cx="1508760" cy="8382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/>
            <a:t>continuité</a:t>
          </a:r>
          <a:endParaRPr lang="fr-FR" sz="2400" kern="1200" dirty="0"/>
        </a:p>
      </dsp:txBody>
      <dsp:txXfrm>
        <a:off x="3059816" y="0"/>
        <a:ext cx="1508760" cy="838200"/>
      </dsp:txXfrm>
    </dsp:sp>
    <dsp:sp modelId="{833027AB-6F8D-F04C-BA65-0296741F328F}">
      <dsp:nvSpPr>
        <dsp:cNvPr id="0" name=""/>
        <dsp:cNvSpPr/>
      </dsp:nvSpPr>
      <dsp:spPr>
        <a:xfrm>
          <a:off x="2276475" y="3562350"/>
          <a:ext cx="628650" cy="62865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E4773-3988-2F4B-83BD-9FFF14BDC8C0}">
      <dsp:nvSpPr>
        <dsp:cNvPr id="0" name=""/>
        <dsp:cNvSpPr/>
      </dsp:nvSpPr>
      <dsp:spPr>
        <a:xfrm rot="240000">
          <a:off x="704274" y="3292966"/>
          <a:ext cx="3773051" cy="2638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B75C5-59BE-B647-B9B2-626A951B681B}">
      <dsp:nvSpPr>
        <dsp:cNvPr id="0" name=""/>
        <dsp:cNvSpPr/>
      </dsp:nvSpPr>
      <dsp:spPr>
        <a:xfrm rot="240000">
          <a:off x="3184447" y="1859020"/>
          <a:ext cx="1505412" cy="70136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avantage</a:t>
          </a:r>
          <a:endParaRPr lang="fr-FR" sz="1900" kern="1200" dirty="0"/>
        </a:p>
      </dsp:txBody>
      <dsp:txXfrm rot="240000">
        <a:off x="3184447" y="1859020"/>
        <a:ext cx="1505412" cy="701368"/>
      </dsp:txXfrm>
    </dsp:sp>
    <dsp:sp modelId="{E085AFD8-E965-4348-85BB-11352AD6E0BF}">
      <dsp:nvSpPr>
        <dsp:cNvPr id="0" name=""/>
        <dsp:cNvSpPr/>
      </dsp:nvSpPr>
      <dsp:spPr>
        <a:xfrm rot="240000">
          <a:off x="3027294" y="2644830"/>
          <a:ext cx="1505412" cy="701368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Inconvénient </a:t>
          </a:r>
          <a:endParaRPr lang="fr-FR" sz="1900" kern="1200" dirty="0"/>
        </a:p>
      </dsp:txBody>
      <dsp:txXfrm rot="240000">
        <a:off x="3027294" y="2644830"/>
        <a:ext cx="1505412" cy="701368"/>
      </dsp:txXfrm>
    </dsp:sp>
    <dsp:sp modelId="{1F9A66F1-E030-C24F-9E3E-4D3EA8D96C6C}">
      <dsp:nvSpPr>
        <dsp:cNvPr id="0" name=""/>
        <dsp:cNvSpPr/>
      </dsp:nvSpPr>
      <dsp:spPr>
        <a:xfrm rot="240000">
          <a:off x="3084925" y="1073212"/>
          <a:ext cx="1505412" cy="70136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Avantage </a:t>
          </a:r>
          <a:endParaRPr lang="fr-FR" sz="1900" kern="1200" dirty="0"/>
        </a:p>
      </dsp:txBody>
      <dsp:txXfrm rot="240000">
        <a:off x="3084925" y="1073212"/>
        <a:ext cx="1505412" cy="701368"/>
      </dsp:txXfrm>
    </dsp:sp>
    <dsp:sp modelId="{CC5D3E20-EFB9-CB4E-8E66-FA1BB7877ADE}">
      <dsp:nvSpPr>
        <dsp:cNvPr id="0" name=""/>
        <dsp:cNvSpPr/>
      </dsp:nvSpPr>
      <dsp:spPr>
        <a:xfrm rot="240000">
          <a:off x="811298" y="2482431"/>
          <a:ext cx="1505412" cy="70136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avantage</a:t>
          </a:r>
          <a:endParaRPr lang="fr-FR" sz="1900" kern="1200" dirty="0"/>
        </a:p>
      </dsp:txBody>
      <dsp:txXfrm rot="240000">
        <a:off x="811298" y="2482431"/>
        <a:ext cx="1505412" cy="701368"/>
      </dsp:txXfrm>
    </dsp:sp>
    <dsp:sp modelId="{37B3C8DB-F4C4-BB49-920F-4862AB716730}">
      <dsp:nvSpPr>
        <dsp:cNvPr id="0" name=""/>
        <dsp:cNvSpPr/>
      </dsp:nvSpPr>
      <dsp:spPr>
        <a:xfrm rot="240000">
          <a:off x="865781" y="1728051"/>
          <a:ext cx="1505412" cy="701368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/>
            <a:t>inconvénient</a:t>
          </a:r>
          <a:endParaRPr lang="fr-FR" sz="1900" kern="1200" dirty="0"/>
        </a:p>
      </dsp:txBody>
      <dsp:txXfrm rot="240000">
        <a:off x="865781" y="1728051"/>
        <a:ext cx="1505412" cy="701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D60CF-287F-4E14-9E36-14F1155C8AD1}" type="datetimeFigureOut">
              <a:rPr lang="de-DE" smtClean="0"/>
              <a:pPr/>
              <a:t>08.12.2014</a:t>
            </a:fld>
            <a:endParaRPr lang="de-D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436A2-4E39-422D-96FF-E40DA70CAA36}" type="slidenum">
              <a:rPr lang="de-DE" smtClean="0"/>
              <a:pPr/>
              <a:t>‹N°›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Une chose à retenir</a:t>
            </a:r>
            <a:r>
              <a:rPr lang="fr-BE" baseline="0" dirty="0" smtClean="0"/>
              <a:t> dès le début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Wallonie</a:t>
            </a:r>
            <a:r>
              <a:rPr lang="fr-BE" baseline="0" dirty="0" smtClean="0"/>
              <a:t> gaspilleuse, qui coûte</a:t>
            </a:r>
          </a:p>
          <a:p>
            <a:endParaRPr lang="fr-BE" baseline="0" dirty="0" smtClean="0"/>
          </a:p>
          <a:p>
            <a:r>
              <a:rPr lang="fr-BE" baseline="0" dirty="0" smtClean="0"/>
              <a:t>Où la bonne gouvernance n’est pas toujours de mise</a:t>
            </a:r>
          </a:p>
          <a:p>
            <a:endParaRPr lang="fr-BE" baseline="0" dirty="0" smtClean="0"/>
          </a:p>
          <a:p>
            <a:r>
              <a:rPr lang="fr-BE" baseline="0" dirty="0" smtClean="0"/>
              <a:t>Marshall = base une politique publique sur les principes de bonne / meilleure gouvernance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C’est ici que je fais le lien entre</a:t>
            </a:r>
            <a:r>
              <a:rPr lang="fr-BE" baseline="0" dirty="0" smtClean="0"/>
              <a:t> Plan Marshall et Plan d’entreprise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Ceci renvoie à des principes pratiqués dans les entreprises</a:t>
            </a:r>
            <a:r>
              <a:rPr lang="fr-BE" baseline="0" dirty="0" smtClean="0"/>
              <a:t> type privé, avec des pts poussés plus loin, d’autres parfois moins loin car pas opportun</a:t>
            </a:r>
          </a:p>
          <a:p>
            <a:endParaRPr lang="fr-BE" baseline="0" dirty="0" smtClean="0"/>
          </a:p>
          <a:p>
            <a:r>
              <a:rPr lang="fr-BE" baseline="0" dirty="0" smtClean="0"/>
              <a:t>Et ces principes, on tente des les appliquer dans toute la mise en œuvre du Plan et dans son suivi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Transparence</a:t>
            </a:r>
            <a:r>
              <a:rPr lang="fr-BE" baseline="0" dirty="0" smtClean="0"/>
              <a:t> : tout ce que le politique décide, on le suit, on identifie où sont les obstacles, on les fait remonter</a:t>
            </a:r>
          </a:p>
          <a:p>
            <a:endParaRPr lang="fr-BE" baseline="0" dirty="0" smtClean="0"/>
          </a:p>
          <a:p>
            <a:r>
              <a:rPr lang="fr-BE" baseline="0" dirty="0" smtClean="0"/>
              <a:t>Le suivi de toute la politique Marshall se veut : on a un problème, on passe à travers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On a un obstacle : on tente de le surmonter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L’efficience</a:t>
            </a:r>
            <a:r>
              <a:rPr lang="fr-BE" baseline="0" dirty="0" smtClean="0"/>
              <a:t> : faire autant voire mieux avec moins</a:t>
            </a:r>
          </a:p>
          <a:p>
            <a:endParaRPr lang="fr-BE" baseline="0" dirty="0" smtClean="0"/>
          </a:p>
          <a:p>
            <a:r>
              <a:rPr lang="fr-BE" baseline="0" dirty="0" smtClean="0"/>
              <a:t>Mettre en œuvre les politiques publiques à moindre coût</a:t>
            </a:r>
          </a:p>
          <a:p>
            <a:endParaRPr lang="fr-BE" baseline="0" dirty="0" smtClean="0"/>
          </a:p>
          <a:p>
            <a:r>
              <a:rPr lang="fr-BE" baseline="0" dirty="0" smtClean="0"/>
              <a:t>Dans le cadre du Plan Marshall, les actions qui ont un budget, on suit tous les trois mois les consommations budgétaires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Donner</a:t>
            </a:r>
            <a:r>
              <a:rPr lang="fr-BE" baseline="0" dirty="0" smtClean="0"/>
              <a:t> un exemple pour une mesure : </a:t>
            </a:r>
          </a:p>
          <a:p>
            <a:endParaRPr lang="fr-BE" baseline="0" dirty="0" smtClean="0"/>
          </a:p>
          <a:p>
            <a:pPr>
              <a:buFontTx/>
              <a:buChar char="-"/>
            </a:pPr>
            <a:r>
              <a:rPr lang="fr-BE" baseline="0" dirty="0" smtClean="0"/>
              <a:t>Recherche</a:t>
            </a:r>
          </a:p>
          <a:p>
            <a:pPr>
              <a:buFontTx/>
              <a:buChar char="-"/>
            </a:pPr>
            <a:endParaRPr lang="fr-BE" baseline="0" dirty="0" smtClean="0"/>
          </a:p>
          <a:p>
            <a:pPr>
              <a:buFontTx/>
              <a:buChar char="-"/>
            </a:pPr>
            <a:r>
              <a:rPr lang="fr-BE" baseline="0" dirty="0" smtClean="0"/>
              <a:t> Infrastructure ZAE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Prospective</a:t>
            </a:r>
            <a:r>
              <a:rPr lang="fr-BE" baseline="0" dirty="0" smtClean="0"/>
              <a:t> – Se doter d’une vision. Voir haut et loin</a:t>
            </a:r>
          </a:p>
          <a:p>
            <a:endParaRPr lang="fr-BE" baseline="0" dirty="0" smtClean="0"/>
          </a:p>
          <a:p>
            <a:r>
              <a:rPr lang="fr-BE" baseline="0" dirty="0" smtClean="0"/>
              <a:t>Planifier</a:t>
            </a:r>
          </a:p>
          <a:p>
            <a:endParaRPr lang="fr-BE" baseline="0" dirty="0" smtClean="0"/>
          </a:p>
          <a:p>
            <a:r>
              <a:rPr lang="fr-BE" baseline="0" dirty="0" smtClean="0"/>
              <a:t>anticiper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Enclencher un</a:t>
            </a:r>
            <a:r>
              <a:rPr lang="fr-BE" baseline="0" dirty="0" smtClean="0"/>
              <a:t> mouvement</a:t>
            </a:r>
          </a:p>
          <a:p>
            <a:endParaRPr lang="fr-BE" baseline="0" dirty="0" smtClean="0"/>
          </a:p>
          <a:p>
            <a:r>
              <a:rPr lang="fr-BE" baseline="0" dirty="0" smtClean="0"/>
              <a:t>Créer une dynamique</a:t>
            </a:r>
          </a:p>
          <a:p>
            <a:endParaRPr lang="fr-BE" baseline="0" dirty="0" smtClean="0"/>
          </a:p>
          <a:p>
            <a:r>
              <a:rPr lang="fr-BE" dirty="0" smtClean="0"/>
              <a:t>Créer</a:t>
            </a:r>
            <a:r>
              <a:rPr lang="fr-BE" baseline="0" dirty="0" smtClean="0"/>
              <a:t> une participation (citoyenne et entreprise)</a:t>
            </a:r>
          </a:p>
          <a:p>
            <a:endParaRPr lang="fr-BE" baseline="0" dirty="0" smtClean="0"/>
          </a:p>
          <a:p>
            <a:r>
              <a:rPr lang="fr-BE" baseline="0" dirty="0" smtClean="0"/>
              <a:t>Plan Marshall = autant un plan politique qu’une philosophie, qu’une méthode de travail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Comment</a:t>
            </a:r>
            <a:r>
              <a:rPr lang="fr-BE" baseline="0" dirty="0" smtClean="0"/>
              <a:t> expliquer les sauts et comment faire de bonnes évaluations en tenant compte de ces stratégies qui ne signifient en rien des problèmes dans la mise en œuvre des politiques publiques 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Je vous mets sur la voie…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Nelle</a:t>
            </a:r>
            <a:r>
              <a:rPr lang="fr-BE" dirty="0" smtClean="0"/>
              <a:t> gouvernance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Travailler ensemble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29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partenaire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30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Agent de liaison administration-politique </a:t>
            </a:r>
          </a:p>
          <a:p>
            <a:endParaRPr lang="fr-BE" dirty="0" smtClean="0"/>
          </a:p>
          <a:p>
            <a:pPr>
              <a:buFontTx/>
              <a:buChar char="-"/>
            </a:pPr>
            <a:r>
              <a:rPr lang="fr-BE" dirty="0" smtClean="0"/>
              <a:t>Contrat de gestion </a:t>
            </a:r>
          </a:p>
          <a:p>
            <a:pPr>
              <a:buFontTx/>
              <a:buChar char="-"/>
            </a:pPr>
            <a:r>
              <a:rPr lang="fr-BE" dirty="0" smtClean="0"/>
              <a:t>Contrat d’administration </a:t>
            </a:r>
          </a:p>
          <a:p>
            <a:pPr>
              <a:buFontTx/>
              <a:buChar char="-"/>
            </a:pPr>
            <a:r>
              <a:rPr lang="fr-BE" dirty="0" smtClean="0"/>
              <a:t>Politisation </a:t>
            </a:r>
          </a:p>
          <a:p>
            <a:pPr>
              <a:buFontTx/>
              <a:buChar char="-"/>
            </a:pP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Pour un avenir meilleur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La réalité est un peu plus complexe et</a:t>
            </a:r>
            <a:r>
              <a:rPr lang="fr-BE" baseline="0" dirty="0" smtClean="0"/>
              <a:t> il faut chercher les effets réels de ces mesures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Nelle</a:t>
            </a:r>
            <a:r>
              <a:rPr lang="fr-BE" dirty="0" smtClean="0"/>
              <a:t> gouvernance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37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Expliquer la logique d’intervention et la construction du Plan. </a:t>
            </a:r>
          </a:p>
          <a:p>
            <a:endParaRPr lang="fr-BE" dirty="0" smtClean="0"/>
          </a:p>
          <a:p>
            <a:r>
              <a:rPr lang="fr-BE" dirty="0" smtClean="0"/>
              <a:t>Donner un exemple : </a:t>
            </a:r>
          </a:p>
          <a:p>
            <a:endParaRPr lang="fr-BE" dirty="0" smtClean="0"/>
          </a:p>
          <a:p>
            <a:r>
              <a:rPr lang="fr-BE" dirty="0" smtClean="0"/>
              <a:t>- Diminution taux de chômage,</a:t>
            </a:r>
            <a:r>
              <a:rPr lang="fr-BE" baseline="0" dirty="0" smtClean="0"/>
              <a:t> Meilleure formation qualifiante, Création de nouveaux centres de formation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38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C’est comme</a:t>
            </a:r>
            <a:r>
              <a:rPr lang="fr-BE" baseline="0" dirty="0" smtClean="0"/>
              <a:t> les poupées russes… Elles peuvent s’emboiter.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39</a:t>
            </a:fld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Le Plan Marshall2.vert, c’est donc la déclinaison de X axes en… expliquer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40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Je vous mets sur la</a:t>
            </a:r>
            <a:r>
              <a:rPr lang="fr-BE" baseline="0" dirty="0" smtClean="0"/>
              <a:t> voie…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Parler du budget régional + du principe</a:t>
            </a:r>
            <a:r>
              <a:rPr lang="fr-BE" baseline="0" dirty="0" smtClean="0"/>
              <a:t> de financement alternatif</a:t>
            </a:r>
          </a:p>
          <a:p>
            <a:endParaRPr lang="fr-BE" baseline="0" dirty="0" smtClean="0"/>
          </a:p>
          <a:p>
            <a:r>
              <a:rPr lang="fr-BE" baseline="0" dirty="0" smtClean="0"/>
              <a:t>Relativiser / PIB régional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42</a:t>
            </a:fld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1</a:t>
            </a:r>
            <a:r>
              <a:rPr lang="fr-BE" baseline="30000" dirty="0" smtClean="0"/>
              <a:t>er</a:t>
            </a:r>
            <a:r>
              <a:rPr lang="fr-BE" baseline="0" dirty="0" smtClean="0"/>
              <a:t> axe, le Capital humain</a:t>
            </a:r>
          </a:p>
          <a:p>
            <a:endParaRPr lang="fr-BE" baseline="0" dirty="0" smtClean="0"/>
          </a:p>
          <a:p>
            <a:pPr>
              <a:buFontTx/>
              <a:buChar char="-"/>
            </a:pPr>
            <a:r>
              <a:rPr lang="fr-BE" baseline="0" dirty="0" smtClean="0"/>
              <a:t>Plan Langues – Anecdote Marc et Sabine</a:t>
            </a:r>
          </a:p>
          <a:p>
            <a:pPr>
              <a:buFontTx/>
              <a:buChar char="-"/>
            </a:pPr>
            <a:r>
              <a:rPr lang="fr-BE" baseline="0" dirty="0" smtClean="0"/>
              <a:t>- Promotion des métiers techniques et scientifiques</a:t>
            </a:r>
          </a:p>
          <a:p>
            <a:pPr>
              <a:buFontTx/>
              <a:buNone/>
            </a:pPr>
            <a:r>
              <a:rPr lang="fr-BE" baseline="0" dirty="0" smtClean="0"/>
              <a:t>- Le renforcement de l’accompagnement des DE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43</a:t>
            </a:fld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Parler du budget régional + du principe</a:t>
            </a:r>
            <a:r>
              <a:rPr lang="fr-BE" baseline="0" dirty="0" smtClean="0"/>
              <a:t> de financement alternatif</a:t>
            </a:r>
          </a:p>
          <a:p>
            <a:endParaRPr lang="fr-BE" baseline="0" dirty="0" smtClean="0"/>
          </a:p>
          <a:p>
            <a:r>
              <a:rPr lang="fr-BE" baseline="0" dirty="0" smtClean="0"/>
              <a:t>Relativiser / PIB régional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44</a:t>
            </a:fld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Parler du budget régional + du principe</a:t>
            </a:r>
            <a:r>
              <a:rPr lang="fr-BE" baseline="0" dirty="0" smtClean="0"/>
              <a:t> de financement alternatif</a:t>
            </a:r>
          </a:p>
          <a:p>
            <a:endParaRPr lang="fr-BE" baseline="0" dirty="0" smtClean="0"/>
          </a:p>
          <a:p>
            <a:r>
              <a:rPr lang="fr-BE" baseline="0" dirty="0" smtClean="0"/>
              <a:t>Relativiser / PIB régional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45</a:t>
            </a:fld>
            <a:endParaRPr lang="de-D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Parler du budget régional + du principe</a:t>
            </a:r>
            <a:r>
              <a:rPr lang="fr-BE" baseline="0" dirty="0" smtClean="0"/>
              <a:t> de financement alternatif</a:t>
            </a:r>
          </a:p>
          <a:p>
            <a:endParaRPr lang="fr-BE" baseline="0" dirty="0" smtClean="0"/>
          </a:p>
          <a:p>
            <a:r>
              <a:rPr lang="fr-BE" baseline="0" dirty="0" smtClean="0"/>
              <a:t>Relativiser / PIB régional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46</a:t>
            </a:fld>
            <a:endParaRPr lang="de-D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Parler du budget régional + du principe</a:t>
            </a:r>
            <a:r>
              <a:rPr lang="fr-BE" baseline="0" dirty="0" smtClean="0"/>
              <a:t> de financement alternatif</a:t>
            </a:r>
          </a:p>
          <a:p>
            <a:endParaRPr lang="fr-BE" baseline="0" dirty="0" smtClean="0"/>
          </a:p>
          <a:p>
            <a:r>
              <a:rPr lang="fr-BE" baseline="0" dirty="0" smtClean="0"/>
              <a:t>Relativiser / PIB régional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47</a:t>
            </a:fld>
            <a:endParaRPr lang="de-D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Parler du budget régional + du principe</a:t>
            </a:r>
            <a:r>
              <a:rPr lang="fr-BE" baseline="0" dirty="0" smtClean="0"/>
              <a:t> de financement alternatif</a:t>
            </a:r>
          </a:p>
          <a:p>
            <a:endParaRPr lang="fr-BE" baseline="0" dirty="0" smtClean="0"/>
          </a:p>
          <a:p>
            <a:r>
              <a:rPr lang="fr-BE" baseline="0" dirty="0" smtClean="0"/>
              <a:t>Relativiser / PIB régional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48</a:t>
            </a:fld>
            <a:endParaRPr lang="de-D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Partager les portefeuilles</a:t>
            </a:r>
            <a:r>
              <a:rPr lang="fr-BE" baseline="0" dirty="0" smtClean="0"/>
              <a:t> de projets </a:t>
            </a:r>
          </a:p>
          <a:p>
            <a:endParaRPr lang="fr-BE" baseline="0" dirty="0" smtClean="0"/>
          </a:p>
          <a:p>
            <a:r>
              <a:rPr lang="fr-BE" baseline="0" dirty="0" smtClean="0"/>
              <a:t>Relativiser / PIB régional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49</a:t>
            </a:fld>
            <a:endParaRPr lang="de-D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Axe II pôles de compétitivité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50</a:t>
            </a:fld>
            <a:endParaRPr lang="de-D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Pôle</a:t>
            </a:r>
            <a:r>
              <a:rPr lang="fr-BE" baseline="0" dirty="0" smtClean="0"/>
              <a:t> = Partenariats entreprises, </a:t>
            </a:r>
            <a:r>
              <a:rPr lang="fr-BE" baseline="0" dirty="0" err="1" smtClean="0"/>
              <a:t>unifs</a:t>
            </a:r>
            <a:r>
              <a:rPr lang="fr-BE" baseline="0" dirty="0" smtClean="0"/>
              <a:t>, centres de recherches</a:t>
            </a:r>
          </a:p>
          <a:p>
            <a:endParaRPr lang="fr-BE" baseline="0" dirty="0" smtClean="0"/>
          </a:p>
          <a:p>
            <a:r>
              <a:rPr lang="fr-BE" baseline="0" dirty="0" smtClean="0"/>
              <a:t>Projet = GPS Intelligent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51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Avions composite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53</a:t>
            </a:fld>
            <a:endParaRPr lang="de-D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Marqueurs cancers </a:t>
            </a:r>
            <a:r>
              <a:rPr lang="fr-BE" dirty="0" err="1" smtClean="0"/>
              <a:t>uterus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55</a:t>
            </a:fld>
            <a:endParaRPr lang="de-D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Bio emballages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57</a:t>
            </a:fld>
            <a:endParaRPr lang="de-D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Verrins</a:t>
            </a:r>
            <a:r>
              <a:rPr lang="fr-BE" dirty="0" smtClean="0"/>
              <a:t> microscopes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59</a:t>
            </a:fld>
            <a:endParaRPr lang="de-D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Techniques nettoyage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eoliennes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61</a:t>
            </a:fld>
            <a:endParaRPr lang="de-DE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Parler du budget régional + du principe</a:t>
            </a:r>
            <a:r>
              <a:rPr lang="fr-BE" baseline="0" dirty="0" smtClean="0"/>
              <a:t> de financement alternatif</a:t>
            </a:r>
          </a:p>
          <a:p>
            <a:endParaRPr lang="fr-BE" baseline="0" dirty="0" smtClean="0"/>
          </a:p>
          <a:p>
            <a:r>
              <a:rPr lang="fr-BE" baseline="0" dirty="0" smtClean="0"/>
              <a:t>Relativiser / PIB régional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63</a:t>
            </a:fld>
            <a:endParaRPr lang="de-DE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Parler du budget régional + du principe</a:t>
            </a:r>
            <a:r>
              <a:rPr lang="fr-BE" baseline="0" dirty="0" smtClean="0"/>
              <a:t> de financement alternatif</a:t>
            </a:r>
          </a:p>
          <a:p>
            <a:endParaRPr lang="fr-BE" baseline="0" dirty="0" smtClean="0"/>
          </a:p>
          <a:p>
            <a:r>
              <a:rPr lang="fr-BE" baseline="0" dirty="0" smtClean="0"/>
              <a:t>Relativiser / PIB régional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67</a:t>
            </a:fld>
            <a:endParaRPr lang="de-DE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</a:t>
            </a:r>
            <a:r>
              <a:rPr lang="fr-BE" baseline="30000" dirty="0" smtClean="0"/>
              <a:t>e</a:t>
            </a:r>
            <a:r>
              <a:rPr lang="fr-BE" dirty="0" smtClean="0"/>
              <a:t> axe, la recherche </a:t>
            </a:r>
          </a:p>
          <a:p>
            <a:endParaRPr lang="fr-BE" dirty="0" smtClean="0"/>
          </a:p>
          <a:p>
            <a:r>
              <a:rPr lang="fr-BE" dirty="0" smtClean="0"/>
              <a:t>Mauvaise photo car avant</a:t>
            </a:r>
            <a:r>
              <a:rPr lang="fr-BE" baseline="0" dirty="0" smtClean="0"/>
              <a:t> tout proche du marché. « On a </a:t>
            </a:r>
            <a:r>
              <a:rPr lang="fr-BE" baseline="0" dirty="0" err="1" smtClean="0"/>
              <a:t>bcp</a:t>
            </a:r>
            <a:r>
              <a:rPr lang="fr-BE" baseline="0" dirty="0" smtClean="0"/>
              <a:t> de chercheurs, il nous faut aussi des trouveurs ».</a:t>
            </a:r>
          </a:p>
          <a:p>
            <a:endParaRPr lang="fr-BE" baseline="0" dirty="0" smtClean="0"/>
          </a:p>
          <a:p>
            <a:r>
              <a:rPr lang="fr-BE" baseline="0" dirty="0" smtClean="0"/>
              <a:t>Passerelles W / FWB – Recherche scientifique, recherche pré-concurrentielle</a:t>
            </a:r>
          </a:p>
          <a:p>
            <a:endParaRPr lang="fr-BE" baseline="0" dirty="0" smtClean="0"/>
          </a:p>
          <a:p>
            <a:r>
              <a:rPr lang="fr-BE" baseline="0" dirty="0" smtClean="0"/>
              <a:t>142 Moi EUR</a:t>
            </a:r>
          </a:p>
          <a:p>
            <a:r>
              <a:rPr lang="fr-BE" baseline="0" dirty="0" smtClean="0"/>
              <a:t>Exemples : </a:t>
            </a:r>
          </a:p>
          <a:p>
            <a:endParaRPr lang="fr-BE" baseline="0" dirty="0" smtClean="0"/>
          </a:p>
          <a:p>
            <a:pPr>
              <a:buFontTx/>
              <a:buChar char="-"/>
            </a:pPr>
            <a:r>
              <a:rPr lang="fr-BE" dirty="0" smtClean="0"/>
              <a:t>Programmes mobilisateurs Entreprises / Universités , centres </a:t>
            </a:r>
            <a:r>
              <a:rPr lang="fr-BE" dirty="0" err="1" smtClean="0"/>
              <a:t>dec</a:t>
            </a:r>
            <a:r>
              <a:rPr lang="fr-BE" dirty="0" smtClean="0"/>
              <a:t> recherche</a:t>
            </a:r>
          </a:p>
          <a:p>
            <a:pPr>
              <a:buFontTx/>
              <a:buChar char="-"/>
            </a:pPr>
            <a:r>
              <a:rPr lang="fr-BE" dirty="0" smtClean="0"/>
              <a:t>Financement Bourses Fria</a:t>
            </a:r>
          </a:p>
          <a:p>
            <a:pPr>
              <a:buFontTx/>
              <a:buChar char="-"/>
            </a:pPr>
            <a:r>
              <a:rPr lang="fr-BE" dirty="0" smtClean="0"/>
              <a:t> Réflexion sur le statut</a:t>
            </a:r>
            <a:r>
              <a:rPr lang="fr-BE" baseline="0" dirty="0" smtClean="0"/>
              <a:t> du chercheur – Rendre la carrière attractive</a:t>
            </a:r>
          </a:p>
          <a:p>
            <a:pPr>
              <a:buFontTx/>
              <a:buChar char="-"/>
            </a:pPr>
            <a:r>
              <a:rPr lang="fr-BE" baseline="0" dirty="0" smtClean="0"/>
              <a:t>Cadastre des équipements</a:t>
            </a:r>
          </a:p>
          <a:p>
            <a:pPr>
              <a:buFontTx/>
              <a:buChar char="-"/>
            </a:pPr>
            <a:r>
              <a:rPr lang="fr-BE" baseline="0" dirty="0" smtClean="0"/>
              <a:t>Programmes </a:t>
            </a:r>
            <a:r>
              <a:rPr lang="fr-BE" baseline="0" dirty="0" err="1" smtClean="0"/>
              <a:t>Fisrt</a:t>
            </a:r>
            <a:r>
              <a:rPr lang="fr-BE" baseline="0" dirty="0" smtClean="0"/>
              <a:t> Spin off</a:t>
            </a:r>
          </a:p>
          <a:p>
            <a:pPr>
              <a:buFontTx/>
              <a:buChar char="-"/>
            </a:pPr>
            <a:r>
              <a:rPr lang="fr-BE" baseline="0" dirty="0" smtClean="0"/>
              <a:t>AST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68</a:t>
            </a:fld>
            <a:endParaRPr lang="de-DE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Parler du budget régional + du principe</a:t>
            </a:r>
            <a:r>
              <a:rPr lang="fr-BE" baseline="0" dirty="0" smtClean="0"/>
              <a:t> de financement alternatif</a:t>
            </a:r>
          </a:p>
          <a:p>
            <a:endParaRPr lang="fr-BE" baseline="0" dirty="0" smtClean="0"/>
          </a:p>
          <a:p>
            <a:r>
              <a:rPr lang="fr-BE" baseline="0" dirty="0" smtClean="0"/>
              <a:t>Relativiser / PIB régional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69</a:t>
            </a:fld>
            <a:endParaRPr lang="de-DE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Approche </a:t>
            </a:r>
            <a:r>
              <a:rPr lang="fr-BE" dirty="0" err="1" smtClean="0"/>
              <a:t>bottom</a:t>
            </a:r>
            <a:r>
              <a:rPr lang="fr-BE" dirty="0" smtClean="0"/>
              <a:t>-up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70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A la genèse de tout ceci… Inscrire la Wallonie sur le chemin</a:t>
            </a:r>
            <a:r>
              <a:rPr lang="fr-BE" baseline="0" dirty="0" smtClean="0"/>
              <a:t> de la prospérité socio-économique. </a:t>
            </a:r>
          </a:p>
          <a:p>
            <a:endParaRPr lang="fr-BE" baseline="0" dirty="0" smtClean="0"/>
          </a:p>
          <a:p>
            <a:r>
              <a:rPr lang="fr-BE" baseline="0" dirty="0" smtClean="0"/>
              <a:t>Car l’image de la Wallonie et du Wallon, c’est ceci… 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Axe </a:t>
            </a:r>
          </a:p>
          <a:p>
            <a:endParaRPr lang="fr-BE" dirty="0" smtClean="0"/>
          </a:p>
          <a:p>
            <a:pPr>
              <a:buFontTx/>
              <a:buChar char="-"/>
            </a:pPr>
            <a:r>
              <a:rPr lang="fr-BE" baseline="0" dirty="0" smtClean="0"/>
              <a:t>Sensibilisation à l’esprit d’entreprendre</a:t>
            </a:r>
          </a:p>
          <a:p>
            <a:pPr>
              <a:buFontTx/>
              <a:buChar char="-"/>
            </a:pPr>
            <a:r>
              <a:rPr lang="fr-BE" baseline="0" dirty="0" smtClean="0"/>
              <a:t> Créativité</a:t>
            </a:r>
          </a:p>
          <a:p>
            <a:pPr>
              <a:buFontTx/>
              <a:buChar char="-"/>
            </a:pPr>
            <a:endParaRPr lang="fr-BE" baseline="0" dirty="0" smtClean="0"/>
          </a:p>
          <a:p>
            <a:pPr>
              <a:buFontTx/>
              <a:buChar char="-"/>
            </a:pPr>
            <a:r>
              <a:rPr lang="fr-BE" baseline="0" dirty="0" smtClean="0"/>
              <a:t>Exemples : </a:t>
            </a:r>
          </a:p>
          <a:p>
            <a:pPr>
              <a:buFontTx/>
              <a:buChar char="-"/>
            </a:pPr>
            <a:endParaRPr lang="fr-BE" baseline="0" dirty="0" smtClean="0"/>
          </a:p>
          <a:p>
            <a:pPr>
              <a:buFontTx/>
              <a:buChar char="-"/>
            </a:pPr>
            <a:r>
              <a:rPr lang="fr-BE" baseline="0" dirty="0" smtClean="0"/>
              <a:t>Sensibilisation des jeunes à la création d’activités</a:t>
            </a:r>
          </a:p>
          <a:p>
            <a:pPr>
              <a:buFontTx/>
              <a:buChar char="-"/>
            </a:pPr>
            <a:r>
              <a:rPr lang="fr-BE" baseline="0" dirty="0" smtClean="0"/>
              <a:t> Gd prix wallon à l’entrepreneuriat</a:t>
            </a:r>
          </a:p>
          <a:p>
            <a:pPr>
              <a:buFontTx/>
              <a:buChar char="-"/>
            </a:pPr>
            <a:r>
              <a:rPr lang="fr-BE" baseline="0" dirty="0" smtClean="0"/>
              <a:t>Stimulation économique</a:t>
            </a:r>
          </a:p>
          <a:p>
            <a:pPr>
              <a:buFontTx/>
              <a:buChar char="-"/>
            </a:pPr>
            <a:r>
              <a:rPr lang="fr-BE" baseline="0" dirty="0" smtClean="0"/>
              <a:t>Portail entreprises</a:t>
            </a:r>
          </a:p>
          <a:p>
            <a:pPr>
              <a:buFontTx/>
              <a:buChar char="-"/>
            </a:pP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73</a:t>
            </a:fld>
            <a:endParaRPr lang="de-DE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Toutes les infrastructures</a:t>
            </a:r>
          </a:p>
          <a:p>
            <a:endParaRPr lang="fr-BE" dirty="0" smtClean="0"/>
          </a:p>
          <a:p>
            <a:r>
              <a:rPr lang="fr-BE" dirty="0" err="1" smtClean="0"/>
              <a:t>Pq</a:t>
            </a:r>
            <a:r>
              <a:rPr lang="fr-BE" dirty="0" smtClean="0"/>
              <a:t> usine à gaz : car compliqué. Complexe. 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74</a:t>
            </a:fld>
            <a:endParaRPr lang="de-DE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Démentelement</a:t>
            </a:r>
            <a:r>
              <a:rPr lang="fr-BE" dirty="0" smtClean="0"/>
              <a:t> de 30 sites pollués</a:t>
            </a:r>
            <a:r>
              <a:rPr lang="fr-BE" baseline="0" dirty="0" smtClean="0"/>
              <a:t> et de 170 SAR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75</a:t>
            </a:fld>
            <a:endParaRPr lang="de-DE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Equipement de zonings, ZAE, pour accueillir de l’activité économique + ports autonomes</a:t>
            </a:r>
          </a:p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76</a:t>
            </a:fld>
            <a:endParaRPr lang="de-DE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Aménagement du territoire en</a:t>
            </a:r>
            <a:r>
              <a:rPr lang="fr-BE" baseline="0" dirty="0" smtClean="0"/>
              <a:t> soutien au développement </a:t>
            </a:r>
            <a:r>
              <a:rPr lang="fr-BE" baseline="0" dirty="0" err="1" smtClean="0"/>
              <a:t>économqiue</a:t>
            </a:r>
            <a:r>
              <a:rPr lang="fr-BE" baseline="0" dirty="0" smtClean="0"/>
              <a:t>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77</a:t>
            </a:fld>
            <a:endParaRPr lang="de-DE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Crapeaux</a:t>
            </a:r>
            <a:r>
              <a:rPr lang="fr-BE" dirty="0" smtClean="0"/>
              <a:t> calamites au </a:t>
            </a:r>
            <a:r>
              <a:rPr lang="fr-BE" dirty="0" err="1" smtClean="0"/>
              <a:t>Trilogiport</a:t>
            </a:r>
            <a:r>
              <a:rPr lang="fr-BE" dirty="0" smtClean="0"/>
              <a:t> = pour démonter que les obstacles ne sont</a:t>
            </a:r>
            <a:r>
              <a:rPr lang="fr-BE" baseline="0" dirty="0" smtClean="0"/>
              <a:t> pas </a:t>
            </a:r>
            <a:r>
              <a:rPr lang="fr-BE" baseline="0" dirty="0" err="1" smtClean="0"/>
              <a:t>tjs</a:t>
            </a:r>
            <a:r>
              <a:rPr lang="fr-BE" baseline="0" dirty="0" smtClean="0"/>
              <a:t> là où on pense qu’ils sont… 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78</a:t>
            </a:fld>
            <a:endParaRPr lang="de-DE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Parler du budget régional + du principe</a:t>
            </a:r>
            <a:r>
              <a:rPr lang="fr-BE" baseline="0" dirty="0" smtClean="0"/>
              <a:t> de financement alternatif</a:t>
            </a:r>
          </a:p>
          <a:p>
            <a:endParaRPr lang="fr-BE" baseline="0" dirty="0" smtClean="0"/>
          </a:p>
          <a:p>
            <a:r>
              <a:rPr lang="fr-BE" baseline="0" dirty="0" smtClean="0"/>
              <a:t>Relativiser / PIB régional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79</a:t>
            </a:fld>
            <a:endParaRPr lang="de-DE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L’alliance Emploi-Environnement : </a:t>
            </a:r>
          </a:p>
          <a:p>
            <a:endParaRPr lang="fr-BE" dirty="0" smtClean="0"/>
          </a:p>
          <a:p>
            <a:pPr>
              <a:buFontTx/>
              <a:buChar char="-"/>
            </a:pPr>
            <a:r>
              <a:rPr lang="fr-BE" dirty="0" smtClean="0"/>
              <a:t>Rénovation</a:t>
            </a:r>
            <a:r>
              <a:rPr lang="fr-BE" baseline="0" dirty="0" smtClean="0"/>
              <a:t> du bâti</a:t>
            </a:r>
          </a:p>
          <a:p>
            <a:pPr>
              <a:buFontTx/>
              <a:buChar char="-"/>
            </a:pPr>
            <a:r>
              <a:rPr lang="fr-BE" baseline="0" dirty="0" smtClean="0"/>
              <a:t>Primes énergie</a:t>
            </a:r>
          </a:p>
          <a:p>
            <a:pPr>
              <a:buFontTx/>
              <a:buChar char="-"/>
            </a:pPr>
            <a:r>
              <a:rPr lang="fr-BE" baseline="0" dirty="0" smtClean="0"/>
              <a:t> Meilleure performance énergétique dans les </a:t>
            </a:r>
            <a:r>
              <a:rPr lang="fr-BE" baseline="0" dirty="0" err="1" smtClean="0"/>
              <a:t>batiments</a:t>
            </a:r>
            <a:r>
              <a:rPr lang="fr-BE" baseline="0" dirty="0" smtClean="0"/>
              <a:t> / logements publics</a:t>
            </a:r>
          </a:p>
          <a:p>
            <a:pPr>
              <a:buFontTx/>
              <a:buChar char="-"/>
            </a:pPr>
            <a:endParaRPr lang="fr-BE" baseline="0" dirty="0" smtClean="0"/>
          </a:p>
          <a:p>
            <a:pPr>
              <a:buFontTx/>
              <a:buChar char="-"/>
            </a:pPr>
            <a:r>
              <a:rPr lang="fr-BE" baseline="0" dirty="0" smtClean="0"/>
              <a:t>Terminerai par double dynamique transversale… </a:t>
            </a:r>
          </a:p>
          <a:p>
            <a:pPr>
              <a:buFontTx/>
              <a:buChar char="-"/>
            </a:pPr>
            <a:r>
              <a:rPr lang="fr-BE" dirty="0" smtClean="0"/>
              <a:t> 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80</a:t>
            </a:fld>
            <a:endParaRPr lang="de-DE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La simplification administrative et la communication</a:t>
            </a:r>
          </a:p>
          <a:p>
            <a:endParaRPr lang="fr-BE" dirty="0" smtClean="0"/>
          </a:p>
          <a:p>
            <a:pPr>
              <a:buFontTx/>
              <a:buChar char="-"/>
            </a:pPr>
            <a:r>
              <a:rPr lang="fr-BE" dirty="0" smtClean="0"/>
              <a:t>Formulaires entreprises</a:t>
            </a:r>
          </a:p>
          <a:p>
            <a:pPr>
              <a:buFontTx/>
              <a:buChar char="-"/>
            </a:pPr>
            <a:r>
              <a:rPr lang="fr-BE" dirty="0" smtClean="0"/>
              <a:t>Traçabilité</a:t>
            </a:r>
            <a:r>
              <a:rPr lang="fr-BE" baseline="0" dirty="0" smtClean="0"/>
              <a:t> et rapidité des paiements </a:t>
            </a:r>
            <a:r>
              <a:rPr lang="fr-BE" baseline="0" dirty="0" err="1" smtClean="0"/>
              <a:t>admin</a:t>
            </a:r>
            <a:endParaRPr lang="fr-BE" baseline="0" dirty="0" smtClean="0"/>
          </a:p>
          <a:p>
            <a:pPr>
              <a:buFontTx/>
              <a:buChar char="-"/>
            </a:pPr>
            <a:r>
              <a:rPr lang="fr-BE" baseline="0" dirty="0" smtClean="0"/>
              <a:t>Bque carrefour Wallonie (pour entreprises)</a:t>
            </a:r>
          </a:p>
          <a:p>
            <a:pPr>
              <a:buFontTx/>
              <a:buChar char="-"/>
            </a:pPr>
            <a:endParaRPr lang="fr-BE" baseline="0" dirty="0" smtClean="0"/>
          </a:p>
          <a:p>
            <a:pPr>
              <a:buFontTx/>
              <a:buChar char="-"/>
            </a:pPr>
            <a:r>
              <a:rPr lang="fr-BE" baseline="0" dirty="0" smtClean="0"/>
              <a:t>Et la mobilisation citoyenne, le sentiment d’appartenance et de fierté wallonne… Car c’est aussi ça le Plan Marshall2.vert : redonner aux wallonnes et aux wallons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81</a:t>
            </a:fld>
            <a:endParaRPr lang="de-DE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Le plan est mis en œuvre … quid de l’évaluation</a:t>
            </a:r>
            <a:r>
              <a:rPr lang="fr-BE" baseline="0" dirty="0" smtClean="0"/>
              <a:t> ?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93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Région de vieille industrie, à reconvertir</a:t>
            </a:r>
          </a:p>
          <a:p>
            <a:r>
              <a:rPr lang="fr-BE" dirty="0" smtClean="0"/>
              <a:t>Région à l’image de</a:t>
            </a:r>
            <a:r>
              <a:rPr lang="fr-BE" baseline="0" dirty="0" smtClean="0"/>
              <a:t> chancres et de sites industriels désaffectés</a:t>
            </a:r>
          </a:p>
          <a:p>
            <a:r>
              <a:rPr lang="fr-BE" baseline="0" dirty="0" smtClean="0"/>
              <a:t>Région qui a connu plusieurs </a:t>
            </a:r>
            <a:r>
              <a:rPr lang="fr-BE" baseline="0" dirty="0" err="1" smtClean="0"/>
              <a:t>soubressauts</a:t>
            </a:r>
            <a:r>
              <a:rPr lang="fr-BE" baseline="0" dirty="0" smtClean="0"/>
              <a:t> économiques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Pas seulement quelque</a:t>
            </a:r>
            <a:r>
              <a:rPr lang="fr-BE" baseline="0" dirty="0" smtClean="0"/>
              <a:t> chose de formel mais bien un élément du dispositif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94</a:t>
            </a:fld>
            <a:endParaRPr lang="de-DE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Un élément du dispositif d’action publique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95</a:t>
            </a:fld>
            <a:endParaRPr lang="de-DE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Sa structuration, ses axes et mesures… Je vais les passer en revue</a:t>
            </a:r>
            <a:r>
              <a:rPr lang="fr-BE" baseline="0" dirty="0" smtClean="0"/>
              <a:t>. 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99</a:t>
            </a:fld>
            <a:endParaRPr lang="de-DE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RENFORCER LES</a:t>
            </a:r>
            <a:r>
              <a:rPr lang="fr-BE" baseline="0" dirty="0" smtClean="0"/>
              <a:t> DISPOSITIFS ET LES CONNAISSANCES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108</a:t>
            </a:fld>
            <a:endParaRPr lang="de-DE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BE" dirty="0" smtClean="0"/>
              <a:t>Le nombre</a:t>
            </a:r>
            <a:r>
              <a:rPr lang="fr-BE" baseline="0" dirty="0" smtClean="0"/>
              <a:t> d’ETP </a:t>
            </a:r>
          </a:p>
          <a:p>
            <a:pPr>
              <a:buFontTx/>
              <a:buChar char="-"/>
            </a:pPr>
            <a:r>
              <a:rPr lang="fr-BE" baseline="0" dirty="0" smtClean="0"/>
              <a:t>Le nombre d’heure de formation </a:t>
            </a:r>
          </a:p>
          <a:p>
            <a:pPr>
              <a:buFontTx/>
              <a:buChar char="-"/>
            </a:pPr>
            <a:r>
              <a:rPr lang="fr-BE" baseline="0" dirty="0" smtClean="0"/>
              <a:t>Le nombre de projet d’investissement dans les pôles </a:t>
            </a:r>
          </a:p>
          <a:p>
            <a:pPr>
              <a:buFontTx/>
              <a:buChar char="-"/>
            </a:pPr>
            <a:r>
              <a:rPr lang="fr-BE" baseline="0" dirty="0" smtClean="0"/>
              <a:t>Le nombre de projet de recherche </a:t>
            </a:r>
          </a:p>
          <a:p>
            <a:pPr>
              <a:buFontTx/>
              <a:buChar char="-"/>
            </a:pPr>
            <a:r>
              <a:rPr lang="fr-BE" baseline="0" dirty="0" smtClean="0"/>
              <a:t>Le nombre d’hectare </a:t>
            </a:r>
          </a:p>
          <a:p>
            <a:pPr>
              <a:buFontTx/>
              <a:buChar char="-"/>
            </a:pPr>
            <a:endParaRPr lang="fr-BE" baseline="0" dirty="0" smtClean="0"/>
          </a:p>
          <a:p>
            <a:pPr>
              <a:buFontTx/>
              <a:buChar char="-"/>
            </a:pPr>
            <a:r>
              <a:rPr lang="fr-BE" baseline="0" dirty="0" smtClean="0"/>
              <a:t>Les indicateurs transversaux devraient prendre en compte une autre dimension que la simple addition des données individuelles 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111</a:t>
            </a:fld>
            <a:endParaRPr lang="de-DE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H2022 – réorientation des</a:t>
            </a:r>
            <a:r>
              <a:rPr lang="fr-BE" baseline="0" dirty="0" smtClean="0"/>
              <a:t> dispositifs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112</a:t>
            </a:fld>
            <a:endParaRPr lang="de-DE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Pas</a:t>
            </a:r>
            <a:r>
              <a:rPr lang="fr-BE" baseline="0" dirty="0" smtClean="0"/>
              <a:t> automatiquement et par principe … mais y contribuent 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115</a:t>
            </a:fld>
            <a:endParaRPr lang="de-DE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La maturité politique n’est pas encore telle que les indicateurs ne soient</a:t>
            </a:r>
            <a:r>
              <a:rPr lang="fr-BE" baseline="0" dirty="0" smtClean="0"/>
              <a:t> plus vus comme des obligations mais bien comme des instruments d’actions publique (ce qu’il sont déjà par ailleurs). </a:t>
            </a:r>
          </a:p>
          <a:p>
            <a:r>
              <a:rPr lang="fr-BE" baseline="0" dirty="0" smtClean="0"/>
              <a:t>Cette maturité est faible tant pour la majorité que pour l’opposition (les indicateurs sources de démocratie ?) </a:t>
            </a:r>
          </a:p>
          <a:p>
            <a:r>
              <a:rPr lang="fr-BE" baseline="0" dirty="0" smtClean="0"/>
              <a:t>Un bel exemple de cette maturité qui grandi c’est l’intégration de la CST dans l’administration publique </a:t>
            </a:r>
          </a:p>
          <a:p>
            <a:r>
              <a:rPr lang="fr-BE" baseline="0" dirty="0" smtClean="0"/>
              <a:t>Si faible maturité politique, il y a aussi une faible maturité de la part des administrations 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116</a:t>
            </a:fld>
            <a:endParaRPr lang="de-DE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Le monde politique est parfois saoulé</a:t>
            </a:r>
            <a:r>
              <a:rPr lang="fr-BE" baseline="0" dirty="0" smtClean="0"/>
              <a:t> par de trop nombreuses informations … qu’ils ne comprennent pas … car de nature opérationnel alors que leur métier ne vise pas à rentrer dans de trop grands détails opérationnel 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117</a:t>
            </a:fld>
            <a:endParaRPr lang="de-DE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Les indicateurs comme un espace</a:t>
            </a:r>
            <a:r>
              <a:rPr lang="fr-BE" baseline="0" dirty="0" smtClean="0"/>
              <a:t> de rencontre entre administration et politique (grâce à l’</a:t>
            </a:r>
            <a:r>
              <a:rPr lang="fr-BE" baseline="0" dirty="0" err="1" smtClean="0"/>
              <a:t>instruement</a:t>
            </a:r>
            <a:r>
              <a:rPr lang="fr-BE" baseline="0" dirty="0" smtClean="0"/>
              <a:t>) est encore quelque chose à construire … </a:t>
            </a:r>
          </a:p>
          <a:p>
            <a:endParaRPr lang="fr-BE" baseline="0" dirty="0" smtClean="0"/>
          </a:p>
          <a:p>
            <a:pPr>
              <a:buFontTx/>
              <a:buChar char="-"/>
            </a:pPr>
            <a:r>
              <a:rPr lang="fr-BE" baseline="0" dirty="0" smtClean="0"/>
              <a:t>Un travail sur la pertinence des actions administratives </a:t>
            </a:r>
          </a:p>
          <a:p>
            <a:pPr>
              <a:buFontTx/>
              <a:buChar char="-"/>
            </a:pPr>
            <a:r>
              <a:rPr lang="fr-BE" baseline="0" dirty="0" smtClean="0"/>
              <a:t>Un travail sur la pertinence des indicateurs </a:t>
            </a:r>
          </a:p>
          <a:p>
            <a:pPr>
              <a:buFontTx/>
              <a:buChar char="-"/>
            </a:pPr>
            <a:r>
              <a:rPr lang="fr-BE" baseline="0" dirty="0" smtClean="0"/>
              <a:t>Une meilleure sensibilisation des agents administratifs </a:t>
            </a:r>
          </a:p>
          <a:p>
            <a:pPr>
              <a:buFontTx/>
              <a:buChar char="-"/>
            </a:pP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119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Région qui a du mal à se redresser</a:t>
            </a:r>
          </a:p>
          <a:p>
            <a:endParaRPr lang="fr-BE" dirty="0" smtClean="0"/>
          </a:p>
          <a:p>
            <a:r>
              <a:rPr lang="fr-BE" dirty="0" smtClean="0"/>
              <a:t>Région</a:t>
            </a:r>
            <a:r>
              <a:rPr lang="fr-BE" baseline="0" dirty="0" smtClean="0"/>
              <a:t> qui a été frappée par de </a:t>
            </a:r>
            <a:r>
              <a:rPr lang="fr-BE" baseline="0" dirty="0" err="1" smtClean="0"/>
              <a:t>nbreuses</a:t>
            </a:r>
            <a:r>
              <a:rPr lang="fr-BE" baseline="0" dirty="0" smtClean="0"/>
              <a:t> fermetures d’entreprises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L’école d’administration public … changer les mentalité de l’administration</a:t>
            </a:r>
            <a:r>
              <a:rPr lang="fr-BE" baseline="0" dirty="0" smtClean="0"/>
              <a:t> </a:t>
            </a:r>
            <a:r>
              <a:rPr lang="fr-BE" dirty="0" smtClean="0"/>
              <a:t>pour la faire évoluer vers une dynamique</a:t>
            </a:r>
            <a:r>
              <a:rPr lang="fr-BE" baseline="0" dirty="0" smtClean="0"/>
              <a:t> de gestion de projet 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120</a:t>
            </a:fld>
            <a:endParaRPr lang="de-DE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En ce sens le PM2 pourrait être considéré comme une bonne école de mise à niveau et d’acculturation des acteurs politiques et administratifs</a:t>
            </a:r>
            <a:r>
              <a:rPr lang="fr-BE" baseline="0" dirty="0" smtClean="0"/>
              <a:t> dans une dynamique de projet 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121</a:t>
            </a:fld>
            <a:endParaRPr lang="de-DE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Mais la </a:t>
            </a:r>
            <a:r>
              <a:rPr lang="fr-BE" dirty="0" err="1" smtClean="0"/>
              <a:t>dynamqiue</a:t>
            </a:r>
            <a:r>
              <a:rPr lang="fr-BE" dirty="0" smtClean="0"/>
              <a:t> est en cours de réalisation … ce qui compte c’est le chemin et non pas l’arrivée</a:t>
            </a:r>
            <a:r>
              <a:rPr lang="fr-BE" baseline="0" dirty="0" smtClean="0"/>
              <a:t> 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122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Avec une Administration</a:t>
            </a:r>
            <a:r>
              <a:rPr lang="fr-BE" baseline="0" dirty="0" smtClean="0"/>
              <a:t> pléthorique et lourde</a:t>
            </a:r>
            <a:endParaRPr lang="de-D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Image aussi du wallon – vilain petit canard</a:t>
            </a:r>
          </a:p>
          <a:p>
            <a:endParaRPr lang="fr-BE" dirty="0" smtClean="0"/>
          </a:p>
          <a:p>
            <a:r>
              <a:rPr lang="fr-BE" dirty="0" smtClean="0"/>
              <a:t>Paresseux</a:t>
            </a:r>
          </a:p>
          <a:p>
            <a:r>
              <a:rPr lang="fr-BE" dirty="0" smtClean="0"/>
              <a:t>Demandeur d’emplois</a:t>
            </a:r>
          </a:p>
          <a:p>
            <a:r>
              <a:rPr lang="fr-BE" dirty="0" smtClean="0"/>
              <a:t>Qui</a:t>
            </a:r>
            <a:r>
              <a:rPr lang="fr-BE" baseline="0" dirty="0" smtClean="0"/>
              <a:t> ne prend pas son destin en mains</a:t>
            </a:r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436A2-4E39-422D-96FF-E40DA70CAA36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2CC24-1442-417F-AFA2-F933D157D8AB}" type="datetimeFigureOut">
              <a:rPr lang="de-DE" smtClean="0"/>
              <a:pPr/>
              <a:t>08.12.2014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65B2-F40F-4FFC-8CFF-15FE8179B23E}" type="slidenum">
              <a:rPr lang="de-DE" smtClean="0"/>
              <a:p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2CC24-1442-417F-AFA2-F933D157D8AB}" type="datetimeFigureOut">
              <a:rPr lang="de-DE" smtClean="0"/>
              <a:pPr/>
              <a:t>08.12.2014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65B2-F40F-4FFC-8CFF-15FE8179B23E}" type="slidenum">
              <a:rPr lang="de-DE" smtClean="0"/>
              <a:p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2CC24-1442-417F-AFA2-F933D157D8AB}" type="datetimeFigureOut">
              <a:rPr lang="de-DE" smtClean="0"/>
              <a:pPr/>
              <a:t>08.12.2014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65B2-F40F-4FFC-8CFF-15FE8179B23E}" type="slidenum">
              <a:rPr lang="de-DE" smtClean="0"/>
              <a:p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2CC24-1442-417F-AFA2-F933D157D8AB}" type="datetimeFigureOut">
              <a:rPr lang="de-DE" smtClean="0"/>
              <a:pPr/>
              <a:t>08.12.2014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65B2-F40F-4FFC-8CFF-15FE8179B23E}" type="slidenum">
              <a:rPr lang="de-DE" smtClean="0"/>
              <a:p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2CC24-1442-417F-AFA2-F933D157D8AB}" type="datetimeFigureOut">
              <a:rPr lang="de-DE" smtClean="0"/>
              <a:pPr/>
              <a:t>08.12.2014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65B2-F40F-4FFC-8CFF-15FE8179B23E}" type="slidenum">
              <a:rPr lang="de-DE" smtClean="0"/>
              <a:p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2CC24-1442-417F-AFA2-F933D157D8AB}" type="datetimeFigureOut">
              <a:rPr lang="de-DE" smtClean="0"/>
              <a:pPr/>
              <a:t>08.12.2014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65B2-F40F-4FFC-8CFF-15FE8179B23E}" type="slidenum">
              <a:rPr lang="de-DE" smtClean="0"/>
              <a:p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2CC24-1442-417F-AFA2-F933D157D8AB}" type="datetimeFigureOut">
              <a:rPr lang="de-DE" smtClean="0"/>
              <a:pPr/>
              <a:t>08.12.2014</a:t>
            </a:fld>
            <a:endParaRPr lang="de-D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65B2-F40F-4FFC-8CFF-15FE8179B23E}" type="slidenum">
              <a:rPr lang="de-DE" smtClean="0"/>
              <a:p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2CC24-1442-417F-AFA2-F933D157D8AB}" type="datetimeFigureOut">
              <a:rPr lang="de-DE" smtClean="0"/>
              <a:pPr/>
              <a:t>08.12.2014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65B2-F40F-4FFC-8CFF-15FE8179B23E}" type="slidenum">
              <a:rPr lang="de-DE" smtClean="0"/>
              <a:p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2CC24-1442-417F-AFA2-F933D157D8AB}" type="datetimeFigureOut">
              <a:rPr lang="de-DE" smtClean="0"/>
              <a:pPr/>
              <a:t>08.12.2014</a:t>
            </a:fld>
            <a:endParaRPr lang="de-D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65B2-F40F-4FFC-8CFF-15FE8179B23E}" type="slidenum">
              <a:rPr lang="de-DE" smtClean="0"/>
              <a:p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2CC24-1442-417F-AFA2-F933D157D8AB}" type="datetimeFigureOut">
              <a:rPr lang="de-DE" smtClean="0"/>
              <a:pPr/>
              <a:t>08.12.2014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65B2-F40F-4FFC-8CFF-15FE8179B23E}" type="slidenum">
              <a:rPr lang="de-DE" smtClean="0"/>
              <a:p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2CC24-1442-417F-AFA2-F933D157D8AB}" type="datetimeFigureOut">
              <a:rPr lang="de-DE" smtClean="0"/>
              <a:pPr/>
              <a:t>08.12.2014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65B2-F40F-4FFC-8CFF-15FE8179B23E}" type="slidenum">
              <a:rPr lang="de-DE" smtClean="0"/>
              <a:pPr/>
              <a:t>‹N°›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2CC24-1442-417F-AFA2-F933D157D8AB}" type="datetimeFigureOut">
              <a:rPr lang="de-DE" smtClean="0"/>
              <a:pPr/>
              <a:t>08.12.2014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365B2-F40F-4FFC-8CFF-15FE8179B23E}" type="slidenum">
              <a:rPr lang="de-DE" smtClean="0"/>
              <a:pPr/>
              <a:t>‹N°›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clusters.wallonie.be/logisticsinwallonia/fr/index.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clusters.wallonie.be/skywin/fr/index.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clusters.wallonie.be/biowin/fr/index.html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clusters.wallonie.be/wagralim/fr/index.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clusters.wallonie.be/mecatech/fr/index.html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eenwin.be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3400" y="3400400"/>
            <a:ext cx="7851648" cy="18288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6482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12000" dirty="0" smtClean="0">
                <a:solidFill>
                  <a:srgbClr val="000000"/>
                </a:solidFill>
              </a:rPr>
              <a:t>Marshall2</a:t>
            </a:r>
            <a:r>
              <a:rPr lang="fr-BE" sz="12000" dirty="0" smtClean="0">
                <a:solidFill>
                  <a:srgbClr val="00FF00"/>
                </a:solidFill>
              </a:rPr>
              <a:t>.vert</a:t>
            </a:r>
            <a:endParaRPr lang="fr-FR" sz="1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76200"/>
            <a:ext cx="6781800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747home.free.fr/images/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-243408"/>
            <a:ext cx="11436424" cy="8577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u contenu 10"/>
          <p:cNvSpPr>
            <a:spLocks noGrp="1"/>
          </p:cNvSpPr>
          <p:nvPr>
            <p:ph sz="half" idx="1"/>
          </p:nvPr>
        </p:nvSpPr>
        <p:spPr>
          <a:xfrm>
            <a:off x="827584" y="1628800"/>
            <a:ext cx="2314600" cy="3345235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fr-BE" sz="2000" dirty="0" smtClean="0"/>
              <a:t>Les études préalables ont été menées, le Gouvernement à marqué son accord, l’avis de l’IF a été reçu, le programme est lancé, le jury ‘est réuni … </a:t>
            </a:r>
            <a:endParaRPr lang="de-DE" sz="2000" dirty="0"/>
          </a:p>
        </p:txBody>
      </p:sp>
      <p:sp>
        <p:nvSpPr>
          <p:cNvPr id="25" name="Espace réservé du contenu 10"/>
          <p:cNvSpPr>
            <a:spLocks noGrp="1"/>
          </p:cNvSpPr>
          <p:nvPr>
            <p:ph sz="half" idx="1"/>
          </p:nvPr>
        </p:nvSpPr>
        <p:spPr>
          <a:xfrm>
            <a:off x="837928" y="692696"/>
            <a:ext cx="2314600" cy="792088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>
              <a:buNone/>
            </a:pPr>
            <a:r>
              <a:rPr lang="fr-BE" sz="2000" b="1" dirty="0" smtClean="0"/>
              <a:t>Indicateur</a:t>
            </a:r>
          </a:p>
          <a:p>
            <a:pPr algn="ctr">
              <a:buNone/>
            </a:pPr>
            <a:r>
              <a:rPr lang="fr-BE" sz="2000" b="1" dirty="0" smtClean="0"/>
              <a:t>de mise en œuvre </a:t>
            </a:r>
            <a:endParaRPr lang="de-DE" sz="2000" b="1" dirty="0"/>
          </a:p>
        </p:txBody>
      </p:sp>
      <p:sp>
        <p:nvSpPr>
          <p:cNvPr id="26" name="Espace réservé du contenu 10"/>
          <p:cNvSpPr>
            <a:spLocks noGrp="1"/>
          </p:cNvSpPr>
          <p:nvPr>
            <p:ph sz="half" idx="1"/>
          </p:nvPr>
        </p:nvSpPr>
        <p:spPr>
          <a:xfrm>
            <a:off x="3419872" y="1628800"/>
            <a:ext cx="2314600" cy="3345235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fr-BE" sz="2000" dirty="0" smtClean="0"/>
              <a:t>10 projets ont été sélectionnés, 5 articles ont été publiés, 52 ETP ont été engagés, 158 hectares ont été dépollués … </a:t>
            </a:r>
            <a:endParaRPr lang="de-DE" sz="2000" dirty="0"/>
          </a:p>
        </p:txBody>
      </p:sp>
      <p:sp>
        <p:nvSpPr>
          <p:cNvPr id="27" name="Espace réservé du contenu 10"/>
          <p:cNvSpPr>
            <a:spLocks noGrp="1"/>
          </p:cNvSpPr>
          <p:nvPr>
            <p:ph sz="half" idx="1"/>
          </p:nvPr>
        </p:nvSpPr>
        <p:spPr>
          <a:xfrm>
            <a:off x="3430216" y="692696"/>
            <a:ext cx="2314600" cy="792088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>
              <a:buNone/>
            </a:pPr>
            <a:r>
              <a:rPr lang="fr-BE" sz="2000" b="1" dirty="0" smtClean="0"/>
              <a:t>Indicateur</a:t>
            </a:r>
          </a:p>
          <a:p>
            <a:pPr algn="ctr">
              <a:buNone/>
            </a:pPr>
            <a:r>
              <a:rPr lang="fr-BE" sz="2000" b="1" dirty="0" smtClean="0"/>
              <a:t>de résultat</a:t>
            </a:r>
            <a:endParaRPr lang="de-DE" sz="2000" b="1" dirty="0"/>
          </a:p>
        </p:txBody>
      </p:sp>
      <p:sp>
        <p:nvSpPr>
          <p:cNvPr id="28" name="Espace réservé du contenu 10"/>
          <p:cNvSpPr>
            <a:spLocks noGrp="1"/>
          </p:cNvSpPr>
          <p:nvPr>
            <p:ph sz="half" idx="1"/>
          </p:nvPr>
        </p:nvSpPr>
        <p:spPr>
          <a:xfrm>
            <a:off x="5960840" y="1628800"/>
            <a:ext cx="2314600" cy="3345235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fr-BE" sz="2000" dirty="0" smtClean="0"/>
              <a:t>Les programmes de recherche ont participé à l’augmentation du savoir et à l’augmentation de la compétitivité de nos entreprises </a:t>
            </a:r>
            <a:endParaRPr lang="de-DE" sz="2000" dirty="0"/>
          </a:p>
        </p:txBody>
      </p:sp>
      <p:sp>
        <p:nvSpPr>
          <p:cNvPr id="29" name="Espace réservé du contenu 10"/>
          <p:cNvSpPr>
            <a:spLocks noGrp="1"/>
          </p:cNvSpPr>
          <p:nvPr>
            <p:ph sz="half" idx="1"/>
          </p:nvPr>
        </p:nvSpPr>
        <p:spPr>
          <a:xfrm>
            <a:off x="5971184" y="692696"/>
            <a:ext cx="2314600" cy="792088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>
              <a:buNone/>
            </a:pPr>
            <a:r>
              <a:rPr lang="fr-BE" sz="2000" b="1" dirty="0" smtClean="0"/>
              <a:t>Indicateur</a:t>
            </a:r>
          </a:p>
          <a:p>
            <a:pPr algn="ctr">
              <a:buNone/>
            </a:pPr>
            <a:r>
              <a:rPr lang="fr-BE" sz="2000" b="1" dirty="0" smtClean="0"/>
              <a:t>d’impact</a:t>
            </a:r>
            <a:endParaRPr lang="de-DE" sz="2000" b="1" dirty="0"/>
          </a:p>
        </p:txBody>
      </p:sp>
      <p:sp>
        <p:nvSpPr>
          <p:cNvPr id="30" name="Espace réservé du contenu 10"/>
          <p:cNvSpPr>
            <a:spLocks noGrp="1"/>
          </p:cNvSpPr>
          <p:nvPr>
            <p:ph sz="half" idx="1"/>
          </p:nvPr>
        </p:nvSpPr>
        <p:spPr>
          <a:xfrm>
            <a:off x="827584" y="5157192"/>
            <a:ext cx="2314600" cy="432048"/>
          </a:xfrm>
          <a:ln>
            <a:solidFill>
              <a:schemeClr val="tx1"/>
            </a:solidFill>
          </a:ln>
        </p:spPr>
        <p:txBody>
          <a:bodyPr/>
          <a:lstStyle/>
          <a:p>
            <a:pPr algn="ctr">
              <a:buNone/>
            </a:pPr>
            <a:r>
              <a:rPr lang="fr-BE" sz="2000" b="1" dirty="0" smtClean="0"/>
              <a:t>Acteur 1</a:t>
            </a:r>
            <a:endParaRPr lang="de-DE" sz="2000" b="1" dirty="0"/>
          </a:p>
        </p:txBody>
      </p:sp>
      <p:sp>
        <p:nvSpPr>
          <p:cNvPr id="31" name="Espace réservé du contenu 10"/>
          <p:cNvSpPr>
            <a:spLocks noGrp="1"/>
          </p:cNvSpPr>
          <p:nvPr>
            <p:ph sz="half" idx="1"/>
          </p:nvPr>
        </p:nvSpPr>
        <p:spPr>
          <a:xfrm>
            <a:off x="3419872" y="5157192"/>
            <a:ext cx="2314600" cy="432048"/>
          </a:xfrm>
          <a:ln>
            <a:solidFill>
              <a:schemeClr val="tx1"/>
            </a:solidFill>
          </a:ln>
        </p:spPr>
        <p:txBody>
          <a:bodyPr/>
          <a:lstStyle/>
          <a:p>
            <a:pPr algn="ctr">
              <a:buNone/>
            </a:pPr>
            <a:r>
              <a:rPr lang="fr-BE" sz="2000" b="1" dirty="0" smtClean="0"/>
              <a:t>Acteur 2</a:t>
            </a:r>
            <a:endParaRPr lang="de-DE" sz="2000" b="1" dirty="0"/>
          </a:p>
        </p:txBody>
      </p:sp>
      <p:sp>
        <p:nvSpPr>
          <p:cNvPr id="32" name="Espace réservé du contenu 10"/>
          <p:cNvSpPr>
            <a:spLocks noGrp="1"/>
          </p:cNvSpPr>
          <p:nvPr>
            <p:ph sz="half" idx="1"/>
          </p:nvPr>
        </p:nvSpPr>
        <p:spPr>
          <a:xfrm>
            <a:off x="5960840" y="5157192"/>
            <a:ext cx="2314600" cy="432048"/>
          </a:xfrm>
          <a:ln>
            <a:solidFill>
              <a:schemeClr val="tx1"/>
            </a:solidFill>
          </a:ln>
        </p:spPr>
        <p:txBody>
          <a:bodyPr/>
          <a:lstStyle/>
          <a:p>
            <a:pPr algn="ctr">
              <a:buNone/>
            </a:pPr>
            <a:r>
              <a:rPr lang="fr-BE" sz="2000" b="1" dirty="0" smtClean="0"/>
              <a:t>Acteur 3</a:t>
            </a:r>
            <a:endParaRPr lang="de-DE" sz="2000" b="1" dirty="0"/>
          </a:p>
        </p:txBody>
      </p:sp>
      <p:sp>
        <p:nvSpPr>
          <p:cNvPr id="33" name="Espace réservé du contenu 10"/>
          <p:cNvSpPr>
            <a:spLocks noGrp="1"/>
          </p:cNvSpPr>
          <p:nvPr>
            <p:ph sz="half" idx="1"/>
          </p:nvPr>
        </p:nvSpPr>
        <p:spPr>
          <a:xfrm>
            <a:off x="827584" y="5733256"/>
            <a:ext cx="7488832" cy="432048"/>
          </a:xfr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  <a:prstDash val="sysDash"/>
          </a:ln>
        </p:spPr>
        <p:txBody>
          <a:bodyPr/>
          <a:lstStyle/>
          <a:p>
            <a:pPr algn="ctr">
              <a:buNone/>
            </a:pPr>
            <a:r>
              <a:rPr lang="fr-BE" sz="2000" b="1" dirty="0" smtClean="0"/>
              <a:t>Un encrage et des enjeux institutionnels </a:t>
            </a:r>
            <a:endParaRPr lang="de-DE" sz="2000" b="1" dirty="0"/>
          </a:p>
        </p:txBody>
      </p:sp>
      <p:cxnSp>
        <p:nvCxnSpPr>
          <p:cNvPr id="34" name="Connecteur droit avec flèche 33"/>
          <p:cNvCxnSpPr/>
          <p:nvPr/>
        </p:nvCxnSpPr>
        <p:spPr>
          <a:xfrm>
            <a:off x="827584" y="404664"/>
            <a:ext cx="7416824" cy="0"/>
          </a:xfrm>
          <a:prstGeom prst="straightConnector1">
            <a:avLst/>
          </a:prstGeom>
          <a:ln w="6032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32048" y="2498592"/>
            <a:ext cx="7772400" cy="13624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9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SUIVI</a:t>
            </a:r>
            <a:r>
              <a:rPr kumimoji="0" lang="fr-BE" sz="9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de-DE" sz="9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ttp://www.auradeco.com/images/insert/image/bricolage/construire-mur-bri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179" y="1268760"/>
            <a:ext cx="7392821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http://jds2012.ulb.ac.be/i/IWEP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984776" cy="4656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32048" y="2498592"/>
            <a:ext cx="7772400" cy="13624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LOGIQUE D’INTERVENTION</a:t>
            </a:r>
            <a:endParaRPr kumimoji="0" lang="de-DE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32048" y="2498592"/>
            <a:ext cx="7772400" cy="13624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INTERNALISATION</a:t>
            </a:r>
            <a:endParaRPr kumimoji="0" lang="de-DE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ttp://www.ysentia.com/ysentia/wp-content/uploads/2011/06/publicite-global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0"/>
            <a:ext cx="6084168" cy="6714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32048" y="2498592"/>
            <a:ext cx="7772400" cy="13624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9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EVALUATIONS THEMATIQUES</a:t>
            </a:r>
            <a:endParaRPr kumimoji="0" lang="de-DE" sz="9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19200"/>
            <a:ext cx="9144000" cy="969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32048" y="2498592"/>
            <a:ext cx="7772400" cy="13624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9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EVALUATION GLOBALE</a:t>
            </a:r>
            <a:endParaRPr kumimoji="0" lang="de-DE" sz="9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3" y="0"/>
            <a:ext cx="90941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http://www.linternaute.com/humour/magazine/photo/diaporama-insolite-n-25/image/rien-a-l-horizon-248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792088"/>
            <a:ext cx="9191005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32048" y="2498592"/>
            <a:ext cx="7772400" cy="13624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9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CONCLUSIONS</a:t>
            </a:r>
            <a:endParaRPr kumimoji="0" lang="de-DE" sz="9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idata.over-blog.com/0/25/19/69/concepts-plastiques/cube-dober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904944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620689"/>
            <a:ext cx="8229600" cy="367240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BE" u="sng" dirty="0" smtClean="0"/>
              <a:t>Les </a:t>
            </a:r>
            <a:r>
              <a:rPr lang="fr-BE" u="sng" dirty="0" err="1" smtClean="0"/>
              <a:t>nelles</a:t>
            </a:r>
            <a:r>
              <a:rPr lang="fr-BE" u="sng" dirty="0" smtClean="0"/>
              <a:t> modalités de gestion publiques ne sont pas par principe des:</a:t>
            </a:r>
            <a:r>
              <a:rPr lang="fr-BE" dirty="0" smtClean="0"/>
              <a:t> </a:t>
            </a:r>
          </a:p>
          <a:p>
            <a:pPr>
              <a:buNone/>
            </a:pPr>
            <a:endParaRPr lang="fr-BE" sz="800" dirty="0" smtClean="0"/>
          </a:p>
          <a:p>
            <a:r>
              <a:rPr lang="fr-BE" dirty="0" smtClean="0"/>
              <a:t>Indicateurs de bonne gouvernance</a:t>
            </a:r>
          </a:p>
          <a:p>
            <a:r>
              <a:rPr lang="fr-BE" dirty="0" smtClean="0"/>
              <a:t>Indicateurs de transparence </a:t>
            </a:r>
          </a:p>
          <a:p>
            <a:r>
              <a:rPr lang="fr-BE" dirty="0" smtClean="0"/>
              <a:t>Indicateurs d’efficacité/efficience </a:t>
            </a:r>
          </a:p>
          <a:p>
            <a:r>
              <a:rPr lang="fr-BE" dirty="0" smtClean="0"/>
              <a:t>Indicateurs de traçabilité </a:t>
            </a:r>
          </a:p>
          <a:p>
            <a:r>
              <a:rPr lang="fr-BE" dirty="0" smtClean="0"/>
              <a:t>… </a:t>
            </a:r>
          </a:p>
          <a:p>
            <a:pPr>
              <a:buNone/>
            </a:pPr>
            <a:endParaRPr lang="fr-BE" sz="800" dirty="0" smtClean="0"/>
          </a:p>
          <a:p>
            <a:pPr>
              <a:buNone/>
            </a:pPr>
            <a:endParaRPr lang="fr-BE" sz="800" dirty="0" smtClean="0"/>
          </a:p>
          <a:p>
            <a:endParaRPr lang="fr-BE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504056" y="4365104"/>
            <a:ext cx="8172400" cy="181588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fr-BE" sz="2800" dirty="0" smtClean="0"/>
              <a:t>Elles doivent être </a:t>
            </a:r>
            <a:r>
              <a:rPr lang="fr-BE" sz="2800" b="1" u="sng" dirty="0" smtClean="0"/>
              <a:t>investies</a:t>
            </a:r>
            <a:r>
              <a:rPr lang="fr-BE" sz="2800" dirty="0" smtClean="0"/>
              <a:t> par les acteurs politiques, </a:t>
            </a:r>
            <a:r>
              <a:rPr lang="fr-BE" sz="2800" b="1" u="sng" dirty="0" smtClean="0"/>
              <a:t>mobilisées</a:t>
            </a:r>
            <a:r>
              <a:rPr lang="fr-BE" sz="2800" dirty="0" smtClean="0"/>
              <a:t> dans le cadre de la conduite de l’action publique afin de véritablement donner tout leur sens.</a:t>
            </a:r>
          </a:p>
          <a:p>
            <a:pPr algn="just"/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www.afd-ld.org/~fdp_bio/img/taille_arbr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2.bp.blogspot.com/_qqNGYZMOvis/TVNDLBd0ShI/AAAAAAAAAHg/-seJ5tmkhME/s1600/administration-carto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-1"/>
            <a:ext cx="8136904" cy="76220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1.bp.blogspot.com/_5M44h4svf9M/S9qvPlQaq8I/AAAAAAAAAEQ/vUy4Io9jBUg/s1600/paperas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44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gonzague.me/wp-content/uploads/2009/02/cha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64" y="269695"/>
            <a:ext cx="8244408" cy="6399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01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://www.ben-center.org/wp-content/uploads/2012/02/63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44000" cy="5141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://planmarshall2vert.wallonie.be/?q=system/files/imagecache/illustration_actu/logoPM2vert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764704"/>
            <a:ext cx="7334895" cy="47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bouvetmichel.b.o.pic.centerblog.net/o/0fa8555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8600"/>
            <a:ext cx="9144000" cy="7371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3400" y="3400400"/>
            <a:ext cx="7851648" cy="18288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6482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12000" dirty="0" smtClean="0">
                <a:solidFill>
                  <a:srgbClr val="000000"/>
                </a:solidFill>
              </a:rPr>
              <a:t>Marshall2</a:t>
            </a:r>
            <a:r>
              <a:rPr lang="fr-BE" sz="12000" dirty="0" smtClean="0">
                <a:solidFill>
                  <a:srgbClr val="00FF00"/>
                </a:solidFill>
              </a:rPr>
              <a:t>.vert</a:t>
            </a:r>
            <a:endParaRPr lang="fr-FR" sz="1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60648"/>
            <a:ext cx="5256584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3400" y="2680320"/>
            <a:ext cx="7851648" cy="1828800"/>
          </a:xfrm>
        </p:spPr>
        <p:txBody>
          <a:bodyPr>
            <a:noAutofit/>
          </a:bodyPr>
          <a:lstStyle/>
          <a:p>
            <a:r>
              <a:rPr lang="fr-BE" sz="6600" dirty="0" smtClean="0">
                <a:solidFill>
                  <a:schemeClr val="tx1"/>
                </a:solidFill>
              </a:rPr>
              <a:t>Bonne gouvernance…</a:t>
            </a:r>
            <a:br>
              <a:rPr lang="fr-BE" sz="6600" dirty="0" smtClean="0">
                <a:solidFill>
                  <a:schemeClr val="tx1"/>
                </a:solidFill>
              </a:rPr>
            </a:br>
            <a:r>
              <a:rPr lang="fr-BE" sz="6600" dirty="0" smtClean="0">
                <a:solidFill>
                  <a:schemeClr val="tx1"/>
                </a:solidFill>
              </a:rPr>
              <a:t/>
            </a:r>
            <a:br>
              <a:rPr lang="fr-BE" sz="6600" dirty="0" smtClean="0">
                <a:solidFill>
                  <a:schemeClr val="tx1"/>
                </a:solidFill>
              </a:rPr>
            </a:br>
            <a:r>
              <a:rPr lang="fr-BE" sz="6600" dirty="0" smtClean="0">
                <a:solidFill>
                  <a:schemeClr val="tx1"/>
                </a:solidFill>
              </a:rPr>
              <a:t>ça veut dire quoi ? </a:t>
            </a:r>
            <a:endParaRPr lang="de-DE" sz="6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771144"/>
            <a:ext cx="7772400" cy="1362456"/>
          </a:xfrm>
        </p:spPr>
        <p:txBody>
          <a:bodyPr>
            <a:normAutofit fontScale="90000"/>
          </a:bodyPr>
          <a:lstStyle/>
          <a:p>
            <a:r>
              <a:rPr lang="fr-BE" sz="4800" dirty="0" smtClean="0">
                <a:solidFill>
                  <a:schemeClr val="tx1"/>
                </a:solidFill>
              </a:rPr>
              <a:t>Se doter d’une stratégie claire</a:t>
            </a:r>
            <a:br>
              <a:rPr lang="fr-BE" sz="4800" dirty="0" smtClean="0">
                <a:solidFill>
                  <a:schemeClr val="tx1"/>
                </a:solidFill>
              </a:rPr>
            </a:br>
            <a:r>
              <a:rPr lang="fr-BE" sz="4800" dirty="0" smtClean="0">
                <a:solidFill>
                  <a:schemeClr val="tx1"/>
                </a:solidFill>
              </a:rPr>
              <a:t/>
            </a:r>
            <a:br>
              <a:rPr lang="fr-BE" sz="4800" dirty="0" smtClean="0">
                <a:solidFill>
                  <a:schemeClr val="tx1"/>
                </a:solidFill>
              </a:rPr>
            </a:br>
            <a:r>
              <a:rPr lang="fr-BE" sz="4800" dirty="0" smtClean="0">
                <a:solidFill>
                  <a:schemeClr val="tx1"/>
                </a:solidFill>
              </a:rPr>
              <a:t>Se fixer des objectifs précis</a:t>
            </a:r>
            <a:br>
              <a:rPr lang="fr-BE" sz="4800" dirty="0" smtClean="0">
                <a:solidFill>
                  <a:schemeClr val="tx1"/>
                </a:solidFill>
              </a:rPr>
            </a:br>
            <a:r>
              <a:rPr lang="fr-BE" sz="4800" dirty="0" smtClean="0">
                <a:solidFill>
                  <a:schemeClr val="tx1"/>
                </a:solidFill>
              </a:rPr>
              <a:t/>
            </a:r>
            <a:br>
              <a:rPr lang="fr-BE" sz="4800" dirty="0" smtClean="0">
                <a:solidFill>
                  <a:schemeClr val="tx1"/>
                </a:solidFill>
              </a:rPr>
            </a:br>
            <a:r>
              <a:rPr lang="fr-BE" sz="4800" dirty="0" smtClean="0">
                <a:solidFill>
                  <a:schemeClr val="tx1"/>
                </a:solidFill>
              </a:rPr>
              <a:t>Affecter des budgets</a:t>
            </a:r>
            <a:endParaRPr lang="de-DE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390144"/>
            <a:ext cx="7772400" cy="1362456"/>
          </a:xfrm>
        </p:spPr>
        <p:txBody>
          <a:bodyPr>
            <a:normAutofit fontScale="90000"/>
          </a:bodyPr>
          <a:lstStyle/>
          <a:p>
            <a:r>
              <a:rPr lang="fr-BE" sz="4800" dirty="0" smtClean="0">
                <a:solidFill>
                  <a:schemeClr val="tx1"/>
                </a:solidFill>
              </a:rPr>
              <a:t>Etablir des échéances </a:t>
            </a:r>
            <a:br>
              <a:rPr lang="fr-BE" sz="4800" dirty="0" smtClean="0">
                <a:solidFill>
                  <a:schemeClr val="tx1"/>
                </a:solidFill>
              </a:rPr>
            </a:br>
            <a:r>
              <a:rPr lang="fr-BE" sz="4800" dirty="0" smtClean="0">
                <a:solidFill>
                  <a:schemeClr val="tx1"/>
                </a:solidFill>
              </a:rPr>
              <a:t/>
            </a:r>
            <a:br>
              <a:rPr lang="fr-BE" sz="4800" dirty="0" smtClean="0">
                <a:solidFill>
                  <a:schemeClr val="tx1"/>
                </a:solidFill>
              </a:rPr>
            </a:br>
            <a:r>
              <a:rPr lang="fr-BE" sz="4800" dirty="0" smtClean="0">
                <a:solidFill>
                  <a:schemeClr val="tx1"/>
                </a:solidFill>
              </a:rPr>
              <a:t>Organiser un pilotage stratégique et un monitoring régulier</a:t>
            </a:r>
            <a:br>
              <a:rPr lang="fr-BE" sz="4800" dirty="0" smtClean="0">
                <a:solidFill>
                  <a:schemeClr val="tx1"/>
                </a:solidFill>
              </a:rPr>
            </a:br>
            <a:r>
              <a:rPr lang="fr-BE" sz="4800" dirty="0" smtClean="0">
                <a:solidFill>
                  <a:schemeClr val="tx1"/>
                </a:solidFill>
              </a:rPr>
              <a:t/>
            </a:r>
            <a:br>
              <a:rPr lang="fr-BE" sz="4800" dirty="0" smtClean="0">
                <a:solidFill>
                  <a:schemeClr val="tx1"/>
                </a:solidFill>
              </a:rPr>
            </a:br>
            <a:r>
              <a:rPr lang="fr-BE" sz="4800" dirty="0" smtClean="0">
                <a:solidFill>
                  <a:schemeClr val="tx1"/>
                </a:solidFill>
              </a:rPr>
              <a:t>Procéder à des évaluations périodiques</a:t>
            </a:r>
            <a:endParaRPr lang="de-DE" sz="4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39552" y="404664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La transparence… </a:t>
            </a:r>
            <a:endParaRPr lang="de-DE" sz="4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39552" y="260648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dirty="0" smtClean="0">
                <a:solidFill>
                  <a:schemeClr val="bg1"/>
                </a:solidFill>
                <a:latin typeface="+mj-lt"/>
              </a:rPr>
              <a:t>La levée d’obstacles… </a:t>
            </a:r>
            <a:endParaRPr lang="de-DE" sz="4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46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827584" y="44624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dirty="0" smtClean="0">
                <a:latin typeface="+mj-lt"/>
              </a:rPr>
              <a:t>L’efficience…  </a:t>
            </a:r>
            <a:endParaRPr lang="de-DE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sz="7200" b="1" dirty="0" smtClean="0">
                <a:solidFill>
                  <a:schemeClr val="tx1"/>
                </a:solidFill>
              </a:rPr>
              <a:t>Qu’est ce que c’est ?</a:t>
            </a:r>
            <a:r>
              <a:rPr lang="fr-BE" b="1" dirty="0" smtClean="0"/>
              <a:t> </a:t>
            </a:r>
            <a:endParaRPr lang="de-DE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79512" y="18864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smtClean="0">
                <a:solidFill>
                  <a:schemeClr val="bg1"/>
                </a:solidFill>
                <a:latin typeface="+mj-lt"/>
              </a:rPr>
              <a:t>Le suivi budgétaire… </a:t>
            </a:r>
            <a:endParaRPr lang="de-DE" sz="3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395536" y="332656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dirty="0" smtClean="0">
                <a:solidFill>
                  <a:schemeClr val="bg1"/>
                </a:solidFill>
                <a:latin typeface="+mj-lt"/>
              </a:rPr>
              <a:t>La perspective… </a:t>
            </a:r>
            <a:endParaRPr lang="de-DE" sz="4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51520" y="26064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dirty="0" smtClean="0">
                <a:solidFill>
                  <a:schemeClr val="bg1"/>
                </a:solidFill>
                <a:latin typeface="+mj-lt"/>
              </a:rPr>
              <a:t>Le mouvement… </a:t>
            </a:r>
            <a:endParaRPr lang="de-DE" sz="4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idata.over-blog.com/0/25/19/69/concepts-plastiques/saut-de-roche0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-603448"/>
            <a:ext cx="7730271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eps-oing.org/medias/images/CEPS_Gouverna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22753" y="-387424"/>
            <a:ext cx="10407321" cy="7632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8964613" cy="707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Line 3"/>
          <p:cNvSpPr>
            <a:spLocks noChangeShapeType="1"/>
          </p:cNvSpPr>
          <p:nvPr/>
        </p:nvSpPr>
        <p:spPr bwMode="auto">
          <a:xfrm flipV="1">
            <a:off x="2051050" y="3429000"/>
            <a:ext cx="6481763" cy="71438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3437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Oval 5"/>
          <p:cNvSpPr>
            <a:spLocks noChangeArrowheads="1"/>
          </p:cNvSpPr>
          <p:nvPr/>
        </p:nvSpPr>
        <p:spPr bwMode="auto">
          <a:xfrm>
            <a:off x="2843808" y="1844824"/>
            <a:ext cx="1584325" cy="1439862"/>
          </a:xfrm>
          <a:prstGeom prst="ellipse">
            <a:avLst/>
          </a:prstGeom>
          <a:noFill/>
          <a:ln w="476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5004048" y="1268760"/>
            <a:ext cx="1439863" cy="1439862"/>
          </a:xfrm>
          <a:prstGeom prst="ellipse">
            <a:avLst/>
          </a:prstGeom>
          <a:noFill/>
          <a:ln w="476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 rot="-1827220">
            <a:off x="4356100" y="836613"/>
            <a:ext cx="1008063" cy="4051300"/>
          </a:xfrm>
          <a:prstGeom prst="ellipse">
            <a:avLst/>
          </a:prstGeom>
          <a:noFill/>
          <a:ln w="476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 flipH="1" flipV="1">
            <a:off x="1979613" y="1557338"/>
            <a:ext cx="5040312" cy="3384550"/>
          </a:xfrm>
          <a:prstGeom prst="rtTriangle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4" grpId="0" animBg="1"/>
      <p:bldP spid="2055" grpId="0" animBg="1"/>
      <p:bldP spid="20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Group 1"/>
          <p:cNvGraphicFramePr>
            <a:graphicFrameLocks noGrp="1"/>
          </p:cNvGraphicFramePr>
          <p:nvPr/>
        </p:nvGraphicFramePr>
        <p:xfrm>
          <a:off x="677541" y="375047"/>
          <a:ext cx="7787803" cy="6096744"/>
        </p:xfrm>
        <a:graphic>
          <a:graphicData uri="http://schemas.openxmlformats.org/drawingml/2006/table">
            <a:tbl>
              <a:tblPr/>
              <a:tblGrid>
                <a:gridCol w="1687711"/>
                <a:gridCol w="2983631"/>
                <a:gridCol w="3116461"/>
              </a:tblGrid>
              <a:tr h="9208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Type de rapport au politique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B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Type de légitimité 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BBFE"/>
                    </a:solidFill>
                  </a:tcPr>
                </a:tc>
              </a:tr>
              <a:tr h="9208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instrument législatif et réglementaire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Etat gardien du bien commun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Imposition d’un intérêt général par des représentants mandatés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8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Instrument économique et fiscal 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Etat producteur et distributeur de richesse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Recherche d’une utilité collective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8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Instrument conventionnel et incitatif 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Etat mobilisateur 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Recherche d’engagement direct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8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Instrument informatif 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Démocratie du public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Explicitation des décisions et responsabilisation des acteurs 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23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Instrument normatif et de standardisation 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E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Ajustement compétitif au sein de la société civile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Scientifique et technique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Règles démocratiquement négociées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Mécanisme de marché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Gill Sans" charset="0"/>
                        <a:buNone/>
                        <a:tabLst>
                          <a:tab pos="914400" algn="l"/>
                          <a:tab pos="914400" algn="l"/>
                          <a:tab pos="914400" algn="l"/>
                          <a:tab pos="914400" algn="l"/>
                        </a:tabLst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425" name="Rectangle 65"/>
          <p:cNvSpPr>
            <a:spLocks/>
          </p:cNvSpPr>
          <p:nvPr/>
        </p:nvSpPr>
        <p:spPr bwMode="auto">
          <a:xfrm>
            <a:off x="678656" y="3134320"/>
            <a:ext cx="7795617" cy="928688"/>
          </a:xfrm>
          <a:prstGeom prst="rect">
            <a:avLst/>
          </a:prstGeom>
          <a:noFill/>
          <a:ln w="508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BE"/>
          </a:p>
        </p:txBody>
      </p:sp>
      <p:sp>
        <p:nvSpPr>
          <p:cNvPr id="15426" name="Rectangle 66"/>
          <p:cNvSpPr>
            <a:spLocks/>
          </p:cNvSpPr>
          <p:nvPr/>
        </p:nvSpPr>
        <p:spPr bwMode="auto">
          <a:xfrm>
            <a:off x="669727" y="1294804"/>
            <a:ext cx="7795617" cy="928688"/>
          </a:xfrm>
          <a:prstGeom prst="rect">
            <a:avLst/>
          </a:prstGeom>
          <a:noFill/>
          <a:ln w="50800" cap="flat">
            <a:solidFill>
              <a:srgbClr val="66B13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6400800" y="3163888"/>
            <a:ext cx="2198688" cy="1789112"/>
          </a:xfrm>
          <a:prstGeom prst="rect">
            <a:avLst/>
          </a:prstGeom>
          <a:solidFill>
            <a:srgbClr val="E6E0E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-106" charset="0"/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400800" y="2173288"/>
            <a:ext cx="2198688" cy="877887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-106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04800"/>
            <a:ext cx="8686800" cy="8382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22225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342900" indent="-342900" algn="ctr"/>
            <a:r>
              <a:rPr lang="fr-FR" sz="3100" b="1" dirty="0">
                <a:solidFill>
                  <a:srgbClr val="FFFFFF"/>
                </a:solidFill>
                <a:latin typeface="Calibri" pitchFamily="-106" charset="0"/>
              </a:rPr>
              <a:t>Rupture au niveau du référentiel politique? </a:t>
            </a:r>
          </a:p>
        </p:txBody>
      </p:sp>
      <p:cxnSp>
        <p:nvCxnSpPr>
          <p:cNvPr id="7" name="Connecteur droit 6"/>
          <p:cNvCxnSpPr>
            <a:cxnSpLocks noChangeShapeType="1"/>
          </p:cNvCxnSpPr>
          <p:nvPr/>
        </p:nvCxnSpPr>
        <p:spPr bwMode="auto">
          <a:xfrm rot="16200000" flipH="1">
            <a:off x="1409700" y="3354388"/>
            <a:ext cx="35814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9" name="Connecteur droit 8"/>
          <p:cNvCxnSpPr>
            <a:cxnSpLocks noChangeShapeType="1"/>
          </p:cNvCxnSpPr>
          <p:nvPr/>
        </p:nvCxnSpPr>
        <p:spPr bwMode="auto">
          <a:xfrm>
            <a:off x="609600" y="2019300"/>
            <a:ext cx="81534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7111" name="ZoneTexte 11"/>
          <p:cNvSpPr txBox="1">
            <a:spLocks noChangeArrowheads="1"/>
          </p:cNvSpPr>
          <p:nvPr/>
        </p:nvSpPr>
        <p:spPr bwMode="auto">
          <a:xfrm>
            <a:off x="788988" y="1562100"/>
            <a:ext cx="1979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Etat « Fordiste » </a:t>
            </a:r>
          </a:p>
        </p:txBody>
      </p:sp>
      <p:sp>
        <p:nvSpPr>
          <p:cNvPr id="47112" name="ZoneTexte 12"/>
          <p:cNvSpPr txBox="1">
            <a:spLocks noChangeArrowheads="1"/>
          </p:cNvSpPr>
          <p:nvPr/>
        </p:nvSpPr>
        <p:spPr bwMode="auto">
          <a:xfrm>
            <a:off x="3429000" y="1562100"/>
            <a:ext cx="233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Nouveau référentiel</a:t>
            </a:r>
          </a:p>
        </p:txBody>
      </p:sp>
      <p:sp>
        <p:nvSpPr>
          <p:cNvPr id="47113" name="ZoneTexte 13"/>
          <p:cNvSpPr txBox="1">
            <a:spLocks noChangeArrowheads="1"/>
          </p:cNvSpPr>
          <p:nvPr/>
        </p:nvSpPr>
        <p:spPr bwMode="auto">
          <a:xfrm>
            <a:off x="6556375" y="1562100"/>
            <a:ext cx="1673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/>
              <a:t>Plan Marshall</a:t>
            </a:r>
          </a:p>
        </p:txBody>
      </p:sp>
      <p:sp>
        <p:nvSpPr>
          <p:cNvPr id="47114" name="ZoneTexte 14"/>
          <p:cNvSpPr txBox="1">
            <a:spLocks noChangeArrowheads="1"/>
          </p:cNvSpPr>
          <p:nvPr/>
        </p:nvSpPr>
        <p:spPr bwMode="auto">
          <a:xfrm>
            <a:off x="1127125" y="2249488"/>
            <a:ext cx="10826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/>
              <a:t>Etat</a:t>
            </a:r>
          </a:p>
          <a:p>
            <a:pPr algn="ctr"/>
            <a:r>
              <a:rPr lang="fr-FR"/>
              <a:t>Territoire </a:t>
            </a:r>
          </a:p>
        </p:txBody>
      </p:sp>
      <p:sp>
        <p:nvSpPr>
          <p:cNvPr id="47115" name="ZoneTexte 15"/>
          <p:cNvSpPr txBox="1">
            <a:spLocks noChangeArrowheads="1"/>
          </p:cNvSpPr>
          <p:nvPr/>
        </p:nvSpPr>
        <p:spPr bwMode="auto">
          <a:xfrm>
            <a:off x="1049338" y="3163888"/>
            <a:ext cx="1236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Parlement </a:t>
            </a:r>
          </a:p>
        </p:txBody>
      </p:sp>
      <p:sp>
        <p:nvSpPr>
          <p:cNvPr id="47116" name="ZoneTexte 16"/>
          <p:cNvSpPr txBox="1">
            <a:spLocks noChangeArrowheads="1"/>
          </p:cNvSpPr>
          <p:nvPr/>
        </p:nvSpPr>
        <p:spPr bwMode="auto">
          <a:xfrm>
            <a:off x="990600" y="3838575"/>
            <a:ext cx="1352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Long terme</a:t>
            </a:r>
          </a:p>
        </p:txBody>
      </p:sp>
      <p:sp>
        <p:nvSpPr>
          <p:cNvPr id="47117" name="ZoneTexte 17"/>
          <p:cNvSpPr txBox="1">
            <a:spLocks noChangeArrowheads="1"/>
          </p:cNvSpPr>
          <p:nvPr/>
        </p:nvSpPr>
        <p:spPr bwMode="auto">
          <a:xfrm>
            <a:off x="457200" y="4524375"/>
            <a:ext cx="2455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Expertise universitaire</a:t>
            </a:r>
          </a:p>
        </p:txBody>
      </p:sp>
      <p:sp>
        <p:nvSpPr>
          <p:cNvPr id="47118" name="ZoneTexte 19"/>
          <p:cNvSpPr txBox="1">
            <a:spLocks noChangeArrowheads="1"/>
          </p:cNvSpPr>
          <p:nvPr/>
        </p:nvSpPr>
        <p:spPr bwMode="auto">
          <a:xfrm>
            <a:off x="3810000" y="2249488"/>
            <a:ext cx="1660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/>
              <a:t>Contextualiser </a:t>
            </a:r>
          </a:p>
          <a:p>
            <a:pPr algn="ctr"/>
            <a:r>
              <a:rPr lang="fr-FR"/>
              <a:t>local</a:t>
            </a:r>
          </a:p>
        </p:txBody>
      </p:sp>
      <p:sp>
        <p:nvSpPr>
          <p:cNvPr id="47119" name="ZoneTexte 20"/>
          <p:cNvSpPr txBox="1">
            <a:spLocks noChangeArrowheads="1"/>
          </p:cNvSpPr>
          <p:nvPr/>
        </p:nvSpPr>
        <p:spPr bwMode="auto">
          <a:xfrm>
            <a:off x="3879850" y="3127375"/>
            <a:ext cx="145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/>
              <a:t>Participation </a:t>
            </a:r>
          </a:p>
          <a:p>
            <a:pPr algn="ctr"/>
            <a:r>
              <a:rPr lang="fr-FR"/>
              <a:t>NPM</a:t>
            </a:r>
          </a:p>
        </p:txBody>
      </p:sp>
      <p:sp>
        <p:nvSpPr>
          <p:cNvPr id="47120" name="ZoneTexte 21"/>
          <p:cNvSpPr txBox="1">
            <a:spLocks noChangeArrowheads="1"/>
          </p:cNvSpPr>
          <p:nvPr/>
        </p:nvSpPr>
        <p:spPr bwMode="auto">
          <a:xfrm>
            <a:off x="3516313" y="3849688"/>
            <a:ext cx="2198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Court terme (projet)</a:t>
            </a:r>
          </a:p>
        </p:txBody>
      </p:sp>
      <p:sp>
        <p:nvSpPr>
          <p:cNvPr id="47121" name="ZoneTexte 22"/>
          <p:cNvSpPr txBox="1">
            <a:spLocks noChangeArrowheads="1"/>
          </p:cNvSpPr>
          <p:nvPr/>
        </p:nvSpPr>
        <p:spPr bwMode="auto">
          <a:xfrm>
            <a:off x="3657600" y="45466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Expertise externe</a:t>
            </a:r>
          </a:p>
        </p:txBody>
      </p:sp>
      <p:sp>
        <p:nvSpPr>
          <p:cNvPr id="47122" name="ZoneTexte 23"/>
          <p:cNvSpPr txBox="1">
            <a:spLocks noChangeArrowheads="1"/>
          </p:cNvSpPr>
          <p:nvPr/>
        </p:nvSpPr>
        <p:spPr bwMode="auto">
          <a:xfrm>
            <a:off x="6918325" y="2249488"/>
            <a:ext cx="10826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/>
              <a:t>Etat</a:t>
            </a:r>
          </a:p>
          <a:p>
            <a:pPr algn="ctr"/>
            <a:r>
              <a:rPr lang="fr-FR"/>
              <a:t>Territoire </a:t>
            </a:r>
          </a:p>
        </p:txBody>
      </p:sp>
      <p:sp>
        <p:nvSpPr>
          <p:cNvPr id="47123" name="ZoneTexte 24"/>
          <p:cNvSpPr txBox="1">
            <a:spLocks noChangeArrowheads="1"/>
          </p:cNvSpPr>
          <p:nvPr/>
        </p:nvSpPr>
        <p:spPr bwMode="auto">
          <a:xfrm>
            <a:off x="6762750" y="3163888"/>
            <a:ext cx="14557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/>
              <a:t>Participation </a:t>
            </a:r>
          </a:p>
          <a:p>
            <a:pPr algn="ctr"/>
            <a:r>
              <a:rPr lang="fr-FR"/>
              <a:t>NPM</a:t>
            </a:r>
          </a:p>
        </p:txBody>
      </p:sp>
      <p:sp>
        <p:nvSpPr>
          <p:cNvPr id="47124" name="ZoneTexte 25"/>
          <p:cNvSpPr txBox="1">
            <a:spLocks noChangeArrowheads="1"/>
          </p:cNvSpPr>
          <p:nvPr/>
        </p:nvSpPr>
        <p:spPr bwMode="auto">
          <a:xfrm>
            <a:off x="6400800" y="3886200"/>
            <a:ext cx="2198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Court terme (projet)</a:t>
            </a:r>
          </a:p>
        </p:txBody>
      </p:sp>
      <p:sp>
        <p:nvSpPr>
          <p:cNvPr id="47125" name="ZoneTexte 26"/>
          <p:cNvSpPr txBox="1">
            <a:spLocks noChangeArrowheads="1"/>
          </p:cNvSpPr>
          <p:nvPr/>
        </p:nvSpPr>
        <p:spPr bwMode="auto">
          <a:xfrm>
            <a:off x="6542088" y="4583113"/>
            <a:ext cx="198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Expertise externe</a:t>
            </a:r>
          </a:p>
        </p:txBody>
      </p:sp>
      <p:cxnSp>
        <p:nvCxnSpPr>
          <p:cNvPr id="29" name="Connecteur droit 28"/>
          <p:cNvCxnSpPr>
            <a:cxnSpLocks noChangeShapeType="1"/>
          </p:cNvCxnSpPr>
          <p:nvPr/>
        </p:nvCxnSpPr>
        <p:spPr bwMode="auto">
          <a:xfrm rot="16200000" flipH="1">
            <a:off x="4381500" y="3354388"/>
            <a:ext cx="35814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3" name="Connecteur droit 32"/>
          <p:cNvCxnSpPr>
            <a:cxnSpLocks noChangeShapeType="1"/>
          </p:cNvCxnSpPr>
          <p:nvPr/>
        </p:nvCxnSpPr>
        <p:spPr bwMode="auto">
          <a:xfrm>
            <a:off x="609600" y="5143500"/>
            <a:ext cx="81534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7128" name="ZoneTexte 39"/>
          <p:cNvSpPr txBox="1">
            <a:spLocks noChangeArrowheads="1"/>
          </p:cNvSpPr>
          <p:nvPr/>
        </p:nvSpPr>
        <p:spPr bwMode="auto">
          <a:xfrm>
            <a:off x="457200" y="5297488"/>
            <a:ext cx="83550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/>
              <a:t>Sélection discriminante favorisant la construction d’un « Etat wallon » en favorisant et renforçant leadership dans la conduite de l’action publique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images17.levif.be/images/resized/119/484/022/950/7/500_0_KEEP_RATIO_SHRINK_CENTER_FFFFFF/image/L-Elysette-si-ge-du-gouvernement-wallon-Namur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2967363" cy="2160240"/>
          </a:xfrm>
          <a:prstGeom prst="rect">
            <a:avLst/>
          </a:prstGeom>
          <a:noFill/>
        </p:spPr>
      </p:pic>
      <p:pic>
        <p:nvPicPr>
          <p:cNvPr id="73732" name="Picture 4" descr="http://upload.wikimedia.org/wikipedia/fr/3/3a/SP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437112"/>
            <a:ext cx="3399384" cy="2016224"/>
          </a:xfrm>
          <a:prstGeom prst="rect">
            <a:avLst/>
          </a:prstGeom>
          <a:noFill/>
        </p:spPr>
      </p:pic>
      <p:cxnSp>
        <p:nvCxnSpPr>
          <p:cNvPr id="5" name="Connecteur droit avec flèche 4"/>
          <p:cNvCxnSpPr/>
          <p:nvPr/>
        </p:nvCxnSpPr>
        <p:spPr>
          <a:xfrm>
            <a:off x="3563888" y="2708920"/>
            <a:ext cx="2448272" cy="1872208"/>
          </a:xfrm>
          <a:prstGeom prst="straightConnector1">
            <a:avLst/>
          </a:prstGeom>
          <a:ln w="1111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088032" y="1988840"/>
            <a:ext cx="6248400" cy="1828800"/>
          </a:xfrm>
        </p:spPr>
        <p:txBody>
          <a:bodyPr>
            <a:noAutofit/>
          </a:bodyPr>
          <a:lstStyle/>
          <a:p>
            <a:pPr algn="r"/>
            <a:r>
              <a:rPr lang="fr-BE" sz="9600" dirty="0" smtClean="0">
                <a:solidFill>
                  <a:schemeClr val="tx1"/>
                </a:solidFill>
              </a:rPr>
              <a:t>Un plan… </a:t>
            </a:r>
            <a:br>
              <a:rPr lang="fr-BE" sz="9600" dirty="0" smtClean="0">
                <a:solidFill>
                  <a:schemeClr val="tx1"/>
                </a:solidFill>
              </a:rPr>
            </a:br>
            <a:endParaRPr lang="de-DE" sz="9600" dirty="0">
              <a:solidFill>
                <a:schemeClr val="tx1"/>
              </a:solidFill>
            </a:endParaRP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-2916832" y="3415680"/>
            <a:ext cx="11963400" cy="1828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 pas une carte</a:t>
            </a:r>
            <a:endParaRPr kumimoji="0" lang="de-DE" sz="9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www.itrnews.com/images/2012/2012-07-29-Partenai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gonzague.me/wp-content/uploads/2009/02/cha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64" y="269695"/>
            <a:ext cx="8244408" cy="6399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1.bp.blogspot.com/__ZgkfyeSCaA/TD3D_Phd29I/AAAAAAAAH_s/OMVaxjH_mMw/s400/aux+couleurs+de+l'arc+en+ciel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12560" cy="7209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macultureconfiture.com/wp-content/uploads/2010/03/departmentsto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e 5"/>
          <p:cNvGrpSpPr/>
          <p:nvPr/>
        </p:nvGrpSpPr>
        <p:grpSpPr>
          <a:xfrm>
            <a:off x="1331640" y="1124744"/>
            <a:ext cx="1584176" cy="1584176"/>
            <a:chOff x="1331640" y="1124744"/>
            <a:chExt cx="1584176" cy="1584176"/>
          </a:xfrm>
        </p:grpSpPr>
        <p:sp>
          <p:nvSpPr>
            <p:cNvPr id="3" name="Ellipse 2"/>
            <p:cNvSpPr/>
            <p:nvPr/>
          </p:nvSpPr>
          <p:spPr>
            <a:xfrm>
              <a:off x="1331640" y="1124744"/>
              <a:ext cx="432048" cy="792088"/>
            </a:xfrm>
            <a:prstGeom prst="ellipse">
              <a:avLst/>
            </a:prstGeom>
            <a:noFill/>
            <a:ln w="50800" cmpd="sng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" name="Connecteur droit avec flèche 4"/>
            <p:cNvCxnSpPr/>
            <p:nvPr/>
          </p:nvCxnSpPr>
          <p:spPr>
            <a:xfrm>
              <a:off x="1835696" y="1700808"/>
              <a:ext cx="1080120" cy="1008112"/>
            </a:xfrm>
            <a:prstGeom prst="straightConnector1">
              <a:avLst/>
            </a:prstGeom>
            <a:ln w="44450">
              <a:solidFill>
                <a:srgbClr val="00FF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755576" y="3650720"/>
            <a:ext cx="7772400" cy="1362456"/>
          </a:xfrm>
        </p:spPr>
        <p:txBody>
          <a:bodyPr>
            <a:normAutofit fontScale="90000"/>
          </a:bodyPr>
          <a:lstStyle/>
          <a:p>
            <a:r>
              <a:rPr lang="fr-BE" sz="9600" b="1" dirty="0" smtClean="0">
                <a:solidFill>
                  <a:schemeClr val="tx1"/>
                </a:solidFill>
              </a:rPr>
              <a:t>FORMALISER</a:t>
            </a:r>
            <a:r>
              <a:rPr lang="fr-BE" sz="15000" b="1" dirty="0" smtClean="0">
                <a:solidFill>
                  <a:schemeClr val="tx1"/>
                </a:solidFill>
              </a:rPr>
              <a:t/>
            </a:r>
            <a:br>
              <a:rPr lang="fr-BE" sz="15000" b="1" dirty="0" smtClean="0">
                <a:solidFill>
                  <a:schemeClr val="tx1"/>
                </a:solidFill>
              </a:rPr>
            </a:br>
            <a:endParaRPr lang="de-DE" sz="15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7772400" cy="1362456"/>
          </a:xfrm>
        </p:spPr>
        <p:txBody>
          <a:bodyPr>
            <a:normAutofit fontScale="90000"/>
          </a:bodyPr>
          <a:lstStyle/>
          <a:p>
            <a:r>
              <a:rPr lang="fr-BE" sz="4400" dirty="0" smtClean="0">
                <a:solidFill>
                  <a:schemeClr val="tx1"/>
                </a:solidFill>
              </a:rPr>
              <a:t>Association des parties prenantes : </a:t>
            </a:r>
            <a:r>
              <a:rPr lang="fr-BE" dirty="0" smtClean="0">
                <a:solidFill>
                  <a:schemeClr val="tx1"/>
                </a:solidFill>
              </a:rPr>
              <a:t/>
            </a:r>
            <a:br>
              <a:rPr lang="fr-BE" dirty="0" smtClean="0">
                <a:solidFill>
                  <a:schemeClr val="tx1"/>
                </a:solidFill>
              </a:rPr>
            </a:br>
            <a:r>
              <a:rPr lang="fr-BE" dirty="0" smtClean="0">
                <a:solidFill>
                  <a:schemeClr val="tx1"/>
                </a:solidFill>
              </a:rPr>
              <a:t/>
            </a:r>
            <a:br>
              <a:rPr lang="fr-BE" dirty="0" smtClean="0">
                <a:solidFill>
                  <a:schemeClr val="tx1"/>
                </a:solidFill>
              </a:rPr>
            </a:br>
            <a:r>
              <a:rPr lang="fr-BE" sz="3600" dirty="0" smtClean="0">
                <a:solidFill>
                  <a:schemeClr val="tx1"/>
                </a:solidFill>
              </a:rPr>
              <a:t>Partenaires sociaux</a:t>
            </a:r>
            <a:br>
              <a:rPr lang="fr-BE" sz="3600" dirty="0" smtClean="0">
                <a:solidFill>
                  <a:schemeClr val="tx1"/>
                </a:solidFill>
              </a:rPr>
            </a:br>
            <a:r>
              <a:rPr lang="fr-BE" sz="3600" dirty="0" smtClean="0">
                <a:solidFill>
                  <a:schemeClr val="tx1"/>
                </a:solidFill>
              </a:rPr>
              <a:t/>
            </a:r>
            <a:br>
              <a:rPr lang="fr-BE" sz="3600" dirty="0" smtClean="0">
                <a:solidFill>
                  <a:schemeClr val="tx1"/>
                </a:solidFill>
              </a:rPr>
            </a:br>
            <a:r>
              <a:rPr lang="fr-BE" sz="3600" dirty="0" smtClean="0">
                <a:solidFill>
                  <a:schemeClr val="tx1"/>
                </a:solidFill>
              </a:rPr>
              <a:t>Secteurs professionnels</a:t>
            </a:r>
            <a:r>
              <a:rPr lang="fr-BE" dirty="0" smtClean="0">
                <a:solidFill>
                  <a:schemeClr val="tx1"/>
                </a:solidFill>
              </a:rPr>
              <a:t/>
            </a:r>
            <a:br>
              <a:rPr lang="fr-BE" dirty="0" smtClean="0">
                <a:solidFill>
                  <a:schemeClr val="tx1"/>
                </a:solidFill>
              </a:rPr>
            </a:br>
            <a:r>
              <a:rPr lang="fr-BE" dirty="0" smtClean="0">
                <a:solidFill>
                  <a:schemeClr val="tx1"/>
                </a:solidFill>
              </a:rPr>
              <a:t/>
            </a:r>
            <a:br>
              <a:rPr lang="fr-BE" dirty="0" smtClean="0">
                <a:solidFill>
                  <a:schemeClr val="tx1"/>
                </a:solidFill>
              </a:rPr>
            </a:br>
            <a:r>
              <a:rPr lang="fr-BE" sz="3600" dirty="0" smtClean="0">
                <a:solidFill>
                  <a:schemeClr val="tx1"/>
                </a:solidFill>
              </a:rPr>
              <a:t>Administrations, OIP et assimilés</a:t>
            </a:r>
            <a:r>
              <a:rPr lang="fr-BE" dirty="0" smtClean="0"/>
              <a:t/>
            </a:r>
            <a:br>
              <a:rPr lang="fr-BE" dirty="0" smtClean="0"/>
            </a:b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88640"/>
            <a:ext cx="6480720" cy="6534132"/>
          </a:xfrm>
          <a:noFill/>
          <a:ln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eps-oing.org/medias/images/CEPS_Gouverna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22753" y="-387424"/>
            <a:ext cx="10407321" cy="7632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900113" y="404813"/>
            <a:ext cx="72755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1308299" y="996132"/>
            <a:ext cx="1516062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81" name="Rectangle 4"/>
          <p:cNvSpPr>
            <a:spLocks noChangeArrowheads="1"/>
          </p:cNvSpPr>
          <p:nvPr/>
        </p:nvSpPr>
        <p:spPr bwMode="auto">
          <a:xfrm>
            <a:off x="1786136" y="786582"/>
            <a:ext cx="12827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1786136" y="404664"/>
            <a:ext cx="9810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000" b="1" dirty="0" err="1" smtClean="0">
                <a:latin typeface="+mj-lt"/>
                <a:ea typeface="ＭＳ Ｐゴシック" charset="-128"/>
              </a:rPr>
              <a:t>Stratégie</a:t>
            </a:r>
            <a:endParaRPr lang="en-US" sz="2000" b="1" dirty="0">
              <a:latin typeface="+mj-lt"/>
              <a:ea typeface="ＭＳ Ｐゴシック" charset="-128"/>
            </a:endParaRPr>
          </a:p>
        </p:txBody>
      </p:sp>
      <p:sp>
        <p:nvSpPr>
          <p:cNvPr id="50183" name="Rectangle 6"/>
          <p:cNvSpPr>
            <a:spLocks noChangeArrowheads="1"/>
          </p:cNvSpPr>
          <p:nvPr/>
        </p:nvSpPr>
        <p:spPr bwMode="auto">
          <a:xfrm>
            <a:off x="3503811" y="996132"/>
            <a:ext cx="1516063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84" name="Rectangle 7"/>
          <p:cNvSpPr>
            <a:spLocks noChangeArrowheads="1"/>
          </p:cNvSpPr>
          <p:nvPr/>
        </p:nvSpPr>
        <p:spPr bwMode="auto">
          <a:xfrm>
            <a:off x="3992761" y="786582"/>
            <a:ext cx="12541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85" name="Rectangle 8"/>
          <p:cNvSpPr>
            <a:spLocks noChangeArrowheads="1"/>
          </p:cNvSpPr>
          <p:nvPr/>
        </p:nvSpPr>
        <p:spPr bwMode="auto">
          <a:xfrm>
            <a:off x="3995936" y="404664"/>
            <a:ext cx="9464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000" b="1" dirty="0" err="1" smtClean="0">
                <a:latin typeface="+mj-lt"/>
                <a:ea typeface="ＭＳ Ｐゴシック" charset="-128"/>
              </a:rPr>
              <a:t>Objectifs</a:t>
            </a:r>
            <a:endParaRPr lang="en-US" sz="2000" b="1" dirty="0">
              <a:latin typeface="+mj-lt"/>
              <a:ea typeface="ＭＳ Ｐゴシック" charset="-128"/>
            </a:endParaRPr>
          </a:p>
        </p:txBody>
      </p:sp>
      <p:sp>
        <p:nvSpPr>
          <p:cNvPr id="50186" name="Rectangle 9"/>
          <p:cNvSpPr>
            <a:spLocks noChangeArrowheads="1"/>
          </p:cNvSpPr>
          <p:nvPr/>
        </p:nvSpPr>
        <p:spPr bwMode="auto">
          <a:xfrm>
            <a:off x="5553274" y="996132"/>
            <a:ext cx="1660525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87" name="Rectangle 10"/>
          <p:cNvSpPr>
            <a:spLocks noChangeArrowheads="1"/>
          </p:cNvSpPr>
          <p:nvPr/>
        </p:nvSpPr>
        <p:spPr bwMode="auto">
          <a:xfrm>
            <a:off x="5981899" y="786582"/>
            <a:ext cx="15382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88" name="Rectangle 11"/>
          <p:cNvSpPr>
            <a:spLocks noChangeArrowheads="1"/>
          </p:cNvSpPr>
          <p:nvPr/>
        </p:nvSpPr>
        <p:spPr bwMode="auto">
          <a:xfrm>
            <a:off x="6436395" y="404664"/>
            <a:ext cx="11809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000" b="1" dirty="0" err="1">
                <a:latin typeface="+mj-lt"/>
                <a:ea typeface="ＭＳ Ｐゴシック" charset="-128"/>
              </a:rPr>
              <a:t>Indicateurs</a:t>
            </a:r>
            <a:endParaRPr lang="en-US" sz="2000" b="1" dirty="0">
              <a:latin typeface="+mj-lt"/>
              <a:ea typeface="ＭＳ Ｐゴシック" charset="-128"/>
            </a:endParaRPr>
          </a:p>
        </p:txBody>
      </p:sp>
      <p:sp>
        <p:nvSpPr>
          <p:cNvPr id="50189" name="Rectangle 12"/>
          <p:cNvSpPr>
            <a:spLocks noChangeArrowheads="1"/>
          </p:cNvSpPr>
          <p:nvPr/>
        </p:nvSpPr>
        <p:spPr bwMode="auto">
          <a:xfrm>
            <a:off x="4288036" y="1386657"/>
            <a:ext cx="884238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90" name="Rectangle 13"/>
          <p:cNvSpPr>
            <a:spLocks noChangeArrowheads="1"/>
          </p:cNvSpPr>
          <p:nvPr/>
        </p:nvSpPr>
        <p:spPr bwMode="auto">
          <a:xfrm>
            <a:off x="4288036" y="1389832"/>
            <a:ext cx="5603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Objectifs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91" name="Rectangle 14"/>
          <p:cNvSpPr>
            <a:spLocks noChangeArrowheads="1"/>
          </p:cNvSpPr>
          <p:nvPr/>
        </p:nvSpPr>
        <p:spPr bwMode="auto">
          <a:xfrm>
            <a:off x="4288036" y="1561282"/>
            <a:ext cx="884238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92" name="Rectangle 15"/>
          <p:cNvSpPr>
            <a:spLocks noChangeArrowheads="1"/>
          </p:cNvSpPr>
          <p:nvPr/>
        </p:nvSpPr>
        <p:spPr bwMode="auto">
          <a:xfrm>
            <a:off x="4288036" y="1566044"/>
            <a:ext cx="5603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généraux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93" name="Freeform 16"/>
          <p:cNvSpPr>
            <a:spLocks/>
          </p:cNvSpPr>
          <p:nvPr/>
        </p:nvSpPr>
        <p:spPr bwMode="auto">
          <a:xfrm>
            <a:off x="3479999" y="1059632"/>
            <a:ext cx="2432050" cy="1066800"/>
          </a:xfrm>
          <a:custGeom>
            <a:avLst/>
            <a:gdLst>
              <a:gd name="T0" fmla="*/ 2147483647 w 1563"/>
              <a:gd name="T1" fmla="*/ 0 h 730"/>
              <a:gd name="T2" fmla="*/ 0 w 1563"/>
              <a:gd name="T3" fmla="*/ 2147483647 h 730"/>
              <a:gd name="T4" fmla="*/ 2147483647 w 1563"/>
              <a:gd name="T5" fmla="*/ 2147483647 h 730"/>
              <a:gd name="T6" fmla="*/ 2147483647 w 1563"/>
              <a:gd name="T7" fmla="*/ 2147483647 h 730"/>
              <a:gd name="T8" fmla="*/ 2147483647 w 1563"/>
              <a:gd name="T9" fmla="*/ 0 h 7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3"/>
              <a:gd name="T16" fmla="*/ 0 h 730"/>
              <a:gd name="T17" fmla="*/ 1563 w 1563"/>
              <a:gd name="T18" fmla="*/ 730 h 7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3" h="730">
                <a:moveTo>
                  <a:pt x="781" y="0"/>
                </a:moveTo>
                <a:lnTo>
                  <a:pt x="0" y="365"/>
                </a:lnTo>
                <a:lnTo>
                  <a:pt x="781" y="730"/>
                </a:lnTo>
                <a:lnTo>
                  <a:pt x="1563" y="365"/>
                </a:lnTo>
                <a:lnTo>
                  <a:pt x="781" y="0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94" name="Freeform 17"/>
          <p:cNvSpPr>
            <a:spLocks/>
          </p:cNvSpPr>
          <p:nvPr/>
        </p:nvSpPr>
        <p:spPr bwMode="auto">
          <a:xfrm>
            <a:off x="3327599" y="1059632"/>
            <a:ext cx="2481262" cy="968375"/>
          </a:xfrm>
          <a:custGeom>
            <a:avLst/>
            <a:gdLst>
              <a:gd name="T0" fmla="*/ 2147483647 w 1563"/>
              <a:gd name="T1" fmla="*/ 0 h 731"/>
              <a:gd name="T2" fmla="*/ 0 w 1563"/>
              <a:gd name="T3" fmla="*/ 2147483647 h 731"/>
              <a:gd name="T4" fmla="*/ 2147483647 w 1563"/>
              <a:gd name="T5" fmla="*/ 2147483647 h 731"/>
              <a:gd name="T6" fmla="*/ 2147483647 w 1563"/>
              <a:gd name="T7" fmla="*/ 2147483647 h 731"/>
              <a:gd name="T8" fmla="*/ 2147483647 w 1563"/>
              <a:gd name="T9" fmla="*/ 0 h 7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3"/>
              <a:gd name="T16" fmla="*/ 0 h 731"/>
              <a:gd name="T17" fmla="*/ 1563 w 1563"/>
              <a:gd name="T18" fmla="*/ 731 h 7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3" h="731">
                <a:moveTo>
                  <a:pt x="781" y="0"/>
                </a:moveTo>
                <a:lnTo>
                  <a:pt x="0" y="365"/>
                </a:lnTo>
                <a:lnTo>
                  <a:pt x="781" y="731"/>
                </a:lnTo>
                <a:lnTo>
                  <a:pt x="1563" y="365"/>
                </a:lnTo>
                <a:lnTo>
                  <a:pt x="781" y="0"/>
                </a:lnTo>
                <a:close/>
              </a:path>
            </a:pathLst>
          </a:custGeom>
          <a:solidFill>
            <a:srgbClr val="FFFF66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95" name="Rectangle 18"/>
          <p:cNvSpPr>
            <a:spLocks noChangeArrowheads="1"/>
          </p:cNvSpPr>
          <p:nvPr/>
        </p:nvSpPr>
        <p:spPr bwMode="auto">
          <a:xfrm>
            <a:off x="4183261" y="1283469"/>
            <a:ext cx="88265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96" name="Rectangle 19"/>
          <p:cNvSpPr>
            <a:spLocks noChangeArrowheads="1"/>
          </p:cNvSpPr>
          <p:nvPr/>
        </p:nvSpPr>
        <p:spPr bwMode="auto">
          <a:xfrm>
            <a:off x="4183261" y="1286644"/>
            <a:ext cx="5603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Objectifs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97" name="Rectangle 20"/>
          <p:cNvSpPr>
            <a:spLocks noChangeArrowheads="1"/>
          </p:cNvSpPr>
          <p:nvPr/>
        </p:nvSpPr>
        <p:spPr bwMode="auto">
          <a:xfrm>
            <a:off x="4183261" y="1458094"/>
            <a:ext cx="88265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98" name="Rectangle 21"/>
          <p:cNvSpPr>
            <a:spLocks noChangeArrowheads="1"/>
          </p:cNvSpPr>
          <p:nvPr/>
        </p:nvSpPr>
        <p:spPr bwMode="auto">
          <a:xfrm>
            <a:off x="4183261" y="1459682"/>
            <a:ext cx="5603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généraux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199" name="Rectangle 22"/>
          <p:cNvSpPr>
            <a:spLocks noChangeArrowheads="1"/>
          </p:cNvSpPr>
          <p:nvPr/>
        </p:nvSpPr>
        <p:spPr bwMode="auto">
          <a:xfrm>
            <a:off x="4270574" y="2358207"/>
            <a:ext cx="88423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00" name="Rectangle 23"/>
          <p:cNvSpPr>
            <a:spLocks noChangeArrowheads="1"/>
          </p:cNvSpPr>
          <p:nvPr/>
        </p:nvSpPr>
        <p:spPr bwMode="auto">
          <a:xfrm>
            <a:off x="4270574" y="2362969"/>
            <a:ext cx="56038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Objectifs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01" name="Rectangle 24"/>
          <p:cNvSpPr>
            <a:spLocks noChangeArrowheads="1"/>
          </p:cNvSpPr>
          <p:nvPr/>
        </p:nvSpPr>
        <p:spPr bwMode="auto">
          <a:xfrm>
            <a:off x="4183261" y="2532832"/>
            <a:ext cx="10604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02" name="Rectangle 25"/>
          <p:cNvSpPr>
            <a:spLocks noChangeArrowheads="1"/>
          </p:cNvSpPr>
          <p:nvPr/>
        </p:nvSpPr>
        <p:spPr bwMode="auto">
          <a:xfrm>
            <a:off x="4183261" y="2537594"/>
            <a:ext cx="6873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spécifiques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03" name="Rectangle 26"/>
          <p:cNvSpPr>
            <a:spLocks noChangeArrowheads="1"/>
          </p:cNvSpPr>
          <p:nvPr/>
        </p:nvSpPr>
        <p:spPr bwMode="auto">
          <a:xfrm>
            <a:off x="4299149" y="2707457"/>
            <a:ext cx="82073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04" name="Rectangle 27"/>
          <p:cNvSpPr>
            <a:spLocks noChangeArrowheads="1"/>
          </p:cNvSpPr>
          <p:nvPr/>
        </p:nvSpPr>
        <p:spPr bwMode="auto">
          <a:xfrm>
            <a:off x="4299149" y="2712219"/>
            <a:ext cx="5207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durables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05" name="Freeform 28"/>
          <p:cNvSpPr>
            <a:spLocks/>
          </p:cNvSpPr>
          <p:nvPr/>
        </p:nvSpPr>
        <p:spPr bwMode="auto">
          <a:xfrm>
            <a:off x="3413324" y="2162944"/>
            <a:ext cx="2481262" cy="1028700"/>
          </a:xfrm>
          <a:custGeom>
            <a:avLst/>
            <a:gdLst>
              <a:gd name="T0" fmla="*/ 2147483647 w 1563"/>
              <a:gd name="T1" fmla="*/ 0 h 731"/>
              <a:gd name="T2" fmla="*/ 0 w 1563"/>
              <a:gd name="T3" fmla="*/ 2147483647 h 731"/>
              <a:gd name="T4" fmla="*/ 2147483647 w 1563"/>
              <a:gd name="T5" fmla="*/ 2147483647 h 731"/>
              <a:gd name="T6" fmla="*/ 2147483647 w 1563"/>
              <a:gd name="T7" fmla="*/ 2147483647 h 731"/>
              <a:gd name="T8" fmla="*/ 2147483647 w 1563"/>
              <a:gd name="T9" fmla="*/ 0 h 7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3"/>
              <a:gd name="T16" fmla="*/ 0 h 731"/>
              <a:gd name="T17" fmla="*/ 1563 w 1563"/>
              <a:gd name="T18" fmla="*/ 731 h 7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3" h="731">
                <a:moveTo>
                  <a:pt x="781" y="0"/>
                </a:moveTo>
                <a:lnTo>
                  <a:pt x="0" y="366"/>
                </a:lnTo>
                <a:lnTo>
                  <a:pt x="781" y="731"/>
                </a:lnTo>
                <a:lnTo>
                  <a:pt x="1563" y="366"/>
                </a:lnTo>
                <a:lnTo>
                  <a:pt x="781" y="0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06" name="Freeform 29"/>
          <p:cNvSpPr>
            <a:spLocks/>
          </p:cNvSpPr>
          <p:nvPr/>
        </p:nvSpPr>
        <p:spPr bwMode="auto">
          <a:xfrm>
            <a:off x="3296816" y="2132856"/>
            <a:ext cx="2481263" cy="923925"/>
          </a:xfrm>
          <a:custGeom>
            <a:avLst/>
            <a:gdLst>
              <a:gd name="T0" fmla="*/ 2147483647 w 1563"/>
              <a:gd name="T1" fmla="*/ 0 h 730"/>
              <a:gd name="T2" fmla="*/ 0 w 1563"/>
              <a:gd name="T3" fmla="*/ 2147483647 h 730"/>
              <a:gd name="T4" fmla="*/ 2147483647 w 1563"/>
              <a:gd name="T5" fmla="*/ 2147483647 h 730"/>
              <a:gd name="T6" fmla="*/ 2147483647 w 1563"/>
              <a:gd name="T7" fmla="*/ 2147483647 h 730"/>
              <a:gd name="T8" fmla="*/ 2147483647 w 1563"/>
              <a:gd name="T9" fmla="*/ 0 h 7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3"/>
              <a:gd name="T16" fmla="*/ 0 h 730"/>
              <a:gd name="T17" fmla="*/ 1563 w 1563"/>
              <a:gd name="T18" fmla="*/ 730 h 7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3" h="730">
                <a:moveTo>
                  <a:pt x="781" y="0"/>
                </a:moveTo>
                <a:lnTo>
                  <a:pt x="0" y="365"/>
                </a:lnTo>
                <a:lnTo>
                  <a:pt x="781" y="730"/>
                </a:lnTo>
                <a:lnTo>
                  <a:pt x="1563" y="365"/>
                </a:lnTo>
                <a:lnTo>
                  <a:pt x="781" y="0"/>
                </a:lnTo>
                <a:close/>
              </a:path>
            </a:pathLst>
          </a:custGeom>
          <a:solidFill>
            <a:srgbClr val="FFFF66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07" name="Rectangle 30"/>
          <p:cNvSpPr>
            <a:spLocks noChangeArrowheads="1"/>
          </p:cNvSpPr>
          <p:nvPr/>
        </p:nvSpPr>
        <p:spPr bwMode="auto">
          <a:xfrm>
            <a:off x="4165799" y="2255019"/>
            <a:ext cx="88265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08" name="Rectangle 31"/>
          <p:cNvSpPr>
            <a:spLocks noChangeArrowheads="1"/>
          </p:cNvSpPr>
          <p:nvPr/>
        </p:nvSpPr>
        <p:spPr bwMode="auto">
          <a:xfrm>
            <a:off x="4148336" y="2391544"/>
            <a:ext cx="59213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Objectifs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09" name="Rectangle 32"/>
          <p:cNvSpPr>
            <a:spLocks noChangeArrowheads="1"/>
          </p:cNvSpPr>
          <p:nvPr/>
        </p:nvSpPr>
        <p:spPr bwMode="auto">
          <a:xfrm>
            <a:off x="4080074" y="2429644"/>
            <a:ext cx="106045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10" name="Rectangle 33"/>
          <p:cNvSpPr>
            <a:spLocks noChangeArrowheads="1"/>
          </p:cNvSpPr>
          <p:nvPr/>
        </p:nvSpPr>
        <p:spPr bwMode="auto">
          <a:xfrm>
            <a:off x="4072136" y="2543944"/>
            <a:ext cx="6873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spécifiques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11" name="Rectangle 34"/>
          <p:cNvSpPr>
            <a:spLocks noChangeArrowheads="1"/>
          </p:cNvSpPr>
          <p:nvPr/>
        </p:nvSpPr>
        <p:spPr bwMode="auto">
          <a:xfrm>
            <a:off x="4194374" y="2604269"/>
            <a:ext cx="822325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12" name="Rectangle 35"/>
          <p:cNvSpPr>
            <a:spLocks noChangeArrowheads="1"/>
          </p:cNvSpPr>
          <p:nvPr/>
        </p:nvSpPr>
        <p:spPr bwMode="auto">
          <a:xfrm>
            <a:off x="4224536" y="2696344"/>
            <a:ext cx="5207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durables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13" name="Rectangle 36"/>
          <p:cNvSpPr>
            <a:spLocks noChangeArrowheads="1"/>
          </p:cNvSpPr>
          <p:nvPr/>
        </p:nvSpPr>
        <p:spPr bwMode="auto">
          <a:xfrm>
            <a:off x="4270574" y="3534544"/>
            <a:ext cx="884237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14" name="Rectangle 37"/>
          <p:cNvSpPr>
            <a:spLocks noChangeArrowheads="1"/>
          </p:cNvSpPr>
          <p:nvPr/>
        </p:nvSpPr>
        <p:spPr bwMode="auto">
          <a:xfrm>
            <a:off x="4270574" y="3536132"/>
            <a:ext cx="56038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Objectifs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15" name="Rectangle 38"/>
          <p:cNvSpPr>
            <a:spLocks noChangeArrowheads="1"/>
          </p:cNvSpPr>
          <p:nvPr/>
        </p:nvSpPr>
        <p:spPr bwMode="auto">
          <a:xfrm>
            <a:off x="4183261" y="3709169"/>
            <a:ext cx="106045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16" name="Rectangle 39"/>
          <p:cNvSpPr>
            <a:spLocks noChangeArrowheads="1"/>
          </p:cNvSpPr>
          <p:nvPr/>
        </p:nvSpPr>
        <p:spPr bwMode="auto">
          <a:xfrm>
            <a:off x="4183261" y="3710757"/>
            <a:ext cx="68738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spécifiques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17" name="Rectangle 40"/>
          <p:cNvSpPr>
            <a:spLocks noChangeArrowheads="1"/>
          </p:cNvSpPr>
          <p:nvPr/>
        </p:nvSpPr>
        <p:spPr bwMode="auto">
          <a:xfrm>
            <a:off x="4218186" y="3882207"/>
            <a:ext cx="985838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18" name="Rectangle 41"/>
          <p:cNvSpPr>
            <a:spLocks noChangeArrowheads="1"/>
          </p:cNvSpPr>
          <p:nvPr/>
        </p:nvSpPr>
        <p:spPr bwMode="auto">
          <a:xfrm>
            <a:off x="4218186" y="3885382"/>
            <a:ext cx="6381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immédiats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19" name="Freeform 42"/>
          <p:cNvSpPr>
            <a:spLocks/>
          </p:cNvSpPr>
          <p:nvPr/>
        </p:nvSpPr>
        <p:spPr bwMode="auto">
          <a:xfrm>
            <a:off x="3413324" y="3207519"/>
            <a:ext cx="2481262" cy="1157288"/>
          </a:xfrm>
          <a:custGeom>
            <a:avLst/>
            <a:gdLst>
              <a:gd name="T0" fmla="*/ 2147483647 w 1563"/>
              <a:gd name="T1" fmla="*/ 0 h 729"/>
              <a:gd name="T2" fmla="*/ 0 w 1563"/>
              <a:gd name="T3" fmla="*/ 2147483647 h 729"/>
              <a:gd name="T4" fmla="*/ 2147483647 w 1563"/>
              <a:gd name="T5" fmla="*/ 2147483647 h 729"/>
              <a:gd name="T6" fmla="*/ 2147483647 w 1563"/>
              <a:gd name="T7" fmla="*/ 2147483647 h 729"/>
              <a:gd name="T8" fmla="*/ 2147483647 w 1563"/>
              <a:gd name="T9" fmla="*/ 0 h 7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3"/>
              <a:gd name="T16" fmla="*/ 0 h 729"/>
              <a:gd name="T17" fmla="*/ 1563 w 1563"/>
              <a:gd name="T18" fmla="*/ 729 h 7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3" h="729">
                <a:moveTo>
                  <a:pt x="781" y="0"/>
                </a:moveTo>
                <a:lnTo>
                  <a:pt x="0" y="364"/>
                </a:lnTo>
                <a:lnTo>
                  <a:pt x="781" y="729"/>
                </a:lnTo>
                <a:lnTo>
                  <a:pt x="1563" y="364"/>
                </a:lnTo>
                <a:lnTo>
                  <a:pt x="781" y="0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20" name="Freeform 43"/>
          <p:cNvSpPr>
            <a:spLocks/>
          </p:cNvSpPr>
          <p:nvPr/>
        </p:nvSpPr>
        <p:spPr bwMode="auto">
          <a:xfrm>
            <a:off x="3310136" y="3102744"/>
            <a:ext cx="2481263" cy="1157288"/>
          </a:xfrm>
          <a:custGeom>
            <a:avLst/>
            <a:gdLst>
              <a:gd name="T0" fmla="*/ 2147483647 w 1563"/>
              <a:gd name="T1" fmla="*/ 0 h 729"/>
              <a:gd name="T2" fmla="*/ 0 w 1563"/>
              <a:gd name="T3" fmla="*/ 2147483647 h 729"/>
              <a:gd name="T4" fmla="*/ 2147483647 w 1563"/>
              <a:gd name="T5" fmla="*/ 2147483647 h 729"/>
              <a:gd name="T6" fmla="*/ 2147483647 w 1563"/>
              <a:gd name="T7" fmla="*/ 2147483647 h 729"/>
              <a:gd name="T8" fmla="*/ 2147483647 w 1563"/>
              <a:gd name="T9" fmla="*/ 0 h 7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3"/>
              <a:gd name="T16" fmla="*/ 0 h 729"/>
              <a:gd name="T17" fmla="*/ 1563 w 1563"/>
              <a:gd name="T18" fmla="*/ 729 h 7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3" h="729">
                <a:moveTo>
                  <a:pt x="781" y="0"/>
                </a:moveTo>
                <a:lnTo>
                  <a:pt x="0" y="364"/>
                </a:lnTo>
                <a:lnTo>
                  <a:pt x="781" y="729"/>
                </a:lnTo>
                <a:lnTo>
                  <a:pt x="1563" y="364"/>
                </a:lnTo>
                <a:lnTo>
                  <a:pt x="781" y="0"/>
                </a:lnTo>
                <a:close/>
              </a:path>
            </a:pathLst>
          </a:custGeom>
          <a:solidFill>
            <a:srgbClr val="FFFF66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21" name="Rectangle 44"/>
          <p:cNvSpPr>
            <a:spLocks noChangeArrowheads="1"/>
          </p:cNvSpPr>
          <p:nvPr/>
        </p:nvSpPr>
        <p:spPr bwMode="auto">
          <a:xfrm>
            <a:off x="4165799" y="3429769"/>
            <a:ext cx="8826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22" name="Rectangle 45"/>
          <p:cNvSpPr>
            <a:spLocks noChangeArrowheads="1"/>
          </p:cNvSpPr>
          <p:nvPr/>
        </p:nvSpPr>
        <p:spPr bwMode="auto">
          <a:xfrm>
            <a:off x="4165799" y="3434532"/>
            <a:ext cx="56038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Objectifs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23" name="Rectangle 46"/>
          <p:cNvSpPr>
            <a:spLocks noChangeArrowheads="1"/>
          </p:cNvSpPr>
          <p:nvPr/>
        </p:nvSpPr>
        <p:spPr bwMode="auto">
          <a:xfrm>
            <a:off x="4080074" y="3604394"/>
            <a:ext cx="1060450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24" name="Rectangle 47"/>
          <p:cNvSpPr>
            <a:spLocks noChangeArrowheads="1"/>
          </p:cNvSpPr>
          <p:nvPr/>
        </p:nvSpPr>
        <p:spPr bwMode="auto">
          <a:xfrm>
            <a:off x="4080074" y="3605982"/>
            <a:ext cx="68738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spécifiques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25" name="Rectangle 48"/>
          <p:cNvSpPr>
            <a:spLocks noChangeArrowheads="1"/>
          </p:cNvSpPr>
          <p:nvPr/>
        </p:nvSpPr>
        <p:spPr bwMode="auto">
          <a:xfrm>
            <a:off x="4114999" y="3779019"/>
            <a:ext cx="982662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26" name="Rectangle 49"/>
          <p:cNvSpPr>
            <a:spLocks noChangeArrowheads="1"/>
          </p:cNvSpPr>
          <p:nvPr/>
        </p:nvSpPr>
        <p:spPr bwMode="auto">
          <a:xfrm>
            <a:off x="4114999" y="3780607"/>
            <a:ext cx="6381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immédiats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27" name="Rectangle 50"/>
          <p:cNvSpPr>
            <a:spLocks noChangeArrowheads="1"/>
          </p:cNvSpPr>
          <p:nvPr/>
        </p:nvSpPr>
        <p:spPr bwMode="auto">
          <a:xfrm>
            <a:off x="4270574" y="4796607"/>
            <a:ext cx="884237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28" name="Rectangle 51"/>
          <p:cNvSpPr>
            <a:spLocks noChangeArrowheads="1"/>
          </p:cNvSpPr>
          <p:nvPr/>
        </p:nvSpPr>
        <p:spPr bwMode="auto">
          <a:xfrm>
            <a:off x="4270574" y="4799782"/>
            <a:ext cx="56038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Objectifs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29" name="Rectangle 52"/>
          <p:cNvSpPr>
            <a:spLocks noChangeArrowheads="1"/>
          </p:cNvSpPr>
          <p:nvPr/>
        </p:nvSpPr>
        <p:spPr bwMode="auto">
          <a:xfrm>
            <a:off x="4088011" y="4971232"/>
            <a:ext cx="1254125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30" name="Rectangle 53"/>
          <p:cNvSpPr>
            <a:spLocks noChangeArrowheads="1"/>
          </p:cNvSpPr>
          <p:nvPr/>
        </p:nvSpPr>
        <p:spPr bwMode="auto">
          <a:xfrm>
            <a:off x="4088011" y="4974407"/>
            <a:ext cx="82391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opérationnels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31" name="Freeform 54"/>
          <p:cNvSpPr>
            <a:spLocks/>
          </p:cNvSpPr>
          <p:nvPr/>
        </p:nvSpPr>
        <p:spPr bwMode="auto">
          <a:xfrm>
            <a:off x="3413324" y="4380682"/>
            <a:ext cx="2481262" cy="1160462"/>
          </a:xfrm>
          <a:custGeom>
            <a:avLst/>
            <a:gdLst>
              <a:gd name="T0" fmla="*/ 2147483647 w 1563"/>
              <a:gd name="T1" fmla="*/ 0 h 731"/>
              <a:gd name="T2" fmla="*/ 0 w 1563"/>
              <a:gd name="T3" fmla="*/ 2147483647 h 731"/>
              <a:gd name="T4" fmla="*/ 2147483647 w 1563"/>
              <a:gd name="T5" fmla="*/ 2147483647 h 731"/>
              <a:gd name="T6" fmla="*/ 2147483647 w 1563"/>
              <a:gd name="T7" fmla="*/ 2147483647 h 731"/>
              <a:gd name="T8" fmla="*/ 2147483647 w 1563"/>
              <a:gd name="T9" fmla="*/ 0 h 7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3"/>
              <a:gd name="T16" fmla="*/ 0 h 731"/>
              <a:gd name="T17" fmla="*/ 1563 w 1563"/>
              <a:gd name="T18" fmla="*/ 731 h 7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3" h="731">
                <a:moveTo>
                  <a:pt x="781" y="0"/>
                </a:moveTo>
                <a:lnTo>
                  <a:pt x="0" y="365"/>
                </a:lnTo>
                <a:lnTo>
                  <a:pt x="781" y="731"/>
                </a:lnTo>
                <a:lnTo>
                  <a:pt x="1563" y="365"/>
                </a:lnTo>
                <a:lnTo>
                  <a:pt x="781" y="0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32" name="Freeform 55"/>
          <p:cNvSpPr>
            <a:spLocks/>
          </p:cNvSpPr>
          <p:nvPr/>
        </p:nvSpPr>
        <p:spPr bwMode="auto">
          <a:xfrm>
            <a:off x="3295849" y="4329882"/>
            <a:ext cx="2481262" cy="1158875"/>
          </a:xfrm>
          <a:custGeom>
            <a:avLst/>
            <a:gdLst>
              <a:gd name="T0" fmla="*/ 2147483647 w 1563"/>
              <a:gd name="T1" fmla="*/ 0 h 730"/>
              <a:gd name="T2" fmla="*/ 0 w 1563"/>
              <a:gd name="T3" fmla="*/ 2147483647 h 730"/>
              <a:gd name="T4" fmla="*/ 2147483647 w 1563"/>
              <a:gd name="T5" fmla="*/ 2147483647 h 730"/>
              <a:gd name="T6" fmla="*/ 2147483647 w 1563"/>
              <a:gd name="T7" fmla="*/ 2147483647 h 730"/>
              <a:gd name="T8" fmla="*/ 2147483647 w 1563"/>
              <a:gd name="T9" fmla="*/ 0 h 7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3"/>
              <a:gd name="T16" fmla="*/ 0 h 730"/>
              <a:gd name="T17" fmla="*/ 1563 w 1563"/>
              <a:gd name="T18" fmla="*/ 730 h 7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3" h="730">
                <a:moveTo>
                  <a:pt x="781" y="0"/>
                </a:moveTo>
                <a:lnTo>
                  <a:pt x="0" y="365"/>
                </a:lnTo>
                <a:lnTo>
                  <a:pt x="781" y="730"/>
                </a:lnTo>
                <a:lnTo>
                  <a:pt x="1563" y="365"/>
                </a:lnTo>
                <a:lnTo>
                  <a:pt x="781" y="0"/>
                </a:lnTo>
                <a:close/>
              </a:path>
            </a:pathLst>
          </a:custGeom>
          <a:solidFill>
            <a:srgbClr val="FFFF66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33" name="Rectangle 56"/>
          <p:cNvSpPr>
            <a:spLocks noChangeArrowheads="1"/>
          </p:cNvSpPr>
          <p:nvPr/>
        </p:nvSpPr>
        <p:spPr bwMode="auto">
          <a:xfrm>
            <a:off x="4165799" y="4691832"/>
            <a:ext cx="8826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34" name="Rectangle 57"/>
          <p:cNvSpPr>
            <a:spLocks noChangeArrowheads="1"/>
          </p:cNvSpPr>
          <p:nvPr/>
        </p:nvSpPr>
        <p:spPr bwMode="auto">
          <a:xfrm>
            <a:off x="4165799" y="4696594"/>
            <a:ext cx="56038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Objectifs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35" name="Rectangle 58"/>
          <p:cNvSpPr>
            <a:spLocks noChangeArrowheads="1"/>
          </p:cNvSpPr>
          <p:nvPr/>
        </p:nvSpPr>
        <p:spPr bwMode="auto">
          <a:xfrm>
            <a:off x="3984824" y="4866457"/>
            <a:ext cx="1254125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36" name="Rectangle 59"/>
          <p:cNvSpPr>
            <a:spLocks noChangeArrowheads="1"/>
          </p:cNvSpPr>
          <p:nvPr/>
        </p:nvSpPr>
        <p:spPr bwMode="auto">
          <a:xfrm>
            <a:off x="3984824" y="4871219"/>
            <a:ext cx="82391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opérationnels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37" name="Rectangle 60"/>
          <p:cNvSpPr>
            <a:spLocks noChangeArrowheads="1"/>
          </p:cNvSpPr>
          <p:nvPr/>
        </p:nvSpPr>
        <p:spPr bwMode="auto">
          <a:xfrm>
            <a:off x="6716911" y="1307282"/>
            <a:ext cx="1049338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38" name="Rectangle 61"/>
          <p:cNvSpPr>
            <a:spLocks noChangeArrowheads="1"/>
          </p:cNvSpPr>
          <p:nvPr/>
        </p:nvSpPr>
        <p:spPr bwMode="auto">
          <a:xfrm>
            <a:off x="6716911" y="1308869"/>
            <a:ext cx="6794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Indicateurs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39" name="Rectangle 62"/>
          <p:cNvSpPr>
            <a:spLocks noChangeArrowheads="1"/>
          </p:cNvSpPr>
          <p:nvPr/>
        </p:nvSpPr>
        <p:spPr bwMode="auto">
          <a:xfrm>
            <a:off x="6808986" y="1480319"/>
            <a:ext cx="855663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40" name="Rectangle 63"/>
          <p:cNvSpPr>
            <a:spLocks noChangeArrowheads="1"/>
          </p:cNvSpPr>
          <p:nvPr/>
        </p:nvSpPr>
        <p:spPr bwMode="auto">
          <a:xfrm>
            <a:off x="6808986" y="1483494"/>
            <a:ext cx="5445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d’impact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41" name="Rectangle 64"/>
          <p:cNvSpPr>
            <a:spLocks noChangeArrowheads="1"/>
          </p:cNvSpPr>
          <p:nvPr/>
        </p:nvSpPr>
        <p:spPr bwMode="auto">
          <a:xfrm>
            <a:off x="6921699" y="1653357"/>
            <a:ext cx="6286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42" name="Rectangle 65"/>
          <p:cNvSpPr>
            <a:spLocks noChangeArrowheads="1"/>
          </p:cNvSpPr>
          <p:nvPr/>
        </p:nvSpPr>
        <p:spPr bwMode="auto">
          <a:xfrm>
            <a:off x="6921699" y="1658119"/>
            <a:ext cx="384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global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43" name="Freeform 66"/>
          <p:cNvSpPr>
            <a:spLocks/>
          </p:cNvSpPr>
          <p:nvPr/>
        </p:nvSpPr>
        <p:spPr bwMode="auto">
          <a:xfrm>
            <a:off x="5985074" y="1264419"/>
            <a:ext cx="1852612" cy="585788"/>
          </a:xfrm>
          <a:custGeom>
            <a:avLst/>
            <a:gdLst>
              <a:gd name="T0" fmla="*/ 2147483647 w 1167"/>
              <a:gd name="T1" fmla="*/ 0 h 369"/>
              <a:gd name="T2" fmla="*/ 2147483647 w 1167"/>
              <a:gd name="T3" fmla="*/ 2147483647 h 369"/>
              <a:gd name="T4" fmla="*/ 2147483647 w 1167"/>
              <a:gd name="T5" fmla="*/ 2147483647 h 369"/>
              <a:gd name="T6" fmla="*/ 2147483647 w 1167"/>
              <a:gd name="T7" fmla="*/ 2147483647 h 369"/>
              <a:gd name="T8" fmla="*/ 0 w 1167"/>
              <a:gd name="T9" fmla="*/ 2147483647 h 369"/>
              <a:gd name="T10" fmla="*/ 2147483647 w 1167"/>
              <a:gd name="T11" fmla="*/ 2147483647 h 369"/>
              <a:gd name="T12" fmla="*/ 2147483647 w 1167"/>
              <a:gd name="T13" fmla="*/ 2147483647 h 369"/>
              <a:gd name="T14" fmla="*/ 2147483647 w 1167"/>
              <a:gd name="T15" fmla="*/ 2147483647 h 369"/>
              <a:gd name="T16" fmla="*/ 2147483647 w 1167"/>
              <a:gd name="T17" fmla="*/ 2147483647 h 369"/>
              <a:gd name="T18" fmla="*/ 2147483647 w 1167"/>
              <a:gd name="T19" fmla="*/ 2147483647 h 369"/>
              <a:gd name="T20" fmla="*/ 2147483647 w 1167"/>
              <a:gd name="T21" fmla="*/ 0 h 369"/>
              <a:gd name="T22" fmla="*/ 2147483647 w 1167"/>
              <a:gd name="T23" fmla="*/ 0 h 3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67"/>
              <a:gd name="T37" fmla="*/ 0 h 369"/>
              <a:gd name="T38" fmla="*/ 1167 w 1167"/>
              <a:gd name="T39" fmla="*/ 369 h 36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67" h="369">
                <a:moveTo>
                  <a:pt x="388" y="0"/>
                </a:moveTo>
                <a:lnTo>
                  <a:pt x="388" y="139"/>
                </a:lnTo>
                <a:lnTo>
                  <a:pt x="194" y="139"/>
                </a:lnTo>
                <a:lnTo>
                  <a:pt x="194" y="93"/>
                </a:lnTo>
                <a:lnTo>
                  <a:pt x="0" y="185"/>
                </a:lnTo>
                <a:lnTo>
                  <a:pt x="194" y="277"/>
                </a:lnTo>
                <a:lnTo>
                  <a:pt x="194" y="232"/>
                </a:lnTo>
                <a:lnTo>
                  <a:pt x="388" y="232"/>
                </a:lnTo>
                <a:lnTo>
                  <a:pt x="388" y="369"/>
                </a:lnTo>
                <a:lnTo>
                  <a:pt x="1167" y="369"/>
                </a:lnTo>
                <a:lnTo>
                  <a:pt x="1167" y="0"/>
                </a:lnTo>
                <a:lnTo>
                  <a:pt x="388" y="0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44" name="Freeform 67"/>
          <p:cNvSpPr>
            <a:spLocks/>
          </p:cNvSpPr>
          <p:nvPr/>
        </p:nvSpPr>
        <p:spPr bwMode="auto">
          <a:xfrm>
            <a:off x="5880299" y="1161232"/>
            <a:ext cx="1854200" cy="585787"/>
          </a:xfrm>
          <a:custGeom>
            <a:avLst/>
            <a:gdLst>
              <a:gd name="T0" fmla="*/ 2147483647 w 1168"/>
              <a:gd name="T1" fmla="*/ 0 h 369"/>
              <a:gd name="T2" fmla="*/ 2147483647 w 1168"/>
              <a:gd name="T3" fmla="*/ 2147483647 h 369"/>
              <a:gd name="T4" fmla="*/ 2147483647 w 1168"/>
              <a:gd name="T5" fmla="*/ 2147483647 h 369"/>
              <a:gd name="T6" fmla="*/ 2147483647 w 1168"/>
              <a:gd name="T7" fmla="*/ 2147483647 h 369"/>
              <a:gd name="T8" fmla="*/ 0 w 1168"/>
              <a:gd name="T9" fmla="*/ 2147483647 h 369"/>
              <a:gd name="T10" fmla="*/ 2147483647 w 1168"/>
              <a:gd name="T11" fmla="*/ 2147483647 h 369"/>
              <a:gd name="T12" fmla="*/ 2147483647 w 1168"/>
              <a:gd name="T13" fmla="*/ 2147483647 h 369"/>
              <a:gd name="T14" fmla="*/ 2147483647 w 1168"/>
              <a:gd name="T15" fmla="*/ 2147483647 h 369"/>
              <a:gd name="T16" fmla="*/ 2147483647 w 1168"/>
              <a:gd name="T17" fmla="*/ 2147483647 h 369"/>
              <a:gd name="T18" fmla="*/ 2147483647 w 1168"/>
              <a:gd name="T19" fmla="*/ 2147483647 h 369"/>
              <a:gd name="T20" fmla="*/ 2147483647 w 1168"/>
              <a:gd name="T21" fmla="*/ 0 h 369"/>
              <a:gd name="T22" fmla="*/ 2147483647 w 1168"/>
              <a:gd name="T23" fmla="*/ 0 h 3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68"/>
              <a:gd name="T37" fmla="*/ 0 h 369"/>
              <a:gd name="T38" fmla="*/ 1168 w 1168"/>
              <a:gd name="T39" fmla="*/ 369 h 36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68" h="369">
                <a:moveTo>
                  <a:pt x="389" y="0"/>
                </a:moveTo>
                <a:lnTo>
                  <a:pt x="389" y="139"/>
                </a:lnTo>
                <a:lnTo>
                  <a:pt x="195" y="139"/>
                </a:lnTo>
                <a:lnTo>
                  <a:pt x="195" y="92"/>
                </a:lnTo>
                <a:lnTo>
                  <a:pt x="0" y="184"/>
                </a:lnTo>
                <a:lnTo>
                  <a:pt x="195" y="276"/>
                </a:lnTo>
                <a:lnTo>
                  <a:pt x="195" y="231"/>
                </a:lnTo>
                <a:lnTo>
                  <a:pt x="389" y="231"/>
                </a:lnTo>
                <a:lnTo>
                  <a:pt x="389" y="369"/>
                </a:lnTo>
                <a:lnTo>
                  <a:pt x="1168" y="369"/>
                </a:lnTo>
                <a:lnTo>
                  <a:pt x="1168" y="0"/>
                </a:lnTo>
                <a:lnTo>
                  <a:pt x="389" y="0"/>
                </a:lnTo>
                <a:close/>
              </a:path>
            </a:pathLst>
          </a:custGeom>
          <a:solidFill>
            <a:srgbClr val="FFFF66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45" name="Rectangle 68"/>
          <p:cNvSpPr>
            <a:spLocks noChangeArrowheads="1"/>
          </p:cNvSpPr>
          <p:nvPr/>
        </p:nvSpPr>
        <p:spPr bwMode="auto">
          <a:xfrm>
            <a:off x="6610549" y="1202507"/>
            <a:ext cx="105092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46" name="Rectangle 69"/>
          <p:cNvSpPr>
            <a:spLocks noChangeArrowheads="1"/>
          </p:cNvSpPr>
          <p:nvPr/>
        </p:nvSpPr>
        <p:spPr bwMode="auto">
          <a:xfrm>
            <a:off x="6613724" y="1204094"/>
            <a:ext cx="6794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Indicateurs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47" name="Rectangle 70"/>
          <p:cNvSpPr>
            <a:spLocks noChangeArrowheads="1"/>
          </p:cNvSpPr>
          <p:nvPr/>
        </p:nvSpPr>
        <p:spPr bwMode="auto">
          <a:xfrm>
            <a:off x="6705799" y="1377132"/>
            <a:ext cx="852487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48" name="Rectangle 71"/>
          <p:cNvSpPr>
            <a:spLocks noChangeArrowheads="1"/>
          </p:cNvSpPr>
          <p:nvPr/>
        </p:nvSpPr>
        <p:spPr bwMode="auto">
          <a:xfrm>
            <a:off x="6705799" y="1378719"/>
            <a:ext cx="54451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d’impact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49" name="Rectangle 72"/>
          <p:cNvSpPr>
            <a:spLocks noChangeArrowheads="1"/>
          </p:cNvSpPr>
          <p:nvPr/>
        </p:nvSpPr>
        <p:spPr bwMode="auto">
          <a:xfrm>
            <a:off x="6815336" y="1550169"/>
            <a:ext cx="630238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50" name="Rectangle 73"/>
          <p:cNvSpPr>
            <a:spLocks noChangeArrowheads="1"/>
          </p:cNvSpPr>
          <p:nvPr/>
        </p:nvSpPr>
        <p:spPr bwMode="auto">
          <a:xfrm>
            <a:off x="6815336" y="1553344"/>
            <a:ext cx="384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global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51" name="Rectangle 74"/>
          <p:cNvSpPr>
            <a:spLocks noChangeArrowheads="1"/>
          </p:cNvSpPr>
          <p:nvPr/>
        </p:nvSpPr>
        <p:spPr bwMode="auto">
          <a:xfrm>
            <a:off x="6699449" y="2364557"/>
            <a:ext cx="104933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52" name="Rectangle 75"/>
          <p:cNvSpPr>
            <a:spLocks noChangeArrowheads="1"/>
          </p:cNvSpPr>
          <p:nvPr/>
        </p:nvSpPr>
        <p:spPr bwMode="auto">
          <a:xfrm>
            <a:off x="6699449" y="2369319"/>
            <a:ext cx="6794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Indicateurs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53" name="Rectangle 76"/>
          <p:cNvSpPr>
            <a:spLocks noChangeArrowheads="1"/>
          </p:cNvSpPr>
          <p:nvPr/>
        </p:nvSpPr>
        <p:spPr bwMode="auto">
          <a:xfrm>
            <a:off x="6791524" y="2540769"/>
            <a:ext cx="855662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54" name="Rectangle 77"/>
          <p:cNvSpPr>
            <a:spLocks noChangeArrowheads="1"/>
          </p:cNvSpPr>
          <p:nvPr/>
        </p:nvSpPr>
        <p:spPr bwMode="auto">
          <a:xfrm>
            <a:off x="6791524" y="2543944"/>
            <a:ext cx="54451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d’impact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55" name="Rectangle 78"/>
          <p:cNvSpPr>
            <a:spLocks noChangeArrowheads="1"/>
          </p:cNvSpPr>
          <p:nvPr/>
        </p:nvSpPr>
        <p:spPr bwMode="auto">
          <a:xfrm>
            <a:off x="6731199" y="2713807"/>
            <a:ext cx="979487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56" name="Rectangle 79"/>
          <p:cNvSpPr>
            <a:spLocks noChangeArrowheads="1"/>
          </p:cNvSpPr>
          <p:nvPr/>
        </p:nvSpPr>
        <p:spPr bwMode="auto">
          <a:xfrm>
            <a:off x="6731199" y="2718569"/>
            <a:ext cx="6286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spécifique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57" name="Freeform 80"/>
          <p:cNvSpPr>
            <a:spLocks/>
          </p:cNvSpPr>
          <p:nvPr/>
        </p:nvSpPr>
        <p:spPr bwMode="auto">
          <a:xfrm>
            <a:off x="5967611" y="2324869"/>
            <a:ext cx="1852613" cy="585788"/>
          </a:xfrm>
          <a:custGeom>
            <a:avLst/>
            <a:gdLst>
              <a:gd name="T0" fmla="*/ 2147483647 w 1167"/>
              <a:gd name="T1" fmla="*/ 0 h 369"/>
              <a:gd name="T2" fmla="*/ 2147483647 w 1167"/>
              <a:gd name="T3" fmla="*/ 2147483647 h 369"/>
              <a:gd name="T4" fmla="*/ 2147483647 w 1167"/>
              <a:gd name="T5" fmla="*/ 2147483647 h 369"/>
              <a:gd name="T6" fmla="*/ 2147483647 w 1167"/>
              <a:gd name="T7" fmla="*/ 2147483647 h 369"/>
              <a:gd name="T8" fmla="*/ 0 w 1167"/>
              <a:gd name="T9" fmla="*/ 2147483647 h 369"/>
              <a:gd name="T10" fmla="*/ 2147483647 w 1167"/>
              <a:gd name="T11" fmla="*/ 2147483647 h 369"/>
              <a:gd name="T12" fmla="*/ 2147483647 w 1167"/>
              <a:gd name="T13" fmla="*/ 2147483647 h 369"/>
              <a:gd name="T14" fmla="*/ 2147483647 w 1167"/>
              <a:gd name="T15" fmla="*/ 2147483647 h 369"/>
              <a:gd name="T16" fmla="*/ 2147483647 w 1167"/>
              <a:gd name="T17" fmla="*/ 2147483647 h 369"/>
              <a:gd name="T18" fmla="*/ 2147483647 w 1167"/>
              <a:gd name="T19" fmla="*/ 2147483647 h 369"/>
              <a:gd name="T20" fmla="*/ 2147483647 w 1167"/>
              <a:gd name="T21" fmla="*/ 0 h 369"/>
              <a:gd name="T22" fmla="*/ 2147483647 w 1167"/>
              <a:gd name="T23" fmla="*/ 0 h 3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67"/>
              <a:gd name="T37" fmla="*/ 0 h 369"/>
              <a:gd name="T38" fmla="*/ 1167 w 1167"/>
              <a:gd name="T39" fmla="*/ 369 h 36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67" h="369">
                <a:moveTo>
                  <a:pt x="388" y="0"/>
                </a:moveTo>
                <a:lnTo>
                  <a:pt x="388" y="139"/>
                </a:lnTo>
                <a:lnTo>
                  <a:pt x="194" y="139"/>
                </a:lnTo>
                <a:lnTo>
                  <a:pt x="194" y="92"/>
                </a:lnTo>
                <a:lnTo>
                  <a:pt x="0" y="184"/>
                </a:lnTo>
                <a:lnTo>
                  <a:pt x="194" y="277"/>
                </a:lnTo>
                <a:lnTo>
                  <a:pt x="194" y="230"/>
                </a:lnTo>
                <a:lnTo>
                  <a:pt x="388" y="230"/>
                </a:lnTo>
                <a:lnTo>
                  <a:pt x="388" y="369"/>
                </a:lnTo>
                <a:lnTo>
                  <a:pt x="1167" y="369"/>
                </a:lnTo>
                <a:lnTo>
                  <a:pt x="1167" y="0"/>
                </a:lnTo>
                <a:lnTo>
                  <a:pt x="388" y="0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58" name="Freeform 81"/>
          <p:cNvSpPr>
            <a:spLocks/>
          </p:cNvSpPr>
          <p:nvPr/>
        </p:nvSpPr>
        <p:spPr bwMode="auto">
          <a:xfrm>
            <a:off x="5862836" y="2220094"/>
            <a:ext cx="1854200" cy="585788"/>
          </a:xfrm>
          <a:custGeom>
            <a:avLst/>
            <a:gdLst>
              <a:gd name="T0" fmla="*/ 2147483647 w 1168"/>
              <a:gd name="T1" fmla="*/ 0 h 369"/>
              <a:gd name="T2" fmla="*/ 2147483647 w 1168"/>
              <a:gd name="T3" fmla="*/ 2147483647 h 369"/>
              <a:gd name="T4" fmla="*/ 2147483647 w 1168"/>
              <a:gd name="T5" fmla="*/ 2147483647 h 369"/>
              <a:gd name="T6" fmla="*/ 2147483647 w 1168"/>
              <a:gd name="T7" fmla="*/ 2147483647 h 369"/>
              <a:gd name="T8" fmla="*/ 0 w 1168"/>
              <a:gd name="T9" fmla="*/ 2147483647 h 369"/>
              <a:gd name="T10" fmla="*/ 2147483647 w 1168"/>
              <a:gd name="T11" fmla="*/ 2147483647 h 369"/>
              <a:gd name="T12" fmla="*/ 2147483647 w 1168"/>
              <a:gd name="T13" fmla="*/ 2147483647 h 369"/>
              <a:gd name="T14" fmla="*/ 2147483647 w 1168"/>
              <a:gd name="T15" fmla="*/ 2147483647 h 369"/>
              <a:gd name="T16" fmla="*/ 2147483647 w 1168"/>
              <a:gd name="T17" fmla="*/ 2147483647 h 369"/>
              <a:gd name="T18" fmla="*/ 2147483647 w 1168"/>
              <a:gd name="T19" fmla="*/ 2147483647 h 369"/>
              <a:gd name="T20" fmla="*/ 2147483647 w 1168"/>
              <a:gd name="T21" fmla="*/ 0 h 369"/>
              <a:gd name="T22" fmla="*/ 2147483647 w 1168"/>
              <a:gd name="T23" fmla="*/ 0 h 3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68"/>
              <a:gd name="T37" fmla="*/ 0 h 369"/>
              <a:gd name="T38" fmla="*/ 1168 w 1168"/>
              <a:gd name="T39" fmla="*/ 369 h 36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68" h="369">
                <a:moveTo>
                  <a:pt x="389" y="0"/>
                </a:moveTo>
                <a:lnTo>
                  <a:pt x="389" y="139"/>
                </a:lnTo>
                <a:lnTo>
                  <a:pt x="195" y="139"/>
                </a:lnTo>
                <a:lnTo>
                  <a:pt x="195" y="92"/>
                </a:lnTo>
                <a:lnTo>
                  <a:pt x="0" y="185"/>
                </a:lnTo>
                <a:lnTo>
                  <a:pt x="195" y="277"/>
                </a:lnTo>
                <a:lnTo>
                  <a:pt x="195" y="230"/>
                </a:lnTo>
                <a:lnTo>
                  <a:pt x="389" y="230"/>
                </a:lnTo>
                <a:lnTo>
                  <a:pt x="389" y="369"/>
                </a:lnTo>
                <a:lnTo>
                  <a:pt x="1168" y="369"/>
                </a:lnTo>
                <a:lnTo>
                  <a:pt x="1168" y="0"/>
                </a:lnTo>
                <a:lnTo>
                  <a:pt x="389" y="0"/>
                </a:lnTo>
                <a:close/>
              </a:path>
            </a:pathLst>
          </a:custGeom>
          <a:solidFill>
            <a:srgbClr val="FFFF66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59" name="Rectangle 82"/>
          <p:cNvSpPr>
            <a:spLocks noChangeArrowheads="1"/>
          </p:cNvSpPr>
          <p:nvPr/>
        </p:nvSpPr>
        <p:spPr bwMode="auto">
          <a:xfrm>
            <a:off x="6593086" y="2262957"/>
            <a:ext cx="1050925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60" name="Rectangle 83"/>
          <p:cNvSpPr>
            <a:spLocks noChangeArrowheads="1"/>
          </p:cNvSpPr>
          <p:nvPr/>
        </p:nvSpPr>
        <p:spPr bwMode="auto">
          <a:xfrm>
            <a:off x="6596261" y="2266132"/>
            <a:ext cx="6794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Indicateurs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61" name="Rectangle 84"/>
          <p:cNvSpPr>
            <a:spLocks noChangeArrowheads="1"/>
          </p:cNvSpPr>
          <p:nvPr/>
        </p:nvSpPr>
        <p:spPr bwMode="auto">
          <a:xfrm>
            <a:off x="6688336" y="2434407"/>
            <a:ext cx="852488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62" name="Rectangle 85"/>
          <p:cNvSpPr>
            <a:spLocks noChangeArrowheads="1"/>
          </p:cNvSpPr>
          <p:nvPr/>
        </p:nvSpPr>
        <p:spPr bwMode="auto">
          <a:xfrm>
            <a:off x="6688336" y="2439169"/>
            <a:ext cx="5445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d’impact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63" name="Rectangle 86"/>
          <p:cNvSpPr>
            <a:spLocks noChangeArrowheads="1"/>
          </p:cNvSpPr>
          <p:nvPr/>
        </p:nvSpPr>
        <p:spPr bwMode="auto">
          <a:xfrm>
            <a:off x="6628011" y="2612207"/>
            <a:ext cx="976313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64" name="Rectangle 87"/>
          <p:cNvSpPr>
            <a:spLocks noChangeArrowheads="1"/>
          </p:cNvSpPr>
          <p:nvPr/>
        </p:nvSpPr>
        <p:spPr bwMode="auto">
          <a:xfrm>
            <a:off x="6628011" y="2613794"/>
            <a:ext cx="6286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spécifique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65" name="Rectangle 88"/>
          <p:cNvSpPr>
            <a:spLocks noChangeArrowheads="1"/>
          </p:cNvSpPr>
          <p:nvPr/>
        </p:nvSpPr>
        <p:spPr bwMode="auto">
          <a:xfrm>
            <a:off x="6699449" y="3626619"/>
            <a:ext cx="10493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66" name="Rectangle 89"/>
          <p:cNvSpPr>
            <a:spLocks noChangeArrowheads="1"/>
          </p:cNvSpPr>
          <p:nvPr/>
        </p:nvSpPr>
        <p:spPr bwMode="auto">
          <a:xfrm>
            <a:off x="6699449" y="3631382"/>
            <a:ext cx="6794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Indicateurs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67" name="Rectangle 90"/>
          <p:cNvSpPr>
            <a:spLocks noChangeArrowheads="1"/>
          </p:cNvSpPr>
          <p:nvPr/>
        </p:nvSpPr>
        <p:spPr bwMode="auto">
          <a:xfrm>
            <a:off x="6731199" y="3801244"/>
            <a:ext cx="982662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68" name="Rectangle 91"/>
          <p:cNvSpPr>
            <a:spLocks noChangeArrowheads="1"/>
          </p:cNvSpPr>
          <p:nvPr/>
        </p:nvSpPr>
        <p:spPr bwMode="auto">
          <a:xfrm>
            <a:off x="6731199" y="3806007"/>
            <a:ext cx="1444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de 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69" name="Rectangle 92"/>
          <p:cNvSpPr>
            <a:spLocks noChangeArrowheads="1"/>
          </p:cNvSpPr>
          <p:nvPr/>
        </p:nvSpPr>
        <p:spPr bwMode="auto">
          <a:xfrm>
            <a:off x="6989961" y="3806007"/>
            <a:ext cx="4508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résultat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70" name="Freeform 93"/>
          <p:cNvSpPr>
            <a:spLocks/>
          </p:cNvSpPr>
          <p:nvPr/>
        </p:nvSpPr>
        <p:spPr bwMode="auto">
          <a:xfrm>
            <a:off x="5967611" y="3499619"/>
            <a:ext cx="1852613" cy="585788"/>
          </a:xfrm>
          <a:custGeom>
            <a:avLst/>
            <a:gdLst>
              <a:gd name="T0" fmla="*/ 2147483647 w 1167"/>
              <a:gd name="T1" fmla="*/ 0 h 369"/>
              <a:gd name="T2" fmla="*/ 2147483647 w 1167"/>
              <a:gd name="T3" fmla="*/ 2147483647 h 369"/>
              <a:gd name="T4" fmla="*/ 2147483647 w 1167"/>
              <a:gd name="T5" fmla="*/ 2147483647 h 369"/>
              <a:gd name="T6" fmla="*/ 2147483647 w 1167"/>
              <a:gd name="T7" fmla="*/ 2147483647 h 369"/>
              <a:gd name="T8" fmla="*/ 0 w 1167"/>
              <a:gd name="T9" fmla="*/ 2147483647 h 369"/>
              <a:gd name="T10" fmla="*/ 2147483647 w 1167"/>
              <a:gd name="T11" fmla="*/ 2147483647 h 369"/>
              <a:gd name="T12" fmla="*/ 2147483647 w 1167"/>
              <a:gd name="T13" fmla="*/ 2147483647 h 369"/>
              <a:gd name="T14" fmla="*/ 2147483647 w 1167"/>
              <a:gd name="T15" fmla="*/ 2147483647 h 369"/>
              <a:gd name="T16" fmla="*/ 2147483647 w 1167"/>
              <a:gd name="T17" fmla="*/ 2147483647 h 369"/>
              <a:gd name="T18" fmla="*/ 2147483647 w 1167"/>
              <a:gd name="T19" fmla="*/ 2147483647 h 369"/>
              <a:gd name="T20" fmla="*/ 2147483647 w 1167"/>
              <a:gd name="T21" fmla="*/ 0 h 369"/>
              <a:gd name="T22" fmla="*/ 2147483647 w 1167"/>
              <a:gd name="T23" fmla="*/ 0 h 3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67"/>
              <a:gd name="T37" fmla="*/ 0 h 369"/>
              <a:gd name="T38" fmla="*/ 1167 w 1167"/>
              <a:gd name="T39" fmla="*/ 369 h 36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67" h="369">
                <a:moveTo>
                  <a:pt x="388" y="0"/>
                </a:moveTo>
                <a:lnTo>
                  <a:pt x="388" y="138"/>
                </a:lnTo>
                <a:lnTo>
                  <a:pt x="194" y="138"/>
                </a:lnTo>
                <a:lnTo>
                  <a:pt x="194" y="93"/>
                </a:lnTo>
                <a:lnTo>
                  <a:pt x="0" y="185"/>
                </a:lnTo>
                <a:lnTo>
                  <a:pt x="194" y="277"/>
                </a:lnTo>
                <a:lnTo>
                  <a:pt x="194" y="230"/>
                </a:lnTo>
                <a:lnTo>
                  <a:pt x="388" y="230"/>
                </a:lnTo>
                <a:lnTo>
                  <a:pt x="388" y="369"/>
                </a:lnTo>
                <a:lnTo>
                  <a:pt x="1167" y="369"/>
                </a:lnTo>
                <a:lnTo>
                  <a:pt x="1167" y="0"/>
                </a:lnTo>
                <a:lnTo>
                  <a:pt x="388" y="0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71" name="Freeform 94"/>
          <p:cNvSpPr>
            <a:spLocks/>
          </p:cNvSpPr>
          <p:nvPr/>
        </p:nvSpPr>
        <p:spPr bwMode="auto">
          <a:xfrm>
            <a:off x="5862836" y="3396432"/>
            <a:ext cx="1854200" cy="585787"/>
          </a:xfrm>
          <a:custGeom>
            <a:avLst/>
            <a:gdLst>
              <a:gd name="T0" fmla="*/ 2147483647 w 1168"/>
              <a:gd name="T1" fmla="*/ 0 h 369"/>
              <a:gd name="T2" fmla="*/ 2147483647 w 1168"/>
              <a:gd name="T3" fmla="*/ 2147483647 h 369"/>
              <a:gd name="T4" fmla="*/ 2147483647 w 1168"/>
              <a:gd name="T5" fmla="*/ 2147483647 h 369"/>
              <a:gd name="T6" fmla="*/ 2147483647 w 1168"/>
              <a:gd name="T7" fmla="*/ 2147483647 h 369"/>
              <a:gd name="T8" fmla="*/ 0 w 1168"/>
              <a:gd name="T9" fmla="*/ 2147483647 h 369"/>
              <a:gd name="T10" fmla="*/ 2147483647 w 1168"/>
              <a:gd name="T11" fmla="*/ 2147483647 h 369"/>
              <a:gd name="T12" fmla="*/ 2147483647 w 1168"/>
              <a:gd name="T13" fmla="*/ 2147483647 h 369"/>
              <a:gd name="T14" fmla="*/ 2147483647 w 1168"/>
              <a:gd name="T15" fmla="*/ 2147483647 h 369"/>
              <a:gd name="T16" fmla="*/ 2147483647 w 1168"/>
              <a:gd name="T17" fmla="*/ 2147483647 h 369"/>
              <a:gd name="T18" fmla="*/ 2147483647 w 1168"/>
              <a:gd name="T19" fmla="*/ 2147483647 h 369"/>
              <a:gd name="T20" fmla="*/ 2147483647 w 1168"/>
              <a:gd name="T21" fmla="*/ 0 h 369"/>
              <a:gd name="T22" fmla="*/ 2147483647 w 1168"/>
              <a:gd name="T23" fmla="*/ 0 h 3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68"/>
              <a:gd name="T37" fmla="*/ 0 h 369"/>
              <a:gd name="T38" fmla="*/ 1168 w 1168"/>
              <a:gd name="T39" fmla="*/ 369 h 36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68" h="369">
                <a:moveTo>
                  <a:pt x="389" y="0"/>
                </a:moveTo>
                <a:lnTo>
                  <a:pt x="389" y="137"/>
                </a:lnTo>
                <a:lnTo>
                  <a:pt x="195" y="137"/>
                </a:lnTo>
                <a:lnTo>
                  <a:pt x="195" y="92"/>
                </a:lnTo>
                <a:lnTo>
                  <a:pt x="0" y="184"/>
                </a:lnTo>
                <a:lnTo>
                  <a:pt x="195" y="276"/>
                </a:lnTo>
                <a:lnTo>
                  <a:pt x="195" y="231"/>
                </a:lnTo>
                <a:lnTo>
                  <a:pt x="389" y="231"/>
                </a:lnTo>
                <a:lnTo>
                  <a:pt x="389" y="369"/>
                </a:lnTo>
                <a:lnTo>
                  <a:pt x="1168" y="369"/>
                </a:lnTo>
                <a:lnTo>
                  <a:pt x="1168" y="0"/>
                </a:lnTo>
                <a:lnTo>
                  <a:pt x="389" y="0"/>
                </a:lnTo>
                <a:close/>
              </a:path>
            </a:pathLst>
          </a:custGeom>
          <a:solidFill>
            <a:srgbClr val="FFFF66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72" name="Rectangle 95"/>
          <p:cNvSpPr>
            <a:spLocks noChangeArrowheads="1"/>
          </p:cNvSpPr>
          <p:nvPr/>
        </p:nvSpPr>
        <p:spPr bwMode="auto">
          <a:xfrm>
            <a:off x="6593086" y="3525019"/>
            <a:ext cx="105092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73" name="Rectangle 96"/>
          <p:cNvSpPr>
            <a:spLocks noChangeArrowheads="1"/>
          </p:cNvSpPr>
          <p:nvPr/>
        </p:nvSpPr>
        <p:spPr bwMode="auto">
          <a:xfrm>
            <a:off x="6596261" y="3526607"/>
            <a:ext cx="6794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Indicateurs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74" name="Rectangle 97"/>
          <p:cNvSpPr>
            <a:spLocks noChangeArrowheads="1"/>
          </p:cNvSpPr>
          <p:nvPr/>
        </p:nvSpPr>
        <p:spPr bwMode="auto">
          <a:xfrm>
            <a:off x="6624836" y="3696469"/>
            <a:ext cx="985838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75" name="Rectangle 98"/>
          <p:cNvSpPr>
            <a:spLocks noChangeArrowheads="1"/>
          </p:cNvSpPr>
          <p:nvPr/>
        </p:nvSpPr>
        <p:spPr bwMode="auto">
          <a:xfrm>
            <a:off x="6624836" y="3701232"/>
            <a:ext cx="1444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de 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76" name="Rectangle 99"/>
          <p:cNvSpPr>
            <a:spLocks noChangeArrowheads="1"/>
          </p:cNvSpPr>
          <p:nvPr/>
        </p:nvSpPr>
        <p:spPr bwMode="auto">
          <a:xfrm>
            <a:off x="6883599" y="3701232"/>
            <a:ext cx="4508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résultat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77" name="Rectangle 100"/>
          <p:cNvSpPr>
            <a:spLocks noChangeArrowheads="1"/>
          </p:cNvSpPr>
          <p:nvPr/>
        </p:nvSpPr>
        <p:spPr bwMode="auto">
          <a:xfrm>
            <a:off x="6699449" y="4715644"/>
            <a:ext cx="1049337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78" name="Rectangle 101"/>
          <p:cNvSpPr>
            <a:spLocks noChangeArrowheads="1"/>
          </p:cNvSpPr>
          <p:nvPr/>
        </p:nvSpPr>
        <p:spPr bwMode="auto">
          <a:xfrm>
            <a:off x="6699449" y="4720407"/>
            <a:ext cx="6794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Indicateurs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79" name="Rectangle 102"/>
          <p:cNvSpPr>
            <a:spLocks noChangeArrowheads="1"/>
          </p:cNvSpPr>
          <p:nvPr/>
        </p:nvSpPr>
        <p:spPr bwMode="auto">
          <a:xfrm>
            <a:off x="7066161" y="4890269"/>
            <a:ext cx="293688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80" name="Rectangle 103"/>
          <p:cNvSpPr>
            <a:spLocks noChangeArrowheads="1"/>
          </p:cNvSpPr>
          <p:nvPr/>
        </p:nvSpPr>
        <p:spPr bwMode="auto">
          <a:xfrm>
            <a:off x="7066161" y="4895032"/>
            <a:ext cx="1444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de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81" name="Rectangle 104"/>
          <p:cNvSpPr>
            <a:spLocks noChangeArrowheads="1"/>
          </p:cNvSpPr>
          <p:nvPr/>
        </p:nvSpPr>
        <p:spPr bwMode="auto">
          <a:xfrm>
            <a:off x="6724849" y="5063307"/>
            <a:ext cx="989012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82" name="Rectangle 105"/>
          <p:cNvSpPr>
            <a:spLocks noChangeArrowheads="1"/>
          </p:cNvSpPr>
          <p:nvPr/>
        </p:nvSpPr>
        <p:spPr bwMode="auto">
          <a:xfrm>
            <a:off x="6724849" y="5066482"/>
            <a:ext cx="6381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réalisation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83" name="Freeform 106"/>
          <p:cNvSpPr>
            <a:spLocks/>
          </p:cNvSpPr>
          <p:nvPr/>
        </p:nvSpPr>
        <p:spPr bwMode="auto">
          <a:xfrm>
            <a:off x="5967611" y="4675957"/>
            <a:ext cx="1852613" cy="584200"/>
          </a:xfrm>
          <a:custGeom>
            <a:avLst/>
            <a:gdLst>
              <a:gd name="T0" fmla="*/ 2147483647 w 1167"/>
              <a:gd name="T1" fmla="*/ 0 h 368"/>
              <a:gd name="T2" fmla="*/ 2147483647 w 1167"/>
              <a:gd name="T3" fmla="*/ 2147483647 h 368"/>
              <a:gd name="T4" fmla="*/ 2147483647 w 1167"/>
              <a:gd name="T5" fmla="*/ 2147483647 h 368"/>
              <a:gd name="T6" fmla="*/ 2147483647 w 1167"/>
              <a:gd name="T7" fmla="*/ 2147483647 h 368"/>
              <a:gd name="T8" fmla="*/ 0 w 1167"/>
              <a:gd name="T9" fmla="*/ 2147483647 h 368"/>
              <a:gd name="T10" fmla="*/ 2147483647 w 1167"/>
              <a:gd name="T11" fmla="*/ 2147483647 h 368"/>
              <a:gd name="T12" fmla="*/ 2147483647 w 1167"/>
              <a:gd name="T13" fmla="*/ 2147483647 h 368"/>
              <a:gd name="T14" fmla="*/ 2147483647 w 1167"/>
              <a:gd name="T15" fmla="*/ 2147483647 h 368"/>
              <a:gd name="T16" fmla="*/ 2147483647 w 1167"/>
              <a:gd name="T17" fmla="*/ 2147483647 h 368"/>
              <a:gd name="T18" fmla="*/ 2147483647 w 1167"/>
              <a:gd name="T19" fmla="*/ 2147483647 h 368"/>
              <a:gd name="T20" fmla="*/ 2147483647 w 1167"/>
              <a:gd name="T21" fmla="*/ 0 h 368"/>
              <a:gd name="T22" fmla="*/ 2147483647 w 1167"/>
              <a:gd name="T23" fmla="*/ 0 h 3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67"/>
              <a:gd name="T37" fmla="*/ 0 h 368"/>
              <a:gd name="T38" fmla="*/ 1167 w 1167"/>
              <a:gd name="T39" fmla="*/ 368 h 3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67" h="368">
                <a:moveTo>
                  <a:pt x="388" y="0"/>
                </a:moveTo>
                <a:lnTo>
                  <a:pt x="388" y="138"/>
                </a:lnTo>
                <a:lnTo>
                  <a:pt x="194" y="138"/>
                </a:lnTo>
                <a:lnTo>
                  <a:pt x="194" y="91"/>
                </a:lnTo>
                <a:lnTo>
                  <a:pt x="0" y="183"/>
                </a:lnTo>
                <a:lnTo>
                  <a:pt x="194" y="276"/>
                </a:lnTo>
                <a:lnTo>
                  <a:pt x="194" y="230"/>
                </a:lnTo>
                <a:lnTo>
                  <a:pt x="388" y="230"/>
                </a:lnTo>
                <a:lnTo>
                  <a:pt x="388" y="368"/>
                </a:lnTo>
                <a:lnTo>
                  <a:pt x="1167" y="368"/>
                </a:lnTo>
                <a:lnTo>
                  <a:pt x="1167" y="0"/>
                </a:lnTo>
                <a:lnTo>
                  <a:pt x="388" y="0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84" name="Freeform 107"/>
          <p:cNvSpPr>
            <a:spLocks/>
          </p:cNvSpPr>
          <p:nvPr/>
        </p:nvSpPr>
        <p:spPr bwMode="auto">
          <a:xfrm>
            <a:off x="5862836" y="4571182"/>
            <a:ext cx="1854200" cy="584200"/>
          </a:xfrm>
          <a:custGeom>
            <a:avLst/>
            <a:gdLst>
              <a:gd name="T0" fmla="*/ 2147483647 w 1168"/>
              <a:gd name="T1" fmla="*/ 0 h 368"/>
              <a:gd name="T2" fmla="*/ 2147483647 w 1168"/>
              <a:gd name="T3" fmla="*/ 2147483647 h 368"/>
              <a:gd name="T4" fmla="*/ 2147483647 w 1168"/>
              <a:gd name="T5" fmla="*/ 2147483647 h 368"/>
              <a:gd name="T6" fmla="*/ 2147483647 w 1168"/>
              <a:gd name="T7" fmla="*/ 2147483647 h 368"/>
              <a:gd name="T8" fmla="*/ 0 w 1168"/>
              <a:gd name="T9" fmla="*/ 2147483647 h 368"/>
              <a:gd name="T10" fmla="*/ 2147483647 w 1168"/>
              <a:gd name="T11" fmla="*/ 2147483647 h 368"/>
              <a:gd name="T12" fmla="*/ 2147483647 w 1168"/>
              <a:gd name="T13" fmla="*/ 2147483647 h 368"/>
              <a:gd name="T14" fmla="*/ 2147483647 w 1168"/>
              <a:gd name="T15" fmla="*/ 2147483647 h 368"/>
              <a:gd name="T16" fmla="*/ 2147483647 w 1168"/>
              <a:gd name="T17" fmla="*/ 2147483647 h 368"/>
              <a:gd name="T18" fmla="*/ 2147483647 w 1168"/>
              <a:gd name="T19" fmla="*/ 2147483647 h 368"/>
              <a:gd name="T20" fmla="*/ 2147483647 w 1168"/>
              <a:gd name="T21" fmla="*/ 0 h 368"/>
              <a:gd name="T22" fmla="*/ 2147483647 w 1168"/>
              <a:gd name="T23" fmla="*/ 0 h 3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68"/>
              <a:gd name="T37" fmla="*/ 0 h 368"/>
              <a:gd name="T38" fmla="*/ 1168 w 1168"/>
              <a:gd name="T39" fmla="*/ 368 h 3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68" h="368">
                <a:moveTo>
                  <a:pt x="389" y="0"/>
                </a:moveTo>
                <a:lnTo>
                  <a:pt x="389" y="138"/>
                </a:lnTo>
                <a:lnTo>
                  <a:pt x="195" y="138"/>
                </a:lnTo>
                <a:lnTo>
                  <a:pt x="195" y="91"/>
                </a:lnTo>
                <a:lnTo>
                  <a:pt x="0" y="184"/>
                </a:lnTo>
                <a:lnTo>
                  <a:pt x="195" y="276"/>
                </a:lnTo>
                <a:lnTo>
                  <a:pt x="195" y="230"/>
                </a:lnTo>
                <a:lnTo>
                  <a:pt x="389" y="230"/>
                </a:lnTo>
                <a:lnTo>
                  <a:pt x="389" y="368"/>
                </a:lnTo>
                <a:lnTo>
                  <a:pt x="1168" y="368"/>
                </a:lnTo>
                <a:lnTo>
                  <a:pt x="1168" y="0"/>
                </a:lnTo>
                <a:lnTo>
                  <a:pt x="389" y="0"/>
                </a:lnTo>
                <a:close/>
              </a:path>
            </a:pathLst>
          </a:custGeom>
          <a:solidFill>
            <a:srgbClr val="FFFF66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85" name="Rectangle 108"/>
          <p:cNvSpPr>
            <a:spLocks noChangeArrowheads="1"/>
          </p:cNvSpPr>
          <p:nvPr/>
        </p:nvSpPr>
        <p:spPr bwMode="auto">
          <a:xfrm>
            <a:off x="6593086" y="4612457"/>
            <a:ext cx="1050925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86" name="Rectangle 109"/>
          <p:cNvSpPr>
            <a:spLocks noChangeArrowheads="1"/>
          </p:cNvSpPr>
          <p:nvPr/>
        </p:nvSpPr>
        <p:spPr bwMode="auto">
          <a:xfrm>
            <a:off x="6596261" y="4615632"/>
            <a:ext cx="6794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Indicateurs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87" name="Rectangle 110"/>
          <p:cNvSpPr>
            <a:spLocks noChangeArrowheads="1"/>
          </p:cNvSpPr>
          <p:nvPr/>
        </p:nvSpPr>
        <p:spPr bwMode="auto">
          <a:xfrm>
            <a:off x="6961386" y="4787082"/>
            <a:ext cx="293688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88" name="Rectangle 111"/>
          <p:cNvSpPr>
            <a:spLocks noChangeArrowheads="1"/>
          </p:cNvSpPr>
          <p:nvPr/>
        </p:nvSpPr>
        <p:spPr bwMode="auto">
          <a:xfrm>
            <a:off x="6961386" y="4790257"/>
            <a:ext cx="1444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de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89" name="Rectangle 112"/>
          <p:cNvSpPr>
            <a:spLocks noChangeArrowheads="1"/>
          </p:cNvSpPr>
          <p:nvPr/>
        </p:nvSpPr>
        <p:spPr bwMode="auto">
          <a:xfrm>
            <a:off x="6621661" y="4960119"/>
            <a:ext cx="989013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90" name="Rectangle 113"/>
          <p:cNvSpPr>
            <a:spLocks noChangeArrowheads="1"/>
          </p:cNvSpPr>
          <p:nvPr/>
        </p:nvSpPr>
        <p:spPr bwMode="auto">
          <a:xfrm>
            <a:off x="6621661" y="4964882"/>
            <a:ext cx="6381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t>réalisation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91" name="Freeform 114"/>
          <p:cNvSpPr>
            <a:spLocks/>
          </p:cNvSpPr>
          <p:nvPr/>
        </p:nvSpPr>
        <p:spPr bwMode="auto">
          <a:xfrm>
            <a:off x="5621536" y="4128269"/>
            <a:ext cx="46038" cy="601663"/>
          </a:xfrm>
          <a:custGeom>
            <a:avLst/>
            <a:gdLst>
              <a:gd name="T0" fmla="*/ 0 w 29"/>
              <a:gd name="T1" fmla="*/ 2147483647 h 379"/>
              <a:gd name="T2" fmla="*/ 2147483647 w 29"/>
              <a:gd name="T3" fmla="*/ 2147483647 h 379"/>
              <a:gd name="T4" fmla="*/ 2147483647 w 29"/>
              <a:gd name="T5" fmla="*/ 0 h 379"/>
              <a:gd name="T6" fmla="*/ 2147483647 w 29"/>
              <a:gd name="T7" fmla="*/ 0 h 379"/>
              <a:gd name="T8" fmla="*/ 0 w 29"/>
              <a:gd name="T9" fmla="*/ 2147483647 h 3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379"/>
              <a:gd name="T17" fmla="*/ 29 w 29"/>
              <a:gd name="T18" fmla="*/ 379 h 3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379">
                <a:moveTo>
                  <a:pt x="0" y="379"/>
                </a:moveTo>
                <a:lnTo>
                  <a:pt x="29" y="379"/>
                </a:lnTo>
                <a:lnTo>
                  <a:pt x="29" y="0"/>
                </a:lnTo>
                <a:lnTo>
                  <a:pt x="2" y="0"/>
                </a:lnTo>
                <a:lnTo>
                  <a:pt x="0" y="379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92" name="Freeform 115"/>
          <p:cNvSpPr>
            <a:spLocks/>
          </p:cNvSpPr>
          <p:nvPr/>
        </p:nvSpPr>
        <p:spPr bwMode="auto">
          <a:xfrm>
            <a:off x="5546924" y="3991744"/>
            <a:ext cx="201612" cy="141288"/>
          </a:xfrm>
          <a:custGeom>
            <a:avLst/>
            <a:gdLst>
              <a:gd name="T0" fmla="*/ 2147483647 w 127"/>
              <a:gd name="T1" fmla="*/ 2147483647 h 89"/>
              <a:gd name="T2" fmla="*/ 2147483647 w 127"/>
              <a:gd name="T3" fmla="*/ 0 h 89"/>
              <a:gd name="T4" fmla="*/ 0 w 127"/>
              <a:gd name="T5" fmla="*/ 2147483647 h 89"/>
              <a:gd name="T6" fmla="*/ 2147483647 w 127"/>
              <a:gd name="T7" fmla="*/ 2147483647 h 89"/>
              <a:gd name="T8" fmla="*/ 0 60000 65536"/>
              <a:gd name="T9" fmla="*/ 0 60000 65536"/>
              <a:gd name="T10" fmla="*/ 0 60000 65536"/>
              <a:gd name="T11" fmla="*/ 0 60000 65536"/>
              <a:gd name="T12" fmla="*/ 0 w 127"/>
              <a:gd name="T13" fmla="*/ 0 h 89"/>
              <a:gd name="T14" fmla="*/ 127 w 127"/>
              <a:gd name="T15" fmla="*/ 89 h 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" h="89">
                <a:moveTo>
                  <a:pt x="127" y="89"/>
                </a:moveTo>
                <a:lnTo>
                  <a:pt x="63" y="0"/>
                </a:lnTo>
                <a:lnTo>
                  <a:pt x="0" y="89"/>
                </a:lnTo>
                <a:lnTo>
                  <a:pt x="127" y="89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93" name="Freeform 116"/>
          <p:cNvSpPr>
            <a:spLocks/>
          </p:cNvSpPr>
          <p:nvPr/>
        </p:nvSpPr>
        <p:spPr bwMode="auto">
          <a:xfrm>
            <a:off x="5518349" y="4023494"/>
            <a:ext cx="46037" cy="601663"/>
          </a:xfrm>
          <a:custGeom>
            <a:avLst/>
            <a:gdLst>
              <a:gd name="T0" fmla="*/ 0 w 29"/>
              <a:gd name="T1" fmla="*/ 2147483647 h 379"/>
              <a:gd name="T2" fmla="*/ 2147483647 w 29"/>
              <a:gd name="T3" fmla="*/ 2147483647 h 379"/>
              <a:gd name="T4" fmla="*/ 2147483647 w 29"/>
              <a:gd name="T5" fmla="*/ 0 h 379"/>
              <a:gd name="T6" fmla="*/ 0 w 29"/>
              <a:gd name="T7" fmla="*/ 0 h 379"/>
              <a:gd name="T8" fmla="*/ 0 w 29"/>
              <a:gd name="T9" fmla="*/ 2147483647 h 3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379"/>
              <a:gd name="T17" fmla="*/ 29 w 29"/>
              <a:gd name="T18" fmla="*/ 379 h 3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379">
                <a:moveTo>
                  <a:pt x="0" y="379"/>
                </a:moveTo>
                <a:lnTo>
                  <a:pt x="27" y="379"/>
                </a:lnTo>
                <a:lnTo>
                  <a:pt x="29" y="0"/>
                </a:lnTo>
                <a:lnTo>
                  <a:pt x="0" y="0"/>
                </a:lnTo>
                <a:lnTo>
                  <a:pt x="0" y="37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94" name="Freeform 117"/>
          <p:cNvSpPr>
            <a:spLocks/>
          </p:cNvSpPr>
          <p:nvPr/>
        </p:nvSpPr>
        <p:spPr bwMode="auto">
          <a:xfrm>
            <a:off x="5442149" y="3890144"/>
            <a:ext cx="200025" cy="138113"/>
          </a:xfrm>
          <a:custGeom>
            <a:avLst/>
            <a:gdLst>
              <a:gd name="T0" fmla="*/ 2147483647 w 126"/>
              <a:gd name="T1" fmla="*/ 2147483647 h 87"/>
              <a:gd name="T2" fmla="*/ 2147483647 w 126"/>
              <a:gd name="T3" fmla="*/ 0 h 87"/>
              <a:gd name="T4" fmla="*/ 0 w 126"/>
              <a:gd name="T5" fmla="*/ 2147483647 h 87"/>
              <a:gd name="T6" fmla="*/ 2147483647 w 126"/>
              <a:gd name="T7" fmla="*/ 2147483647 h 87"/>
              <a:gd name="T8" fmla="*/ 0 60000 65536"/>
              <a:gd name="T9" fmla="*/ 0 60000 65536"/>
              <a:gd name="T10" fmla="*/ 0 60000 65536"/>
              <a:gd name="T11" fmla="*/ 0 60000 65536"/>
              <a:gd name="T12" fmla="*/ 0 w 126"/>
              <a:gd name="T13" fmla="*/ 0 h 87"/>
              <a:gd name="T14" fmla="*/ 126 w 126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" h="87">
                <a:moveTo>
                  <a:pt x="126" y="87"/>
                </a:moveTo>
                <a:lnTo>
                  <a:pt x="62" y="0"/>
                </a:lnTo>
                <a:lnTo>
                  <a:pt x="0" y="87"/>
                </a:lnTo>
                <a:lnTo>
                  <a:pt x="126" y="8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95" name="Freeform 118"/>
          <p:cNvSpPr>
            <a:spLocks/>
          </p:cNvSpPr>
          <p:nvPr/>
        </p:nvSpPr>
        <p:spPr bwMode="auto">
          <a:xfrm>
            <a:off x="5621536" y="2956694"/>
            <a:ext cx="46038" cy="601663"/>
          </a:xfrm>
          <a:custGeom>
            <a:avLst/>
            <a:gdLst>
              <a:gd name="T0" fmla="*/ 0 w 29"/>
              <a:gd name="T1" fmla="*/ 2147483647 h 379"/>
              <a:gd name="T2" fmla="*/ 2147483647 w 29"/>
              <a:gd name="T3" fmla="*/ 2147483647 h 379"/>
              <a:gd name="T4" fmla="*/ 2147483647 w 29"/>
              <a:gd name="T5" fmla="*/ 0 h 379"/>
              <a:gd name="T6" fmla="*/ 2147483647 w 29"/>
              <a:gd name="T7" fmla="*/ 0 h 379"/>
              <a:gd name="T8" fmla="*/ 0 w 29"/>
              <a:gd name="T9" fmla="*/ 2147483647 h 3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379"/>
              <a:gd name="T17" fmla="*/ 29 w 29"/>
              <a:gd name="T18" fmla="*/ 379 h 3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379">
                <a:moveTo>
                  <a:pt x="0" y="379"/>
                </a:moveTo>
                <a:lnTo>
                  <a:pt x="29" y="379"/>
                </a:lnTo>
                <a:lnTo>
                  <a:pt x="29" y="0"/>
                </a:lnTo>
                <a:lnTo>
                  <a:pt x="2" y="0"/>
                </a:lnTo>
                <a:lnTo>
                  <a:pt x="0" y="379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96" name="Freeform 119"/>
          <p:cNvSpPr>
            <a:spLocks/>
          </p:cNvSpPr>
          <p:nvPr/>
        </p:nvSpPr>
        <p:spPr bwMode="auto">
          <a:xfrm>
            <a:off x="5546924" y="2820169"/>
            <a:ext cx="201612" cy="139700"/>
          </a:xfrm>
          <a:custGeom>
            <a:avLst/>
            <a:gdLst>
              <a:gd name="T0" fmla="*/ 2147483647 w 127"/>
              <a:gd name="T1" fmla="*/ 2147483647 h 88"/>
              <a:gd name="T2" fmla="*/ 2147483647 w 127"/>
              <a:gd name="T3" fmla="*/ 0 h 88"/>
              <a:gd name="T4" fmla="*/ 0 w 127"/>
              <a:gd name="T5" fmla="*/ 2147483647 h 88"/>
              <a:gd name="T6" fmla="*/ 2147483647 w 127"/>
              <a:gd name="T7" fmla="*/ 2147483647 h 88"/>
              <a:gd name="T8" fmla="*/ 0 60000 65536"/>
              <a:gd name="T9" fmla="*/ 0 60000 65536"/>
              <a:gd name="T10" fmla="*/ 0 60000 65536"/>
              <a:gd name="T11" fmla="*/ 0 60000 65536"/>
              <a:gd name="T12" fmla="*/ 0 w 127"/>
              <a:gd name="T13" fmla="*/ 0 h 88"/>
              <a:gd name="T14" fmla="*/ 127 w 127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" h="88">
                <a:moveTo>
                  <a:pt x="127" y="88"/>
                </a:moveTo>
                <a:lnTo>
                  <a:pt x="63" y="0"/>
                </a:lnTo>
                <a:lnTo>
                  <a:pt x="0" y="88"/>
                </a:lnTo>
                <a:lnTo>
                  <a:pt x="127" y="88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97" name="Freeform 120"/>
          <p:cNvSpPr>
            <a:spLocks/>
          </p:cNvSpPr>
          <p:nvPr/>
        </p:nvSpPr>
        <p:spPr bwMode="auto">
          <a:xfrm>
            <a:off x="5518349" y="2851919"/>
            <a:ext cx="46037" cy="601663"/>
          </a:xfrm>
          <a:custGeom>
            <a:avLst/>
            <a:gdLst>
              <a:gd name="T0" fmla="*/ 0 w 29"/>
              <a:gd name="T1" fmla="*/ 2147483647 h 379"/>
              <a:gd name="T2" fmla="*/ 2147483647 w 29"/>
              <a:gd name="T3" fmla="*/ 2147483647 h 379"/>
              <a:gd name="T4" fmla="*/ 2147483647 w 29"/>
              <a:gd name="T5" fmla="*/ 0 h 379"/>
              <a:gd name="T6" fmla="*/ 0 w 29"/>
              <a:gd name="T7" fmla="*/ 0 h 379"/>
              <a:gd name="T8" fmla="*/ 0 w 29"/>
              <a:gd name="T9" fmla="*/ 2147483647 h 3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379"/>
              <a:gd name="T17" fmla="*/ 29 w 29"/>
              <a:gd name="T18" fmla="*/ 379 h 3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379">
                <a:moveTo>
                  <a:pt x="0" y="379"/>
                </a:moveTo>
                <a:lnTo>
                  <a:pt x="27" y="379"/>
                </a:lnTo>
                <a:lnTo>
                  <a:pt x="29" y="0"/>
                </a:lnTo>
                <a:lnTo>
                  <a:pt x="0" y="0"/>
                </a:lnTo>
                <a:lnTo>
                  <a:pt x="0" y="37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98" name="Freeform 121"/>
          <p:cNvSpPr>
            <a:spLocks/>
          </p:cNvSpPr>
          <p:nvPr/>
        </p:nvSpPr>
        <p:spPr bwMode="auto">
          <a:xfrm>
            <a:off x="5442149" y="2715394"/>
            <a:ext cx="200025" cy="141288"/>
          </a:xfrm>
          <a:custGeom>
            <a:avLst/>
            <a:gdLst>
              <a:gd name="T0" fmla="*/ 2147483647 w 126"/>
              <a:gd name="T1" fmla="*/ 2147483647 h 89"/>
              <a:gd name="T2" fmla="*/ 2147483647 w 126"/>
              <a:gd name="T3" fmla="*/ 0 h 89"/>
              <a:gd name="T4" fmla="*/ 0 w 126"/>
              <a:gd name="T5" fmla="*/ 2147483647 h 89"/>
              <a:gd name="T6" fmla="*/ 2147483647 w 126"/>
              <a:gd name="T7" fmla="*/ 2147483647 h 89"/>
              <a:gd name="T8" fmla="*/ 0 60000 65536"/>
              <a:gd name="T9" fmla="*/ 0 60000 65536"/>
              <a:gd name="T10" fmla="*/ 0 60000 65536"/>
              <a:gd name="T11" fmla="*/ 0 60000 65536"/>
              <a:gd name="T12" fmla="*/ 0 w 126"/>
              <a:gd name="T13" fmla="*/ 0 h 89"/>
              <a:gd name="T14" fmla="*/ 126 w 126"/>
              <a:gd name="T15" fmla="*/ 89 h 8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" h="89">
                <a:moveTo>
                  <a:pt x="126" y="89"/>
                </a:moveTo>
                <a:lnTo>
                  <a:pt x="62" y="0"/>
                </a:lnTo>
                <a:lnTo>
                  <a:pt x="0" y="89"/>
                </a:lnTo>
                <a:lnTo>
                  <a:pt x="126" y="8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299" name="Freeform 122"/>
          <p:cNvSpPr>
            <a:spLocks/>
          </p:cNvSpPr>
          <p:nvPr/>
        </p:nvSpPr>
        <p:spPr bwMode="auto">
          <a:xfrm>
            <a:off x="5638999" y="1902594"/>
            <a:ext cx="46037" cy="600075"/>
          </a:xfrm>
          <a:custGeom>
            <a:avLst/>
            <a:gdLst>
              <a:gd name="T0" fmla="*/ 0 w 29"/>
              <a:gd name="T1" fmla="*/ 2147483647 h 378"/>
              <a:gd name="T2" fmla="*/ 2147483647 w 29"/>
              <a:gd name="T3" fmla="*/ 2147483647 h 378"/>
              <a:gd name="T4" fmla="*/ 2147483647 w 29"/>
              <a:gd name="T5" fmla="*/ 0 h 378"/>
              <a:gd name="T6" fmla="*/ 2147483647 w 29"/>
              <a:gd name="T7" fmla="*/ 0 h 378"/>
              <a:gd name="T8" fmla="*/ 0 w 29"/>
              <a:gd name="T9" fmla="*/ 2147483647 h 3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378"/>
              <a:gd name="T17" fmla="*/ 29 w 29"/>
              <a:gd name="T18" fmla="*/ 378 h 3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378">
                <a:moveTo>
                  <a:pt x="0" y="378"/>
                </a:moveTo>
                <a:lnTo>
                  <a:pt x="29" y="378"/>
                </a:lnTo>
                <a:lnTo>
                  <a:pt x="29" y="0"/>
                </a:lnTo>
                <a:lnTo>
                  <a:pt x="2" y="0"/>
                </a:lnTo>
                <a:lnTo>
                  <a:pt x="0" y="378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00" name="Freeform 123"/>
          <p:cNvSpPr>
            <a:spLocks/>
          </p:cNvSpPr>
          <p:nvPr/>
        </p:nvSpPr>
        <p:spPr bwMode="auto">
          <a:xfrm>
            <a:off x="5564386" y="1766069"/>
            <a:ext cx="201613" cy="138113"/>
          </a:xfrm>
          <a:custGeom>
            <a:avLst/>
            <a:gdLst>
              <a:gd name="T0" fmla="*/ 2147483647 w 127"/>
              <a:gd name="T1" fmla="*/ 2147483647 h 87"/>
              <a:gd name="T2" fmla="*/ 2147483647 w 127"/>
              <a:gd name="T3" fmla="*/ 0 h 87"/>
              <a:gd name="T4" fmla="*/ 0 w 127"/>
              <a:gd name="T5" fmla="*/ 2147483647 h 87"/>
              <a:gd name="T6" fmla="*/ 2147483647 w 127"/>
              <a:gd name="T7" fmla="*/ 2147483647 h 87"/>
              <a:gd name="T8" fmla="*/ 0 60000 65536"/>
              <a:gd name="T9" fmla="*/ 0 60000 65536"/>
              <a:gd name="T10" fmla="*/ 0 60000 65536"/>
              <a:gd name="T11" fmla="*/ 0 60000 65536"/>
              <a:gd name="T12" fmla="*/ 0 w 127"/>
              <a:gd name="T13" fmla="*/ 0 h 87"/>
              <a:gd name="T14" fmla="*/ 127 w 127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" h="87">
                <a:moveTo>
                  <a:pt x="127" y="87"/>
                </a:moveTo>
                <a:lnTo>
                  <a:pt x="63" y="0"/>
                </a:lnTo>
                <a:lnTo>
                  <a:pt x="0" y="87"/>
                </a:lnTo>
                <a:lnTo>
                  <a:pt x="127" y="87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01" name="Freeform 124"/>
          <p:cNvSpPr>
            <a:spLocks/>
          </p:cNvSpPr>
          <p:nvPr/>
        </p:nvSpPr>
        <p:spPr bwMode="auto">
          <a:xfrm>
            <a:off x="5535811" y="1797819"/>
            <a:ext cx="46038" cy="603250"/>
          </a:xfrm>
          <a:custGeom>
            <a:avLst/>
            <a:gdLst>
              <a:gd name="T0" fmla="*/ 0 w 29"/>
              <a:gd name="T1" fmla="*/ 2147483647 h 380"/>
              <a:gd name="T2" fmla="*/ 2147483647 w 29"/>
              <a:gd name="T3" fmla="*/ 2147483647 h 380"/>
              <a:gd name="T4" fmla="*/ 2147483647 w 29"/>
              <a:gd name="T5" fmla="*/ 0 h 380"/>
              <a:gd name="T6" fmla="*/ 0 w 29"/>
              <a:gd name="T7" fmla="*/ 0 h 380"/>
              <a:gd name="T8" fmla="*/ 0 w 29"/>
              <a:gd name="T9" fmla="*/ 2147483647 h 3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380"/>
              <a:gd name="T17" fmla="*/ 29 w 29"/>
              <a:gd name="T18" fmla="*/ 380 h 3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380">
                <a:moveTo>
                  <a:pt x="0" y="380"/>
                </a:moveTo>
                <a:lnTo>
                  <a:pt x="27" y="380"/>
                </a:lnTo>
                <a:lnTo>
                  <a:pt x="29" y="0"/>
                </a:lnTo>
                <a:lnTo>
                  <a:pt x="0" y="0"/>
                </a:lnTo>
                <a:lnTo>
                  <a:pt x="0" y="38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02" name="Freeform 125"/>
          <p:cNvSpPr>
            <a:spLocks/>
          </p:cNvSpPr>
          <p:nvPr/>
        </p:nvSpPr>
        <p:spPr bwMode="auto">
          <a:xfrm>
            <a:off x="5459611" y="1662882"/>
            <a:ext cx="200025" cy="138112"/>
          </a:xfrm>
          <a:custGeom>
            <a:avLst/>
            <a:gdLst>
              <a:gd name="T0" fmla="*/ 2147483647 w 126"/>
              <a:gd name="T1" fmla="*/ 2147483647 h 87"/>
              <a:gd name="T2" fmla="*/ 2147483647 w 126"/>
              <a:gd name="T3" fmla="*/ 0 h 87"/>
              <a:gd name="T4" fmla="*/ 0 w 126"/>
              <a:gd name="T5" fmla="*/ 2147483647 h 87"/>
              <a:gd name="T6" fmla="*/ 2147483647 w 126"/>
              <a:gd name="T7" fmla="*/ 2147483647 h 87"/>
              <a:gd name="T8" fmla="*/ 0 60000 65536"/>
              <a:gd name="T9" fmla="*/ 0 60000 65536"/>
              <a:gd name="T10" fmla="*/ 0 60000 65536"/>
              <a:gd name="T11" fmla="*/ 0 60000 65536"/>
              <a:gd name="T12" fmla="*/ 0 w 126"/>
              <a:gd name="T13" fmla="*/ 0 h 87"/>
              <a:gd name="T14" fmla="*/ 126 w 126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6" h="87">
                <a:moveTo>
                  <a:pt x="126" y="87"/>
                </a:moveTo>
                <a:lnTo>
                  <a:pt x="62" y="0"/>
                </a:lnTo>
                <a:lnTo>
                  <a:pt x="0" y="87"/>
                </a:lnTo>
                <a:lnTo>
                  <a:pt x="126" y="8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03" name="Rectangle 126"/>
          <p:cNvSpPr>
            <a:spLocks noChangeArrowheads="1"/>
          </p:cNvSpPr>
          <p:nvPr/>
        </p:nvSpPr>
        <p:spPr bwMode="auto">
          <a:xfrm>
            <a:off x="1881386" y="1462857"/>
            <a:ext cx="1216025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04" name="Rectangle 127"/>
          <p:cNvSpPr>
            <a:spLocks noChangeArrowheads="1"/>
          </p:cNvSpPr>
          <p:nvPr/>
        </p:nvSpPr>
        <p:spPr bwMode="auto">
          <a:xfrm>
            <a:off x="1881386" y="1467619"/>
            <a:ext cx="171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5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Pr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05" name="Rectangle 128"/>
          <p:cNvSpPr>
            <a:spLocks noChangeArrowheads="1"/>
          </p:cNvSpPr>
          <p:nvPr/>
        </p:nvSpPr>
        <p:spPr bwMode="auto">
          <a:xfrm>
            <a:off x="2117924" y="1467619"/>
            <a:ext cx="9683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5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o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06" name="Rectangle 129"/>
          <p:cNvSpPr>
            <a:spLocks noChangeArrowheads="1"/>
          </p:cNvSpPr>
          <p:nvPr/>
        </p:nvSpPr>
        <p:spPr bwMode="auto">
          <a:xfrm>
            <a:off x="2249686" y="1467619"/>
            <a:ext cx="635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5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-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07" name="Rectangle 130"/>
          <p:cNvSpPr>
            <a:spLocks noChangeArrowheads="1"/>
          </p:cNvSpPr>
          <p:nvPr/>
        </p:nvSpPr>
        <p:spPr bwMode="auto">
          <a:xfrm>
            <a:off x="1555949" y="1292994"/>
            <a:ext cx="1774825" cy="515938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08" name="Rectangle 131"/>
          <p:cNvSpPr>
            <a:spLocks noChangeArrowheads="1"/>
          </p:cNvSpPr>
          <p:nvPr/>
        </p:nvSpPr>
        <p:spPr bwMode="auto">
          <a:xfrm>
            <a:off x="1454349" y="1192982"/>
            <a:ext cx="1770062" cy="512762"/>
          </a:xfrm>
          <a:prstGeom prst="rect">
            <a:avLst/>
          </a:prstGeom>
          <a:solidFill>
            <a:srgbClr val="FFFF66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>
                <a:latin typeface="Times New Roman" pitchFamily="18" charset="0"/>
                <a:ea typeface="ＭＳ Ｐゴシック" charset="-128"/>
              </a:rPr>
              <a:t>Programme</a:t>
            </a:r>
          </a:p>
        </p:txBody>
      </p:sp>
      <p:sp>
        <p:nvSpPr>
          <p:cNvPr id="50309" name="Rectangle 132"/>
          <p:cNvSpPr>
            <a:spLocks noChangeArrowheads="1"/>
          </p:cNvSpPr>
          <p:nvPr/>
        </p:nvSpPr>
        <p:spPr bwMode="auto">
          <a:xfrm>
            <a:off x="1698824" y="1359669"/>
            <a:ext cx="12938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10" name="Rectangle 133"/>
          <p:cNvSpPr>
            <a:spLocks noChangeArrowheads="1"/>
          </p:cNvSpPr>
          <p:nvPr/>
        </p:nvSpPr>
        <p:spPr bwMode="auto">
          <a:xfrm>
            <a:off x="2419549" y="1942282"/>
            <a:ext cx="46037" cy="530225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11" name="Freeform 134"/>
          <p:cNvSpPr>
            <a:spLocks/>
          </p:cNvSpPr>
          <p:nvPr/>
        </p:nvSpPr>
        <p:spPr bwMode="auto">
          <a:xfrm>
            <a:off x="2344936" y="1807344"/>
            <a:ext cx="198438" cy="138113"/>
          </a:xfrm>
          <a:custGeom>
            <a:avLst/>
            <a:gdLst>
              <a:gd name="T0" fmla="*/ 2147483647 w 125"/>
              <a:gd name="T1" fmla="*/ 2147483647 h 87"/>
              <a:gd name="T2" fmla="*/ 2147483647 w 125"/>
              <a:gd name="T3" fmla="*/ 0 h 87"/>
              <a:gd name="T4" fmla="*/ 0 w 125"/>
              <a:gd name="T5" fmla="*/ 2147483647 h 87"/>
              <a:gd name="T6" fmla="*/ 2147483647 w 125"/>
              <a:gd name="T7" fmla="*/ 2147483647 h 87"/>
              <a:gd name="T8" fmla="*/ 0 60000 65536"/>
              <a:gd name="T9" fmla="*/ 0 60000 65536"/>
              <a:gd name="T10" fmla="*/ 0 60000 65536"/>
              <a:gd name="T11" fmla="*/ 0 60000 65536"/>
              <a:gd name="T12" fmla="*/ 0 w 125"/>
              <a:gd name="T13" fmla="*/ 0 h 87"/>
              <a:gd name="T14" fmla="*/ 125 w 125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5" h="87">
                <a:moveTo>
                  <a:pt x="125" y="87"/>
                </a:moveTo>
                <a:lnTo>
                  <a:pt x="62" y="0"/>
                </a:lnTo>
                <a:lnTo>
                  <a:pt x="0" y="87"/>
                </a:lnTo>
                <a:lnTo>
                  <a:pt x="125" y="87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12" name="Rectangle 135"/>
          <p:cNvSpPr>
            <a:spLocks noChangeArrowheads="1"/>
          </p:cNvSpPr>
          <p:nvPr/>
        </p:nvSpPr>
        <p:spPr bwMode="auto">
          <a:xfrm>
            <a:off x="2316361" y="1839094"/>
            <a:ext cx="42863" cy="5286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13" name="Freeform 136"/>
          <p:cNvSpPr>
            <a:spLocks/>
          </p:cNvSpPr>
          <p:nvPr/>
        </p:nvSpPr>
        <p:spPr bwMode="auto">
          <a:xfrm>
            <a:off x="2238574" y="1702569"/>
            <a:ext cx="201612" cy="139700"/>
          </a:xfrm>
          <a:custGeom>
            <a:avLst/>
            <a:gdLst>
              <a:gd name="T0" fmla="*/ 2147483647 w 127"/>
              <a:gd name="T1" fmla="*/ 2147483647 h 88"/>
              <a:gd name="T2" fmla="*/ 2147483647 w 127"/>
              <a:gd name="T3" fmla="*/ 0 h 88"/>
              <a:gd name="T4" fmla="*/ 0 w 127"/>
              <a:gd name="T5" fmla="*/ 2147483647 h 88"/>
              <a:gd name="T6" fmla="*/ 2147483647 w 127"/>
              <a:gd name="T7" fmla="*/ 2147483647 h 88"/>
              <a:gd name="T8" fmla="*/ 0 60000 65536"/>
              <a:gd name="T9" fmla="*/ 0 60000 65536"/>
              <a:gd name="T10" fmla="*/ 0 60000 65536"/>
              <a:gd name="T11" fmla="*/ 0 60000 65536"/>
              <a:gd name="T12" fmla="*/ 0 w 127"/>
              <a:gd name="T13" fmla="*/ 0 h 88"/>
              <a:gd name="T14" fmla="*/ 127 w 127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" h="88">
                <a:moveTo>
                  <a:pt x="127" y="88"/>
                </a:moveTo>
                <a:lnTo>
                  <a:pt x="63" y="0"/>
                </a:lnTo>
                <a:lnTo>
                  <a:pt x="0" y="88"/>
                </a:lnTo>
                <a:lnTo>
                  <a:pt x="127" y="8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14" name="Rectangle 137"/>
          <p:cNvSpPr>
            <a:spLocks noChangeArrowheads="1"/>
          </p:cNvSpPr>
          <p:nvPr/>
        </p:nvSpPr>
        <p:spPr bwMode="auto">
          <a:xfrm>
            <a:off x="2178249" y="2523307"/>
            <a:ext cx="593725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15" name="Rectangle 138"/>
          <p:cNvSpPr>
            <a:spLocks noChangeArrowheads="1"/>
          </p:cNvSpPr>
          <p:nvPr/>
        </p:nvSpPr>
        <p:spPr bwMode="auto">
          <a:xfrm>
            <a:off x="2178249" y="2529657"/>
            <a:ext cx="39528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5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Axes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16" name="Rectangle 139"/>
          <p:cNvSpPr>
            <a:spLocks noChangeArrowheads="1"/>
          </p:cNvSpPr>
          <p:nvPr/>
        </p:nvSpPr>
        <p:spPr bwMode="auto">
          <a:xfrm>
            <a:off x="1538486" y="2350269"/>
            <a:ext cx="1774825" cy="5207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17" name="Rectangle 140"/>
          <p:cNvSpPr>
            <a:spLocks noChangeArrowheads="1"/>
          </p:cNvSpPr>
          <p:nvPr/>
        </p:nvSpPr>
        <p:spPr bwMode="auto">
          <a:xfrm>
            <a:off x="1436886" y="2251844"/>
            <a:ext cx="1770063" cy="512763"/>
          </a:xfrm>
          <a:prstGeom prst="rect">
            <a:avLst/>
          </a:prstGeom>
          <a:solidFill>
            <a:srgbClr val="FFFF66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>
                <a:latin typeface="Times New Roman" pitchFamily="18" charset="0"/>
                <a:ea typeface="ＭＳ Ｐゴシック" charset="-128"/>
              </a:rPr>
              <a:t>Axe</a:t>
            </a:r>
          </a:p>
        </p:txBody>
      </p:sp>
      <p:sp>
        <p:nvSpPr>
          <p:cNvPr id="50318" name="Rectangle 141"/>
          <p:cNvSpPr>
            <a:spLocks noChangeArrowheads="1"/>
          </p:cNvSpPr>
          <p:nvPr/>
        </p:nvSpPr>
        <p:spPr bwMode="auto">
          <a:xfrm>
            <a:off x="2073474" y="2421707"/>
            <a:ext cx="593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19" name="Rectangle 142"/>
          <p:cNvSpPr>
            <a:spLocks noChangeArrowheads="1"/>
          </p:cNvSpPr>
          <p:nvPr/>
        </p:nvSpPr>
        <p:spPr bwMode="auto">
          <a:xfrm>
            <a:off x="2402086" y="3002732"/>
            <a:ext cx="46038" cy="5270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20" name="Freeform 143"/>
          <p:cNvSpPr>
            <a:spLocks/>
          </p:cNvSpPr>
          <p:nvPr/>
        </p:nvSpPr>
        <p:spPr bwMode="auto">
          <a:xfrm>
            <a:off x="2327474" y="2866207"/>
            <a:ext cx="198437" cy="138112"/>
          </a:xfrm>
          <a:custGeom>
            <a:avLst/>
            <a:gdLst>
              <a:gd name="T0" fmla="*/ 2147483647 w 125"/>
              <a:gd name="T1" fmla="*/ 2147483647 h 87"/>
              <a:gd name="T2" fmla="*/ 2147483647 w 125"/>
              <a:gd name="T3" fmla="*/ 0 h 87"/>
              <a:gd name="T4" fmla="*/ 0 w 125"/>
              <a:gd name="T5" fmla="*/ 2147483647 h 87"/>
              <a:gd name="T6" fmla="*/ 2147483647 w 125"/>
              <a:gd name="T7" fmla="*/ 2147483647 h 87"/>
              <a:gd name="T8" fmla="*/ 0 60000 65536"/>
              <a:gd name="T9" fmla="*/ 0 60000 65536"/>
              <a:gd name="T10" fmla="*/ 0 60000 65536"/>
              <a:gd name="T11" fmla="*/ 0 60000 65536"/>
              <a:gd name="T12" fmla="*/ 0 w 125"/>
              <a:gd name="T13" fmla="*/ 0 h 87"/>
              <a:gd name="T14" fmla="*/ 125 w 125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5" h="87">
                <a:moveTo>
                  <a:pt x="125" y="87"/>
                </a:moveTo>
                <a:lnTo>
                  <a:pt x="62" y="0"/>
                </a:lnTo>
                <a:lnTo>
                  <a:pt x="0" y="87"/>
                </a:lnTo>
                <a:lnTo>
                  <a:pt x="125" y="87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21" name="Rectangle 144"/>
          <p:cNvSpPr>
            <a:spLocks noChangeArrowheads="1"/>
          </p:cNvSpPr>
          <p:nvPr/>
        </p:nvSpPr>
        <p:spPr bwMode="auto">
          <a:xfrm>
            <a:off x="2298899" y="2897957"/>
            <a:ext cx="42862" cy="5286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22" name="Freeform 145"/>
          <p:cNvSpPr>
            <a:spLocks/>
          </p:cNvSpPr>
          <p:nvPr/>
        </p:nvSpPr>
        <p:spPr bwMode="auto">
          <a:xfrm>
            <a:off x="2221111" y="2761432"/>
            <a:ext cx="201613" cy="139700"/>
          </a:xfrm>
          <a:custGeom>
            <a:avLst/>
            <a:gdLst>
              <a:gd name="T0" fmla="*/ 2147483647 w 127"/>
              <a:gd name="T1" fmla="*/ 2147483647 h 88"/>
              <a:gd name="T2" fmla="*/ 2147483647 w 127"/>
              <a:gd name="T3" fmla="*/ 0 h 88"/>
              <a:gd name="T4" fmla="*/ 0 w 127"/>
              <a:gd name="T5" fmla="*/ 2147483647 h 88"/>
              <a:gd name="T6" fmla="*/ 2147483647 w 127"/>
              <a:gd name="T7" fmla="*/ 2147483647 h 88"/>
              <a:gd name="T8" fmla="*/ 0 60000 65536"/>
              <a:gd name="T9" fmla="*/ 0 60000 65536"/>
              <a:gd name="T10" fmla="*/ 0 60000 65536"/>
              <a:gd name="T11" fmla="*/ 0 60000 65536"/>
              <a:gd name="T12" fmla="*/ 0 w 127"/>
              <a:gd name="T13" fmla="*/ 0 h 88"/>
              <a:gd name="T14" fmla="*/ 127 w 127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" h="88">
                <a:moveTo>
                  <a:pt x="127" y="88"/>
                </a:moveTo>
                <a:lnTo>
                  <a:pt x="63" y="0"/>
                </a:lnTo>
                <a:lnTo>
                  <a:pt x="0" y="88"/>
                </a:lnTo>
                <a:lnTo>
                  <a:pt x="127" y="8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23" name="Rectangle 146"/>
          <p:cNvSpPr>
            <a:spLocks noChangeArrowheads="1"/>
          </p:cNvSpPr>
          <p:nvPr/>
        </p:nvSpPr>
        <p:spPr bwMode="auto">
          <a:xfrm>
            <a:off x="2019499" y="3699644"/>
            <a:ext cx="91598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24" name="Rectangle 147"/>
          <p:cNvSpPr>
            <a:spLocks noChangeArrowheads="1"/>
          </p:cNvSpPr>
          <p:nvPr/>
        </p:nvSpPr>
        <p:spPr bwMode="auto">
          <a:xfrm>
            <a:off x="2019499" y="3702819"/>
            <a:ext cx="6461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5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Mesures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25" name="Rectangle 148"/>
          <p:cNvSpPr>
            <a:spLocks noChangeArrowheads="1"/>
          </p:cNvSpPr>
          <p:nvPr/>
        </p:nvSpPr>
        <p:spPr bwMode="auto">
          <a:xfrm>
            <a:off x="1538486" y="3526607"/>
            <a:ext cx="1774825" cy="519112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26" name="Rectangle 149"/>
          <p:cNvSpPr>
            <a:spLocks noChangeArrowheads="1"/>
          </p:cNvSpPr>
          <p:nvPr/>
        </p:nvSpPr>
        <p:spPr bwMode="auto">
          <a:xfrm>
            <a:off x="1436886" y="3426594"/>
            <a:ext cx="1770063" cy="512763"/>
          </a:xfrm>
          <a:prstGeom prst="rect">
            <a:avLst/>
          </a:prstGeom>
          <a:solidFill>
            <a:srgbClr val="FFFF66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>
                <a:latin typeface="Times New Roman" pitchFamily="18" charset="0"/>
                <a:ea typeface="ＭＳ Ｐゴシック" charset="-128"/>
              </a:rPr>
              <a:t>Mesure</a:t>
            </a:r>
          </a:p>
        </p:txBody>
      </p:sp>
      <p:sp>
        <p:nvSpPr>
          <p:cNvPr id="50327" name="Rectangle 150"/>
          <p:cNvSpPr>
            <a:spLocks noChangeArrowheads="1"/>
          </p:cNvSpPr>
          <p:nvPr/>
        </p:nvSpPr>
        <p:spPr bwMode="auto">
          <a:xfrm>
            <a:off x="1913136" y="3594869"/>
            <a:ext cx="91598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28" name="Rectangle 151"/>
          <p:cNvSpPr>
            <a:spLocks noChangeArrowheads="1"/>
          </p:cNvSpPr>
          <p:nvPr/>
        </p:nvSpPr>
        <p:spPr bwMode="auto">
          <a:xfrm>
            <a:off x="2402086" y="4179069"/>
            <a:ext cx="46038" cy="5270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29" name="Freeform 152"/>
          <p:cNvSpPr>
            <a:spLocks/>
          </p:cNvSpPr>
          <p:nvPr/>
        </p:nvSpPr>
        <p:spPr bwMode="auto">
          <a:xfrm>
            <a:off x="2327474" y="4042544"/>
            <a:ext cx="198437" cy="138113"/>
          </a:xfrm>
          <a:custGeom>
            <a:avLst/>
            <a:gdLst>
              <a:gd name="T0" fmla="*/ 2147483647 w 125"/>
              <a:gd name="T1" fmla="*/ 2147483647 h 87"/>
              <a:gd name="T2" fmla="*/ 2147483647 w 125"/>
              <a:gd name="T3" fmla="*/ 0 h 87"/>
              <a:gd name="T4" fmla="*/ 0 w 125"/>
              <a:gd name="T5" fmla="*/ 2147483647 h 87"/>
              <a:gd name="T6" fmla="*/ 2147483647 w 125"/>
              <a:gd name="T7" fmla="*/ 2147483647 h 87"/>
              <a:gd name="T8" fmla="*/ 0 60000 65536"/>
              <a:gd name="T9" fmla="*/ 0 60000 65536"/>
              <a:gd name="T10" fmla="*/ 0 60000 65536"/>
              <a:gd name="T11" fmla="*/ 0 60000 65536"/>
              <a:gd name="T12" fmla="*/ 0 w 125"/>
              <a:gd name="T13" fmla="*/ 0 h 87"/>
              <a:gd name="T14" fmla="*/ 125 w 125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5" h="87">
                <a:moveTo>
                  <a:pt x="125" y="87"/>
                </a:moveTo>
                <a:lnTo>
                  <a:pt x="62" y="0"/>
                </a:lnTo>
                <a:lnTo>
                  <a:pt x="0" y="87"/>
                </a:lnTo>
                <a:lnTo>
                  <a:pt x="125" y="87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30" name="Rectangle 153"/>
          <p:cNvSpPr>
            <a:spLocks noChangeArrowheads="1"/>
          </p:cNvSpPr>
          <p:nvPr/>
        </p:nvSpPr>
        <p:spPr bwMode="auto">
          <a:xfrm>
            <a:off x="2298899" y="4074294"/>
            <a:ext cx="42862" cy="5270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31" name="Freeform 154"/>
          <p:cNvSpPr>
            <a:spLocks/>
          </p:cNvSpPr>
          <p:nvPr/>
        </p:nvSpPr>
        <p:spPr bwMode="auto">
          <a:xfrm>
            <a:off x="2221111" y="3937769"/>
            <a:ext cx="201613" cy="138113"/>
          </a:xfrm>
          <a:custGeom>
            <a:avLst/>
            <a:gdLst>
              <a:gd name="T0" fmla="*/ 2147483647 w 127"/>
              <a:gd name="T1" fmla="*/ 2147483647 h 87"/>
              <a:gd name="T2" fmla="*/ 2147483647 w 127"/>
              <a:gd name="T3" fmla="*/ 0 h 87"/>
              <a:gd name="T4" fmla="*/ 0 w 127"/>
              <a:gd name="T5" fmla="*/ 2147483647 h 87"/>
              <a:gd name="T6" fmla="*/ 2147483647 w 127"/>
              <a:gd name="T7" fmla="*/ 2147483647 h 87"/>
              <a:gd name="T8" fmla="*/ 0 60000 65536"/>
              <a:gd name="T9" fmla="*/ 0 60000 65536"/>
              <a:gd name="T10" fmla="*/ 0 60000 65536"/>
              <a:gd name="T11" fmla="*/ 0 60000 65536"/>
              <a:gd name="T12" fmla="*/ 0 w 127"/>
              <a:gd name="T13" fmla="*/ 0 h 87"/>
              <a:gd name="T14" fmla="*/ 127 w 127"/>
              <a:gd name="T15" fmla="*/ 87 h 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7" h="87">
                <a:moveTo>
                  <a:pt x="127" y="87"/>
                </a:moveTo>
                <a:lnTo>
                  <a:pt x="63" y="0"/>
                </a:lnTo>
                <a:lnTo>
                  <a:pt x="0" y="87"/>
                </a:lnTo>
                <a:lnTo>
                  <a:pt x="127" y="8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32" name="Rectangle 155"/>
          <p:cNvSpPr>
            <a:spLocks noChangeArrowheads="1"/>
          </p:cNvSpPr>
          <p:nvPr/>
        </p:nvSpPr>
        <p:spPr bwMode="auto">
          <a:xfrm>
            <a:off x="2051249" y="4872807"/>
            <a:ext cx="849312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33" name="Rectangle 156"/>
          <p:cNvSpPr>
            <a:spLocks noChangeArrowheads="1"/>
          </p:cNvSpPr>
          <p:nvPr/>
        </p:nvSpPr>
        <p:spPr bwMode="auto">
          <a:xfrm>
            <a:off x="2051249" y="4879157"/>
            <a:ext cx="59848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5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Actions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34" name="Rectangle 157"/>
          <p:cNvSpPr>
            <a:spLocks noChangeArrowheads="1"/>
          </p:cNvSpPr>
          <p:nvPr/>
        </p:nvSpPr>
        <p:spPr bwMode="auto">
          <a:xfrm>
            <a:off x="1538486" y="4701357"/>
            <a:ext cx="1774825" cy="517525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35" name="Rectangle 158"/>
          <p:cNvSpPr>
            <a:spLocks noChangeArrowheads="1"/>
          </p:cNvSpPr>
          <p:nvPr/>
        </p:nvSpPr>
        <p:spPr bwMode="auto">
          <a:xfrm>
            <a:off x="1436886" y="4601344"/>
            <a:ext cx="1770063" cy="514350"/>
          </a:xfrm>
          <a:prstGeom prst="rect">
            <a:avLst/>
          </a:prstGeom>
          <a:solidFill>
            <a:srgbClr val="FFFF66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>
                <a:latin typeface="Times New Roman" pitchFamily="18" charset="0"/>
                <a:ea typeface="ＭＳ Ｐゴシック" charset="-128"/>
              </a:rPr>
              <a:t>Actions</a:t>
            </a:r>
          </a:p>
        </p:txBody>
      </p:sp>
      <p:sp>
        <p:nvSpPr>
          <p:cNvPr id="50336" name="Rectangle 159"/>
          <p:cNvSpPr>
            <a:spLocks noChangeArrowheads="1"/>
          </p:cNvSpPr>
          <p:nvPr/>
        </p:nvSpPr>
        <p:spPr bwMode="auto">
          <a:xfrm>
            <a:off x="1946474" y="4769619"/>
            <a:ext cx="8509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37" name="Rectangle 160"/>
          <p:cNvSpPr>
            <a:spLocks noChangeArrowheads="1"/>
          </p:cNvSpPr>
          <p:nvPr/>
        </p:nvSpPr>
        <p:spPr bwMode="auto">
          <a:xfrm>
            <a:off x="1943299" y="5777682"/>
            <a:ext cx="1117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38" name="Rectangle 161"/>
          <p:cNvSpPr>
            <a:spLocks noChangeArrowheads="1"/>
          </p:cNvSpPr>
          <p:nvPr/>
        </p:nvSpPr>
        <p:spPr bwMode="auto">
          <a:xfrm>
            <a:off x="1943299" y="5782444"/>
            <a:ext cx="8128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5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MOYENS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39" name="Freeform 162"/>
          <p:cNvSpPr>
            <a:spLocks/>
          </p:cNvSpPr>
          <p:nvPr/>
        </p:nvSpPr>
        <p:spPr bwMode="auto">
          <a:xfrm>
            <a:off x="1565474" y="5380807"/>
            <a:ext cx="1763712" cy="749300"/>
          </a:xfrm>
          <a:custGeom>
            <a:avLst/>
            <a:gdLst>
              <a:gd name="T0" fmla="*/ 0 w 1111"/>
              <a:gd name="T1" fmla="*/ 2147483647 h 472"/>
              <a:gd name="T2" fmla="*/ 2147483647 w 1111"/>
              <a:gd name="T3" fmla="*/ 2147483647 h 472"/>
              <a:gd name="T4" fmla="*/ 2147483647 w 1111"/>
              <a:gd name="T5" fmla="*/ 2147483647 h 472"/>
              <a:gd name="T6" fmla="*/ 2147483647 w 1111"/>
              <a:gd name="T7" fmla="*/ 2147483647 h 472"/>
              <a:gd name="T8" fmla="*/ 2147483647 w 1111"/>
              <a:gd name="T9" fmla="*/ 0 h 472"/>
              <a:gd name="T10" fmla="*/ 2147483647 w 1111"/>
              <a:gd name="T11" fmla="*/ 2147483647 h 472"/>
              <a:gd name="T12" fmla="*/ 2147483647 w 1111"/>
              <a:gd name="T13" fmla="*/ 2147483647 h 472"/>
              <a:gd name="T14" fmla="*/ 2147483647 w 1111"/>
              <a:gd name="T15" fmla="*/ 2147483647 h 472"/>
              <a:gd name="T16" fmla="*/ 2147483647 w 1111"/>
              <a:gd name="T17" fmla="*/ 2147483647 h 472"/>
              <a:gd name="T18" fmla="*/ 2147483647 w 1111"/>
              <a:gd name="T19" fmla="*/ 2147483647 h 472"/>
              <a:gd name="T20" fmla="*/ 0 w 1111"/>
              <a:gd name="T21" fmla="*/ 2147483647 h 472"/>
              <a:gd name="T22" fmla="*/ 0 w 1111"/>
              <a:gd name="T23" fmla="*/ 2147483647 h 4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11"/>
              <a:gd name="T37" fmla="*/ 0 h 472"/>
              <a:gd name="T38" fmla="*/ 1111 w 1111"/>
              <a:gd name="T39" fmla="*/ 472 h 47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11" h="472">
                <a:moveTo>
                  <a:pt x="0" y="157"/>
                </a:moveTo>
                <a:lnTo>
                  <a:pt x="416" y="157"/>
                </a:lnTo>
                <a:lnTo>
                  <a:pt x="416" y="78"/>
                </a:lnTo>
                <a:lnTo>
                  <a:pt x="278" y="78"/>
                </a:lnTo>
                <a:lnTo>
                  <a:pt x="554" y="0"/>
                </a:lnTo>
                <a:lnTo>
                  <a:pt x="832" y="78"/>
                </a:lnTo>
                <a:lnTo>
                  <a:pt x="694" y="78"/>
                </a:lnTo>
                <a:lnTo>
                  <a:pt x="694" y="157"/>
                </a:lnTo>
                <a:lnTo>
                  <a:pt x="1111" y="157"/>
                </a:lnTo>
                <a:lnTo>
                  <a:pt x="1111" y="472"/>
                </a:lnTo>
                <a:lnTo>
                  <a:pt x="0" y="472"/>
                </a:lnTo>
                <a:lnTo>
                  <a:pt x="0" y="157"/>
                </a:lnTo>
                <a:close/>
              </a:path>
            </a:pathLst>
          </a:custGeom>
          <a:solidFill>
            <a:srgbClr val="80808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40" name="Freeform 163"/>
          <p:cNvSpPr>
            <a:spLocks/>
          </p:cNvSpPr>
          <p:nvPr/>
        </p:nvSpPr>
        <p:spPr bwMode="auto">
          <a:xfrm>
            <a:off x="1462286" y="5274444"/>
            <a:ext cx="1760538" cy="750888"/>
          </a:xfrm>
          <a:custGeom>
            <a:avLst/>
            <a:gdLst>
              <a:gd name="T0" fmla="*/ 0 w 1109"/>
              <a:gd name="T1" fmla="*/ 2147483647 h 473"/>
              <a:gd name="T2" fmla="*/ 2147483647 w 1109"/>
              <a:gd name="T3" fmla="*/ 2147483647 h 473"/>
              <a:gd name="T4" fmla="*/ 2147483647 w 1109"/>
              <a:gd name="T5" fmla="*/ 2147483647 h 473"/>
              <a:gd name="T6" fmla="*/ 2147483647 w 1109"/>
              <a:gd name="T7" fmla="*/ 2147483647 h 473"/>
              <a:gd name="T8" fmla="*/ 2147483647 w 1109"/>
              <a:gd name="T9" fmla="*/ 0 h 473"/>
              <a:gd name="T10" fmla="*/ 2147483647 w 1109"/>
              <a:gd name="T11" fmla="*/ 2147483647 h 473"/>
              <a:gd name="T12" fmla="*/ 2147483647 w 1109"/>
              <a:gd name="T13" fmla="*/ 2147483647 h 473"/>
              <a:gd name="T14" fmla="*/ 2147483647 w 1109"/>
              <a:gd name="T15" fmla="*/ 2147483647 h 473"/>
              <a:gd name="T16" fmla="*/ 2147483647 w 1109"/>
              <a:gd name="T17" fmla="*/ 2147483647 h 473"/>
              <a:gd name="T18" fmla="*/ 2147483647 w 1109"/>
              <a:gd name="T19" fmla="*/ 2147483647 h 473"/>
              <a:gd name="T20" fmla="*/ 0 w 1109"/>
              <a:gd name="T21" fmla="*/ 2147483647 h 473"/>
              <a:gd name="T22" fmla="*/ 0 w 1109"/>
              <a:gd name="T23" fmla="*/ 2147483647 h 47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9"/>
              <a:gd name="T37" fmla="*/ 0 h 473"/>
              <a:gd name="T38" fmla="*/ 1109 w 1109"/>
              <a:gd name="T39" fmla="*/ 473 h 47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09" h="473">
                <a:moveTo>
                  <a:pt x="0" y="158"/>
                </a:moveTo>
                <a:lnTo>
                  <a:pt x="416" y="158"/>
                </a:lnTo>
                <a:lnTo>
                  <a:pt x="416" y="80"/>
                </a:lnTo>
                <a:lnTo>
                  <a:pt x="278" y="80"/>
                </a:lnTo>
                <a:lnTo>
                  <a:pt x="554" y="0"/>
                </a:lnTo>
                <a:lnTo>
                  <a:pt x="831" y="80"/>
                </a:lnTo>
                <a:lnTo>
                  <a:pt x="693" y="80"/>
                </a:lnTo>
                <a:lnTo>
                  <a:pt x="693" y="158"/>
                </a:lnTo>
                <a:lnTo>
                  <a:pt x="1109" y="158"/>
                </a:lnTo>
                <a:lnTo>
                  <a:pt x="1109" y="473"/>
                </a:lnTo>
                <a:lnTo>
                  <a:pt x="0" y="473"/>
                </a:lnTo>
                <a:lnTo>
                  <a:pt x="0" y="158"/>
                </a:lnTo>
                <a:close/>
              </a:path>
            </a:pathLst>
          </a:custGeom>
          <a:solidFill>
            <a:srgbClr val="FFFF66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41" name="Rectangle 164"/>
          <p:cNvSpPr>
            <a:spLocks noChangeArrowheads="1"/>
          </p:cNvSpPr>
          <p:nvPr/>
        </p:nvSpPr>
        <p:spPr bwMode="auto">
          <a:xfrm>
            <a:off x="1557536" y="5591944"/>
            <a:ext cx="1476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2000">
                <a:latin typeface="Times New Roman" pitchFamily="18" charset="0"/>
                <a:ea typeface="ＭＳ Ｐゴシック" charset="-128"/>
              </a:rPr>
              <a:t>Ressources </a:t>
            </a:r>
          </a:p>
        </p:txBody>
      </p:sp>
      <p:sp>
        <p:nvSpPr>
          <p:cNvPr id="50342" name="Rectangle 165"/>
          <p:cNvSpPr>
            <a:spLocks noChangeArrowheads="1"/>
          </p:cNvSpPr>
          <p:nvPr/>
        </p:nvSpPr>
        <p:spPr bwMode="auto">
          <a:xfrm>
            <a:off x="5542161" y="5758632"/>
            <a:ext cx="1920875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fr-BE" sz="24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43" name="Rectangle 166"/>
          <p:cNvSpPr>
            <a:spLocks noChangeArrowheads="1"/>
          </p:cNvSpPr>
          <p:nvPr/>
        </p:nvSpPr>
        <p:spPr bwMode="auto">
          <a:xfrm>
            <a:off x="5542161" y="5761807"/>
            <a:ext cx="7175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Indicateurs 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0344" name="Rectangle 167"/>
          <p:cNvSpPr>
            <a:spLocks noChangeArrowheads="1"/>
          </p:cNvSpPr>
          <p:nvPr/>
        </p:nvSpPr>
        <p:spPr bwMode="auto">
          <a:xfrm>
            <a:off x="6556574" y="5761807"/>
            <a:ext cx="5810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>
                <a:solidFill>
                  <a:srgbClr val="808080"/>
                </a:solidFill>
                <a:latin typeface="Times New Roman" pitchFamily="18" charset="0"/>
                <a:ea typeface="ＭＳ Ｐゴシック" charset="-128"/>
              </a:rPr>
              <a:t>d’activité</a:t>
            </a:r>
            <a:endParaRPr lang="en-US" sz="2000"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2" name="Group 168"/>
          <p:cNvGrpSpPr>
            <a:grpSpLocks/>
          </p:cNvGrpSpPr>
          <p:nvPr/>
        </p:nvGrpSpPr>
        <p:grpSpPr bwMode="auto">
          <a:xfrm>
            <a:off x="3614936" y="5439544"/>
            <a:ext cx="4227513" cy="690563"/>
            <a:chOff x="2203" y="4200"/>
            <a:chExt cx="2663" cy="435"/>
          </a:xfrm>
        </p:grpSpPr>
        <p:sp>
          <p:nvSpPr>
            <p:cNvPr id="50346" name="Freeform 169"/>
            <p:cNvSpPr>
              <a:spLocks/>
            </p:cNvSpPr>
            <p:nvPr/>
          </p:nvSpPr>
          <p:spPr bwMode="auto">
            <a:xfrm>
              <a:off x="2268" y="4265"/>
              <a:ext cx="2598" cy="370"/>
            </a:xfrm>
            <a:custGeom>
              <a:avLst/>
              <a:gdLst>
                <a:gd name="T0" fmla="*/ 866 w 2598"/>
                <a:gd name="T1" fmla="*/ 0 h 370"/>
                <a:gd name="T2" fmla="*/ 866 w 2598"/>
                <a:gd name="T3" fmla="*/ 138 h 370"/>
                <a:gd name="T4" fmla="*/ 432 w 2598"/>
                <a:gd name="T5" fmla="*/ 138 h 370"/>
                <a:gd name="T6" fmla="*/ 432 w 2598"/>
                <a:gd name="T7" fmla="*/ 93 h 370"/>
                <a:gd name="T8" fmla="*/ 0 w 2598"/>
                <a:gd name="T9" fmla="*/ 185 h 370"/>
                <a:gd name="T10" fmla="*/ 432 w 2598"/>
                <a:gd name="T11" fmla="*/ 277 h 370"/>
                <a:gd name="T12" fmla="*/ 432 w 2598"/>
                <a:gd name="T13" fmla="*/ 231 h 370"/>
                <a:gd name="T14" fmla="*/ 866 w 2598"/>
                <a:gd name="T15" fmla="*/ 231 h 370"/>
                <a:gd name="T16" fmla="*/ 866 w 2598"/>
                <a:gd name="T17" fmla="*/ 370 h 370"/>
                <a:gd name="T18" fmla="*/ 2598 w 2598"/>
                <a:gd name="T19" fmla="*/ 370 h 370"/>
                <a:gd name="T20" fmla="*/ 2598 w 2598"/>
                <a:gd name="T21" fmla="*/ 0 h 370"/>
                <a:gd name="T22" fmla="*/ 866 w 2598"/>
                <a:gd name="T23" fmla="*/ 0 h 3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98"/>
                <a:gd name="T37" fmla="*/ 0 h 370"/>
                <a:gd name="T38" fmla="*/ 2598 w 2598"/>
                <a:gd name="T39" fmla="*/ 370 h 37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98" h="370">
                  <a:moveTo>
                    <a:pt x="866" y="0"/>
                  </a:moveTo>
                  <a:lnTo>
                    <a:pt x="866" y="138"/>
                  </a:lnTo>
                  <a:lnTo>
                    <a:pt x="432" y="138"/>
                  </a:lnTo>
                  <a:lnTo>
                    <a:pt x="432" y="93"/>
                  </a:lnTo>
                  <a:lnTo>
                    <a:pt x="0" y="185"/>
                  </a:lnTo>
                  <a:lnTo>
                    <a:pt x="432" y="277"/>
                  </a:lnTo>
                  <a:lnTo>
                    <a:pt x="432" y="231"/>
                  </a:lnTo>
                  <a:lnTo>
                    <a:pt x="866" y="231"/>
                  </a:lnTo>
                  <a:lnTo>
                    <a:pt x="866" y="370"/>
                  </a:lnTo>
                  <a:lnTo>
                    <a:pt x="2598" y="370"/>
                  </a:lnTo>
                  <a:lnTo>
                    <a:pt x="2598" y="0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endParaRPr lang="fr-BE" sz="2400"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0347" name="Freeform 170"/>
            <p:cNvSpPr>
              <a:spLocks/>
            </p:cNvSpPr>
            <p:nvPr/>
          </p:nvSpPr>
          <p:spPr bwMode="auto">
            <a:xfrm>
              <a:off x="2203" y="4200"/>
              <a:ext cx="2598" cy="369"/>
            </a:xfrm>
            <a:custGeom>
              <a:avLst/>
              <a:gdLst>
                <a:gd name="T0" fmla="*/ 866 w 2598"/>
                <a:gd name="T1" fmla="*/ 0 h 369"/>
                <a:gd name="T2" fmla="*/ 866 w 2598"/>
                <a:gd name="T3" fmla="*/ 139 h 369"/>
                <a:gd name="T4" fmla="*/ 432 w 2598"/>
                <a:gd name="T5" fmla="*/ 139 h 369"/>
                <a:gd name="T6" fmla="*/ 432 w 2598"/>
                <a:gd name="T7" fmla="*/ 92 h 369"/>
                <a:gd name="T8" fmla="*/ 0 w 2598"/>
                <a:gd name="T9" fmla="*/ 184 h 369"/>
                <a:gd name="T10" fmla="*/ 432 w 2598"/>
                <a:gd name="T11" fmla="*/ 275 h 369"/>
                <a:gd name="T12" fmla="*/ 432 w 2598"/>
                <a:gd name="T13" fmla="*/ 230 h 369"/>
                <a:gd name="T14" fmla="*/ 866 w 2598"/>
                <a:gd name="T15" fmla="*/ 230 h 369"/>
                <a:gd name="T16" fmla="*/ 866 w 2598"/>
                <a:gd name="T17" fmla="*/ 369 h 369"/>
                <a:gd name="T18" fmla="*/ 2598 w 2598"/>
                <a:gd name="T19" fmla="*/ 369 h 369"/>
                <a:gd name="T20" fmla="*/ 2598 w 2598"/>
                <a:gd name="T21" fmla="*/ 0 h 369"/>
                <a:gd name="T22" fmla="*/ 866 w 2598"/>
                <a:gd name="T23" fmla="*/ 0 h 3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98"/>
                <a:gd name="T37" fmla="*/ 0 h 369"/>
                <a:gd name="T38" fmla="*/ 2598 w 2598"/>
                <a:gd name="T39" fmla="*/ 369 h 3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98" h="369">
                  <a:moveTo>
                    <a:pt x="866" y="0"/>
                  </a:moveTo>
                  <a:lnTo>
                    <a:pt x="866" y="139"/>
                  </a:lnTo>
                  <a:lnTo>
                    <a:pt x="432" y="139"/>
                  </a:lnTo>
                  <a:lnTo>
                    <a:pt x="432" y="92"/>
                  </a:lnTo>
                  <a:lnTo>
                    <a:pt x="0" y="184"/>
                  </a:lnTo>
                  <a:lnTo>
                    <a:pt x="432" y="275"/>
                  </a:lnTo>
                  <a:lnTo>
                    <a:pt x="432" y="230"/>
                  </a:lnTo>
                  <a:lnTo>
                    <a:pt x="866" y="230"/>
                  </a:lnTo>
                  <a:lnTo>
                    <a:pt x="866" y="369"/>
                  </a:lnTo>
                  <a:lnTo>
                    <a:pt x="2598" y="369"/>
                  </a:lnTo>
                  <a:lnTo>
                    <a:pt x="2598" y="0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rgbClr val="FFFF66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fr-BE" sz="2400"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0348" name="Rectangle 171"/>
            <p:cNvSpPr>
              <a:spLocks noChangeArrowheads="1"/>
            </p:cNvSpPr>
            <p:nvPr/>
          </p:nvSpPr>
          <p:spPr bwMode="auto">
            <a:xfrm>
              <a:off x="3350" y="4335"/>
              <a:ext cx="1209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fr-BE" sz="2400"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0349" name="Rectangle 172"/>
            <p:cNvSpPr>
              <a:spLocks noChangeArrowheads="1"/>
            </p:cNvSpPr>
            <p:nvPr/>
          </p:nvSpPr>
          <p:spPr bwMode="auto">
            <a:xfrm>
              <a:off x="3650" y="4338"/>
              <a:ext cx="45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  <a:ea typeface="ＭＳ Ｐゴシック" charset="-128"/>
                </a:rPr>
                <a:t>Indicateurs </a:t>
              </a:r>
              <a:endParaRPr lang="en-US" sz="2000"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0350" name="Rectangle 173"/>
            <p:cNvSpPr>
              <a:spLocks noChangeArrowheads="1"/>
            </p:cNvSpPr>
            <p:nvPr/>
          </p:nvSpPr>
          <p:spPr bwMode="auto">
            <a:xfrm>
              <a:off x="4109" y="4338"/>
              <a:ext cx="366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0000"/>
                  </a:solidFill>
                  <a:latin typeface="Times New Roman" pitchFamily="18" charset="0"/>
                  <a:ea typeface="ＭＳ Ｐゴシック" charset="-128"/>
                </a:rPr>
                <a:t>d’activité</a:t>
              </a:r>
              <a:endParaRPr lang="en-US" sz="2000">
                <a:latin typeface="Times New Roman" pitchFamily="18" charset="0"/>
                <a:ea typeface="ＭＳ Ｐゴシック" charset="-128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ww.newlookblog.com/mywp65/wp-content/uploads/2010/02/poup%C3%A9es-russ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792" y="1440160"/>
            <a:ext cx="8322656" cy="7101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851648" cy="1828800"/>
          </a:xfrm>
        </p:spPr>
        <p:txBody>
          <a:bodyPr>
            <a:normAutofit/>
          </a:bodyPr>
          <a:lstStyle/>
          <a:p>
            <a:r>
              <a:rPr lang="fr-BE" sz="9600" dirty="0" smtClean="0">
                <a:solidFill>
                  <a:schemeClr val="tx1"/>
                </a:solidFill>
              </a:rPr>
              <a:t>D’où vient-il ? </a:t>
            </a:r>
            <a:endParaRPr lang="de-DE" sz="9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1196752"/>
            <a:ext cx="7772400" cy="1362456"/>
          </a:xfrm>
        </p:spPr>
        <p:txBody>
          <a:bodyPr>
            <a:normAutofit fontScale="90000"/>
          </a:bodyPr>
          <a:lstStyle/>
          <a:p>
            <a:r>
              <a:rPr lang="fr-BE" sz="7200" dirty="0" smtClean="0">
                <a:solidFill>
                  <a:schemeClr val="tx1"/>
                </a:solidFill>
              </a:rPr>
              <a:t>X… Axes</a:t>
            </a:r>
            <a:r>
              <a:rPr lang="fr-BE" dirty="0" smtClean="0">
                <a:solidFill>
                  <a:schemeClr val="tx1"/>
                </a:solidFill>
              </a:rPr>
              <a:t/>
            </a:r>
            <a:br>
              <a:rPr lang="fr-BE" dirty="0" smtClean="0">
                <a:solidFill>
                  <a:schemeClr val="tx1"/>
                </a:solidFill>
              </a:rPr>
            </a:br>
            <a:r>
              <a:rPr lang="fr-BE" dirty="0" smtClean="0">
                <a:solidFill>
                  <a:schemeClr val="tx1"/>
                </a:solidFill>
              </a:rPr>
              <a:t/>
            </a:r>
            <a:br>
              <a:rPr lang="fr-BE" dirty="0" smtClean="0">
                <a:solidFill>
                  <a:schemeClr val="tx1"/>
                </a:solidFill>
              </a:rPr>
            </a:br>
            <a:r>
              <a:rPr lang="fr-BE" dirty="0" smtClean="0">
                <a:solidFill>
                  <a:schemeClr val="tx1"/>
                </a:solidFill>
              </a:rPr>
              <a:t>XX… Mesures</a:t>
            </a:r>
            <a:br>
              <a:rPr lang="fr-BE" dirty="0" smtClean="0">
                <a:solidFill>
                  <a:schemeClr val="tx1"/>
                </a:solidFill>
              </a:rPr>
            </a:br>
            <a:r>
              <a:rPr lang="fr-BE" dirty="0" smtClean="0">
                <a:solidFill>
                  <a:schemeClr val="tx1"/>
                </a:solidFill>
              </a:rPr>
              <a:t/>
            </a:r>
            <a:br>
              <a:rPr lang="fr-BE" dirty="0" smtClean="0">
                <a:solidFill>
                  <a:schemeClr val="tx1"/>
                </a:solidFill>
              </a:rPr>
            </a:br>
            <a:r>
              <a:rPr lang="fr-BE" sz="3600" dirty="0" smtClean="0">
                <a:solidFill>
                  <a:schemeClr val="tx1"/>
                </a:solidFill>
              </a:rPr>
              <a:t>XXX… Actions</a:t>
            </a:r>
            <a:r>
              <a:rPr lang="fr-BE" dirty="0" smtClean="0">
                <a:solidFill>
                  <a:schemeClr val="tx1"/>
                </a:solidFill>
              </a:rPr>
              <a:t/>
            </a:r>
            <a:br>
              <a:rPr lang="fr-BE" dirty="0" smtClean="0">
                <a:solidFill>
                  <a:schemeClr val="tx1"/>
                </a:solidFill>
              </a:rPr>
            </a:br>
            <a:r>
              <a:rPr lang="fr-BE" dirty="0" smtClean="0">
                <a:solidFill>
                  <a:schemeClr val="tx1"/>
                </a:solidFill>
              </a:rPr>
              <a:t/>
            </a:r>
            <a:br>
              <a:rPr lang="fr-BE" dirty="0" smtClean="0">
                <a:solidFill>
                  <a:schemeClr val="tx1"/>
                </a:solidFill>
              </a:rPr>
            </a:br>
            <a:r>
              <a:rPr lang="fr-BE" sz="2800" dirty="0" smtClean="0">
                <a:solidFill>
                  <a:schemeClr val="tx1"/>
                </a:solidFill>
              </a:rPr>
              <a:t>XXXX… Tâches</a:t>
            </a:r>
            <a:endParaRPr lang="de-DE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3400" y="3400400"/>
            <a:ext cx="7851648" cy="18288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r>
              <a:rPr lang="fr-BE" dirty="0" smtClean="0">
                <a:solidFill>
                  <a:srgbClr val="000000"/>
                </a:solidFill>
              </a:rPr>
              <a:t/>
            </a:r>
            <a:br>
              <a:rPr lang="fr-BE" dirty="0" smtClean="0">
                <a:solidFill>
                  <a:srgbClr val="000000"/>
                </a:solidFill>
              </a:rPr>
            </a:b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6482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12000" dirty="0" smtClean="0">
                <a:solidFill>
                  <a:srgbClr val="000000"/>
                </a:solidFill>
              </a:rPr>
              <a:t>Marshall2</a:t>
            </a:r>
            <a:r>
              <a:rPr lang="fr-BE" sz="12000" dirty="0" smtClean="0">
                <a:solidFill>
                  <a:srgbClr val="00FF00"/>
                </a:solidFill>
              </a:rPr>
              <a:t>.vert</a:t>
            </a:r>
            <a:endParaRPr lang="fr-FR" sz="1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1700808"/>
            <a:ext cx="7772400" cy="1362456"/>
          </a:xfrm>
        </p:spPr>
        <p:txBody>
          <a:bodyPr>
            <a:normAutofit fontScale="90000"/>
          </a:bodyPr>
          <a:lstStyle/>
          <a:p>
            <a:pPr algn="ctr"/>
            <a:r>
              <a:rPr lang="fr-BE" sz="8000" dirty="0" smtClean="0">
                <a:solidFill>
                  <a:schemeClr val="tx1"/>
                </a:solidFill>
              </a:rPr>
              <a:t>2,75 Milliards </a:t>
            </a:r>
            <a:br>
              <a:rPr lang="fr-BE" sz="8000" dirty="0" smtClean="0">
                <a:solidFill>
                  <a:schemeClr val="tx1"/>
                </a:solidFill>
              </a:rPr>
            </a:br>
            <a:r>
              <a:rPr lang="fr-BE" sz="8000" dirty="0" smtClean="0">
                <a:solidFill>
                  <a:schemeClr val="tx1"/>
                </a:solidFill>
              </a:rPr>
              <a:t/>
            </a:r>
            <a:br>
              <a:rPr lang="fr-BE" sz="8000" dirty="0" smtClean="0">
                <a:solidFill>
                  <a:schemeClr val="tx1"/>
                </a:solidFill>
              </a:rPr>
            </a:br>
            <a:r>
              <a:rPr lang="fr-BE" sz="8000" dirty="0" smtClean="0">
                <a:solidFill>
                  <a:schemeClr val="tx1"/>
                </a:solidFill>
              </a:rPr>
              <a:t>6 axes</a:t>
            </a:r>
            <a:endParaRPr lang="de-DE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7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4355976" y="332656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Le capital humain</a:t>
            </a:r>
            <a:endParaRPr lang="de-DE" sz="4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772400" cy="1362456"/>
          </a:xfrm>
        </p:spPr>
        <p:txBody>
          <a:bodyPr>
            <a:normAutofit/>
          </a:bodyPr>
          <a:lstStyle/>
          <a:p>
            <a:pPr algn="ctr"/>
            <a:r>
              <a:rPr lang="fr-BE" sz="8000" dirty="0" smtClean="0">
                <a:solidFill>
                  <a:schemeClr val="tx1"/>
                </a:solidFill>
              </a:rPr>
              <a:t>186.000 heures</a:t>
            </a:r>
            <a:endParaRPr lang="de-DE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772400" cy="1362456"/>
          </a:xfrm>
        </p:spPr>
        <p:txBody>
          <a:bodyPr>
            <a:normAutofit/>
          </a:bodyPr>
          <a:lstStyle/>
          <a:p>
            <a:pPr algn="ctr"/>
            <a:r>
              <a:rPr lang="fr-BE" sz="8000" dirty="0" smtClean="0">
                <a:solidFill>
                  <a:schemeClr val="tx1"/>
                </a:solidFill>
              </a:rPr>
              <a:t>Plan langue</a:t>
            </a:r>
            <a:endParaRPr lang="de-DE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772400" cy="1362456"/>
          </a:xfrm>
        </p:spPr>
        <p:txBody>
          <a:bodyPr>
            <a:normAutofit fontScale="90000"/>
          </a:bodyPr>
          <a:lstStyle/>
          <a:p>
            <a:pPr algn="ctr"/>
            <a:r>
              <a:rPr lang="fr-BE" sz="8000" dirty="0" smtClean="0">
                <a:solidFill>
                  <a:schemeClr val="tx1"/>
                </a:solidFill>
              </a:rPr>
              <a:t>Evaluation thématique</a:t>
            </a:r>
            <a:endParaRPr lang="de-DE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772400" cy="1362456"/>
          </a:xfrm>
        </p:spPr>
        <p:txBody>
          <a:bodyPr>
            <a:normAutofit fontScale="90000"/>
          </a:bodyPr>
          <a:lstStyle/>
          <a:p>
            <a:pPr algn="ctr"/>
            <a:r>
              <a:rPr lang="fr-BE" sz="8000" dirty="0" smtClean="0">
                <a:solidFill>
                  <a:schemeClr val="tx1"/>
                </a:solidFill>
              </a:rPr>
              <a:t>Formations vertes</a:t>
            </a:r>
            <a:endParaRPr lang="de-DE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772400" cy="1362456"/>
          </a:xfrm>
        </p:spPr>
        <p:txBody>
          <a:bodyPr>
            <a:normAutofit/>
          </a:bodyPr>
          <a:lstStyle/>
          <a:p>
            <a:pPr algn="ctr"/>
            <a:r>
              <a:rPr lang="fr-BE" sz="8000" dirty="0" smtClean="0">
                <a:solidFill>
                  <a:schemeClr val="tx1"/>
                </a:solidFill>
              </a:rPr>
              <a:t>Essais métiers</a:t>
            </a:r>
            <a:endParaRPr lang="de-DE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www.ip-media.fr/cms/resource/filecenter/document/042-00003a-004/page-reachvis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88" y="332656"/>
            <a:ext cx="9109012" cy="607267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ledeguisement.com/images/articles/4902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59296"/>
            <a:ext cx="4824536" cy="61653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s://s3-eu-west-1.amazonaws.com/files.reseaulia.com/member/lviolas/4D7027B7-8186-44BF-9194-C1C4F2E35322.image_600.jpg?1211120922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750"/>
            <a:ext cx="9144000" cy="6839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Wallonia Cluster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567518"/>
            <a:ext cx="5400600" cy="40217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://cocktail-pro.com/wp-content/uploads/logistiqu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63488"/>
            <a:ext cx="9144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Wallonia Cluster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844824"/>
            <a:ext cx="4985172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://www.formationemitech.fr/public/Images/Aeronauti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Wallonia Cluster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556792"/>
            <a:ext cx="6400709" cy="36003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http://topnews.com.sg/images/Biopharma-sec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4255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Wallonia Cluster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2042" y="2132856"/>
            <a:ext cx="6202326" cy="246771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://www.agrospheres.eu/images/patchwo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9987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Wallonia Cluster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916832"/>
            <a:ext cx="6519724" cy="29523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pme-consult.be/theme/medias/upload/Wallonie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9360" y="838200"/>
            <a:ext cx="5760640" cy="51845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s://www.cerpet.adc.education.fr/images/filieres/41_mecani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7305" cy="7173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GreenWi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492896"/>
            <a:ext cx="4985169" cy="14401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://www.iteco.be/sites/www.iteco.be/IMG/gif/economie-ecologi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759" y="900136"/>
            <a:ext cx="6016585" cy="5985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772400" cy="1362456"/>
          </a:xfrm>
        </p:spPr>
        <p:txBody>
          <a:bodyPr>
            <a:normAutofit fontScale="90000"/>
          </a:bodyPr>
          <a:lstStyle/>
          <a:p>
            <a:pPr algn="ctr"/>
            <a:r>
              <a:rPr lang="fr-BE" sz="8000" dirty="0" smtClean="0">
                <a:solidFill>
                  <a:schemeClr val="tx1"/>
                </a:solidFill>
              </a:rPr>
              <a:t>236 projets </a:t>
            </a:r>
            <a:br>
              <a:rPr lang="fr-BE" sz="8000" dirty="0" smtClean="0">
                <a:solidFill>
                  <a:schemeClr val="tx1"/>
                </a:solidFill>
              </a:rPr>
            </a:br>
            <a:r>
              <a:rPr lang="fr-BE" sz="8000" dirty="0" smtClean="0"/>
              <a:t>461 millions </a:t>
            </a:r>
            <a:endParaRPr lang="de-DE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Imag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196752"/>
            <a:ext cx="485191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Imag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836712"/>
            <a:ext cx="5436096" cy="50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Imag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19" y="908720"/>
            <a:ext cx="533587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420888"/>
            <a:ext cx="7772400" cy="1362456"/>
          </a:xfrm>
        </p:spPr>
        <p:txBody>
          <a:bodyPr>
            <a:normAutofit fontScale="90000"/>
          </a:bodyPr>
          <a:lstStyle/>
          <a:p>
            <a:pPr algn="ctr"/>
            <a:r>
              <a:rPr lang="fr-BE" sz="8000" dirty="0" smtClean="0">
                <a:solidFill>
                  <a:schemeClr val="tx1"/>
                </a:solidFill>
              </a:rPr>
              <a:t>Evaluation</a:t>
            </a:r>
            <a:br>
              <a:rPr lang="fr-BE" sz="8000" dirty="0" smtClean="0">
                <a:solidFill>
                  <a:schemeClr val="tx1"/>
                </a:solidFill>
              </a:rPr>
            </a:br>
            <a:r>
              <a:rPr lang="fr-BE" sz="8000" dirty="0" smtClean="0">
                <a:solidFill>
                  <a:schemeClr val="tx1"/>
                </a:solidFill>
              </a:rPr>
              <a:t>thématique </a:t>
            </a:r>
            <a:endParaRPr lang="de-DE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395536" y="5229200"/>
            <a:ext cx="388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dirty="0" smtClean="0">
                <a:solidFill>
                  <a:schemeClr val="bg1"/>
                </a:solidFill>
                <a:latin typeface="+mj-lt"/>
              </a:rPr>
              <a:t>La recherche</a:t>
            </a:r>
            <a:endParaRPr lang="de-DE" sz="4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420888"/>
            <a:ext cx="7772400" cy="1362456"/>
          </a:xfrm>
        </p:spPr>
        <p:txBody>
          <a:bodyPr>
            <a:normAutofit fontScale="90000"/>
          </a:bodyPr>
          <a:lstStyle/>
          <a:p>
            <a:pPr algn="ctr"/>
            <a:r>
              <a:rPr lang="fr-BE" sz="8000" dirty="0" smtClean="0">
                <a:solidFill>
                  <a:schemeClr val="tx1"/>
                </a:solidFill>
              </a:rPr>
              <a:t>Evaluation</a:t>
            </a:r>
            <a:br>
              <a:rPr lang="fr-BE" sz="8000" dirty="0" smtClean="0">
                <a:solidFill>
                  <a:schemeClr val="tx1"/>
                </a:solidFill>
              </a:rPr>
            </a:br>
            <a:r>
              <a:rPr lang="fr-BE" sz="8000" dirty="0" smtClean="0">
                <a:solidFill>
                  <a:schemeClr val="tx1"/>
                </a:solidFill>
              </a:rPr>
              <a:t>thématique </a:t>
            </a:r>
            <a:endParaRPr lang="de-DE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7" name="Picture 7" descr="Le nouveau logo de la Fédération Wallonie-Bruxel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042864"/>
            <a:ext cx="5976664" cy="482453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http://footnotes.techsalesconsultants.com/wp-content/uploads/2008/09/focus_istock_000006701447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682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3400" y="152400"/>
            <a:ext cx="8229600" cy="8382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22225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342900" indent="-342900" algn="ctr"/>
            <a:r>
              <a:rPr lang="fr-FR" sz="3200" b="1">
                <a:solidFill>
                  <a:srgbClr val="FFFFFF"/>
                </a:solidFill>
                <a:latin typeface="Calibri" pitchFamily="-106" charset="0"/>
              </a:rPr>
              <a:t>Intégration de la démarche de prospective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" y="1370013"/>
            <a:ext cx="1066800" cy="4800600"/>
          </a:xfrm>
          <a:prstGeom prst="rect">
            <a:avLst/>
          </a:prstGeom>
          <a:solidFill>
            <a:srgbClr val="B3A2C7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dirty="0" err="1" smtClean="0">
                <a:solidFill>
                  <a:srgbClr val="000000"/>
                </a:solidFill>
                <a:latin typeface="Calibri" pitchFamily="-106" charset="0"/>
              </a:rPr>
              <a:t>Adm</a:t>
            </a:r>
            <a:endParaRPr lang="fr-FR" dirty="0">
              <a:solidFill>
                <a:srgbClr val="FFFFFF"/>
              </a:solidFill>
              <a:latin typeface="Calibri" pitchFamily="-106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33600" y="1408113"/>
            <a:ext cx="1828800" cy="838200"/>
          </a:xfrm>
          <a:prstGeom prst="rect">
            <a:avLst/>
          </a:prstGeom>
          <a:solidFill>
            <a:srgbClr val="C3D69B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000000"/>
                </a:solidFill>
                <a:latin typeface="Calibri" pitchFamily="-106" charset="0"/>
              </a:rPr>
              <a:t>Wallonie au future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33600" y="2360613"/>
            <a:ext cx="1828800" cy="838200"/>
          </a:xfrm>
          <a:prstGeom prst="rect">
            <a:avLst/>
          </a:prstGeom>
          <a:solidFill>
            <a:srgbClr val="C3D69B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000000"/>
                </a:solidFill>
                <a:latin typeface="Calibri" pitchFamily="-106" charset="0"/>
              </a:rPr>
              <a:t>Wallonie 21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33600" y="3351213"/>
            <a:ext cx="1828800" cy="838200"/>
          </a:xfrm>
          <a:prstGeom prst="rect">
            <a:avLst/>
          </a:prstGeom>
          <a:solidFill>
            <a:srgbClr val="C3D69B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000000"/>
                </a:solidFill>
                <a:latin typeface="Calibri" pitchFamily="-106" charset="0"/>
              </a:rPr>
              <a:t>Wallonie 2020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33600" y="4341813"/>
            <a:ext cx="1828800" cy="838200"/>
          </a:xfrm>
          <a:prstGeom prst="rect">
            <a:avLst/>
          </a:prstGeom>
          <a:solidFill>
            <a:srgbClr val="C3D69B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000000"/>
                </a:solidFill>
                <a:latin typeface="Calibri" pitchFamily="-106" charset="0"/>
              </a:rPr>
              <a:t>PropSenWall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133600" y="5332413"/>
            <a:ext cx="1828800" cy="838200"/>
          </a:xfrm>
          <a:prstGeom prst="rect">
            <a:avLst/>
          </a:prstGeom>
          <a:solidFill>
            <a:srgbClr val="C3D69B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000000"/>
                </a:solidFill>
                <a:latin typeface="Calibri" pitchFamily="-106" charset="0"/>
              </a:rPr>
              <a:t>Contrat d’avenir pour la Wallonie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495800" y="1408113"/>
            <a:ext cx="1600200" cy="2400300"/>
          </a:xfrm>
          <a:prstGeom prst="rect">
            <a:avLst/>
          </a:prstGeom>
          <a:solidFill>
            <a:srgbClr val="DDD9C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000000"/>
                </a:solidFill>
                <a:latin typeface="Calibri" pitchFamily="-106" charset="0"/>
              </a:rPr>
              <a:t>Prométhée I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495800" y="3998913"/>
            <a:ext cx="1600200" cy="2171700"/>
          </a:xfrm>
          <a:prstGeom prst="rect">
            <a:avLst/>
          </a:prstGeom>
          <a:solidFill>
            <a:srgbClr val="DDD9C3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000000"/>
                </a:solidFill>
                <a:latin typeface="Calibri" pitchFamily="-106" charset="0"/>
              </a:rPr>
              <a:t>Prométhée II</a:t>
            </a:r>
          </a:p>
        </p:txBody>
      </p:sp>
      <p:cxnSp>
        <p:nvCxnSpPr>
          <p:cNvPr id="17" name="Connecteur droit 16"/>
          <p:cNvCxnSpPr>
            <a:cxnSpLocks noChangeShapeType="1"/>
          </p:cNvCxnSpPr>
          <p:nvPr/>
        </p:nvCxnSpPr>
        <p:spPr bwMode="auto">
          <a:xfrm rot="5400000">
            <a:off x="4021138" y="3789362"/>
            <a:ext cx="476250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9" name="Connecteur droit avec flèche 18"/>
          <p:cNvCxnSpPr>
            <a:cxnSpLocks noChangeShapeType="1"/>
          </p:cNvCxnSpPr>
          <p:nvPr/>
        </p:nvCxnSpPr>
        <p:spPr bwMode="auto">
          <a:xfrm>
            <a:off x="6403975" y="3808413"/>
            <a:ext cx="684213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467600" y="2608263"/>
            <a:ext cx="1447800" cy="2400300"/>
          </a:xfrm>
          <a:prstGeom prst="rect">
            <a:avLst/>
          </a:prstGeom>
          <a:solidFill>
            <a:srgbClr val="8EB4E3"/>
          </a:solidFill>
          <a:ln w="9525">
            <a:solidFill>
              <a:srgbClr val="C6D9F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b="1">
                <a:solidFill>
                  <a:srgbClr val="FFFFFF"/>
                </a:solidFill>
                <a:latin typeface="Calibri" pitchFamily="-106" charset="0"/>
              </a:rPr>
              <a:t>Plan </a:t>
            </a:r>
          </a:p>
          <a:p>
            <a:pPr algn="ctr"/>
            <a:r>
              <a:rPr lang="fr-FR" b="1">
                <a:solidFill>
                  <a:srgbClr val="FFFFFF"/>
                </a:solidFill>
                <a:latin typeface="Calibri" pitchFamily="-106" charset="0"/>
              </a:rPr>
              <a:t>Marshal</a:t>
            </a:r>
            <a:r>
              <a:rPr lang="fr-FR">
                <a:solidFill>
                  <a:srgbClr val="FFFFFF"/>
                </a:solidFill>
                <a:latin typeface="Calibri" pitchFamily="-106" charset="0"/>
              </a:rPr>
              <a:t>l </a:t>
            </a:r>
          </a:p>
        </p:txBody>
      </p:sp>
      <p:cxnSp>
        <p:nvCxnSpPr>
          <p:cNvPr id="16" name="Connecteur droit 15"/>
          <p:cNvCxnSpPr>
            <a:cxnSpLocks noChangeShapeType="1"/>
            <a:endCxn id="7" idx="1"/>
          </p:cNvCxnSpPr>
          <p:nvPr/>
        </p:nvCxnSpPr>
        <p:spPr bwMode="auto">
          <a:xfrm>
            <a:off x="1752600" y="1827213"/>
            <a:ext cx="3810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8" name="Connecteur droit 17"/>
          <p:cNvCxnSpPr>
            <a:cxnSpLocks noChangeShapeType="1"/>
          </p:cNvCxnSpPr>
          <p:nvPr/>
        </p:nvCxnSpPr>
        <p:spPr bwMode="auto">
          <a:xfrm>
            <a:off x="1752600" y="2817813"/>
            <a:ext cx="3810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1" name="Connecteur droit 20"/>
          <p:cNvCxnSpPr>
            <a:cxnSpLocks noChangeShapeType="1"/>
          </p:cNvCxnSpPr>
          <p:nvPr/>
        </p:nvCxnSpPr>
        <p:spPr bwMode="auto">
          <a:xfrm>
            <a:off x="1752600" y="3806825"/>
            <a:ext cx="3810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2" name="Connecteur droit 21"/>
          <p:cNvCxnSpPr>
            <a:cxnSpLocks noChangeShapeType="1"/>
          </p:cNvCxnSpPr>
          <p:nvPr/>
        </p:nvCxnSpPr>
        <p:spPr bwMode="auto">
          <a:xfrm>
            <a:off x="1752600" y="4799013"/>
            <a:ext cx="3810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3" name="Connecteur droit 22"/>
          <p:cNvCxnSpPr>
            <a:cxnSpLocks noChangeShapeType="1"/>
          </p:cNvCxnSpPr>
          <p:nvPr/>
        </p:nvCxnSpPr>
        <p:spPr bwMode="auto">
          <a:xfrm>
            <a:off x="1752600" y="5789613"/>
            <a:ext cx="3810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1000" y="152400"/>
            <a:ext cx="8229600" cy="8382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22225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342900" indent="-342900" algn="ctr"/>
            <a:r>
              <a:rPr lang="fr-FR" sz="3200" b="1">
                <a:solidFill>
                  <a:srgbClr val="FFFFFF"/>
                </a:solidFill>
                <a:latin typeface="Calibri" pitchFamily="-106" charset="0"/>
              </a:rPr>
              <a:t>Intégration de la démarche de prospective </a:t>
            </a:r>
          </a:p>
        </p:txBody>
      </p:sp>
      <p:sp>
        <p:nvSpPr>
          <p:cNvPr id="5" name="Chevron 4"/>
          <p:cNvSpPr>
            <a:spLocks noChangeArrowheads="1"/>
          </p:cNvSpPr>
          <p:nvPr/>
        </p:nvSpPr>
        <p:spPr bwMode="auto">
          <a:xfrm>
            <a:off x="1447800" y="1514475"/>
            <a:ext cx="2971800" cy="1600200"/>
          </a:xfrm>
          <a:prstGeom prst="chevron">
            <a:avLst>
              <a:gd name="adj" fmla="val 49997"/>
            </a:avLst>
          </a:prstGeom>
          <a:solidFill>
            <a:srgbClr val="C3D69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b="1">
                <a:latin typeface="Calibri" pitchFamily="-106" charset="0"/>
              </a:rPr>
              <a:t>Chgmt par les mentalités</a:t>
            </a:r>
          </a:p>
        </p:txBody>
      </p:sp>
      <p:sp>
        <p:nvSpPr>
          <p:cNvPr id="6" name="Chevron 5"/>
          <p:cNvSpPr>
            <a:spLocks noChangeArrowheads="1"/>
          </p:cNvSpPr>
          <p:nvPr/>
        </p:nvSpPr>
        <p:spPr bwMode="auto">
          <a:xfrm>
            <a:off x="3810000" y="1514475"/>
            <a:ext cx="2971800" cy="1600200"/>
          </a:xfrm>
          <a:prstGeom prst="chevron">
            <a:avLst>
              <a:gd name="adj" fmla="val 49997"/>
            </a:avLst>
          </a:prstGeom>
          <a:solidFill>
            <a:srgbClr val="E6E0E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b="1">
                <a:latin typeface="Calibri" pitchFamily="-106" charset="0"/>
              </a:rPr>
              <a:t>Influence des fonds FEDER</a:t>
            </a:r>
          </a:p>
        </p:txBody>
      </p:sp>
      <p:sp>
        <p:nvSpPr>
          <p:cNvPr id="7" name="Chevron 6"/>
          <p:cNvSpPr>
            <a:spLocks noChangeArrowheads="1"/>
          </p:cNvSpPr>
          <p:nvPr/>
        </p:nvSpPr>
        <p:spPr bwMode="auto">
          <a:xfrm>
            <a:off x="6172200" y="1514475"/>
            <a:ext cx="2971800" cy="1600200"/>
          </a:xfrm>
          <a:prstGeom prst="chevron">
            <a:avLst>
              <a:gd name="adj" fmla="val 49997"/>
            </a:avLst>
          </a:prstGeom>
          <a:solidFill>
            <a:srgbClr val="8EB4E3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b="1">
                <a:latin typeface="Calibri" pitchFamily="-106" charset="0"/>
              </a:rPr>
              <a:t>Chgmt  à travers la structure </a:t>
            </a:r>
          </a:p>
          <a:p>
            <a:pPr algn="ctr"/>
            <a:r>
              <a:rPr lang="fr-FR" b="1">
                <a:latin typeface="Calibri" pitchFamily="-106" charset="0"/>
              </a:rPr>
              <a:t>Économique</a:t>
            </a:r>
            <a:r>
              <a:rPr lang="fr-FR">
                <a:latin typeface="Calibri" pitchFamily="-106" charset="0"/>
              </a:rPr>
              <a:t> </a:t>
            </a:r>
          </a:p>
        </p:txBody>
      </p:sp>
      <p:sp>
        <p:nvSpPr>
          <p:cNvPr id="12" name="Chevron 11"/>
          <p:cNvSpPr>
            <a:spLocks noChangeArrowheads="1"/>
          </p:cNvSpPr>
          <p:nvPr/>
        </p:nvSpPr>
        <p:spPr bwMode="auto">
          <a:xfrm>
            <a:off x="152400" y="1514475"/>
            <a:ext cx="1981200" cy="1600200"/>
          </a:xfrm>
          <a:prstGeom prst="chevron">
            <a:avLst>
              <a:gd name="adj" fmla="val 50000"/>
            </a:avLst>
          </a:prstGeom>
          <a:solidFill>
            <a:srgbClr val="C3D69B">
              <a:alpha val="12941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 b="1">
              <a:latin typeface="Calibri" pitchFamily="-106" charset="0"/>
            </a:endParaRPr>
          </a:p>
        </p:txBody>
      </p:sp>
      <p:grpSp>
        <p:nvGrpSpPr>
          <p:cNvPr id="2" name="Grouper 20"/>
          <p:cNvGrpSpPr>
            <a:grpSpLocks/>
          </p:cNvGrpSpPr>
          <p:nvPr/>
        </p:nvGrpSpPr>
        <p:grpSpPr bwMode="auto">
          <a:xfrm>
            <a:off x="2665413" y="3267075"/>
            <a:ext cx="4954587" cy="1525588"/>
            <a:chOff x="2666206" y="3048000"/>
            <a:chExt cx="4953794" cy="1524794"/>
          </a:xfrm>
        </p:grpSpPr>
        <p:cxnSp>
          <p:nvCxnSpPr>
            <p:cNvPr id="14" name="Connecteur droit 13"/>
            <p:cNvCxnSpPr>
              <a:cxnSpLocks noChangeShapeType="1"/>
            </p:cNvCxnSpPr>
            <p:nvPr/>
          </p:nvCxnSpPr>
          <p:spPr bwMode="auto">
            <a:xfrm rot="5400000">
              <a:off x="2210038" y="3504168"/>
              <a:ext cx="913924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5" name="Connecteur droit 14"/>
            <p:cNvCxnSpPr>
              <a:cxnSpLocks noChangeShapeType="1"/>
            </p:cNvCxnSpPr>
            <p:nvPr/>
          </p:nvCxnSpPr>
          <p:spPr bwMode="auto">
            <a:xfrm rot="5400000">
              <a:off x="7162245" y="3504168"/>
              <a:ext cx="913924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7" name="Connecteur droit 16"/>
            <p:cNvCxnSpPr>
              <a:cxnSpLocks noChangeShapeType="1"/>
            </p:cNvCxnSpPr>
            <p:nvPr/>
          </p:nvCxnSpPr>
          <p:spPr bwMode="auto">
            <a:xfrm>
              <a:off x="2666206" y="3961924"/>
              <a:ext cx="4953794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9" name="Connecteur droit avec flèche 18"/>
            <p:cNvCxnSpPr>
              <a:cxnSpLocks noChangeShapeType="1"/>
            </p:cNvCxnSpPr>
            <p:nvPr/>
          </p:nvCxnSpPr>
          <p:spPr bwMode="auto">
            <a:xfrm rot="5400000">
              <a:off x="4801161" y="4268152"/>
              <a:ext cx="607697" cy="15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36872" name="ZoneTexte 21"/>
          <p:cNvSpPr txBox="1">
            <a:spLocks noChangeArrowheads="1"/>
          </p:cNvSpPr>
          <p:nvPr/>
        </p:nvSpPr>
        <p:spPr bwMode="auto">
          <a:xfrm>
            <a:off x="1860550" y="4791075"/>
            <a:ext cx="6521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/>
              <a:t>Rupture dans l’approche des processus de changement </a:t>
            </a:r>
          </a:p>
          <a:p>
            <a:pPr algn="ctr"/>
            <a:endParaRPr lang="fr-FR" b="1"/>
          </a:p>
          <a:p>
            <a:pPr algn="ctr"/>
            <a:r>
              <a:rPr lang="fr-FR" b="1"/>
              <a:t>Exclusion de l’administration des espaces de négociation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51520" y="404664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solidFill>
                  <a:schemeClr val="bg1"/>
                </a:solidFill>
                <a:latin typeface="+mj-lt"/>
              </a:rPr>
              <a:t>L’esprit d’entreprendre</a:t>
            </a:r>
            <a:endParaRPr lang="de-DE" sz="3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084168" y="260648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smtClean="0">
                <a:solidFill>
                  <a:schemeClr val="bg1"/>
                </a:solidFill>
                <a:latin typeface="+mj-lt"/>
              </a:rPr>
              <a:t>Les infrastructures</a:t>
            </a:r>
            <a:endParaRPr lang="de-DE" sz="3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39552" y="47667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smtClean="0">
                <a:solidFill>
                  <a:schemeClr val="bg1"/>
                </a:solidFill>
                <a:latin typeface="+mj-lt"/>
              </a:rPr>
              <a:t>La réhabilitation</a:t>
            </a:r>
            <a:endParaRPr lang="de-DE" sz="3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323528" y="5517232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 smtClean="0">
                <a:solidFill>
                  <a:schemeClr val="bg1"/>
                </a:solidFill>
                <a:latin typeface="+mj-lt"/>
              </a:rPr>
              <a:t>Les équipements</a:t>
            </a:r>
            <a:endParaRPr lang="de-DE" sz="36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http://www.iewonline.be/IMG/bmp/PS_Wavre-Jodoign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695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domenicus.malleotus.free.fr/a/img/crapaud_calamite_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564904"/>
            <a:ext cx="7772400" cy="1362456"/>
          </a:xfrm>
        </p:spPr>
        <p:txBody>
          <a:bodyPr>
            <a:normAutofit/>
          </a:bodyPr>
          <a:lstStyle/>
          <a:p>
            <a:pPr algn="ctr"/>
            <a:r>
              <a:rPr lang="fr-BE" sz="8000" dirty="0" smtClean="0">
                <a:solidFill>
                  <a:schemeClr val="tx1"/>
                </a:solidFill>
              </a:rPr>
              <a:t>PIR</a:t>
            </a:r>
            <a:endParaRPr lang="de-DE" sz="8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7851648" cy="1828800"/>
          </a:xfrm>
        </p:spPr>
        <p:txBody>
          <a:bodyPr>
            <a:noAutofit/>
          </a:bodyPr>
          <a:lstStyle/>
          <a:p>
            <a:r>
              <a:rPr lang="fr-BE" sz="6600" dirty="0" smtClean="0">
                <a:solidFill>
                  <a:schemeClr val="tx1"/>
                </a:solidFill>
              </a:rPr>
              <a:t/>
            </a:r>
            <a:br>
              <a:rPr lang="fr-BE" sz="6600" dirty="0" smtClean="0">
                <a:solidFill>
                  <a:schemeClr val="tx1"/>
                </a:solidFill>
              </a:rPr>
            </a:br>
            <a:r>
              <a:rPr lang="fr-BE" sz="6600" dirty="0" smtClean="0">
                <a:solidFill>
                  <a:schemeClr val="tx1"/>
                </a:solidFill>
              </a:rPr>
              <a:t/>
            </a:r>
            <a:br>
              <a:rPr lang="fr-BE" sz="6600" dirty="0" smtClean="0">
                <a:solidFill>
                  <a:schemeClr val="tx1"/>
                </a:solidFill>
              </a:rPr>
            </a:br>
            <a:r>
              <a:rPr lang="fr-BE" sz="6600" dirty="0" smtClean="0">
                <a:solidFill>
                  <a:schemeClr val="tx1"/>
                </a:solidFill>
              </a:rPr>
              <a:t/>
            </a:r>
            <a:br>
              <a:rPr lang="fr-BE" sz="6600" dirty="0" smtClean="0">
                <a:solidFill>
                  <a:schemeClr val="tx1"/>
                </a:solidFill>
              </a:rPr>
            </a:br>
            <a:r>
              <a:rPr lang="fr-BE" sz="6600" dirty="0" smtClean="0">
                <a:solidFill>
                  <a:schemeClr val="tx1"/>
                </a:solidFill>
              </a:rPr>
              <a:t>Contrat d’Avenir</a:t>
            </a:r>
            <a:br>
              <a:rPr lang="fr-BE" sz="6600" dirty="0" smtClean="0">
                <a:solidFill>
                  <a:schemeClr val="tx1"/>
                </a:solidFill>
              </a:rPr>
            </a:br>
            <a:r>
              <a:rPr lang="fr-BE" sz="6600" dirty="0" smtClean="0">
                <a:solidFill>
                  <a:schemeClr val="tx1"/>
                </a:solidFill>
              </a:rPr>
              <a:t/>
            </a:r>
            <a:br>
              <a:rPr lang="fr-BE" sz="6600" dirty="0" smtClean="0">
                <a:solidFill>
                  <a:schemeClr val="tx1"/>
                </a:solidFill>
              </a:rPr>
            </a:br>
            <a:r>
              <a:rPr lang="fr-BE" sz="6600" dirty="0" smtClean="0">
                <a:solidFill>
                  <a:schemeClr val="tx1"/>
                </a:solidFill>
              </a:rPr>
              <a:t>Plans stratégiques transversaux</a:t>
            </a:r>
            <a:br>
              <a:rPr lang="fr-BE" sz="6600" dirty="0" smtClean="0">
                <a:solidFill>
                  <a:schemeClr val="tx1"/>
                </a:solidFill>
              </a:rPr>
            </a:br>
            <a:r>
              <a:rPr lang="fr-BE" sz="6600" dirty="0" smtClean="0">
                <a:solidFill>
                  <a:schemeClr val="tx1"/>
                </a:solidFill>
              </a:rPr>
              <a:t/>
            </a:r>
            <a:br>
              <a:rPr lang="fr-BE" sz="6600" dirty="0" smtClean="0">
                <a:solidFill>
                  <a:schemeClr val="tx1"/>
                </a:solidFill>
              </a:rPr>
            </a:br>
            <a:r>
              <a:rPr lang="fr-BE" sz="6600" dirty="0" smtClean="0">
                <a:solidFill>
                  <a:schemeClr val="tx1"/>
                </a:solidFill>
              </a:rPr>
              <a:t>Plan Marshall 1 et 2</a:t>
            </a:r>
            <a:endParaRPr lang="de-DE" sz="6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ka-scenographes.com/wpfr/wp-content/uploads/2012/02/AEE_logo_web-442x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8394075" cy="345638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8600" y="152400"/>
            <a:ext cx="8686800" cy="8382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342900" indent="-342900" algn="ctr"/>
            <a:r>
              <a:rPr lang="fr-FR" sz="3200" b="1">
                <a:solidFill>
                  <a:srgbClr val="FFFFFF"/>
                </a:solidFill>
                <a:latin typeface="Calibri" pitchFamily="34" charset="0"/>
              </a:rPr>
              <a:t>(1) Rupture au niveau des moyens d’action ?  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28600" y="2209800"/>
            <a:ext cx="4191000" cy="441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Exemple: l’introduction des pôles de compétitivité permet aux acteurs politiques comme administratifs de mettre l’accent sur: 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(A) La construction de compétence et d’études  susceptibles de se traduire par des avancées économiques 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(B) La concentration des moyens et des acteurs en vue de constituer une masse critique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(C) De renforcer des pans de l’industrie wallonne sur le plan international </a:t>
            </a: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724400" y="2209800"/>
            <a:ext cx="4191000" cy="441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Exemple: la gestion des SAED 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Grâce au principe de programmation pluriannuel 2006-2009, les montants sont additionnés. La simple  addition des ressources  budgétaires ne peut pas être confondue avec une augmentation des ressources allouées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Par contre cette démarche est stratégique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28600" y="1295400"/>
            <a:ext cx="4191000" cy="685800"/>
          </a:xfrm>
          <a:prstGeom prst="rect">
            <a:avLst/>
          </a:prstGeom>
          <a:solidFill>
            <a:srgbClr val="C3D69B"/>
          </a:solidFill>
          <a:ln w="25400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400" b="1">
                <a:latin typeface="Calibri" pitchFamily="34" charset="0"/>
              </a:rPr>
              <a:t>Ruptures</a:t>
            </a:r>
            <a:r>
              <a:rPr lang="fr-FR" sz="2400" b="1">
                <a:solidFill>
                  <a:srgbClr val="FFFFFF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724400" y="1295400"/>
            <a:ext cx="4191000" cy="685800"/>
          </a:xfrm>
          <a:prstGeom prst="rect">
            <a:avLst/>
          </a:prstGeom>
          <a:solidFill>
            <a:srgbClr val="C3D69B"/>
          </a:solidFill>
          <a:ln w="25400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400" b="1">
                <a:solidFill>
                  <a:srgbClr val="000000"/>
                </a:solidFill>
                <a:latin typeface="Calibri" pitchFamily="34" charset="0"/>
              </a:rPr>
              <a:t>Continuité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152400"/>
            <a:ext cx="8686800" cy="8382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22225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342900" indent="-342900" algn="ctr"/>
            <a:r>
              <a:rPr lang="fr-FR" sz="3200" b="1">
                <a:solidFill>
                  <a:srgbClr val="FFFFFF"/>
                </a:solidFill>
                <a:latin typeface="Calibri" pitchFamily="34" charset="0"/>
              </a:rPr>
              <a:t>Sites d’activités économiques désaffectés (SAED)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1219200"/>
            <a:ext cx="8686800" cy="762000"/>
          </a:xfrm>
          <a:prstGeom prst="rect">
            <a:avLst/>
          </a:prstGeom>
          <a:solidFill>
            <a:srgbClr val="C3D69B"/>
          </a:solidFill>
          <a:ln w="22225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342900" indent="-342900" algn="ctr"/>
            <a:r>
              <a:rPr lang="fr-FR" sz="3200" b="1">
                <a:solidFill>
                  <a:srgbClr val="000000"/>
                </a:solidFill>
                <a:latin typeface="Calibri" pitchFamily="34" charset="0"/>
              </a:rPr>
              <a:t>Avant PM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8600" y="4114800"/>
            <a:ext cx="8686800" cy="762000"/>
          </a:xfrm>
          <a:prstGeom prst="rect">
            <a:avLst/>
          </a:prstGeom>
          <a:solidFill>
            <a:srgbClr val="C3D69B"/>
          </a:solidFill>
          <a:ln w="22225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342900" indent="-342900" algn="ctr"/>
            <a:r>
              <a:rPr lang="fr-FR" sz="3200" b="1">
                <a:solidFill>
                  <a:srgbClr val="000000"/>
                </a:solidFill>
                <a:latin typeface="Calibri" pitchFamily="34" charset="0"/>
              </a:rPr>
              <a:t>PM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57400" y="2590800"/>
            <a:ext cx="762000" cy="762000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FFFFFF"/>
                </a:solidFill>
                <a:latin typeface="Calibri" pitchFamily="34" charset="0"/>
              </a:rPr>
              <a:t>2006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429000" y="2590800"/>
            <a:ext cx="762000" cy="762000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FFFFFF"/>
                </a:solidFill>
                <a:latin typeface="Calibri" pitchFamily="34" charset="0"/>
              </a:rPr>
              <a:t>2007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800600" y="2590800"/>
            <a:ext cx="762000" cy="762000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FFFFFF"/>
                </a:solidFill>
                <a:latin typeface="Calibri" pitchFamily="34" charset="0"/>
              </a:rPr>
              <a:t>2008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172200" y="2590800"/>
            <a:ext cx="762000" cy="762000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FFFFFF"/>
                </a:solidFill>
                <a:latin typeface="Calibri" pitchFamily="34" charset="0"/>
              </a:rPr>
              <a:t>2009</a:t>
            </a:r>
          </a:p>
        </p:txBody>
      </p:sp>
      <p:cxnSp>
        <p:nvCxnSpPr>
          <p:cNvPr id="19" name="Connecteur droit 18"/>
          <p:cNvCxnSpPr>
            <a:cxnSpLocks noChangeShapeType="1"/>
          </p:cNvCxnSpPr>
          <p:nvPr/>
        </p:nvCxnSpPr>
        <p:spPr bwMode="auto">
          <a:xfrm>
            <a:off x="762000" y="2970213"/>
            <a:ext cx="762000" cy="1587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0" name="Connecteur droit 19"/>
          <p:cNvCxnSpPr>
            <a:cxnSpLocks noChangeShapeType="1"/>
            <a:endCxn id="13" idx="1"/>
          </p:cNvCxnSpPr>
          <p:nvPr/>
        </p:nvCxnSpPr>
        <p:spPr bwMode="auto">
          <a:xfrm>
            <a:off x="2819400" y="2971800"/>
            <a:ext cx="6096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2" name="Connecteur droit 21"/>
          <p:cNvCxnSpPr>
            <a:cxnSpLocks noChangeShapeType="1"/>
          </p:cNvCxnSpPr>
          <p:nvPr/>
        </p:nvCxnSpPr>
        <p:spPr bwMode="auto">
          <a:xfrm>
            <a:off x="4191000" y="2971800"/>
            <a:ext cx="6096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3" name="Connecteur droit 22"/>
          <p:cNvCxnSpPr>
            <a:cxnSpLocks noChangeShapeType="1"/>
          </p:cNvCxnSpPr>
          <p:nvPr/>
        </p:nvCxnSpPr>
        <p:spPr bwMode="auto">
          <a:xfrm>
            <a:off x="5562600" y="2971800"/>
            <a:ext cx="6096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5" name="Connecteur droit avec flèche 24"/>
          <p:cNvCxnSpPr>
            <a:cxnSpLocks noChangeShapeType="1"/>
            <a:stCxn id="15" idx="3"/>
          </p:cNvCxnSpPr>
          <p:nvPr/>
        </p:nvCxnSpPr>
        <p:spPr bwMode="auto">
          <a:xfrm>
            <a:off x="6934200" y="2971800"/>
            <a:ext cx="9906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6" name="Connecteur droit 25"/>
          <p:cNvCxnSpPr>
            <a:cxnSpLocks noChangeShapeType="1"/>
          </p:cNvCxnSpPr>
          <p:nvPr/>
        </p:nvCxnSpPr>
        <p:spPr bwMode="auto">
          <a:xfrm>
            <a:off x="1447800" y="2971800"/>
            <a:ext cx="6096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743200" y="5334000"/>
            <a:ext cx="3657600" cy="990600"/>
          </a:xfrm>
          <a:prstGeom prst="rect">
            <a:avLst/>
          </a:prstGeom>
          <a:solidFill>
            <a:srgbClr val="D99694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FFFFFF"/>
                </a:solidFill>
                <a:latin typeface="Calibri" pitchFamily="34" charset="0"/>
              </a:rPr>
              <a:t>2006 + 2007 + 2008 + 2009 = PM </a:t>
            </a:r>
          </a:p>
        </p:txBody>
      </p:sp>
      <p:cxnSp>
        <p:nvCxnSpPr>
          <p:cNvPr id="28" name="Connecteur droit 27"/>
          <p:cNvCxnSpPr>
            <a:cxnSpLocks noChangeShapeType="1"/>
          </p:cNvCxnSpPr>
          <p:nvPr/>
        </p:nvCxnSpPr>
        <p:spPr bwMode="auto">
          <a:xfrm>
            <a:off x="1447800" y="5864225"/>
            <a:ext cx="762000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9" name="Connecteur droit 28"/>
          <p:cNvCxnSpPr>
            <a:cxnSpLocks noChangeShapeType="1"/>
          </p:cNvCxnSpPr>
          <p:nvPr/>
        </p:nvCxnSpPr>
        <p:spPr bwMode="auto">
          <a:xfrm>
            <a:off x="2133600" y="5865813"/>
            <a:ext cx="6096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0" name="Connecteur droit avec flèche 29"/>
          <p:cNvCxnSpPr>
            <a:cxnSpLocks noChangeShapeType="1"/>
          </p:cNvCxnSpPr>
          <p:nvPr/>
        </p:nvCxnSpPr>
        <p:spPr bwMode="auto">
          <a:xfrm>
            <a:off x="6400800" y="5867400"/>
            <a:ext cx="9906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152400"/>
            <a:ext cx="8686800" cy="8382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342900" indent="-342900" algn="ctr"/>
            <a:r>
              <a:rPr lang="fr-FR" sz="3100" b="1">
                <a:solidFill>
                  <a:srgbClr val="FFFFFF"/>
                </a:solidFill>
                <a:latin typeface="Calibri" pitchFamily="34" charset="0"/>
              </a:rPr>
              <a:t>(2) Rupture au niveau du référentiel économique ?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2209800"/>
            <a:ext cx="4191000" cy="441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Investissement dans l’innovation 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Intégration du référentiel de la « Knowledge based economy »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Requalification du marché de l’emploi au travers de formation adaptées et professionalisantes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24400" y="2209800"/>
            <a:ext cx="4191000" cy="441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Base = potentiel économique wallon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Pas de prise en compte des débordements territoriaux de l’économie wallonne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8600" y="1295400"/>
            <a:ext cx="4191000" cy="685800"/>
          </a:xfrm>
          <a:prstGeom prst="rect">
            <a:avLst/>
          </a:prstGeom>
          <a:solidFill>
            <a:srgbClr val="C3D69B"/>
          </a:solidFill>
          <a:ln w="25400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400" b="1">
                <a:latin typeface="Calibri" pitchFamily="34" charset="0"/>
              </a:rPr>
              <a:t>Ruptures</a:t>
            </a:r>
            <a:r>
              <a:rPr lang="fr-FR" sz="2400" b="1">
                <a:solidFill>
                  <a:srgbClr val="FFFFFF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24400" y="1295400"/>
            <a:ext cx="4191000" cy="685800"/>
          </a:xfrm>
          <a:prstGeom prst="rect">
            <a:avLst/>
          </a:prstGeom>
          <a:solidFill>
            <a:srgbClr val="C3D69B"/>
          </a:solidFill>
          <a:ln w="25400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400" b="1">
                <a:solidFill>
                  <a:srgbClr val="000000"/>
                </a:solidFill>
                <a:latin typeface="Calibri" pitchFamily="34" charset="0"/>
              </a:rPr>
              <a:t>Continuité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152400"/>
            <a:ext cx="8686800" cy="8382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342900" indent="-342900" algn="ctr"/>
            <a:r>
              <a:rPr lang="fr-FR" sz="3200" b="1">
                <a:solidFill>
                  <a:srgbClr val="FFFFFF"/>
                </a:solidFill>
                <a:latin typeface="Calibri" pitchFamily="34" charset="0"/>
              </a:rPr>
              <a:t>(3) Rupture au niveau de la gouvernance ? 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2209800"/>
            <a:ext cx="4191000" cy="441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BE" sz="16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endParaRPr lang="fr-BE" sz="16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BE" sz="1600">
                <a:solidFill>
                  <a:srgbClr val="000000"/>
                </a:solidFill>
                <a:latin typeface="Calibri" pitchFamily="34" charset="0"/>
              </a:rPr>
              <a:t>Démarche transversale </a:t>
            </a:r>
          </a:p>
          <a:p>
            <a:pPr algn="ctr"/>
            <a:r>
              <a:rPr lang="fr-BE" sz="1600">
                <a:solidFill>
                  <a:srgbClr val="000000"/>
                </a:solidFill>
                <a:latin typeface="Calibri" pitchFamily="34" charset="0"/>
              </a:rPr>
              <a:t>Démarche de concertation &amp; partenariat : avec les utilisateurs et entre les utilisateurs.</a:t>
            </a:r>
            <a:endParaRPr lang="fr-BE" sz="8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FR" sz="160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fr-FR" sz="1600">
                <a:solidFill>
                  <a:srgbClr val="000000"/>
                </a:solidFill>
                <a:latin typeface="Calibri" pitchFamily="34" charset="0"/>
              </a:rPr>
              <a:t>Approche prospective intégrée</a:t>
            </a:r>
          </a:p>
          <a:p>
            <a:pPr algn="ctr"/>
            <a:endParaRPr lang="fr-FR" sz="16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FR" sz="1600">
                <a:solidFill>
                  <a:srgbClr val="000000"/>
                </a:solidFill>
                <a:latin typeface="Calibri" pitchFamily="34" charset="0"/>
              </a:rPr>
              <a:t>Action basée sur la sélection</a:t>
            </a:r>
          </a:p>
          <a:p>
            <a:pPr algn="ctr"/>
            <a:r>
              <a:rPr lang="fr-FR" sz="160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fr-FR" sz="1600">
                <a:solidFill>
                  <a:srgbClr val="000000"/>
                </a:solidFill>
                <a:latin typeface="Calibri" pitchFamily="34" charset="0"/>
              </a:rPr>
              <a:t>Requalification du rôle des acteurs sociaux</a:t>
            </a:r>
          </a:p>
          <a:p>
            <a:pPr algn="ctr"/>
            <a:endParaRPr lang="fr-FR" sz="16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BE" sz="1600">
                <a:solidFill>
                  <a:srgbClr val="000000"/>
                </a:solidFill>
                <a:latin typeface="Calibri" pitchFamily="34" charset="0"/>
              </a:rPr>
              <a:t>Simplification administrative</a:t>
            </a:r>
          </a:p>
          <a:p>
            <a:pPr algn="ctr"/>
            <a:endParaRPr lang="fr-BE" sz="16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BE" sz="1600">
                <a:solidFill>
                  <a:srgbClr val="000000"/>
                </a:solidFill>
                <a:latin typeface="Calibri" pitchFamily="34" charset="0"/>
              </a:rPr>
              <a:t>Evaluation permanente du Plan Marshall</a:t>
            </a:r>
          </a:p>
          <a:p>
            <a:pPr algn="ctr"/>
            <a:r>
              <a:rPr lang="fr-BE" sz="1600">
                <a:solidFill>
                  <a:srgbClr val="000000"/>
                </a:solidFill>
                <a:latin typeface="Calibri" pitchFamily="34" charset="0"/>
              </a:rPr>
              <a:t>Délégué spécial garantissant la mise en oeuvre des décisions du</a:t>
            </a:r>
          </a:p>
          <a:p>
            <a:pPr algn="ctr"/>
            <a:r>
              <a:rPr lang="fr-BE" sz="1600">
                <a:solidFill>
                  <a:srgbClr val="000000"/>
                </a:solidFill>
                <a:latin typeface="Calibri" pitchFamily="34" charset="0"/>
              </a:rPr>
              <a:t>gouvernement au sein des administrations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endParaRPr lang="fr-FR" sz="8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24400" y="2209800"/>
            <a:ext cx="4191000" cy="441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On reste dans une logique importée du niveau européenne (FEDER) 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On fragilise le rôle du Parlement wallon comme espace de construction d’expertise et de contre-pouvoir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8600" y="1295400"/>
            <a:ext cx="4191000" cy="685800"/>
          </a:xfrm>
          <a:prstGeom prst="rect">
            <a:avLst/>
          </a:prstGeom>
          <a:solidFill>
            <a:srgbClr val="C3D69B"/>
          </a:solidFill>
          <a:ln w="25400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400" b="1">
                <a:latin typeface="Calibri" pitchFamily="34" charset="0"/>
              </a:rPr>
              <a:t>Ruptures</a:t>
            </a:r>
            <a:r>
              <a:rPr lang="fr-FR" sz="2400" b="1">
                <a:solidFill>
                  <a:srgbClr val="FFFFFF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24400" y="1295400"/>
            <a:ext cx="4191000" cy="685800"/>
          </a:xfrm>
          <a:prstGeom prst="rect">
            <a:avLst/>
          </a:prstGeom>
          <a:solidFill>
            <a:srgbClr val="C3D69B"/>
          </a:solidFill>
          <a:ln w="25400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400" b="1">
                <a:solidFill>
                  <a:srgbClr val="000000"/>
                </a:solidFill>
                <a:latin typeface="Calibri" pitchFamily="34" charset="0"/>
              </a:rPr>
              <a:t>Continuité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563938" y="2970213"/>
            <a:ext cx="1368425" cy="12969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/>
            <a:r>
              <a:rPr lang="fr-BE"/>
              <a:t>Sec Gen</a:t>
            </a:r>
          </a:p>
          <a:p>
            <a:pPr algn="ctr" defTabSz="914400"/>
            <a:endParaRPr lang="fr-BE"/>
          </a:p>
          <a:p>
            <a:pPr algn="ctr" defTabSz="914400"/>
            <a:endParaRPr lang="fr-BE"/>
          </a:p>
          <a:p>
            <a:pPr algn="ctr" defTabSz="914400"/>
            <a:endParaRPr lang="fr-FR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962400" y="3546475"/>
            <a:ext cx="639763" cy="647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BE" b="1"/>
              <a:t>D.S.</a:t>
            </a:r>
            <a:endParaRPr lang="fr-FR" b="1"/>
          </a:p>
        </p:txBody>
      </p:sp>
      <p:sp>
        <p:nvSpPr>
          <p:cNvPr id="40964" name="Line 10"/>
          <p:cNvSpPr>
            <a:spLocks noChangeShapeType="1"/>
          </p:cNvSpPr>
          <p:nvPr/>
        </p:nvSpPr>
        <p:spPr bwMode="auto">
          <a:xfrm flipV="1">
            <a:off x="1524000" y="4197350"/>
            <a:ext cx="1763713" cy="1189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511300" y="5605463"/>
            <a:ext cx="936625" cy="71913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BE"/>
              <a:t>DG</a:t>
            </a:r>
            <a:endParaRPr lang="fr-FR"/>
          </a:p>
        </p:txBody>
      </p:sp>
      <p:sp>
        <p:nvSpPr>
          <p:cNvPr id="40966" name="Line 12"/>
          <p:cNvSpPr>
            <a:spLocks noChangeShapeType="1"/>
          </p:cNvSpPr>
          <p:nvPr/>
        </p:nvSpPr>
        <p:spPr bwMode="auto">
          <a:xfrm flipV="1">
            <a:off x="4140200" y="4478338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563938" y="5605463"/>
            <a:ext cx="936625" cy="71913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BE"/>
              <a:t>DG</a:t>
            </a:r>
            <a:endParaRPr lang="fr-FR"/>
          </a:p>
        </p:txBody>
      </p:sp>
      <p:sp>
        <p:nvSpPr>
          <p:cNvPr id="40968" name="Line 14"/>
          <p:cNvSpPr>
            <a:spLocks noChangeShapeType="1"/>
          </p:cNvSpPr>
          <p:nvPr/>
        </p:nvSpPr>
        <p:spPr bwMode="auto">
          <a:xfrm flipH="1" flipV="1">
            <a:off x="4932363" y="4478338"/>
            <a:ext cx="1533525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5940425" y="5605463"/>
            <a:ext cx="936625" cy="71913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BE"/>
              <a:t>DG</a:t>
            </a:r>
            <a:endParaRPr lang="fr-FR"/>
          </a:p>
        </p:txBody>
      </p:sp>
      <p:sp>
        <p:nvSpPr>
          <p:cNvPr id="40970" name="Line 16"/>
          <p:cNvSpPr>
            <a:spLocks noChangeShapeType="1"/>
          </p:cNvSpPr>
          <p:nvPr/>
        </p:nvSpPr>
        <p:spPr bwMode="auto">
          <a:xfrm flipH="1">
            <a:off x="1905000" y="4378325"/>
            <a:ext cx="1452563" cy="10080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40971" name="Line 17"/>
          <p:cNvSpPr>
            <a:spLocks noChangeShapeType="1"/>
          </p:cNvSpPr>
          <p:nvPr/>
        </p:nvSpPr>
        <p:spPr bwMode="auto">
          <a:xfrm flipH="1">
            <a:off x="3995738" y="4478338"/>
            <a:ext cx="0" cy="10080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40972" name="Line 18"/>
          <p:cNvSpPr>
            <a:spLocks noChangeShapeType="1"/>
          </p:cNvSpPr>
          <p:nvPr/>
        </p:nvSpPr>
        <p:spPr bwMode="auto">
          <a:xfrm>
            <a:off x="5029200" y="4419600"/>
            <a:ext cx="1584325" cy="10080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2819400" y="1181100"/>
            <a:ext cx="3024188" cy="647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BE"/>
          </a:p>
          <a:p>
            <a:pPr algn="ctr"/>
            <a:endParaRPr lang="fr-BE"/>
          </a:p>
          <a:p>
            <a:pPr algn="ctr"/>
            <a:r>
              <a:rPr lang="fr-BE" b="1">
                <a:solidFill>
                  <a:srgbClr val="000000"/>
                </a:solidFill>
              </a:rPr>
              <a:t>Ministre-Président</a:t>
            </a:r>
          </a:p>
          <a:p>
            <a:pPr algn="ctr"/>
            <a:endParaRPr lang="fr-BE" b="1"/>
          </a:p>
          <a:p>
            <a:pPr algn="ctr"/>
            <a:endParaRPr lang="fr-BE"/>
          </a:p>
          <a:p>
            <a:pPr algn="ctr"/>
            <a:endParaRPr lang="fr-FR"/>
          </a:p>
        </p:txBody>
      </p:sp>
      <p:sp>
        <p:nvSpPr>
          <p:cNvPr id="40974" name="Line 21"/>
          <p:cNvSpPr>
            <a:spLocks noChangeShapeType="1"/>
          </p:cNvSpPr>
          <p:nvPr/>
        </p:nvSpPr>
        <p:spPr bwMode="auto">
          <a:xfrm flipH="1">
            <a:off x="3995738" y="1916113"/>
            <a:ext cx="0" cy="936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40975" name="Rectangle 22"/>
          <p:cNvSpPr>
            <a:spLocks noChangeArrowheads="1"/>
          </p:cNvSpPr>
          <p:nvPr/>
        </p:nvSpPr>
        <p:spPr bwMode="auto">
          <a:xfrm>
            <a:off x="900113" y="4876800"/>
            <a:ext cx="6911975" cy="1676400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28600" y="152400"/>
            <a:ext cx="8686800" cy="8382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22225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342900" indent="-342900" algn="ctr"/>
            <a:r>
              <a:rPr lang="fr-FR" sz="3200" b="1">
                <a:solidFill>
                  <a:srgbClr val="FFFFFF"/>
                </a:solidFill>
                <a:latin typeface="Calibri" pitchFamily="34" charset="0"/>
              </a:rPr>
              <a:t>Rôle de coordination du secrétariat général</a:t>
            </a:r>
          </a:p>
        </p:txBody>
      </p:sp>
      <p:sp>
        <p:nvSpPr>
          <p:cNvPr id="40977" name="Line 21"/>
          <p:cNvSpPr>
            <a:spLocks noChangeShapeType="1"/>
          </p:cNvSpPr>
          <p:nvPr/>
        </p:nvSpPr>
        <p:spPr bwMode="auto">
          <a:xfrm flipH="1">
            <a:off x="4343400" y="1905000"/>
            <a:ext cx="0" cy="936625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257800" y="1676400"/>
            <a:ext cx="3429000" cy="3886200"/>
          </a:xfrm>
          <a:prstGeom prst="rect">
            <a:avLst/>
          </a:prstGeom>
          <a:solidFill>
            <a:srgbClr val="D9D9D9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152400"/>
            <a:ext cx="8686800" cy="8382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22225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342900" indent="-342900" algn="ctr"/>
            <a:r>
              <a:rPr lang="fr-FR" sz="3200" b="1">
                <a:solidFill>
                  <a:srgbClr val="FFFFFF"/>
                </a:solidFill>
                <a:latin typeface="Calibri" pitchFamily="34" charset="0"/>
              </a:rPr>
              <a:t>Fragilisation du Parlement wallon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0" y="2819400"/>
            <a:ext cx="1295400" cy="1066800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400" b="1">
                <a:solidFill>
                  <a:srgbClr val="FFFFFF"/>
                </a:solidFill>
                <a:latin typeface="Calibri" pitchFamily="34" charset="0"/>
              </a:rPr>
              <a:t>Plan </a:t>
            </a:r>
          </a:p>
        </p:txBody>
      </p:sp>
      <p:cxnSp>
        <p:nvCxnSpPr>
          <p:cNvPr id="8" name="Connecteur droit 7"/>
          <p:cNvCxnSpPr>
            <a:cxnSpLocks noChangeShapeType="1"/>
          </p:cNvCxnSpPr>
          <p:nvPr/>
        </p:nvCxnSpPr>
        <p:spPr bwMode="auto">
          <a:xfrm>
            <a:off x="2819400" y="3427413"/>
            <a:ext cx="9906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10000" y="2819400"/>
            <a:ext cx="1295400" cy="1066800"/>
          </a:xfrm>
          <a:prstGeom prst="rect">
            <a:avLst/>
          </a:prstGeom>
          <a:solidFill>
            <a:srgbClr val="95B3D7"/>
          </a:solidFill>
          <a:ln w="28575">
            <a:noFill/>
            <a:prstDash val="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400" b="1">
                <a:solidFill>
                  <a:srgbClr val="FFFFFF"/>
                </a:solidFill>
                <a:latin typeface="Calibri" pitchFamily="34" charset="0"/>
              </a:rPr>
              <a:t>Plmt. </a:t>
            </a:r>
          </a:p>
        </p:txBody>
      </p:sp>
      <p:cxnSp>
        <p:nvCxnSpPr>
          <p:cNvPr id="10" name="Connecteur droit 9"/>
          <p:cNvCxnSpPr>
            <a:cxnSpLocks noChangeShapeType="1"/>
          </p:cNvCxnSpPr>
          <p:nvPr/>
        </p:nvCxnSpPr>
        <p:spPr bwMode="auto">
          <a:xfrm>
            <a:off x="990600" y="3427413"/>
            <a:ext cx="5334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2" name="Connecteur droit 11"/>
          <p:cNvCxnSpPr>
            <a:cxnSpLocks noChangeShapeType="1"/>
          </p:cNvCxnSpPr>
          <p:nvPr/>
        </p:nvCxnSpPr>
        <p:spPr bwMode="auto">
          <a:xfrm rot="5400000">
            <a:off x="497681" y="2932907"/>
            <a:ext cx="987425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44488" y="1373188"/>
            <a:ext cx="1295400" cy="1066800"/>
          </a:xfrm>
          <a:prstGeom prst="rect">
            <a:avLst/>
          </a:prstGeom>
          <a:solidFill>
            <a:srgbClr val="95B3D7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400" b="1">
                <a:solidFill>
                  <a:srgbClr val="FFFFFF"/>
                </a:solidFill>
                <a:latin typeface="Calibri" pitchFamily="34" charset="0"/>
              </a:rPr>
              <a:t>Gvt.</a:t>
            </a:r>
          </a:p>
        </p:txBody>
      </p:sp>
      <p:cxnSp>
        <p:nvCxnSpPr>
          <p:cNvPr id="15" name="Connecteur droit 14"/>
          <p:cNvCxnSpPr>
            <a:cxnSpLocks noChangeShapeType="1"/>
          </p:cNvCxnSpPr>
          <p:nvPr/>
        </p:nvCxnSpPr>
        <p:spPr bwMode="auto">
          <a:xfrm rot="5400000">
            <a:off x="4305301" y="2628900"/>
            <a:ext cx="379412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7" name="Connecteur droit 16"/>
          <p:cNvCxnSpPr>
            <a:cxnSpLocks noChangeShapeType="1"/>
          </p:cNvCxnSpPr>
          <p:nvPr/>
        </p:nvCxnSpPr>
        <p:spPr bwMode="auto">
          <a:xfrm>
            <a:off x="4494213" y="2439988"/>
            <a:ext cx="9906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84813" y="1908175"/>
            <a:ext cx="1295400" cy="1066800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400" b="1">
                <a:solidFill>
                  <a:srgbClr val="FFFFFF"/>
                </a:solidFill>
                <a:latin typeface="Calibri" pitchFamily="34" charset="0"/>
              </a:rPr>
              <a:t>Evalt° </a:t>
            </a:r>
          </a:p>
        </p:txBody>
      </p:sp>
      <p:cxnSp>
        <p:nvCxnSpPr>
          <p:cNvPr id="19" name="Connecteur droit 18"/>
          <p:cNvCxnSpPr>
            <a:cxnSpLocks noChangeShapeType="1"/>
          </p:cNvCxnSpPr>
          <p:nvPr/>
        </p:nvCxnSpPr>
        <p:spPr bwMode="auto">
          <a:xfrm>
            <a:off x="6780213" y="2436813"/>
            <a:ext cx="9906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0" name="Connecteur droit 19"/>
          <p:cNvCxnSpPr>
            <a:cxnSpLocks noChangeShapeType="1"/>
          </p:cNvCxnSpPr>
          <p:nvPr/>
        </p:nvCxnSpPr>
        <p:spPr bwMode="auto">
          <a:xfrm rot="5400000">
            <a:off x="7580312" y="2630488"/>
            <a:ext cx="379413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121525" y="2819400"/>
            <a:ext cx="1295400" cy="1066800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400" b="1">
                <a:solidFill>
                  <a:srgbClr val="FFFFFF"/>
                </a:solidFill>
                <a:latin typeface="Calibri" pitchFamily="34" charset="0"/>
              </a:rPr>
              <a:t>Gvt.</a:t>
            </a:r>
          </a:p>
        </p:txBody>
      </p:sp>
      <p:cxnSp>
        <p:nvCxnSpPr>
          <p:cNvPr id="22" name="Connecteur droit 21"/>
          <p:cNvCxnSpPr>
            <a:cxnSpLocks noChangeShapeType="1"/>
          </p:cNvCxnSpPr>
          <p:nvPr/>
        </p:nvCxnSpPr>
        <p:spPr bwMode="auto">
          <a:xfrm rot="5400000">
            <a:off x="7578725" y="4075113"/>
            <a:ext cx="379413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119938" y="4265613"/>
            <a:ext cx="1295400" cy="1066800"/>
          </a:xfrm>
          <a:prstGeom prst="rect">
            <a:avLst/>
          </a:prstGeom>
          <a:solidFill>
            <a:srgbClr val="D7E4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Ajustement</a:t>
            </a:r>
          </a:p>
          <a:p>
            <a:pPr algn="ctr"/>
            <a:r>
              <a:rPr lang="fr-FR" b="1">
                <a:solidFill>
                  <a:srgbClr val="FFFFFF"/>
                </a:solidFill>
                <a:latin typeface="Calibri" pitchFamily="34" charset="0"/>
              </a:rPr>
              <a:t>budgétaire</a:t>
            </a:r>
          </a:p>
        </p:txBody>
      </p:sp>
      <p:sp>
        <p:nvSpPr>
          <p:cNvPr id="43026" name="ZoneTexte 24"/>
          <p:cNvSpPr txBox="1">
            <a:spLocks noChangeArrowheads="1"/>
          </p:cNvSpPr>
          <p:nvPr/>
        </p:nvSpPr>
        <p:spPr bwMode="auto">
          <a:xfrm>
            <a:off x="7696200" y="5562600"/>
            <a:ext cx="1096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Séquence </a:t>
            </a:r>
          </a:p>
        </p:txBody>
      </p:sp>
      <p:cxnSp>
        <p:nvCxnSpPr>
          <p:cNvPr id="25" name="Connecteur droit 24"/>
          <p:cNvCxnSpPr>
            <a:cxnSpLocks noChangeShapeType="1"/>
          </p:cNvCxnSpPr>
          <p:nvPr/>
        </p:nvCxnSpPr>
        <p:spPr bwMode="auto">
          <a:xfrm>
            <a:off x="6172200" y="4876800"/>
            <a:ext cx="949325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" name="Connecteur droit 27"/>
          <p:cNvCxnSpPr>
            <a:cxnSpLocks noChangeShapeType="1"/>
          </p:cNvCxnSpPr>
          <p:nvPr/>
        </p:nvCxnSpPr>
        <p:spPr bwMode="auto">
          <a:xfrm rot="16200000" flipH="1">
            <a:off x="5220493" y="3926682"/>
            <a:ext cx="19034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152400"/>
            <a:ext cx="8686800" cy="8382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342900" indent="-342900" algn="ctr"/>
            <a:r>
              <a:rPr lang="fr-FR" sz="3100" b="1">
                <a:solidFill>
                  <a:srgbClr val="FFFFFF"/>
                </a:solidFill>
                <a:latin typeface="Calibri" pitchFamily="34" charset="0"/>
              </a:rPr>
              <a:t>(4) Rupture au niveau du référentiel administratif?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2209800"/>
            <a:ext cx="4191000" cy="441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De nouveaux modes de gestion sont mis en place qui permettent de redéfinir le référentiel administration (répartition des pouvoirs) et d’intégrer un référentiel plus entrepreneurial (faire faire)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Nouveaux instruments: reporting, gestion de projets, agences…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Le rôle des délégués spéciaux renforce la centralisation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24400" y="2209800"/>
            <a:ext cx="4191000" cy="441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L’évaluation ne montre pas une augmentation de la transversalité </a:t>
            </a:r>
          </a:p>
          <a:p>
            <a:pPr algn="ctr"/>
            <a:r>
              <a:rPr lang="fr-FR">
                <a:solidFill>
                  <a:srgbClr val="FFFFFF"/>
                </a:solidFill>
                <a:latin typeface="Calibri" pitchFamily="34" charset="0"/>
              </a:rPr>
              <a:t>, </a:t>
            </a: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Le plan Marshall renforcer les innovations des dix dernières années dans l’administration: </a:t>
            </a:r>
          </a:p>
          <a:p>
            <a:pPr algn="ctr"/>
            <a:endParaRPr lang="fr-FR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plus de OIP de certaines pratiques qui restent pourtant les problèmes de l’administration (OIP, centralisation …)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8600" y="1295400"/>
            <a:ext cx="4191000" cy="685800"/>
          </a:xfrm>
          <a:prstGeom prst="rect">
            <a:avLst/>
          </a:prstGeom>
          <a:solidFill>
            <a:srgbClr val="C3D69B"/>
          </a:solidFill>
          <a:ln w="25400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400" b="1">
                <a:latin typeface="Calibri" pitchFamily="34" charset="0"/>
              </a:rPr>
              <a:t>Ruptures</a:t>
            </a:r>
            <a:r>
              <a:rPr lang="fr-FR" sz="2400" b="1">
                <a:solidFill>
                  <a:srgbClr val="FFFFFF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24400" y="1295400"/>
            <a:ext cx="4191000" cy="685800"/>
          </a:xfrm>
          <a:prstGeom prst="rect">
            <a:avLst/>
          </a:prstGeom>
          <a:solidFill>
            <a:srgbClr val="C3D69B"/>
          </a:solidFill>
          <a:ln w="25400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400" b="1">
                <a:solidFill>
                  <a:srgbClr val="000000"/>
                </a:solidFill>
                <a:latin typeface="Calibri" pitchFamily="34" charset="0"/>
              </a:rPr>
              <a:t>Continuité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152400"/>
            <a:ext cx="8686800" cy="8382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342900" indent="-342900" algn="ctr"/>
            <a:r>
              <a:rPr lang="fr-FR" sz="3100" b="1">
                <a:solidFill>
                  <a:srgbClr val="FFFFFF"/>
                </a:solidFill>
                <a:latin typeface="Calibri" pitchFamily="34" charset="0"/>
              </a:rPr>
              <a:t>(5) Rupture au niveau du référentiel politique?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2209800"/>
            <a:ext cx="4191000" cy="441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Construction d’un projet politique wallon se traduisant par des instruments dont la portée s’oriente sur le territoire et les acteurs wallon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724400" y="2209800"/>
            <a:ext cx="4191000" cy="441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Le projet politique wallon entend mettre en place des structures de types </a:t>
            </a:r>
          </a:p>
          <a:p>
            <a:pPr algn="ctr"/>
            <a:r>
              <a:rPr lang="fr-FR">
                <a:solidFill>
                  <a:srgbClr val="000000"/>
                </a:solidFill>
                <a:latin typeface="Calibri" pitchFamily="34" charset="0"/>
              </a:rPr>
              <a:t>Etat-nation.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8600" y="1295400"/>
            <a:ext cx="4191000" cy="685800"/>
          </a:xfrm>
          <a:prstGeom prst="rect">
            <a:avLst/>
          </a:prstGeom>
          <a:solidFill>
            <a:srgbClr val="C3D69B"/>
          </a:solidFill>
          <a:ln w="25400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400" b="1">
                <a:latin typeface="Calibri" pitchFamily="34" charset="0"/>
              </a:rPr>
              <a:t>Ruptures</a:t>
            </a:r>
            <a:r>
              <a:rPr lang="fr-FR" sz="2400" b="1">
                <a:solidFill>
                  <a:srgbClr val="FFFFFF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24400" y="1295400"/>
            <a:ext cx="4191000" cy="685800"/>
          </a:xfrm>
          <a:prstGeom prst="rect">
            <a:avLst/>
          </a:prstGeom>
          <a:solidFill>
            <a:srgbClr val="C3D69B"/>
          </a:solidFill>
          <a:ln w="25400">
            <a:solidFill>
              <a:schemeClr val="tx1"/>
            </a:solidFill>
            <a:prstDash val="sys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400" b="1">
                <a:solidFill>
                  <a:srgbClr val="000000"/>
                </a:solidFill>
                <a:latin typeface="Calibri" pitchFamily="34" charset="0"/>
              </a:rPr>
              <a:t>Continuité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57400" y="1752600"/>
            <a:ext cx="5181600" cy="4876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fr-FR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4" name="Diagramme 3"/>
          <p:cNvGraphicFramePr/>
          <p:nvPr/>
        </p:nvGraphicFramePr>
        <p:xfrm>
          <a:off x="1981200" y="2133600"/>
          <a:ext cx="51816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95600" y="152400"/>
            <a:ext cx="3276600" cy="685800"/>
          </a:xfrm>
          <a:prstGeom prst="rect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fr-FR" sz="2800" b="1">
                <a:solidFill>
                  <a:srgbClr val="FFFFFF"/>
                </a:solidFill>
                <a:latin typeface="Calibri" pitchFamily="34" charset="0"/>
              </a:rPr>
              <a:t>Le Plan Marshall </a:t>
            </a:r>
          </a:p>
        </p:txBody>
      </p:sp>
      <p:cxnSp>
        <p:nvCxnSpPr>
          <p:cNvPr id="6" name="Connecteur droit avec flèche 5"/>
          <p:cNvCxnSpPr>
            <a:cxnSpLocks noChangeShapeType="1"/>
          </p:cNvCxnSpPr>
          <p:nvPr/>
        </p:nvCxnSpPr>
        <p:spPr bwMode="auto">
          <a:xfrm rot="5400000">
            <a:off x="4229894" y="1294606"/>
            <a:ext cx="6096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50182" name="ZoneTexte 7"/>
          <p:cNvSpPr txBox="1">
            <a:spLocks noChangeArrowheads="1"/>
          </p:cNvSpPr>
          <p:nvPr/>
        </p:nvSpPr>
        <p:spPr bwMode="auto">
          <a:xfrm>
            <a:off x="5300663" y="1295400"/>
            <a:ext cx="2090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i="1">
                <a:latin typeface="Calibri" pitchFamily="34" charset="0"/>
              </a:rPr>
              <a:t>Travail du politique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827584" y="2132856"/>
            <a:ext cx="7772400" cy="13624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9000" dirty="0" smtClean="0">
                <a:latin typeface="+mj-lt"/>
                <a:ea typeface="+mj-ea"/>
                <a:cs typeface="+mj-cs"/>
              </a:rPr>
              <a:t>Une politique d’évaluation</a:t>
            </a:r>
            <a:endParaRPr kumimoji="0" lang="de-DE" sz="9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http://www.weka.fr/actualite/action-sociale-thematique_7846/mise-en-uvre-des-avenants-aux-contrats-urbains-de-cohesion-sociale-article_61557/figures/media_61557_media3/istock_000013296501x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 descr="http://www.pedagogeeks.fr/wp-content/docs/2011/06/evalu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9268" y="0"/>
            <a:ext cx="534473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http://img.directindustry.fr/images_di/photo-g/huile-pour-lubrification-d-engrenages-21026-2498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476" y="609600"/>
            <a:ext cx="8271524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754" y="609600"/>
            <a:ext cx="8557846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755576" y="3650720"/>
            <a:ext cx="7772400" cy="1362456"/>
          </a:xfrm>
        </p:spPr>
        <p:txBody>
          <a:bodyPr>
            <a:normAutofit fontScale="90000"/>
          </a:bodyPr>
          <a:lstStyle/>
          <a:p>
            <a:r>
              <a:rPr lang="fr-BE" sz="9600" b="1" dirty="0" smtClean="0">
                <a:solidFill>
                  <a:schemeClr val="tx1"/>
                </a:solidFill>
              </a:rPr>
              <a:t>FORMALISER</a:t>
            </a:r>
            <a:r>
              <a:rPr lang="fr-BE" sz="15000" b="1" dirty="0" smtClean="0">
                <a:solidFill>
                  <a:schemeClr val="tx1"/>
                </a:solidFill>
              </a:rPr>
              <a:t/>
            </a:r>
            <a:br>
              <a:rPr lang="fr-BE" sz="15000" b="1" dirty="0" smtClean="0">
                <a:solidFill>
                  <a:schemeClr val="tx1"/>
                </a:solidFill>
              </a:rPr>
            </a:br>
            <a:endParaRPr lang="de-DE" sz="15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268560"/>
            <a:ext cx="64008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9853</TotalTime>
  <Words>2273</Words>
  <Application>Microsoft Office PowerPoint</Application>
  <PresentationFormat>Affichage à l'écran (4:3)</PresentationFormat>
  <Paragraphs>575</Paragraphs>
  <Slides>124</Slides>
  <Notes>72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124</vt:i4>
      </vt:variant>
    </vt:vector>
  </HeadingPairs>
  <TitlesOfParts>
    <vt:vector size="125" baseType="lpstr">
      <vt:lpstr>Thème Office</vt:lpstr>
      <vt:lpstr>          </vt:lpstr>
      <vt:lpstr>Qu’est ce que c’est ? </vt:lpstr>
      <vt:lpstr>Un plan…  </vt:lpstr>
      <vt:lpstr>D’où vient-il ? </vt:lpstr>
      <vt:lpstr>Diapositive 5</vt:lpstr>
      <vt:lpstr>Diapositive 6</vt:lpstr>
      <vt:lpstr>Diapositive 7</vt:lpstr>
      <vt:lpstr>   Contrat d’Avenir  Plans stratégiques transversaux  Plan Marshall 1 et 2</vt:lpstr>
      <vt:lpstr>Diapositive 9</vt:lpstr>
      <vt:lpstr>Diapositive 10</vt:lpstr>
      <vt:lpstr>Diapositive 11</vt:lpstr>
      <vt:lpstr>Diapositive 12</vt:lpstr>
      <vt:lpstr>Diapositive 13</vt:lpstr>
      <vt:lpstr>Bonne gouvernance…  ça veut dire quoi ? </vt:lpstr>
      <vt:lpstr>Se doter d’une stratégie claire  Se fixer des objectifs précis  Affecter des budgets</vt:lpstr>
      <vt:lpstr>Etablir des échéances   Organiser un pilotage stratégique et un monitoring régulier  Procéder à des évaluations périodiques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FORMALISER </vt:lpstr>
      <vt:lpstr>Association des parties prenantes :   Partenaires sociaux  Secteurs professionnels  Administrations, OIP et assimilés </vt:lpstr>
      <vt:lpstr>Diapositive 36</vt:lpstr>
      <vt:lpstr>Diapositive 37</vt:lpstr>
      <vt:lpstr>Diapositive 38</vt:lpstr>
      <vt:lpstr>Diapositive 39</vt:lpstr>
      <vt:lpstr>X… Axes  XX… Mesures  XXX… Actions  XXXX… Tâches</vt:lpstr>
      <vt:lpstr>          </vt:lpstr>
      <vt:lpstr>2,75 Milliards   6 axes</vt:lpstr>
      <vt:lpstr>Diapositive 43</vt:lpstr>
      <vt:lpstr>186.000 heures</vt:lpstr>
      <vt:lpstr>Plan langue</vt:lpstr>
      <vt:lpstr>Evaluation thématique</vt:lpstr>
      <vt:lpstr>Formations vertes</vt:lpstr>
      <vt:lpstr>Essais métiers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236 projets  461 millions </vt:lpstr>
      <vt:lpstr>Diapositive 64</vt:lpstr>
      <vt:lpstr>Diapositive 65</vt:lpstr>
      <vt:lpstr>Diapositive 66</vt:lpstr>
      <vt:lpstr>Evaluation thématique </vt:lpstr>
      <vt:lpstr>Diapositive 68</vt:lpstr>
      <vt:lpstr>Evaluation thématique 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PIR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FORMALISER </vt:lpstr>
      <vt:lpstr>Diapositive 99</vt:lpstr>
      <vt:lpstr>Diapositive 100</vt:lpstr>
      <vt:lpstr>Diapositive 101</vt:lpstr>
      <vt:lpstr>Diapositive 102</vt:lpstr>
      <vt:lpstr>Diapositive 103</vt:lpstr>
      <vt:lpstr>Diapositive 104</vt:lpstr>
      <vt:lpstr>Diapositive 105</vt:lpstr>
      <vt:lpstr>Diapositive 106</vt:lpstr>
      <vt:lpstr>Diapositive 107</vt:lpstr>
      <vt:lpstr>Diapositive 108</vt:lpstr>
      <vt:lpstr>Diapositive 109</vt:lpstr>
      <vt:lpstr>Diapositive 110</vt:lpstr>
      <vt:lpstr>Diapositive 111</vt:lpstr>
      <vt:lpstr>Diapositive 112</vt:lpstr>
      <vt:lpstr>Diapositive 113</vt:lpstr>
      <vt:lpstr>Diapositive 114</vt:lpstr>
      <vt:lpstr>Diapositive 115</vt:lpstr>
      <vt:lpstr>Diapositive 116</vt:lpstr>
      <vt:lpstr>Diapositive 117</vt:lpstr>
      <vt:lpstr>Diapositive 118</vt:lpstr>
      <vt:lpstr>Diapositive 119</vt:lpstr>
      <vt:lpstr>Diapositive 120</vt:lpstr>
      <vt:lpstr>Diapositive 121</vt:lpstr>
      <vt:lpstr>Diapositive 122</vt:lpstr>
      <vt:lpstr>Diapositive 123</vt:lpstr>
      <vt:lpstr>          </vt:lpstr>
    </vt:vector>
  </TitlesOfParts>
  <Company>Service Public de Wallonie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Marshall2.vert</dc:title>
  <dc:creator>135771</dc:creator>
  <cp:lastModifiedBy>JorisG</cp:lastModifiedBy>
  <cp:revision>228</cp:revision>
  <dcterms:created xsi:type="dcterms:W3CDTF">2011-10-18T09:01:40Z</dcterms:created>
  <dcterms:modified xsi:type="dcterms:W3CDTF">2014-12-08T09:00:16Z</dcterms:modified>
</cp:coreProperties>
</file>