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5" r:id="rId8"/>
    <p:sldId id="262" r:id="rId9"/>
    <p:sldId id="266" r:id="rId10"/>
    <p:sldId id="274" r:id="rId11"/>
    <p:sldId id="268" r:id="rId12"/>
    <p:sldId id="271" r:id="rId13"/>
    <p:sldId id="270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22" autoAdjust="0"/>
  </p:normalViewPr>
  <p:slideViewPr>
    <p:cSldViewPr>
      <p:cViewPr>
        <p:scale>
          <a:sx n="75" d="100"/>
          <a:sy n="75" d="100"/>
        </p:scale>
        <p:origin x="-1818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8EAF-D03D-48FA-8CC2-E1A0B594DC56}" type="datetimeFigureOut">
              <a:rPr lang="en-NZ" smtClean="0"/>
              <a:pPr/>
              <a:t>9/10/2014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02A-84E8-4ED3-A061-D7AAF5F57484}" type="slidenum">
              <a:rPr lang="en-NZ" smtClean="0"/>
              <a:pPr/>
              <a:t>‹N°›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8EAF-D03D-48FA-8CC2-E1A0B594DC56}" type="datetimeFigureOut">
              <a:rPr lang="en-NZ" smtClean="0"/>
              <a:pPr/>
              <a:t>9/10/2014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02A-84E8-4ED3-A061-D7AAF5F57484}" type="slidenum">
              <a:rPr lang="en-NZ" smtClean="0"/>
              <a:pPr/>
              <a:t>‹N°›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8EAF-D03D-48FA-8CC2-E1A0B594DC56}" type="datetimeFigureOut">
              <a:rPr lang="en-NZ" smtClean="0"/>
              <a:pPr/>
              <a:t>9/10/2014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02A-84E8-4ED3-A061-D7AAF5F57484}" type="slidenum">
              <a:rPr lang="en-NZ" smtClean="0"/>
              <a:pPr/>
              <a:t>‹N°›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8EAF-D03D-48FA-8CC2-E1A0B594DC56}" type="datetimeFigureOut">
              <a:rPr lang="en-NZ" smtClean="0"/>
              <a:pPr/>
              <a:t>9/10/2014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02A-84E8-4ED3-A061-D7AAF5F57484}" type="slidenum">
              <a:rPr lang="en-NZ" smtClean="0"/>
              <a:pPr/>
              <a:t>‹N°›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8EAF-D03D-48FA-8CC2-E1A0B594DC56}" type="datetimeFigureOut">
              <a:rPr lang="en-NZ" smtClean="0"/>
              <a:pPr/>
              <a:t>9/10/2014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02A-84E8-4ED3-A061-D7AAF5F57484}" type="slidenum">
              <a:rPr lang="en-NZ" smtClean="0"/>
              <a:pPr/>
              <a:t>‹N°›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8EAF-D03D-48FA-8CC2-E1A0B594DC56}" type="datetimeFigureOut">
              <a:rPr lang="en-NZ" smtClean="0"/>
              <a:pPr/>
              <a:t>9/10/2014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02A-84E8-4ED3-A061-D7AAF5F57484}" type="slidenum">
              <a:rPr lang="en-NZ" smtClean="0"/>
              <a:pPr/>
              <a:t>‹N°›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8EAF-D03D-48FA-8CC2-E1A0B594DC56}" type="datetimeFigureOut">
              <a:rPr lang="en-NZ" smtClean="0"/>
              <a:pPr/>
              <a:t>9/10/2014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02A-84E8-4ED3-A061-D7AAF5F57484}" type="slidenum">
              <a:rPr lang="en-NZ" smtClean="0"/>
              <a:pPr/>
              <a:t>‹N°›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8EAF-D03D-48FA-8CC2-E1A0B594DC56}" type="datetimeFigureOut">
              <a:rPr lang="en-NZ" smtClean="0"/>
              <a:pPr/>
              <a:t>9/10/2014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02A-84E8-4ED3-A061-D7AAF5F57484}" type="slidenum">
              <a:rPr lang="en-NZ" smtClean="0"/>
              <a:pPr/>
              <a:t>‹N°›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8EAF-D03D-48FA-8CC2-E1A0B594DC56}" type="datetimeFigureOut">
              <a:rPr lang="en-NZ" smtClean="0"/>
              <a:pPr/>
              <a:t>9/10/2014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02A-84E8-4ED3-A061-D7AAF5F57484}" type="slidenum">
              <a:rPr lang="en-NZ" smtClean="0"/>
              <a:pPr/>
              <a:t>‹N°›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8EAF-D03D-48FA-8CC2-E1A0B594DC56}" type="datetimeFigureOut">
              <a:rPr lang="en-NZ" smtClean="0"/>
              <a:pPr/>
              <a:t>9/10/2014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02A-84E8-4ED3-A061-D7AAF5F57484}" type="slidenum">
              <a:rPr lang="en-NZ" smtClean="0"/>
              <a:pPr/>
              <a:t>‹N°›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8EAF-D03D-48FA-8CC2-E1A0B594DC56}" type="datetimeFigureOut">
              <a:rPr lang="en-NZ" smtClean="0"/>
              <a:pPr/>
              <a:t>9/10/2014</a:t>
            </a:fld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09402A-84E8-4ED3-A061-D7AAF5F57484}" type="slidenum">
              <a:rPr lang="en-NZ" smtClean="0"/>
              <a:pPr/>
              <a:t>‹N°›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909402A-84E8-4ED3-A061-D7AAF5F57484}" type="slidenum">
              <a:rPr lang="en-NZ" smtClean="0"/>
              <a:pPr/>
              <a:t>‹N°›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DCF8EAF-D03D-48FA-8CC2-E1A0B594DC56}" type="datetimeFigureOut">
              <a:rPr lang="en-NZ" smtClean="0"/>
              <a:pPr/>
              <a:t>9/10/2014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7632848" cy="857063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Estimating Relative Change in Ventricular Stroke Work from Aortic Pressure</a:t>
            </a:r>
            <a:r>
              <a:rPr lang="en-N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N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N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216312"/>
            <a:ext cx="7344816" cy="1728192"/>
          </a:xfrm>
        </p:spPr>
        <p:txBody>
          <a:bodyPr>
            <a:normAutofit fontScale="85000" lnSpcReduction="20000"/>
          </a:bodyPr>
          <a:lstStyle/>
          <a:p>
            <a:r>
              <a:rPr lang="en-NZ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 </a:t>
            </a:r>
            <a:r>
              <a:rPr lang="en-NZ" sz="24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Kamoi</a:t>
            </a:r>
            <a:r>
              <a:rPr lang="en-NZ" sz="2400" i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N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CG Pretty</a:t>
            </a:r>
            <a:r>
              <a:rPr lang="en-NZ" sz="2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N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YS Chiew</a:t>
            </a:r>
            <a:r>
              <a:rPr lang="en-N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N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Pironet</a:t>
            </a:r>
            <a:r>
              <a:rPr lang="en-N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N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N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Desaive</a:t>
            </a:r>
            <a:r>
              <a:rPr lang="en-NZ" sz="2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N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N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 Shaw</a:t>
            </a:r>
            <a:r>
              <a:rPr lang="en-NZ" sz="2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N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JG Chase</a:t>
            </a:r>
            <a:r>
              <a:rPr lang="en-NZ" sz="2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N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i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NZ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NZ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Mechanical </a:t>
            </a:r>
            <a:r>
              <a:rPr lang="en-NZ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Engineering, University </a:t>
            </a:r>
            <a:r>
              <a:rPr lang="en-NZ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NZ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Canterbury, New Zealand</a:t>
            </a:r>
            <a:endParaRPr lang="en-NZ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i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NZ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GIGA Cardiovascular Science, University of Liege, Belgium</a:t>
            </a:r>
          </a:p>
          <a:p>
            <a:r>
              <a:rPr lang="en-NZ" i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NZ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Intensive Care Unit, Christchurch Hospital, New Zealand</a:t>
            </a:r>
            <a:endParaRPr lang="en-NZ" dirty="0">
              <a:solidFill>
                <a:schemeClr val="tx1"/>
              </a:solidFill>
            </a:endParaRPr>
          </a:p>
          <a:p>
            <a:endParaRPr lang="en-NZ" dirty="0"/>
          </a:p>
        </p:txBody>
      </p:sp>
      <p:grpSp>
        <p:nvGrpSpPr>
          <p:cNvPr id="7" name="Group 6"/>
          <p:cNvGrpSpPr/>
          <p:nvPr/>
        </p:nvGrpSpPr>
        <p:grpSpPr>
          <a:xfrm>
            <a:off x="137308" y="5273072"/>
            <a:ext cx="6162884" cy="1399976"/>
            <a:chOff x="137308" y="5230868"/>
            <a:chExt cx="7739450" cy="13999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08" y="5230868"/>
              <a:ext cx="2699766" cy="13510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205" y="5273072"/>
              <a:ext cx="3469254" cy="13577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008" y="5349168"/>
              <a:ext cx="1428750" cy="1114425"/>
            </a:xfrm>
            <a:prstGeom prst="rect">
              <a:avLst/>
            </a:prstGeom>
          </p:spPr>
        </p:pic>
      </p:grpSp>
      <p:pic>
        <p:nvPicPr>
          <p:cNvPr id="13" name="Image 14" descr="logo_coul_texte_blason_cadre_30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5266530"/>
            <a:ext cx="1693703" cy="127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5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N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8167"/>
            <a:ext cx="3589610" cy="32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28167"/>
            <a:ext cx="4338042" cy="277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4941168"/>
            <a:ext cx="75608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Estimated </a:t>
            </a:r>
            <a:r>
              <a:rPr lang="en-US" sz="2000" i="1" dirty="0"/>
              <a:t>pc</a:t>
            </a:r>
            <a:r>
              <a:rPr lang="en-US" sz="2000" dirty="0"/>
              <a:t> versus calculated VSW showing relationship between the two parameters. The plot indicates that there are high degree of agreement with correlation coefficient of </a:t>
            </a:r>
            <a:r>
              <a:rPr lang="en-US" sz="2400" dirty="0">
                <a:solidFill>
                  <a:srgbClr val="FF0000"/>
                </a:solidFill>
              </a:rPr>
              <a:t>R=0.71.</a:t>
            </a:r>
          </a:p>
          <a:p>
            <a:endParaRPr lang="en-US" dirty="0"/>
          </a:p>
        </p:txBody>
      </p:sp>
      <p:cxnSp>
        <p:nvCxnSpPr>
          <p:cNvPr id="6" name="Straight Arrow Connector 7"/>
          <p:cNvCxnSpPr/>
          <p:nvPr/>
        </p:nvCxnSpPr>
        <p:spPr>
          <a:xfrm flipH="1" flipV="1">
            <a:off x="5704284" y="3501008"/>
            <a:ext cx="360040" cy="8280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12"/>
          <p:cNvCxnSpPr/>
          <p:nvPr/>
        </p:nvCxnSpPr>
        <p:spPr>
          <a:xfrm flipV="1">
            <a:off x="6712396" y="3392996"/>
            <a:ext cx="451892" cy="9361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787638" y="4364004"/>
            <a:ext cx="4610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VSW trend was accurately captured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u="sng" dirty="0" smtClean="0"/>
              <a:t>Clinical Benefit</a:t>
            </a:r>
            <a:endParaRPr lang="en-NZ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N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performance can be analysed more accurately than just Mean Arterial Pressure (MAP</a:t>
            </a:r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n-N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Stroke work trend can be used to guide treatment selection and to titrate therapy</a:t>
            </a:r>
          </a:p>
          <a:p>
            <a:pPr lvl="1"/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resuscitation</a:t>
            </a:r>
          </a:p>
          <a:p>
            <a:pPr lvl="1"/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inotrope and vasoactive drugs </a:t>
            </a:r>
          </a:p>
          <a:p>
            <a:pPr lvl="1"/>
            <a:endParaRPr lang="en-N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N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require specialised </a:t>
            </a:r>
          </a:p>
          <a:p>
            <a:pPr marL="114300" indent="0">
              <a:buNone/>
            </a:pPr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equipment </a:t>
            </a:r>
            <a:r>
              <a:rPr lang="en-N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and/or personnel </a:t>
            </a:r>
          </a:p>
          <a:p>
            <a:pPr marL="114300" indent="0">
              <a:buNone/>
            </a:pPr>
            <a:endParaRPr lang="en-N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N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N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04048" y="4413093"/>
            <a:ext cx="2834733" cy="2170269"/>
            <a:chOff x="4932040" y="4509120"/>
            <a:chExt cx="2834733" cy="2170269"/>
          </a:xfrm>
        </p:grpSpPr>
        <p:grpSp>
          <p:nvGrpSpPr>
            <p:cNvPr id="4" name="Group 3"/>
            <p:cNvGrpSpPr/>
            <p:nvPr/>
          </p:nvGrpSpPr>
          <p:grpSpPr>
            <a:xfrm>
              <a:off x="4932040" y="4509120"/>
              <a:ext cx="2549897" cy="2170269"/>
              <a:chOff x="581943" y="2420888"/>
              <a:chExt cx="3053953" cy="2565276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043608" y="2420888"/>
                <a:ext cx="0" cy="21287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043608" y="4549612"/>
                <a:ext cx="25922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1311303" y="4549611"/>
                <a:ext cx="2213008" cy="436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dirty="0" smtClean="0"/>
                  <a:t>Cost/Invasiveness</a:t>
                </a:r>
                <a:endParaRPr lang="en-NZ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81943" y="2856127"/>
                <a:ext cx="461665" cy="1223605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NZ" dirty="0" smtClean="0"/>
                  <a:t>Clinical data</a:t>
                </a:r>
                <a:endParaRPr lang="en-NZ"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flipV="1">
                <a:off x="1043608" y="3836640"/>
                <a:ext cx="2520280" cy="7129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Arc 9"/>
              <p:cNvSpPr/>
              <p:nvPr/>
            </p:nvSpPr>
            <p:spPr>
              <a:xfrm>
                <a:off x="2239213" y="3358771"/>
                <a:ext cx="774826" cy="1019721"/>
              </a:xfrm>
              <a:prstGeom prst="arc">
                <a:avLst>
                  <a:gd name="adj1" fmla="val 16956050"/>
                  <a:gd name="adj2" fmla="val 0"/>
                </a:avLst>
              </a:prstGeom>
              <a:ln>
                <a:solidFill>
                  <a:schemeClr val="tx1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V="1">
                <a:off x="1043608" y="2924944"/>
                <a:ext cx="2088232" cy="16246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7232588" y="5391013"/>
              <a:ext cx="5341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dirty="0"/>
                <a:t>raw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70584" y="4631661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 smtClean="0">
                  <a:solidFill>
                    <a:srgbClr val="FF0000"/>
                  </a:solidFill>
                </a:rPr>
                <a:t>model</a:t>
              </a:r>
              <a:endParaRPr lang="en-NZ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95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 &amp; Future Work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812"/>
            <a:ext cx="76200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data still too small </a:t>
            </a:r>
            <a:endParaRPr lang="en-NZ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theory hold in afterload changes </a:t>
            </a:r>
          </a:p>
          <a:p>
            <a:pPr marL="411480" lvl="1" indent="0">
              <a:buNone/>
            </a:pPr>
            <a:r>
              <a:rPr lang="en-N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and/or different disease condition</a:t>
            </a:r>
            <a:endParaRPr lang="en-N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 pulse wave velocity changes be validated using multiple pressure measurements</a:t>
            </a:r>
            <a:endParaRPr lang="en-N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N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Aortic </a:t>
            </a:r>
            <a:r>
              <a:rPr lang="en-N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measurements (Highly Invasive?)</a:t>
            </a:r>
            <a:endParaRPr lang="en-N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N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information can be retrieved from </a:t>
            </a:r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invasive </a:t>
            </a:r>
            <a:r>
              <a:rPr lang="en-N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arterial </a:t>
            </a:r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measurement</a:t>
            </a:r>
          </a:p>
          <a:p>
            <a:pPr lvl="1"/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 the changes in transit time measured between ECG readings and radial arterial pressure.</a:t>
            </a:r>
            <a:endParaRPr lang="en-N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N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>
              <a:buNone/>
            </a:pPr>
            <a:endParaRPr lang="en-N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N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  <a:endParaRPr lang="en-N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NZ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Supervisors</a:t>
            </a:r>
          </a:p>
          <a:p>
            <a:pPr marL="114300" indent="0">
              <a:buNone/>
            </a:pPr>
            <a:r>
              <a:rPr lang="en-NZ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Bioengineering Centre</a:t>
            </a:r>
          </a:p>
          <a:p>
            <a:pPr marL="114300" indent="0">
              <a:spcAft>
                <a:spcPts val="1800"/>
              </a:spcAft>
              <a:buNone/>
            </a:pPr>
            <a:r>
              <a:rPr lang="en-NZ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 Team at Liege</a:t>
            </a:r>
          </a:p>
          <a:p>
            <a:pPr marL="114300" indent="0" algn="ctr">
              <a:buNone/>
            </a:pPr>
            <a:r>
              <a:rPr lang="en-NZ" alt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  <a:p>
            <a:pPr marL="114300" indent="0">
              <a:buNone/>
            </a:pPr>
            <a:endParaRPr lang="en-NZ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NZ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NZ" dirty="0" smtClean="0"/>
          </a:p>
          <a:p>
            <a:pPr marL="114300" indent="0">
              <a:buNone/>
            </a:pPr>
            <a:endParaRPr lang="en-NZ" dirty="0"/>
          </a:p>
          <a:p>
            <a:pPr marL="114300" indent="0">
              <a:buNone/>
            </a:pPr>
            <a:endParaRPr lang="en-NZ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37308" y="5230868"/>
            <a:ext cx="8111426" cy="1399976"/>
            <a:chOff x="137308" y="5230868"/>
            <a:chExt cx="8111426" cy="13999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08" y="5230868"/>
              <a:ext cx="2699766" cy="135102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204" y="5273072"/>
              <a:ext cx="3831020" cy="13577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984" y="5376552"/>
              <a:ext cx="1428750" cy="1114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17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 Identification</a:t>
            </a:r>
            <a:endParaRPr lang="en-N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107" y="1331409"/>
            <a:ext cx="2223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 &amp; P</a:t>
            </a:r>
            <a:r>
              <a:rPr lang="en-NZ" sz="1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msf</a:t>
            </a:r>
            <a:endParaRPr lang="en-NZ" sz="12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Diastolic Condition: </a:t>
            </a:r>
            <a:endParaRPr lang="en-N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4854" y="6234976"/>
                <a:ext cx="3884717" cy="517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16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NZ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sz="1600" b="0" i="1" smtClean="0">
                                  <a:latin typeface="Cambria Math" panose="02040503050406030204" pitchFamily="18" charset="0"/>
                                </a:rPr>
                                <m:t>𝑑𝑃</m:t>
                              </m:r>
                            </m:e>
                            <m:sub>
                              <m:r>
                                <a:rPr lang="en-NZ" sz="1600" b="0" i="1" smtClean="0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en-NZ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NZ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NZ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NZ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NZ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NZ" sz="1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NZ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NZ" sz="1600" b="0" i="1" smtClean="0">
                                  <a:latin typeface="Cambria Math" panose="02040503050406030204" pitchFamily="18" charset="0"/>
                                </a:rPr>
                                <m:t>𝑎𝑜</m:t>
                              </m:r>
                            </m:sub>
                          </m:sSub>
                          <m:r>
                            <a:rPr lang="en-NZ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NZ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NZ" sz="1600" b="0" i="1" smtClean="0">
                              <a:latin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NZ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NZ" sz="1600" b="0" i="1" smtClean="0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en-NZ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NZ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NZ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NZ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NZ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NZ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NZ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NZ" sz="1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NZ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NZ" sz="1600" b="0" i="1" smtClean="0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en-NZ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NZ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NZ" sz="1600" b="0" i="1" smtClean="0">
                              <a:latin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NZ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NZ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𝑚𝑠𝑓</m:t>
                              </m:r>
                            </m:sub>
                          </m:sSub>
                        </m:num>
                        <m:den>
                          <m:r>
                            <a:rPr lang="en-NZ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n-NZ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54" y="6234976"/>
                <a:ext cx="3884717" cy="51783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672567" y="582511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</a:t>
            </a:r>
            <a:endParaRPr lang="en-NZ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825115"/>
            <a:ext cx="4139952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39952" y="5825115"/>
            <a:ext cx="0" cy="1032885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607362" y="1669219"/>
                <a:ext cx="1807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N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𝑎𝑜</m:t>
                          </m:r>
                        </m:sub>
                      </m:sSub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362" y="1669219"/>
                <a:ext cx="1807226" cy="36933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816028" y="2038551"/>
                <a:ext cx="14673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𝑆𝑖𝑛𝑐𝑒</m:t>
                      </m:r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N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028" y="2038551"/>
                <a:ext cx="1467325" cy="276999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3734" r="-2905" b="-28261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64746" y="2388416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Diastolic Reservoir</a:t>
            </a:r>
            <a:endParaRPr lang="en-NZ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8466" y="2702602"/>
                <a:ext cx="4209357" cy="499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d>
                        <m:dPr>
                          <m:ctrlPr>
                            <a:rPr lang="en-N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NZ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N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NZ" b="0" i="1" smtClean="0">
                                  <a:latin typeface="Cambria Math" panose="02040503050406030204" pitchFamily="18" charset="0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en-NZ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NZ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NZ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NZ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N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NZ" b="0" i="1" smtClean="0">
                                  <a:latin typeface="Cambria Math" panose="02040503050406030204" pitchFamily="18" charset="0"/>
                                </a:rPr>
                                <m:t>𝑚𝑠𝑓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N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N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NZ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NZ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NZ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NZ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NZ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NZ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NZ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N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N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𝑚𝑠𝑓</m:t>
                          </m:r>
                        </m:sub>
                      </m:sSub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66" y="2702602"/>
                <a:ext cx="4209357" cy="499226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88411" y="3507305"/>
            <a:ext cx="2640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NZ" sz="1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NZ" sz="2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en-N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 Condition:  </a:t>
            </a:r>
            <a:endParaRPr lang="en-N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076623" y="3902100"/>
                <a:ext cx="1292149" cy="527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NZ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b="0" i="1" smtClean="0">
                                  <a:latin typeface="Cambria Math" panose="02040503050406030204" pitchFamily="18" charset="0"/>
                                </a:rPr>
                                <m:t>𝑑𝑃</m:t>
                              </m:r>
                            </m:e>
                            <m:sub>
                              <m:r>
                                <a:rPr lang="en-NZ" b="0" i="1" smtClean="0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N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N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23" y="3902100"/>
                <a:ext cx="1292149" cy="527580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12709" y="4719184"/>
                <a:ext cx="3076227" cy="590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d>
                        <m:dPr>
                          <m:ctrlPr>
                            <a:rPr lang="en-N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N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N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NZ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𝑅𝐶</m:t>
                          </m:r>
                          <m:sSub>
                            <m:sSub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NZ" i="1">
                                  <a:latin typeface="Cambria Math" panose="02040503050406030204" pitchFamily="18" charset="0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N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N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NZ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N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N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NZ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N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𝑚𝑠𝑓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NZ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NZ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N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N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N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09" y="4719184"/>
                <a:ext cx="3076227" cy="590739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32469" y="1100310"/>
            <a:ext cx="4148520" cy="472480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4727823" y="3516014"/>
            <a:ext cx="3663830" cy="2972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89153" y="3780337"/>
            <a:ext cx="4087728" cy="264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N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Cardiac and circulatory disease are the largest cause of death in the western world, and are the leading cause of ICU admission and mortality (WHO Global report)</a:t>
            </a:r>
          </a:p>
          <a:p>
            <a:pPr lvl="1"/>
            <a:r>
              <a:rPr lang="en-N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to </a:t>
            </a:r>
            <a:r>
              <a:rPr lang="en-N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en-N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increasing elderly </a:t>
            </a:r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endParaRPr lang="en-NZ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N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N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every 3 deaths</a:t>
            </a:r>
            <a:r>
              <a:rPr lang="en-N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related to cardiovascular </a:t>
            </a:r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</a:p>
          <a:p>
            <a:pPr lvl="1"/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Accounts for </a:t>
            </a:r>
            <a:r>
              <a:rPr lang="en-N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all ICU admissions (and mortality)</a:t>
            </a:r>
          </a:p>
          <a:p>
            <a:pPr marL="114300" indent="0">
              <a:buNone/>
            </a:pPr>
            <a:endParaRPr lang="en-NZ" dirty="0" smtClean="0"/>
          </a:p>
          <a:p>
            <a:pPr marL="114300" indent="0">
              <a:buNone/>
            </a:pPr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51" y="4182544"/>
            <a:ext cx="3653173" cy="204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4182544"/>
            <a:ext cx="3600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N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cardiovascular disease </a:t>
            </a:r>
            <a:r>
              <a:rPr lang="en-N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 </a:t>
            </a:r>
            <a:r>
              <a:rPr lang="en-N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hemodynamic monitors </a:t>
            </a:r>
            <a:r>
              <a:rPr lang="en-N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N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 patient information for </a:t>
            </a:r>
            <a:r>
              <a:rPr lang="en-N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</a:t>
            </a:r>
            <a:r>
              <a:rPr lang="en-N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treatment</a:t>
            </a:r>
          </a:p>
        </p:txBody>
      </p:sp>
    </p:spTree>
    <p:extLst>
      <p:ext uri="{BB962C8B-B14F-4D97-AF65-F5344CB8AC3E}">
        <p14:creationId xmlns:p14="http://schemas.microsoft.com/office/powerpoint/2010/main" val="2428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Hemodynamic Monitors</a:t>
            </a:r>
            <a:endParaRPr lang="en-N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832" y="1268760"/>
            <a:ext cx="7620000" cy="54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NZ" dirty="0" smtClean="0"/>
              <a:t>    </a:t>
            </a:r>
            <a:r>
              <a:rPr lang="en-N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catheter</a:t>
            </a:r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N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pressure displayed on monitor</a:t>
            </a:r>
          </a:p>
          <a:p>
            <a:pPr marL="114300" indent="0">
              <a:buNone/>
            </a:pPr>
            <a:endParaRPr lang="en-NZ" dirty="0"/>
          </a:p>
          <a:p>
            <a:pPr marL="114300" indent="0">
              <a:buNone/>
            </a:pPr>
            <a:endParaRPr lang="en-NZ" dirty="0" smtClean="0"/>
          </a:p>
          <a:p>
            <a:pPr marL="114300" indent="0">
              <a:buNone/>
            </a:pPr>
            <a:endParaRPr lang="en-NZ" dirty="0"/>
          </a:p>
          <a:p>
            <a:pPr marL="114300" indent="0">
              <a:buNone/>
            </a:pPr>
            <a:endParaRPr lang="en-NZ" dirty="0" smtClean="0"/>
          </a:p>
          <a:p>
            <a:pPr marL="114300" indent="0">
              <a:buNone/>
            </a:pPr>
            <a:endParaRPr lang="en-NZ" dirty="0"/>
          </a:p>
          <a:p>
            <a:pPr marL="114300" indent="0">
              <a:buNone/>
            </a:pPr>
            <a:endParaRPr lang="en-NZ" dirty="0" smtClean="0"/>
          </a:p>
          <a:p>
            <a:pPr marL="114300" indent="0">
              <a:buNone/>
            </a:pPr>
            <a:r>
              <a:rPr lang="en-NZ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Pressure Value?</a:t>
            </a:r>
          </a:p>
          <a:p>
            <a:pPr marL="114300" indent="0">
              <a:buNone/>
            </a:pPr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de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blood pressure</a:t>
            </a:r>
            <a:endParaRPr lang="en-N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volume</a:t>
            </a:r>
          </a:p>
          <a:p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Arterial </a:t>
            </a:r>
            <a:r>
              <a:rPr lang="en-N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 stiffness</a:t>
            </a:r>
            <a:endParaRPr lang="en-N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Stroke volume</a:t>
            </a:r>
          </a:p>
          <a:p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Resistance</a:t>
            </a:r>
            <a:endParaRPr lang="en-N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N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en-NZ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en-N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79296"/>
            <a:ext cx="3854202" cy="214122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227185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9021" y="4509119"/>
            <a:ext cx="2107818" cy="20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Ventricular Stroke Work</a:t>
            </a:r>
            <a:endParaRPr lang="en-NZ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6059016" cy="558924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NZ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</a:t>
            </a:r>
            <a:endParaRPr lang="en-NZ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Adding extra </a:t>
            </a:r>
            <a:r>
              <a:rPr lang="en-N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are </a:t>
            </a:r>
            <a:endParaRPr lang="en-N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N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clinically </a:t>
            </a:r>
            <a:r>
              <a:rPr lang="en-N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feasible</a:t>
            </a:r>
          </a:p>
          <a:p>
            <a:r>
              <a:rPr lang="en-N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“Humans are horribly variable” </a:t>
            </a:r>
          </a:p>
          <a:p>
            <a:pPr marL="114300" indent="0">
              <a:buNone/>
            </a:pPr>
            <a:r>
              <a:rPr lang="en-N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(J.L Dickson et al</a:t>
            </a:r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NZ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NZ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NZ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lang="en-NZ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N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model-based analysis of blood pressure waveform to estimate Stroke Work.</a:t>
            </a:r>
          </a:p>
          <a:p>
            <a:pPr marL="114300" indent="0">
              <a:buNone/>
            </a:pPr>
            <a:endParaRPr lang="en-NZ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NZ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NZ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NZ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NZ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367720" y="4510008"/>
            <a:ext cx="8087022" cy="2238609"/>
            <a:chOff x="367720" y="4474448"/>
            <a:chExt cx="8087022" cy="22386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720" y="5063088"/>
              <a:ext cx="2520280" cy="140015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329925" y="5063089"/>
              <a:ext cx="1656184" cy="14001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cxnSp>
          <p:nvCxnSpPr>
            <p:cNvPr id="7" name="Straight Arrow Connector 6"/>
            <p:cNvCxnSpPr>
              <a:stCxn id="4" idx="3"/>
              <a:endCxn id="5" idx="1"/>
            </p:cNvCxnSpPr>
            <p:nvPr/>
          </p:nvCxnSpPr>
          <p:spPr>
            <a:xfrm>
              <a:off x="2888000" y="5763166"/>
              <a:ext cx="441925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527908" y="5162999"/>
              <a:ext cx="126021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Z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Analyse </a:t>
              </a:r>
            </a:p>
            <a:p>
              <a:pPr algn="ctr"/>
              <a:r>
                <a:rPr lang="en-NZ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Pressure</a:t>
              </a:r>
            </a:p>
            <a:p>
              <a:pPr algn="ctr"/>
              <a:r>
                <a:rPr lang="en-NZ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NZ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ontour</a:t>
              </a:r>
              <a:r>
                <a:rPr lang="en-NZ" sz="2400" dirty="0" smtClean="0">
                  <a:solidFill>
                    <a:srgbClr val="FF0000"/>
                  </a:solidFill>
                </a:rPr>
                <a:t> </a:t>
              </a:r>
              <a:endParaRPr lang="en-NZ" sz="2400" dirty="0">
                <a:solidFill>
                  <a:srgbClr val="FF0000"/>
                </a:solidFill>
              </a:endParaRPr>
            </a:p>
          </p:txBody>
        </p:sp>
        <p:pic>
          <p:nvPicPr>
            <p:cNvPr id="1028" name="Picture 4" descr="power-heart-190x155.jpg (190×155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0641" y="4474448"/>
              <a:ext cx="2744101" cy="2238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42"/>
            <p:cNvSpPr txBox="1"/>
            <p:nvPr/>
          </p:nvSpPr>
          <p:spPr>
            <a:xfrm>
              <a:off x="5139823" y="5315399"/>
              <a:ext cx="117211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Estimate</a:t>
              </a:r>
            </a:p>
            <a:p>
              <a:endParaRPr lang="en-NZ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" name="Straight Arrow Connector 9"/>
          <p:cNvCxnSpPr/>
          <p:nvPr/>
        </p:nvCxnSpPr>
        <p:spPr>
          <a:xfrm flipV="1">
            <a:off x="4986118" y="5786026"/>
            <a:ext cx="1440627" cy="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37" y="1484784"/>
            <a:ext cx="3594205" cy="266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9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Aortic Pressure Model</a:t>
            </a:r>
            <a:endParaRPr lang="en-N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956416" y="795801"/>
            <a:ext cx="2445902" cy="4035294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4606399" y="2517663"/>
            <a:ext cx="3853915" cy="3918781"/>
            <a:chOff x="4175569" y="2189033"/>
            <a:chExt cx="3867349" cy="346837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5569" y="3933056"/>
              <a:ext cx="3867349" cy="1724349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5882764" y="2189033"/>
              <a:ext cx="432048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4735066" y="2189033"/>
              <a:ext cx="1142603" cy="1878514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5220073" y="2405057"/>
              <a:ext cx="657596" cy="166249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314812" y="2189033"/>
              <a:ext cx="1199991" cy="1863961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314812" y="2410483"/>
              <a:ext cx="705460" cy="1657064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/>
          <p:cNvSpPr txBox="1"/>
          <p:nvPr/>
        </p:nvSpPr>
        <p:spPr>
          <a:xfrm>
            <a:off x="5004048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dirty="0"/>
          </a:p>
        </p:txBody>
      </p:sp>
      <p:grpSp>
        <p:nvGrpSpPr>
          <p:cNvPr id="3" name="Group 2"/>
          <p:cNvGrpSpPr/>
          <p:nvPr/>
        </p:nvGrpSpPr>
        <p:grpSpPr>
          <a:xfrm>
            <a:off x="524771" y="4622026"/>
            <a:ext cx="6441479" cy="2000548"/>
            <a:chOff x="744227" y="4305034"/>
            <a:chExt cx="6441479" cy="2000548"/>
          </a:xfrm>
        </p:grpSpPr>
        <p:sp>
          <p:nvSpPr>
            <p:cNvPr id="93" name="TextBox 92"/>
            <p:cNvSpPr txBox="1"/>
            <p:nvPr/>
          </p:nvSpPr>
          <p:spPr>
            <a:xfrm>
              <a:off x="744227" y="4305034"/>
              <a:ext cx="6441479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2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Three Element Windkessel</a:t>
              </a:r>
            </a:p>
            <a:p>
              <a:r>
                <a:rPr lang="en-NZ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endParaRPr lang="en-NZ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NZ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Z</a:t>
              </a:r>
              <a:r>
                <a:rPr lang="en-NZ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r>
                <a:rPr lang="en-NZ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</a:p>
            <a:p>
              <a:r>
                <a:rPr lang="en-NZ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R</a:t>
              </a:r>
              <a:endParaRPr lang="en-NZ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NZ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</a:t>
              </a:r>
              <a:endPara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NZ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NZ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442512" y="4906148"/>
              <a:ext cx="264848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- </a:t>
              </a:r>
              <a:r>
                <a:rPr lang="en-N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Characteristic impedance</a:t>
              </a:r>
              <a:endParaRPr lang="en-NZ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GB" dirty="0"/>
                <a:t>- </a:t>
              </a:r>
              <a:r>
                <a:rPr lang="en-N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Peripheral </a:t>
              </a:r>
              <a:r>
                <a:rPr lang="en-N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resistance</a:t>
              </a:r>
            </a:p>
            <a:p>
              <a:r>
                <a:rPr lang="en-GB" dirty="0"/>
                <a:t>- </a:t>
              </a:r>
              <a:r>
                <a:rPr lang="en-N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Aortic </a:t>
              </a:r>
              <a:r>
                <a:rPr lang="en-N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compliance</a:t>
              </a:r>
            </a:p>
            <a:p>
              <a:endParaRPr lang="en-NZ" dirty="0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476003" y="1320458"/>
            <a:ext cx="39357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Reservoir pressure concept</a:t>
            </a:r>
          </a:p>
          <a:p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Aortic pressure (</a:t>
            </a:r>
            <a:r>
              <a:rPr lang="en-N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NZ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N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represented as the sum of two pressure components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Reservoir pressure (</a:t>
            </a:r>
            <a:r>
              <a:rPr lang="en-NZ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NZ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</a:t>
            </a:r>
            <a:r>
              <a:rPr lang="en-N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accounts for the energy stored/released by the arterial wall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Excess pressure (</a:t>
            </a:r>
            <a:r>
              <a:rPr lang="en-NZ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NZ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N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extra work done by the heart to produce blood flow into aorta</a:t>
            </a:r>
          </a:p>
          <a:p>
            <a:endParaRPr lang="en-NZ" sz="2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22550" y="3886960"/>
            <a:ext cx="3048228" cy="692711"/>
            <a:chOff x="856172" y="5361732"/>
            <a:chExt cx="3048228" cy="6927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856172" y="5361732"/>
                  <a:ext cx="30482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Z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NZ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NZ" b="0" i="1" smtClean="0">
                                <a:latin typeface="Cambria Math" panose="02040503050406030204" pitchFamily="18" charset="0"/>
                              </a:rPr>
                              <m:t>𝑎𝑜</m:t>
                            </m:r>
                          </m:sub>
                        </m:sSub>
                        <m:d>
                          <m:dPr>
                            <m:ctrlPr>
                              <a:rPr lang="en-NZ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NZ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NZ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NZ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NZ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d>
                          <m:dPr>
                            <m:ctrlPr>
                              <a:rPr lang="en-NZ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NZ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NZ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NZ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NZ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𝑒𝑥</m:t>
                            </m:r>
                          </m:sub>
                        </m:sSub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en-NZ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172" y="5361732"/>
                  <a:ext cx="3048228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954413" y="5685111"/>
                  <a:ext cx="17875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Z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N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N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𝑒𝑥</m:t>
                            </m:r>
                          </m:sub>
                        </m:sSub>
                        <m:d>
                          <m:dPr>
                            <m:ctrlPr>
                              <a:rPr lang="en-NZ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NZ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N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r>
                          <a:rPr lang="en-NZ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NZ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N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N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d>
                          <m:dPr>
                            <m:ctrlPr>
                              <a:rPr lang="en-NZ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NZ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NZ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413" y="5685111"/>
                  <a:ext cx="1787541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8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 Relationships</a:t>
            </a:r>
            <a:endParaRPr lang="en-N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644008" y="2800237"/>
            <a:ext cx="128014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grpSp>
        <p:nvGrpSpPr>
          <p:cNvPr id="29" name="Group 28"/>
          <p:cNvGrpSpPr/>
          <p:nvPr/>
        </p:nvGrpSpPr>
        <p:grpSpPr>
          <a:xfrm>
            <a:off x="502536" y="1605560"/>
            <a:ext cx="3538735" cy="1573064"/>
            <a:chOff x="477448" y="1471448"/>
            <a:chExt cx="3538735" cy="15730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77448" y="1956522"/>
                  <a:ext cx="3538735" cy="1087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NZ" sz="22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NZ" sz="220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NZ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𝑑𝑃</m:t>
                                </m:r>
                              </m:e>
                              <m:sub>
                                <m:r>
                                  <a:rPr lang="en-NZ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𝑟𝑒𝑠</m:t>
                                </m:r>
                              </m:sub>
                            </m:sSub>
                            <m:r>
                              <a:rPr lang="en-NZ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NZ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NZ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NZ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NZ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NZ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NZ" sz="22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NZ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NZ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NZ" sz="22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NZ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NZ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NZ" sz="22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NZ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NZ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𝑜𝑢𝑡</m:t>
                                </m:r>
                              </m:sub>
                            </m:sSub>
                            <m:r>
                              <a:rPr lang="en-NZ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NZ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NZ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NZ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den>
                        </m:f>
                      </m:oMath>
                    </m:oMathPara>
                  </a14:m>
                  <a:endParaRPr lang="en-NZ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NZ" sz="2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448" y="1956522"/>
                  <a:ext cx="3538735" cy="1087990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/>
            <p:cNvSpPr txBox="1"/>
            <p:nvPr/>
          </p:nvSpPr>
          <p:spPr>
            <a:xfrm>
              <a:off x="477448" y="1471448"/>
              <a:ext cx="24617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2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Reservoir Pressure</a:t>
              </a:r>
              <a:endParaRPr lang="en-NZ" sz="22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18374" y="3323298"/>
            <a:ext cx="3446480" cy="1222447"/>
            <a:chOff x="368902" y="2960563"/>
            <a:chExt cx="3446480" cy="12224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68902" y="3426136"/>
                  <a:ext cx="3446480" cy="7568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Z" sz="22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NZ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NZ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d>
                          <m:dPr>
                            <m:ctrlPr>
                              <a:rPr lang="en-NZ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NZ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NZ" sz="2200" i="1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NZ" sz="220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NZ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NZ" sz="22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NZ" sz="2200" i="1">
                                    <a:latin typeface="Cambria Math" panose="02040503050406030204" pitchFamily="18" charset="0"/>
                                  </a:rPr>
                                  <m:t>𝑟𝑒𝑠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NZ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NZ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NZ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NZ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NZ" sz="22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NZ" sz="2200" i="1">
                                    <a:latin typeface="Cambria Math" panose="02040503050406030204" pitchFamily="18" charset="0"/>
                                  </a:rPr>
                                  <m:t>𝑚𝑠𝑓</m:t>
                                </m:r>
                              </m:sub>
                            </m:sSub>
                          </m:num>
                          <m:den>
                            <m:r>
                              <a:rPr lang="en-NZ" sz="2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oMath>
                    </m:oMathPara>
                  </a14:m>
                  <a:endParaRPr lang="en-NZ" sz="22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902" y="3426136"/>
                  <a:ext cx="3446480" cy="756874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/>
            <p:cNvSpPr/>
            <p:nvPr/>
          </p:nvSpPr>
          <p:spPr>
            <a:xfrm>
              <a:off x="477448" y="2960563"/>
              <a:ext cx="258320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sz="22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Flow Leaving Aorta</a:t>
              </a:r>
              <a:endParaRPr lang="en-NZ" sz="22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604883"/>
            <a:ext cx="3354937" cy="3649847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85910" y="5092554"/>
            <a:ext cx="5338064" cy="1281329"/>
            <a:chOff x="683568" y="5039286"/>
            <a:chExt cx="5338064" cy="1281329"/>
          </a:xfrm>
        </p:grpSpPr>
        <p:sp>
          <p:nvSpPr>
            <p:cNvPr id="31" name="TextBox 30"/>
            <p:cNvSpPr txBox="1"/>
            <p:nvPr/>
          </p:nvSpPr>
          <p:spPr>
            <a:xfrm>
              <a:off x="2711238" y="5039286"/>
              <a:ext cx="12827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2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Combine</a:t>
              </a:r>
              <a:endParaRPr lang="en-NZ" sz="22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83568" y="5608625"/>
                  <a:ext cx="5338064" cy="7119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NZ" sz="220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NZ" sz="2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NZ" sz="2200" b="0" i="1" smtClean="0">
                                    <a:latin typeface="Cambria Math" panose="02040503050406030204" pitchFamily="18" charset="0"/>
                                  </a:rPr>
                                  <m:t>𝑑𝑃</m:t>
                                </m:r>
                              </m:e>
                              <m:sub>
                                <m:r>
                                  <a:rPr lang="en-NZ" sz="2200" b="0" i="1" smtClean="0">
                                    <a:latin typeface="Cambria Math" panose="02040503050406030204" pitchFamily="18" charset="0"/>
                                  </a:rPr>
                                  <m:t>𝑟𝑒𝑠</m:t>
                                </m:r>
                              </m:sub>
                            </m:sSub>
                            <m:r>
                              <a:rPr lang="en-NZ" sz="2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NZ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NZ" sz="2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NZ" sz="22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NZ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NZ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NZ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NZ" sz="2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NZ" sz="2200" b="0" i="1" smtClean="0">
                                    <a:latin typeface="Cambria Math" panose="02040503050406030204" pitchFamily="18" charset="0"/>
                                  </a:rPr>
                                  <m:t>𝑎𝑜</m:t>
                                </m:r>
                              </m:sub>
                            </m:sSub>
                            <m:r>
                              <a:rPr lang="en-NZ" sz="2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NZ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NZ" sz="2200" b="0" i="1" smtClean="0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sSub>
                              <m:sSubPr>
                                <m:ctrlPr>
                                  <a:rPr lang="en-NZ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NZ" sz="2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NZ" sz="2200" b="0" i="1" smtClean="0">
                                    <a:latin typeface="Cambria Math" panose="02040503050406030204" pitchFamily="18" charset="0"/>
                                  </a:rPr>
                                  <m:t>𝑟𝑒𝑠</m:t>
                                </m:r>
                              </m:sub>
                            </m:sSub>
                            <m:r>
                              <a:rPr lang="en-NZ" sz="2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NZ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NZ" sz="2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NZ" sz="2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NZ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NZ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NZ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  <m:r>
                          <a:rPr lang="en-NZ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NZ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NZ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NZ" sz="2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NZ" sz="2200" b="0" i="1" smtClean="0">
                                    <a:latin typeface="Cambria Math" panose="02040503050406030204" pitchFamily="18" charset="0"/>
                                  </a:rPr>
                                  <m:t>𝑟𝑒𝑠</m:t>
                                </m:r>
                              </m:sub>
                            </m:sSub>
                            <m:r>
                              <a:rPr lang="en-NZ" sz="2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NZ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NZ" sz="2200" b="0" i="1" smtClean="0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sSub>
                              <m:sSubPr>
                                <m:ctrlPr>
                                  <a:rPr lang="en-NZ" sz="2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NZ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NZ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𝑚𝑠𝑓</m:t>
                                </m:r>
                              </m:sub>
                            </m:sSub>
                          </m:num>
                          <m:den>
                            <m:r>
                              <a:rPr lang="en-NZ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𝑅𝐶</m:t>
                            </m:r>
                          </m:den>
                        </m:f>
                      </m:oMath>
                    </m:oMathPara>
                  </a14:m>
                  <a:endParaRPr lang="en-NZ" sz="22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5608625"/>
                  <a:ext cx="5338064" cy="711990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4149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Velocity</a:t>
            </a:r>
            <a:endParaRPr lang="en-N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4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NZ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Distensibility</a:t>
            </a:r>
            <a:endParaRPr lang="en-NZ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NZ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NZ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NZ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NZ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NZ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NZ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NZ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NZ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NZ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Bramwell</a:t>
            </a:r>
            <a:r>
              <a:rPr lang="en-NZ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-Hill equation</a:t>
            </a:r>
            <a:r>
              <a:rPr lang="en-N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Ventricular Stroke Work</a:t>
            </a:r>
            <a:endParaRPr lang="en-NZ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NZ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N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9470" y="5629538"/>
                <a:ext cx="2285206" cy="5350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𝑃𝑊𝑉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NZ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400" b="0" i="1"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en-US" sz="2400" b="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NZ" sz="2400" dirty="0"/>
                            <m:t>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NZ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70" y="5629538"/>
                <a:ext cx="2285206" cy="5350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86037" y="3505324"/>
                <a:ext cx="1875129" cy="84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𝐷</m:t>
                      </m:r>
                      <m:r>
                        <a:rPr lang="en-NZ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NZ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NZ" sz="240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NZ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NZ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NZ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𝑎𝑜</m:t>
                                  </m:r>
                                </m:sub>
                              </m:sSub>
                              <m:r>
                                <a:rPr lang="en-NZ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fr-BE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BE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NZ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037" y="3505324"/>
                <a:ext cx="1875129" cy="8486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0241" y="2028035"/>
                <a:ext cx="3965509" cy="1231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𝑎𝑜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𝑟𝑒𝑠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𝑚𝑠𝑓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𝑟𝑒𝑠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𝑚𝑠𝑓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N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41" y="2028035"/>
                <a:ext cx="3965509" cy="12314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046353"/>
            <a:ext cx="3649213" cy="2530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578474" y="5382540"/>
                <a:ext cx="3387594" cy="1181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𝑉𝑆𝑊</m:t>
                      </m:r>
                      <m:r>
                        <a:rPr lang="de-D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𝑙𝑣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𝑙𝑣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𝑙𝑣</m:t>
                          </m:r>
                        </m:sub>
                      </m:sSub>
                      <m:r>
                        <a:rPr lang="de-D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de-D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𝑙𝑣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474" y="5382540"/>
                <a:ext cx="3387594" cy="118141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3737496" y="5357140"/>
            <a:ext cx="6206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dirty="0" smtClean="0"/>
              <a:t>α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943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N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798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N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validate VSW </a:t>
            </a:r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 via aortic pressure model, data from porcine experiment were used.</a:t>
            </a:r>
          </a:p>
          <a:p>
            <a:pPr marL="114300" indent="0">
              <a:buNone/>
            </a:pPr>
            <a:endParaRPr lang="en-N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N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079" y="2166054"/>
            <a:ext cx="4392488" cy="260181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670" y="2166054"/>
            <a:ext cx="2521915" cy="390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660233" y="4977178"/>
            <a:ext cx="2514854" cy="1670296"/>
            <a:chOff x="205742" y="4701667"/>
            <a:chExt cx="2699792" cy="2096312"/>
          </a:xfrm>
        </p:grpSpPr>
        <p:pic>
          <p:nvPicPr>
            <p:cNvPr id="9" name="圖片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859" y="4701667"/>
              <a:ext cx="1376869" cy="9833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05742" y="5639150"/>
              <a:ext cx="2699792" cy="115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000" b="1" dirty="0" smtClean="0"/>
                <a:t>GIGA Cardiovascular Science</a:t>
              </a:r>
            </a:p>
            <a:p>
              <a:endParaRPr lang="en-NZ" sz="1400" b="1" dirty="0"/>
            </a:p>
          </p:txBody>
        </p:sp>
      </p:grpSp>
      <p:pic>
        <p:nvPicPr>
          <p:cNvPr id="8" name="Image 14" descr="logo_coul_texte_blason_cadre_30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647" y="4993035"/>
            <a:ext cx="2045799" cy="127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Stroke Work Changes</a:t>
            </a:r>
            <a:endParaRPr lang="en-N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1791" y="3824248"/>
            <a:ext cx="2952381" cy="2731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4176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412454" y="1331258"/>
            <a:ext cx="40155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ventilation settings</a:t>
            </a:r>
          </a:p>
          <a:p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Step-wise changes in positive end expiratory pressure were made</a:t>
            </a:r>
          </a:p>
          <a:p>
            <a:endParaRPr lang="en-NZ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Preload</a:t>
            </a:r>
          </a:p>
          <a:p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Airway pressure increase and decrease changes the </a:t>
            </a:r>
            <a:r>
              <a:rPr lang="en-N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of blood flowing into the ventricle</a:t>
            </a:r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during diastole.</a:t>
            </a:r>
            <a:endParaRPr lang="en-N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6" name="Groupe 205"/>
          <p:cNvGrpSpPr/>
          <p:nvPr/>
        </p:nvGrpSpPr>
        <p:grpSpPr>
          <a:xfrm>
            <a:off x="4604658" y="1640449"/>
            <a:ext cx="3603037" cy="4717478"/>
            <a:chOff x="4572000" y="1760195"/>
            <a:chExt cx="3603037" cy="4717478"/>
          </a:xfrm>
        </p:grpSpPr>
        <p:pic>
          <p:nvPicPr>
            <p:cNvPr id="1226" name="Picture 2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760195"/>
              <a:ext cx="3589784" cy="2358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7" name="Picture 2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253" y="4173350"/>
              <a:ext cx="3589784" cy="2304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22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lnDef>
      <a:spPr>
        <a:ln w="1905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4730</TotalTime>
  <Words>908</Words>
  <Application>Microsoft Office PowerPoint</Application>
  <PresentationFormat>Affichage à l'écran (4:3)</PresentationFormat>
  <Paragraphs>140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Adjacency</vt:lpstr>
      <vt:lpstr>Estimating Relative Change in Ventricular Stroke Work from Aortic Pressure </vt:lpstr>
      <vt:lpstr>Introduction</vt:lpstr>
      <vt:lpstr>Hemodynamic Monitors</vt:lpstr>
      <vt:lpstr>Ventricular Stroke Work</vt:lpstr>
      <vt:lpstr>Aortic Pressure Model</vt:lpstr>
      <vt:lpstr>Parameter Relationships</vt:lpstr>
      <vt:lpstr>Pulse Wave Velocity</vt:lpstr>
      <vt:lpstr>Experiment</vt:lpstr>
      <vt:lpstr>Stroke Work Changes</vt:lpstr>
      <vt:lpstr>Results</vt:lpstr>
      <vt:lpstr>Clinical Benefit</vt:lpstr>
      <vt:lpstr>Limitation &amp; Future Work</vt:lpstr>
      <vt:lpstr>Acknowledgement</vt:lpstr>
      <vt:lpstr>Parameter Identification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Accuracy of Stroke Volume Estimation via Reservoir Pressure Concept and</dc:title>
  <dc:creator>Shun</dc:creator>
  <cp:lastModifiedBy>Shun</cp:lastModifiedBy>
  <cp:revision>187</cp:revision>
  <dcterms:created xsi:type="dcterms:W3CDTF">2014-08-13T02:15:49Z</dcterms:created>
  <dcterms:modified xsi:type="dcterms:W3CDTF">2014-10-09T09:14:52Z</dcterms:modified>
</cp:coreProperties>
</file>