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1"/>
  </p:notesMasterIdLst>
  <p:sldIdLst>
    <p:sldId id="264" r:id="rId2"/>
    <p:sldId id="275" r:id="rId3"/>
    <p:sldId id="316" r:id="rId4"/>
    <p:sldId id="302" r:id="rId5"/>
    <p:sldId id="274" r:id="rId6"/>
    <p:sldId id="265" r:id="rId7"/>
    <p:sldId id="257" r:id="rId8"/>
    <p:sldId id="258" r:id="rId9"/>
    <p:sldId id="259" r:id="rId10"/>
    <p:sldId id="263" r:id="rId11"/>
    <p:sldId id="269" r:id="rId12"/>
    <p:sldId id="260" r:id="rId13"/>
    <p:sldId id="261" r:id="rId14"/>
    <p:sldId id="262" r:id="rId15"/>
    <p:sldId id="266" r:id="rId16"/>
    <p:sldId id="267" r:id="rId17"/>
    <p:sldId id="268" r:id="rId18"/>
    <p:sldId id="256" r:id="rId19"/>
    <p:sldId id="273" r:id="rId20"/>
    <p:sldId id="270" r:id="rId21"/>
    <p:sldId id="271" r:id="rId22"/>
    <p:sldId id="277" r:id="rId23"/>
    <p:sldId id="326" r:id="rId24"/>
    <p:sldId id="295" r:id="rId25"/>
    <p:sldId id="301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8" r:id="rId40"/>
    <p:sldId id="289" r:id="rId41"/>
    <p:sldId id="290" r:id="rId42"/>
    <p:sldId id="291" r:id="rId43"/>
    <p:sldId id="292" r:id="rId44"/>
    <p:sldId id="293" r:id="rId45"/>
    <p:sldId id="325" r:id="rId46"/>
    <p:sldId id="294" r:id="rId47"/>
    <p:sldId id="319" r:id="rId48"/>
    <p:sldId id="276" r:id="rId49"/>
    <p:sldId id="279" r:id="rId50"/>
    <p:sldId id="280" r:id="rId51"/>
    <p:sldId id="281" r:id="rId52"/>
    <p:sldId id="282" r:id="rId53"/>
    <p:sldId id="283" r:id="rId54"/>
    <p:sldId id="300" r:id="rId55"/>
    <p:sldId id="284" r:id="rId56"/>
    <p:sldId id="285" r:id="rId57"/>
    <p:sldId id="287" r:id="rId58"/>
    <p:sldId id="286" r:id="rId59"/>
    <p:sldId id="322" r:id="rId60"/>
    <p:sldId id="323" r:id="rId61"/>
    <p:sldId id="288" r:id="rId62"/>
    <p:sldId id="320" r:id="rId63"/>
    <p:sldId id="278" r:id="rId64"/>
    <p:sldId id="296" r:id="rId65"/>
    <p:sldId id="297" r:id="rId66"/>
    <p:sldId id="298" r:id="rId67"/>
    <p:sldId id="324" r:id="rId68"/>
    <p:sldId id="299" r:id="rId69"/>
    <p:sldId id="321" r:id="rId70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157" autoAdjust="0"/>
    <p:restoredTop sz="94591" autoAdjust="0"/>
  </p:normalViewPr>
  <p:slideViewPr>
    <p:cSldViewPr snapToGrid="0" snapToObjects="1">
      <p:cViewPr>
        <p:scale>
          <a:sx n="100" d="100"/>
          <a:sy n="100" d="100"/>
        </p:scale>
        <p:origin x="-1176" y="-872"/>
      </p:cViewPr>
      <p:guideLst>
        <p:guide orient="horz" pos="1620"/>
        <p:guide pos="2880"/>
      </p:guideLst>
    </p:cSldViewPr>
  </p:slideViewPr>
  <p:outlineViewPr>
    <p:cViewPr>
      <p:scale>
        <a:sx n="66" d="100"/>
        <a:sy n="66" d="100"/>
      </p:scale>
      <p:origin x="1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MUNIXr&#233;vis&#23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spPr>
              <a:ln>
                <a:solidFill>
                  <a:schemeClr val="bg1"/>
                </a:solidFill>
              </a:ln>
            </c:spPr>
            <c:trendlineType val="power"/>
            <c:dispEq val="1"/>
            <c:trendlineLbl>
              <c:layout>
                <c:manualLayout>
                  <c:x val="0.0707697252129198"/>
                  <c:y val="-0.52112782091615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32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trendlineLbl>
          </c:trendline>
          <c:xVal>
            <c:numRef>
              <c:f>'N8'!$B$4:$B$13</c:f>
              <c:numCache>
                <c:formatCode>0</c:formatCode>
                <c:ptCount val="10"/>
                <c:pt idx="0">
                  <c:v>58.86666666666657</c:v>
                </c:pt>
                <c:pt idx="1">
                  <c:v>137.9</c:v>
                </c:pt>
                <c:pt idx="2">
                  <c:v>286.7</c:v>
                </c:pt>
                <c:pt idx="3">
                  <c:v>445.3333333333333</c:v>
                </c:pt>
                <c:pt idx="4">
                  <c:v>950.3333333333334</c:v>
                </c:pt>
                <c:pt idx="5">
                  <c:v>83.9</c:v>
                </c:pt>
                <c:pt idx="6">
                  <c:v>153.9666666666667</c:v>
                </c:pt>
                <c:pt idx="7">
                  <c:v>400.0</c:v>
                </c:pt>
                <c:pt idx="8">
                  <c:v>587.6666666666667</c:v>
                </c:pt>
                <c:pt idx="9">
                  <c:v>687.3333333333333</c:v>
                </c:pt>
              </c:numCache>
            </c:numRef>
          </c:xVal>
          <c:yVal>
            <c:numRef>
              <c:f>'N8'!$C$4:$C$13</c:f>
              <c:numCache>
                <c:formatCode>0</c:formatCode>
                <c:ptCount val="10"/>
                <c:pt idx="0">
                  <c:v>104.5017067327368</c:v>
                </c:pt>
                <c:pt idx="1">
                  <c:v>55.04792220557124</c:v>
                </c:pt>
                <c:pt idx="2">
                  <c:v>21.25574760131818</c:v>
                </c:pt>
                <c:pt idx="3">
                  <c:v>16.52983899140155</c:v>
                </c:pt>
                <c:pt idx="4">
                  <c:v>6.87526970794333</c:v>
                </c:pt>
                <c:pt idx="5">
                  <c:v>65.28302977096133</c:v>
                </c:pt>
                <c:pt idx="6">
                  <c:v>39.00120359057122</c:v>
                </c:pt>
                <c:pt idx="7">
                  <c:v>11.04527053315436</c:v>
                </c:pt>
                <c:pt idx="8">
                  <c:v>10.63088880031885</c:v>
                </c:pt>
                <c:pt idx="9">
                  <c:v>10.88825720784075</c:v>
                </c:pt>
              </c:numCache>
            </c:numRef>
          </c:yVal>
        </c:ser>
        <c:axId val="224646712"/>
        <c:axId val="224649896"/>
      </c:scatterChart>
      <c:valAx>
        <c:axId val="224646712"/>
        <c:scaling>
          <c:orientation val="minMax"/>
          <c:max val="1200.0"/>
        </c:scaling>
        <c:axPos val="b"/>
        <c:numFmt formatCode="0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fr-FR"/>
          </a:p>
        </c:txPr>
        <c:crossAx val="224649896"/>
        <c:crosses val="autoZero"/>
        <c:crossBetween val="midCat"/>
        <c:minorUnit val="20.0"/>
      </c:valAx>
      <c:valAx>
        <c:axId val="224649896"/>
        <c:scaling>
          <c:orientation val="minMax"/>
          <c:max val="120.0"/>
          <c:min val="0.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fr-FR"/>
          </a:p>
        </c:txPr>
        <c:crossAx val="224646712"/>
        <c:crosses val="autoZero"/>
        <c:crossBetween val="midCat"/>
        <c:majorUnit val="20.0"/>
      </c:valAx>
    </c:plotArea>
    <c:plotVisOnly val="1"/>
  </c:chart>
  <c:spPr>
    <a:noFill/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52149-2A5F-194B-8536-49AC30E6B5B1}" type="datetimeFigureOut">
              <a:rPr lang="fr-FR" smtClean="0"/>
              <a:pPr/>
              <a:t>19/11/14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C1160-7636-2B42-B0F2-D898FBFA2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934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3938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393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393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E2E7-AB7A-1341-A933-77ED5C506004}" type="datetimeFigureOut">
              <a:rPr lang="fr-FR" smtClean="0"/>
              <a:pPr/>
              <a:t>19/11/14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7CF4-112A-1048-9923-E3E3DA6AB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E2E7-AB7A-1341-A933-77ED5C506004}" type="datetimeFigureOut">
              <a:rPr lang="fr-FR" smtClean="0"/>
              <a:pPr/>
              <a:t>19/11/14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7CF4-112A-1048-9923-E3E3DA6AB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E2E7-AB7A-1341-A933-77ED5C506004}" type="datetimeFigureOut">
              <a:rPr lang="fr-FR" smtClean="0"/>
              <a:pPr/>
              <a:t>19/11/14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7CF4-112A-1048-9923-E3E3DA6AB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E2E7-AB7A-1341-A933-77ED5C506004}" type="datetimeFigureOut">
              <a:rPr lang="fr-FR" smtClean="0"/>
              <a:pPr/>
              <a:t>19/11/14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7CF4-112A-1048-9923-E3E3DA6AB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E2E7-AB7A-1341-A933-77ED5C506004}" type="datetimeFigureOut">
              <a:rPr lang="fr-FR" smtClean="0"/>
              <a:pPr/>
              <a:t>19/11/14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7CF4-112A-1048-9923-E3E3DA6AB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E2E7-AB7A-1341-A933-77ED5C506004}" type="datetimeFigureOut">
              <a:rPr lang="fr-FR" smtClean="0"/>
              <a:pPr/>
              <a:t>19/11/14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7CF4-112A-1048-9923-E3E3DA6AB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E2E7-AB7A-1341-A933-77ED5C506004}" type="datetimeFigureOut">
              <a:rPr lang="fr-FR" smtClean="0"/>
              <a:pPr/>
              <a:t>19/11/14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7CF4-112A-1048-9923-E3E3DA6AB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E2E7-AB7A-1341-A933-77ED5C506004}" type="datetimeFigureOut">
              <a:rPr lang="fr-FR" smtClean="0"/>
              <a:pPr/>
              <a:t>19/11/14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7CF4-112A-1048-9923-E3E3DA6AB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E2E7-AB7A-1341-A933-77ED5C506004}" type="datetimeFigureOut">
              <a:rPr lang="fr-FR" smtClean="0"/>
              <a:pPr/>
              <a:t>19/11/14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7CF4-112A-1048-9923-E3E3DA6AB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E2E7-AB7A-1341-A933-77ED5C506004}" type="datetimeFigureOut">
              <a:rPr lang="fr-FR" smtClean="0"/>
              <a:pPr/>
              <a:t>19/11/14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7CF4-112A-1048-9923-E3E3DA6AB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E2E7-AB7A-1341-A933-77ED5C506004}" type="datetimeFigureOut">
              <a:rPr lang="fr-FR" smtClean="0"/>
              <a:pPr/>
              <a:t>19/11/14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7CF4-112A-1048-9923-E3E3DA6AB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9E2E7-AB7A-1341-A933-77ED5C506004}" type="datetimeFigureOut">
              <a:rPr lang="fr-FR" smtClean="0"/>
              <a:pPr/>
              <a:t>19/11/14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57CF4-112A-1048-9923-E3E3DA6AB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video" Target="file://localhost/Users/francoiswang/Downloads/Franc%CC%A7ois%20Charles%20Wang/3%20PUM%20SLA.mpg" TargetMode="Externa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francoiswang/Documents/Diaporamas/MUNIX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francoiswang/Downloads/RCS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Macintosh%20HD:Users:francoiswang:Library:Mail%20Downloads:RCS.docx!OLE_LINK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francoiswang/Downloads/RR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francoiswang/Downloads/JNM.mov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1664852" y="927101"/>
            <a:ext cx="57212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Techniques </a:t>
            </a:r>
            <a:r>
              <a:rPr lang="en-US" sz="3200" b="1" dirty="0" err="1" smtClean="0">
                <a:solidFill>
                  <a:schemeClr val="bg1"/>
                </a:solidFill>
              </a:rPr>
              <a:t>neurophysiologiques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non </a:t>
            </a:r>
            <a:r>
              <a:rPr lang="en-US" sz="3200" b="1" dirty="0" err="1" smtClean="0">
                <a:solidFill>
                  <a:schemeClr val="bg1"/>
                </a:solidFill>
              </a:rPr>
              <a:t>classiques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766290" y="3050282"/>
            <a:ext cx="1518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F. Wang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rme libre 38"/>
          <p:cNvSpPr/>
          <p:nvPr/>
        </p:nvSpPr>
        <p:spPr>
          <a:xfrm>
            <a:off x="4427020" y="2571750"/>
            <a:ext cx="1478480" cy="1041400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Forme libre 39"/>
          <p:cNvSpPr/>
          <p:nvPr/>
        </p:nvSpPr>
        <p:spPr>
          <a:xfrm>
            <a:off x="3360220" y="2203450"/>
            <a:ext cx="633930" cy="1549400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487222" y="1510268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868694" y="1517134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499752" y="304800"/>
            <a:ext cx="5717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Différence</a:t>
            </a:r>
            <a:r>
              <a:rPr lang="en-US" sz="3200" b="1" dirty="0" smtClean="0">
                <a:solidFill>
                  <a:schemeClr val="bg1"/>
                </a:solidFill>
              </a:rPr>
              <a:t> de </a:t>
            </a:r>
            <a:r>
              <a:rPr lang="en-US" sz="3200" b="1" dirty="0" err="1" smtClean="0">
                <a:solidFill>
                  <a:schemeClr val="bg1"/>
                </a:solidFill>
              </a:rPr>
              <a:t>taille</a:t>
            </a:r>
            <a:r>
              <a:rPr lang="en-US" sz="3200" b="1" dirty="0" smtClean="0">
                <a:solidFill>
                  <a:schemeClr val="bg1"/>
                </a:solidFill>
              </a:rPr>
              <a:t> des </a:t>
            </a:r>
            <a:r>
              <a:rPr lang="en-US" sz="3200" b="1" dirty="0" err="1" smtClean="0">
                <a:solidFill>
                  <a:schemeClr val="bg1"/>
                </a:solidFill>
              </a:rPr>
              <a:t>réponses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vs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20525" y="3797300"/>
            <a:ext cx="79047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désynchronisation</a:t>
            </a:r>
            <a:r>
              <a:rPr lang="en-US" sz="3200" b="1" dirty="0" smtClean="0">
                <a:solidFill>
                  <a:schemeClr val="bg1"/>
                </a:solidFill>
              </a:rPr>
              <a:t> des </a:t>
            </a:r>
            <a:r>
              <a:rPr lang="en-US" sz="3200" b="1" dirty="0" err="1" smtClean="0">
                <a:solidFill>
                  <a:schemeClr val="bg1"/>
                </a:solidFill>
              </a:rPr>
              <a:t>efférences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motrices</a:t>
            </a:r>
            <a:r>
              <a:rPr lang="en-US" sz="3200" b="1" dirty="0" smtClean="0">
                <a:solidFill>
                  <a:schemeClr val="bg1"/>
                </a:solidFill>
              </a:rPr>
              <a:t> ?</a:t>
            </a:r>
          </a:p>
          <a:p>
            <a:pPr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atteinte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centrale</a:t>
            </a:r>
            <a:r>
              <a:rPr lang="en-US" sz="3200" b="1" dirty="0" smtClean="0">
                <a:solidFill>
                  <a:schemeClr val="bg1"/>
                </a:solidFill>
              </a:rPr>
              <a:t> : </a:t>
            </a:r>
            <a:r>
              <a:rPr lang="en-US" sz="3200" b="1" dirty="0" err="1" smtClean="0">
                <a:solidFill>
                  <a:schemeClr val="bg1"/>
                </a:solidFill>
              </a:rPr>
              <a:t>perte</a:t>
            </a:r>
            <a:r>
              <a:rPr lang="en-US" sz="3200" b="1" dirty="0" smtClean="0">
                <a:solidFill>
                  <a:schemeClr val="bg1"/>
                </a:solidFill>
              </a:rPr>
              <a:t> axonale </a:t>
            </a:r>
            <a:r>
              <a:rPr lang="en-US" sz="3200" b="1" dirty="0" err="1" smtClean="0">
                <a:solidFill>
                  <a:schemeClr val="bg1"/>
                </a:solidFill>
              </a:rPr>
              <a:t>ou</a:t>
            </a:r>
            <a:r>
              <a:rPr lang="en-US" sz="3200" b="1" dirty="0" smtClean="0">
                <a:solidFill>
                  <a:schemeClr val="bg1"/>
                </a:solidFill>
              </a:rPr>
              <a:t> BC ?</a:t>
            </a:r>
          </a:p>
          <a:p>
            <a:pPr>
              <a:buFontTx/>
              <a:buChar char="-"/>
            </a:pP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179"/>
            <a:ext cx="8229600" cy="85725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La Triple </a:t>
            </a:r>
            <a:r>
              <a:rPr lang="en-GB" dirty="0" err="1" smtClean="0">
                <a:solidFill>
                  <a:schemeClr val="bg1"/>
                </a:solidFill>
              </a:rPr>
              <a:t>STimulation</a:t>
            </a:r>
            <a:r>
              <a:rPr lang="en-GB" dirty="0" smtClean="0">
                <a:solidFill>
                  <a:schemeClr val="bg1"/>
                </a:solidFill>
              </a:rPr>
              <a:t> (TST)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228601" y="4767264"/>
            <a:ext cx="2499858" cy="273844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CFSEP - 11 octobre 2014</a:t>
            </a:r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26554"/>
            <a:ext cx="9144000" cy="393604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8316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 flipV="1">
            <a:off x="6419849" y="205351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431969" y="211643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416674" y="1683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428794" y="1746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57110" y="15745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625475" y="170540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127375" y="16541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139495" y="17170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633710" y="16039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3902075" y="1734852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963980" y="977384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6700" y="976868"/>
            <a:ext cx="29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1562" y="975270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408220" y="1683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420340" y="1746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57110" y="19428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625475" y="20737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40075" y="20224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152195" y="20853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3633710" y="19722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3902075" y="21031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357110" y="23111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625475" y="24420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140075" y="23907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152195" y="24536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3633710" y="23405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3902075" y="24714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416675" y="24202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428795" y="24831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361355" y="2683572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629720" y="2814463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131620" y="2763233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143740" y="2826154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3637955" y="2713019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3906320" y="2843910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408220" y="279268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420340" y="285560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Ellipse 112"/>
          <p:cNvSpPr/>
          <p:nvPr/>
        </p:nvSpPr>
        <p:spPr>
          <a:xfrm>
            <a:off x="358180" y="3042347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626545" y="3173238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128445" y="3122008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140565" y="3184929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634780" y="307179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3903145" y="320268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405045" y="315145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417165" y="321437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213"/>
          <p:cNvGrpSpPr/>
          <p:nvPr/>
        </p:nvGrpSpPr>
        <p:grpSpPr>
          <a:xfrm>
            <a:off x="352425" y="1539376"/>
            <a:ext cx="274120" cy="1805256"/>
            <a:chOff x="5963978" y="1062465"/>
            <a:chExt cx="274120" cy="1805256"/>
          </a:xfrm>
        </p:grpSpPr>
        <p:sp>
          <p:nvSpPr>
            <p:cNvPr id="141" name="Étoile à 6 branches 140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Étoile à 6 branches 146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Étoile à 6 branches 147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Étoile à 6 branches 148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Étoile à 6 branches 149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er 81"/>
          <p:cNvGrpSpPr/>
          <p:nvPr/>
        </p:nvGrpSpPr>
        <p:grpSpPr>
          <a:xfrm>
            <a:off x="618952" y="1653015"/>
            <a:ext cx="2597325" cy="133352"/>
            <a:chOff x="4316102" y="1175622"/>
            <a:chExt cx="2174668" cy="133352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105"/>
          <p:cNvGrpSpPr/>
          <p:nvPr/>
        </p:nvGrpSpPr>
        <p:grpSpPr>
          <a:xfrm>
            <a:off x="634469" y="2021314"/>
            <a:ext cx="2597325" cy="133352"/>
            <a:chOff x="4316102" y="1175622"/>
            <a:chExt cx="2174668" cy="133352"/>
          </a:xfrm>
        </p:grpSpPr>
        <p:cxnSp>
          <p:nvCxnSpPr>
            <p:cNvPr id="110" name="Connecteur droit 10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r 120"/>
          <p:cNvGrpSpPr/>
          <p:nvPr/>
        </p:nvGrpSpPr>
        <p:grpSpPr>
          <a:xfrm>
            <a:off x="634470" y="2390776"/>
            <a:ext cx="2597325" cy="133352"/>
            <a:chOff x="4316102" y="1175622"/>
            <a:chExt cx="2174668" cy="133352"/>
          </a:xfrm>
        </p:grpSpPr>
        <p:cxnSp>
          <p:nvCxnSpPr>
            <p:cNvPr id="122" name="Connecteur droit 121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r 124"/>
          <p:cNvGrpSpPr/>
          <p:nvPr/>
        </p:nvGrpSpPr>
        <p:grpSpPr>
          <a:xfrm>
            <a:off x="621771" y="2760487"/>
            <a:ext cx="2597325" cy="133352"/>
            <a:chOff x="4316102" y="1175622"/>
            <a:chExt cx="2174668" cy="133352"/>
          </a:xfrm>
        </p:grpSpPr>
        <p:cxnSp>
          <p:nvCxnSpPr>
            <p:cNvPr id="126" name="Connecteur droit 12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r 128"/>
          <p:cNvGrpSpPr/>
          <p:nvPr/>
        </p:nvGrpSpPr>
        <p:grpSpPr>
          <a:xfrm>
            <a:off x="621771" y="3122008"/>
            <a:ext cx="2597325" cy="133352"/>
            <a:chOff x="4316102" y="1175622"/>
            <a:chExt cx="2174668" cy="133352"/>
          </a:xfrm>
        </p:grpSpPr>
        <p:cxnSp>
          <p:nvCxnSpPr>
            <p:cNvPr id="130" name="Connecteur droit 12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Ellipse 132"/>
          <p:cNvSpPr/>
          <p:nvPr/>
        </p:nvSpPr>
        <p:spPr>
          <a:xfrm>
            <a:off x="3634994" y="1607796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Ellipse 133"/>
          <p:cNvSpPr/>
          <p:nvPr/>
        </p:nvSpPr>
        <p:spPr>
          <a:xfrm>
            <a:off x="3633710" y="1965445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Ellipse 134"/>
          <p:cNvSpPr/>
          <p:nvPr/>
        </p:nvSpPr>
        <p:spPr>
          <a:xfrm>
            <a:off x="3633710" y="2340561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Ellipse 135"/>
          <p:cNvSpPr/>
          <p:nvPr/>
        </p:nvSpPr>
        <p:spPr>
          <a:xfrm>
            <a:off x="3637955" y="2713019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Ellipse 136"/>
          <p:cNvSpPr/>
          <p:nvPr/>
        </p:nvSpPr>
        <p:spPr>
          <a:xfrm>
            <a:off x="3637955" y="3071794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Connecteur droit 84"/>
          <p:cNvCxnSpPr/>
          <p:nvPr/>
        </p:nvCxnSpPr>
        <p:spPr>
          <a:xfrm>
            <a:off x="3908601" y="1732655"/>
            <a:ext cx="1901651" cy="897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3908601" y="2098665"/>
            <a:ext cx="1622251" cy="897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3908601" y="2471451"/>
            <a:ext cx="1374601" cy="897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3908601" y="2842872"/>
            <a:ext cx="1095201" cy="1588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3902077" y="3198198"/>
            <a:ext cx="911225" cy="1242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ZoneTexte 191"/>
          <p:cNvSpPr txBox="1"/>
          <p:nvPr/>
        </p:nvSpPr>
        <p:spPr>
          <a:xfrm>
            <a:off x="2058554" y="203201"/>
            <a:ext cx="31726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Principe de la TST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3" name="ZoneTexte 192"/>
          <p:cNvSpPr txBox="1"/>
          <p:nvPr/>
        </p:nvSpPr>
        <p:spPr>
          <a:xfrm>
            <a:off x="321561" y="3610691"/>
            <a:ext cx="61536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Stimulation </a:t>
            </a:r>
            <a:r>
              <a:rPr lang="en-US" sz="3200" b="1" dirty="0" err="1" smtClean="0">
                <a:solidFill>
                  <a:schemeClr val="bg1"/>
                </a:solidFill>
              </a:rPr>
              <a:t>magnétique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corticale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 flipV="1">
            <a:off x="6419849" y="154551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431969" y="160843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416674" y="1175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428794" y="1238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57110" y="10665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625475" y="119740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127375" y="11461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139495" y="12090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633710" y="10959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3902075" y="1226852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963980" y="469384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6700" y="468868"/>
            <a:ext cx="29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1562" y="467270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408220" y="1175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420340" y="1238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57110" y="14348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625475" y="15657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40075" y="15144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152195" y="15773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3633710" y="14642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3902075" y="15951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357110" y="18031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625475" y="19340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140075" y="18827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152195" y="19456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3633710" y="18325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3902075" y="19634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416675" y="19122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428795" y="19751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361355" y="2175572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629720" y="2306463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131620" y="2255233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143740" y="2318154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3637955" y="2205019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3906320" y="2335910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408220" y="228468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420340" y="234760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Ellipse 112"/>
          <p:cNvSpPr/>
          <p:nvPr/>
        </p:nvSpPr>
        <p:spPr>
          <a:xfrm>
            <a:off x="358180" y="2534347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626545" y="2665238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128445" y="2614008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140565" y="2676929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634780" y="256379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3903145" y="269468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405045" y="264345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417165" y="270637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213"/>
          <p:cNvGrpSpPr/>
          <p:nvPr/>
        </p:nvGrpSpPr>
        <p:grpSpPr>
          <a:xfrm>
            <a:off x="352425" y="1031376"/>
            <a:ext cx="274120" cy="1805256"/>
            <a:chOff x="5963978" y="1062465"/>
            <a:chExt cx="274120" cy="1805256"/>
          </a:xfrm>
        </p:grpSpPr>
        <p:sp>
          <p:nvSpPr>
            <p:cNvPr id="141" name="Étoile à 6 branches 140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Étoile à 6 branches 146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Étoile à 6 branches 147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Étoile à 6 branches 148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Étoile à 6 branches 149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er 81"/>
          <p:cNvGrpSpPr/>
          <p:nvPr/>
        </p:nvGrpSpPr>
        <p:grpSpPr>
          <a:xfrm>
            <a:off x="618952" y="1145014"/>
            <a:ext cx="2597325" cy="133352"/>
            <a:chOff x="4316102" y="1175622"/>
            <a:chExt cx="2174668" cy="133352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105"/>
          <p:cNvGrpSpPr/>
          <p:nvPr/>
        </p:nvGrpSpPr>
        <p:grpSpPr>
          <a:xfrm>
            <a:off x="634469" y="1513315"/>
            <a:ext cx="2597325" cy="133352"/>
            <a:chOff x="4316102" y="1175622"/>
            <a:chExt cx="2174668" cy="133352"/>
          </a:xfrm>
        </p:grpSpPr>
        <p:cxnSp>
          <p:nvCxnSpPr>
            <p:cNvPr id="110" name="Connecteur droit 10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r 120"/>
          <p:cNvGrpSpPr/>
          <p:nvPr/>
        </p:nvGrpSpPr>
        <p:grpSpPr>
          <a:xfrm>
            <a:off x="634470" y="1882776"/>
            <a:ext cx="2597325" cy="133352"/>
            <a:chOff x="4316102" y="1175622"/>
            <a:chExt cx="2174668" cy="133352"/>
          </a:xfrm>
        </p:grpSpPr>
        <p:cxnSp>
          <p:nvCxnSpPr>
            <p:cNvPr id="122" name="Connecteur droit 121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r 124"/>
          <p:cNvGrpSpPr/>
          <p:nvPr/>
        </p:nvGrpSpPr>
        <p:grpSpPr>
          <a:xfrm>
            <a:off x="621771" y="2252487"/>
            <a:ext cx="2597325" cy="133352"/>
            <a:chOff x="4316102" y="1175622"/>
            <a:chExt cx="2174668" cy="133352"/>
          </a:xfrm>
        </p:grpSpPr>
        <p:cxnSp>
          <p:nvCxnSpPr>
            <p:cNvPr id="126" name="Connecteur droit 12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r 128"/>
          <p:cNvGrpSpPr/>
          <p:nvPr/>
        </p:nvGrpSpPr>
        <p:grpSpPr>
          <a:xfrm>
            <a:off x="621771" y="2614009"/>
            <a:ext cx="2597325" cy="133352"/>
            <a:chOff x="4316102" y="1175622"/>
            <a:chExt cx="2174668" cy="133352"/>
          </a:xfrm>
        </p:grpSpPr>
        <p:cxnSp>
          <p:nvCxnSpPr>
            <p:cNvPr id="130" name="Connecteur droit 12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Ellipse 132"/>
          <p:cNvSpPr/>
          <p:nvPr/>
        </p:nvSpPr>
        <p:spPr>
          <a:xfrm>
            <a:off x="3634994" y="1099796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Ellipse 133"/>
          <p:cNvSpPr/>
          <p:nvPr/>
        </p:nvSpPr>
        <p:spPr>
          <a:xfrm>
            <a:off x="3633710" y="1457445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Ellipse 134"/>
          <p:cNvSpPr/>
          <p:nvPr/>
        </p:nvSpPr>
        <p:spPr>
          <a:xfrm>
            <a:off x="3633710" y="1832561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Ellipse 135"/>
          <p:cNvSpPr/>
          <p:nvPr/>
        </p:nvSpPr>
        <p:spPr>
          <a:xfrm>
            <a:off x="3637955" y="2205019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Ellipse 136"/>
          <p:cNvSpPr/>
          <p:nvPr/>
        </p:nvSpPr>
        <p:spPr>
          <a:xfrm>
            <a:off x="3637955" y="2563794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Connecteur droit 84"/>
          <p:cNvCxnSpPr/>
          <p:nvPr/>
        </p:nvCxnSpPr>
        <p:spPr>
          <a:xfrm>
            <a:off x="3908601" y="1224654"/>
            <a:ext cx="1920701" cy="1588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3908601" y="1590665"/>
            <a:ext cx="1622251" cy="897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3908601" y="1963452"/>
            <a:ext cx="1374601" cy="897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3908601" y="2334873"/>
            <a:ext cx="1095201" cy="1588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3902077" y="2690197"/>
            <a:ext cx="911225" cy="1242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ouper 83"/>
          <p:cNvGrpSpPr/>
          <p:nvPr/>
        </p:nvGrpSpPr>
        <p:grpSpPr>
          <a:xfrm>
            <a:off x="5963978" y="1062465"/>
            <a:ext cx="274120" cy="1805256"/>
            <a:chOff x="5963978" y="1062465"/>
            <a:chExt cx="274120" cy="1805256"/>
          </a:xfrm>
        </p:grpSpPr>
        <p:sp>
          <p:nvSpPr>
            <p:cNvPr id="87" name="Étoile à 6 branches 86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Étoile à 6 branches 93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Étoile à 6 branches 96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Étoile à 6 branches 98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Étoile à 6 branches 99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er 100"/>
          <p:cNvGrpSpPr/>
          <p:nvPr/>
        </p:nvGrpSpPr>
        <p:grpSpPr>
          <a:xfrm>
            <a:off x="6187510" y="1175623"/>
            <a:ext cx="314891" cy="1601185"/>
            <a:chOff x="6187508" y="1175622"/>
            <a:chExt cx="314891" cy="1601185"/>
          </a:xfrm>
        </p:grpSpPr>
        <p:grpSp>
          <p:nvGrpSpPr>
            <p:cNvPr id="103" name="Grouper 150"/>
            <p:cNvGrpSpPr/>
            <p:nvPr/>
          </p:nvGrpSpPr>
          <p:grpSpPr>
            <a:xfrm>
              <a:off x="6193858" y="1175622"/>
              <a:ext cx="300087" cy="133352"/>
              <a:chOff x="6190683" y="1175622"/>
              <a:chExt cx="300087" cy="133352"/>
            </a:xfrm>
          </p:grpSpPr>
          <p:cxnSp>
            <p:nvCxnSpPr>
              <p:cNvPr id="158" name="Connecteur droit 157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necteur droit 158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necteur droit 159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er 156"/>
            <p:cNvGrpSpPr/>
            <p:nvPr/>
          </p:nvGrpSpPr>
          <p:grpSpPr>
            <a:xfrm>
              <a:off x="6202312" y="1547098"/>
              <a:ext cx="300087" cy="133352"/>
              <a:chOff x="6190683" y="1175622"/>
              <a:chExt cx="300087" cy="133352"/>
            </a:xfrm>
          </p:grpSpPr>
          <p:cxnSp>
            <p:nvCxnSpPr>
              <p:cNvPr id="155" name="Connecteur droit 154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necteur droit 155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156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er 172"/>
            <p:cNvGrpSpPr/>
            <p:nvPr/>
          </p:nvGrpSpPr>
          <p:grpSpPr>
            <a:xfrm>
              <a:off x="6193858" y="1912222"/>
              <a:ext cx="300087" cy="133352"/>
              <a:chOff x="6190683" y="1175622"/>
              <a:chExt cx="300087" cy="133352"/>
            </a:xfrm>
          </p:grpSpPr>
          <p:cxnSp>
            <p:nvCxnSpPr>
              <p:cNvPr id="152" name="Connecteur droit 151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cteur droit 153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er 183"/>
            <p:cNvGrpSpPr/>
            <p:nvPr/>
          </p:nvGrpSpPr>
          <p:grpSpPr>
            <a:xfrm>
              <a:off x="6187508" y="2284680"/>
              <a:ext cx="300087" cy="133352"/>
              <a:chOff x="6190683" y="1175622"/>
              <a:chExt cx="300087" cy="133352"/>
            </a:xfrm>
          </p:grpSpPr>
          <p:cxnSp>
            <p:nvCxnSpPr>
              <p:cNvPr id="140" name="Connecteur droit 139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cteur droit 145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er 199"/>
            <p:cNvGrpSpPr/>
            <p:nvPr/>
          </p:nvGrpSpPr>
          <p:grpSpPr>
            <a:xfrm>
              <a:off x="6187508" y="2643455"/>
              <a:ext cx="300087" cy="133352"/>
              <a:chOff x="6190683" y="1175622"/>
              <a:chExt cx="300087" cy="133352"/>
            </a:xfrm>
          </p:grpSpPr>
          <p:cxnSp>
            <p:nvCxnSpPr>
              <p:cNvPr id="109" name="Connecteur droit 108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137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138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1" name="Grouper 160"/>
          <p:cNvGrpSpPr/>
          <p:nvPr/>
        </p:nvGrpSpPr>
        <p:grpSpPr>
          <a:xfrm>
            <a:off x="6662220" y="889997"/>
            <a:ext cx="633930" cy="3878853"/>
            <a:chOff x="6662220" y="889997"/>
            <a:chExt cx="633930" cy="3878853"/>
          </a:xfrm>
        </p:grpSpPr>
        <p:grpSp>
          <p:nvGrpSpPr>
            <p:cNvPr id="162" name="Grouper 219"/>
            <p:cNvGrpSpPr/>
            <p:nvPr/>
          </p:nvGrpSpPr>
          <p:grpSpPr>
            <a:xfrm>
              <a:off x="6662220" y="889997"/>
              <a:ext cx="469900" cy="1980189"/>
              <a:chOff x="6662220" y="889997"/>
              <a:chExt cx="469900" cy="1980189"/>
            </a:xfrm>
          </p:grpSpPr>
          <p:sp>
            <p:nvSpPr>
              <p:cNvPr id="164" name="Forme libre 163"/>
              <p:cNvSpPr/>
              <p:nvPr/>
            </p:nvSpPr>
            <p:spPr>
              <a:xfrm>
                <a:off x="6662220" y="889997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5" name="Forme libre 164"/>
              <p:cNvSpPr/>
              <p:nvPr/>
            </p:nvSpPr>
            <p:spPr>
              <a:xfrm>
                <a:off x="6662220" y="1226851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6" name="Forme libre 165"/>
              <p:cNvSpPr/>
              <p:nvPr/>
            </p:nvSpPr>
            <p:spPr>
              <a:xfrm>
                <a:off x="6662220" y="1594685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7" name="Forme libre 166"/>
              <p:cNvSpPr/>
              <p:nvPr/>
            </p:nvSpPr>
            <p:spPr>
              <a:xfrm>
                <a:off x="6662220" y="1993416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8" name="Forme libre 167"/>
              <p:cNvSpPr/>
              <p:nvPr/>
            </p:nvSpPr>
            <p:spPr>
              <a:xfrm>
                <a:off x="6662220" y="2357830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3" name="Forme libre 162"/>
            <p:cNvSpPr/>
            <p:nvPr/>
          </p:nvSpPr>
          <p:spPr>
            <a:xfrm>
              <a:off x="6662220" y="3219450"/>
              <a:ext cx="633930" cy="1549400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69" name="Connecteur droit 168"/>
          <p:cNvCxnSpPr/>
          <p:nvPr/>
        </p:nvCxnSpPr>
        <p:spPr>
          <a:xfrm>
            <a:off x="5829302" y="1232835"/>
            <a:ext cx="17067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/>
          <p:cNvCxnSpPr/>
          <p:nvPr/>
        </p:nvCxnSpPr>
        <p:spPr>
          <a:xfrm>
            <a:off x="5822952" y="1601502"/>
            <a:ext cx="17067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/>
          <p:cNvCxnSpPr/>
          <p:nvPr/>
        </p:nvCxnSpPr>
        <p:spPr>
          <a:xfrm>
            <a:off x="5822952" y="1966626"/>
            <a:ext cx="17067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/>
          <p:nvPr/>
        </p:nvCxnSpPr>
        <p:spPr>
          <a:xfrm>
            <a:off x="5825057" y="2343053"/>
            <a:ext cx="17067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/>
          <p:cNvCxnSpPr/>
          <p:nvPr/>
        </p:nvCxnSpPr>
        <p:spPr>
          <a:xfrm>
            <a:off x="5822952" y="2697860"/>
            <a:ext cx="17067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ZoneTexte 175"/>
          <p:cNvSpPr txBox="1"/>
          <p:nvPr/>
        </p:nvSpPr>
        <p:spPr>
          <a:xfrm>
            <a:off x="321563" y="3356691"/>
            <a:ext cx="6019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Stimulation au </a:t>
            </a:r>
            <a:r>
              <a:rPr lang="en-US" sz="3200" b="1" dirty="0" err="1" smtClean="0">
                <a:solidFill>
                  <a:schemeClr val="bg1"/>
                </a:solidFill>
              </a:rPr>
              <a:t>poignet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avec un </a:t>
            </a:r>
            <a:r>
              <a:rPr lang="en-US" sz="2000" b="1" dirty="0" err="1" smtClean="0">
                <a:solidFill>
                  <a:srgbClr val="FFFF00"/>
                </a:solidFill>
              </a:rPr>
              <a:t>délai</a:t>
            </a:r>
            <a:r>
              <a:rPr lang="en-US" sz="2000" b="1" dirty="0" smtClean="0">
                <a:solidFill>
                  <a:srgbClr val="FFFF00"/>
                </a:solidFill>
              </a:rPr>
              <a:t> 1</a:t>
            </a:r>
            <a:r>
              <a:rPr lang="en-US" sz="2000" dirty="0" smtClean="0">
                <a:solidFill>
                  <a:schemeClr val="bg1"/>
                </a:solidFill>
              </a:rPr>
              <a:t> ÷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 = temps de conduction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=&gt; collision des influx </a:t>
            </a:r>
            <a:r>
              <a:rPr lang="en-US" sz="2000" dirty="0" err="1" smtClean="0">
                <a:solidFill>
                  <a:schemeClr val="bg1"/>
                </a:solidFill>
              </a:rPr>
              <a:t>antérogrades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- et </a:t>
            </a:r>
            <a:r>
              <a:rPr lang="en-US" sz="2000" dirty="0" err="1" smtClean="0">
                <a:solidFill>
                  <a:schemeClr val="bg1"/>
                </a:solidFill>
              </a:rPr>
              <a:t>rétrogrades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 flipV="1">
            <a:off x="6419849" y="154551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431969" y="160843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416674" y="1175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428794" y="1238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57110" y="10665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625475" y="119740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127375" y="11461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139495" y="12090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633710" y="10959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3902075" y="1226852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963980" y="469384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6700" y="468868"/>
            <a:ext cx="29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1562" y="467270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408220" y="1175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420340" y="1238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57110" y="14348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625475" y="15657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40075" y="15144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152195" y="15773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3633710" y="14642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3902075" y="15951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357110" y="18031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625475" y="19340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140075" y="18827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152195" y="19456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3633710" y="18325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3902075" y="19634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416675" y="19122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428795" y="19751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361355" y="2175572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629720" y="2306463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131620" y="2255233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143740" y="2318154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3637955" y="2205019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3906320" y="2335910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408220" y="228468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420340" y="234760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Ellipse 112"/>
          <p:cNvSpPr/>
          <p:nvPr/>
        </p:nvSpPr>
        <p:spPr>
          <a:xfrm>
            <a:off x="358180" y="2534347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626545" y="2665238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128445" y="2614008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140565" y="2676929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634780" y="256379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3903145" y="269468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405045" y="264345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417165" y="270637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213"/>
          <p:cNvGrpSpPr/>
          <p:nvPr/>
        </p:nvGrpSpPr>
        <p:grpSpPr>
          <a:xfrm>
            <a:off x="352425" y="1031376"/>
            <a:ext cx="274120" cy="1805256"/>
            <a:chOff x="5963978" y="1062465"/>
            <a:chExt cx="274120" cy="1805256"/>
          </a:xfrm>
        </p:grpSpPr>
        <p:sp>
          <p:nvSpPr>
            <p:cNvPr id="141" name="Étoile à 6 branches 140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Étoile à 6 branches 146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Étoile à 6 branches 147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Étoile à 6 branches 148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Étoile à 6 branches 149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er 81"/>
          <p:cNvGrpSpPr/>
          <p:nvPr/>
        </p:nvGrpSpPr>
        <p:grpSpPr>
          <a:xfrm>
            <a:off x="618952" y="1145014"/>
            <a:ext cx="2597325" cy="133352"/>
            <a:chOff x="4316102" y="1175622"/>
            <a:chExt cx="2174668" cy="133352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105"/>
          <p:cNvGrpSpPr/>
          <p:nvPr/>
        </p:nvGrpSpPr>
        <p:grpSpPr>
          <a:xfrm>
            <a:off x="634469" y="1513315"/>
            <a:ext cx="2597325" cy="133352"/>
            <a:chOff x="4316102" y="1175622"/>
            <a:chExt cx="2174668" cy="133352"/>
          </a:xfrm>
        </p:grpSpPr>
        <p:cxnSp>
          <p:nvCxnSpPr>
            <p:cNvPr id="110" name="Connecteur droit 10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r 120"/>
          <p:cNvGrpSpPr/>
          <p:nvPr/>
        </p:nvGrpSpPr>
        <p:grpSpPr>
          <a:xfrm>
            <a:off x="634470" y="1882776"/>
            <a:ext cx="2597325" cy="133352"/>
            <a:chOff x="4316102" y="1175622"/>
            <a:chExt cx="2174668" cy="133352"/>
          </a:xfrm>
        </p:grpSpPr>
        <p:cxnSp>
          <p:nvCxnSpPr>
            <p:cNvPr id="122" name="Connecteur droit 121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r 124"/>
          <p:cNvGrpSpPr/>
          <p:nvPr/>
        </p:nvGrpSpPr>
        <p:grpSpPr>
          <a:xfrm>
            <a:off x="621771" y="2252487"/>
            <a:ext cx="2597325" cy="133352"/>
            <a:chOff x="4316102" y="1175622"/>
            <a:chExt cx="2174668" cy="133352"/>
          </a:xfrm>
        </p:grpSpPr>
        <p:cxnSp>
          <p:nvCxnSpPr>
            <p:cNvPr id="126" name="Connecteur droit 12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r 128"/>
          <p:cNvGrpSpPr/>
          <p:nvPr/>
        </p:nvGrpSpPr>
        <p:grpSpPr>
          <a:xfrm>
            <a:off x="621771" y="2614009"/>
            <a:ext cx="2597325" cy="133352"/>
            <a:chOff x="4316102" y="1175622"/>
            <a:chExt cx="2174668" cy="133352"/>
          </a:xfrm>
        </p:grpSpPr>
        <p:cxnSp>
          <p:nvCxnSpPr>
            <p:cNvPr id="130" name="Connecteur droit 12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Ellipse 132"/>
          <p:cNvSpPr/>
          <p:nvPr/>
        </p:nvSpPr>
        <p:spPr>
          <a:xfrm>
            <a:off x="3634994" y="1099796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Ellipse 133"/>
          <p:cNvSpPr/>
          <p:nvPr/>
        </p:nvSpPr>
        <p:spPr>
          <a:xfrm>
            <a:off x="3633710" y="1457445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Ellipse 134"/>
          <p:cNvSpPr/>
          <p:nvPr/>
        </p:nvSpPr>
        <p:spPr>
          <a:xfrm>
            <a:off x="3633710" y="1832561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Ellipse 135"/>
          <p:cNvSpPr/>
          <p:nvPr/>
        </p:nvSpPr>
        <p:spPr>
          <a:xfrm>
            <a:off x="3637955" y="2205019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Ellipse 136"/>
          <p:cNvSpPr/>
          <p:nvPr/>
        </p:nvSpPr>
        <p:spPr>
          <a:xfrm>
            <a:off x="3637955" y="2563794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er 160"/>
          <p:cNvGrpSpPr/>
          <p:nvPr/>
        </p:nvGrpSpPr>
        <p:grpSpPr>
          <a:xfrm>
            <a:off x="6662220" y="889997"/>
            <a:ext cx="633930" cy="3878853"/>
            <a:chOff x="6662220" y="889997"/>
            <a:chExt cx="633930" cy="3878853"/>
          </a:xfrm>
        </p:grpSpPr>
        <p:grpSp>
          <p:nvGrpSpPr>
            <p:cNvPr id="24" name="Grouper 219"/>
            <p:cNvGrpSpPr/>
            <p:nvPr/>
          </p:nvGrpSpPr>
          <p:grpSpPr>
            <a:xfrm>
              <a:off x="6662220" y="889997"/>
              <a:ext cx="469900" cy="1980189"/>
              <a:chOff x="6662220" y="889997"/>
              <a:chExt cx="469900" cy="1980189"/>
            </a:xfrm>
          </p:grpSpPr>
          <p:sp>
            <p:nvSpPr>
              <p:cNvPr id="164" name="Forme libre 163"/>
              <p:cNvSpPr/>
              <p:nvPr/>
            </p:nvSpPr>
            <p:spPr>
              <a:xfrm>
                <a:off x="6662220" y="889997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5" name="Forme libre 164"/>
              <p:cNvSpPr/>
              <p:nvPr/>
            </p:nvSpPr>
            <p:spPr>
              <a:xfrm>
                <a:off x="6662220" y="1226851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6" name="Forme libre 165"/>
              <p:cNvSpPr/>
              <p:nvPr/>
            </p:nvSpPr>
            <p:spPr>
              <a:xfrm>
                <a:off x="6662220" y="1594685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7" name="Forme libre 166"/>
              <p:cNvSpPr/>
              <p:nvPr/>
            </p:nvSpPr>
            <p:spPr>
              <a:xfrm>
                <a:off x="6662220" y="1993416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8" name="Forme libre 167"/>
              <p:cNvSpPr/>
              <p:nvPr/>
            </p:nvSpPr>
            <p:spPr>
              <a:xfrm>
                <a:off x="6662220" y="2357830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3" name="Forme libre 162"/>
            <p:cNvSpPr/>
            <p:nvPr/>
          </p:nvSpPr>
          <p:spPr>
            <a:xfrm>
              <a:off x="6662220" y="3219450"/>
              <a:ext cx="633930" cy="1549400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1" name="Grouper 213"/>
          <p:cNvGrpSpPr/>
          <p:nvPr/>
        </p:nvGrpSpPr>
        <p:grpSpPr>
          <a:xfrm>
            <a:off x="4068394" y="1039313"/>
            <a:ext cx="274120" cy="1805256"/>
            <a:chOff x="5963978" y="1062465"/>
            <a:chExt cx="274120" cy="1805256"/>
          </a:xfrm>
        </p:grpSpPr>
        <p:sp>
          <p:nvSpPr>
            <p:cNvPr id="162" name="Étoile à 6 branches 161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Étoile à 6 branches 169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Étoile à 6 branches 174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Étoile à 6 branches 175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Étoile à 6 branches 176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er 177"/>
          <p:cNvGrpSpPr/>
          <p:nvPr/>
        </p:nvGrpSpPr>
        <p:grpSpPr>
          <a:xfrm>
            <a:off x="8249720" y="889997"/>
            <a:ext cx="760930" cy="3878853"/>
            <a:chOff x="6662220" y="889997"/>
            <a:chExt cx="760930" cy="3878853"/>
          </a:xfrm>
        </p:grpSpPr>
        <p:grpSp>
          <p:nvGrpSpPr>
            <p:cNvPr id="179" name="Grouper 219"/>
            <p:cNvGrpSpPr/>
            <p:nvPr/>
          </p:nvGrpSpPr>
          <p:grpSpPr>
            <a:xfrm>
              <a:off x="6662220" y="889997"/>
              <a:ext cx="469900" cy="1980189"/>
              <a:chOff x="6662220" y="889997"/>
              <a:chExt cx="469900" cy="1980189"/>
            </a:xfrm>
          </p:grpSpPr>
          <p:sp>
            <p:nvSpPr>
              <p:cNvPr id="181" name="Forme libre 180"/>
              <p:cNvSpPr/>
              <p:nvPr/>
            </p:nvSpPr>
            <p:spPr>
              <a:xfrm>
                <a:off x="6662220" y="889997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Forme libre 181"/>
              <p:cNvSpPr/>
              <p:nvPr/>
            </p:nvSpPr>
            <p:spPr>
              <a:xfrm>
                <a:off x="6662220" y="1226851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Forme libre 182"/>
              <p:cNvSpPr/>
              <p:nvPr/>
            </p:nvSpPr>
            <p:spPr>
              <a:xfrm>
                <a:off x="6662220" y="1594685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Forme libre 183"/>
              <p:cNvSpPr/>
              <p:nvPr/>
            </p:nvSpPr>
            <p:spPr>
              <a:xfrm>
                <a:off x="6662220" y="1993416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Forme libre 184"/>
              <p:cNvSpPr/>
              <p:nvPr/>
            </p:nvSpPr>
            <p:spPr>
              <a:xfrm>
                <a:off x="6662220" y="2357830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0" name="Forme libre 179"/>
            <p:cNvSpPr/>
            <p:nvPr/>
          </p:nvSpPr>
          <p:spPr>
            <a:xfrm>
              <a:off x="6662220" y="3327400"/>
              <a:ext cx="760930" cy="1441450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6" name="Grouper 185"/>
          <p:cNvGrpSpPr/>
          <p:nvPr/>
        </p:nvGrpSpPr>
        <p:grpSpPr>
          <a:xfrm>
            <a:off x="4312929" y="1174463"/>
            <a:ext cx="2189473" cy="1602345"/>
            <a:chOff x="4312927" y="1174462"/>
            <a:chExt cx="2189473" cy="1602345"/>
          </a:xfrm>
        </p:grpSpPr>
        <p:grpSp>
          <p:nvGrpSpPr>
            <p:cNvPr id="187" name="Grouper 81"/>
            <p:cNvGrpSpPr/>
            <p:nvPr/>
          </p:nvGrpSpPr>
          <p:grpSpPr>
            <a:xfrm>
              <a:off x="4327732" y="1545510"/>
              <a:ext cx="2174668" cy="133352"/>
              <a:chOff x="4316102" y="1175622"/>
              <a:chExt cx="2174668" cy="133352"/>
            </a:xfrm>
          </p:grpSpPr>
          <p:cxnSp>
            <p:nvCxnSpPr>
              <p:cNvPr id="204" name="Connecteur droit 203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Connecteur droit 204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Connecteur droit 205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er 85"/>
            <p:cNvGrpSpPr/>
            <p:nvPr/>
          </p:nvGrpSpPr>
          <p:grpSpPr>
            <a:xfrm>
              <a:off x="4319277" y="1174462"/>
              <a:ext cx="2174668" cy="133352"/>
              <a:chOff x="4316102" y="1175622"/>
              <a:chExt cx="2174668" cy="133352"/>
            </a:xfrm>
          </p:grpSpPr>
          <p:cxnSp>
            <p:nvCxnSpPr>
              <p:cNvPr id="201" name="Connecteur droit 200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Connecteur droit 201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necteur droit 202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er 97"/>
            <p:cNvGrpSpPr/>
            <p:nvPr/>
          </p:nvGrpSpPr>
          <p:grpSpPr>
            <a:xfrm>
              <a:off x="4327732" y="1911062"/>
              <a:ext cx="2174668" cy="133352"/>
              <a:chOff x="4316102" y="1175622"/>
              <a:chExt cx="2174668" cy="133352"/>
            </a:xfrm>
          </p:grpSpPr>
          <p:cxnSp>
            <p:nvCxnSpPr>
              <p:cNvPr id="198" name="Connecteur droit 197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necteur droit 198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necteur droit 199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er 101"/>
            <p:cNvGrpSpPr/>
            <p:nvPr/>
          </p:nvGrpSpPr>
          <p:grpSpPr>
            <a:xfrm>
              <a:off x="4312927" y="2282112"/>
              <a:ext cx="2174668" cy="133352"/>
              <a:chOff x="4316102" y="1175622"/>
              <a:chExt cx="2174668" cy="133352"/>
            </a:xfrm>
          </p:grpSpPr>
          <p:cxnSp>
            <p:nvCxnSpPr>
              <p:cNvPr id="195" name="Connecteur droit 194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Connecteur droit 195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necteur droit 196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er 105"/>
            <p:cNvGrpSpPr/>
            <p:nvPr/>
          </p:nvGrpSpPr>
          <p:grpSpPr>
            <a:xfrm>
              <a:off x="4312927" y="2643455"/>
              <a:ext cx="2174668" cy="133352"/>
              <a:chOff x="4316102" y="1175622"/>
              <a:chExt cx="2174668" cy="133352"/>
            </a:xfrm>
          </p:grpSpPr>
          <p:cxnSp>
            <p:nvCxnSpPr>
              <p:cNvPr id="192" name="Connecteur droit 191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Connecteur droit 192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Connecteur droit 193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8" name="ZoneTexte 207"/>
          <p:cNvSpPr txBox="1"/>
          <p:nvPr/>
        </p:nvSpPr>
        <p:spPr>
          <a:xfrm>
            <a:off x="118362" y="3547191"/>
            <a:ext cx="881651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Stimulation au point </a:t>
            </a:r>
            <a:r>
              <a:rPr lang="en-US" sz="3200" b="1" dirty="0" err="1" smtClean="0">
                <a:solidFill>
                  <a:schemeClr val="bg1"/>
                </a:solidFill>
              </a:rPr>
              <a:t>d’Erb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avec un </a:t>
            </a:r>
            <a:r>
              <a:rPr lang="en-US" sz="2000" b="1" dirty="0" err="1" smtClean="0">
                <a:solidFill>
                  <a:srgbClr val="FFFF00"/>
                </a:solidFill>
              </a:rPr>
              <a:t>délai</a:t>
            </a:r>
            <a:r>
              <a:rPr lang="en-US" sz="2000" b="1" dirty="0" smtClean="0">
                <a:solidFill>
                  <a:srgbClr val="FFFF00"/>
                </a:solidFill>
              </a:rPr>
              <a:t> 2</a:t>
            </a:r>
            <a:r>
              <a:rPr lang="en-US" sz="2000" dirty="0" smtClean="0">
                <a:solidFill>
                  <a:schemeClr val="bg1"/>
                </a:solidFill>
              </a:rPr>
              <a:t> ÷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 = </a:t>
            </a:r>
            <a:r>
              <a:rPr lang="en-US" sz="2000" b="1" dirty="0" err="1" smtClean="0">
                <a:solidFill>
                  <a:srgbClr val="FFFF00"/>
                </a:solidFill>
              </a:rPr>
              <a:t>délai</a:t>
            </a:r>
            <a:r>
              <a:rPr lang="en-US" sz="2000" b="1" dirty="0" smtClean="0">
                <a:solidFill>
                  <a:srgbClr val="FFFF00"/>
                </a:solidFill>
              </a:rPr>
              <a:t> 1</a:t>
            </a:r>
            <a:r>
              <a:rPr lang="en-US" sz="2000" dirty="0" smtClean="0">
                <a:solidFill>
                  <a:schemeClr val="bg1"/>
                </a:solidFill>
              </a:rPr>
              <a:t> + temps de conduction </a:t>
            </a:r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=&gt; </a:t>
            </a:r>
            <a:r>
              <a:rPr lang="en-US" sz="2000" dirty="0" err="1" smtClean="0">
                <a:solidFill>
                  <a:schemeClr val="bg1"/>
                </a:solidFill>
              </a:rPr>
              <a:t>réponse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motrice</a:t>
            </a:r>
            <a:r>
              <a:rPr lang="en-US" sz="2000" dirty="0" smtClean="0">
                <a:solidFill>
                  <a:schemeClr val="bg1"/>
                </a:solidFill>
              </a:rPr>
              <a:t> non </a:t>
            </a:r>
            <a:r>
              <a:rPr lang="en-US" sz="2000" dirty="0" err="1" smtClean="0">
                <a:solidFill>
                  <a:schemeClr val="bg1"/>
                </a:solidFill>
              </a:rPr>
              <a:t>désynchronisée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dont</a:t>
            </a:r>
            <a:r>
              <a:rPr lang="en-US" sz="2000" dirty="0" smtClean="0">
                <a:solidFill>
                  <a:schemeClr val="bg1"/>
                </a:solidFill>
              </a:rPr>
              <a:t> la </a:t>
            </a:r>
            <a:r>
              <a:rPr lang="en-US" sz="2000" dirty="0" err="1" smtClean="0">
                <a:solidFill>
                  <a:schemeClr val="bg1"/>
                </a:solidFill>
              </a:rPr>
              <a:t>taille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est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=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celle</a:t>
            </a:r>
            <a:r>
              <a:rPr lang="en-US" sz="2000" dirty="0" smtClean="0">
                <a:solidFill>
                  <a:schemeClr val="bg1"/>
                </a:solidFill>
              </a:rPr>
              <a:t> de la </a:t>
            </a:r>
            <a:r>
              <a:rPr lang="en-US" sz="2000" dirty="0" err="1" smtClean="0">
                <a:solidFill>
                  <a:schemeClr val="bg1"/>
                </a:solidFill>
              </a:rPr>
              <a:t>réponse</a:t>
            </a:r>
            <a:r>
              <a:rPr lang="en-US" sz="2000" dirty="0" smtClean="0">
                <a:solidFill>
                  <a:schemeClr val="bg1"/>
                </a:solidFill>
              </a:rPr>
              <a:t> après stimulation simple au point </a:t>
            </a:r>
            <a:r>
              <a:rPr lang="en-US" sz="2000" dirty="0" err="1" smtClean="0">
                <a:solidFill>
                  <a:schemeClr val="bg1"/>
                </a:solidFill>
              </a:rPr>
              <a:t>d’Erb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 flipV="1">
            <a:off x="6419849" y="205351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431969" y="211643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416674" y="1683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428794" y="1746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57110" y="15745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625475" y="170540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127375" y="16541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139495" y="17170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633710" y="16039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3902075" y="1734852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963980" y="977384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6700" y="976868"/>
            <a:ext cx="29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1562" y="975270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408220" y="1683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420340" y="1746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57110" y="19428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625475" y="20737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40075" y="20224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152195" y="20853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3633710" y="19722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3902075" y="21031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357110" y="23111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625475" y="24420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140075" y="23907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152195" y="24536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3633710" y="23405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3902075" y="24714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416675" y="24202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428795" y="24831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361355" y="2683572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629720" y="2814463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131620" y="2763233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143740" y="2826154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3637955" y="2713019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3906320" y="2843910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408220" y="279268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420340" y="285560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Ellipse 112"/>
          <p:cNvSpPr/>
          <p:nvPr/>
        </p:nvSpPr>
        <p:spPr>
          <a:xfrm>
            <a:off x="358180" y="3042347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626545" y="3173238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128445" y="3122008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140565" y="3184929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634780" y="307179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3903145" y="320268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405045" y="315145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417165" y="321437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Étoile à 6 branches 140"/>
          <p:cNvSpPr/>
          <p:nvPr/>
        </p:nvSpPr>
        <p:spPr>
          <a:xfrm>
            <a:off x="356672" y="1539376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Étoile à 6 branches 146"/>
          <p:cNvSpPr/>
          <p:nvPr/>
        </p:nvSpPr>
        <p:spPr>
          <a:xfrm>
            <a:off x="356672" y="1885453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Étoile à 6 branches 147"/>
          <p:cNvSpPr/>
          <p:nvPr/>
        </p:nvSpPr>
        <p:spPr>
          <a:xfrm>
            <a:off x="352427" y="2253753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er 81"/>
          <p:cNvGrpSpPr/>
          <p:nvPr/>
        </p:nvGrpSpPr>
        <p:grpSpPr>
          <a:xfrm>
            <a:off x="618952" y="1653015"/>
            <a:ext cx="2597325" cy="133352"/>
            <a:chOff x="4316102" y="1175622"/>
            <a:chExt cx="2174668" cy="133352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105"/>
          <p:cNvGrpSpPr/>
          <p:nvPr/>
        </p:nvGrpSpPr>
        <p:grpSpPr>
          <a:xfrm>
            <a:off x="634469" y="2021314"/>
            <a:ext cx="2597325" cy="133352"/>
            <a:chOff x="4316102" y="1175622"/>
            <a:chExt cx="2174668" cy="133352"/>
          </a:xfrm>
        </p:grpSpPr>
        <p:cxnSp>
          <p:nvCxnSpPr>
            <p:cNvPr id="110" name="Connecteur droit 10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r 120"/>
          <p:cNvGrpSpPr/>
          <p:nvPr/>
        </p:nvGrpSpPr>
        <p:grpSpPr>
          <a:xfrm>
            <a:off x="634470" y="2390776"/>
            <a:ext cx="2597325" cy="133352"/>
            <a:chOff x="4316102" y="1175622"/>
            <a:chExt cx="2174668" cy="133352"/>
          </a:xfrm>
        </p:grpSpPr>
        <p:cxnSp>
          <p:nvCxnSpPr>
            <p:cNvPr id="122" name="Connecteur droit 121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Ellipse 132"/>
          <p:cNvSpPr/>
          <p:nvPr/>
        </p:nvSpPr>
        <p:spPr>
          <a:xfrm>
            <a:off x="3634994" y="1607796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Ellipse 133"/>
          <p:cNvSpPr/>
          <p:nvPr/>
        </p:nvSpPr>
        <p:spPr>
          <a:xfrm>
            <a:off x="3633710" y="1965445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Ellipse 134"/>
          <p:cNvSpPr/>
          <p:nvPr/>
        </p:nvSpPr>
        <p:spPr>
          <a:xfrm>
            <a:off x="3633710" y="2340561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Connecteur droit 84"/>
          <p:cNvCxnSpPr/>
          <p:nvPr/>
        </p:nvCxnSpPr>
        <p:spPr>
          <a:xfrm>
            <a:off x="3908601" y="1732655"/>
            <a:ext cx="1901651" cy="897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3908601" y="2098665"/>
            <a:ext cx="1622251" cy="897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3908601" y="2471451"/>
            <a:ext cx="1374601" cy="897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ZoneTexte 191"/>
          <p:cNvSpPr txBox="1"/>
          <p:nvPr/>
        </p:nvSpPr>
        <p:spPr>
          <a:xfrm>
            <a:off x="2058552" y="203201"/>
            <a:ext cx="30468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Atteinte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centrale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3" name="ZoneTexte 192"/>
          <p:cNvSpPr txBox="1"/>
          <p:nvPr/>
        </p:nvSpPr>
        <p:spPr>
          <a:xfrm>
            <a:off x="321561" y="3610691"/>
            <a:ext cx="61536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Stimulation </a:t>
            </a:r>
            <a:r>
              <a:rPr lang="en-US" sz="3200" b="1" dirty="0" err="1" smtClean="0">
                <a:solidFill>
                  <a:schemeClr val="bg1"/>
                </a:solidFill>
              </a:rPr>
              <a:t>magnétique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corticale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 flipV="1">
            <a:off x="6419849" y="154551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431969" y="160843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416674" y="1175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428794" y="1238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57110" y="10665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625475" y="119740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127375" y="11461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139495" y="12090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633710" y="10959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3902075" y="1226852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963980" y="469384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6700" y="468868"/>
            <a:ext cx="29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1562" y="467270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408220" y="1175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420340" y="1238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57110" y="14348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625475" y="15657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40075" y="15144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152195" y="15773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3633710" y="14642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3902075" y="15951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357110" y="18031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625475" y="19340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140075" y="18827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152195" y="19456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3633710" y="18325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3902075" y="19634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416675" y="19122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428795" y="19751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361355" y="2175572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629720" y="2306463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131620" y="2255233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143740" y="2318154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3637955" y="2205019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3906320" y="2335910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408220" y="228468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420340" y="234760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Ellipse 112"/>
          <p:cNvSpPr/>
          <p:nvPr/>
        </p:nvSpPr>
        <p:spPr>
          <a:xfrm>
            <a:off x="358180" y="2534347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626545" y="2665238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128445" y="2614008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140565" y="2676929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634780" y="256379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3903145" y="269468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405045" y="264345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417165" y="270637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Étoile à 6 branches 140"/>
          <p:cNvSpPr/>
          <p:nvPr/>
        </p:nvSpPr>
        <p:spPr>
          <a:xfrm>
            <a:off x="356672" y="1031377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Étoile à 6 branches 146"/>
          <p:cNvSpPr/>
          <p:nvPr/>
        </p:nvSpPr>
        <p:spPr>
          <a:xfrm>
            <a:off x="356672" y="1377453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Étoile à 6 branches 147"/>
          <p:cNvSpPr/>
          <p:nvPr/>
        </p:nvSpPr>
        <p:spPr>
          <a:xfrm>
            <a:off x="352427" y="1745752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er 81"/>
          <p:cNvGrpSpPr/>
          <p:nvPr/>
        </p:nvGrpSpPr>
        <p:grpSpPr>
          <a:xfrm>
            <a:off x="618952" y="1145014"/>
            <a:ext cx="2597325" cy="133352"/>
            <a:chOff x="4316102" y="1175622"/>
            <a:chExt cx="2174668" cy="133352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105"/>
          <p:cNvGrpSpPr/>
          <p:nvPr/>
        </p:nvGrpSpPr>
        <p:grpSpPr>
          <a:xfrm>
            <a:off x="634469" y="1513315"/>
            <a:ext cx="2597325" cy="133352"/>
            <a:chOff x="4316102" y="1175622"/>
            <a:chExt cx="2174668" cy="133352"/>
          </a:xfrm>
        </p:grpSpPr>
        <p:cxnSp>
          <p:nvCxnSpPr>
            <p:cNvPr id="110" name="Connecteur droit 10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r 120"/>
          <p:cNvGrpSpPr/>
          <p:nvPr/>
        </p:nvGrpSpPr>
        <p:grpSpPr>
          <a:xfrm>
            <a:off x="634470" y="1882776"/>
            <a:ext cx="2597325" cy="133352"/>
            <a:chOff x="4316102" y="1175622"/>
            <a:chExt cx="2174668" cy="133352"/>
          </a:xfrm>
        </p:grpSpPr>
        <p:cxnSp>
          <p:nvCxnSpPr>
            <p:cNvPr id="122" name="Connecteur droit 121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Ellipse 132"/>
          <p:cNvSpPr/>
          <p:nvPr/>
        </p:nvSpPr>
        <p:spPr>
          <a:xfrm>
            <a:off x="3634994" y="1099796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Ellipse 133"/>
          <p:cNvSpPr/>
          <p:nvPr/>
        </p:nvSpPr>
        <p:spPr>
          <a:xfrm>
            <a:off x="3633710" y="1457445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Ellipse 134"/>
          <p:cNvSpPr/>
          <p:nvPr/>
        </p:nvSpPr>
        <p:spPr>
          <a:xfrm>
            <a:off x="3633710" y="1832561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Connecteur droit 84"/>
          <p:cNvCxnSpPr/>
          <p:nvPr/>
        </p:nvCxnSpPr>
        <p:spPr>
          <a:xfrm>
            <a:off x="3908601" y="1224654"/>
            <a:ext cx="1920701" cy="1588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3908601" y="1590665"/>
            <a:ext cx="1622251" cy="897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3908601" y="1963452"/>
            <a:ext cx="1374601" cy="897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er 83"/>
          <p:cNvGrpSpPr/>
          <p:nvPr/>
        </p:nvGrpSpPr>
        <p:grpSpPr>
          <a:xfrm>
            <a:off x="5963978" y="1062465"/>
            <a:ext cx="274120" cy="1805256"/>
            <a:chOff x="5963978" y="1062465"/>
            <a:chExt cx="274120" cy="1805256"/>
          </a:xfrm>
        </p:grpSpPr>
        <p:sp>
          <p:nvSpPr>
            <p:cNvPr id="87" name="Étoile à 6 branches 86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Étoile à 6 branches 93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Étoile à 6 branches 96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Étoile à 6 branches 98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Étoile à 6 branches 99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er 100"/>
          <p:cNvGrpSpPr/>
          <p:nvPr/>
        </p:nvGrpSpPr>
        <p:grpSpPr>
          <a:xfrm>
            <a:off x="6187510" y="1175623"/>
            <a:ext cx="314891" cy="1601185"/>
            <a:chOff x="6187508" y="1175622"/>
            <a:chExt cx="314891" cy="1601185"/>
          </a:xfrm>
        </p:grpSpPr>
        <p:grpSp>
          <p:nvGrpSpPr>
            <p:cNvPr id="14" name="Grouper 150"/>
            <p:cNvGrpSpPr/>
            <p:nvPr/>
          </p:nvGrpSpPr>
          <p:grpSpPr>
            <a:xfrm>
              <a:off x="6193858" y="1175622"/>
              <a:ext cx="300087" cy="133352"/>
              <a:chOff x="6190683" y="1175622"/>
              <a:chExt cx="300087" cy="133352"/>
            </a:xfrm>
          </p:grpSpPr>
          <p:cxnSp>
            <p:nvCxnSpPr>
              <p:cNvPr id="158" name="Connecteur droit 157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necteur droit 158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necteur droit 159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er 156"/>
            <p:cNvGrpSpPr/>
            <p:nvPr/>
          </p:nvGrpSpPr>
          <p:grpSpPr>
            <a:xfrm>
              <a:off x="6202312" y="1547098"/>
              <a:ext cx="300087" cy="133352"/>
              <a:chOff x="6190683" y="1175622"/>
              <a:chExt cx="300087" cy="133352"/>
            </a:xfrm>
          </p:grpSpPr>
          <p:cxnSp>
            <p:nvCxnSpPr>
              <p:cNvPr id="155" name="Connecteur droit 154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necteur droit 155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156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er 172"/>
            <p:cNvGrpSpPr/>
            <p:nvPr/>
          </p:nvGrpSpPr>
          <p:grpSpPr>
            <a:xfrm>
              <a:off x="6193858" y="1912222"/>
              <a:ext cx="300087" cy="133352"/>
              <a:chOff x="6190683" y="1175622"/>
              <a:chExt cx="300087" cy="133352"/>
            </a:xfrm>
          </p:grpSpPr>
          <p:cxnSp>
            <p:nvCxnSpPr>
              <p:cNvPr id="152" name="Connecteur droit 151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cteur droit 153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er 183"/>
            <p:cNvGrpSpPr/>
            <p:nvPr/>
          </p:nvGrpSpPr>
          <p:grpSpPr>
            <a:xfrm>
              <a:off x="6187508" y="2284680"/>
              <a:ext cx="300087" cy="133352"/>
              <a:chOff x="6190683" y="1175622"/>
              <a:chExt cx="300087" cy="133352"/>
            </a:xfrm>
          </p:grpSpPr>
          <p:cxnSp>
            <p:nvCxnSpPr>
              <p:cNvPr id="140" name="Connecteur droit 139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cteur droit 145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er 199"/>
            <p:cNvGrpSpPr/>
            <p:nvPr/>
          </p:nvGrpSpPr>
          <p:grpSpPr>
            <a:xfrm>
              <a:off x="6187508" y="2643455"/>
              <a:ext cx="300087" cy="133352"/>
              <a:chOff x="6190683" y="1175622"/>
              <a:chExt cx="300087" cy="133352"/>
            </a:xfrm>
          </p:grpSpPr>
          <p:cxnSp>
            <p:nvCxnSpPr>
              <p:cNvPr id="109" name="Connecteur droit 108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137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138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er 160"/>
          <p:cNvGrpSpPr/>
          <p:nvPr/>
        </p:nvGrpSpPr>
        <p:grpSpPr>
          <a:xfrm>
            <a:off x="6662220" y="889997"/>
            <a:ext cx="633930" cy="3878853"/>
            <a:chOff x="6662220" y="889997"/>
            <a:chExt cx="633930" cy="3878853"/>
          </a:xfrm>
        </p:grpSpPr>
        <p:grpSp>
          <p:nvGrpSpPr>
            <p:cNvPr id="24" name="Grouper 219"/>
            <p:cNvGrpSpPr/>
            <p:nvPr/>
          </p:nvGrpSpPr>
          <p:grpSpPr>
            <a:xfrm>
              <a:off x="6662220" y="889997"/>
              <a:ext cx="469900" cy="1980189"/>
              <a:chOff x="6662220" y="889997"/>
              <a:chExt cx="469900" cy="1980189"/>
            </a:xfrm>
          </p:grpSpPr>
          <p:sp>
            <p:nvSpPr>
              <p:cNvPr id="164" name="Forme libre 163"/>
              <p:cNvSpPr/>
              <p:nvPr/>
            </p:nvSpPr>
            <p:spPr>
              <a:xfrm>
                <a:off x="6662220" y="889997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5" name="Forme libre 164"/>
              <p:cNvSpPr/>
              <p:nvPr/>
            </p:nvSpPr>
            <p:spPr>
              <a:xfrm>
                <a:off x="6662220" y="1226851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6" name="Forme libre 165"/>
              <p:cNvSpPr/>
              <p:nvPr/>
            </p:nvSpPr>
            <p:spPr>
              <a:xfrm>
                <a:off x="6662220" y="1594685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7" name="Forme libre 166"/>
              <p:cNvSpPr/>
              <p:nvPr/>
            </p:nvSpPr>
            <p:spPr>
              <a:xfrm>
                <a:off x="6662220" y="1993416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8" name="Forme libre 167"/>
              <p:cNvSpPr/>
              <p:nvPr/>
            </p:nvSpPr>
            <p:spPr>
              <a:xfrm>
                <a:off x="6662220" y="2357830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3" name="Forme libre 162"/>
            <p:cNvSpPr/>
            <p:nvPr/>
          </p:nvSpPr>
          <p:spPr>
            <a:xfrm>
              <a:off x="6662220" y="3219450"/>
              <a:ext cx="633930" cy="1549400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69" name="Connecteur droit 168"/>
          <p:cNvCxnSpPr/>
          <p:nvPr/>
        </p:nvCxnSpPr>
        <p:spPr>
          <a:xfrm>
            <a:off x="5829302" y="1232835"/>
            <a:ext cx="17067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/>
          <p:cNvCxnSpPr/>
          <p:nvPr/>
        </p:nvCxnSpPr>
        <p:spPr>
          <a:xfrm>
            <a:off x="5822952" y="1601502"/>
            <a:ext cx="17067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/>
          <p:cNvCxnSpPr/>
          <p:nvPr/>
        </p:nvCxnSpPr>
        <p:spPr>
          <a:xfrm>
            <a:off x="5822952" y="1966626"/>
            <a:ext cx="17067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/>
          <p:nvPr/>
        </p:nvCxnSpPr>
        <p:spPr>
          <a:xfrm>
            <a:off x="5825057" y="2343053"/>
            <a:ext cx="17067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/>
          <p:cNvCxnSpPr/>
          <p:nvPr/>
        </p:nvCxnSpPr>
        <p:spPr>
          <a:xfrm>
            <a:off x="5822952" y="2697860"/>
            <a:ext cx="17067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ZoneTexte 175"/>
          <p:cNvSpPr txBox="1"/>
          <p:nvPr/>
        </p:nvSpPr>
        <p:spPr>
          <a:xfrm>
            <a:off x="321563" y="3356691"/>
            <a:ext cx="6455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Stimulation au </a:t>
            </a:r>
            <a:r>
              <a:rPr lang="en-US" sz="3200" b="1" dirty="0" err="1" smtClean="0">
                <a:solidFill>
                  <a:schemeClr val="bg1"/>
                </a:solidFill>
              </a:rPr>
              <a:t>poignet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avec un </a:t>
            </a:r>
            <a:r>
              <a:rPr lang="en-US" sz="2000" b="1" dirty="0" err="1" smtClean="0">
                <a:solidFill>
                  <a:srgbClr val="FFFF00"/>
                </a:solidFill>
              </a:rPr>
              <a:t>délai</a:t>
            </a:r>
            <a:r>
              <a:rPr lang="en-US" sz="2000" b="1" dirty="0" smtClean="0">
                <a:solidFill>
                  <a:srgbClr val="FFFF00"/>
                </a:solidFill>
              </a:rPr>
              <a:t> 1</a:t>
            </a:r>
            <a:r>
              <a:rPr lang="en-US" sz="2000" dirty="0" smtClean="0">
                <a:solidFill>
                  <a:schemeClr val="bg1"/>
                </a:solidFill>
              </a:rPr>
              <a:t> ÷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 = temps de conduction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=&gt; collision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3/5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des influx </a:t>
            </a:r>
            <a:r>
              <a:rPr lang="en-US" sz="2000" dirty="0" err="1" smtClean="0">
                <a:solidFill>
                  <a:schemeClr val="bg1"/>
                </a:solidFill>
              </a:rPr>
              <a:t>antérogrades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 </a:t>
            </a:r>
            <a:r>
              <a:rPr lang="en-US" sz="2000" dirty="0" smtClean="0">
                <a:solidFill>
                  <a:schemeClr val="bg1"/>
                </a:solidFill>
              </a:rPr>
              <a:t>- et </a:t>
            </a:r>
            <a:r>
              <a:rPr lang="en-US" sz="2000" dirty="0" err="1" smtClean="0">
                <a:solidFill>
                  <a:schemeClr val="bg1"/>
                </a:solidFill>
              </a:rPr>
              <a:t>rétrogrades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 flipV="1">
            <a:off x="6419849" y="154551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431969" y="160843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416674" y="1175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428794" y="1238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57110" y="10665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625475" y="119740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127375" y="11461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139495" y="12090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633710" y="10959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3902075" y="1226852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963980" y="469384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6700" y="468868"/>
            <a:ext cx="29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1562" y="467270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408220" y="1175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420340" y="1238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57110" y="14348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625475" y="15657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40075" y="15144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152195" y="15773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3633710" y="14642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3902075" y="15951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357110" y="18031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625475" y="19340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140075" y="18827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152195" y="19456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3633710" y="18325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3902075" y="19634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416675" y="19122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428795" y="19751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361355" y="2175572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629720" y="2306463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131620" y="2255233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143740" y="2318154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3637955" y="2205019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3906320" y="2335910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408220" y="228468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420340" y="234760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Ellipse 112"/>
          <p:cNvSpPr/>
          <p:nvPr/>
        </p:nvSpPr>
        <p:spPr>
          <a:xfrm>
            <a:off x="358180" y="2534347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626545" y="2665238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128445" y="2614008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140565" y="2676929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634780" y="256379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3903145" y="269468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405045" y="264345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417165" y="270637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Étoile à 6 branches 140"/>
          <p:cNvSpPr/>
          <p:nvPr/>
        </p:nvSpPr>
        <p:spPr>
          <a:xfrm>
            <a:off x="356672" y="1031377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Étoile à 6 branches 146"/>
          <p:cNvSpPr/>
          <p:nvPr/>
        </p:nvSpPr>
        <p:spPr>
          <a:xfrm>
            <a:off x="356672" y="1377453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Étoile à 6 branches 147"/>
          <p:cNvSpPr/>
          <p:nvPr/>
        </p:nvSpPr>
        <p:spPr>
          <a:xfrm>
            <a:off x="352427" y="1745752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er 81"/>
          <p:cNvGrpSpPr/>
          <p:nvPr/>
        </p:nvGrpSpPr>
        <p:grpSpPr>
          <a:xfrm>
            <a:off x="618952" y="1145014"/>
            <a:ext cx="2597325" cy="133352"/>
            <a:chOff x="4316102" y="1175622"/>
            <a:chExt cx="2174668" cy="133352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105"/>
          <p:cNvGrpSpPr/>
          <p:nvPr/>
        </p:nvGrpSpPr>
        <p:grpSpPr>
          <a:xfrm>
            <a:off x="634469" y="1513315"/>
            <a:ext cx="2597325" cy="133352"/>
            <a:chOff x="4316102" y="1175622"/>
            <a:chExt cx="2174668" cy="133352"/>
          </a:xfrm>
        </p:grpSpPr>
        <p:cxnSp>
          <p:nvCxnSpPr>
            <p:cNvPr id="110" name="Connecteur droit 10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r 120"/>
          <p:cNvGrpSpPr/>
          <p:nvPr/>
        </p:nvGrpSpPr>
        <p:grpSpPr>
          <a:xfrm>
            <a:off x="634470" y="1882776"/>
            <a:ext cx="2597325" cy="133352"/>
            <a:chOff x="4316102" y="1175622"/>
            <a:chExt cx="2174668" cy="133352"/>
          </a:xfrm>
        </p:grpSpPr>
        <p:cxnSp>
          <p:nvCxnSpPr>
            <p:cNvPr id="122" name="Connecteur droit 121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Ellipse 132"/>
          <p:cNvSpPr/>
          <p:nvPr/>
        </p:nvSpPr>
        <p:spPr>
          <a:xfrm>
            <a:off x="3634994" y="1099796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Ellipse 133"/>
          <p:cNvSpPr/>
          <p:nvPr/>
        </p:nvSpPr>
        <p:spPr>
          <a:xfrm>
            <a:off x="3633710" y="1457445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Ellipse 134"/>
          <p:cNvSpPr/>
          <p:nvPr/>
        </p:nvSpPr>
        <p:spPr>
          <a:xfrm>
            <a:off x="3633710" y="1832561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er 160"/>
          <p:cNvGrpSpPr/>
          <p:nvPr/>
        </p:nvGrpSpPr>
        <p:grpSpPr>
          <a:xfrm>
            <a:off x="6662220" y="889997"/>
            <a:ext cx="633930" cy="3878853"/>
            <a:chOff x="6662220" y="889997"/>
            <a:chExt cx="633930" cy="3878853"/>
          </a:xfrm>
        </p:grpSpPr>
        <p:grpSp>
          <p:nvGrpSpPr>
            <p:cNvPr id="13" name="Grouper 219"/>
            <p:cNvGrpSpPr/>
            <p:nvPr/>
          </p:nvGrpSpPr>
          <p:grpSpPr>
            <a:xfrm>
              <a:off x="6662220" y="889997"/>
              <a:ext cx="469900" cy="1980189"/>
              <a:chOff x="6662220" y="889997"/>
              <a:chExt cx="469900" cy="1980189"/>
            </a:xfrm>
          </p:grpSpPr>
          <p:sp>
            <p:nvSpPr>
              <p:cNvPr id="164" name="Forme libre 163"/>
              <p:cNvSpPr/>
              <p:nvPr/>
            </p:nvSpPr>
            <p:spPr>
              <a:xfrm>
                <a:off x="6662220" y="889997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5" name="Forme libre 164"/>
              <p:cNvSpPr/>
              <p:nvPr/>
            </p:nvSpPr>
            <p:spPr>
              <a:xfrm>
                <a:off x="6662220" y="1226851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6" name="Forme libre 165"/>
              <p:cNvSpPr/>
              <p:nvPr/>
            </p:nvSpPr>
            <p:spPr>
              <a:xfrm>
                <a:off x="6662220" y="1594685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7" name="Forme libre 166"/>
              <p:cNvSpPr/>
              <p:nvPr/>
            </p:nvSpPr>
            <p:spPr>
              <a:xfrm>
                <a:off x="6662220" y="1993416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8" name="Forme libre 167"/>
              <p:cNvSpPr/>
              <p:nvPr/>
            </p:nvSpPr>
            <p:spPr>
              <a:xfrm>
                <a:off x="6662220" y="2357830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3" name="Forme libre 162"/>
            <p:cNvSpPr/>
            <p:nvPr/>
          </p:nvSpPr>
          <p:spPr>
            <a:xfrm>
              <a:off x="6662220" y="3219450"/>
              <a:ext cx="633930" cy="1549400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er 213"/>
          <p:cNvGrpSpPr/>
          <p:nvPr/>
        </p:nvGrpSpPr>
        <p:grpSpPr>
          <a:xfrm>
            <a:off x="4068394" y="1039313"/>
            <a:ext cx="274120" cy="1805256"/>
            <a:chOff x="5963978" y="1062465"/>
            <a:chExt cx="274120" cy="1805256"/>
          </a:xfrm>
        </p:grpSpPr>
        <p:sp>
          <p:nvSpPr>
            <p:cNvPr id="162" name="Étoile à 6 branches 161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Étoile à 6 branches 169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Étoile à 6 branches 174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Étoile à 6 branches 175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Étoile à 6 branches 176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Forme libre 180"/>
          <p:cNvSpPr/>
          <p:nvPr/>
        </p:nvSpPr>
        <p:spPr>
          <a:xfrm>
            <a:off x="8249720" y="889998"/>
            <a:ext cx="469900" cy="512356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2" name="Forme libre 181"/>
          <p:cNvSpPr/>
          <p:nvPr/>
        </p:nvSpPr>
        <p:spPr>
          <a:xfrm>
            <a:off x="8249720" y="1226851"/>
            <a:ext cx="469900" cy="512356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3" name="Forme libre 182"/>
          <p:cNvSpPr/>
          <p:nvPr/>
        </p:nvSpPr>
        <p:spPr>
          <a:xfrm>
            <a:off x="8249720" y="1594686"/>
            <a:ext cx="469900" cy="512356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0" name="Forme libre 179"/>
          <p:cNvSpPr/>
          <p:nvPr/>
        </p:nvSpPr>
        <p:spPr>
          <a:xfrm>
            <a:off x="8249720" y="3721100"/>
            <a:ext cx="652980" cy="895350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2" name="Grouper 81"/>
          <p:cNvGrpSpPr/>
          <p:nvPr/>
        </p:nvGrpSpPr>
        <p:grpSpPr>
          <a:xfrm>
            <a:off x="4327732" y="1545510"/>
            <a:ext cx="2174668" cy="133352"/>
            <a:chOff x="4316102" y="1175622"/>
            <a:chExt cx="2174668" cy="133352"/>
          </a:xfrm>
        </p:grpSpPr>
        <p:cxnSp>
          <p:nvCxnSpPr>
            <p:cNvPr id="204" name="Connecteur droit 203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r 85"/>
          <p:cNvGrpSpPr/>
          <p:nvPr/>
        </p:nvGrpSpPr>
        <p:grpSpPr>
          <a:xfrm>
            <a:off x="4319277" y="1174462"/>
            <a:ext cx="2174668" cy="133352"/>
            <a:chOff x="4316102" y="1175622"/>
            <a:chExt cx="2174668" cy="133352"/>
          </a:xfrm>
        </p:grpSpPr>
        <p:cxnSp>
          <p:nvCxnSpPr>
            <p:cNvPr id="201" name="Connecteur droit 200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r 97"/>
          <p:cNvGrpSpPr/>
          <p:nvPr/>
        </p:nvGrpSpPr>
        <p:grpSpPr>
          <a:xfrm>
            <a:off x="4327732" y="1911063"/>
            <a:ext cx="2174668" cy="133352"/>
            <a:chOff x="4316102" y="1175622"/>
            <a:chExt cx="2174668" cy="133352"/>
          </a:xfrm>
        </p:grpSpPr>
        <p:cxnSp>
          <p:nvCxnSpPr>
            <p:cNvPr id="198" name="Connecteur droit 197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Connecteur droit 194"/>
          <p:cNvCxnSpPr/>
          <p:nvPr/>
        </p:nvCxnSpPr>
        <p:spPr>
          <a:xfrm>
            <a:off x="4312929" y="2332305"/>
            <a:ext cx="208273" cy="3605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/>
          <p:cNvCxnSpPr/>
          <p:nvPr/>
        </p:nvCxnSpPr>
        <p:spPr>
          <a:xfrm>
            <a:off x="4312929" y="2693648"/>
            <a:ext cx="208273" cy="1588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ZoneTexte 207"/>
          <p:cNvSpPr txBox="1"/>
          <p:nvPr/>
        </p:nvSpPr>
        <p:spPr>
          <a:xfrm>
            <a:off x="118362" y="3547191"/>
            <a:ext cx="881651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Stimulation au point </a:t>
            </a:r>
            <a:r>
              <a:rPr lang="en-US" sz="3200" b="1" dirty="0" err="1" smtClean="0">
                <a:solidFill>
                  <a:schemeClr val="bg1"/>
                </a:solidFill>
              </a:rPr>
              <a:t>d’Erb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avec un </a:t>
            </a:r>
            <a:r>
              <a:rPr lang="en-US" sz="2000" b="1" dirty="0" err="1" smtClean="0">
                <a:solidFill>
                  <a:srgbClr val="FFFF00"/>
                </a:solidFill>
              </a:rPr>
              <a:t>délai</a:t>
            </a:r>
            <a:r>
              <a:rPr lang="en-US" sz="2000" b="1" dirty="0" smtClean="0">
                <a:solidFill>
                  <a:srgbClr val="FFFF00"/>
                </a:solidFill>
              </a:rPr>
              <a:t> 2</a:t>
            </a:r>
            <a:r>
              <a:rPr lang="en-US" sz="2000" dirty="0" smtClean="0">
                <a:solidFill>
                  <a:schemeClr val="bg1"/>
                </a:solidFill>
              </a:rPr>
              <a:t> ÷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 = </a:t>
            </a:r>
            <a:r>
              <a:rPr lang="en-US" sz="2000" b="1" dirty="0" err="1" smtClean="0">
                <a:solidFill>
                  <a:srgbClr val="FFFF00"/>
                </a:solidFill>
              </a:rPr>
              <a:t>délai</a:t>
            </a:r>
            <a:r>
              <a:rPr lang="en-US" sz="2000" b="1" dirty="0" smtClean="0">
                <a:solidFill>
                  <a:srgbClr val="FFFF00"/>
                </a:solidFill>
              </a:rPr>
              <a:t> 1</a:t>
            </a:r>
            <a:r>
              <a:rPr lang="en-US" sz="2000" dirty="0" smtClean="0">
                <a:solidFill>
                  <a:schemeClr val="bg1"/>
                </a:solidFill>
              </a:rPr>
              <a:t> + temps de conduction </a:t>
            </a:r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=&gt; </a:t>
            </a:r>
            <a:r>
              <a:rPr lang="en-US" sz="2000" dirty="0" err="1" smtClean="0">
                <a:solidFill>
                  <a:schemeClr val="bg1"/>
                </a:solidFill>
              </a:rPr>
              <a:t>réponse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motrice</a:t>
            </a:r>
            <a:r>
              <a:rPr lang="en-US" sz="2000" dirty="0" smtClean="0">
                <a:solidFill>
                  <a:schemeClr val="bg1"/>
                </a:solidFill>
              </a:rPr>
              <a:t> non </a:t>
            </a:r>
            <a:r>
              <a:rPr lang="en-US" sz="2000" dirty="0" err="1" smtClean="0">
                <a:solidFill>
                  <a:schemeClr val="bg1"/>
                </a:solidFill>
              </a:rPr>
              <a:t>désynchronisée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dont</a:t>
            </a:r>
            <a:r>
              <a:rPr lang="en-US" sz="2000" dirty="0" smtClean="0">
                <a:solidFill>
                  <a:schemeClr val="bg1"/>
                </a:solidFill>
              </a:rPr>
              <a:t> la </a:t>
            </a:r>
            <a:r>
              <a:rPr lang="en-US" sz="2000" dirty="0" err="1" smtClean="0">
                <a:solidFill>
                  <a:schemeClr val="bg1"/>
                </a:solidFill>
              </a:rPr>
              <a:t>taille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est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&lt;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celle</a:t>
            </a:r>
            <a:r>
              <a:rPr lang="en-US" sz="2000" dirty="0" smtClean="0">
                <a:solidFill>
                  <a:schemeClr val="bg1"/>
                </a:solidFill>
              </a:rPr>
              <a:t> de la </a:t>
            </a:r>
            <a:r>
              <a:rPr lang="en-US" sz="2000" dirty="0" err="1" smtClean="0">
                <a:solidFill>
                  <a:schemeClr val="bg1"/>
                </a:solidFill>
              </a:rPr>
              <a:t>réponse</a:t>
            </a:r>
            <a:r>
              <a:rPr lang="en-US" sz="2000" dirty="0" smtClean="0">
                <a:solidFill>
                  <a:schemeClr val="bg1"/>
                </a:solidFill>
              </a:rPr>
              <a:t> après stimulation simple au point </a:t>
            </a:r>
            <a:r>
              <a:rPr lang="en-US" sz="2000" dirty="0" err="1" smtClean="0">
                <a:solidFill>
                  <a:schemeClr val="bg1"/>
                </a:solidFill>
              </a:rPr>
              <a:t>d’Erb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139" name="Connecteur droit 138"/>
          <p:cNvCxnSpPr/>
          <p:nvPr/>
        </p:nvCxnSpPr>
        <p:spPr>
          <a:xfrm>
            <a:off x="4521202" y="2335910"/>
            <a:ext cx="1522091" cy="63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>
            <a:off x="4521202" y="2695213"/>
            <a:ext cx="1522091" cy="63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Connecteur droit 205"/>
          <p:cNvCxnSpPr/>
          <p:nvPr/>
        </p:nvCxnSpPr>
        <p:spPr>
          <a:xfrm flipV="1">
            <a:off x="6892924" y="3024726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/>
          <p:cNvCxnSpPr/>
          <p:nvPr/>
        </p:nvCxnSpPr>
        <p:spPr>
          <a:xfrm rot="16200000" flipH="1">
            <a:off x="6905044" y="3087647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/>
          <p:cNvCxnSpPr/>
          <p:nvPr/>
        </p:nvCxnSpPr>
        <p:spPr>
          <a:xfrm>
            <a:off x="4394213" y="3069337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6902449" y="154551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914569" y="160843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899274" y="1175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911394" y="1238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839710" y="10665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1108075" y="119740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609975" y="11461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622095" y="12090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4116310" y="10959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4384675" y="1226852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446580" y="469384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559300" y="468868"/>
            <a:ext cx="29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04162" y="467270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890820" y="1175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902940" y="1238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rme libre 26"/>
          <p:cNvSpPr/>
          <p:nvPr/>
        </p:nvSpPr>
        <p:spPr>
          <a:xfrm>
            <a:off x="7144820" y="889998"/>
            <a:ext cx="469900" cy="512356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54" name="Grouper 153"/>
          <p:cNvGrpSpPr/>
          <p:nvPr/>
        </p:nvGrpSpPr>
        <p:grpSpPr>
          <a:xfrm>
            <a:off x="6676460" y="1175623"/>
            <a:ext cx="300087" cy="133352"/>
            <a:chOff x="6190683" y="1175622"/>
            <a:chExt cx="300087" cy="133352"/>
          </a:xfrm>
        </p:grpSpPr>
        <p:cxnSp>
          <p:nvCxnSpPr>
            <p:cNvPr id="33" name="Connecteur droit 32"/>
            <p:cNvCxnSpPr/>
            <p:nvPr/>
          </p:nvCxnSpPr>
          <p:spPr>
            <a:xfrm>
              <a:off x="6190683" y="1234788"/>
              <a:ext cx="217537" cy="1588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Ellipse 42"/>
          <p:cNvSpPr/>
          <p:nvPr/>
        </p:nvSpPr>
        <p:spPr>
          <a:xfrm>
            <a:off x="839710" y="14348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1108075" y="15657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622675" y="15144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634795" y="15773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4116310" y="14642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4384675" y="15951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839710" y="18031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1108075" y="19340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622675" y="18827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634795" y="19456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4116310" y="18325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4384675" y="19634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899275" y="19122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911395" y="19751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43955" y="2175572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1112320" y="2306463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614220" y="2255233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626340" y="2318154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4120555" y="2205019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4388920" y="2335910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890820" y="228468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902940" y="234760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4724402" y="2339613"/>
            <a:ext cx="1642533" cy="1588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Étoile à 6 branches 102"/>
          <p:cNvSpPr/>
          <p:nvPr/>
        </p:nvSpPr>
        <p:spPr>
          <a:xfrm>
            <a:off x="4566980" y="2171539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Connecteur droit 105"/>
          <p:cNvCxnSpPr/>
          <p:nvPr/>
        </p:nvCxnSpPr>
        <p:spPr>
          <a:xfrm>
            <a:off x="6366933" y="2344656"/>
            <a:ext cx="12805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Forme libre 96"/>
          <p:cNvSpPr/>
          <p:nvPr/>
        </p:nvSpPr>
        <p:spPr>
          <a:xfrm>
            <a:off x="7144820" y="1999056"/>
            <a:ext cx="469900" cy="512356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9" name="Grouper 128"/>
          <p:cNvGrpSpPr/>
          <p:nvPr/>
        </p:nvGrpSpPr>
        <p:grpSpPr>
          <a:xfrm>
            <a:off x="6669040" y="2284696"/>
            <a:ext cx="300087" cy="133352"/>
            <a:chOff x="6186438" y="2284696"/>
            <a:chExt cx="300087" cy="133352"/>
          </a:xfrm>
        </p:grpSpPr>
        <p:cxnSp>
          <p:nvCxnSpPr>
            <p:cNvPr id="99" name="Connecteur droit 98"/>
            <p:cNvCxnSpPr/>
            <p:nvPr/>
          </p:nvCxnSpPr>
          <p:spPr>
            <a:xfrm>
              <a:off x="6186438" y="2343862"/>
              <a:ext cx="217537" cy="1588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flipV="1">
              <a:off x="6403975" y="2284696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 rot="16200000" flipV="1">
              <a:off x="6416094" y="2347617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Étoile à 6 branches 97"/>
          <p:cNvSpPr/>
          <p:nvPr/>
        </p:nvSpPr>
        <p:spPr>
          <a:xfrm>
            <a:off x="6446580" y="2171539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Ellipse 112"/>
          <p:cNvSpPr/>
          <p:nvPr/>
        </p:nvSpPr>
        <p:spPr>
          <a:xfrm>
            <a:off x="840780" y="2534347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1109145" y="2665238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611045" y="2614008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623165" y="2676929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4117380" y="256379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4385745" y="269468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887645" y="264345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899765" y="270637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Étoile à 6 branches 30"/>
          <p:cNvSpPr/>
          <p:nvPr/>
        </p:nvSpPr>
        <p:spPr>
          <a:xfrm>
            <a:off x="6450825" y="1062466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orme libre 154"/>
          <p:cNvSpPr/>
          <p:nvPr/>
        </p:nvSpPr>
        <p:spPr>
          <a:xfrm>
            <a:off x="7709970" y="1258134"/>
            <a:ext cx="469900" cy="512356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0" name="Étoile à 6 branches 159"/>
          <p:cNvSpPr/>
          <p:nvPr/>
        </p:nvSpPr>
        <p:spPr>
          <a:xfrm>
            <a:off x="4565859" y="1430602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er 162"/>
          <p:cNvGrpSpPr/>
          <p:nvPr/>
        </p:nvGrpSpPr>
        <p:grpSpPr>
          <a:xfrm>
            <a:off x="4810332" y="1545510"/>
            <a:ext cx="2174668" cy="133352"/>
            <a:chOff x="4316102" y="1175622"/>
            <a:chExt cx="2174668" cy="133352"/>
          </a:xfrm>
        </p:grpSpPr>
        <p:cxnSp>
          <p:nvCxnSpPr>
            <p:cNvPr id="164" name="Connecteur droit 163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Forme libre 103"/>
          <p:cNvSpPr/>
          <p:nvPr/>
        </p:nvSpPr>
        <p:spPr>
          <a:xfrm>
            <a:off x="8346041" y="1625883"/>
            <a:ext cx="469900" cy="512356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8" name="Grouper 107"/>
          <p:cNvGrpSpPr/>
          <p:nvPr/>
        </p:nvGrpSpPr>
        <p:grpSpPr>
          <a:xfrm>
            <a:off x="4394425" y="1913260"/>
            <a:ext cx="2591696" cy="133352"/>
            <a:chOff x="4316102" y="1175622"/>
            <a:chExt cx="2174668" cy="133352"/>
          </a:xfrm>
        </p:grpSpPr>
        <p:cxnSp>
          <p:nvCxnSpPr>
            <p:cNvPr id="109" name="Connecteur droit 108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er 123"/>
          <p:cNvGrpSpPr/>
          <p:nvPr/>
        </p:nvGrpSpPr>
        <p:grpSpPr>
          <a:xfrm>
            <a:off x="1112135" y="1882776"/>
            <a:ext cx="2597325" cy="133352"/>
            <a:chOff x="4316102" y="1175622"/>
            <a:chExt cx="2174668" cy="133352"/>
          </a:xfrm>
        </p:grpSpPr>
        <p:cxnSp>
          <p:nvCxnSpPr>
            <p:cNvPr id="125" name="Connecteur droit 124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Étoile à 6 branches 106"/>
          <p:cNvSpPr/>
          <p:nvPr/>
        </p:nvSpPr>
        <p:spPr>
          <a:xfrm>
            <a:off x="838027" y="1760803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llipse 127"/>
          <p:cNvSpPr/>
          <p:nvPr/>
        </p:nvSpPr>
        <p:spPr>
          <a:xfrm>
            <a:off x="4117594" y="1833455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Connecteur droit 129"/>
          <p:cNvCxnSpPr/>
          <p:nvPr/>
        </p:nvCxnSpPr>
        <p:spPr>
          <a:xfrm>
            <a:off x="4724414" y="2690964"/>
            <a:ext cx="1642533" cy="1588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Étoile à 6 branches 130"/>
          <p:cNvSpPr/>
          <p:nvPr/>
        </p:nvSpPr>
        <p:spPr>
          <a:xfrm>
            <a:off x="4566992" y="2522890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Connecteur droit 145"/>
          <p:cNvCxnSpPr/>
          <p:nvPr/>
        </p:nvCxnSpPr>
        <p:spPr>
          <a:xfrm>
            <a:off x="6366945" y="2696007"/>
            <a:ext cx="12805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Forme libre 155"/>
          <p:cNvSpPr/>
          <p:nvPr/>
        </p:nvSpPr>
        <p:spPr>
          <a:xfrm>
            <a:off x="7144832" y="2350407"/>
            <a:ext cx="469900" cy="512356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57" name="Grouper 156"/>
          <p:cNvGrpSpPr/>
          <p:nvPr/>
        </p:nvGrpSpPr>
        <p:grpSpPr>
          <a:xfrm>
            <a:off x="6669052" y="2636047"/>
            <a:ext cx="300087" cy="133352"/>
            <a:chOff x="6186438" y="2284696"/>
            <a:chExt cx="300087" cy="133352"/>
          </a:xfrm>
        </p:grpSpPr>
        <p:cxnSp>
          <p:nvCxnSpPr>
            <p:cNvPr id="158" name="Connecteur droit 157"/>
            <p:cNvCxnSpPr/>
            <p:nvPr/>
          </p:nvCxnSpPr>
          <p:spPr>
            <a:xfrm>
              <a:off x="6186438" y="2343862"/>
              <a:ext cx="217537" cy="1588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 droit 158"/>
            <p:cNvCxnSpPr/>
            <p:nvPr/>
          </p:nvCxnSpPr>
          <p:spPr>
            <a:xfrm flipV="1">
              <a:off x="6403975" y="2284696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/>
            <p:cNvCxnSpPr/>
            <p:nvPr/>
          </p:nvCxnSpPr>
          <p:spPr>
            <a:xfrm rot="16200000" flipV="1">
              <a:off x="6416094" y="2347617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Étoile à 6 branches 161"/>
          <p:cNvSpPr/>
          <p:nvPr/>
        </p:nvSpPr>
        <p:spPr>
          <a:xfrm>
            <a:off x="6446592" y="2522890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Étoile à 6 branches 166"/>
          <p:cNvSpPr/>
          <p:nvPr/>
        </p:nvSpPr>
        <p:spPr>
          <a:xfrm>
            <a:off x="4566992" y="2530108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Grouper 174"/>
          <p:cNvGrpSpPr/>
          <p:nvPr/>
        </p:nvGrpSpPr>
        <p:grpSpPr>
          <a:xfrm>
            <a:off x="4810334" y="2644866"/>
            <a:ext cx="2155619" cy="133352"/>
            <a:chOff x="4327732" y="2769732"/>
            <a:chExt cx="2155619" cy="133352"/>
          </a:xfrm>
        </p:grpSpPr>
        <p:cxnSp>
          <p:nvCxnSpPr>
            <p:cNvPr id="170" name="Connecteur droit 169"/>
            <p:cNvCxnSpPr/>
            <p:nvPr/>
          </p:nvCxnSpPr>
          <p:spPr>
            <a:xfrm>
              <a:off x="4327732" y="2825722"/>
              <a:ext cx="2083663" cy="7409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/>
            <p:cNvCxnSpPr/>
            <p:nvPr/>
          </p:nvCxnSpPr>
          <p:spPr>
            <a:xfrm flipV="1">
              <a:off x="6400801" y="276973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/>
            <p:cNvCxnSpPr/>
            <p:nvPr/>
          </p:nvCxnSpPr>
          <p:spPr>
            <a:xfrm rot="16200000" flipV="1">
              <a:off x="6412920" y="283265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Forme libre 175"/>
          <p:cNvSpPr/>
          <p:nvPr/>
        </p:nvSpPr>
        <p:spPr>
          <a:xfrm>
            <a:off x="8370318" y="2357830"/>
            <a:ext cx="469900" cy="512356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849248" y="2915348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8" name="Connecteur droit 177"/>
          <p:cNvCxnSpPr>
            <a:stCxn id="177" idx="6"/>
          </p:cNvCxnSpPr>
          <p:nvPr/>
        </p:nvCxnSpPr>
        <p:spPr>
          <a:xfrm>
            <a:off x="1117613" y="3046239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 flipV="1">
            <a:off x="3619513" y="2995009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179"/>
          <p:cNvCxnSpPr/>
          <p:nvPr/>
        </p:nvCxnSpPr>
        <p:spPr>
          <a:xfrm rot="16200000" flipH="1">
            <a:off x="3631633" y="3057930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Ellipse 180"/>
          <p:cNvSpPr/>
          <p:nvPr/>
        </p:nvSpPr>
        <p:spPr>
          <a:xfrm>
            <a:off x="4125848" y="2944795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orme libre 182"/>
          <p:cNvSpPr/>
          <p:nvPr/>
        </p:nvSpPr>
        <p:spPr>
          <a:xfrm>
            <a:off x="7153300" y="2731407"/>
            <a:ext cx="469900" cy="512356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84" name="Grouper 183"/>
          <p:cNvGrpSpPr/>
          <p:nvPr/>
        </p:nvGrpSpPr>
        <p:grpSpPr>
          <a:xfrm>
            <a:off x="6677519" y="3017049"/>
            <a:ext cx="300087" cy="133352"/>
            <a:chOff x="6186438" y="2284696"/>
            <a:chExt cx="300087" cy="133352"/>
          </a:xfrm>
        </p:grpSpPr>
        <p:cxnSp>
          <p:nvCxnSpPr>
            <p:cNvPr id="185" name="Connecteur droit 184"/>
            <p:cNvCxnSpPr/>
            <p:nvPr/>
          </p:nvCxnSpPr>
          <p:spPr>
            <a:xfrm>
              <a:off x="6186438" y="2343862"/>
              <a:ext cx="217537" cy="1588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/>
            <p:cNvCxnSpPr/>
            <p:nvPr/>
          </p:nvCxnSpPr>
          <p:spPr>
            <a:xfrm flipV="1">
              <a:off x="6403975" y="2284696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cteur droit 186"/>
            <p:cNvCxnSpPr/>
            <p:nvPr/>
          </p:nvCxnSpPr>
          <p:spPr>
            <a:xfrm rot="16200000" flipV="1">
              <a:off x="6416094" y="2347617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Forme libre 193"/>
          <p:cNvSpPr/>
          <p:nvPr/>
        </p:nvSpPr>
        <p:spPr>
          <a:xfrm>
            <a:off x="8556586" y="2738832"/>
            <a:ext cx="469900" cy="512356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6" name="Connecteur droit 195"/>
          <p:cNvCxnSpPr>
            <a:stCxn id="204" idx="6"/>
          </p:cNvCxnSpPr>
          <p:nvPr/>
        </p:nvCxnSpPr>
        <p:spPr>
          <a:xfrm>
            <a:off x="4392308" y="3075686"/>
            <a:ext cx="1978870" cy="2117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 flipV="1">
            <a:off x="6366945" y="3075968"/>
            <a:ext cx="222446" cy="1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Étoile à 6 branches 187"/>
          <p:cNvSpPr/>
          <p:nvPr/>
        </p:nvSpPr>
        <p:spPr>
          <a:xfrm>
            <a:off x="6455060" y="2903892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Grouper 199"/>
          <p:cNvGrpSpPr/>
          <p:nvPr/>
        </p:nvGrpSpPr>
        <p:grpSpPr>
          <a:xfrm>
            <a:off x="1107901" y="2994115"/>
            <a:ext cx="2597325" cy="133352"/>
            <a:chOff x="4316102" y="1175622"/>
            <a:chExt cx="2174668" cy="133352"/>
          </a:xfrm>
        </p:grpSpPr>
        <p:cxnSp>
          <p:nvCxnSpPr>
            <p:cNvPr id="201" name="Connecteur droit 200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Ellipse 203"/>
          <p:cNvSpPr/>
          <p:nvPr/>
        </p:nvSpPr>
        <p:spPr>
          <a:xfrm>
            <a:off x="4123943" y="2944795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Étoile à 6 branches 188"/>
          <p:cNvSpPr/>
          <p:nvPr/>
        </p:nvSpPr>
        <p:spPr>
          <a:xfrm>
            <a:off x="4575460" y="2906866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Grouper 189"/>
          <p:cNvGrpSpPr/>
          <p:nvPr/>
        </p:nvGrpSpPr>
        <p:grpSpPr>
          <a:xfrm>
            <a:off x="4818802" y="3023743"/>
            <a:ext cx="2155619" cy="133352"/>
            <a:chOff x="4327732" y="2803596"/>
            <a:chExt cx="2155619" cy="133352"/>
          </a:xfrm>
        </p:grpSpPr>
        <p:cxnSp>
          <p:nvCxnSpPr>
            <p:cNvPr id="191" name="Connecteur droit 190"/>
            <p:cNvCxnSpPr/>
            <p:nvPr/>
          </p:nvCxnSpPr>
          <p:spPr>
            <a:xfrm>
              <a:off x="4327732" y="2855353"/>
              <a:ext cx="2083663" cy="7409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/>
            <p:cNvCxnSpPr/>
            <p:nvPr/>
          </p:nvCxnSpPr>
          <p:spPr>
            <a:xfrm flipV="1">
              <a:off x="6400801" y="2803596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/>
            <p:cNvCxnSpPr/>
            <p:nvPr/>
          </p:nvCxnSpPr>
          <p:spPr>
            <a:xfrm rot="16200000" flipV="1">
              <a:off x="6412920" y="2866517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Étoile à 6 branches 207"/>
          <p:cNvSpPr/>
          <p:nvPr/>
        </p:nvSpPr>
        <p:spPr>
          <a:xfrm>
            <a:off x="849248" y="2889769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Connecteur droit 208"/>
          <p:cNvCxnSpPr/>
          <p:nvPr/>
        </p:nvCxnSpPr>
        <p:spPr>
          <a:xfrm flipV="1">
            <a:off x="6905624" y="4269326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 rot="16200000" flipH="1">
            <a:off x="6917744" y="4332247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/>
          <p:cNvCxnSpPr/>
          <p:nvPr/>
        </p:nvCxnSpPr>
        <p:spPr>
          <a:xfrm>
            <a:off x="4406913" y="4313937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7" name="Ellipse 226"/>
          <p:cNvSpPr/>
          <p:nvPr/>
        </p:nvSpPr>
        <p:spPr>
          <a:xfrm>
            <a:off x="861947" y="4159948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Connecteur droit 227"/>
          <p:cNvCxnSpPr>
            <a:stCxn id="227" idx="6"/>
          </p:cNvCxnSpPr>
          <p:nvPr/>
        </p:nvCxnSpPr>
        <p:spPr>
          <a:xfrm>
            <a:off x="1130313" y="4290839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Connecteur droit 228"/>
          <p:cNvCxnSpPr/>
          <p:nvPr/>
        </p:nvCxnSpPr>
        <p:spPr>
          <a:xfrm flipV="1">
            <a:off x="3632213" y="4239609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Connecteur droit 229"/>
          <p:cNvCxnSpPr/>
          <p:nvPr/>
        </p:nvCxnSpPr>
        <p:spPr>
          <a:xfrm rot="16200000" flipH="1">
            <a:off x="3644333" y="4302530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Ellipse 230"/>
          <p:cNvSpPr/>
          <p:nvPr/>
        </p:nvSpPr>
        <p:spPr>
          <a:xfrm>
            <a:off x="4138548" y="4189395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1" name="Grouper 260"/>
          <p:cNvGrpSpPr/>
          <p:nvPr/>
        </p:nvGrpSpPr>
        <p:grpSpPr>
          <a:xfrm>
            <a:off x="6690218" y="3976008"/>
            <a:ext cx="945682" cy="512356"/>
            <a:chOff x="6207618" y="3544207"/>
            <a:chExt cx="945682" cy="512356"/>
          </a:xfrm>
        </p:grpSpPr>
        <p:sp>
          <p:nvSpPr>
            <p:cNvPr id="232" name="Forme libre 231"/>
            <p:cNvSpPr/>
            <p:nvPr/>
          </p:nvSpPr>
          <p:spPr>
            <a:xfrm>
              <a:off x="6683400" y="3544207"/>
              <a:ext cx="469900" cy="512356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233" name="Grouper 232"/>
            <p:cNvGrpSpPr/>
            <p:nvPr/>
          </p:nvGrpSpPr>
          <p:grpSpPr>
            <a:xfrm>
              <a:off x="6207618" y="3829848"/>
              <a:ext cx="300087" cy="133352"/>
              <a:chOff x="6186438" y="2284696"/>
              <a:chExt cx="300087" cy="133352"/>
            </a:xfrm>
          </p:grpSpPr>
          <p:cxnSp>
            <p:nvCxnSpPr>
              <p:cNvPr id="234" name="Connecteur droit 233"/>
              <p:cNvCxnSpPr/>
              <p:nvPr/>
            </p:nvCxnSpPr>
            <p:spPr>
              <a:xfrm>
                <a:off x="6186438" y="2343862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Connecteur droit 234"/>
              <p:cNvCxnSpPr/>
              <p:nvPr/>
            </p:nvCxnSpPr>
            <p:spPr>
              <a:xfrm flipV="1">
                <a:off x="6403975" y="2284696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Connecteur droit 235"/>
              <p:cNvCxnSpPr/>
              <p:nvPr/>
            </p:nvCxnSpPr>
            <p:spPr>
              <a:xfrm rot="16200000" flipV="1">
                <a:off x="6416094" y="2347617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39" name="Connecteur droit 238"/>
          <p:cNvCxnSpPr/>
          <p:nvPr/>
        </p:nvCxnSpPr>
        <p:spPr>
          <a:xfrm>
            <a:off x="5080002" y="4311560"/>
            <a:ext cx="1522091" cy="126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Étoile à 6 branches 245"/>
          <p:cNvSpPr/>
          <p:nvPr/>
        </p:nvSpPr>
        <p:spPr>
          <a:xfrm>
            <a:off x="4588160" y="4151467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6</a:t>
            </a:r>
            <a:endParaRPr lang="en-US"/>
          </a:p>
        </p:txBody>
      </p:sp>
      <p:cxnSp>
        <p:nvCxnSpPr>
          <p:cNvPr id="248" name="Connecteur droit 247"/>
          <p:cNvCxnSpPr/>
          <p:nvPr/>
        </p:nvCxnSpPr>
        <p:spPr>
          <a:xfrm>
            <a:off x="4836855" y="4313937"/>
            <a:ext cx="243147" cy="1588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1" name="Étoile à 6 branches 250"/>
          <p:cNvSpPr/>
          <p:nvPr/>
        </p:nvSpPr>
        <p:spPr>
          <a:xfrm>
            <a:off x="861948" y="4134370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Étoile à 6 branches 261"/>
          <p:cNvSpPr/>
          <p:nvPr/>
        </p:nvSpPr>
        <p:spPr>
          <a:xfrm>
            <a:off x="6495005" y="4156774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ZoneTexte 140"/>
          <p:cNvSpPr txBox="1"/>
          <p:nvPr/>
        </p:nvSpPr>
        <p:spPr>
          <a:xfrm>
            <a:off x="161915" y="988409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7" name="ZoneTexte 146"/>
          <p:cNvSpPr txBox="1"/>
          <p:nvPr/>
        </p:nvSpPr>
        <p:spPr>
          <a:xfrm>
            <a:off x="160553" y="1335444"/>
            <a:ext cx="29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161915" y="1698109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9" name="ZoneTexte 148"/>
          <p:cNvSpPr txBox="1"/>
          <p:nvPr/>
        </p:nvSpPr>
        <p:spPr>
          <a:xfrm>
            <a:off x="161915" y="2100030"/>
            <a:ext cx="48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E-P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0" name="ZoneTexte 149"/>
          <p:cNvSpPr txBox="1"/>
          <p:nvPr/>
        </p:nvSpPr>
        <p:spPr>
          <a:xfrm>
            <a:off x="160553" y="2500854"/>
            <a:ext cx="66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E-P-E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1" name="ZoneTexte 150"/>
          <p:cNvSpPr txBox="1"/>
          <p:nvPr/>
        </p:nvSpPr>
        <p:spPr>
          <a:xfrm>
            <a:off x="161913" y="2853090"/>
            <a:ext cx="67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C-P-E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161913" y="4052396"/>
            <a:ext cx="67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C-P-E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2191349" y="3391232"/>
            <a:ext cx="30468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Atteinte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centrale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1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3" grpId="0" animBg="1"/>
      <p:bldP spid="97" grpId="0" animBg="1"/>
      <p:bldP spid="98" grpId="0" animBg="1"/>
      <p:bldP spid="31" grpId="0" animBg="1"/>
      <p:bldP spid="155" grpId="0" animBg="1"/>
      <p:bldP spid="160" grpId="0" animBg="1"/>
      <p:bldP spid="104" grpId="0" animBg="1"/>
      <p:bldP spid="107" grpId="0" animBg="1"/>
      <p:bldP spid="128" grpId="0" animBg="1"/>
      <p:bldP spid="131" grpId="1" animBg="1"/>
      <p:bldP spid="156" grpId="0" animBg="1"/>
      <p:bldP spid="162" grpId="1" animBg="1"/>
      <p:bldP spid="167" grpId="0" animBg="1"/>
      <p:bldP spid="176" grpId="0" animBg="1"/>
      <p:bldP spid="183" grpId="0" animBg="1"/>
      <p:bldP spid="194" grpId="0" animBg="1"/>
      <p:bldP spid="188" grpId="0" animBg="1"/>
      <p:bldP spid="204" grpId="0" animBg="1"/>
      <p:bldP spid="189" grpId="0" animBg="1"/>
      <p:bldP spid="208" grpId="0" animBg="1"/>
      <p:bldP spid="246" grpId="0" animBg="1"/>
      <p:bldP spid="251" grpId="0" animBg="1"/>
      <p:bldP spid="2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479"/>
            <a:ext cx="8229600" cy="857250"/>
          </a:xfrm>
        </p:spPr>
        <p:txBody>
          <a:bodyPr/>
          <a:lstStyle/>
          <a:p>
            <a:r>
              <a:rPr lang="fr-BE" dirty="0" smtClean="0">
                <a:solidFill>
                  <a:srgbClr val="FFFFFF"/>
                </a:solidFill>
              </a:rPr>
              <a:t>TST</a:t>
            </a:r>
            <a:endParaRPr lang="fr-BE" dirty="0">
              <a:solidFill>
                <a:srgbClr val="FFFFFF"/>
              </a:solidFill>
            </a:endParaRPr>
          </a:p>
        </p:txBody>
      </p:sp>
      <p:cxnSp>
        <p:nvCxnSpPr>
          <p:cNvPr id="14" name="Connecteur droit avec flèche 13"/>
          <p:cNvCxnSpPr>
            <a:endCxn id="57" idx="5"/>
          </p:cNvCxnSpPr>
          <p:nvPr/>
        </p:nvCxnSpPr>
        <p:spPr>
          <a:xfrm rot="16200000" flipH="1">
            <a:off x="139023" y="2277812"/>
            <a:ext cx="2514202" cy="683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58" idx="5"/>
          </p:cNvCxnSpPr>
          <p:nvPr/>
        </p:nvCxnSpPr>
        <p:spPr>
          <a:xfrm rot="16200000" flipH="1">
            <a:off x="599275" y="2191678"/>
            <a:ext cx="2335894" cy="794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59" idx="5"/>
          </p:cNvCxnSpPr>
          <p:nvPr/>
        </p:nvCxnSpPr>
        <p:spPr>
          <a:xfrm rot="5400000">
            <a:off x="1043960" y="2123222"/>
            <a:ext cx="2198585" cy="1588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5400000" flipH="1" flipV="1">
            <a:off x="1533081" y="3633970"/>
            <a:ext cx="467487" cy="1588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5400000" flipH="1" flipV="1">
            <a:off x="1272196" y="3747202"/>
            <a:ext cx="241024" cy="1588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5400000" flipH="1" flipV="1">
            <a:off x="1838738" y="3560151"/>
            <a:ext cx="615125" cy="1588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1392707" y="3927348"/>
            <a:ext cx="0" cy="28803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1766824" y="3934206"/>
            <a:ext cx="0" cy="28803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2146300" y="3927348"/>
            <a:ext cx="0" cy="28803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1483360" y="1659636"/>
            <a:ext cx="0" cy="256260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1862328" y="1673352"/>
            <a:ext cx="0" cy="2542032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252980" y="1659636"/>
            <a:ext cx="0" cy="2555748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rme libre 54"/>
          <p:cNvSpPr/>
          <p:nvPr/>
        </p:nvSpPr>
        <p:spPr>
          <a:xfrm>
            <a:off x="926592" y="4222242"/>
            <a:ext cx="1731264" cy="784860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6" name="Forme libre 55"/>
          <p:cNvSpPr/>
          <p:nvPr/>
        </p:nvSpPr>
        <p:spPr>
          <a:xfrm>
            <a:off x="2657856" y="4332515"/>
            <a:ext cx="1731264" cy="651074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7" name="Étoile à 6 branches 56"/>
          <p:cNvSpPr/>
          <p:nvPr/>
        </p:nvSpPr>
        <p:spPr>
          <a:xfrm>
            <a:off x="1289812" y="3538330"/>
            <a:ext cx="219456" cy="178308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8" name="Étoile à 6 branches 57"/>
          <p:cNvSpPr/>
          <p:nvPr/>
        </p:nvSpPr>
        <p:spPr>
          <a:xfrm>
            <a:off x="1657890" y="3360022"/>
            <a:ext cx="219456" cy="178308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9" name="Étoile à 6 branches 58"/>
          <p:cNvSpPr/>
          <p:nvPr/>
        </p:nvSpPr>
        <p:spPr>
          <a:xfrm>
            <a:off x="2033524" y="3222713"/>
            <a:ext cx="219456" cy="178308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0" name="Connecteur droit avec flèche 59"/>
          <p:cNvCxnSpPr>
            <a:endCxn id="74" idx="5"/>
          </p:cNvCxnSpPr>
          <p:nvPr/>
        </p:nvCxnSpPr>
        <p:spPr>
          <a:xfrm rot="16200000" flipH="1">
            <a:off x="4611963" y="2269176"/>
            <a:ext cx="2518774" cy="19533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endCxn id="75" idx="5"/>
          </p:cNvCxnSpPr>
          <p:nvPr/>
        </p:nvCxnSpPr>
        <p:spPr>
          <a:xfrm rot="5400000">
            <a:off x="5076898" y="2188519"/>
            <a:ext cx="2340466" cy="2540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rot="5400000" flipH="1" flipV="1">
            <a:off x="6017240" y="3631982"/>
            <a:ext cx="462320" cy="1588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rot="5400000" flipH="1" flipV="1">
            <a:off x="5743358" y="3744916"/>
            <a:ext cx="236452" cy="1588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6601651" y="1972818"/>
            <a:ext cx="0" cy="18905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5861583" y="3922776"/>
            <a:ext cx="0" cy="28803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6248400" y="3929634"/>
            <a:ext cx="0" cy="28803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6601651" y="3922776"/>
            <a:ext cx="0" cy="28803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5964936" y="1655064"/>
            <a:ext cx="0" cy="256260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6355588" y="1673352"/>
            <a:ext cx="0" cy="2542032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6601968" y="1673352"/>
            <a:ext cx="0" cy="29946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orme libre 71"/>
          <p:cNvSpPr/>
          <p:nvPr/>
        </p:nvSpPr>
        <p:spPr>
          <a:xfrm>
            <a:off x="5382768" y="4217670"/>
            <a:ext cx="1731264" cy="784860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3" name="Forme libre 72"/>
          <p:cNvSpPr/>
          <p:nvPr/>
        </p:nvSpPr>
        <p:spPr>
          <a:xfrm>
            <a:off x="7114032" y="4498467"/>
            <a:ext cx="1731264" cy="412242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4" name="Étoile à 6 branches 73"/>
          <p:cNvSpPr/>
          <p:nvPr/>
        </p:nvSpPr>
        <p:spPr>
          <a:xfrm>
            <a:off x="5771388" y="3538330"/>
            <a:ext cx="219456" cy="178308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5" name="Étoile à 6 branches 74"/>
          <p:cNvSpPr/>
          <p:nvPr/>
        </p:nvSpPr>
        <p:spPr>
          <a:xfrm>
            <a:off x="6136132" y="3360022"/>
            <a:ext cx="219456" cy="178308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6" name="Étoile à 6 branches 75"/>
          <p:cNvSpPr/>
          <p:nvPr/>
        </p:nvSpPr>
        <p:spPr>
          <a:xfrm>
            <a:off x="6504432" y="1883664"/>
            <a:ext cx="219456" cy="178308"/>
          </a:xfrm>
          <a:prstGeom prst="star6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ZoneTexte 38"/>
          <p:cNvSpPr txBox="1"/>
          <p:nvPr/>
        </p:nvSpPr>
        <p:spPr>
          <a:xfrm>
            <a:off x="306845" y="4669582"/>
            <a:ext cx="65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FFFF"/>
                </a:solidFill>
              </a:rPr>
              <a:t>ADM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703745" y="716177"/>
            <a:ext cx="212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FFFF"/>
                </a:solidFill>
              </a:rPr>
              <a:t>Pas de perte axonale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5320391" y="712944"/>
            <a:ext cx="205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FFFF"/>
                </a:solidFill>
              </a:rPr>
              <a:t>Perte axonale (30%)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4" name="Multiplier 3"/>
          <p:cNvSpPr/>
          <p:nvPr/>
        </p:nvSpPr>
        <p:spPr>
          <a:xfrm>
            <a:off x="6417584" y="1019556"/>
            <a:ext cx="344384" cy="306324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52" name="Connecteur droit avec flèche 51"/>
          <p:cNvCxnSpPr/>
          <p:nvPr/>
        </p:nvCxnSpPr>
        <p:spPr>
          <a:xfrm flipV="1">
            <a:off x="6599676" y="1980243"/>
            <a:ext cx="0" cy="1890522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 rot="5400000">
            <a:off x="6202535" y="-135121"/>
            <a:ext cx="311183" cy="210891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Virage 5"/>
          <p:cNvSpPr/>
          <p:nvPr/>
        </p:nvSpPr>
        <p:spPr>
          <a:xfrm rot="5400000">
            <a:off x="6019031" y="2262901"/>
            <a:ext cx="3348000" cy="576000"/>
          </a:xfrm>
          <a:prstGeom prst="bentArrow">
            <a:avLst>
              <a:gd name="adj1" fmla="val 13574"/>
              <a:gd name="adj2" fmla="val 35481"/>
              <a:gd name="adj3" fmla="val 25000"/>
              <a:gd name="adj4" fmla="val 43750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 smtClean="0">
              <a:solidFill>
                <a:schemeClr val="tx1"/>
              </a:solidFill>
            </a:endParaRPr>
          </a:p>
          <a:p>
            <a:pPr algn="ctr"/>
            <a:endParaRPr lang="fr-BE" dirty="0">
              <a:solidFill>
                <a:schemeClr val="tx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7605417" y="4253295"/>
            <a:ext cx="35013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7612465" y="4502500"/>
            <a:ext cx="35013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Éclair 61"/>
          <p:cNvSpPr/>
          <p:nvPr/>
        </p:nvSpPr>
        <p:spPr>
          <a:xfrm rot="5758612">
            <a:off x="2050679" y="-77753"/>
            <a:ext cx="259355" cy="2302629"/>
          </a:xfrm>
          <a:prstGeom prst="lightningBol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8" name="Éclair 77"/>
          <p:cNvSpPr/>
          <p:nvPr/>
        </p:nvSpPr>
        <p:spPr>
          <a:xfrm rot="5758612">
            <a:off x="1909176" y="2694459"/>
            <a:ext cx="259355" cy="2302629"/>
          </a:xfrm>
          <a:prstGeom prst="lightningBol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Éclair 79"/>
          <p:cNvSpPr/>
          <p:nvPr/>
        </p:nvSpPr>
        <p:spPr>
          <a:xfrm rot="5758612">
            <a:off x="2016623" y="525948"/>
            <a:ext cx="259355" cy="2302629"/>
          </a:xfrm>
          <a:prstGeom prst="lightningBol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1" name="Éclair 80"/>
          <p:cNvSpPr/>
          <p:nvPr/>
        </p:nvSpPr>
        <p:spPr>
          <a:xfrm rot="5206222" flipV="1">
            <a:off x="5797797" y="-58508"/>
            <a:ext cx="259355" cy="2318328"/>
          </a:xfrm>
          <a:prstGeom prst="lightningBol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4" name="Éclair 83"/>
          <p:cNvSpPr/>
          <p:nvPr/>
        </p:nvSpPr>
        <p:spPr>
          <a:xfrm rot="5196175" flipV="1">
            <a:off x="5835258" y="563499"/>
            <a:ext cx="259355" cy="2304000"/>
          </a:xfrm>
          <a:prstGeom prst="lightningBol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Éclair 84"/>
          <p:cNvSpPr/>
          <p:nvPr/>
        </p:nvSpPr>
        <p:spPr>
          <a:xfrm rot="5133714" flipV="1">
            <a:off x="6120981" y="2711340"/>
            <a:ext cx="259355" cy="2304000"/>
          </a:xfrm>
          <a:prstGeom prst="lightningBol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6" name="Image 8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4306" t="2958" r="15972" b="75020"/>
          <a:stretch>
            <a:fillRect/>
          </a:stretch>
        </p:blipFill>
        <p:spPr>
          <a:xfrm>
            <a:off x="3500120" y="668077"/>
            <a:ext cx="889000" cy="866775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rcRect l="70833" t="24496" r="12500" b="63162"/>
          <a:stretch>
            <a:fillRect/>
          </a:stretch>
        </p:blipFill>
        <p:spPr>
          <a:xfrm>
            <a:off x="3197437" y="1533716"/>
            <a:ext cx="1524000" cy="485775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80FF">
                <a:tint val="45000"/>
                <a:satMod val="400000"/>
              </a:srgbClr>
            </a:duotone>
          </a:blip>
          <a:srcRect l="64722" t="57891" r="27361" b="20329"/>
          <a:stretch/>
        </p:blipFill>
        <p:spPr>
          <a:xfrm>
            <a:off x="3707808" y="3626888"/>
            <a:ext cx="681313" cy="80681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8249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39" grpId="0"/>
      <p:bldP spid="51" grpId="0"/>
      <p:bldP spid="4" grpId="0" animBg="1"/>
      <p:bldP spid="5" grpId="0" animBg="1"/>
      <p:bldP spid="6" grpId="0" animBg="1"/>
      <p:bldP spid="62" grpId="0" animBg="1"/>
      <p:bldP spid="78" grpId="0" animBg="1"/>
      <p:bldP spid="80" grpId="0" animBg="1"/>
      <p:bldP spid="81" grpId="0" animBg="1"/>
      <p:bldP spid="84" grpId="0" animBg="1"/>
      <p:bldP spid="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1906152" y="482600"/>
            <a:ext cx="57212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Techniques </a:t>
            </a:r>
            <a:r>
              <a:rPr lang="en-US" sz="3200" b="1" dirty="0" err="1" smtClean="0">
                <a:solidFill>
                  <a:schemeClr val="bg1"/>
                </a:solidFill>
              </a:rPr>
              <a:t>neurophysiologiques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classiques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Box 1030"/>
          <p:cNvSpPr txBox="1">
            <a:spLocks noChangeArrowheads="1"/>
          </p:cNvSpPr>
          <p:nvPr/>
        </p:nvSpPr>
        <p:spPr bwMode="auto">
          <a:xfrm>
            <a:off x="247650" y="2273935"/>
            <a:ext cx="8896350" cy="22980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Electromyographie</a:t>
            </a:r>
            <a:endParaRPr lang="fr-BE" sz="2000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FF"/>
                </a:solidFill>
                <a:latin typeface="Cambria"/>
                <a:cs typeface="Cambria"/>
              </a:rPr>
              <a:t>Conduction nerveuse sensitive périphérique (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neurographie sensitive</a:t>
            </a:r>
            <a:r>
              <a:rPr lang="fr-BE" sz="2000" b="1" dirty="0" smtClean="0">
                <a:solidFill>
                  <a:srgbClr val="FFFFFF"/>
                </a:solidFill>
                <a:latin typeface="Cambria"/>
                <a:cs typeface="Cambria"/>
              </a:rPr>
              <a:t>) 	et centrale (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PES</a:t>
            </a:r>
            <a:r>
              <a:rPr lang="fr-BE" sz="2000" b="1" dirty="0" smtClean="0">
                <a:solidFill>
                  <a:srgbClr val="FFFFFF"/>
                </a:solidFill>
                <a:latin typeface="Cambria"/>
                <a:cs typeface="Cambria"/>
              </a:rPr>
              <a:t>)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FF"/>
                </a:solidFill>
                <a:latin typeface="Cambria"/>
                <a:cs typeface="Cambria"/>
              </a:rPr>
              <a:t>Conduction nerveuse motrice périphérique (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neurographie motrice </a:t>
            </a:r>
            <a:r>
              <a:rPr lang="fr-BE" sz="2000" b="1" dirty="0" smtClean="0">
                <a:solidFill>
                  <a:srgbClr val="FFFFFF"/>
                </a:solidFill>
                <a:latin typeface="Cambria"/>
                <a:cs typeface="Cambria"/>
              </a:rPr>
              <a:t>: 	LDM, VCM, F) et centrale (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PEM</a:t>
            </a:r>
            <a:r>
              <a:rPr lang="fr-BE" sz="2000" b="1" dirty="0" smtClean="0">
                <a:solidFill>
                  <a:srgbClr val="FFFFFF"/>
                </a:solidFill>
                <a:latin typeface="Cambria"/>
                <a:cs typeface="Cambria"/>
              </a:rPr>
              <a:t>)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FF"/>
                </a:solidFill>
                <a:latin typeface="Cambria"/>
                <a:cs typeface="Cambria"/>
              </a:rPr>
              <a:t>Transmission neuromusculaire : 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décréments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Éclair 141"/>
          <p:cNvSpPr/>
          <p:nvPr/>
        </p:nvSpPr>
        <p:spPr>
          <a:xfrm rot="5153240" flipV="1">
            <a:off x="2568853" y="314501"/>
            <a:ext cx="259355" cy="2592226"/>
          </a:xfrm>
          <a:prstGeom prst="lightningBol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8491" y="25794"/>
            <a:ext cx="7669504" cy="700217"/>
          </a:xfrm>
        </p:spPr>
        <p:txBody>
          <a:bodyPr>
            <a:normAutofit fontScale="90000"/>
          </a:bodyPr>
          <a:lstStyle/>
          <a:p>
            <a:pPr algn="l"/>
            <a:r>
              <a:rPr lang="fr-BE" dirty="0" smtClean="0">
                <a:solidFill>
                  <a:schemeClr val="bg1"/>
                </a:solidFill>
              </a:rPr>
              <a:t>  TST contrôle          TST test</a:t>
            </a:r>
            <a:endParaRPr lang="fr-BE" dirty="0">
              <a:solidFill>
                <a:schemeClr val="bg1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1030876" y="2565417"/>
            <a:ext cx="1820743" cy="6384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>
            <a:off x="1660509" y="2561864"/>
            <a:ext cx="1820742" cy="13493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>
            <a:off x="2189363" y="2554119"/>
            <a:ext cx="1849723" cy="1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6200000" flipV="1">
            <a:off x="2314705" y="3623845"/>
            <a:ext cx="482852" cy="16004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endCxn id="57" idx="5"/>
          </p:cNvCxnSpPr>
          <p:nvPr/>
        </p:nvCxnSpPr>
        <p:spPr>
          <a:xfrm rot="16200000" flipV="1">
            <a:off x="1701503" y="3629551"/>
            <a:ext cx="478682" cy="5582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5400000" flipH="1" flipV="1">
            <a:off x="2909915" y="3681208"/>
            <a:ext cx="395457" cy="13161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1944427" y="3927348"/>
            <a:ext cx="0" cy="28803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564924" y="3934206"/>
            <a:ext cx="0" cy="28803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101063" y="3926142"/>
            <a:ext cx="0" cy="28803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047780" y="1703178"/>
            <a:ext cx="0" cy="25110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2685828" y="1716894"/>
            <a:ext cx="0" cy="25380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3242041" y="1716894"/>
            <a:ext cx="0" cy="25110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rme libre 54"/>
          <p:cNvSpPr/>
          <p:nvPr/>
        </p:nvSpPr>
        <p:spPr>
          <a:xfrm>
            <a:off x="926592" y="4222242"/>
            <a:ext cx="1731264" cy="784860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6" name="Forme libre 55"/>
          <p:cNvSpPr/>
          <p:nvPr/>
        </p:nvSpPr>
        <p:spPr>
          <a:xfrm>
            <a:off x="2657856" y="4305300"/>
            <a:ext cx="1731264" cy="691896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7" name="Étoile à 6 branches 56"/>
          <p:cNvSpPr/>
          <p:nvPr/>
        </p:nvSpPr>
        <p:spPr>
          <a:xfrm>
            <a:off x="1828324" y="3393002"/>
            <a:ext cx="219456" cy="178308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8" name="Étoile à 6 branches 57"/>
          <p:cNvSpPr/>
          <p:nvPr/>
        </p:nvSpPr>
        <p:spPr>
          <a:xfrm>
            <a:off x="2438400" y="3390424"/>
            <a:ext cx="219456" cy="178308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9" name="Étoile à 6 branches 58"/>
          <p:cNvSpPr/>
          <p:nvPr/>
        </p:nvSpPr>
        <p:spPr>
          <a:xfrm>
            <a:off x="2996724" y="3378970"/>
            <a:ext cx="219456" cy="178308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ZoneTexte 38"/>
          <p:cNvSpPr txBox="1"/>
          <p:nvPr/>
        </p:nvSpPr>
        <p:spPr>
          <a:xfrm>
            <a:off x="306845" y="4669582"/>
            <a:ext cx="65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FFFF"/>
                </a:solidFill>
              </a:rPr>
              <a:t>ADM 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7" name="Éclair 6"/>
          <p:cNvSpPr/>
          <p:nvPr/>
        </p:nvSpPr>
        <p:spPr>
          <a:xfrm rot="5141795" flipV="1">
            <a:off x="2518637" y="378302"/>
            <a:ext cx="259355" cy="2602223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8" name="Éclair 77"/>
          <p:cNvSpPr/>
          <p:nvPr/>
        </p:nvSpPr>
        <p:spPr>
          <a:xfrm rot="5182890" flipV="1">
            <a:off x="2556153" y="2547547"/>
            <a:ext cx="259355" cy="2613792"/>
          </a:xfrm>
          <a:prstGeom prst="lightningBol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2" name="Éclair 81"/>
          <p:cNvSpPr/>
          <p:nvPr/>
        </p:nvSpPr>
        <p:spPr>
          <a:xfrm rot="5153240" flipV="1">
            <a:off x="2530753" y="327201"/>
            <a:ext cx="259355" cy="2592226"/>
          </a:xfrm>
          <a:prstGeom prst="lightningBol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80FF">
                <a:tint val="45000"/>
                <a:satMod val="400000"/>
              </a:srgbClr>
            </a:duotone>
          </a:blip>
          <a:srcRect l="64722" t="57891" r="27361" b="20329"/>
          <a:stretch/>
        </p:blipFill>
        <p:spPr>
          <a:xfrm>
            <a:off x="564585" y="3478982"/>
            <a:ext cx="681313" cy="806819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0833" t="24496" r="12500" b="63162"/>
          <a:stretch>
            <a:fillRect/>
          </a:stretch>
        </p:blipFill>
        <p:spPr>
          <a:xfrm>
            <a:off x="47784" y="1527239"/>
            <a:ext cx="1524000" cy="485775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rcRect l="70833" t="24496" r="12500" b="63162"/>
          <a:stretch>
            <a:fillRect/>
          </a:stretch>
        </p:blipFill>
        <p:spPr>
          <a:xfrm>
            <a:off x="47784" y="1527239"/>
            <a:ext cx="1524000" cy="485775"/>
          </a:xfrm>
          <a:prstGeom prst="rect">
            <a:avLst/>
          </a:prstGeom>
        </p:spPr>
      </p:pic>
      <p:cxnSp>
        <p:nvCxnSpPr>
          <p:cNvPr id="115" name="Connecteur droit avec flèche 114"/>
          <p:cNvCxnSpPr>
            <a:endCxn id="128" idx="5"/>
          </p:cNvCxnSpPr>
          <p:nvPr/>
        </p:nvCxnSpPr>
        <p:spPr>
          <a:xfrm rot="16200000" flipH="1">
            <a:off x="5589863" y="2269176"/>
            <a:ext cx="2518774" cy="19533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>
            <a:endCxn id="129" idx="5"/>
          </p:cNvCxnSpPr>
          <p:nvPr/>
        </p:nvCxnSpPr>
        <p:spPr>
          <a:xfrm rot="5400000">
            <a:off x="6054798" y="2188519"/>
            <a:ext cx="2340466" cy="2540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/>
          <p:nvPr/>
        </p:nvCxnSpPr>
        <p:spPr>
          <a:xfrm rot="5400000" flipH="1" flipV="1">
            <a:off x="6995140" y="3631982"/>
            <a:ext cx="462320" cy="1588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/>
          <p:nvPr/>
        </p:nvCxnSpPr>
        <p:spPr>
          <a:xfrm rot="5400000" flipH="1" flipV="1">
            <a:off x="6721258" y="3744916"/>
            <a:ext cx="236452" cy="1588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 flipV="1">
            <a:off x="7579551" y="1972818"/>
            <a:ext cx="0" cy="18905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19"/>
          <p:cNvCxnSpPr/>
          <p:nvPr/>
        </p:nvCxnSpPr>
        <p:spPr>
          <a:xfrm>
            <a:off x="6839483" y="3922776"/>
            <a:ext cx="0" cy="28803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>
            <a:off x="7226300" y="3929634"/>
            <a:ext cx="0" cy="28803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/>
          <p:nvPr/>
        </p:nvCxnSpPr>
        <p:spPr>
          <a:xfrm>
            <a:off x="7579551" y="3922776"/>
            <a:ext cx="0" cy="28803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/>
          <p:cNvCxnSpPr/>
          <p:nvPr/>
        </p:nvCxnSpPr>
        <p:spPr>
          <a:xfrm>
            <a:off x="6942836" y="1655064"/>
            <a:ext cx="0" cy="256260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/>
          <p:nvPr/>
        </p:nvCxnSpPr>
        <p:spPr>
          <a:xfrm>
            <a:off x="7333488" y="1673352"/>
            <a:ext cx="0" cy="2542032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/>
          <p:cNvCxnSpPr/>
          <p:nvPr/>
        </p:nvCxnSpPr>
        <p:spPr>
          <a:xfrm>
            <a:off x="7579868" y="1673352"/>
            <a:ext cx="0" cy="29946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Forme libre 125"/>
          <p:cNvSpPr/>
          <p:nvPr/>
        </p:nvSpPr>
        <p:spPr>
          <a:xfrm>
            <a:off x="5382768" y="4217670"/>
            <a:ext cx="1731264" cy="784860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7" name="Forme libre 126"/>
          <p:cNvSpPr/>
          <p:nvPr/>
        </p:nvSpPr>
        <p:spPr>
          <a:xfrm>
            <a:off x="7114032" y="4498467"/>
            <a:ext cx="1731264" cy="412242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8" name="Étoile à 6 branches 127"/>
          <p:cNvSpPr/>
          <p:nvPr/>
        </p:nvSpPr>
        <p:spPr>
          <a:xfrm>
            <a:off x="6749288" y="3538330"/>
            <a:ext cx="219456" cy="178308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9" name="Étoile à 6 branches 128"/>
          <p:cNvSpPr/>
          <p:nvPr/>
        </p:nvSpPr>
        <p:spPr>
          <a:xfrm>
            <a:off x="7114032" y="3360022"/>
            <a:ext cx="219456" cy="178308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0" name="Étoile à 6 branches 129"/>
          <p:cNvSpPr/>
          <p:nvPr/>
        </p:nvSpPr>
        <p:spPr>
          <a:xfrm>
            <a:off x="7482332" y="1883664"/>
            <a:ext cx="219456" cy="178308"/>
          </a:xfrm>
          <a:prstGeom prst="star6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1" name="Multiplier 3"/>
          <p:cNvSpPr/>
          <p:nvPr/>
        </p:nvSpPr>
        <p:spPr>
          <a:xfrm>
            <a:off x="7395484" y="1019556"/>
            <a:ext cx="344384" cy="306324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2" name="Connecteur droit avec flèche 131"/>
          <p:cNvCxnSpPr/>
          <p:nvPr/>
        </p:nvCxnSpPr>
        <p:spPr>
          <a:xfrm flipV="1">
            <a:off x="7577576" y="1980243"/>
            <a:ext cx="0" cy="1890522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Éclair 135"/>
          <p:cNvSpPr/>
          <p:nvPr/>
        </p:nvSpPr>
        <p:spPr>
          <a:xfrm rot="5206222" flipV="1">
            <a:off x="6775697" y="-58508"/>
            <a:ext cx="259355" cy="2318328"/>
          </a:xfrm>
          <a:prstGeom prst="lightningBol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7" name="Éclair 136"/>
          <p:cNvSpPr/>
          <p:nvPr/>
        </p:nvSpPr>
        <p:spPr>
          <a:xfrm rot="5196175" flipV="1">
            <a:off x="6813158" y="563499"/>
            <a:ext cx="259355" cy="2304000"/>
          </a:xfrm>
          <a:prstGeom prst="lightningBol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8" name="Éclair 137"/>
          <p:cNvSpPr/>
          <p:nvPr/>
        </p:nvSpPr>
        <p:spPr>
          <a:xfrm rot="5133714" flipV="1">
            <a:off x="7098881" y="2711340"/>
            <a:ext cx="259355" cy="2304000"/>
          </a:xfrm>
          <a:prstGeom prst="lightningBol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39" name="Image 13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4306" t="2958" r="15972" b="75020"/>
          <a:stretch>
            <a:fillRect/>
          </a:stretch>
        </p:blipFill>
        <p:spPr>
          <a:xfrm>
            <a:off x="4808220" y="668077"/>
            <a:ext cx="889000" cy="866775"/>
          </a:xfrm>
          <a:prstGeom prst="rect">
            <a:avLst/>
          </a:prstGeom>
        </p:spPr>
      </p:pic>
      <p:pic>
        <p:nvPicPr>
          <p:cNvPr id="140" name="Image 13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rcRect l="70833" t="24496" r="12500" b="63162"/>
          <a:stretch>
            <a:fillRect/>
          </a:stretch>
        </p:blipFill>
        <p:spPr>
          <a:xfrm>
            <a:off x="4505537" y="1533716"/>
            <a:ext cx="1524000" cy="485775"/>
          </a:xfrm>
          <a:prstGeom prst="rect">
            <a:avLst/>
          </a:prstGeom>
        </p:spPr>
      </p:pic>
      <p:pic>
        <p:nvPicPr>
          <p:cNvPr id="141" name="Image 14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80FF">
                <a:tint val="45000"/>
                <a:satMod val="400000"/>
              </a:srgbClr>
            </a:duotone>
          </a:blip>
          <a:srcRect l="64722" t="57891" r="27361" b="20329"/>
          <a:stretch/>
        </p:blipFill>
        <p:spPr>
          <a:xfrm>
            <a:off x="5015908" y="3626888"/>
            <a:ext cx="681313" cy="80681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6226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39" grpId="0"/>
      <p:bldP spid="7" grpId="0" animBg="1"/>
      <p:bldP spid="78" grpId="0" animBg="1"/>
      <p:bldP spid="82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6" grpId="0" animBg="1"/>
      <p:bldP spid="137" grpId="0" animBg="1"/>
      <p:bldP spid="1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579"/>
            <a:ext cx="8229600" cy="857250"/>
          </a:xfrm>
        </p:spPr>
        <p:txBody>
          <a:bodyPr/>
          <a:lstStyle/>
          <a:p>
            <a:r>
              <a:rPr lang="fr-BE" dirty="0" smtClean="0">
                <a:solidFill>
                  <a:srgbClr val="FFFFFF"/>
                </a:solidFill>
              </a:rPr>
              <a:t>TST</a:t>
            </a:r>
            <a:r>
              <a:rPr lang="fr-BE" dirty="0">
                <a:solidFill>
                  <a:srgbClr val="FFFFFF"/>
                </a:solidFill>
              </a:rPr>
              <a:t> </a:t>
            </a:r>
            <a:r>
              <a:rPr lang="fr-BE" dirty="0" smtClean="0">
                <a:solidFill>
                  <a:srgbClr val="FFFFFF"/>
                </a:solidFill>
              </a:rPr>
              <a:t>contrôle / TST test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6" name="Forme libre 55"/>
          <p:cNvSpPr/>
          <p:nvPr/>
        </p:nvSpPr>
        <p:spPr>
          <a:xfrm>
            <a:off x="2657856" y="4207331"/>
            <a:ext cx="1731264" cy="691896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1" name="Forme libre 80"/>
          <p:cNvSpPr/>
          <p:nvPr/>
        </p:nvSpPr>
        <p:spPr>
          <a:xfrm>
            <a:off x="7109788" y="4586097"/>
            <a:ext cx="1731264" cy="305562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4528458" y="2370069"/>
            <a:ext cx="327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FFFF"/>
                </a:solidFill>
              </a:rPr>
              <a:t>Perte axonale = TST test/contrôle</a:t>
            </a:r>
            <a:endParaRPr lang="fr-BE" dirty="0">
              <a:solidFill>
                <a:srgbClr val="FFFFFF"/>
              </a:solidFill>
            </a:endParaRPr>
          </a:p>
        </p:txBody>
      </p:sp>
      <p:grpSp>
        <p:nvGrpSpPr>
          <p:cNvPr id="3" name="Groupe 84"/>
          <p:cNvGrpSpPr/>
          <p:nvPr/>
        </p:nvGrpSpPr>
        <p:grpSpPr>
          <a:xfrm>
            <a:off x="3891284" y="2370070"/>
            <a:ext cx="352697" cy="291089"/>
            <a:chOff x="3157177" y="5740400"/>
            <a:chExt cx="352697" cy="388119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3159737" y="5740400"/>
              <a:ext cx="350137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3157177" y="6128519"/>
              <a:ext cx="350137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ZoneTexte 5"/>
          <p:cNvSpPr txBox="1"/>
          <p:nvPr/>
        </p:nvSpPr>
        <p:spPr>
          <a:xfrm>
            <a:off x="3128894" y="2232488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>
                <a:solidFill>
                  <a:srgbClr val="FFFFFF"/>
                </a:solidFill>
              </a:rPr>
              <a:t>contrôle</a:t>
            </a:r>
            <a:endParaRPr lang="fr-BE" sz="1200" dirty="0">
              <a:solidFill>
                <a:srgbClr val="FFFFFF"/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3375631" y="2534152"/>
            <a:ext cx="421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>
                <a:solidFill>
                  <a:srgbClr val="FFFFFF"/>
                </a:solidFill>
              </a:rPr>
              <a:t>test</a:t>
            </a:r>
            <a:endParaRPr lang="fr-BE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6246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38728E-6 L 0.0783 -0.35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178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21387E-6 L -0.40868 -0.37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4" y="-18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1" grpId="0" animBg="1"/>
      <p:bldP spid="5" grpId="0"/>
      <p:bldP spid="6" grpId="0"/>
      <p:bldP spid="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92486" cy="5143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804" y="0"/>
            <a:ext cx="3882196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84027" y="252145"/>
            <a:ext cx="1209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000000"/>
                </a:solidFill>
                <a:latin typeface="Cambria"/>
                <a:cs typeface="Cambria"/>
              </a:rPr>
              <a:t>Sujet sain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9627" y="252145"/>
            <a:ext cx="3224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000000"/>
                </a:solidFill>
                <a:latin typeface="Cambria"/>
                <a:cs typeface="Cambria"/>
              </a:rPr>
              <a:t>SEP</a:t>
            </a:r>
          </a:p>
          <a:p>
            <a:r>
              <a:rPr lang="fr-BE" b="1" dirty="0" smtClean="0">
                <a:solidFill>
                  <a:srgbClr val="000000"/>
                </a:solidFill>
                <a:latin typeface="Cambria"/>
                <a:cs typeface="Cambria"/>
              </a:rPr>
              <a:t>Secondairement progressive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8676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9"/>
            <a:ext cx="8229600" cy="857250"/>
          </a:xfrm>
        </p:spPr>
        <p:txBody>
          <a:bodyPr/>
          <a:lstStyle/>
          <a:p>
            <a:r>
              <a:rPr lang="fr-BE" dirty="0" smtClean="0">
                <a:solidFill>
                  <a:srgbClr val="FFFFFF"/>
                </a:solidFill>
              </a:rPr>
              <a:t>TST: indications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273935"/>
            <a:ext cx="8896350" cy="119006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SEP 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: quantification de la perte axonale (ou BC) centrale</a:t>
            </a:r>
            <a:endParaRPr lang="fr-BE" sz="2000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SLA </a:t>
            </a:r>
            <a:r>
              <a:rPr lang="fr-BE" sz="2000" b="1" dirty="0" smtClean="0">
                <a:solidFill>
                  <a:srgbClr val="FFFFFF"/>
                </a:solidFill>
                <a:latin typeface="Cambria"/>
                <a:cs typeface="Cambria"/>
              </a:rPr>
              <a:t>: 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quantification de la perte axonale centrale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Neuropathies à BC 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: mise en évidence de BC en amont du point d’Erb</a:t>
            </a:r>
            <a:endParaRPr lang="fr-BE" sz="2000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8676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2943553" y="1460500"/>
            <a:ext cx="326543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MUNE</a:t>
            </a:r>
          </a:p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MUNIX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601401" y="590335"/>
            <a:ext cx="8059999" cy="3431142"/>
            <a:chOff x="596900" y="482600"/>
            <a:chExt cx="11742738" cy="7213600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6900" y="482600"/>
              <a:ext cx="7391400" cy="9810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2057400"/>
              <a:ext cx="7327900" cy="5638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8664576" y="1075434"/>
              <a:ext cx="3675062" cy="776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ea typeface="Chalkboard" pitchFamily="-84" charset="0"/>
                  <a:cs typeface="Chalkboard" pitchFamily="-84" charset="0"/>
                </a:rPr>
                <a:t>MUNE/ENUM</a:t>
              </a:r>
            </a:p>
          </p:txBody>
        </p:sp>
        <p:sp>
          <p:nvSpPr>
            <p:cNvPr id="11" name="Rectangle 4"/>
            <p:cNvSpPr>
              <a:spLocks/>
            </p:cNvSpPr>
            <p:nvPr/>
          </p:nvSpPr>
          <p:spPr bwMode="auto">
            <a:xfrm>
              <a:off x="7988300" y="2163781"/>
              <a:ext cx="4030660" cy="55324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marL="892175" indent="-434975" algn="l">
                <a:spcBef>
                  <a:spcPts val="3000"/>
                </a:spcBef>
                <a:buSzPct val="66000"/>
                <a:buFontTx/>
                <a:buBlip>
                  <a:blip r:embed="rId4"/>
                </a:buBlip>
              </a:pPr>
              <a:r>
                <a:rPr lang="en-US" sz="2400" dirty="0">
                  <a:solidFill>
                    <a:srgbClr val="F3EB00"/>
                  </a:solidFill>
                  <a:latin typeface="Chalkboard Bold" charset="0"/>
                  <a:ea typeface="Chalkboard Bold" charset="0"/>
                  <a:cs typeface="Chalkboard Bold" charset="0"/>
                  <a:sym typeface="Chalkboard Bold" charset="0"/>
                </a:rPr>
                <a:t>E</a:t>
              </a:r>
              <a:r>
                <a:rPr lang="en-US" sz="2400" dirty="0">
                  <a:solidFill>
                    <a:schemeClr val="bg1"/>
                  </a:solidFill>
                  <a:ea typeface="Chalkboard" pitchFamily="-84" charset="0"/>
                  <a:cs typeface="Chalkboard" pitchFamily="-84" charset="0"/>
                </a:rPr>
                <a:t>stimation du</a:t>
              </a:r>
            </a:p>
            <a:p>
              <a:pPr marL="892175" indent="-434975" algn="l">
                <a:spcBef>
                  <a:spcPts val="3000"/>
                </a:spcBef>
                <a:buSzPct val="66000"/>
                <a:buFontTx/>
                <a:buBlip>
                  <a:blip r:embed="rId4"/>
                </a:buBlip>
              </a:pPr>
              <a:r>
                <a:rPr lang="en-US" sz="2400" dirty="0" err="1">
                  <a:solidFill>
                    <a:srgbClr val="F3EB00"/>
                  </a:solidFill>
                  <a:latin typeface="Chalkboard Bold" charset="0"/>
                  <a:ea typeface="Chalkboard Bold" charset="0"/>
                  <a:cs typeface="Chalkboard Bold" charset="0"/>
                  <a:sym typeface="Chalkboard Bold" charset="0"/>
                </a:rPr>
                <a:t>N</a:t>
              </a:r>
              <a:r>
                <a:rPr lang="en-US" sz="2400" dirty="0" err="1">
                  <a:solidFill>
                    <a:srgbClr val="FFFFFF"/>
                  </a:solidFill>
                  <a:ea typeface="Chalkboard" pitchFamily="-84" charset="0"/>
                  <a:cs typeface="Chalkboard" pitchFamily="-84" charset="0"/>
                </a:rPr>
                <a:t>ombre</a:t>
              </a:r>
              <a:r>
                <a:rPr lang="en-US" sz="2400" dirty="0">
                  <a:solidFill>
                    <a:srgbClr val="FFFFFF"/>
                  </a:solidFill>
                  <a:ea typeface="Chalkboard" pitchFamily="-84" charset="0"/>
                  <a:cs typeface="Chalkboard" pitchFamily="-84" charset="0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ea typeface="Chalkboard" pitchFamily="-84" charset="0"/>
                  <a:cs typeface="Chalkboard" pitchFamily="-84" charset="0"/>
                </a:rPr>
                <a:t>d</a:t>
              </a:r>
              <a:r>
                <a:rPr lang="en-US" sz="2400" dirty="0">
                  <a:solidFill>
                    <a:srgbClr val="FFFFFF"/>
                  </a:solidFill>
                  <a:ea typeface="Chalkboard" pitchFamily="-84" charset="0"/>
                  <a:cs typeface="Chalkboard" pitchFamily="-84" charset="0"/>
                </a:rPr>
                <a:t>’</a:t>
              </a:r>
            </a:p>
            <a:p>
              <a:pPr marL="892175" indent="-434975" algn="l">
                <a:spcBef>
                  <a:spcPts val="3000"/>
                </a:spcBef>
                <a:buSzPct val="66000"/>
                <a:buFontTx/>
                <a:buBlip>
                  <a:blip r:embed="rId4"/>
                </a:buBlip>
              </a:pPr>
              <a:r>
                <a:rPr lang="en-US" sz="2400" dirty="0" err="1">
                  <a:solidFill>
                    <a:srgbClr val="F3EB00"/>
                  </a:solidFill>
                  <a:latin typeface="Chalkboard Bold" charset="0"/>
                  <a:ea typeface="Chalkboard Bold" charset="0"/>
                  <a:cs typeface="Chalkboard Bold" charset="0"/>
                  <a:sym typeface="Chalkboard Bold" charset="0"/>
                </a:rPr>
                <a:t>U</a:t>
              </a:r>
              <a:r>
                <a:rPr lang="en-US" sz="2400" dirty="0" err="1">
                  <a:solidFill>
                    <a:srgbClr val="FFFFFF"/>
                  </a:solidFill>
                  <a:ea typeface="Chalkboard" pitchFamily="-84" charset="0"/>
                  <a:cs typeface="Chalkboard" pitchFamily="-84" charset="0"/>
                </a:rPr>
                <a:t>nités</a:t>
              </a:r>
              <a:endParaRPr lang="en-US" sz="2400" dirty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endParaRPr>
            </a:p>
            <a:p>
              <a:pPr marL="892175" indent="-434975" algn="l">
                <a:spcBef>
                  <a:spcPts val="3000"/>
                </a:spcBef>
                <a:buSzPct val="66000"/>
                <a:buFontTx/>
                <a:buBlip>
                  <a:blip r:embed="rId4"/>
                </a:buBlip>
              </a:pPr>
              <a:r>
                <a:rPr lang="en-US" sz="2400" dirty="0" err="1">
                  <a:solidFill>
                    <a:srgbClr val="F3EB00"/>
                  </a:solidFill>
                  <a:latin typeface="Chalkboard Bold" charset="0"/>
                  <a:ea typeface="Chalkboard Bold" charset="0"/>
                  <a:cs typeface="Chalkboard Bold" charset="0"/>
                  <a:sym typeface="Chalkboard Bold" charset="0"/>
                </a:rPr>
                <a:t>M</a:t>
              </a:r>
              <a:r>
                <a:rPr lang="en-US" sz="2400" dirty="0" err="1">
                  <a:solidFill>
                    <a:srgbClr val="FFFFFF"/>
                  </a:solidFill>
                  <a:ea typeface="Chalkboard" pitchFamily="-84" charset="0"/>
                  <a:cs typeface="Chalkboard" pitchFamily="-84" charset="0"/>
                </a:rPr>
                <a:t>otrices</a:t>
              </a:r>
              <a:endParaRPr lang="en-US" sz="2400" dirty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872416" y="284277"/>
            <a:ext cx="7763584" cy="4665037"/>
            <a:chOff x="558800" y="-628652"/>
            <a:chExt cx="11874500" cy="10579100"/>
          </a:xfrm>
        </p:grpSpPr>
        <p:sp>
          <p:nvSpPr>
            <p:cNvPr id="12" name="Rectangle 1"/>
            <p:cNvSpPr>
              <a:spLocks noGrp="1" noChangeArrowheads="1"/>
            </p:cNvSpPr>
            <p:nvPr>
              <p:ph type="title"/>
            </p:nvPr>
          </p:nvSpPr>
          <p:spPr>
            <a:xfrm>
              <a:off x="3352800" y="8642349"/>
              <a:ext cx="6286501" cy="1308099"/>
            </a:xfrm>
          </p:spPr>
          <p:txBody>
            <a:bodyPr>
              <a:normAutofit fontScale="90000"/>
            </a:bodyPr>
            <a:lstStyle/>
            <a:p>
              <a:pPr eaLnBrk="1" hangingPunct="1"/>
              <a:r>
                <a:rPr lang="en-US" sz="3200" dirty="0">
                  <a:solidFill>
                    <a:srgbClr val="FFFF00"/>
                  </a:solidFill>
                </a:rPr>
                <a:t>MUNE = 2 : 1</a:t>
              </a:r>
            </a:p>
          </p:txBody>
        </p:sp>
        <p:sp>
          <p:nvSpPr>
            <p:cNvPr id="13" name="Rectangle 2"/>
            <p:cNvSpPr>
              <a:spLocks/>
            </p:cNvSpPr>
            <p:nvPr/>
          </p:nvSpPr>
          <p:spPr bwMode="auto">
            <a:xfrm>
              <a:off x="2806700" y="3924300"/>
              <a:ext cx="8077200" cy="9398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Rectangle 3"/>
            <p:cNvSpPr>
              <a:spLocks noGrp="1" noChangeArrowheads="1"/>
            </p:cNvSpPr>
            <p:nvPr>
              <p:ph type="body" idx="1"/>
            </p:nvPr>
          </p:nvSpPr>
          <p:spPr>
            <a:xfrm>
              <a:off x="558800" y="2578101"/>
              <a:ext cx="11874500" cy="5067301"/>
            </a:xfrm>
            <a:ln w="101600">
              <a:solidFill>
                <a:schemeClr val="tx1"/>
              </a:solidFill>
            </a:ln>
          </p:spPr>
          <p:txBody>
            <a:bodyPr>
              <a:normAutofit lnSpcReduction="10000"/>
            </a:bodyPr>
            <a:lstStyle/>
            <a:p>
              <a:pPr marL="892175" eaLnBrk="1" hangingPunct="1">
                <a:buSzPct val="99000"/>
                <a:buFontTx/>
                <a:buAutoNum type="arabicPeriod"/>
              </a:pPr>
              <a:r>
                <a:rPr lang="en-US" sz="2400" dirty="0">
                  <a:solidFill>
                    <a:srgbClr val="FFFFFF"/>
                  </a:solidFill>
                </a:rPr>
                <a:t>Estimation de la </a:t>
              </a:r>
              <a:r>
                <a:rPr lang="en-US" sz="2400" dirty="0" err="1">
                  <a:solidFill>
                    <a:srgbClr val="FFFFFF"/>
                  </a:solidFill>
                </a:rPr>
                <a:t>taille</a:t>
              </a:r>
              <a:r>
                <a:rPr lang="en-US" sz="2400" dirty="0">
                  <a:solidFill>
                    <a:srgbClr val="FFFFFF"/>
                  </a:solidFill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</a:rPr>
                <a:t>moyenne</a:t>
              </a:r>
              <a:r>
                <a:rPr lang="en-US" sz="2400" dirty="0">
                  <a:solidFill>
                    <a:srgbClr val="FFFFFF"/>
                  </a:solidFill>
                </a:rPr>
                <a:t> des </a:t>
              </a:r>
              <a:r>
                <a:rPr lang="en-US" sz="2400" dirty="0" err="1">
                  <a:solidFill>
                    <a:srgbClr val="FFFFFF"/>
                  </a:solidFill>
                </a:rPr>
                <a:t>unités</a:t>
              </a:r>
              <a:r>
                <a:rPr lang="en-US" sz="2400" dirty="0">
                  <a:solidFill>
                    <a:srgbClr val="FFFFFF"/>
                  </a:solidFill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</a:rPr>
                <a:t>motrices</a:t>
              </a:r>
              <a:r>
                <a:rPr lang="en-US" sz="2400" dirty="0" smtClean="0">
                  <a:solidFill>
                    <a:srgbClr val="FFFFFF"/>
                  </a:solidFill>
                </a:rPr>
                <a:t/>
              </a:r>
              <a:br>
                <a:rPr lang="en-US" sz="2400" dirty="0" smtClean="0">
                  <a:solidFill>
                    <a:srgbClr val="FFFFFF"/>
                  </a:solidFill>
                </a:rPr>
              </a:br>
              <a:r>
                <a:rPr lang="en-US" sz="2400" dirty="0" smtClean="0">
                  <a:solidFill>
                    <a:srgbClr val="FFFFFF"/>
                  </a:solidFill>
                </a:rPr>
                <a:t>          </a:t>
              </a:r>
              <a:br>
                <a:rPr lang="en-US" sz="2400" dirty="0" smtClean="0">
                  <a:solidFill>
                    <a:srgbClr val="FFFFFF"/>
                  </a:solidFill>
                </a:rPr>
              </a:br>
              <a:r>
                <a:rPr lang="en-US" sz="2400" dirty="0" smtClean="0">
                  <a:solidFill>
                    <a:srgbClr val="FFFFFF"/>
                  </a:solidFill>
                </a:rPr>
                <a:t>	          </a:t>
              </a:r>
              <a:r>
                <a:rPr lang="en-US" sz="2400" b="1" dirty="0" smtClean="0"/>
                <a:t>&gt; </a:t>
              </a:r>
              <a:r>
                <a:rPr lang="en-US" sz="2400" b="1" dirty="0" err="1"/>
                <a:t>échantillon</a:t>
              </a:r>
              <a:r>
                <a:rPr lang="en-US" sz="2400" b="1" dirty="0"/>
                <a:t> de 10-20 </a:t>
              </a:r>
              <a:r>
                <a:rPr lang="en-US" sz="2400" b="1" dirty="0" err="1"/>
                <a:t>unités</a:t>
              </a:r>
              <a:r>
                <a:rPr lang="en-US" sz="2400" b="1" dirty="0"/>
                <a:t> </a:t>
              </a:r>
              <a:r>
                <a:rPr lang="en-US" sz="2400" b="1" dirty="0" err="1" smtClean="0"/>
                <a:t>motrices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en-US" sz="2400" dirty="0">
                  <a:solidFill>
                    <a:srgbClr val="FFFFFF"/>
                  </a:solidFill>
                </a:rPr>
                <a:t/>
              </a:r>
              <a:br>
                <a:rPr lang="en-US" sz="2400" dirty="0">
                  <a:solidFill>
                    <a:srgbClr val="FFFFFF"/>
                  </a:solidFill>
                </a:rPr>
              </a:br>
              <a:r>
                <a:rPr lang="en-US" sz="2400" dirty="0" smtClean="0">
                  <a:solidFill>
                    <a:srgbClr val="FFFFFF"/>
                  </a:solidFill>
                </a:rPr>
                <a:t>	</a:t>
              </a:r>
              <a:r>
                <a:rPr lang="en-US" sz="2400" dirty="0" smtClean="0">
                  <a:solidFill>
                    <a:srgbClr val="FFFF00"/>
                  </a:solidFill>
                </a:rPr>
                <a:t>twitch</a:t>
              </a:r>
              <a:r>
                <a:rPr lang="en-US" sz="2400" dirty="0">
                  <a:solidFill>
                    <a:srgbClr val="FFFFFF"/>
                  </a:solidFill>
                </a:rPr>
                <a:t>		</a:t>
              </a:r>
              <a:r>
                <a:rPr lang="en-US" sz="2400" dirty="0" smtClean="0">
                  <a:solidFill>
                    <a:srgbClr val="FFFFFF"/>
                  </a:solidFill>
                </a:rPr>
                <a:t>	</a:t>
              </a:r>
              <a:r>
                <a:rPr lang="en-US" sz="2400" dirty="0" err="1" smtClean="0">
                  <a:solidFill>
                    <a:srgbClr val="FFFFFF"/>
                  </a:solidFill>
                </a:rPr>
                <a:t>potentiel</a:t>
              </a:r>
              <a:r>
                <a:rPr lang="en-US" sz="2400" dirty="0" smtClean="0">
                  <a:solidFill>
                    <a:srgbClr val="FFFFFF"/>
                  </a:solidFill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</a:rPr>
                <a:t>d’unité</a:t>
              </a:r>
              <a:r>
                <a:rPr lang="en-US" sz="2400" dirty="0">
                  <a:solidFill>
                    <a:srgbClr val="FFFF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FFFFFF"/>
                  </a:solidFill>
                </a:rPr>
                <a:t>motrice</a:t>
              </a:r>
              <a:r>
                <a:rPr lang="en-US" sz="2400" dirty="0" smtClean="0">
                  <a:solidFill>
                    <a:srgbClr val="FFFFFF"/>
                  </a:solidFill>
                </a:rPr>
                <a:t> </a:t>
              </a:r>
              <a:r>
                <a:rPr lang="en-US" sz="2400" dirty="0" smtClean="0">
                  <a:solidFill>
                    <a:srgbClr val="FFFF00"/>
                  </a:solidFill>
                </a:rPr>
                <a:t>PUM</a:t>
              </a:r>
            </a:p>
            <a:p>
              <a:pPr marL="892175" eaLnBrk="1" hangingPunct="1">
                <a:buSzPct val="99000"/>
                <a:buFontTx/>
                <a:buAutoNum type="arabicPeriod"/>
              </a:pPr>
              <a:r>
                <a:rPr lang="en-US" sz="2400" dirty="0" err="1">
                  <a:solidFill>
                    <a:srgbClr val="FFFFFF"/>
                  </a:solidFill>
                </a:rPr>
                <a:t>Mesure</a:t>
              </a:r>
              <a:r>
                <a:rPr lang="en-US" sz="2400" dirty="0">
                  <a:solidFill>
                    <a:srgbClr val="FFFFFF"/>
                  </a:solidFill>
                </a:rPr>
                <a:t> de la </a:t>
              </a:r>
              <a:r>
                <a:rPr lang="en-US" sz="2400" dirty="0" err="1">
                  <a:solidFill>
                    <a:srgbClr val="FFFFFF"/>
                  </a:solidFill>
                </a:rPr>
                <a:t>réponse</a:t>
              </a:r>
              <a:r>
                <a:rPr lang="en-US" sz="2400" dirty="0">
                  <a:solidFill>
                    <a:srgbClr val="FFFFFF"/>
                  </a:solidFill>
                </a:rPr>
                <a:t> M </a:t>
              </a:r>
              <a:r>
                <a:rPr lang="en-US" sz="2400" dirty="0" err="1">
                  <a:solidFill>
                    <a:srgbClr val="FFFFFF"/>
                  </a:solidFill>
                </a:rPr>
                <a:t>ou</a:t>
              </a:r>
              <a:r>
                <a:rPr lang="en-US" sz="2400" dirty="0">
                  <a:solidFill>
                    <a:srgbClr val="FFFFFF"/>
                  </a:solidFill>
                </a:rPr>
                <a:t> twitch </a:t>
              </a:r>
              <a:r>
                <a:rPr lang="en-US" sz="2400" dirty="0" err="1" smtClean="0">
                  <a:solidFill>
                    <a:srgbClr val="FFFFFF"/>
                  </a:solidFill>
                </a:rPr>
                <a:t>supramaximal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-628652"/>
              <a:ext cx="11595100" cy="19939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cxnSp>
        <p:nvCxnSpPr>
          <p:cNvPr id="19" name="Connecteur droit avec flèche 18"/>
          <p:cNvCxnSpPr/>
          <p:nvPr/>
        </p:nvCxnSpPr>
        <p:spPr>
          <a:xfrm rot="10800000" flipV="1">
            <a:off x="2342101" y="2706401"/>
            <a:ext cx="633933" cy="265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5562600" y="2706401"/>
            <a:ext cx="774700" cy="265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366714"/>
            <a:ext cx="6464300" cy="579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/>
          </p:cNvSpPr>
          <p:nvPr/>
        </p:nvSpPr>
        <p:spPr bwMode="auto">
          <a:xfrm>
            <a:off x="279400" y="1155700"/>
            <a:ext cx="8483600" cy="1282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2400" u="sng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Premier symposium international </a:t>
            </a:r>
            <a:r>
              <a:rPr lang="en-US" sz="2400" u="sng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sur</a:t>
            </a:r>
            <a:r>
              <a:rPr lang="en-US" sz="2400" u="sng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l’ENUM</a:t>
            </a:r>
            <a:r>
              <a:rPr lang="en-US" sz="24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s’est</a:t>
            </a:r>
            <a:r>
              <a:rPr lang="en-US" sz="24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tenu</a:t>
            </a:r>
            <a:r>
              <a:rPr lang="en-US" sz="24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en 2001 </a:t>
            </a:r>
            <a:r>
              <a:rPr lang="en-US" sz="24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à</a:t>
            </a:r>
            <a:r>
              <a:rPr lang="en-US" sz="24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Snowbird (Utah, USA) =&gt; un consensus </a:t>
            </a:r>
            <a:r>
              <a:rPr lang="en-US" sz="24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s’est</a:t>
            </a:r>
            <a:r>
              <a:rPr lang="en-US" sz="24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dégagé</a:t>
            </a:r>
            <a:r>
              <a:rPr lang="en-US" sz="24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pour encourager </a:t>
            </a:r>
            <a:r>
              <a:rPr lang="en-US" sz="24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l’utilisation</a:t>
            </a:r>
            <a:r>
              <a:rPr lang="en-US" sz="24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et le </a:t>
            </a:r>
            <a:r>
              <a:rPr lang="en-US" sz="24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développement</a:t>
            </a:r>
            <a:r>
              <a:rPr lang="en-US" sz="24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des </a:t>
            </a:r>
            <a:r>
              <a:rPr lang="en-US" sz="24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méthodes</a:t>
            </a:r>
            <a:r>
              <a:rPr lang="en-US" sz="24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suivantes</a:t>
            </a:r>
            <a:r>
              <a:rPr lang="en-US" sz="24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9400" y="2571909"/>
            <a:ext cx="848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2175">
              <a:buFont typeface="Arial"/>
              <a:buChar char="•"/>
              <a:tabLst>
                <a:tab pos="3868738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 Techniques avec </a:t>
            </a:r>
            <a:r>
              <a:rPr lang="en-US" dirty="0" smtClean="0">
                <a:solidFill>
                  <a:srgbClr val="FF2712"/>
                </a:solidFill>
              </a:rPr>
              <a:t>stimulation </a:t>
            </a:r>
            <a:r>
              <a:rPr lang="en-US" dirty="0" err="1" smtClean="0">
                <a:solidFill>
                  <a:srgbClr val="FF2712"/>
                </a:solidFill>
              </a:rPr>
              <a:t>nerveuse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smtClean="0">
                <a:solidFill>
                  <a:srgbClr val="F3EB00"/>
                </a:solidFill>
              </a:rPr>
              <a:t>Technique </a:t>
            </a:r>
            <a:r>
              <a:rPr lang="en-US" dirty="0" err="1" smtClean="0">
                <a:solidFill>
                  <a:srgbClr val="F3EB00"/>
                </a:solidFill>
              </a:rPr>
              <a:t>incrémentale</a:t>
            </a:r>
            <a:r>
              <a:rPr lang="en-US" dirty="0" smtClean="0"/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smtClean="0">
                <a:solidFill>
                  <a:srgbClr val="FFFFFF"/>
                </a:solidFill>
              </a:rPr>
              <a:t>McComas et al, 1971)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    et </a:t>
            </a:r>
            <a:r>
              <a:rPr lang="en-US" dirty="0" err="1" smtClean="0">
                <a:solidFill>
                  <a:srgbClr val="FFFFFF"/>
                </a:solidFill>
              </a:rPr>
              <a:t>variantes</a:t>
            </a:r>
            <a:r>
              <a:rPr lang="en-US" dirty="0" smtClean="0">
                <a:solidFill>
                  <a:srgbClr val="FFFFFF"/>
                </a:solidFill>
              </a:rPr>
              <a:t> :	- </a:t>
            </a:r>
            <a:r>
              <a:rPr lang="en-US" u="sng" dirty="0" smtClean="0">
                <a:solidFill>
                  <a:srgbClr val="FFFFFF"/>
                </a:solidFill>
              </a:rPr>
              <a:t>SPM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(Brown et Milner-Brown, 1976)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	- </a:t>
            </a:r>
            <a:r>
              <a:rPr lang="en-US" u="sng" dirty="0" smtClean="0">
                <a:solidFill>
                  <a:srgbClr val="FFFFFF"/>
                </a:solidFill>
              </a:rPr>
              <a:t>TASPM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(Wang et Delwaide, 1995)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err="1" smtClean="0">
                <a:solidFill>
                  <a:srgbClr val="F3EB00"/>
                </a:solidFill>
              </a:rPr>
              <a:t>Méthode</a:t>
            </a:r>
            <a:r>
              <a:rPr lang="en-US" dirty="0" smtClean="0">
                <a:solidFill>
                  <a:srgbClr val="F3EB00"/>
                </a:solidFill>
              </a:rPr>
              <a:t> </a:t>
            </a:r>
            <a:r>
              <a:rPr lang="en-US" dirty="0" err="1" smtClean="0">
                <a:solidFill>
                  <a:srgbClr val="F3EB00"/>
                </a:solidFill>
              </a:rPr>
              <a:t>statistique</a:t>
            </a:r>
            <a:r>
              <a:rPr lang="en-US" dirty="0" smtClean="0"/>
              <a:t> </a:t>
            </a:r>
            <a:r>
              <a:rPr lang="en-US" sz="1200" dirty="0" smtClean="0"/>
              <a:t>(</a:t>
            </a:r>
            <a:r>
              <a:rPr lang="en-US" sz="1200" dirty="0" err="1" smtClean="0">
                <a:solidFill>
                  <a:srgbClr val="FFFFFF"/>
                </a:solidFill>
              </a:rPr>
              <a:t>Daube</a:t>
            </a:r>
            <a:r>
              <a:rPr lang="en-US" sz="1200" dirty="0" smtClean="0">
                <a:solidFill>
                  <a:srgbClr val="FFFFFF"/>
                </a:solidFill>
              </a:rPr>
              <a:t>, 1988)</a:t>
            </a:r>
            <a:endParaRPr lang="en-US" dirty="0" smtClean="0">
              <a:solidFill>
                <a:srgbClr val="FFFFFF"/>
              </a:solidFill>
            </a:endParaRPr>
          </a:p>
          <a:p>
            <a:pPr marL="892175">
              <a:buFont typeface="Arial"/>
              <a:buChar char="•"/>
              <a:tabLst>
                <a:tab pos="3868738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 Techniques avec </a:t>
            </a:r>
            <a:r>
              <a:rPr lang="en-US" dirty="0" smtClean="0">
                <a:solidFill>
                  <a:srgbClr val="D90B00"/>
                </a:solidFill>
              </a:rPr>
              <a:t>contraction </a:t>
            </a:r>
            <a:r>
              <a:rPr lang="en-US" dirty="0" err="1" smtClean="0">
                <a:solidFill>
                  <a:srgbClr val="D90B00"/>
                </a:solidFill>
              </a:rPr>
              <a:t>volontaire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dirty="0" smtClean="0">
                <a:solidFill>
                  <a:srgbClr val="F3EB00"/>
                </a:solidFill>
              </a:rPr>
              <a:t>Spike Triggered Averaging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sz="1200" dirty="0" smtClean="0">
                <a:solidFill>
                  <a:srgbClr val="FFFFFF"/>
                </a:solidFill>
              </a:rPr>
              <a:t>(</a:t>
            </a:r>
            <a:r>
              <a:rPr lang="en-US" sz="1200" dirty="0" err="1" smtClean="0">
                <a:solidFill>
                  <a:srgbClr val="FFFFFF"/>
                </a:solidFill>
              </a:rPr>
              <a:t>Nandedkar</a:t>
            </a:r>
            <a:r>
              <a:rPr lang="en-US" sz="1200" dirty="0" smtClean="0">
                <a:solidFill>
                  <a:srgbClr val="FFFFFF"/>
                </a:solidFill>
              </a:rPr>
              <a:t> et </a:t>
            </a:r>
            <a:r>
              <a:rPr lang="en-US" sz="1200" dirty="0" err="1" smtClean="0">
                <a:solidFill>
                  <a:srgbClr val="FFFFFF"/>
                </a:solidFill>
              </a:rPr>
              <a:t>Barkhaus</a:t>
            </a:r>
            <a:r>
              <a:rPr lang="en-US" sz="1200" dirty="0" smtClean="0">
                <a:solidFill>
                  <a:srgbClr val="FFFFFF"/>
                </a:solidFill>
              </a:rPr>
              <a:t>, 1987 ; Brown et al, 1988 ; Bromberg, 1993)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-431800" y="-514422"/>
            <a:ext cx="9144000" cy="7213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892175" marR="0" lvl="0" indent="-434975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Pct val="66000"/>
              <a:tabLst>
                <a:tab pos="1358900" algn="l"/>
                <a:tab pos="1749425" algn="l"/>
              </a:tabLst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3EB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Technique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3EB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incrémentale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a. Technique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originale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 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		(McComas et al, 1971)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	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- 1 point de stimulation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- 10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incréments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  <a:t>	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.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3EB00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timulation en des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3EB00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oints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3EB00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ultiples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(Brown et Milner-Brown, 1976)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- 10 points de stimulation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- 1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incrément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  <a:t>	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3EB00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echnique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3EB00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A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daptée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 de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3EB00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SPM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Kadrie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 et al, 1976 ; Wang et Delwaide, 1995)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	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- 3-5 points de stimulation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ヒラギノ角ゴ ProN W6" pitchFamily="-84" charset="-128"/>
                <a:cs typeface="ヒラギノ角ゴ ProN W6" pitchFamily="-84" charset="-128"/>
                <a:sym typeface="Chalkboard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- 2-3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incréments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AFB"/>
                </a:solidFill>
                <a:effectLst/>
                <a:uLnTx/>
                <a:uFillTx/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/site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 </a:t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halkboard" pitchFamily="-8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0" y="12700"/>
            <a:ext cx="2190750" cy="5143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3996" y="182211"/>
            <a:ext cx="980004" cy="338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3 PUM SLA.mpg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44800" y="2575757"/>
            <a:ext cx="3779416" cy="221849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" y="442913"/>
            <a:ext cx="2350026" cy="177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1685" y="177800"/>
            <a:ext cx="1736414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/>
          </p:cNvSpPr>
          <p:nvPr/>
        </p:nvSpPr>
        <p:spPr bwMode="auto">
          <a:xfrm>
            <a:off x="2743726" y="2499556"/>
            <a:ext cx="3943990" cy="2218495"/>
          </a:xfrm>
          <a:prstGeom prst="roundRect">
            <a:avLst>
              <a:gd name="adj" fmla="val 5190"/>
            </a:avLst>
          </a:prstGeom>
          <a:noFill/>
          <a:ln w="254000">
            <a:solidFill>
              <a:srgbClr val="86CD4D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160751" y="673100"/>
            <a:ext cx="31612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TASPM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1906152" y="482600"/>
            <a:ext cx="57212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Techniques </a:t>
            </a:r>
            <a:r>
              <a:rPr lang="en-US" sz="3200" b="1" dirty="0" err="1" smtClean="0">
                <a:solidFill>
                  <a:schemeClr val="bg1"/>
                </a:solidFill>
              </a:rPr>
              <a:t>neurophysiologiques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non </a:t>
            </a:r>
            <a:r>
              <a:rPr lang="en-US" sz="3200" b="1" dirty="0" err="1" smtClean="0">
                <a:solidFill>
                  <a:schemeClr val="bg1"/>
                </a:solidFill>
              </a:rPr>
              <a:t>classiques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Box 1030"/>
          <p:cNvSpPr txBox="1">
            <a:spLocks noChangeArrowheads="1"/>
          </p:cNvSpPr>
          <p:nvPr/>
        </p:nvSpPr>
        <p:spPr bwMode="auto">
          <a:xfrm>
            <a:off x="247650" y="2273935"/>
            <a:ext cx="8896350" cy="192873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TST</a:t>
            </a:r>
            <a:endParaRPr lang="fr-BE" sz="2000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MUNE/MUNIX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PEL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RCS/RR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FUEMG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346802"/>
            <a:ext cx="4457700" cy="317109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901700" y="-633049"/>
            <a:ext cx="2362200" cy="195970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400" dirty="0">
                <a:solidFill>
                  <a:schemeClr val="bg1"/>
                </a:solidFill>
              </a:rPr>
              <a:t>MUNE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err="1">
                <a:solidFill>
                  <a:srgbClr val="000000"/>
                </a:solidFill>
              </a:rPr>
              <a:t>dans</a:t>
            </a:r>
            <a:r>
              <a:rPr lang="en-US" sz="2400" dirty="0">
                <a:solidFill>
                  <a:srgbClr val="000000"/>
                </a:solidFill>
              </a:rPr>
              <a:t> la SLA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105400" y="-823549"/>
            <a:ext cx="5232400" cy="627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892175" marR="0" lvl="0" indent="-434975" algn="l" defTabSz="914400" rtl="0" eaLnBrk="1" fontAlgn="base" latinLnBrk="0" hangingPunct="1">
              <a:lnSpc>
                <a:spcPct val="80000"/>
              </a:lnSpc>
              <a:spcBef>
                <a:spcPts val="3000"/>
              </a:spcBef>
              <a:spcAft>
                <a:spcPct val="0"/>
              </a:spcAft>
              <a:buClrTx/>
              <a:buSzPct val="66000"/>
              <a:buFont typeface="Arial"/>
              <a:buChar char="•"/>
              <a:tabLst>
                <a:tab pos="898525" algn="l"/>
                <a:tab pos="1184275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ENUM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-	technique </a:t>
            </a: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la plus </a:t>
            </a:r>
            <a:b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sensible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pour 	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documenter les 	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changements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-	plus sensible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que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 :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	.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taille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 de la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réponse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 M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	.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taille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 des PUMs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	.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densité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fibre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	.amplitude macro-EMG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	.EMG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quantifié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	.force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isométrique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	.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capacité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vitale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	.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échelle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fonctionnelle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 	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d’Appel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, ALSFRS (Bromberg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et al, 1993 ;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Felice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, 1997 ;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Yuen et Olney, 1997 ; Liu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halkboard" pitchFamily="-84" charset="0"/>
              </a:rPr>
              <a:t>et al, 2009)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Chalkboard" pitchFamily="-84" charset="0"/>
            </a:endParaRPr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-139700" y="3746500"/>
            <a:ext cx="1236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892175" indent="-434975" algn="l">
              <a:lnSpc>
                <a:spcPct val="80000"/>
              </a:lnSpc>
              <a:spcBef>
                <a:spcPts val="1000"/>
              </a:spcBef>
              <a:buSzPct val="66000"/>
              <a:tabLst>
                <a:tab pos="1390650" algn="l"/>
              </a:tabLst>
            </a:pPr>
            <a:r>
              <a:rPr lang="en-US" sz="20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ENUM </a:t>
            </a:r>
            <a:r>
              <a:rPr lang="en-US" sz="20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diminuée</a:t>
            </a:r>
            <a:r>
              <a:rPr lang="en-US" sz="20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dans</a:t>
            </a:r>
            <a:r>
              <a:rPr lang="en-US" sz="20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un </a:t>
            </a:r>
            <a:r>
              <a:rPr lang="en-US" sz="20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territoire</a:t>
            </a:r>
            <a:r>
              <a:rPr lang="en-US" sz="20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asymptomatique</a:t>
            </a:r>
            <a:r>
              <a:rPr lang="en-US" sz="20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br>
              <a:rPr lang="en-US" sz="20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</a:br>
            <a:r>
              <a:rPr lang="en-US" sz="20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=</a:t>
            </a:r>
            <a:r>
              <a:rPr lang="en-US" sz="20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&gt; </a:t>
            </a:r>
            <a:r>
              <a:rPr lang="en-US" sz="2000" u="sng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renforce</a:t>
            </a:r>
            <a:r>
              <a:rPr lang="en-US" sz="2000" u="sng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Lucida Grande" pitchFamily="-84" charset="0"/>
                <a:cs typeface="Lucida Grande" pitchFamily="-84" charset="0"/>
              </a:rPr>
              <a:t>l</a:t>
            </a:r>
            <a:r>
              <a:rPr lang="en-US" sz="2000" u="sng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’hypothèse</a:t>
            </a:r>
            <a:r>
              <a:rPr lang="en-US" sz="20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diagnostique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marL="892175" indent="-434975" algn="l">
              <a:lnSpc>
                <a:spcPct val="80000"/>
              </a:lnSpc>
              <a:spcBef>
                <a:spcPts val="1000"/>
              </a:spcBef>
              <a:buSzPct val="66000"/>
              <a:tabLst>
                <a:tab pos="1390650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ENUM </a:t>
            </a:r>
            <a:r>
              <a:rPr lang="en-US" sz="2000" dirty="0" err="1">
                <a:solidFill>
                  <a:schemeClr val="bg1"/>
                </a:solidFill>
              </a:rPr>
              <a:t>normale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façon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répétée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dans</a:t>
            </a:r>
            <a:r>
              <a:rPr lang="en-US" sz="2000" dirty="0">
                <a:solidFill>
                  <a:schemeClr val="bg1"/>
                </a:solidFill>
              </a:rPr>
              <a:t> le temps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=</a:t>
            </a:r>
            <a:r>
              <a:rPr lang="en-US" sz="2000" dirty="0">
                <a:solidFill>
                  <a:schemeClr val="bg1"/>
                </a:solidFill>
              </a:rPr>
              <a:t>&gt; </a:t>
            </a:r>
            <a:r>
              <a:rPr lang="en-US" sz="2000" u="sng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doute</a:t>
            </a:r>
            <a:r>
              <a:rPr lang="en-US" sz="20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quant</a:t>
            </a:r>
            <a:r>
              <a:rPr lang="en-US" sz="20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à</a:t>
            </a:r>
            <a:r>
              <a:rPr lang="en-US" sz="20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la certitude </a:t>
            </a:r>
            <a:r>
              <a:rPr lang="en-US" sz="2000" b="1" dirty="0" err="1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diagnostique</a:t>
            </a:r>
            <a:r>
              <a:rPr lang="en-US" sz="2000" b="1" dirty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-266700" y="-254000"/>
            <a:ext cx="10464800" cy="12319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MUNE </a:t>
            </a:r>
            <a:r>
              <a:rPr lang="en-US" dirty="0" err="1">
                <a:solidFill>
                  <a:schemeClr val="bg1"/>
                </a:solidFill>
              </a:rPr>
              <a:t>dans</a:t>
            </a:r>
            <a:r>
              <a:rPr lang="en-US" dirty="0">
                <a:solidFill>
                  <a:schemeClr val="bg1"/>
                </a:solidFill>
              </a:rPr>
              <a:t> la SLA</a:t>
            </a: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-241300" y="342900"/>
            <a:ext cx="123698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892175" indent="-434975" algn="l">
              <a:lnSpc>
                <a:spcPct val="90000"/>
              </a:lnSpc>
              <a:spcBef>
                <a:spcPts val="3400"/>
              </a:spcBef>
              <a:buSzPct val="66000"/>
              <a:buFont typeface="Arial"/>
              <a:buChar char="•"/>
              <a:tabLst>
                <a:tab pos="1390650" algn="l"/>
              </a:tabLst>
            </a:pPr>
            <a:r>
              <a:rPr lang="en-US" sz="2000" b="1" dirty="0" err="1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Pronostic</a:t>
            </a:r>
            <a:r>
              <a:rPr lang="en-US" sz="2000" b="1" dirty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 - </a:t>
            </a:r>
            <a:r>
              <a:rPr lang="en-US" sz="2000" b="1" dirty="0" err="1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Survie</a:t>
            </a:r>
            <a:r>
              <a:rPr lang="en-US" sz="2000" dirty="0">
                <a:solidFill>
                  <a:srgbClr val="FFFFFF"/>
                </a:solidFill>
              </a:rPr>
              <a:t/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- 	Plus la </a:t>
            </a:r>
            <a:r>
              <a:rPr lang="en-US" sz="2000" dirty="0" err="1">
                <a:solidFill>
                  <a:srgbClr val="FFFFFF"/>
                </a:solidFill>
              </a:rPr>
              <a:t>réduction</a:t>
            </a:r>
            <a:r>
              <a:rPr lang="en-US" sz="2000" dirty="0">
                <a:solidFill>
                  <a:srgbClr val="FFFFFF"/>
                </a:solidFill>
              </a:rPr>
              <a:t> de </a:t>
            </a:r>
            <a:r>
              <a:rPr lang="en-US" sz="2000" dirty="0" err="1">
                <a:solidFill>
                  <a:srgbClr val="FFFFFF"/>
                </a:solidFill>
              </a:rPr>
              <a:t>l’ENUM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est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rapide</a:t>
            </a:r>
            <a:r>
              <a:rPr lang="en-US" sz="2000" dirty="0">
                <a:solidFill>
                  <a:srgbClr val="FFFFFF"/>
                </a:solidFill>
              </a:rPr>
              <a:t> et plus la </a:t>
            </a:r>
            <a:r>
              <a:rPr lang="en-US" sz="2000" b="1" dirty="0" err="1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survie</a:t>
            </a:r>
            <a:r>
              <a:rPr lang="en-US" sz="2000" b="1" dirty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est</a:t>
            </a:r>
            <a:r>
              <a:rPr lang="en-US" sz="2000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 </a:t>
            </a:r>
            <a:br>
              <a:rPr lang="en-US" sz="2000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</a:br>
            <a:r>
              <a:rPr lang="en-US" sz="2000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	</a:t>
            </a:r>
            <a:r>
              <a:rPr lang="en-US" sz="2000" dirty="0" err="1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courte</a:t>
            </a:r>
            <a:r>
              <a:rPr lang="en-US" sz="2000" dirty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 (Yuen et Olney, 1997) 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1" y="1714500"/>
            <a:ext cx="4254500" cy="319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/>
          </p:cNvSpPr>
          <p:nvPr/>
        </p:nvSpPr>
        <p:spPr bwMode="auto">
          <a:xfrm>
            <a:off x="5549900" y="1778000"/>
            <a:ext cx="3098800" cy="283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Bef>
                <a:spcPts val="1000"/>
              </a:spcBef>
              <a:tabLst>
                <a:tab pos="1390650" algn="l"/>
              </a:tabLst>
            </a:pPr>
            <a:r>
              <a:rPr lang="en-US" sz="30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Comparaison</a:t>
            </a:r>
            <a:r>
              <a:rPr lang="en-US" sz="30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de 2 </a:t>
            </a:r>
            <a:r>
              <a:rPr lang="en-US" sz="30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groupes</a:t>
            </a:r>
            <a:r>
              <a:rPr lang="en-US" sz="30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caractérisés</a:t>
            </a:r>
            <a:r>
              <a:rPr lang="en-US" sz="30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par </a:t>
            </a:r>
            <a:r>
              <a:rPr lang="en-US" sz="30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une</a:t>
            </a:r>
            <a:r>
              <a:rPr lang="en-US" sz="30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réduction</a:t>
            </a:r>
            <a:r>
              <a:rPr lang="en-US" sz="30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de </a:t>
            </a:r>
            <a:r>
              <a:rPr lang="en-US" sz="30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l’ENUM</a:t>
            </a:r>
            <a:r>
              <a:rPr lang="en-US" sz="30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soit</a:t>
            </a:r>
            <a:r>
              <a:rPr lang="en-US" sz="30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&gt;</a:t>
            </a:r>
            <a:r>
              <a:rPr lang="en-US" sz="30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br>
              <a:rPr lang="en-US" sz="30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</a:br>
            <a:r>
              <a:rPr lang="en-US" sz="30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soit</a:t>
            </a:r>
            <a:r>
              <a:rPr lang="en-US" sz="30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&lt;</a:t>
            </a:r>
            <a:r>
              <a:rPr lang="en-US" sz="30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</a:p>
          <a:p>
            <a:pPr algn="l">
              <a:lnSpc>
                <a:spcPct val="80000"/>
              </a:lnSpc>
              <a:spcBef>
                <a:spcPts val="1000"/>
              </a:spcBef>
              <a:tabLst>
                <a:tab pos="1390650" algn="l"/>
              </a:tabLst>
            </a:pPr>
            <a:r>
              <a:rPr lang="en-US" sz="30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à</a:t>
            </a:r>
            <a:r>
              <a:rPr lang="en-US" sz="30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30% en 3 </a:t>
            </a:r>
            <a:r>
              <a:rPr lang="en-US" sz="3000" dirty="0" err="1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mois</a:t>
            </a:r>
            <a:r>
              <a:rPr lang="en-US" sz="30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/>
            </a:r>
            <a:br>
              <a:rPr lang="en-US" sz="3000" dirty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</a:br>
            <a:endParaRPr lang="en-US" sz="3000" dirty="0">
              <a:solidFill>
                <a:schemeClr val="bg1"/>
              </a:solidFill>
              <a:ea typeface="Chalkboard" pitchFamily="-84" charset="0"/>
              <a:cs typeface="Chalkboard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1308100" y="-177800"/>
            <a:ext cx="6477000" cy="12319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MUNIX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riangle isocèle 5"/>
          <p:cNvSpPr/>
          <p:nvPr/>
        </p:nvSpPr>
        <p:spPr>
          <a:xfrm>
            <a:off x="673100" y="4207933"/>
            <a:ext cx="436033" cy="457200"/>
          </a:xfrm>
          <a:prstGeom prst="triangle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isocèle 7"/>
          <p:cNvSpPr/>
          <p:nvPr/>
        </p:nvSpPr>
        <p:spPr>
          <a:xfrm>
            <a:off x="673100" y="3695700"/>
            <a:ext cx="436033" cy="457200"/>
          </a:xfrm>
          <a:prstGeom prst="triangl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isocèle 9"/>
          <p:cNvSpPr/>
          <p:nvPr/>
        </p:nvSpPr>
        <p:spPr>
          <a:xfrm>
            <a:off x="673100" y="3187700"/>
            <a:ext cx="436033" cy="457200"/>
          </a:xfrm>
          <a:prstGeom prst="triangle">
            <a:avLst/>
          </a:prstGeom>
          <a:noFill/>
          <a:ln w="63500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isocèle 13"/>
          <p:cNvSpPr/>
          <p:nvPr/>
        </p:nvSpPr>
        <p:spPr>
          <a:xfrm>
            <a:off x="2404536" y="3238500"/>
            <a:ext cx="436033" cy="457200"/>
          </a:xfrm>
          <a:prstGeom prst="triangle">
            <a:avLst/>
          </a:prstGeom>
          <a:noFill/>
          <a:ln w="63500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isocèle 14"/>
          <p:cNvSpPr/>
          <p:nvPr/>
        </p:nvSpPr>
        <p:spPr>
          <a:xfrm>
            <a:off x="2840569" y="3238500"/>
            <a:ext cx="436033" cy="457200"/>
          </a:xfrm>
          <a:prstGeom prst="triangl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isocèle 15"/>
          <p:cNvSpPr/>
          <p:nvPr/>
        </p:nvSpPr>
        <p:spPr>
          <a:xfrm>
            <a:off x="3276602" y="3238500"/>
            <a:ext cx="436033" cy="457200"/>
          </a:xfrm>
          <a:prstGeom prst="triangle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isocèle 16"/>
          <p:cNvSpPr/>
          <p:nvPr/>
        </p:nvSpPr>
        <p:spPr>
          <a:xfrm>
            <a:off x="3738035" y="3238500"/>
            <a:ext cx="436033" cy="457200"/>
          </a:xfrm>
          <a:prstGeom prst="triangle">
            <a:avLst/>
          </a:prstGeom>
          <a:noFill/>
          <a:ln w="63500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isocèle 17"/>
          <p:cNvSpPr/>
          <p:nvPr/>
        </p:nvSpPr>
        <p:spPr>
          <a:xfrm>
            <a:off x="4174068" y="3238500"/>
            <a:ext cx="436033" cy="457200"/>
          </a:xfrm>
          <a:prstGeom prst="triangl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isocèle 18"/>
          <p:cNvSpPr/>
          <p:nvPr/>
        </p:nvSpPr>
        <p:spPr>
          <a:xfrm>
            <a:off x="4610101" y="3238500"/>
            <a:ext cx="436033" cy="457200"/>
          </a:xfrm>
          <a:prstGeom prst="triangle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isocèle 19"/>
          <p:cNvSpPr/>
          <p:nvPr/>
        </p:nvSpPr>
        <p:spPr>
          <a:xfrm>
            <a:off x="5080003" y="3238500"/>
            <a:ext cx="436033" cy="457200"/>
          </a:xfrm>
          <a:prstGeom prst="triangle">
            <a:avLst/>
          </a:prstGeom>
          <a:noFill/>
          <a:ln w="63500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isocèle 20"/>
          <p:cNvSpPr/>
          <p:nvPr/>
        </p:nvSpPr>
        <p:spPr>
          <a:xfrm>
            <a:off x="5516036" y="3238500"/>
            <a:ext cx="436033" cy="457200"/>
          </a:xfrm>
          <a:prstGeom prst="triangl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angle isocèle 21"/>
          <p:cNvSpPr/>
          <p:nvPr/>
        </p:nvSpPr>
        <p:spPr>
          <a:xfrm>
            <a:off x="5952069" y="3238500"/>
            <a:ext cx="436033" cy="457200"/>
          </a:xfrm>
          <a:prstGeom prst="triangle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isocèle 22"/>
          <p:cNvSpPr/>
          <p:nvPr/>
        </p:nvSpPr>
        <p:spPr>
          <a:xfrm>
            <a:off x="6388102" y="3238500"/>
            <a:ext cx="436033" cy="457200"/>
          </a:xfrm>
          <a:prstGeom prst="triangle">
            <a:avLst/>
          </a:prstGeom>
          <a:noFill/>
          <a:ln w="63500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isocèle 23"/>
          <p:cNvSpPr/>
          <p:nvPr/>
        </p:nvSpPr>
        <p:spPr>
          <a:xfrm>
            <a:off x="6824135" y="3238500"/>
            <a:ext cx="436033" cy="457200"/>
          </a:xfrm>
          <a:prstGeom prst="triangl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isocèle 24"/>
          <p:cNvSpPr/>
          <p:nvPr/>
        </p:nvSpPr>
        <p:spPr>
          <a:xfrm>
            <a:off x="7260168" y="3238500"/>
            <a:ext cx="436033" cy="457200"/>
          </a:xfrm>
          <a:prstGeom prst="triangle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angle isocèle 25"/>
          <p:cNvSpPr/>
          <p:nvPr/>
        </p:nvSpPr>
        <p:spPr>
          <a:xfrm>
            <a:off x="7696201" y="3238500"/>
            <a:ext cx="436033" cy="457200"/>
          </a:xfrm>
          <a:prstGeom prst="triangle">
            <a:avLst/>
          </a:prstGeom>
          <a:noFill/>
          <a:ln w="63500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isocèle 26"/>
          <p:cNvSpPr/>
          <p:nvPr/>
        </p:nvSpPr>
        <p:spPr>
          <a:xfrm>
            <a:off x="8132234" y="3238500"/>
            <a:ext cx="436033" cy="457200"/>
          </a:xfrm>
          <a:prstGeom prst="triangl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isocèle 27"/>
          <p:cNvSpPr/>
          <p:nvPr/>
        </p:nvSpPr>
        <p:spPr>
          <a:xfrm>
            <a:off x="8568267" y="3238500"/>
            <a:ext cx="436033" cy="457200"/>
          </a:xfrm>
          <a:prstGeom prst="triangle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" y="1665215"/>
            <a:ext cx="1981200" cy="82701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233" y="1665216"/>
            <a:ext cx="4199467" cy="84501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306233" y="1054100"/>
            <a:ext cx="2994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Activation </a:t>
            </a:r>
            <a:r>
              <a:rPr lang="en-US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volontaire</a:t>
            </a:r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des UMs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18533" y="777101"/>
            <a:ext cx="2493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Stimulation </a:t>
            </a:r>
            <a:r>
              <a:rPr lang="en-US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nerveuse</a:t>
            </a:r>
            <a:endParaRPr lang="en-US" dirty="0" smtClean="0">
              <a:solidFill>
                <a:schemeClr val="bg1"/>
              </a:solidFill>
              <a:ea typeface="Chalkboard" pitchFamily="-84" charset="0"/>
              <a:cs typeface="Chalkboard" pitchFamily="-8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Percutanée</a:t>
            </a:r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Réponse</a:t>
            </a:r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M)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517653" y="3891802"/>
            <a:ext cx="37608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Nombre</a:t>
            </a:r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de PUM : </a:t>
            </a:r>
            <a:r>
              <a:rPr lang="en-US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N</a:t>
            </a:r>
          </a:p>
          <a:p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Amplitude du PUM : </a:t>
            </a:r>
            <a:r>
              <a:rPr lang="en-US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A-PUM </a:t>
            </a:r>
            <a:r>
              <a:rPr lang="en-US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(mV)</a:t>
            </a:r>
          </a:p>
          <a:p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Surface du PUM : </a:t>
            </a:r>
            <a:r>
              <a:rPr lang="en-US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S-PUM </a:t>
            </a:r>
            <a:r>
              <a:rPr lang="en-US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(</a:t>
            </a:r>
            <a:r>
              <a:rPr lang="en-US" b="1" dirty="0" err="1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ms.mV</a:t>
            </a:r>
            <a:r>
              <a:rPr lang="en-US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Puissance du PUM : </a:t>
            </a:r>
            <a:r>
              <a:rPr lang="en-US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P-PUM </a:t>
            </a:r>
            <a:r>
              <a:rPr lang="en-US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(ms.mV</a:t>
            </a:r>
            <a:r>
              <a:rPr lang="en-US" b="1" baseline="30000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2</a:t>
            </a:r>
            <a:r>
              <a:rPr lang="en-US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1308100" y="-177800"/>
            <a:ext cx="6477000" cy="12319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MUNIX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riangle isocèle 5"/>
          <p:cNvSpPr/>
          <p:nvPr/>
        </p:nvSpPr>
        <p:spPr>
          <a:xfrm>
            <a:off x="673100" y="4207933"/>
            <a:ext cx="436033" cy="457200"/>
          </a:xfrm>
          <a:prstGeom prst="triangle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isocèle 7"/>
          <p:cNvSpPr/>
          <p:nvPr/>
        </p:nvSpPr>
        <p:spPr>
          <a:xfrm>
            <a:off x="673100" y="3695700"/>
            <a:ext cx="436033" cy="457200"/>
          </a:xfrm>
          <a:prstGeom prst="triangl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isocèle 9"/>
          <p:cNvSpPr/>
          <p:nvPr/>
        </p:nvSpPr>
        <p:spPr>
          <a:xfrm>
            <a:off x="673100" y="3187700"/>
            <a:ext cx="436033" cy="457200"/>
          </a:xfrm>
          <a:prstGeom prst="triangle">
            <a:avLst/>
          </a:prstGeom>
          <a:noFill/>
          <a:ln w="63500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" y="1665215"/>
            <a:ext cx="1981200" cy="82701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18533" y="777101"/>
            <a:ext cx="2493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Stimulation </a:t>
            </a:r>
            <a:r>
              <a:rPr lang="en-US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nerveuse</a:t>
            </a:r>
            <a:endParaRPr lang="en-US" dirty="0" smtClean="0">
              <a:solidFill>
                <a:schemeClr val="bg1"/>
              </a:solidFill>
              <a:ea typeface="Chalkboard" pitchFamily="-84" charset="0"/>
              <a:cs typeface="Chalkboard" pitchFamily="-8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Percutanée</a:t>
            </a:r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Réponse</a:t>
            </a:r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M)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517653" y="3891802"/>
            <a:ext cx="37608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Nombre</a:t>
            </a:r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de PUM : </a:t>
            </a:r>
            <a:r>
              <a:rPr lang="en-US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N</a:t>
            </a:r>
          </a:p>
          <a:p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Amplitude du PUM : </a:t>
            </a:r>
            <a:r>
              <a:rPr lang="en-US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A-PUM </a:t>
            </a:r>
            <a:r>
              <a:rPr lang="en-US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(mV)</a:t>
            </a:r>
          </a:p>
          <a:p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Surface du PUM : </a:t>
            </a:r>
            <a:r>
              <a:rPr lang="en-US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S-PUM </a:t>
            </a:r>
            <a:r>
              <a:rPr lang="en-US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(</a:t>
            </a:r>
            <a:r>
              <a:rPr lang="en-US" b="1" dirty="0" err="1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ms.mV</a:t>
            </a:r>
            <a:r>
              <a:rPr lang="en-US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Puissance du PUM : </a:t>
            </a:r>
            <a:r>
              <a:rPr lang="en-US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P-PUM </a:t>
            </a:r>
            <a:r>
              <a:rPr lang="en-US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(ms.mV</a:t>
            </a:r>
            <a:r>
              <a:rPr lang="en-US" b="1" baseline="30000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2</a:t>
            </a:r>
            <a:r>
              <a:rPr lang="en-US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98092" y="1665215"/>
            <a:ext cx="4361741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Amplitude du CMAP : 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N </a:t>
            </a:r>
            <a:r>
              <a:rPr lang="en-US" sz="2400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X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 A-PUM</a:t>
            </a:r>
            <a:endParaRPr lang="en-US" sz="2400" dirty="0" smtClean="0">
              <a:solidFill>
                <a:schemeClr val="bg1"/>
              </a:solidFill>
              <a:ea typeface="Chalkboard" pitchFamily="-84" charset="0"/>
              <a:cs typeface="Chalkboard" pitchFamily="-8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Surface du CMAP: 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N </a:t>
            </a:r>
            <a:r>
              <a:rPr lang="en-US" sz="2400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X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 S-PUM</a:t>
            </a:r>
          </a:p>
          <a:p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Puissance du CMAP: 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N</a:t>
            </a:r>
            <a:r>
              <a:rPr lang="en-US" sz="2400" b="1" baseline="30000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X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 P-PUM</a:t>
            </a:r>
            <a:endParaRPr lang="en-US" sz="2400" b="1" dirty="0" smtClean="0">
              <a:solidFill>
                <a:srgbClr val="FFFFFF"/>
              </a:solidFill>
              <a:ea typeface="Chalkboard" pitchFamily="-84" charset="0"/>
              <a:cs typeface="Chalkboard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1308100" y="-177800"/>
            <a:ext cx="6477000" cy="12319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MUNIX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riangle isocèle 13"/>
          <p:cNvSpPr/>
          <p:nvPr/>
        </p:nvSpPr>
        <p:spPr>
          <a:xfrm>
            <a:off x="2404536" y="3238500"/>
            <a:ext cx="436033" cy="457200"/>
          </a:xfrm>
          <a:prstGeom prst="triangle">
            <a:avLst/>
          </a:prstGeom>
          <a:noFill/>
          <a:ln w="63500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isocèle 14"/>
          <p:cNvSpPr/>
          <p:nvPr/>
        </p:nvSpPr>
        <p:spPr>
          <a:xfrm>
            <a:off x="2840569" y="3238500"/>
            <a:ext cx="436033" cy="457200"/>
          </a:xfrm>
          <a:prstGeom prst="triangl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isocèle 15"/>
          <p:cNvSpPr/>
          <p:nvPr/>
        </p:nvSpPr>
        <p:spPr>
          <a:xfrm>
            <a:off x="3276602" y="3238500"/>
            <a:ext cx="436033" cy="457200"/>
          </a:xfrm>
          <a:prstGeom prst="triangle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isocèle 16"/>
          <p:cNvSpPr/>
          <p:nvPr/>
        </p:nvSpPr>
        <p:spPr>
          <a:xfrm>
            <a:off x="3738035" y="3238500"/>
            <a:ext cx="436033" cy="457200"/>
          </a:xfrm>
          <a:prstGeom prst="triangle">
            <a:avLst/>
          </a:prstGeom>
          <a:noFill/>
          <a:ln w="63500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isocèle 17"/>
          <p:cNvSpPr/>
          <p:nvPr/>
        </p:nvSpPr>
        <p:spPr>
          <a:xfrm>
            <a:off x="4174068" y="3238500"/>
            <a:ext cx="436033" cy="457200"/>
          </a:xfrm>
          <a:prstGeom prst="triangl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isocèle 18"/>
          <p:cNvSpPr/>
          <p:nvPr/>
        </p:nvSpPr>
        <p:spPr>
          <a:xfrm>
            <a:off x="4610101" y="3238500"/>
            <a:ext cx="436033" cy="457200"/>
          </a:xfrm>
          <a:prstGeom prst="triangle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isocèle 19"/>
          <p:cNvSpPr/>
          <p:nvPr/>
        </p:nvSpPr>
        <p:spPr>
          <a:xfrm>
            <a:off x="5080003" y="3238500"/>
            <a:ext cx="436033" cy="457200"/>
          </a:xfrm>
          <a:prstGeom prst="triangle">
            <a:avLst/>
          </a:prstGeom>
          <a:noFill/>
          <a:ln w="63500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isocèle 20"/>
          <p:cNvSpPr/>
          <p:nvPr/>
        </p:nvSpPr>
        <p:spPr>
          <a:xfrm>
            <a:off x="5516036" y="3238500"/>
            <a:ext cx="436033" cy="457200"/>
          </a:xfrm>
          <a:prstGeom prst="triangl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angle isocèle 21"/>
          <p:cNvSpPr/>
          <p:nvPr/>
        </p:nvSpPr>
        <p:spPr>
          <a:xfrm>
            <a:off x="5952069" y="3238500"/>
            <a:ext cx="436033" cy="457200"/>
          </a:xfrm>
          <a:prstGeom prst="triangle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isocèle 22"/>
          <p:cNvSpPr/>
          <p:nvPr/>
        </p:nvSpPr>
        <p:spPr>
          <a:xfrm>
            <a:off x="6388102" y="3238500"/>
            <a:ext cx="436033" cy="457200"/>
          </a:xfrm>
          <a:prstGeom prst="triangle">
            <a:avLst/>
          </a:prstGeom>
          <a:noFill/>
          <a:ln w="63500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isocèle 23"/>
          <p:cNvSpPr/>
          <p:nvPr/>
        </p:nvSpPr>
        <p:spPr>
          <a:xfrm>
            <a:off x="6824135" y="3238500"/>
            <a:ext cx="436033" cy="457200"/>
          </a:xfrm>
          <a:prstGeom prst="triangl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isocèle 24"/>
          <p:cNvSpPr/>
          <p:nvPr/>
        </p:nvSpPr>
        <p:spPr>
          <a:xfrm>
            <a:off x="7260168" y="3238500"/>
            <a:ext cx="436033" cy="457200"/>
          </a:xfrm>
          <a:prstGeom prst="triangle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angle isocèle 25"/>
          <p:cNvSpPr/>
          <p:nvPr/>
        </p:nvSpPr>
        <p:spPr>
          <a:xfrm>
            <a:off x="7696201" y="3238500"/>
            <a:ext cx="436033" cy="457200"/>
          </a:xfrm>
          <a:prstGeom prst="triangle">
            <a:avLst/>
          </a:prstGeom>
          <a:noFill/>
          <a:ln w="63500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isocèle 26"/>
          <p:cNvSpPr/>
          <p:nvPr/>
        </p:nvSpPr>
        <p:spPr>
          <a:xfrm>
            <a:off x="8132234" y="3238500"/>
            <a:ext cx="436033" cy="457200"/>
          </a:xfrm>
          <a:prstGeom prst="triangl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isocèle 27"/>
          <p:cNvSpPr/>
          <p:nvPr/>
        </p:nvSpPr>
        <p:spPr>
          <a:xfrm>
            <a:off x="8568267" y="3238500"/>
            <a:ext cx="436033" cy="457200"/>
          </a:xfrm>
          <a:prstGeom prst="triangle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33" y="1665216"/>
            <a:ext cx="4199467" cy="84501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944533" y="1054100"/>
            <a:ext cx="2994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Activation </a:t>
            </a:r>
            <a:r>
              <a:rPr lang="en-US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volontaire</a:t>
            </a:r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des UMs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517653" y="3891802"/>
            <a:ext cx="37608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Nombre</a:t>
            </a:r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de PUM : </a:t>
            </a:r>
            <a:r>
              <a:rPr lang="en-US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N</a:t>
            </a:r>
          </a:p>
          <a:p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Amplitude du PUM : </a:t>
            </a:r>
            <a:r>
              <a:rPr lang="en-US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A-PUM </a:t>
            </a:r>
            <a:r>
              <a:rPr lang="en-US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(mV)</a:t>
            </a:r>
          </a:p>
          <a:p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Surface du PUM : </a:t>
            </a:r>
            <a:r>
              <a:rPr lang="en-US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S-PUM </a:t>
            </a:r>
            <a:r>
              <a:rPr lang="en-US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(</a:t>
            </a:r>
            <a:r>
              <a:rPr lang="en-US" b="1" dirty="0" err="1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ms.mV</a:t>
            </a:r>
            <a:r>
              <a:rPr lang="en-US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Puissance du PUM : </a:t>
            </a:r>
            <a:r>
              <a:rPr lang="en-US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P-PUM </a:t>
            </a:r>
            <a:r>
              <a:rPr lang="en-US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(ms.mV</a:t>
            </a:r>
            <a:r>
              <a:rPr lang="en-US" b="1" baseline="30000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2</a:t>
            </a:r>
            <a:r>
              <a:rPr lang="en-US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083" y="1335015"/>
            <a:ext cx="45730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Fréquence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d’activation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des PUM : 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F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Amplitude du SIP : 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A-PUM</a:t>
            </a:r>
            <a:endParaRPr lang="en-US" sz="2400" dirty="0" smtClean="0">
              <a:solidFill>
                <a:schemeClr val="bg1"/>
              </a:solidFill>
              <a:ea typeface="Chalkboard" pitchFamily="-84" charset="0"/>
              <a:cs typeface="Chalkboard" pitchFamily="-8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Surface du SIP: 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N </a:t>
            </a:r>
            <a:r>
              <a:rPr lang="en-US" sz="2400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X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 S-PUM </a:t>
            </a:r>
            <a:r>
              <a:rPr lang="en-US" sz="2400" b="1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X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 F</a:t>
            </a:r>
          </a:p>
          <a:p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Puissance du SIP: 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N </a:t>
            </a:r>
            <a:r>
              <a:rPr lang="en-US" sz="2400" b="1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X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 P-PUM </a:t>
            </a:r>
            <a:r>
              <a:rPr lang="en-US" sz="2400" b="1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X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 F</a:t>
            </a:r>
            <a:endParaRPr lang="en-US" sz="2400" b="1" dirty="0" smtClean="0">
              <a:solidFill>
                <a:srgbClr val="FFFFFF"/>
              </a:solidFill>
              <a:ea typeface="Chalkboard" pitchFamily="-84" charset="0"/>
              <a:cs typeface="Chalkboard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1308100" y="-177800"/>
            <a:ext cx="6477000" cy="12319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MUNIX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083" y="1017515"/>
            <a:ext cx="5820674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Hypothèses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</a:b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tous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les PUM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ont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la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même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taille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</a:b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- pas de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chevauchement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des PUM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dans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le SIP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12583" y="2622372"/>
            <a:ext cx="89408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990600" algn="l"/>
              </a:tabLst>
            </a:pP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ICMUC  =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nombre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idéal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d’UM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calculé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</a:b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	= (P-CMAP 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X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S-SIP)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/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(S-CMAP 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X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P-SIP)</a:t>
            </a:r>
            <a:b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</a:b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	= (N</a:t>
            </a:r>
            <a:r>
              <a:rPr lang="en-US" sz="2400" baseline="300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X P-PUM 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X </a:t>
            </a:r>
            <a:r>
              <a:rPr lang="en-US" sz="2400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N X S-PUM X F)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/</a:t>
            </a:r>
            <a:r>
              <a:rPr lang="en-US" sz="2400" dirty="0" smtClean="0">
                <a:solidFill>
                  <a:srgbClr val="FFFFFF"/>
                </a:solidFill>
                <a:ea typeface="Chalkboard" pitchFamily="-84" charset="0"/>
                <a:cs typeface="Chalkboard" pitchFamily="-84" charset="0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N X S-PUM </a:t>
            </a:r>
            <a:r>
              <a:rPr lang="en-US" sz="2400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X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N X P-PUM X F)</a:t>
            </a:r>
          </a:p>
          <a:p>
            <a:pPr>
              <a:tabLst>
                <a:tab pos="990600" algn="l"/>
              </a:tabLst>
            </a:pP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	= N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1308100" y="-177800"/>
            <a:ext cx="6477000" cy="12319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MUNIX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083" y="1017515"/>
            <a:ext cx="865107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En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réalité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</a:b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- plus de PUM de petite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taille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que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de PUM de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grande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taille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b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</a:b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	(distribution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exponentielle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)</a:t>
            </a:r>
            <a:b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</a:b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- Les PUM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dans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le SIP se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chevauchent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et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ce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d’autant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plus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que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l’effort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	de contraction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est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élevé</a:t>
            </a:r>
            <a:endParaRPr lang="en-US" sz="2400" dirty="0" smtClean="0">
              <a:solidFill>
                <a:schemeClr val="bg1"/>
              </a:solidFill>
              <a:ea typeface="Chalkboard" pitchFamily="-84" charset="0"/>
              <a:cs typeface="Chalkboard" pitchFamily="-8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2583" y="3117672"/>
            <a:ext cx="80080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990600" algn="l"/>
              </a:tabLst>
            </a:pP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L’ICMUC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est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calculé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à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différents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niveaux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de force et </a:t>
            </a:r>
          </a:p>
          <a:p>
            <a:pPr>
              <a:tabLst>
                <a:tab pos="990600" algn="l"/>
              </a:tabLst>
            </a:pP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est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mis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en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corrélation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avec un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paramètre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qui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est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proportionnel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</a:p>
          <a:p>
            <a:pPr>
              <a:tabLst>
                <a:tab pos="990600" algn="l"/>
              </a:tabLst>
            </a:pP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avec la force de contraction (S-SIP)</a:t>
            </a:r>
          </a:p>
          <a:p>
            <a:pPr>
              <a:tabLst>
                <a:tab pos="990600" algn="l"/>
              </a:tabLst>
            </a:pP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MUNIX = ICMUC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quand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S-SIP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est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égal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à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la S-CMAP (20 </a:t>
            </a:r>
            <a:r>
              <a:rPr lang="en-US" sz="2400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ms.mV</a:t>
            </a:r>
            <a:r>
              <a:rPr lang="en-US" sz="2400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1308100" y="-177800"/>
            <a:ext cx="6477000" cy="12319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MUNIX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MUNIX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1651000" y="-228600"/>
            <a:ext cx="6477000" cy="12319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MUNIX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177800"/>
          <a:ext cx="3682112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585"/>
                <a:gridCol w="984654"/>
                <a:gridCol w="1112014"/>
                <a:gridCol w="83485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Surface </a:t>
                      </a:r>
                    </a:p>
                    <a:p>
                      <a:r>
                        <a:rPr lang="en-US" dirty="0" err="1" smtClean="0"/>
                        <a:t>ms.mV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Puissance</a:t>
                      </a:r>
                    </a:p>
                    <a:p>
                      <a:r>
                        <a:rPr lang="en-US" dirty="0" smtClean="0"/>
                        <a:t>ms.mV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ICMUC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SIP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SIP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SIP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SIP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SIP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SIP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SIP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SIP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SIP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SIP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Graphique 5"/>
          <p:cNvGraphicFramePr/>
          <p:nvPr/>
        </p:nvGraphicFramePr>
        <p:xfrm>
          <a:off x="4013200" y="812800"/>
          <a:ext cx="497840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4399275" y="3879850"/>
            <a:ext cx="4331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MUNIX = ICMUC </a:t>
            </a:r>
            <a:r>
              <a:rPr lang="en-US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quand</a:t>
            </a:r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 S-SIP (</a:t>
            </a:r>
            <a:r>
              <a:rPr lang="en-US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x</a:t>
            </a:r>
            <a:r>
              <a:rPr lang="en-US" dirty="0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) = 20 </a:t>
            </a:r>
            <a:r>
              <a:rPr lang="en-US" dirty="0" err="1" smtClean="0">
                <a:solidFill>
                  <a:schemeClr val="bg1"/>
                </a:solidFill>
                <a:ea typeface="Chalkboard" pitchFamily="-84" charset="0"/>
                <a:cs typeface="Chalkboard" pitchFamily="-84" charset="0"/>
              </a:rPr>
              <a:t>ms.mV</a:t>
            </a:r>
            <a:endParaRPr lang="en-US" dirty="0" smtClean="0">
              <a:solidFill>
                <a:schemeClr val="bg1"/>
              </a:solidFill>
              <a:ea typeface="Chalkboard" pitchFamily="-84" charset="0"/>
              <a:cs typeface="Chalkboard" pitchFamily="-84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ea typeface="Chalkboard" pitchFamily="-84" charset="0"/>
                <a:cs typeface="Chalkboard" pitchFamily="-84" charset="0"/>
              </a:rPr>
              <a:t>MUNIX = 290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3881" y="3377684"/>
            <a:ext cx="65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a typeface="Chalkboard" pitchFamily="-84" charset="0"/>
                <a:cs typeface="Chalkboard" pitchFamily="-84" charset="0"/>
              </a:rPr>
              <a:t>S-SIP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60881" y="1310411"/>
            <a:ext cx="25231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a typeface="Chalkboard" pitchFamily="-84" charset="0"/>
                <a:cs typeface="Chalkboard" pitchFamily="-84" charset="0"/>
              </a:rPr>
              <a:t>ICMUC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4379"/>
            <a:ext cx="8229600" cy="857250"/>
          </a:xfrm>
        </p:spPr>
        <p:txBody>
          <a:bodyPr/>
          <a:lstStyle/>
          <a:p>
            <a:r>
              <a:rPr lang="fr-BE" dirty="0" smtClean="0">
                <a:solidFill>
                  <a:srgbClr val="FFFFFF"/>
                </a:solidFill>
              </a:rPr>
              <a:t>MUNE/MUNIX: indications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273935"/>
            <a:ext cx="8896350" cy="8207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Confirmer une perte d’unités motrices : 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indiction diagnostique</a:t>
            </a: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Suivre 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la perte d’unités motrices dans les 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pathologies motoneuronales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8676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3741047" y="1765300"/>
            <a:ext cx="16704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TST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3740146" y="1826161"/>
            <a:ext cx="1672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PEL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" y="317500"/>
            <a:ext cx="9092175" cy="45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80" y="1"/>
            <a:ext cx="728426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0"/>
            <a:ext cx="7979418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99" y="0"/>
            <a:ext cx="7460981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49" y="0"/>
            <a:ext cx="714239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4379"/>
            <a:ext cx="8229600" cy="857250"/>
          </a:xfrm>
        </p:spPr>
        <p:txBody>
          <a:bodyPr/>
          <a:lstStyle/>
          <a:p>
            <a:r>
              <a:rPr lang="fr-BE" dirty="0" smtClean="0">
                <a:solidFill>
                  <a:srgbClr val="FFFFFF"/>
                </a:solidFill>
              </a:rPr>
              <a:t>PEL: indications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273935"/>
            <a:ext cx="8896350" cy="119006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Documenter une 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atteinte des petites fibres : </a:t>
            </a:r>
            <a:r>
              <a:rPr lang="fr-BE" sz="2000" b="1" dirty="0" smtClean="0">
                <a:solidFill>
                  <a:srgbClr val="FFFFFF"/>
                </a:solidFill>
                <a:latin typeface="Cambria"/>
                <a:cs typeface="Cambria"/>
              </a:rPr>
              <a:t>tableau de neuropathie</a:t>
            </a:r>
            <a:br>
              <a:rPr lang="fr-BE" sz="2000" b="1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rgbClr val="FFFFFF"/>
                </a:solidFill>
                <a:latin typeface="Cambria"/>
                <a:cs typeface="Cambria"/>
              </a:rPr>
              <a:t>	sensitive LD (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PNP</a:t>
            </a:r>
            <a:r>
              <a:rPr lang="fr-BE" sz="2000" b="1" dirty="0" smtClean="0">
                <a:solidFill>
                  <a:srgbClr val="FFFFFF"/>
                </a:solidFill>
                <a:latin typeface="Cambria"/>
                <a:cs typeface="Cambria"/>
              </a:rPr>
              <a:t>) ou non LD (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neuronopathie sensitive</a:t>
            </a:r>
            <a:r>
              <a:rPr lang="fr-BE" sz="2000" b="1" dirty="0" smtClean="0">
                <a:solidFill>
                  <a:srgbClr val="FFFFFF"/>
                </a:solidFill>
                <a:latin typeface="Cambria"/>
                <a:cs typeface="Cambria"/>
              </a:rPr>
              <a:t>) </a:t>
            </a:r>
          </a:p>
          <a:p>
            <a:pPr indent="444500" algn="ctr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FF"/>
                </a:solidFill>
                <a:latin typeface="Cambria"/>
                <a:cs typeface="Cambria"/>
              </a:rPr>
              <a:t>avec un </a:t>
            </a:r>
            <a:r>
              <a:rPr lang="fr-BE" sz="2000" b="1" dirty="0" smtClean="0">
                <a:solidFill>
                  <a:srgbClr val="FF0000"/>
                </a:solidFill>
                <a:latin typeface="Cambria"/>
                <a:cs typeface="Cambria"/>
              </a:rPr>
              <a:t>ENMG normal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8676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4379"/>
            <a:ext cx="8229600" cy="857250"/>
          </a:xfrm>
        </p:spPr>
        <p:txBody>
          <a:bodyPr/>
          <a:lstStyle/>
          <a:p>
            <a:r>
              <a:rPr lang="fr-BE" dirty="0" smtClean="0">
                <a:solidFill>
                  <a:srgbClr val="FFFFFF"/>
                </a:solidFill>
              </a:rPr>
              <a:t>Neuropathies des &lt; fibres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1715135"/>
            <a:ext cx="8896350" cy="303672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Métabolique 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: diabète</a:t>
            </a: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Héréditaire 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: amyloïdose, HSN (I, IV, V), Tangier, Fabry, 	érythromélalgie (mutation de la sous-unité Nav1.7 du gène SCN9A)</a:t>
            </a: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Toxique 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: ciguatera</a:t>
            </a: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Infectieux 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: Lèpre</a:t>
            </a: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Dysimmun 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: Ig monoclonale (IgM anti TS-HDS)</a:t>
            </a: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Idiopathique</a:t>
            </a: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  </a:t>
            </a:r>
            <a:endParaRPr lang="fr-BE" sz="2000" b="1" dirty="0" smtClean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8676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2045375" y="1295400"/>
            <a:ext cx="506180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Exploration </a:t>
            </a:r>
          </a:p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du SNA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Mes Documents\Images\science\Sysnerveux\Anatomie\sn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0"/>
            <a:ext cx="3954065" cy="5143500"/>
          </a:xfrm>
          <a:prstGeom prst="rect">
            <a:avLst/>
          </a:prstGeom>
          <a:noFill/>
        </p:spPr>
      </p:pic>
      <p:pic>
        <p:nvPicPr>
          <p:cNvPr id="5" name="Picture 2" descr="parasympagangl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7297" y="892433"/>
            <a:ext cx="4299853" cy="3362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flipV="1">
            <a:off x="7142689" y="3011769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16200000" flipH="1">
            <a:off x="7154809" y="3074690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1083125" y="29026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eur droit 6"/>
          <p:cNvCxnSpPr>
            <a:stCxn id="6" idx="6"/>
          </p:cNvCxnSpPr>
          <p:nvPr/>
        </p:nvCxnSpPr>
        <p:spPr>
          <a:xfrm>
            <a:off x="1351490" y="3033552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3853390" y="29823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6200000" flipH="1">
            <a:off x="3865510" y="30452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4359725" y="2932108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10"/>
          <p:cNvCxnSpPr>
            <a:stCxn id="10" idx="6"/>
          </p:cNvCxnSpPr>
          <p:nvPr/>
        </p:nvCxnSpPr>
        <p:spPr>
          <a:xfrm>
            <a:off x="4628090" y="3062999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689995" y="2305531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02715" y="2305015"/>
            <a:ext cx="29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47577" y="2303417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7134235" y="3011769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6200000" flipH="1">
            <a:off x="7146355" y="3074690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rme libre 16"/>
          <p:cNvSpPr/>
          <p:nvPr/>
        </p:nvSpPr>
        <p:spPr>
          <a:xfrm>
            <a:off x="7388235" y="2726145"/>
            <a:ext cx="469900" cy="512356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" name="Grouper 17"/>
          <p:cNvGrpSpPr/>
          <p:nvPr/>
        </p:nvGrpSpPr>
        <p:grpSpPr>
          <a:xfrm>
            <a:off x="1344967" y="2981161"/>
            <a:ext cx="2597325" cy="133352"/>
            <a:chOff x="4316102" y="1175622"/>
            <a:chExt cx="2174668" cy="133352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Ellipse 21"/>
          <p:cNvSpPr/>
          <p:nvPr/>
        </p:nvSpPr>
        <p:spPr>
          <a:xfrm>
            <a:off x="4361009" y="2935943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er 22"/>
          <p:cNvGrpSpPr/>
          <p:nvPr/>
        </p:nvGrpSpPr>
        <p:grpSpPr>
          <a:xfrm>
            <a:off x="4634614" y="3010609"/>
            <a:ext cx="2591696" cy="133352"/>
            <a:chOff x="4316102" y="1175622"/>
            <a:chExt cx="2174668" cy="133352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Étoile à 6 branches 27"/>
          <p:cNvSpPr/>
          <p:nvPr/>
        </p:nvSpPr>
        <p:spPr>
          <a:xfrm>
            <a:off x="1081617" y="2876815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2058552" y="927101"/>
            <a:ext cx="46023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Conduction </a:t>
            </a:r>
            <a:r>
              <a:rPr lang="en-US" sz="3200" b="1" dirty="0" err="1" smtClean="0">
                <a:solidFill>
                  <a:schemeClr val="bg1"/>
                </a:solidFill>
              </a:rPr>
              <a:t>physiologique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30"/>
          <p:cNvSpPr txBox="1">
            <a:spLocks noChangeArrowheads="1"/>
          </p:cNvSpPr>
          <p:nvPr/>
        </p:nvSpPr>
        <p:spPr bwMode="auto">
          <a:xfrm>
            <a:off x="349250" y="1333500"/>
            <a:ext cx="8362950" cy="303672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Sur le plan « périphérique », le système nerveux autonome est 	constitué de 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fibres de petit calibre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Or, l’examen 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ENMG 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« standard » n’explore que les 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fibres de gros 	calibre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Donc, des méthodes spécifiques sont nécessaires pour explorer 	les « petites fibres » sympathiques et parasympathiques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Réflexe cutané sympathique (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RCS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)  et variabilité de la fréquence 	cardiaque (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variabilité RR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26048" y="12701"/>
            <a:ext cx="49862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Réflexe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cutané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sympathique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RCS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Box 1030"/>
          <p:cNvSpPr txBox="1">
            <a:spLocks noChangeArrowheads="1"/>
          </p:cNvSpPr>
          <p:nvPr/>
        </p:nvSpPr>
        <p:spPr bwMode="auto">
          <a:xfrm>
            <a:off x="247650" y="1257300"/>
            <a:ext cx="8896350" cy="377539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Connue depuis la fin du XIXème siècle (Feré 1888 ; Tarchanoff 1890)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(réponses électrodermales, réflexe psycho-galvanique)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Changement momentané du potentiel électrique cutané, secondaire à 	l’activation des glandes sudoripares, soit spontané, soit en réponse à 	un stimulus interne (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inspiration profonde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, effort de 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toux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mensonge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) 	ou externe (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bruit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stimulation électrique percutanée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Réflexe polysynaptique dont l’efférence = hypothalamus-&gt;tronc 	cérébral-&gt;moelle-&gt;colonne intermédio-latérale-&gt;fibres 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pré-	ganglionnaires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 (fibres 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myélinisées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)-&gt;fibres 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post-ganglionnaires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 	(fibres 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non myélinisées C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CS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060063" y="1"/>
            <a:ext cx="57182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Réflexe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cutané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sympathique</a:t>
            </a:r>
            <a:r>
              <a:rPr lang="en-US" sz="3200" b="1" dirty="0" smtClean="0">
                <a:solidFill>
                  <a:schemeClr val="bg1"/>
                </a:solidFill>
              </a:rPr>
              <a:t> RCS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Box 1030"/>
          <p:cNvSpPr txBox="1">
            <a:spLocks noChangeArrowheads="1"/>
          </p:cNvSpPr>
          <p:nvPr/>
        </p:nvSpPr>
        <p:spPr bwMode="auto">
          <a:xfrm>
            <a:off x="247650" y="914400"/>
            <a:ext cx="8896350" cy="119006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sz="2000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Normes :</a:t>
            </a: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sz="2000" b="1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022600" y="698500"/>
          <a:ext cx="5562600" cy="4445000"/>
        </p:xfrm>
        <a:graphic>
          <a:graphicData uri="http://schemas.openxmlformats.org/presentationml/2006/ole">
            <p:oleObj spid="_x0000_s21506" name="Document" r:id="rId4" imgW="6121400" imgH="44450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26048" y="203201"/>
            <a:ext cx="49862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Réflexe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cutané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sympathique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RCS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Box 1030"/>
          <p:cNvSpPr txBox="1">
            <a:spLocks noChangeArrowheads="1"/>
          </p:cNvSpPr>
          <p:nvPr/>
        </p:nvSpPr>
        <p:spPr bwMode="auto">
          <a:xfrm>
            <a:off x="247650" y="1346200"/>
            <a:ext cx="8896350" cy="340606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Avantages : 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- explore l’innervation sympathique distale =&gt; intérêt dans les 	neuropathies LD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- techniquement simple, rapide et non-invasif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Limites :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- faible reproductibilité (amplitude)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- tenir compte de l’afférence et de la composante centrale dans 	l’interprétation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sz="2000" b="1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442302" y="2196524"/>
            <a:ext cx="24777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Variabilité</a:t>
            </a:r>
            <a:r>
              <a:rPr lang="en-US" sz="3200" b="1" dirty="0" smtClean="0">
                <a:solidFill>
                  <a:schemeClr val="bg1"/>
                </a:solidFill>
              </a:rPr>
              <a:t> RR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54700" y="3200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598808"/>
            <a:ext cx="3524250" cy="4194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76938" y="203201"/>
            <a:ext cx="24777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Variabilité</a:t>
            </a:r>
            <a:r>
              <a:rPr lang="en-US" sz="3200" b="1" dirty="0" smtClean="0">
                <a:solidFill>
                  <a:schemeClr val="bg1"/>
                </a:solidFill>
              </a:rPr>
              <a:t> RR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Box 1030"/>
          <p:cNvSpPr txBox="1">
            <a:spLocks noChangeArrowheads="1"/>
          </p:cNvSpPr>
          <p:nvPr/>
        </p:nvSpPr>
        <p:spPr bwMode="auto">
          <a:xfrm>
            <a:off x="82550" y="914400"/>
            <a:ext cx="8896350" cy="377539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Codifié depuis les années 70 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(Ewing et al)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Traduit la balance excitatrice 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(symathique)-inhibitrice 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(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parasympathique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) 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sur le nœud sinusal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Avantages :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- techniquement simple, rapide 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et non-invasif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sz="2000" b="1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54700" y="3200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914400"/>
            <a:ext cx="3873500" cy="3484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76938" y="203201"/>
            <a:ext cx="24777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Variabilité</a:t>
            </a:r>
            <a:r>
              <a:rPr lang="en-US" sz="3200" b="1" dirty="0" smtClean="0">
                <a:solidFill>
                  <a:schemeClr val="bg1"/>
                </a:solidFill>
              </a:rPr>
              <a:t> RR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Box 1030"/>
          <p:cNvSpPr txBox="1">
            <a:spLocks noChangeArrowheads="1"/>
          </p:cNvSpPr>
          <p:nvPr/>
        </p:nvSpPr>
        <p:spPr bwMode="auto">
          <a:xfrm>
            <a:off x="82550" y="914400"/>
            <a:ext cx="8896350" cy="303672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Limites :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- pas de spécificité périphérique ou 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centrale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- coopération du patient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- innervation « proximale » (cœur, 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pas les membres)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- pas de beta bloquant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sz="2000" b="1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54700" y="3200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914400"/>
            <a:ext cx="3873500" cy="3484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854700" y="3200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RR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854700" y="3200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Image 3" descr="RCS path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67" y="0"/>
            <a:ext cx="820626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flipV="1">
            <a:off x="7142689" y="3011769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16200000" flipH="1">
            <a:off x="7154809" y="3074690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1083125" y="29026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eur droit 6"/>
          <p:cNvCxnSpPr>
            <a:stCxn id="6" idx="6"/>
          </p:cNvCxnSpPr>
          <p:nvPr/>
        </p:nvCxnSpPr>
        <p:spPr>
          <a:xfrm>
            <a:off x="1351490" y="3033552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3853390" y="29823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6200000" flipH="1">
            <a:off x="3865510" y="30452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4359725" y="2932108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10"/>
          <p:cNvCxnSpPr>
            <a:stCxn id="10" idx="6"/>
          </p:cNvCxnSpPr>
          <p:nvPr/>
        </p:nvCxnSpPr>
        <p:spPr>
          <a:xfrm>
            <a:off x="4628090" y="3062999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689995" y="2305531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02715" y="2305015"/>
            <a:ext cx="29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47577" y="2303417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7134235" y="3011769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6200000" flipH="1">
            <a:off x="7146355" y="3074690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er 31"/>
          <p:cNvGrpSpPr/>
          <p:nvPr/>
        </p:nvGrpSpPr>
        <p:grpSpPr>
          <a:xfrm>
            <a:off x="6269567" y="2726145"/>
            <a:ext cx="1588568" cy="512356"/>
            <a:chOff x="6269567" y="2726144"/>
            <a:chExt cx="1588568" cy="512356"/>
          </a:xfrm>
        </p:grpSpPr>
        <p:sp>
          <p:nvSpPr>
            <p:cNvPr id="17" name="Forme libre 16"/>
            <p:cNvSpPr/>
            <p:nvPr/>
          </p:nvSpPr>
          <p:spPr>
            <a:xfrm>
              <a:off x="7388235" y="2726144"/>
              <a:ext cx="469900" cy="512356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Connecteur droit 23"/>
            <p:cNvCxnSpPr/>
            <p:nvPr/>
          </p:nvCxnSpPr>
          <p:spPr>
            <a:xfrm>
              <a:off x="6269567" y="3069774"/>
              <a:ext cx="862145" cy="1589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V="1">
              <a:off x="7127930" y="3010609"/>
              <a:ext cx="9838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16200000" flipV="1">
              <a:off x="7149486" y="3067137"/>
              <a:ext cx="74186" cy="794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ZoneTexte 32"/>
          <p:cNvSpPr txBox="1"/>
          <p:nvPr/>
        </p:nvSpPr>
        <p:spPr>
          <a:xfrm>
            <a:off x="1439895" y="927100"/>
            <a:ext cx="58396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Conduction </a:t>
            </a:r>
            <a:r>
              <a:rPr lang="en-US" sz="3200" b="1" dirty="0" err="1" smtClean="0">
                <a:solidFill>
                  <a:schemeClr val="bg1"/>
                </a:solidFill>
              </a:rPr>
              <a:t>neuro-physiologique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Stimulation </a:t>
            </a:r>
            <a:r>
              <a:rPr lang="en-US" sz="3200" b="1" dirty="0" err="1" smtClean="0">
                <a:solidFill>
                  <a:schemeClr val="bg1"/>
                </a:solidFill>
              </a:rPr>
              <a:t>nerveuse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percutanée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29" name="Connecteur droit 28"/>
          <p:cNvCxnSpPr>
            <a:stCxn id="10" idx="6"/>
          </p:cNvCxnSpPr>
          <p:nvPr/>
        </p:nvCxnSpPr>
        <p:spPr>
          <a:xfrm>
            <a:off x="4628090" y="3062998"/>
            <a:ext cx="1570962" cy="6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Étoile à 6 branches 30"/>
          <p:cNvSpPr/>
          <p:nvPr/>
        </p:nvSpPr>
        <p:spPr>
          <a:xfrm>
            <a:off x="6064116" y="2902477"/>
            <a:ext cx="269875" cy="33020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854700" y="3200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Image 3" descr="RR path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67" y="0"/>
            <a:ext cx="820626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4379"/>
            <a:ext cx="8229600" cy="857250"/>
          </a:xfrm>
        </p:spPr>
        <p:txBody>
          <a:bodyPr/>
          <a:lstStyle/>
          <a:p>
            <a:r>
              <a:rPr lang="fr-BE" dirty="0" smtClean="0">
                <a:solidFill>
                  <a:srgbClr val="FFFFFF"/>
                </a:solidFill>
              </a:rPr>
              <a:t>RCS/RR: indications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273935"/>
            <a:ext cx="8896350" cy="45140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Documenter toute atteinte dysautonomique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8676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11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rgbClr val="FFFFFF"/>
                </a:solidFill>
              </a:rPr>
              <a:t>Neuropathies avec composante dysautonomique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1524635"/>
            <a:ext cx="8896350" cy="414472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Maladies systémiques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 : amyloïdose, diabète, porphyrie,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toxi-infectieux (botulisme, diphtérie, HIV, Lèpre, rage)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N. dysimmunes 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: dysautonomie aigüe, SGB, paraN (anti-Hu, LEMS),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Sjögren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N. héréditaires 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: HSAN, Tangier, Fabry, MNGIE…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N. toxiques et iatrogènes 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: alcool, arsenic, mercure, thallium, 	acrylamide, hexacarbone (sniffeur de colle), amiodarone, cisplatine, 	taxol, vincristine, déficit en vit B12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Atrophies multi-systémiques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sz="2000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sz="2000" b="1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8676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2888200" y="2021582"/>
            <a:ext cx="33761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FUEMG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igure sup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7" y="0"/>
            <a:ext cx="3857625" cy="5143500"/>
          </a:xfrm>
          <a:prstGeom prst="rect">
            <a:avLst/>
          </a:prstGeom>
        </p:spPr>
      </p:pic>
      <p:pic>
        <p:nvPicPr>
          <p:cNvPr id="4" name="Image 3" descr="Figure sup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999" y="0"/>
            <a:ext cx="385762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igur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NM.mov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1"/>
            <a:ext cx="4505325" cy="13497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5442"/>
            <a:ext cx="4495800" cy="142016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19400" y="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Orbiculaire</a:t>
            </a:r>
            <a:r>
              <a:rPr lang="en-US" dirty="0" smtClean="0"/>
              <a:t> de </a:t>
            </a:r>
            <a:r>
              <a:rPr lang="en-US" dirty="0" err="1" smtClean="0"/>
              <a:t>l’oeil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2819400" y="123544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ADM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30210"/>
            <a:ext cx="4495800" cy="114211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819400" y="263021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Nasalis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3767622"/>
            <a:ext cx="4505325" cy="137587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819400" y="377232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Anconé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100" y="652841"/>
            <a:ext cx="4415607" cy="376676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546600" y="4580235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Et des Ac anti-</a:t>
            </a:r>
            <a:r>
              <a:rPr lang="en-US" dirty="0" err="1" smtClean="0">
                <a:solidFill>
                  <a:schemeClr val="bg1"/>
                </a:solidFill>
              </a:rPr>
              <a:t>Rach</a:t>
            </a:r>
            <a:r>
              <a:rPr lang="en-US" dirty="0" smtClean="0">
                <a:solidFill>
                  <a:schemeClr val="bg1"/>
                </a:solidFill>
              </a:rPr>
              <a:t> 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283200" y="91227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 </a:t>
            </a:r>
            <a:r>
              <a:rPr lang="en-US" dirty="0" err="1" smtClean="0"/>
              <a:t>Orbiculaire</a:t>
            </a:r>
            <a:r>
              <a:rPr lang="en-US" dirty="0" smtClean="0"/>
              <a:t> de </a:t>
            </a:r>
            <a:r>
              <a:rPr lang="en-US" dirty="0" err="1" smtClean="0"/>
              <a:t>l’oeil</a:t>
            </a:r>
            <a:r>
              <a:rPr lang="en-US" dirty="0" smtClean="0"/>
              <a:t> G</a:t>
            </a:r>
            <a:endParaRPr lang="en-US" dirty="0"/>
          </a:p>
        </p:txBody>
      </p:sp>
      <p:sp>
        <p:nvSpPr>
          <p:cNvPr id="16" name="Ellipse 15"/>
          <p:cNvSpPr/>
          <p:nvPr/>
        </p:nvSpPr>
        <p:spPr>
          <a:xfrm>
            <a:off x="7971371" y="2163226"/>
            <a:ext cx="999307" cy="9294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59600" y="3024943"/>
            <a:ext cx="1196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110 µ</a:t>
            </a:r>
            <a:r>
              <a:rPr lang="en-US" dirty="0" err="1" smtClean="0"/>
              <a:t>s</a:t>
            </a:r>
            <a:endParaRPr lang="en-US" dirty="0" smtClean="0"/>
          </a:p>
          <a:p>
            <a:pPr algn="ctr"/>
            <a:r>
              <a:rPr lang="en-US" dirty="0" smtClean="0"/>
              <a:t>(N &lt; 30 µ</a:t>
            </a:r>
            <a:r>
              <a:rPr lang="en-US" dirty="0" err="1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9"/>
            <a:ext cx="8229600" cy="857250"/>
          </a:xfrm>
        </p:spPr>
        <p:txBody>
          <a:bodyPr/>
          <a:lstStyle/>
          <a:p>
            <a:r>
              <a:rPr lang="fr-BE" dirty="0" smtClean="0">
                <a:solidFill>
                  <a:srgbClr val="FFFFFF"/>
                </a:solidFill>
              </a:rPr>
              <a:t>FUEMG: indications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273935"/>
            <a:ext cx="8896350" cy="119006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Clinique hautement suggestive d’une myasthénie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Décréments normaux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Peu ou pas utile dans l’évaluation de l’efficacité thérapeutique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8676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1906152" y="482600"/>
            <a:ext cx="57212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Techniques </a:t>
            </a:r>
            <a:r>
              <a:rPr lang="en-US" sz="3200" b="1" dirty="0" err="1" smtClean="0">
                <a:solidFill>
                  <a:schemeClr val="bg1"/>
                </a:solidFill>
              </a:rPr>
              <a:t>neurophysiologiques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non </a:t>
            </a:r>
            <a:r>
              <a:rPr lang="en-US" sz="3200" b="1" dirty="0" err="1" smtClean="0">
                <a:solidFill>
                  <a:schemeClr val="bg1"/>
                </a:solidFill>
              </a:rPr>
              <a:t>classiques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Box 1030"/>
          <p:cNvSpPr txBox="1">
            <a:spLocks noChangeArrowheads="1"/>
          </p:cNvSpPr>
          <p:nvPr/>
        </p:nvSpPr>
        <p:spPr bwMode="auto">
          <a:xfrm>
            <a:off x="247650" y="1943735"/>
            <a:ext cx="8896350" cy="26673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TST 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: me contacter (7788, omnimail) ou Xavier Giffroy</a:t>
            </a:r>
            <a:endParaRPr lang="fr-BE" sz="2000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MUNE/MUNIX 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: RDV centralisé (après ENMG classique)</a:t>
            </a:r>
            <a:endParaRPr lang="fr-BE" sz="2000" b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PEL 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: me contacter (7788, omnimail) ou Catherine Göbels (7787, 	omnimail)</a:t>
            </a:r>
            <a:endParaRPr lang="fr-BE" sz="2000" b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RCS/RR 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: peut s’intégrer à un ENMG classique </a:t>
            </a:r>
            <a:b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(à préciser sur la demande) </a:t>
            </a:r>
            <a:endParaRPr lang="fr-BE" sz="2000" b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FUEMG </a:t>
            </a: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: RDV centralisé (après décréments)</a:t>
            </a:r>
            <a:endParaRPr lang="fr-BE" sz="2000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 flipV="1">
            <a:off x="6419849" y="154551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431969" y="160843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416674" y="1175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428794" y="1238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57110" y="10665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625475" y="119740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127375" y="11461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139495" y="12090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633710" y="10959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3902075" y="1226852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963980" y="469384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6700" y="468868"/>
            <a:ext cx="29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1562" y="467270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408220" y="1175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420340" y="1238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57110" y="14348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625475" y="15657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40075" y="15144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152195" y="15773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3633710" y="14642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3902075" y="15951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357110" y="18031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625475" y="19340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140075" y="18827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152195" y="19456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3633710" y="18325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3902075" y="19634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416675" y="19122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428795" y="19751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361355" y="2175572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629720" y="2306463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131620" y="2255233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143740" y="2318154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3637955" y="2205019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3906320" y="2335910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408220" y="228468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420340" y="234760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Ellipse 112"/>
          <p:cNvSpPr/>
          <p:nvPr/>
        </p:nvSpPr>
        <p:spPr>
          <a:xfrm>
            <a:off x="358180" y="2534347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626545" y="2665238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128445" y="2614008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140565" y="2676929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634780" y="256379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3903145" y="269468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405045" y="264345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417165" y="270637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4" name="Grouper 213"/>
          <p:cNvGrpSpPr/>
          <p:nvPr/>
        </p:nvGrpSpPr>
        <p:grpSpPr>
          <a:xfrm>
            <a:off x="5963978" y="1062465"/>
            <a:ext cx="274120" cy="1805256"/>
            <a:chOff x="5963978" y="1062465"/>
            <a:chExt cx="274120" cy="1805256"/>
          </a:xfrm>
        </p:grpSpPr>
        <p:sp>
          <p:nvSpPr>
            <p:cNvPr id="141" name="Étoile à 6 branches 140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Étoile à 6 branches 146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Étoile à 6 branches 147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Étoile à 6 branches 148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Étoile à 6 branches 149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Grouper 214"/>
          <p:cNvGrpSpPr/>
          <p:nvPr/>
        </p:nvGrpSpPr>
        <p:grpSpPr>
          <a:xfrm>
            <a:off x="6187510" y="1175623"/>
            <a:ext cx="314891" cy="1601185"/>
            <a:chOff x="6187508" y="1175622"/>
            <a:chExt cx="314891" cy="1601185"/>
          </a:xfrm>
        </p:grpSpPr>
        <p:grpSp>
          <p:nvGrpSpPr>
            <p:cNvPr id="151" name="Grouper 150"/>
            <p:cNvGrpSpPr/>
            <p:nvPr/>
          </p:nvGrpSpPr>
          <p:grpSpPr>
            <a:xfrm>
              <a:off x="6193858" y="1175622"/>
              <a:ext cx="300087" cy="133352"/>
              <a:chOff x="6190683" y="1175622"/>
              <a:chExt cx="300087" cy="133352"/>
            </a:xfrm>
          </p:grpSpPr>
          <p:cxnSp>
            <p:nvCxnSpPr>
              <p:cNvPr id="152" name="Connecteur droit 151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cteur droit 153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er 156"/>
            <p:cNvGrpSpPr/>
            <p:nvPr/>
          </p:nvGrpSpPr>
          <p:grpSpPr>
            <a:xfrm>
              <a:off x="6202312" y="1547098"/>
              <a:ext cx="300087" cy="133352"/>
              <a:chOff x="6190683" y="1175622"/>
              <a:chExt cx="300087" cy="133352"/>
            </a:xfrm>
          </p:grpSpPr>
          <p:cxnSp>
            <p:nvCxnSpPr>
              <p:cNvPr id="163" name="Connecteur droit 162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necteur droit 167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Connecteur droit 168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er 172"/>
            <p:cNvGrpSpPr/>
            <p:nvPr/>
          </p:nvGrpSpPr>
          <p:grpSpPr>
            <a:xfrm>
              <a:off x="6193858" y="1912222"/>
              <a:ext cx="300087" cy="133352"/>
              <a:chOff x="6190683" y="1175622"/>
              <a:chExt cx="300087" cy="133352"/>
            </a:xfrm>
          </p:grpSpPr>
          <p:cxnSp>
            <p:nvCxnSpPr>
              <p:cNvPr id="174" name="Connecteur droit 173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Connecteur droit 174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Connecteur droit 181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er 183"/>
            <p:cNvGrpSpPr/>
            <p:nvPr/>
          </p:nvGrpSpPr>
          <p:grpSpPr>
            <a:xfrm>
              <a:off x="6187508" y="2284680"/>
              <a:ext cx="300087" cy="133352"/>
              <a:chOff x="6190683" y="1175622"/>
              <a:chExt cx="300087" cy="133352"/>
            </a:xfrm>
          </p:grpSpPr>
          <p:cxnSp>
            <p:nvCxnSpPr>
              <p:cNvPr id="190" name="Connecteur droit 189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necteur droit 197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necteur droit 198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er 199"/>
            <p:cNvGrpSpPr/>
            <p:nvPr/>
          </p:nvGrpSpPr>
          <p:grpSpPr>
            <a:xfrm>
              <a:off x="6187508" y="2643455"/>
              <a:ext cx="300087" cy="133352"/>
              <a:chOff x="6190683" y="1175622"/>
              <a:chExt cx="300087" cy="133352"/>
            </a:xfrm>
          </p:grpSpPr>
          <p:cxnSp>
            <p:nvCxnSpPr>
              <p:cNvPr id="205" name="Connecteur droit 204"/>
              <p:cNvCxnSpPr/>
              <p:nvPr/>
            </p:nvCxnSpPr>
            <p:spPr>
              <a:xfrm>
                <a:off x="6190683" y="1234788"/>
                <a:ext cx="217537" cy="1588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Connecteur droit 211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Connecteur droit 212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2" name="Grouper 221"/>
          <p:cNvGrpSpPr/>
          <p:nvPr/>
        </p:nvGrpSpPr>
        <p:grpSpPr>
          <a:xfrm>
            <a:off x="6662220" y="889997"/>
            <a:ext cx="633930" cy="3878853"/>
            <a:chOff x="6662220" y="889997"/>
            <a:chExt cx="633930" cy="3878853"/>
          </a:xfrm>
        </p:grpSpPr>
        <p:grpSp>
          <p:nvGrpSpPr>
            <p:cNvPr id="220" name="Grouper 219"/>
            <p:cNvGrpSpPr/>
            <p:nvPr/>
          </p:nvGrpSpPr>
          <p:grpSpPr>
            <a:xfrm>
              <a:off x="6662220" y="889997"/>
              <a:ext cx="469900" cy="1980189"/>
              <a:chOff x="6662220" y="889997"/>
              <a:chExt cx="469900" cy="1980189"/>
            </a:xfrm>
          </p:grpSpPr>
          <p:sp>
            <p:nvSpPr>
              <p:cNvPr id="27" name="Forme libre 26"/>
              <p:cNvSpPr/>
              <p:nvPr/>
            </p:nvSpPr>
            <p:spPr>
              <a:xfrm>
                <a:off x="6662220" y="889997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6" name="Forme libre 215"/>
              <p:cNvSpPr/>
              <p:nvPr/>
            </p:nvSpPr>
            <p:spPr>
              <a:xfrm>
                <a:off x="6662220" y="1226851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7" name="Forme libre 216"/>
              <p:cNvSpPr/>
              <p:nvPr/>
            </p:nvSpPr>
            <p:spPr>
              <a:xfrm>
                <a:off x="6662220" y="1594685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8" name="Forme libre 217"/>
              <p:cNvSpPr/>
              <p:nvPr/>
            </p:nvSpPr>
            <p:spPr>
              <a:xfrm>
                <a:off x="6662220" y="1993416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9" name="Forme libre 218"/>
              <p:cNvSpPr/>
              <p:nvPr/>
            </p:nvSpPr>
            <p:spPr>
              <a:xfrm>
                <a:off x="6662220" y="2357830"/>
                <a:ext cx="469900" cy="512356"/>
              </a:xfrm>
              <a:custGeom>
                <a:avLst/>
                <a:gdLst>
                  <a:gd name="connsiteX0" fmla="*/ 0 w 571500"/>
                  <a:gd name="connsiteY0" fmla="*/ 188926 h 256782"/>
                  <a:gd name="connsiteX1" fmla="*/ 152400 w 571500"/>
                  <a:gd name="connsiteY1" fmla="*/ 185751 h 256782"/>
                  <a:gd name="connsiteX2" fmla="*/ 161925 w 571500"/>
                  <a:gd name="connsiteY2" fmla="*/ 182576 h 256782"/>
                  <a:gd name="connsiteX3" fmla="*/ 171450 w 571500"/>
                  <a:gd name="connsiteY3" fmla="*/ 173051 h 256782"/>
                  <a:gd name="connsiteX4" fmla="*/ 184150 w 571500"/>
                  <a:gd name="connsiteY4" fmla="*/ 147651 h 256782"/>
                  <a:gd name="connsiteX5" fmla="*/ 190500 w 571500"/>
                  <a:gd name="connsiteY5" fmla="*/ 122251 h 256782"/>
                  <a:gd name="connsiteX6" fmla="*/ 193675 w 571500"/>
                  <a:gd name="connsiteY6" fmla="*/ 112726 h 256782"/>
                  <a:gd name="connsiteX7" fmla="*/ 196850 w 571500"/>
                  <a:gd name="connsiteY7" fmla="*/ 87326 h 256782"/>
                  <a:gd name="connsiteX8" fmla="*/ 215900 w 571500"/>
                  <a:gd name="connsiteY8" fmla="*/ 42876 h 256782"/>
                  <a:gd name="connsiteX9" fmla="*/ 222250 w 571500"/>
                  <a:gd name="connsiteY9" fmla="*/ 20651 h 256782"/>
                  <a:gd name="connsiteX10" fmla="*/ 231775 w 571500"/>
                  <a:gd name="connsiteY10" fmla="*/ 11126 h 256782"/>
                  <a:gd name="connsiteX11" fmla="*/ 244475 w 571500"/>
                  <a:gd name="connsiteY11" fmla="*/ 7951 h 256782"/>
                  <a:gd name="connsiteX12" fmla="*/ 254000 w 571500"/>
                  <a:gd name="connsiteY12" fmla="*/ 4776 h 256782"/>
                  <a:gd name="connsiteX13" fmla="*/ 295275 w 571500"/>
                  <a:gd name="connsiteY13" fmla="*/ 20651 h 256782"/>
                  <a:gd name="connsiteX14" fmla="*/ 298450 w 571500"/>
                  <a:gd name="connsiteY14" fmla="*/ 33351 h 256782"/>
                  <a:gd name="connsiteX15" fmla="*/ 301625 w 571500"/>
                  <a:gd name="connsiteY15" fmla="*/ 109551 h 256782"/>
                  <a:gd name="connsiteX16" fmla="*/ 304800 w 571500"/>
                  <a:gd name="connsiteY16" fmla="*/ 211151 h 256782"/>
                  <a:gd name="connsiteX17" fmla="*/ 317500 w 571500"/>
                  <a:gd name="connsiteY17" fmla="*/ 223851 h 256782"/>
                  <a:gd name="connsiteX18" fmla="*/ 327025 w 571500"/>
                  <a:gd name="connsiteY18" fmla="*/ 230201 h 256782"/>
                  <a:gd name="connsiteX19" fmla="*/ 349250 w 571500"/>
                  <a:gd name="connsiteY19" fmla="*/ 236551 h 256782"/>
                  <a:gd name="connsiteX20" fmla="*/ 377825 w 571500"/>
                  <a:gd name="connsiteY20" fmla="*/ 242901 h 256782"/>
                  <a:gd name="connsiteX21" fmla="*/ 460375 w 571500"/>
                  <a:gd name="connsiteY21" fmla="*/ 230201 h 256782"/>
                  <a:gd name="connsiteX22" fmla="*/ 469900 w 571500"/>
                  <a:gd name="connsiteY22" fmla="*/ 217501 h 256782"/>
                  <a:gd name="connsiteX23" fmla="*/ 473075 w 571500"/>
                  <a:gd name="connsiteY23" fmla="*/ 204801 h 256782"/>
                  <a:gd name="connsiteX24" fmla="*/ 482600 w 571500"/>
                  <a:gd name="connsiteY24" fmla="*/ 201626 h 256782"/>
                  <a:gd name="connsiteX25" fmla="*/ 495300 w 571500"/>
                  <a:gd name="connsiteY25" fmla="*/ 198451 h 256782"/>
                  <a:gd name="connsiteX26" fmla="*/ 514350 w 571500"/>
                  <a:gd name="connsiteY26" fmla="*/ 195276 h 256782"/>
                  <a:gd name="connsiteX27" fmla="*/ 523875 w 571500"/>
                  <a:gd name="connsiteY27" fmla="*/ 192101 h 256782"/>
                  <a:gd name="connsiteX28" fmla="*/ 555625 w 571500"/>
                  <a:gd name="connsiteY28" fmla="*/ 188926 h 256782"/>
                  <a:gd name="connsiteX29" fmla="*/ 571500 w 571500"/>
                  <a:gd name="connsiteY29" fmla="*/ 185751 h 256782"/>
                  <a:gd name="connsiteX30" fmla="*/ 571500 w 571500"/>
                  <a:gd name="connsiteY30" fmla="*/ 185751 h 25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71500" h="256782">
                    <a:moveTo>
                      <a:pt x="0" y="188926"/>
                    </a:moveTo>
                    <a:lnTo>
                      <a:pt x="152400" y="185751"/>
                    </a:lnTo>
                    <a:cubicBezTo>
                      <a:pt x="155744" y="185620"/>
                      <a:pt x="159140" y="184432"/>
                      <a:pt x="161925" y="182576"/>
                    </a:cubicBezTo>
                    <a:cubicBezTo>
                      <a:pt x="165661" y="180085"/>
                      <a:pt x="168275" y="176226"/>
                      <a:pt x="171450" y="173051"/>
                    </a:cubicBezTo>
                    <a:cubicBezTo>
                      <a:pt x="178610" y="151572"/>
                      <a:pt x="169154" y="177643"/>
                      <a:pt x="184150" y="147651"/>
                    </a:cubicBezTo>
                    <a:cubicBezTo>
                      <a:pt x="187779" y="140393"/>
                      <a:pt x="188689" y="129497"/>
                      <a:pt x="190500" y="122251"/>
                    </a:cubicBezTo>
                    <a:cubicBezTo>
                      <a:pt x="191312" y="119004"/>
                      <a:pt x="192617" y="115901"/>
                      <a:pt x="193675" y="112726"/>
                    </a:cubicBezTo>
                    <a:cubicBezTo>
                      <a:pt x="194733" y="104259"/>
                      <a:pt x="194566" y="95547"/>
                      <a:pt x="196850" y="87326"/>
                    </a:cubicBezTo>
                    <a:cubicBezTo>
                      <a:pt x="213961" y="25727"/>
                      <a:pt x="203351" y="76340"/>
                      <a:pt x="215900" y="42876"/>
                    </a:cubicBezTo>
                    <a:cubicBezTo>
                      <a:pt x="216807" y="40457"/>
                      <a:pt x="220057" y="23941"/>
                      <a:pt x="222250" y="20651"/>
                    </a:cubicBezTo>
                    <a:cubicBezTo>
                      <a:pt x="224741" y="16915"/>
                      <a:pt x="227876" y="13354"/>
                      <a:pt x="231775" y="11126"/>
                    </a:cubicBezTo>
                    <a:cubicBezTo>
                      <a:pt x="235564" y="8961"/>
                      <a:pt x="240279" y="9150"/>
                      <a:pt x="244475" y="7951"/>
                    </a:cubicBezTo>
                    <a:cubicBezTo>
                      <a:pt x="247693" y="7032"/>
                      <a:pt x="250825" y="5834"/>
                      <a:pt x="254000" y="4776"/>
                    </a:cubicBezTo>
                    <a:cubicBezTo>
                      <a:pt x="279797" y="7356"/>
                      <a:pt x="284950" y="0"/>
                      <a:pt x="295275" y="20651"/>
                    </a:cubicBezTo>
                    <a:cubicBezTo>
                      <a:pt x="297226" y="24554"/>
                      <a:pt x="297392" y="29118"/>
                      <a:pt x="298450" y="33351"/>
                    </a:cubicBezTo>
                    <a:cubicBezTo>
                      <a:pt x="299508" y="58751"/>
                      <a:pt x="300718" y="84145"/>
                      <a:pt x="301625" y="109551"/>
                    </a:cubicBezTo>
                    <a:cubicBezTo>
                      <a:pt x="302834" y="143413"/>
                      <a:pt x="300139" y="177590"/>
                      <a:pt x="304800" y="211151"/>
                    </a:cubicBezTo>
                    <a:cubicBezTo>
                      <a:pt x="305624" y="217081"/>
                      <a:pt x="312954" y="219955"/>
                      <a:pt x="317500" y="223851"/>
                    </a:cubicBezTo>
                    <a:cubicBezTo>
                      <a:pt x="320397" y="226334"/>
                      <a:pt x="323612" y="228494"/>
                      <a:pt x="327025" y="230201"/>
                    </a:cubicBezTo>
                    <a:cubicBezTo>
                      <a:pt x="332100" y="232739"/>
                      <a:pt x="344503" y="235195"/>
                      <a:pt x="349250" y="236551"/>
                    </a:cubicBezTo>
                    <a:cubicBezTo>
                      <a:pt x="371135" y="242804"/>
                      <a:pt x="343446" y="237171"/>
                      <a:pt x="377825" y="242901"/>
                    </a:cubicBezTo>
                    <a:cubicBezTo>
                      <a:pt x="433794" y="240468"/>
                      <a:pt x="437591" y="256782"/>
                      <a:pt x="460375" y="230201"/>
                    </a:cubicBezTo>
                    <a:cubicBezTo>
                      <a:pt x="463819" y="226183"/>
                      <a:pt x="466725" y="221734"/>
                      <a:pt x="469900" y="217501"/>
                    </a:cubicBezTo>
                    <a:cubicBezTo>
                      <a:pt x="470958" y="213268"/>
                      <a:pt x="470349" y="208208"/>
                      <a:pt x="473075" y="204801"/>
                    </a:cubicBezTo>
                    <a:cubicBezTo>
                      <a:pt x="475166" y="202188"/>
                      <a:pt x="479382" y="202545"/>
                      <a:pt x="482600" y="201626"/>
                    </a:cubicBezTo>
                    <a:cubicBezTo>
                      <a:pt x="486796" y="200427"/>
                      <a:pt x="491021" y="199307"/>
                      <a:pt x="495300" y="198451"/>
                    </a:cubicBezTo>
                    <a:cubicBezTo>
                      <a:pt x="501613" y="197188"/>
                      <a:pt x="508066" y="196673"/>
                      <a:pt x="514350" y="195276"/>
                    </a:cubicBezTo>
                    <a:cubicBezTo>
                      <a:pt x="517617" y="194550"/>
                      <a:pt x="520567" y="192610"/>
                      <a:pt x="523875" y="192101"/>
                    </a:cubicBezTo>
                    <a:cubicBezTo>
                      <a:pt x="534387" y="190484"/>
                      <a:pt x="545042" y="189984"/>
                      <a:pt x="555625" y="188926"/>
                    </a:cubicBezTo>
                    <a:cubicBezTo>
                      <a:pt x="569352" y="185494"/>
                      <a:pt x="563961" y="185751"/>
                      <a:pt x="571500" y="185751"/>
                    </a:cubicBezTo>
                    <a:lnTo>
                      <a:pt x="571500" y="185751"/>
                    </a:lnTo>
                  </a:path>
                </a:pathLst>
              </a:cu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1" name="Forme libre 220"/>
            <p:cNvSpPr/>
            <p:nvPr/>
          </p:nvSpPr>
          <p:spPr>
            <a:xfrm>
              <a:off x="6662220" y="3219450"/>
              <a:ext cx="633930" cy="1549400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33" name="ZoneTexte 132"/>
          <p:cNvSpPr txBox="1"/>
          <p:nvPr/>
        </p:nvSpPr>
        <p:spPr>
          <a:xfrm>
            <a:off x="634467" y="3610690"/>
            <a:ext cx="44943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Stimulation au </a:t>
            </a:r>
            <a:r>
              <a:rPr lang="en-US" sz="3200" b="1" dirty="0" err="1" smtClean="0">
                <a:solidFill>
                  <a:schemeClr val="bg1"/>
                </a:solidFill>
              </a:rPr>
              <a:t>poignet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Pas de </a:t>
            </a:r>
            <a:r>
              <a:rPr lang="en-US" sz="3200" b="1" dirty="0" err="1" smtClean="0">
                <a:solidFill>
                  <a:schemeClr val="bg1"/>
                </a:solidFill>
              </a:rPr>
              <a:t>désynchronisation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84" name="Connecteur droit 83"/>
          <p:cNvCxnSpPr/>
          <p:nvPr/>
        </p:nvCxnSpPr>
        <p:spPr>
          <a:xfrm rot="5400000">
            <a:off x="5382696" y="1939925"/>
            <a:ext cx="2559050" cy="1588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40000" dist="20000" dir="5400000" rotWithShape="0">
              <a:srgbClr val="FFFF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 flipV="1">
            <a:off x="6419849" y="154551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431969" y="160843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416674" y="1175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428794" y="1238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57110" y="10665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625475" y="119740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127375" y="11461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139495" y="12090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633710" y="10959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3902075" y="1226852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963980" y="469384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6700" y="468868"/>
            <a:ext cx="29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1562" y="467270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408220" y="1175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420340" y="1238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57110" y="14348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625475" y="15657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40075" y="15144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152195" y="15773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3633710" y="14642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3902075" y="15951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357110" y="18031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625475" y="19340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140075" y="18827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152195" y="19456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3633710" y="18325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3902075" y="19634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416675" y="19122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428795" y="19751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361355" y="2175572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629720" y="2306463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131620" y="2255233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143740" y="2318154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3637955" y="2205019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3906320" y="2335910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408220" y="228468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420340" y="234760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Ellipse 112"/>
          <p:cNvSpPr/>
          <p:nvPr/>
        </p:nvSpPr>
        <p:spPr>
          <a:xfrm>
            <a:off x="358180" y="2534347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626545" y="2665238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128445" y="2614008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140565" y="2676929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634780" y="256379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3903145" y="269468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405045" y="264345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417165" y="270637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213"/>
          <p:cNvGrpSpPr/>
          <p:nvPr/>
        </p:nvGrpSpPr>
        <p:grpSpPr>
          <a:xfrm>
            <a:off x="4068394" y="1039313"/>
            <a:ext cx="274120" cy="1805256"/>
            <a:chOff x="5963978" y="1062465"/>
            <a:chExt cx="274120" cy="1805256"/>
          </a:xfrm>
        </p:grpSpPr>
        <p:sp>
          <p:nvSpPr>
            <p:cNvPr id="141" name="Étoile à 6 branches 140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Étoile à 6 branches 146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Étoile à 6 branches 147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Étoile à 6 branches 148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Étoile à 6 branches 149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er 120"/>
          <p:cNvGrpSpPr/>
          <p:nvPr/>
        </p:nvGrpSpPr>
        <p:grpSpPr>
          <a:xfrm>
            <a:off x="7233720" y="889997"/>
            <a:ext cx="760930" cy="3878853"/>
            <a:chOff x="7233720" y="889997"/>
            <a:chExt cx="760930" cy="3878853"/>
          </a:xfrm>
        </p:grpSpPr>
        <p:sp>
          <p:nvSpPr>
            <p:cNvPr id="27" name="Forme libre 26"/>
            <p:cNvSpPr/>
            <p:nvPr/>
          </p:nvSpPr>
          <p:spPr>
            <a:xfrm>
              <a:off x="7233720" y="889997"/>
              <a:ext cx="469900" cy="512356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6" name="Forme libre 215"/>
            <p:cNvSpPr/>
            <p:nvPr/>
          </p:nvSpPr>
          <p:spPr>
            <a:xfrm>
              <a:off x="7271820" y="1226851"/>
              <a:ext cx="469900" cy="512356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7" name="Forme libre 216"/>
            <p:cNvSpPr/>
            <p:nvPr/>
          </p:nvSpPr>
          <p:spPr>
            <a:xfrm>
              <a:off x="7292982" y="1594685"/>
              <a:ext cx="469900" cy="512356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8" name="Forme libre 217"/>
            <p:cNvSpPr/>
            <p:nvPr/>
          </p:nvSpPr>
          <p:spPr>
            <a:xfrm>
              <a:off x="7314147" y="1993416"/>
              <a:ext cx="469900" cy="512356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9" name="Forme libre 218"/>
            <p:cNvSpPr/>
            <p:nvPr/>
          </p:nvSpPr>
          <p:spPr>
            <a:xfrm>
              <a:off x="7356477" y="2357830"/>
              <a:ext cx="469900" cy="512356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1" name="Forme libre 220"/>
            <p:cNvSpPr/>
            <p:nvPr/>
          </p:nvSpPr>
          <p:spPr>
            <a:xfrm>
              <a:off x="7233720" y="3327400"/>
              <a:ext cx="760930" cy="1441450"/>
            </a:xfrm>
            <a:custGeom>
              <a:avLst/>
              <a:gdLst>
                <a:gd name="connsiteX0" fmla="*/ 0 w 571500"/>
                <a:gd name="connsiteY0" fmla="*/ 188926 h 256782"/>
                <a:gd name="connsiteX1" fmla="*/ 152400 w 571500"/>
                <a:gd name="connsiteY1" fmla="*/ 185751 h 256782"/>
                <a:gd name="connsiteX2" fmla="*/ 161925 w 571500"/>
                <a:gd name="connsiteY2" fmla="*/ 182576 h 256782"/>
                <a:gd name="connsiteX3" fmla="*/ 171450 w 571500"/>
                <a:gd name="connsiteY3" fmla="*/ 173051 h 256782"/>
                <a:gd name="connsiteX4" fmla="*/ 184150 w 571500"/>
                <a:gd name="connsiteY4" fmla="*/ 147651 h 256782"/>
                <a:gd name="connsiteX5" fmla="*/ 190500 w 571500"/>
                <a:gd name="connsiteY5" fmla="*/ 122251 h 256782"/>
                <a:gd name="connsiteX6" fmla="*/ 193675 w 571500"/>
                <a:gd name="connsiteY6" fmla="*/ 112726 h 256782"/>
                <a:gd name="connsiteX7" fmla="*/ 196850 w 571500"/>
                <a:gd name="connsiteY7" fmla="*/ 87326 h 256782"/>
                <a:gd name="connsiteX8" fmla="*/ 215900 w 571500"/>
                <a:gd name="connsiteY8" fmla="*/ 42876 h 256782"/>
                <a:gd name="connsiteX9" fmla="*/ 222250 w 571500"/>
                <a:gd name="connsiteY9" fmla="*/ 20651 h 256782"/>
                <a:gd name="connsiteX10" fmla="*/ 231775 w 571500"/>
                <a:gd name="connsiteY10" fmla="*/ 11126 h 256782"/>
                <a:gd name="connsiteX11" fmla="*/ 244475 w 571500"/>
                <a:gd name="connsiteY11" fmla="*/ 7951 h 256782"/>
                <a:gd name="connsiteX12" fmla="*/ 254000 w 571500"/>
                <a:gd name="connsiteY12" fmla="*/ 4776 h 256782"/>
                <a:gd name="connsiteX13" fmla="*/ 295275 w 571500"/>
                <a:gd name="connsiteY13" fmla="*/ 20651 h 256782"/>
                <a:gd name="connsiteX14" fmla="*/ 298450 w 571500"/>
                <a:gd name="connsiteY14" fmla="*/ 33351 h 256782"/>
                <a:gd name="connsiteX15" fmla="*/ 301625 w 571500"/>
                <a:gd name="connsiteY15" fmla="*/ 109551 h 256782"/>
                <a:gd name="connsiteX16" fmla="*/ 304800 w 571500"/>
                <a:gd name="connsiteY16" fmla="*/ 211151 h 256782"/>
                <a:gd name="connsiteX17" fmla="*/ 317500 w 571500"/>
                <a:gd name="connsiteY17" fmla="*/ 223851 h 256782"/>
                <a:gd name="connsiteX18" fmla="*/ 327025 w 571500"/>
                <a:gd name="connsiteY18" fmla="*/ 230201 h 256782"/>
                <a:gd name="connsiteX19" fmla="*/ 349250 w 571500"/>
                <a:gd name="connsiteY19" fmla="*/ 236551 h 256782"/>
                <a:gd name="connsiteX20" fmla="*/ 377825 w 571500"/>
                <a:gd name="connsiteY20" fmla="*/ 242901 h 256782"/>
                <a:gd name="connsiteX21" fmla="*/ 460375 w 571500"/>
                <a:gd name="connsiteY21" fmla="*/ 230201 h 256782"/>
                <a:gd name="connsiteX22" fmla="*/ 469900 w 571500"/>
                <a:gd name="connsiteY22" fmla="*/ 217501 h 256782"/>
                <a:gd name="connsiteX23" fmla="*/ 473075 w 571500"/>
                <a:gd name="connsiteY23" fmla="*/ 204801 h 256782"/>
                <a:gd name="connsiteX24" fmla="*/ 482600 w 571500"/>
                <a:gd name="connsiteY24" fmla="*/ 201626 h 256782"/>
                <a:gd name="connsiteX25" fmla="*/ 495300 w 571500"/>
                <a:gd name="connsiteY25" fmla="*/ 198451 h 256782"/>
                <a:gd name="connsiteX26" fmla="*/ 514350 w 571500"/>
                <a:gd name="connsiteY26" fmla="*/ 195276 h 256782"/>
                <a:gd name="connsiteX27" fmla="*/ 523875 w 571500"/>
                <a:gd name="connsiteY27" fmla="*/ 192101 h 256782"/>
                <a:gd name="connsiteX28" fmla="*/ 555625 w 571500"/>
                <a:gd name="connsiteY28" fmla="*/ 188926 h 256782"/>
                <a:gd name="connsiteX29" fmla="*/ 571500 w 571500"/>
                <a:gd name="connsiteY29" fmla="*/ 185751 h 256782"/>
                <a:gd name="connsiteX30" fmla="*/ 571500 w 571500"/>
                <a:gd name="connsiteY30" fmla="*/ 185751 h 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1500" h="256782">
                  <a:moveTo>
                    <a:pt x="0" y="188926"/>
                  </a:moveTo>
                  <a:lnTo>
                    <a:pt x="152400" y="185751"/>
                  </a:lnTo>
                  <a:cubicBezTo>
                    <a:pt x="155744" y="185620"/>
                    <a:pt x="159140" y="184432"/>
                    <a:pt x="161925" y="182576"/>
                  </a:cubicBezTo>
                  <a:cubicBezTo>
                    <a:pt x="165661" y="180085"/>
                    <a:pt x="168275" y="176226"/>
                    <a:pt x="171450" y="173051"/>
                  </a:cubicBezTo>
                  <a:cubicBezTo>
                    <a:pt x="178610" y="151572"/>
                    <a:pt x="169154" y="177643"/>
                    <a:pt x="184150" y="147651"/>
                  </a:cubicBezTo>
                  <a:cubicBezTo>
                    <a:pt x="187779" y="140393"/>
                    <a:pt x="188689" y="129497"/>
                    <a:pt x="190500" y="122251"/>
                  </a:cubicBezTo>
                  <a:cubicBezTo>
                    <a:pt x="191312" y="119004"/>
                    <a:pt x="192617" y="115901"/>
                    <a:pt x="193675" y="112726"/>
                  </a:cubicBezTo>
                  <a:cubicBezTo>
                    <a:pt x="194733" y="104259"/>
                    <a:pt x="194566" y="95547"/>
                    <a:pt x="196850" y="87326"/>
                  </a:cubicBezTo>
                  <a:cubicBezTo>
                    <a:pt x="213961" y="25727"/>
                    <a:pt x="203351" y="76340"/>
                    <a:pt x="215900" y="42876"/>
                  </a:cubicBezTo>
                  <a:cubicBezTo>
                    <a:pt x="216807" y="40457"/>
                    <a:pt x="220057" y="23941"/>
                    <a:pt x="222250" y="20651"/>
                  </a:cubicBezTo>
                  <a:cubicBezTo>
                    <a:pt x="224741" y="16915"/>
                    <a:pt x="227876" y="13354"/>
                    <a:pt x="231775" y="11126"/>
                  </a:cubicBezTo>
                  <a:cubicBezTo>
                    <a:pt x="235564" y="8961"/>
                    <a:pt x="240279" y="9150"/>
                    <a:pt x="244475" y="7951"/>
                  </a:cubicBezTo>
                  <a:cubicBezTo>
                    <a:pt x="247693" y="7032"/>
                    <a:pt x="250825" y="5834"/>
                    <a:pt x="254000" y="4776"/>
                  </a:cubicBezTo>
                  <a:cubicBezTo>
                    <a:pt x="279797" y="7356"/>
                    <a:pt x="284950" y="0"/>
                    <a:pt x="295275" y="20651"/>
                  </a:cubicBezTo>
                  <a:cubicBezTo>
                    <a:pt x="297226" y="24554"/>
                    <a:pt x="297392" y="29118"/>
                    <a:pt x="298450" y="33351"/>
                  </a:cubicBezTo>
                  <a:cubicBezTo>
                    <a:pt x="299508" y="58751"/>
                    <a:pt x="300718" y="84145"/>
                    <a:pt x="301625" y="109551"/>
                  </a:cubicBezTo>
                  <a:cubicBezTo>
                    <a:pt x="302834" y="143413"/>
                    <a:pt x="300139" y="177590"/>
                    <a:pt x="304800" y="211151"/>
                  </a:cubicBezTo>
                  <a:cubicBezTo>
                    <a:pt x="305624" y="217081"/>
                    <a:pt x="312954" y="219955"/>
                    <a:pt x="317500" y="223851"/>
                  </a:cubicBezTo>
                  <a:cubicBezTo>
                    <a:pt x="320397" y="226334"/>
                    <a:pt x="323612" y="228494"/>
                    <a:pt x="327025" y="230201"/>
                  </a:cubicBezTo>
                  <a:cubicBezTo>
                    <a:pt x="332100" y="232739"/>
                    <a:pt x="344503" y="235195"/>
                    <a:pt x="349250" y="236551"/>
                  </a:cubicBezTo>
                  <a:cubicBezTo>
                    <a:pt x="371135" y="242804"/>
                    <a:pt x="343446" y="237171"/>
                    <a:pt x="377825" y="242901"/>
                  </a:cubicBezTo>
                  <a:cubicBezTo>
                    <a:pt x="433794" y="240468"/>
                    <a:pt x="437591" y="256782"/>
                    <a:pt x="460375" y="230201"/>
                  </a:cubicBezTo>
                  <a:cubicBezTo>
                    <a:pt x="463819" y="226183"/>
                    <a:pt x="466725" y="221734"/>
                    <a:pt x="469900" y="217501"/>
                  </a:cubicBezTo>
                  <a:cubicBezTo>
                    <a:pt x="470958" y="213268"/>
                    <a:pt x="470349" y="208208"/>
                    <a:pt x="473075" y="204801"/>
                  </a:cubicBezTo>
                  <a:cubicBezTo>
                    <a:pt x="475166" y="202188"/>
                    <a:pt x="479382" y="202545"/>
                    <a:pt x="482600" y="201626"/>
                  </a:cubicBezTo>
                  <a:cubicBezTo>
                    <a:pt x="486796" y="200427"/>
                    <a:pt x="491021" y="199307"/>
                    <a:pt x="495300" y="198451"/>
                  </a:cubicBezTo>
                  <a:cubicBezTo>
                    <a:pt x="501613" y="197188"/>
                    <a:pt x="508066" y="196673"/>
                    <a:pt x="514350" y="195276"/>
                  </a:cubicBezTo>
                  <a:cubicBezTo>
                    <a:pt x="517617" y="194550"/>
                    <a:pt x="520567" y="192610"/>
                    <a:pt x="523875" y="192101"/>
                  </a:cubicBezTo>
                  <a:cubicBezTo>
                    <a:pt x="534387" y="190484"/>
                    <a:pt x="545042" y="189984"/>
                    <a:pt x="555625" y="188926"/>
                  </a:cubicBezTo>
                  <a:cubicBezTo>
                    <a:pt x="569352" y="185494"/>
                    <a:pt x="563961" y="185751"/>
                    <a:pt x="571500" y="185751"/>
                  </a:cubicBezTo>
                  <a:lnTo>
                    <a:pt x="571500" y="185751"/>
                  </a:lnTo>
                </a:path>
              </a:pathLst>
            </a:cu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er 109"/>
          <p:cNvGrpSpPr/>
          <p:nvPr/>
        </p:nvGrpSpPr>
        <p:grpSpPr>
          <a:xfrm>
            <a:off x="4312929" y="1174463"/>
            <a:ext cx="2189473" cy="1602345"/>
            <a:chOff x="4312927" y="1174462"/>
            <a:chExt cx="2189473" cy="1602345"/>
          </a:xfrm>
        </p:grpSpPr>
        <p:grpSp>
          <p:nvGrpSpPr>
            <p:cNvPr id="82" name="Grouper 81"/>
            <p:cNvGrpSpPr/>
            <p:nvPr/>
          </p:nvGrpSpPr>
          <p:grpSpPr>
            <a:xfrm>
              <a:off x="4327732" y="1545510"/>
              <a:ext cx="2174668" cy="133352"/>
              <a:chOff x="4316102" y="1175622"/>
              <a:chExt cx="2174668" cy="133352"/>
            </a:xfrm>
          </p:grpSpPr>
          <p:cxnSp>
            <p:nvCxnSpPr>
              <p:cNvPr id="83" name="Connecteur droit 82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er 85"/>
            <p:cNvGrpSpPr/>
            <p:nvPr/>
          </p:nvGrpSpPr>
          <p:grpSpPr>
            <a:xfrm>
              <a:off x="4319277" y="1174462"/>
              <a:ext cx="2174668" cy="133352"/>
              <a:chOff x="4316102" y="1175622"/>
              <a:chExt cx="2174668" cy="133352"/>
            </a:xfrm>
          </p:grpSpPr>
          <p:cxnSp>
            <p:nvCxnSpPr>
              <p:cNvPr id="87" name="Connecteur droit 86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er 97"/>
            <p:cNvGrpSpPr/>
            <p:nvPr/>
          </p:nvGrpSpPr>
          <p:grpSpPr>
            <a:xfrm>
              <a:off x="4327732" y="1911062"/>
              <a:ext cx="2174668" cy="133352"/>
              <a:chOff x="4316102" y="1175622"/>
              <a:chExt cx="2174668" cy="133352"/>
            </a:xfrm>
          </p:grpSpPr>
          <p:cxnSp>
            <p:nvCxnSpPr>
              <p:cNvPr id="99" name="Connecteur droit 98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er 101"/>
            <p:cNvGrpSpPr/>
            <p:nvPr/>
          </p:nvGrpSpPr>
          <p:grpSpPr>
            <a:xfrm>
              <a:off x="4312927" y="2282112"/>
              <a:ext cx="2174668" cy="133352"/>
              <a:chOff x="4316102" y="1175622"/>
              <a:chExt cx="2174668" cy="133352"/>
            </a:xfrm>
          </p:grpSpPr>
          <p:cxnSp>
            <p:nvCxnSpPr>
              <p:cNvPr id="103" name="Connecteur droit 102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er 105"/>
            <p:cNvGrpSpPr/>
            <p:nvPr/>
          </p:nvGrpSpPr>
          <p:grpSpPr>
            <a:xfrm>
              <a:off x="4312927" y="2643455"/>
              <a:ext cx="2174668" cy="133352"/>
              <a:chOff x="4316102" y="1175622"/>
              <a:chExt cx="2174668" cy="133352"/>
            </a:xfrm>
          </p:grpSpPr>
          <p:cxnSp>
            <p:nvCxnSpPr>
              <p:cNvPr id="107" name="Connecteur droit 106"/>
              <p:cNvCxnSpPr/>
              <p:nvPr/>
            </p:nvCxnSpPr>
            <p:spPr>
              <a:xfrm>
                <a:off x="4316102" y="1225814"/>
                <a:ext cx="2095292" cy="10562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 flipV="1">
                <a:off x="6408220" y="1175622"/>
                <a:ext cx="82550" cy="60754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 rot="16200000" flipV="1">
                <a:off x="6420339" y="1238543"/>
                <a:ext cx="74186" cy="66676"/>
              </a:xfrm>
              <a:prstGeom prst="line">
                <a:avLst/>
              </a:prstGeom>
              <a:ln>
                <a:solidFill>
                  <a:srgbClr val="00CC9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2" name="ZoneTexte 111"/>
          <p:cNvSpPr txBox="1"/>
          <p:nvPr/>
        </p:nvSpPr>
        <p:spPr>
          <a:xfrm>
            <a:off x="634467" y="3610690"/>
            <a:ext cx="49439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Stimulation au point </a:t>
            </a:r>
            <a:r>
              <a:rPr lang="en-US" sz="3200" b="1" dirty="0" err="1" smtClean="0">
                <a:solidFill>
                  <a:schemeClr val="bg1"/>
                </a:solidFill>
              </a:rPr>
              <a:t>d’Erb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</a:t>
            </a: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Peu</a:t>
            </a:r>
            <a:r>
              <a:rPr lang="en-US" sz="3200" b="1" dirty="0" smtClean="0">
                <a:solidFill>
                  <a:schemeClr val="bg1"/>
                </a:solidFill>
              </a:rPr>
              <a:t> de </a:t>
            </a:r>
            <a:r>
              <a:rPr lang="en-US" sz="3200" b="1" dirty="0" err="1" smtClean="0">
                <a:solidFill>
                  <a:schemeClr val="bg1"/>
                </a:solidFill>
              </a:rPr>
              <a:t>désynchronisation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23" name="Connecteur droit 122"/>
          <p:cNvCxnSpPr/>
          <p:nvPr/>
        </p:nvCxnSpPr>
        <p:spPr>
          <a:xfrm rot="16200000" flipH="1">
            <a:off x="6353474" y="1930689"/>
            <a:ext cx="1863139" cy="19368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 flipV="1">
            <a:off x="6419849" y="154551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16200000" flipH="1">
            <a:off x="6431969" y="160843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6416674" y="1175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16200000" flipH="1">
            <a:off x="6428794" y="1238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57110" y="10665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>
            <a:stCxn id="4" idx="6"/>
          </p:cNvCxnSpPr>
          <p:nvPr/>
        </p:nvCxnSpPr>
        <p:spPr>
          <a:xfrm>
            <a:off x="625475" y="119740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127375" y="11461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3139495" y="12090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633710" y="10959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6" idx="6"/>
          </p:cNvCxnSpPr>
          <p:nvPr/>
        </p:nvCxnSpPr>
        <p:spPr>
          <a:xfrm>
            <a:off x="3902075" y="1226852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963980" y="469384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6700" y="468868"/>
            <a:ext cx="29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1562" y="467270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408220" y="11756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6420340" y="12385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57110" y="14348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43"/>
          <p:cNvCxnSpPr>
            <a:stCxn id="43" idx="6"/>
          </p:cNvCxnSpPr>
          <p:nvPr/>
        </p:nvCxnSpPr>
        <p:spPr>
          <a:xfrm>
            <a:off x="625475" y="15657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40075" y="15144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6200000" flipH="1">
            <a:off x="3152195" y="15773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3633710" y="14642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47"/>
          <p:cNvCxnSpPr>
            <a:stCxn id="47" idx="6"/>
          </p:cNvCxnSpPr>
          <p:nvPr/>
        </p:nvCxnSpPr>
        <p:spPr>
          <a:xfrm>
            <a:off x="3902075" y="15951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357110" y="180311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eur droit 67"/>
          <p:cNvCxnSpPr>
            <a:stCxn id="67" idx="6"/>
          </p:cNvCxnSpPr>
          <p:nvPr/>
        </p:nvCxnSpPr>
        <p:spPr>
          <a:xfrm>
            <a:off x="625475" y="1934005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3140075" y="188277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3152195" y="194569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3633710" y="1832561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eur droit 71"/>
          <p:cNvCxnSpPr>
            <a:stCxn id="71" idx="6"/>
          </p:cNvCxnSpPr>
          <p:nvPr/>
        </p:nvCxnSpPr>
        <p:spPr>
          <a:xfrm>
            <a:off x="3902075" y="1963452"/>
            <a:ext cx="25304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6416675" y="1912222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6200000" flipH="1">
            <a:off x="6428795" y="1975143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361355" y="2175572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droit 88"/>
          <p:cNvCxnSpPr>
            <a:stCxn id="88" idx="6"/>
          </p:cNvCxnSpPr>
          <p:nvPr/>
        </p:nvCxnSpPr>
        <p:spPr>
          <a:xfrm>
            <a:off x="629720" y="2306463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3131620" y="2255233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6200000" flipH="1">
            <a:off x="3143740" y="2318154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3637955" y="2205019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eur droit 92"/>
          <p:cNvCxnSpPr>
            <a:stCxn id="92" idx="6"/>
          </p:cNvCxnSpPr>
          <p:nvPr/>
        </p:nvCxnSpPr>
        <p:spPr>
          <a:xfrm>
            <a:off x="3906320" y="2335910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6408220" y="2284680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6420340" y="2347601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Ellipse 112"/>
          <p:cNvSpPr/>
          <p:nvPr/>
        </p:nvSpPr>
        <p:spPr>
          <a:xfrm>
            <a:off x="358180" y="2534347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113" idx="6"/>
          </p:cNvCxnSpPr>
          <p:nvPr/>
        </p:nvCxnSpPr>
        <p:spPr>
          <a:xfrm>
            <a:off x="626545" y="2665238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3128445" y="2614008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rot="16200000" flipH="1">
            <a:off x="3140565" y="2676929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634780" y="2563794"/>
            <a:ext cx="268367" cy="261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Connecteur droit 117"/>
          <p:cNvCxnSpPr>
            <a:stCxn id="117" idx="6"/>
          </p:cNvCxnSpPr>
          <p:nvPr/>
        </p:nvCxnSpPr>
        <p:spPr>
          <a:xfrm>
            <a:off x="3903145" y="2694685"/>
            <a:ext cx="2517774" cy="7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6405045" y="2643455"/>
            <a:ext cx="82550" cy="59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16200000" flipH="1">
            <a:off x="6417165" y="2706376"/>
            <a:ext cx="74186" cy="66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213"/>
          <p:cNvGrpSpPr/>
          <p:nvPr/>
        </p:nvGrpSpPr>
        <p:grpSpPr>
          <a:xfrm>
            <a:off x="352425" y="1031376"/>
            <a:ext cx="274120" cy="1805256"/>
            <a:chOff x="5963978" y="1062465"/>
            <a:chExt cx="274120" cy="1805256"/>
          </a:xfrm>
        </p:grpSpPr>
        <p:sp>
          <p:nvSpPr>
            <p:cNvPr id="141" name="Étoile à 6 branches 140"/>
            <p:cNvSpPr/>
            <p:nvPr/>
          </p:nvSpPr>
          <p:spPr>
            <a:xfrm>
              <a:off x="5968223" y="1062465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Étoile à 6 branches 146"/>
            <p:cNvSpPr/>
            <p:nvPr/>
          </p:nvSpPr>
          <p:spPr>
            <a:xfrm>
              <a:off x="5968223" y="14085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Étoile à 6 branches 147"/>
            <p:cNvSpPr/>
            <p:nvPr/>
          </p:nvSpPr>
          <p:spPr>
            <a:xfrm>
              <a:off x="5963978" y="177684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Étoile à 6 branches 148"/>
            <p:cNvSpPr/>
            <p:nvPr/>
          </p:nvSpPr>
          <p:spPr>
            <a:xfrm>
              <a:off x="5963978" y="2175572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Étoile à 6 branches 149"/>
            <p:cNvSpPr/>
            <p:nvPr/>
          </p:nvSpPr>
          <p:spPr>
            <a:xfrm>
              <a:off x="5963978" y="2537521"/>
              <a:ext cx="269875" cy="330200"/>
            </a:xfrm>
            <a:prstGeom prst="star6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orme libre 26"/>
          <p:cNvSpPr/>
          <p:nvPr/>
        </p:nvSpPr>
        <p:spPr>
          <a:xfrm>
            <a:off x="6662220" y="889998"/>
            <a:ext cx="469900" cy="512356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6" name="Forme libre 215"/>
          <p:cNvSpPr/>
          <p:nvPr/>
        </p:nvSpPr>
        <p:spPr>
          <a:xfrm>
            <a:off x="6859070" y="1257137"/>
            <a:ext cx="469900" cy="512356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7" name="Forme libre 216"/>
          <p:cNvSpPr/>
          <p:nvPr/>
        </p:nvSpPr>
        <p:spPr>
          <a:xfrm>
            <a:off x="6986070" y="1581986"/>
            <a:ext cx="469900" cy="512356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8" name="Forme libre 217"/>
          <p:cNvSpPr/>
          <p:nvPr/>
        </p:nvSpPr>
        <p:spPr>
          <a:xfrm>
            <a:off x="7094020" y="2016128"/>
            <a:ext cx="469900" cy="512356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9" name="Forme libre 218"/>
          <p:cNvSpPr/>
          <p:nvPr/>
        </p:nvSpPr>
        <p:spPr>
          <a:xfrm>
            <a:off x="7367070" y="2388585"/>
            <a:ext cx="469900" cy="512356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1" name="Forme libre 220"/>
          <p:cNvSpPr/>
          <p:nvPr/>
        </p:nvSpPr>
        <p:spPr>
          <a:xfrm>
            <a:off x="6662220" y="3727451"/>
            <a:ext cx="1478480" cy="1041400"/>
          </a:xfrm>
          <a:custGeom>
            <a:avLst/>
            <a:gdLst>
              <a:gd name="connsiteX0" fmla="*/ 0 w 571500"/>
              <a:gd name="connsiteY0" fmla="*/ 188926 h 256782"/>
              <a:gd name="connsiteX1" fmla="*/ 152400 w 571500"/>
              <a:gd name="connsiteY1" fmla="*/ 185751 h 256782"/>
              <a:gd name="connsiteX2" fmla="*/ 161925 w 571500"/>
              <a:gd name="connsiteY2" fmla="*/ 182576 h 256782"/>
              <a:gd name="connsiteX3" fmla="*/ 171450 w 571500"/>
              <a:gd name="connsiteY3" fmla="*/ 173051 h 256782"/>
              <a:gd name="connsiteX4" fmla="*/ 184150 w 571500"/>
              <a:gd name="connsiteY4" fmla="*/ 147651 h 256782"/>
              <a:gd name="connsiteX5" fmla="*/ 190500 w 571500"/>
              <a:gd name="connsiteY5" fmla="*/ 122251 h 256782"/>
              <a:gd name="connsiteX6" fmla="*/ 193675 w 571500"/>
              <a:gd name="connsiteY6" fmla="*/ 112726 h 256782"/>
              <a:gd name="connsiteX7" fmla="*/ 196850 w 571500"/>
              <a:gd name="connsiteY7" fmla="*/ 87326 h 256782"/>
              <a:gd name="connsiteX8" fmla="*/ 215900 w 571500"/>
              <a:gd name="connsiteY8" fmla="*/ 42876 h 256782"/>
              <a:gd name="connsiteX9" fmla="*/ 222250 w 571500"/>
              <a:gd name="connsiteY9" fmla="*/ 20651 h 256782"/>
              <a:gd name="connsiteX10" fmla="*/ 231775 w 571500"/>
              <a:gd name="connsiteY10" fmla="*/ 11126 h 256782"/>
              <a:gd name="connsiteX11" fmla="*/ 244475 w 571500"/>
              <a:gd name="connsiteY11" fmla="*/ 7951 h 256782"/>
              <a:gd name="connsiteX12" fmla="*/ 254000 w 571500"/>
              <a:gd name="connsiteY12" fmla="*/ 4776 h 256782"/>
              <a:gd name="connsiteX13" fmla="*/ 295275 w 571500"/>
              <a:gd name="connsiteY13" fmla="*/ 20651 h 256782"/>
              <a:gd name="connsiteX14" fmla="*/ 298450 w 571500"/>
              <a:gd name="connsiteY14" fmla="*/ 33351 h 256782"/>
              <a:gd name="connsiteX15" fmla="*/ 301625 w 571500"/>
              <a:gd name="connsiteY15" fmla="*/ 109551 h 256782"/>
              <a:gd name="connsiteX16" fmla="*/ 304800 w 571500"/>
              <a:gd name="connsiteY16" fmla="*/ 211151 h 256782"/>
              <a:gd name="connsiteX17" fmla="*/ 317500 w 571500"/>
              <a:gd name="connsiteY17" fmla="*/ 223851 h 256782"/>
              <a:gd name="connsiteX18" fmla="*/ 327025 w 571500"/>
              <a:gd name="connsiteY18" fmla="*/ 230201 h 256782"/>
              <a:gd name="connsiteX19" fmla="*/ 349250 w 571500"/>
              <a:gd name="connsiteY19" fmla="*/ 236551 h 256782"/>
              <a:gd name="connsiteX20" fmla="*/ 377825 w 571500"/>
              <a:gd name="connsiteY20" fmla="*/ 242901 h 256782"/>
              <a:gd name="connsiteX21" fmla="*/ 460375 w 571500"/>
              <a:gd name="connsiteY21" fmla="*/ 230201 h 256782"/>
              <a:gd name="connsiteX22" fmla="*/ 469900 w 571500"/>
              <a:gd name="connsiteY22" fmla="*/ 217501 h 256782"/>
              <a:gd name="connsiteX23" fmla="*/ 473075 w 571500"/>
              <a:gd name="connsiteY23" fmla="*/ 204801 h 256782"/>
              <a:gd name="connsiteX24" fmla="*/ 482600 w 571500"/>
              <a:gd name="connsiteY24" fmla="*/ 201626 h 256782"/>
              <a:gd name="connsiteX25" fmla="*/ 495300 w 571500"/>
              <a:gd name="connsiteY25" fmla="*/ 198451 h 256782"/>
              <a:gd name="connsiteX26" fmla="*/ 514350 w 571500"/>
              <a:gd name="connsiteY26" fmla="*/ 195276 h 256782"/>
              <a:gd name="connsiteX27" fmla="*/ 523875 w 571500"/>
              <a:gd name="connsiteY27" fmla="*/ 192101 h 256782"/>
              <a:gd name="connsiteX28" fmla="*/ 555625 w 571500"/>
              <a:gd name="connsiteY28" fmla="*/ 188926 h 256782"/>
              <a:gd name="connsiteX29" fmla="*/ 571500 w 571500"/>
              <a:gd name="connsiteY29" fmla="*/ 185751 h 256782"/>
              <a:gd name="connsiteX30" fmla="*/ 571500 w 571500"/>
              <a:gd name="connsiteY30" fmla="*/ 185751 h 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256782">
                <a:moveTo>
                  <a:pt x="0" y="188926"/>
                </a:moveTo>
                <a:lnTo>
                  <a:pt x="152400" y="185751"/>
                </a:lnTo>
                <a:cubicBezTo>
                  <a:pt x="155744" y="185620"/>
                  <a:pt x="159140" y="184432"/>
                  <a:pt x="161925" y="182576"/>
                </a:cubicBezTo>
                <a:cubicBezTo>
                  <a:pt x="165661" y="180085"/>
                  <a:pt x="168275" y="176226"/>
                  <a:pt x="171450" y="173051"/>
                </a:cubicBezTo>
                <a:cubicBezTo>
                  <a:pt x="178610" y="151572"/>
                  <a:pt x="169154" y="177643"/>
                  <a:pt x="184150" y="147651"/>
                </a:cubicBezTo>
                <a:cubicBezTo>
                  <a:pt x="187779" y="140393"/>
                  <a:pt x="188689" y="129497"/>
                  <a:pt x="190500" y="122251"/>
                </a:cubicBezTo>
                <a:cubicBezTo>
                  <a:pt x="191312" y="119004"/>
                  <a:pt x="192617" y="115901"/>
                  <a:pt x="193675" y="112726"/>
                </a:cubicBezTo>
                <a:cubicBezTo>
                  <a:pt x="194733" y="104259"/>
                  <a:pt x="194566" y="95547"/>
                  <a:pt x="196850" y="87326"/>
                </a:cubicBezTo>
                <a:cubicBezTo>
                  <a:pt x="213961" y="25727"/>
                  <a:pt x="203351" y="76340"/>
                  <a:pt x="215900" y="42876"/>
                </a:cubicBezTo>
                <a:cubicBezTo>
                  <a:pt x="216807" y="40457"/>
                  <a:pt x="220057" y="23941"/>
                  <a:pt x="222250" y="20651"/>
                </a:cubicBezTo>
                <a:cubicBezTo>
                  <a:pt x="224741" y="16915"/>
                  <a:pt x="227876" y="13354"/>
                  <a:pt x="231775" y="11126"/>
                </a:cubicBezTo>
                <a:cubicBezTo>
                  <a:pt x="235564" y="8961"/>
                  <a:pt x="240279" y="9150"/>
                  <a:pt x="244475" y="7951"/>
                </a:cubicBezTo>
                <a:cubicBezTo>
                  <a:pt x="247693" y="7032"/>
                  <a:pt x="250825" y="5834"/>
                  <a:pt x="254000" y="4776"/>
                </a:cubicBezTo>
                <a:cubicBezTo>
                  <a:pt x="279797" y="7356"/>
                  <a:pt x="284950" y="0"/>
                  <a:pt x="295275" y="20651"/>
                </a:cubicBezTo>
                <a:cubicBezTo>
                  <a:pt x="297226" y="24554"/>
                  <a:pt x="297392" y="29118"/>
                  <a:pt x="298450" y="33351"/>
                </a:cubicBezTo>
                <a:cubicBezTo>
                  <a:pt x="299508" y="58751"/>
                  <a:pt x="300718" y="84145"/>
                  <a:pt x="301625" y="109551"/>
                </a:cubicBezTo>
                <a:cubicBezTo>
                  <a:pt x="302834" y="143413"/>
                  <a:pt x="300139" y="177590"/>
                  <a:pt x="304800" y="211151"/>
                </a:cubicBezTo>
                <a:cubicBezTo>
                  <a:pt x="305624" y="217081"/>
                  <a:pt x="312954" y="219955"/>
                  <a:pt x="317500" y="223851"/>
                </a:cubicBezTo>
                <a:cubicBezTo>
                  <a:pt x="320397" y="226334"/>
                  <a:pt x="323612" y="228494"/>
                  <a:pt x="327025" y="230201"/>
                </a:cubicBezTo>
                <a:cubicBezTo>
                  <a:pt x="332100" y="232739"/>
                  <a:pt x="344503" y="235195"/>
                  <a:pt x="349250" y="236551"/>
                </a:cubicBezTo>
                <a:cubicBezTo>
                  <a:pt x="371135" y="242804"/>
                  <a:pt x="343446" y="237171"/>
                  <a:pt x="377825" y="242901"/>
                </a:cubicBezTo>
                <a:cubicBezTo>
                  <a:pt x="433794" y="240468"/>
                  <a:pt x="437591" y="256782"/>
                  <a:pt x="460375" y="230201"/>
                </a:cubicBezTo>
                <a:cubicBezTo>
                  <a:pt x="463819" y="226183"/>
                  <a:pt x="466725" y="221734"/>
                  <a:pt x="469900" y="217501"/>
                </a:cubicBezTo>
                <a:cubicBezTo>
                  <a:pt x="470958" y="213268"/>
                  <a:pt x="470349" y="208208"/>
                  <a:pt x="473075" y="204801"/>
                </a:cubicBezTo>
                <a:cubicBezTo>
                  <a:pt x="475166" y="202188"/>
                  <a:pt x="479382" y="202545"/>
                  <a:pt x="482600" y="201626"/>
                </a:cubicBezTo>
                <a:cubicBezTo>
                  <a:pt x="486796" y="200427"/>
                  <a:pt x="491021" y="199307"/>
                  <a:pt x="495300" y="198451"/>
                </a:cubicBezTo>
                <a:cubicBezTo>
                  <a:pt x="501613" y="197188"/>
                  <a:pt x="508066" y="196673"/>
                  <a:pt x="514350" y="195276"/>
                </a:cubicBezTo>
                <a:cubicBezTo>
                  <a:pt x="517617" y="194550"/>
                  <a:pt x="520567" y="192610"/>
                  <a:pt x="523875" y="192101"/>
                </a:cubicBezTo>
                <a:cubicBezTo>
                  <a:pt x="534387" y="190484"/>
                  <a:pt x="545042" y="189984"/>
                  <a:pt x="555625" y="188926"/>
                </a:cubicBezTo>
                <a:cubicBezTo>
                  <a:pt x="569352" y="185494"/>
                  <a:pt x="563961" y="185751"/>
                  <a:pt x="571500" y="185751"/>
                </a:cubicBezTo>
                <a:lnTo>
                  <a:pt x="571500" y="185751"/>
                </a:lnTo>
              </a:path>
            </a:pathLst>
          </a:cu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2" name="Grouper 81"/>
          <p:cNvGrpSpPr/>
          <p:nvPr/>
        </p:nvGrpSpPr>
        <p:grpSpPr>
          <a:xfrm>
            <a:off x="618952" y="1145014"/>
            <a:ext cx="2597325" cy="133352"/>
            <a:chOff x="4316102" y="1175622"/>
            <a:chExt cx="2174668" cy="133352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er 105"/>
          <p:cNvGrpSpPr/>
          <p:nvPr/>
        </p:nvGrpSpPr>
        <p:grpSpPr>
          <a:xfrm>
            <a:off x="634469" y="1513315"/>
            <a:ext cx="2597325" cy="133352"/>
            <a:chOff x="4316102" y="1175622"/>
            <a:chExt cx="2174668" cy="133352"/>
          </a:xfrm>
        </p:grpSpPr>
        <p:cxnSp>
          <p:nvCxnSpPr>
            <p:cNvPr id="110" name="Connecteur droit 10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er 120"/>
          <p:cNvGrpSpPr/>
          <p:nvPr/>
        </p:nvGrpSpPr>
        <p:grpSpPr>
          <a:xfrm>
            <a:off x="634470" y="1882776"/>
            <a:ext cx="2597325" cy="133352"/>
            <a:chOff x="4316102" y="1175622"/>
            <a:chExt cx="2174668" cy="133352"/>
          </a:xfrm>
        </p:grpSpPr>
        <p:cxnSp>
          <p:nvCxnSpPr>
            <p:cNvPr id="122" name="Connecteur droit 121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er 124"/>
          <p:cNvGrpSpPr/>
          <p:nvPr/>
        </p:nvGrpSpPr>
        <p:grpSpPr>
          <a:xfrm>
            <a:off x="621771" y="2252487"/>
            <a:ext cx="2597325" cy="133352"/>
            <a:chOff x="4316102" y="1175622"/>
            <a:chExt cx="2174668" cy="133352"/>
          </a:xfrm>
        </p:grpSpPr>
        <p:cxnSp>
          <p:nvCxnSpPr>
            <p:cNvPr id="126" name="Connecteur droit 12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er 128"/>
          <p:cNvGrpSpPr/>
          <p:nvPr/>
        </p:nvGrpSpPr>
        <p:grpSpPr>
          <a:xfrm>
            <a:off x="621771" y="2614009"/>
            <a:ext cx="2597325" cy="133352"/>
            <a:chOff x="4316102" y="1175622"/>
            <a:chExt cx="2174668" cy="133352"/>
          </a:xfrm>
        </p:grpSpPr>
        <p:cxnSp>
          <p:nvCxnSpPr>
            <p:cNvPr id="130" name="Connecteur droit 129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Ellipse 132"/>
          <p:cNvSpPr/>
          <p:nvPr/>
        </p:nvSpPr>
        <p:spPr>
          <a:xfrm>
            <a:off x="3634994" y="1099796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Ellipse 133"/>
          <p:cNvSpPr/>
          <p:nvPr/>
        </p:nvSpPr>
        <p:spPr>
          <a:xfrm>
            <a:off x="3633710" y="1457445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Ellipse 134"/>
          <p:cNvSpPr/>
          <p:nvPr/>
        </p:nvSpPr>
        <p:spPr>
          <a:xfrm>
            <a:off x="3633710" y="1832561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Ellipse 135"/>
          <p:cNvSpPr/>
          <p:nvPr/>
        </p:nvSpPr>
        <p:spPr>
          <a:xfrm>
            <a:off x="3637955" y="2205019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Ellipse 136"/>
          <p:cNvSpPr/>
          <p:nvPr/>
        </p:nvSpPr>
        <p:spPr>
          <a:xfrm>
            <a:off x="3637955" y="2563794"/>
            <a:ext cx="268367" cy="261780"/>
          </a:xfrm>
          <a:prstGeom prst="ellipse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er 83"/>
          <p:cNvGrpSpPr/>
          <p:nvPr/>
        </p:nvGrpSpPr>
        <p:grpSpPr>
          <a:xfrm>
            <a:off x="3908599" y="1174462"/>
            <a:ext cx="2591696" cy="133352"/>
            <a:chOff x="4316102" y="1175622"/>
            <a:chExt cx="2174668" cy="133352"/>
          </a:xfrm>
        </p:grpSpPr>
        <p:cxnSp>
          <p:nvCxnSpPr>
            <p:cNvPr id="85" name="Connecteur droit 84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r 96"/>
          <p:cNvGrpSpPr/>
          <p:nvPr/>
        </p:nvGrpSpPr>
        <p:grpSpPr>
          <a:xfrm>
            <a:off x="3911774" y="1544350"/>
            <a:ext cx="2591696" cy="133352"/>
            <a:chOff x="4316102" y="1175622"/>
            <a:chExt cx="2174668" cy="133352"/>
          </a:xfrm>
        </p:grpSpPr>
        <p:cxnSp>
          <p:nvCxnSpPr>
            <p:cNvPr id="99" name="Connecteur droit 98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er 102"/>
          <p:cNvGrpSpPr/>
          <p:nvPr/>
        </p:nvGrpSpPr>
        <p:grpSpPr>
          <a:xfrm>
            <a:off x="3911774" y="1912222"/>
            <a:ext cx="2591696" cy="133352"/>
            <a:chOff x="4316102" y="1175622"/>
            <a:chExt cx="2174668" cy="133352"/>
          </a:xfrm>
        </p:grpSpPr>
        <p:cxnSp>
          <p:nvCxnSpPr>
            <p:cNvPr id="104" name="Connecteur droit 103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er 107"/>
          <p:cNvGrpSpPr/>
          <p:nvPr/>
        </p:nvGrpSpPr>
        <p:grpSpPr>
          <a:xfrm>
            <a:off x="3905424" y="2284681"/>
            <a:ext cx="2591696" cy="133352"/>
            <a:chOff x="4316102" y="1175622"/>
            <a:chExt cx="2174668" cy="133352"/>
          </a:xfrm>
        </p:grpSpPr>
        <p:cxnSp>
          <p:nvCxnSpPr>
            <p:cNvPr id="109" name="Connecteur droit 108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er 139"/>
          <p:cNvGrpSpPr/>
          <p:nvPr/>
        </p:nvGrpSpPr>
        <p:grpSpPr>
          <a:xfrm>
            <a:off x="3905424" y="2643511"/>
            <a:ext cx="2591696" cy="133352"/>
            <a:chOff x="4316102" y="1175622"/>
            <a:chExt cx="2174668" cy="133352"/>
          </a:xfrm>
        </p:grpSpPr>
        <p:cxnSp>
          <p:nvCxnSpPr>
            <p:cNvPr id="146" name="Connecteur droit 145"/>
            <p:cNvCxnSpPr/>
            <p:nvPr/>
          </p:nvCxnSpPr>
          <p:spPr>
            <a:xfrm>
              <a:off x="4316102" y="1225814"/>
              <a:ext cx="2095292" cy="1056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150"/>
            <p:cNvCxnSpPr/>
            <p:nvPr/>
          </p:nvCxnSpPr>
          <p:spPr>
            <a:xfrm flipV="1">
              <a:off x="6408220" y="1175622"/>
              <a:ext cx="82550" cy="6075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/>
            <p:cNvCxnSpPr/>
            <p:nvPr/>
          </p:nvCxnSpPr>
          <p:spPr>
            <a:xfrm rot="16200000" flipV="1">
              <a:off x="6420339" y="1238543"/>
              <a:ext cx="74186" cy="6667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ZoneTexte 152"/>
          <p:cNvSpPr txBox="1"/>
          <p:nvPr/>
        </p:nvSpPr>
        <p:spPr>
          <a:xfrm>
            <a:off x="634467" y="3293190"/>
            <a:ext cx="61536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Stimulation </a:t>
            </a:r>
            <a:r>
              <a:rPr lang="en-US" sz="3200" b="1" dirty="0" err="1" smtClean="0">
                <a:solidFill>
                  <a:schemeClr val="bg1"/>
                </a:solidFill>
              </a:rPr>
              <a:t>magnétique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corticale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</a:t>
            </a: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Désynchronisation</a:t>
            </a:r>
            <a:r>
              <a:rPr lang="en-US" sz="3200" b="1" dirty="0" smtClean="0">
                <a:solidFill>
                  <a:schemeClr val="bg1"/>
                </a:solidFill>
              </a:rPr>
              <a:t> des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efférences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motrices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6" grpId="0" animBg="1"/>
      <p:bldP spid="217" grpId="0" animBg="1"/>
      <p:bldP spid="218" grpId="0" animBg="1"/>
      <p:bldP spid="219" grpId="0" animBg="1"/>
      <p:bldP spid="133" grpId="1" animBg="1"/>
      <p:bldP spid="134" grpId="0" animBg="1"/>
      <p:bldP spid="135" grpId="0" animBg="1"/>
      <p:bldP spid="136" grpId="0" animBg="1"/>
      <p:bldP spid="13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4770</TotalTime>
  <Words>2063</Words>
  <Application>Microsoft Macintosh PowerPoint</Application>
  <PresentationFormat>Présentation à l'écran (16:9)</PresentationFormat>
  <Paragraphs>300</Paragraphs>
  <Slides>69</Slides>
  <Notes>4</Notes>
  <HiddenSlides>0</HiddenSlides>
  <MMClips>5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Liaisons</vt:lpstr>
      </vt:variant>
      <vt:variant>
        <vt:i4>1</vt:i4>
      </vt:variant>
      <vt:variant>
        <vt:lpstr>Titres des diapositives</vt:lpstr>
      </vt:variant>
      <vt:variant>
        <vt:i4>69</vt:i4>
      </vt:variant>
    </vt:vector>
  </HeadingPairs>
  <TitlesOfParts>
    <vt:vector size="71" baseType="lpstr">
      <vt:lpstr>Thème Office</vt:lpstr>
      <vt:lpstr>Macintosh HD:Users:francoiswang:Library:Mail Downloads:RCS.docx!OLE_LINK1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La Triple STimulation (TST)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TST</vt:lpstr>
      <vt:lpstr>  TST contrôle          TST test</vt:lpstr>
      <vt:lpstr>TST contrôle / TST test</vt:lpstr>
      <vt:lpstr>Diapositive 22</vt:lpstr>
      <vt:lpstr>TST: indications</vt:lpstr>
      <vt:lpstr>Diapositive 24</vt:lpstr>
      <vt:lpstr>Diapositive 25</vt:lpstr>
      <vt:lpstr>MUNE = 2 : 1</vt:lpstr>
      <vt:lpstr>Diapositive 27</vt:lpstr>
      <vt:lpstr>Diapositive 28</vt:lpstr>
      <vt:lpstr>Diapositive 29</vt:lpstr>
      <vt:lpstr>MUNE  dans la SLA</vt:lpstr>
      <vt:lpstr>MUNE dans la SLA</vt:lpstr>
      <vt:lpstr>MUNIX</vt:lpstr>
      <vt:lpstr>MUNIX</vt:lpstr>
      <vt:lpstr>MUNIX</vt:lpstr>
      <vt:lpstr>MUNIX</vt:lpstr>
      <vt:lpstr>MUNIX</vt:lpstr>
      <vt:lpstr>MUNIX</vt:lpstr>
      <vt:lpstr>MUNIX</vt:lpstr>
      <vt:lpstr>MUNE/MUNIX: indications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PEL: indications</vt:lpstr>
      <vt:lpstr>Neuropathies des &lt; fibres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RCS/RR: indications</vt:lpstr>
      <vt:lpstr>Neuropathies avec composante dysautonomique</vt:lpstr>
      <vt:lpstr>Diapositive 63</vt:lpstr>
      <vt:lpstr>Diapositive 64</vt:lpstr>
      <vt:lpstr>Diapositive 65</vt:lpstr>
      <vt:lpstr>Diapositive 66</vt:lpstr>
      <vt:lpstr>Diapositive 67</vt:lpstr>
      <vt:lpstr>FUEMG: indications</vt:lpstr>
      <vt:lpstr>Diapositive 69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Francois Wang</dc:creator>
  <cp:lastModifiedBy>Francois Wang</cp:lastModifiedBy>
  <cp:revision>43</cp:revision>
  <dcterms:created xsi:type="dcterms:W3CDTF">2014-11-19T10:14:12Z</dcterms:created>
  <dcterms:modified xsi:type="dcterms:W3CDTF">2014-11-20T09:25:26Z</dcterms:modified>
</cp:coreProperties>
</file>