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61" r:id="rId3"/>
    <p:sldId id="290" r:id="rId4"/>
    <p:sldId id="29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  <p:sldId id="293" r:id="rId36"/>
  </p:sldIdLst>
  <p:sldSz cx="9144000" cy="6858000" type="screen4x3"/>
  <p:notesSz cx="6858000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67F"/>
    <a:srgbClr val="FF33CC"/>
    <a:srgbClr val="F4F5FE"/>
    <a:srgbClr val="FFFFFF"/>
    <a:srgbClr val="D60093"/>
    <a:srgbClr val="EDEFF9"/>
    <a:srgbClr val="ECF1F8"/>
    <a:srgbClr val="61044D"/>
    <a:srgbClr val="0F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E861C-3251-1B48-BBF9-1075D9FE9221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46E9D-BC2F-1F4B-9D57-C839FB87B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3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B7F8-A5DF-4CC8-A28E-65E9715036AC}" type="datetimeFigureOut">
              <a:rPr lang="fr-BE" smtClean="0"/>
              <a:t>25/09/2014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C512-9365-4268-BAC0-BF2A24B389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30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9C512-9365-4268-BAC0-BF2A24B389D2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516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104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0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6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106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5200" y="622431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6A8B8530-7EA8-3243-B7B0-35E4031A075B}" type="datetimeFigureOut">
              <a:rPr lang="fr-FR" smtClean="0"/>
              <a:pPr/>
              <a:t>25/09/2014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24085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3E3B0-0719-3A49-A127-1035B0BD6E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5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5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7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2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104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25/09/2014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_gembloux_blan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4669"/>
            <a:ext cx="2711567" cy="596352"/>
          </a:xfrm>
          <a:prstGeom prst="rect">
            <a:avLst/>
          </a:prstGeom>
        </p:spPr>
      </p:pic>
      <p:pic>
        <p:nvPicPr>
          <p:cNvPr id="8" name="Picture 10" descr="http://www.defialimentationwallonie.be/IMG/arton9.png?139271634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45" y="6107185"/>
            <a:ext cx="549138" cy="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A106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104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104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104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104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104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 rot="10800000">
            <a:off x="5308929" y="400799"/>
            <a:ext cx="1398380" cy="5459930"/>
            <a:chOff x="5308929" y="400799"/>
            <a:chExt cx="1398380" cy="5459930"/>
          </a:xfrm>
        </p:grpSpPr>
        <p:sp>
          <p:nvSpPr>
            <p:cNvPr id="4" name="Ellipse 3"/>
            <p:cNvSpPr/>
            <p:nvPr/>
          </p:nvSpPr>
          <p:spPr>
            <a:xfrm>
              <a:off x="5308929" y="4462349"/>
              <a:ext cx="1398380" cy="1398380"/>
            </a:xfrm>
            <a:prstGeom prst="ellipse">
              <a:avLst/>
            </a:prstGeom>
            <a:solidFill>
              <a:srgbClr val="6104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5308929" y="2431574"/>
              <a:ext cx="1398380" cy="1398380"/>
            </a:xfrm>
            <a:prstGeom prst="ellipse">
              <a:avLst/>
            </a:prstGeom>
            <a:solidFill>
              <a:srgbClr val="A106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5308929" y="400799"/>
              <a:ext cx="1398380" cy="1398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60691" y="4685965"/>
            <a:ext cx="4071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A1067F"/>
                </a:solidFill>
              </a:rPr>
              <a:t>Dr Dorothée Goffin</a:t>
            </a:r>
          </a:p>
          <a:p>
            <a:r>
              <a:rPr lang="fr-FR" dirty="0" smtClean="0">
                <a:solidFill>
                  <a:srgbClr val="A1067F"/>
                </a:solidFill>
              </a:rPr>
              <a:t>Fête de la Wallonie </a:t>
            </a:r>
          </a:p>
          <a:p>
            <a:r>
              <a:rPr lang="fr-FR" dirty="0" smtClean="0">
                <a:solidFill>
                  <a:srgbClr val="A1067F"/>
                </a:solidFill>
              </a:rPr>
              <a:t>et de la Fédération Wallonie-Bruxelles</a:t>
            </a:r>
            <a:endParaRPr lang="fr-FR" dirty="0">
              <a:solidFill>
                <a:srgbClr val="A1067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2332" y="1302379"/>
            <a:ext cx="3939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61044D"/>
                </a:solidFill>
                <a:latin typeface="+mj-lt"/>
              </a:rPr>
              <a:t>La Chimiste et l’Alchimiste à la racine du goût </a:t>
            </a:r>
            <a:endParaRPr lang="fr-FR" sz="4000" dirty="0">
              <a:solidFill>
                <a:srgbClr val="61044D"/>
              </a:solidFill>
              <a:latin typeface="+mj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60691" y="4593451"/>
            <a:ext cx="3811309" cy="0"/>
          </a:xfrm>
          <a:prstGeom prst="line">
            <a:avLst/>
          </a:prstGeom>
          <a:ln>
            <a:solidFill>
              <a:srgbClr val="A106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427677" y="906011"/>
            <a:ext cx="127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bg1"/>
                </a:solidFill>
              </a:rPr>
              <a:t>Creativity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34461" y="2946097"/>
            <a:ext cx="16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FF33CC"/>
                </a:solidFill>
              </a:rPr>
              <a:t>Gastronomy</a:t>
            </a:r>
            <a:endParaRPr lang="fr-BE" b="1" dirty="0">
              <a:solidFill>
                <a:srgbClr val="FF33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33473" y="4976873"/>
            <a:ext cx="114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A1067F"/>
                </a:solidFill>
              </a:rPr>
              <a:t>Science</a:t>
            </a:r>
            <a:endParaRPr lang="fr-BE" b="1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45752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Explosion de saveurs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816179" y="1282443"/>
            <a:ext cx="7210338" cy="887136"/>
          </a:xfrm>
        </p:spPr>
        <p:txBody>
          <a:bodyPr>
            <a:noAutofit/>
          </a:bodyPr>
          <a:lstStyle/>
          <a:p>
            <a:pPr algn="just"/>
            <a:r>
              <a:rPr lang="fr-FR" dirty="0" smtClean="0">
                <a:solidFill>
                  <a:srgbClr val="A1067F"/>
                </a:solidFill>
              </a:rPr>
              <a:t>         dit que l’on joue sur :</a:t>
            </a:r>
          </a:p>
          <a:p>
            <a:pPr marL="342900" indent="-342900" algn="just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Choix des ingrédients</a:t>
            </a:r>
          </a:p>
          <a:p>
            <a:pPr marL="342900" indent="-342900" algn="just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 La formulation (mousse, crème, gelée…)</a:t>
            </a:r>
          </a:p>
          <a:p>
            <a:pPr algn="just">
              <a:buSzPct val="150000"/>
            </a:pPr>
            <a:r>
              <a:rPr lang="fr-FR" dirty="0" smtClean="0">
                <a:solidFill>
                  <a:srgbClr val="A1067F"/>
                </a:solidFill>
              </a:rPr>
              <a:t>Afin d’obtenir une cinétique de relargage des molécules optimum afin de stimuler efficacement les neurones de la satisfaction</a:t>
            </a:r>
            <a:endParaRPr lang="fr-FR" dirty="0">
              <a:solidFill>
                <a:srgbClr val="A1067F"/>
              </a:solidFill>
            </a:endParaRPr>
          </a:p>
        </p:txBody>
      </p:sp>
      <p:pic>
        <p:nvPicPr>
          <p:cNvPr id="4" name="Picture 12" descr="http://www.clker.com/cliparts/J/i/D/w/A/8/empty-flask-erlen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01" y="1282443"/>
            <a:ext cx="411737" cy="4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31004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Explosion de saveurs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816179" y="1282443"/>
            <a:ext cx="7210338" cy="887136"/>
          </a:xfrm>
        </p:spPr>
        <p:txBody>
          <a:bodyPr>
            <a:noAutofit/>
          </a:bodyPr>
          <a:lstStyle/>
          <a:p>
            <a:pPr algn="just"/>
            <a:r>
              <a:rPr lang="fr-FR" dirty="0" smtClean="0">
                <a:solidFill>
                  <a:srgbClr val="A1067F"/>
                </a:solidFill>
              </a:rPr>
              <a:t>En cuisinant ses produits, le chef va tenter de :</a:t>
            </a:r>
          </a:p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>
                <a:solidFill>
                  <a:srgbClr val="A1067F"/>
                </a:solidFill>
              </a:rPr>
              <a:t>Les </a:t>
            </a:r>
            <a:r>
              <a:rPr lang="fr-FR" dirty="0" smtClean="0">
                <a:solidFill>
                  <a:srgbClr val="A1067F"/>
                </a:solidFill>
              </a:rPr>
              <a:t>sublimer</a:t>
            </a:r>
          </a:p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Trouver des combinaisons heureuses </a:t>
            </a:r>
          </a:p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Développer des bouquets harmonieux</a:t>
            </a:r>
          </a:p>
          <a:p>
            <a:pPr marL="457200" indent="-457200" algn="just">
              <a:buBlip>
                <a:blip r:embed="rId2"/>
              </a:buBlip>
            </a:pPr>
            <a:endParaRPr lang="fr-FR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306548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Longue</a:t>
            </a:r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ur</a:t>
            </a:r>
            <a:r>
              <a:rPr lang="fr-FR" sz="4400" b="1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 en bouche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069642" y="1366185"/>
            <a:ext cx="7881990" cy="887136"/>
          </a:xfrm>
        </p:spPr>
        <p:txBody>
          <a:bodyPr>
            <a:noAutofit/>
          </a:bodyPr>
          <a:lstStyle/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Les capteurs sensoriels ne sont  rapidement plus excités </a:t>
            </a:r>
          </a:p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 smtClean="0">
                <a:solidFill>
                  <a:srgbClr val="A1067F"/>
                </a:solidFill>
              </a:rPr>
              <a:t>Ils n’envoient plus de signaux</a:t>
            </a:r>
          </a:p>
          <a:p>
            <a:pPr marL="457200" indent="-457200" algn="l">
              <a:buSzPct val="150000"/>
              <a:buBlip>
                <a:blip r:embed="rId2"/>
              </a:buBlip>
            </a:pPr>
            <a:r>
              <a:rPr lang="fr-FR" dirty="0">
                <a:solidFill>
                  <a:srgbClr val="A1067F"/>
                </a:solidFill>
              </a:rPr>
              <a:t>Besoin de les réactiver afin ↗ la longueur et l’intensité du </a:t>
            </a:r>
            <a:r>
              <a:rPr lang="fr-FR" dirty="0" smtClean="0">
                <a:solidFill>
                  <a:srgbClr val="A1067F"/>
                </a:solidFill>
              </a:rPr>
              <a:t>goût</a:t>
            </a:r>
          </a:p>
          <a:p>
            <a:pPr algn="l">
              <a:buSzPct val="150000"/>
            </a:pPr>
            <a:r>
              <a:rPr lang="fr-FR" dirty="0" smtClean="0">
                <a:solidFill>
                  <a:srgbClr val="A1067F"/>
                </a:solidFill>
              </a:rPr>
              <a:t>    Diversifier les textures d’un même produit au sein d’un même plat</a:t>
            </a:r>
          </a:p>
          <a:p>
            <a:pPr algn="l">
              <a:buSzPct val="150000"/>
            </a:pPr>
            <a:r>
              <a:rPr lang="fr-FR" dirty="0" smtClean="0">
                <a:solidFill>
                  <a:srgbClr val="FF33CC"/>
                </a:solidFill>
              </a:rPr>
              <a:t>« San, peux-tu illustrer le propos »</a:t>
            </a:r>
            <a:endParaRPr lang="fr-FR" dirty="0">
              <a:solidFill>
                <a:srgbClr val="FF33CC"/>
              </a:solidFill>
            </a:endParaRPr>
          </a:p>
          <a:p>
            <a:pPr algn="just"/>
            <a:endParaRPr lang="fr-FR" dirty="0">
              <a:solidFill>
                <a:srgbClr val="FF33CC"/>
              </a:solidFill>
            </a:endParaRPr>
          </a:p>
        </p:txBody>
      </p:sp>
      <p:pic>
        <p:nvPicPr>
          <p:cNvPr id="1026" name="Picture 2" descr="http://lecerveau.mcgill.ca/flash/capsules/images/outil_rouge10_img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7" t="46772" r="3621" b="2619"/>
          <a:stretch/>
        </p:blipFill>
        <p:spPr bwMode="auto">
          <a:xfrm>
            <a:off x="1168343" y="1206388"/>
            <a:ext cx="6528597" cy="48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Smart Gastronomy Lab\Communication\Logo transpar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1" t="4018" b="8220"/>
          <a:stretch/>
        </p:blipFill>
        <p:spPr bwMode="auto">
          <a:xfrm rot="5400000">
            <a:off x="950599" y="3898962"/>
            <a:ext cx="238085" cy="11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4" y="5157187"/>
            <a:ext cx="549538" cy="5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2775708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/>
              <a:t>Quelles molécules?</a:t>
            </a:r>
            <a:endParaRPr lang="fr-FR" sz="5400" dirty="0"/>
          </a:p>
        </p:txBody>
      </p:sp>
      <p:pic>
        <p:nvPicPr>
          <p:cNvPr id="7" name="Picture 2" descr="D:\Smart Gastronomy Lab\Communication\Logo transpar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8364" r="81138" b="10720"/>
          <a:stretch/>
        </p:blipFill>
        <p:spPr bwMode="auto">
          <a:xfrm>
            <a:off x="4119695" y="3825380"/>
            <a:ext cx="603307" cy="21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212750" y="1095316"/>
            <a:ext cx="2417191" cy="1470901"/>
            <a:chOff x="608581" y="1904301"/>
            <a:chExt cx="3333750" cy="1905000"/>
          </a:xfrm>
        </p:grpSpPr>
        <p:pic>
          <p:nvPicPr>
            <p:cNvPr id="6" name="Picture 4" descr="http://upload.wikimedia.org/wikipedia/commons/thumb/7/7d/H%C3%A9raldique_meuble_Livre_ouvert.svg/350px-H%C3%A9raldique_meuble_Livre_ouver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81" y="1904301"/>
              <a:ext cx="33337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275454" y="2270347"/>
              <a:ext cx="1056037" cy="102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4400" dirty="0" smtClean="0">
                  <a:solidFill>
                    <a:srgbClr val="A1067F"/>
                  </a:solidFill>
                </a:rPr>
                <a:t>2</a:t>
              </a:r>
              <a:endParaRPr lang="fr-BE" sz="4400" dirty="0">
                <a:solidFill>
                  <a:srgbClr val="A10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744519" y="426274"/>
            <a:ext cx="5961811" cy="5680027"/>
            <a:chOff x="1744519" y="426274"/>
            <a:chExt cx="5961811" cy="5680027"/>
          </a:xfrm>
        </p:grpSpPr>
        <p:grpSp>
          <p:nvGrpSpPr>
            <p:cNvPr id="21" name="Groupe 20"/>
            <p:cNvGrpSpPr/>
            <p:nvPr/>
          </p:nvGrpSpPr>
          <p:grpSpPr>
            <a:xfrm>
              <a:off x="1744519" y="426274"/>
              <a:ext cx="5961811" cy="5680027"/>
              <a:chOff x="1744519" y="426274"/>
              <a:chExt cx="5961811" cy="5680027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744519" y="426274"/>
                <a:ext cx="5961811" cy="5680027"/>
                <a:chOff x="1043673" y="1297222"/>
                <a:chExt cx="4166269" cy="4262919"/>
              </a:xfrm>
            </p:grpSpPr>
            <p:pic>
              <p:nvPicPr>
                <p:cNvPr id="2050" name="Picture 2" descr="http://thumbs.dreamstime.com/z/monde-dans-des-mes-mains-924055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141" b="8183"/>
                <a:stretch/>
              </p:blipFill>
              <p:spPr bwMode="auto">
                <a:xfrm>
                  <a:off x="1043673" y="1297222"/>
                  <a:ext cx="4166269" cy="42629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Ellipse 4"/>
                <p:cNvSpPr/>
                <p:nvPr/>
              </p:nvSpPr>
              <p:spPr>
                <a:xfrm>
                  <a:off x="2677562" y="2381381"/>
                  <a:ext cx="2279778" cy="21686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2050026" y="3298597"/>
                <a:ext cx="958645" cy="755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050026" y="575187"/>
                <a:ext cx="840658" cy="589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084881" y="870155"/>
                <a:ext cx="510538" cy="5014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84881" y="3604071"/>
                <a:ext cx="510538" cy="450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84881" y="1908581"/>
                <a:ext cx="621449" cy="751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8" name="Parallélogramme 17"/>
              <p:cNvSpPr/>
              <p:nvPr/>
            </p:nvSpPr>
            <p:spPr>
              <a:xfrm rot="19419504">
                <a:off x="3816121" y="2224715"/>
                <a:ext cx="877857" cy="210902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050026" y="426274"/>
              <a:ext cx="420329" cy="945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4711514" y="2856615"/>
            <a:ext cx="856772" cy="1018306"/>
          </a:xfrm>
        </p:spPr>
        <p:txBody>
          <a:bodyPr>
            <a:noAutofit/>
          </a:bodyPr>
          <a:lstStyle/>
          <a:p>
            <a:pPr algn="just"/>
            <a:r>
              <a:rPr lang="fr-FR" sz="7200" dirty="0" smtClean="0">
                <a:solidFill>
                  <a:srgbClr val="A1067F"/>
                </a:solidFill>
              </a:rPr>
              <a:t>?</a:t>
            </a:r>
            <a:endParaRPr lang="fr-FR" sz="7200" dirty="0">
              <a:solidFill>
                <a:srgbClr val="A1067F"/>
              </a:solidFill>
            </a:endParaRPr>
          </a:p>
        </p:txBody>
      </p:sp>
      <p:pic>
        <p:nvPicPr>
          <p:cNvPr id="9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8"/>
          <a:stretch/>
        </p:blipFill>
        <p:spPr bwMode="auto">
          <a:xfrm>
            <a:off x="3983823" y="2429861"/>
            <a:ext cx="1014327" cy="6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r="47873"/>
          <a:stretch/>
        </p:blipFill>
        <p:spPr bwMode="auto">
          <a:xfrm>
            <a:off x="6295873" y="3604071"/>
            <a:ext cx="721453" cy="9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4"/>
          <a:stretch/>
        </p:blipFill>
        <p:spPr bwMode="auto">
          <a:xfrm>
            <a:off x="6228317" y="1908581"/>
            <a:ext cx="856564" cy="7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6469"/>
          <a:stretch/>
        </p:blipFill>
        <p:spPr bwMode="auto">
          <a:xfrm>
            <a:off x="3383475" y="2959851"/>
            <a:ext cx="911056" cy="8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r="65697"/>
          <a:stretch/>
        </p:blipFill>
        <p:spPr bwMode="auto">
          <a:xfrm>
            <a:off x="6430718" y="2512651"/>
            <a:ext cx="914146" cy="8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95"/>
          <a:stretch/>
        </p:blipFill>
        <p:spPr bwMode="auto">
          <a:xfrm>
            <a:off x="5448585" y="2528372"/>
            <a:ext cx="847288" cy="10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3" t="-247" b="247"/>
          <a:stretch/>
        </p:blipFill>
        <p:spPr bwMode="auto">
          <a:xfrm>
            <a:off x="5106213" y="3745798"/>
            <a:ext cx="1074105" cy="10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r="54986"/>
          <a:stretch/>
        </p:blipFill>
        <p:spPr bwMode="auto">
          <a:xfrm>
            <a:off x="4119540" y="3198017"/>
            <a:ext cx="614523" cy="10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68160"/>
          <a:stretch/>
        </p:blipFill>
        <p:spPr bwMode="auto">
          <a:xfrm>
            <a:off x="5071925" y="1779126"/>
            <a:ext cx="753319" cy="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chrom-china.com/fileup/PIC/201203021023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1305" r="54944" b="33062"/>
          <a:stretch/>
        </p:blipFill>
        <p:spPr bwMode="auto">
          <a:xfrm>
            <a:off x="992237" y="324466"/>
            <a:ext cx="2399892" cy="25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3.gstatic.com/images?q=tbn:ANd9GcT3KmVCLyAp4RTfAlhB-nG60apcIQ3ddYUypa88_5SlPik0SExz-4j6Jv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94" y="324466"/>
            <a:ext cx="3655280" cy="36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masterchimie1.u-psud.fr/Chromatoweb/Images%20chromato/menth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9" b="7106"/>
          <a:stretch/>
        </p:blipFill>
        <p:spPr bwMode="auto">
          <a:xfrm>
            <a:off x="819351" y="3244645"/>
            <a:ext cx="3457681" cy="24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630994" y="4478267"/>
            <a:ext cx="3996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A1067F"/>
                </a:solidFill>
              </a:rPr>
              <a:t>On ne sais toujours pas quelles molécules participent au goût!</a:t>
            </a:r>
          </a:p>
        </p:txBody>
      </p:sp>
    </p:spTree>
    <p:extLst>
      <p:ext uri="{BB962C8B-B14F-4D97-AF65-F5344CB8AC3E}">
        <p14:creationId xmlns:p14="http://schemas.microsoft.com/office/powerpoint/2010/main" val="37891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techniques-ingenieur.fr/res/media/docbase/image/sl7146178-web/7146430-we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4"/>
          <a:stretch/>
        </p:blipFill>
        <p:spPr bwMode="auto">
          <a:xfrm>
            <a:off x="335431" y="1312612"/>
            <a:ext cx="8200717" cy="39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548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 dirty="0" err="1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Olfactométrie</a:t>
            </a:r>
            <a:endParaRPr lang="fr-FR" sz="4400" b="1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9936" y="5515897"/>
            <a:ext cx="309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A1067F"/>
                </a:solidFill>
              </a:rPr>
              <a:t>Description odeur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01729" y="5777507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A1067F"/>
                </a:solidFill>
              </a:rPr>
              <a:t>Intensité</a:t>
            </a:r>
            <a:endParaRPr lang="fr-BE" sz="2800" dirty="0">
              <a:solidFill>
                <a:srgbClr val="A1067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46837" y="5436185"/>
            <a:ext cx="179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A1067F"/>
                </a:solidFill>
              </a:rPr>
              <a:t>Longueur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548" y="297982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FOODPAIRING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37682" y="5196905"/>
            <a:ext cx="59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A1067F"/>
                </a:solidFill>
              </a:rPr>
              <a:t>Nouvelle discipline permettant des association créatives de produits</a:t>
            </a:r>
            <a:endParaRPr lang="fr-BE" sz="2800" dirty="0">
              <a:solidFill>
                <a:srgbClr val="A1067F"/>
              </a:solidFill>
            </a:endParaRPr>
          </a:p>
        </p:txBody>
      </p:sp>
      <p:pic>
        <p:nvPicPr>
          <p:cNvPr id="5122" name="Picture 2" descr="http://www.foodtechconnect.com/wp-content/uploads/2012/11/Cooked-Carrot-Food-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91" y="1074198"/>
            <a:ext cx="5162159" cy="4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GwhbYMLSDXo/RlVzRPjaQxI/AAAAAAAAACk/PD4hWzaXuNA/s320/foodpairing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91" y="1074198"/>
            <a:ext cx="5162159" cy="41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548" y="297982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Autres Facteurs….</a:t>
            </a:r>
          </a:p>
        </p:txBody>
      </p:sp>
      <p:pic>
        <p:nvPicPr>
          <p:cNvPr id="6146" name="Picture 2" descr="http://img0.mxstatic.com/wallpapers/6db0b34604bc9fc3e81fb5b10c3d2690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91" y="1290330"/>
            <a:ext cx="23383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Pm6wluQGO4-qGTvQ4yUgX2IHEDrRILTbRy7HpNVApGQxdh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06" y="1442952"/>
            <a:ext cx="2666290" cy="19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egitimegourmandise.com/blog/public/madeleines_rapadura/.MadeleineRapadura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2" y="3442670"/>
            <a:ext cx="3302794" cy="21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quaflores.com/UserFiles/Image/nutri_blu_stimuler_physiologie%281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97" y="3735595"/>
            <a:ext cx="2252308" cy="24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227427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/>
              <a:t>Applications en gastronomie</a:t>
            </a:r>
            <a:endParaRPr lang="fr-FR" sz="5400" dirty="0"/>
          </a:p>
        </p:txBody>
      </p:sp>
      <p:pic>
        <p:nvPicPr>
          <p:cNvPr id="7" name="Picture 2" descr="D:\Smart Gastronomy Lab\Communication\Logo transpar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8364" r="81138" b="10720"/>
          <a:stretch/>
        </p:blipFill>
        <p:spPr bwMode="auto">
          <a:xfrm>
            <a:off x="4208183" y="3899120"/>
            <a:ext cx="603307" cy="21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212750" y="593884"/>
            <a:ext cx="2417191" cy="1470901"/>
            <a:chOff x="608581" y="1904301"/>
            <a:chExt cx="3333750" cy="1905000"/>
          </a:xfrm>
        </p:grpSpPr>
        <p:pic>
          <p:nvPicPr>
            <p:cNvPr id="6" name="Picture 4" descr="http://upload.wikimedia.org/wikipedia/commons/thumb/7/7d/H%C3%A9raldique_meuble_Livre_ouvert.svg/350px-H%C3%A9raldique_meuble_Livre_ouver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81" y="1904301"/>
              <a:ext cx="33337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275454" y="2270347"/>
              <a:ext cx="1056037" cy="102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4400" dirty="0" smtClean="0">
                  <a:solidFill>
                    <a:srgbClr val="A1067F"/>
                  </a:solidFill>
                </a:rPr>
                <a:t>3</a:t>
              </a:r>
              <a:endParaRPr lang="fr-BE" sz="4400" dirty="0">
                <a:solidFill>
                  <a:srgbClr val="A10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62e528761d0685343e1c-f3d1b99a743ffa4142d9d7f1978d9686.ssl.cf2.rackcdn.com/files/18966/article/width668/qkbjt4hj-1355972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21" y="1261606"/>
            <a:ext cx="6130060" cy="40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72" y="1429304"/>
            <a:ext cx="1484358" cy="24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A1067F"/>
                </a:solidFill>
              </a:rPr>
              <a:t>La carotte</a:t>
            </a:r>
            <a:endParaRPr lang="fr-FR" b="1" dirty="0">
              <a:solidFill>
                <a:srgbClr val="A1067F"/>
              </a:solidFill>
            </a:endParaRPr>
          </a:p>
        </p:txBody>
      </p:sp>
      <p:pic>
        <p:nvPicPr>
          <p:cNvPr id="9" name="Picture 2" descr="https://encrypted-tbn1.gstatic.com/images?q=tbn:ANd9GcQdKbVD3GVMwCnB_HNXxWn9LKTb8zjjYNn4Fl70Ey84LdeHj5O_t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7354" r="13830" b="5711"/>
          <a:stretch/>
        </p:blipFill>
        <p:spPr bwMode="auto">
          <a:xfrm>
            <a:off x="1120877" y="1299651"/>
            <a:ext cx="2182761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3200398" y="1087382"/>
            <a:ext cx="5943602" cy="5247589"/>
            <a:chOff x="3200398" y="1087382"/>
            <a:chExt cx="5943602" cy="5247589"/>
          </a:xfrm>
        </p:grpSpPr>
        <p:pic>
          <p:nvPicPr>
            <p:cNvPr id="7172" name="Picture 4" descr="http://4.bp.blogspot.com/_8poUh6uvxRg/TBt7qKq2XmI/AAAAAAAAH-k/QLbno8gAAKQ/s1600/diversification-7124_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083" y="1087382"/>
              <a:ext cx="2808232" cy="393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3952567" y="2671777"/>
              <a:ext cx="50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4400" b="1" dirty="0">
                  <a:solidFill>
                    <a:srgbClr val="A1067F"/>
                  </a:solidFill>
                  <a:latin typeface="+mj-lt"/>
                  <a:ea typeface="+mj-ea"/>
                  <a:cs typeface="+mj-cs"/>
                </a:rPr>
                <a:t>≠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200398" y="5380864"/>
              <a:ext cx="5943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smtClean="0">
                  <a:solidFill>
                    <a:srgbClr val="A1067F"/>
                  </a:solidFill>
                </a:rPr>
                <a:t>Conditions buccales : pH, T°, enzymes, broyage…</a:t>
              </a:r>
              <a:endParaRPr lang="fr-BE" sz="2800" dirty="0">
                <a:solidFill>
                  <a:srgbClr val="A10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4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A1067F"/>
                </a:solidFill>
              </a:rPr>
              <a:t>In vivo ou modèles in vitro</a:t>
            </a:r>
            <a:endParaRPr lang="fr-FR" b="1" dirty="0">
              <a:solidFill>
                <a:srgbClr val="A1067F"/>
              </a:solidFill>
            </a:endParaRPr>
          </a:p>
        </p:txBody>
      </p:sp>
      <p:pic>
        <p:nvPicPr>
          <p:cNvPr id="7170" name="Picture 2" descr="Equipements Compéten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54489" r="48760" b="17391"/>
          <a:stretch/>
        </p:blipFill>
        <p:spPr bwMode="auto">
          <a:xfrm>
            <a:off x="1474838" y="1610734"/>
            <a:ext cx="6147128" cy="40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A1067F"/>
                </a:solidFill>
              </a:rPr>
              <a:t>Transformation du produit</a:t>
            </a:r>
            <a:endParaRPr lang="fr-FR" b="1" dirty="0">
              <a:solidFill>
                <a:srgbClr val="A1067F"/>
              </a:solidFill>
            </a:endParaRPr>
          </a:p>
        </p:txBody>
      </p:sp>
      <p:pic>
        <p:nvPicPr>
          <p:cNvPr id="8194" name="Picture 2" descr="http://wildflowerfinder.org.uk/Flowers/C/Carrot%28Wild%29/Carot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226561"/>
            <a:ext cx="1658310" cy="155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www.medicinescomplete.com/mc/herbals/current/images/Hrbwild_carrotC001_defa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r="45832" b="44459"/>
          <a:stretch/>
        </p:blipFill>
        <p:spPr bwMode="auto">
          <a:xfrm>
            <a:off x="4622502" y="2031973"/>
            <a:ext cx="1453833" cy="11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ontent.answcdn.com/main/content/img/oxford/oxfordBiochemistry/0198529171.ionone.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9"/>
          <a:stretch/>
        </p:blipFill>
        <p:spPr bwMode="auto">
          <a:xfrm>
            <a:off x="4105920" y="3262494"/>
            <a:ext cx="1232608" cy="11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8256" y="2315803"/>
            <a:ext cx="1651819" cy="523220"/>
          </a:xfrm>
          <a:prstGeom prst="rect">
            <a:avLst/>
          </a:prstGeom>
          <a:ln>
            <a:solidFill>
              <a:srgbClr val="FF33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Découpe</a:t>
            </a:r>
            <a:endParaRPr lang="fr-BE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520130" y="2329247"/>
            <a:ext cx="1956618" cy="523220"/>
          </a:xfrm>
          <a:prstGeom prst="rect">
            <a:avLst/>
          </a:prstGeom>
          <a:ln>
            <a:solidFill>
              <a:srgbClr val="FF33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Cuisson</a:t>
            </a:r>
            <a:endParaRPr lang="fr-BE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899354" y="3711108"/>
            <a:ext cx="3000462" cy="954107"/>
          </a:xfrm>
          <a:prstGeom prst="rect">
            <a:avLst/>
          </a:prstGeom>
          <a:ln>
            <a:solidFill>
              <a:srgbClr val="FF33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Ajout de sel ou sucre</a:t>
            </a:r>
            <a:endParaRPr lang="fr-BE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477459" y="4665405"/>
            <a:ext cx="3173913" cy="954107"/>
          </a:xfrm>
          <a:prstGeom prst="rect">
            <a:avLst/>
          </a:prstGeom>
          <a:ln>
            <a:solidFill>
              <a:srgbClr val="FF33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Ajout de matière grasse</a:t>
            </a:r>
            <a:endParaRPr lang="fr-BE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3344329"/>
            <a:ext cx="2197510" cy="954107"/>
          </a:xfrm>
          <a:prstGeom prst="rect">
            <a:avLst/>
          </a:prstGeom>
          <a:ln>
            <a:solidFill>
              <a:srgbClr val="FF33C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Mousse, gel…</a:t>
            </a:r>
            <a:endParaRPr lang="fr-BE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8256" y="1341785"/>
            <a:ext cx="770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A1067F"/>
                </a:solidFill>
              </a:rPr>
              <a:t>Le Chef va permettre au produit de s’exprimer </a:t>
            </a:r>
            <a:endParaRPr lang="fr-BE" sz="2800" dirty="0">
              <a:solidFill>
                <a:srgbClr val="A1067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46268" y="5727688"/>
            <a:ext cx="566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A1067F"/>
                </a:solidFill>
              </a:rPr>
              <a:t>= l’essence de la cuisine mais c’est de la chimie → San 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227427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/>
              <a:t>Illustration des interactions via un projet à la sauce living </a:t>
            </a:r>
            <a:r>
              <a:rPr lang="fr-FR" sz="5400" dirty="0" err="1" smtClean="0"/>
              <a:t>Lab</a:t>
            </a:r>
            <a:endParaRPr lang="fr-FR" sz="5400" dirty="0"/>
          </a:p>
        </p:txBody>
      </p:sp>
      <p:pic>
        <p:nvPicPr>
          <p:cNvPr id="7" name="Picture 2" descr="D:\Smart Gastronomy Lab\Communication\Logo transpar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8364" r="81138" b="10720"/>
          <a:stretch/>
        </p:blipFill>
        <p:spPr bwMode="auto">
          <a:xfrm>
            <a:off x="4307637" y="4743272"/>
            <a:ext cx="496555" cy="17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212750" y="593884"/>
            <a:ext cx="2417191" cy="1470901"/>
            <a:chOff x="608581" y="1904301"/>
            <a:chExt cx="3333750" cy="1905000"/>
          </a:xfrm>
        </p:grpSpPr>
        <p:pic>
          <p:nvPicPr>
            <p:cNvPr id="6" name="Picture 4" descr="http://upload.wikimedia.org/wikipedia/commons/thumb/7/7d/H%C3%A9raldique_meuble_Livre_ouvert.svg/350px-H%C3%A9raldique_meuble_Livre_ouver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81" y="1904301"/>
              <a:ext cx="33337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275454" y="2270347"/>
              <a:ext cx="1056037" cy="102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4400" dirty="0" smtClean="0">
                  <a:solidFill>
                    <a:srgbClr val="A1067F"/>
                  </a:solidFill>
                </a:rPr>
                <a:t>4</a:t>
              </a:r>
              <a:endParaRPr lang="fr-BE" sz="4400" dirty="0">
                <a:solidFill>
                  <a:srgbClr val="A10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8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392631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1 : </a:t>
            </a:r>
            <a:r>
              <a:rPr lang="fr-FR" sz="3200" dirty="0" smtClean="0">
                <a:solidFill>
                  <a:srgbClr val="A1067F"/>
                </a:solidFill>
                <a:latin typeface="+mn-lt"/>
              </a:rPr>
              <a:t>émergence d’un besoin exprimer par le citoyen lors d’une séance de brainstorming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527" y="2477405"/>
            <a:ext cx="79037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D60093"/>
                </a:solidFill>
              </a:rPr>
              <a:t>Exemple : </a:t>
            </a:r>
          </a:p>
          <a:p>
            <a:r>
              <a:rPr lang="fr-BE" sz="2800" i="1" dirty="0" smtClean="0">
                <a:solidFill>
                  <a:srgbClr val="D60093"/>
                </a:solidFill>
              </a:rPr>
              <a:t>« Comment consommer des légumes locaux toute l’année sans avoir une dégradation de leur goût et de leurs effets sur la santé? »</a:t>
            </a:r>
          </a:p>
          <a:p>
            <a:endParaRPr lang="fr-BE" sz="2800" i="1" dirty="0">
              <a:solidFill>
                <a:srgbClr val="D60093"/>
              </a:solidFill>
            </a:endParaRPr>
          </a:p>
          <a:p>
            <a:r>
              <a:rPr lang="fr-BE" sz="2800" b="1" dirty="0" smtClean="0">
                <a:solidFill>
                  <a:srgbClr val="D60093"/>
                </a:solidFill>
              </a:rPr>
              <a:t>Traduction technique du besoin : </a:t>
            </a:r>
          </a:p>
          <a:p>
            <a:r>
              <a:rPr lang="fr-BE" sz="2800" i="1" dirty="0" smtClean="0">
                <a:solidFill>
                  <a:srgbClr val="D60093"/>
                </a:solidFill>
              </a:rPr>
              <a:t>Augmenter leur durée de vie tout en conservant ou améliorant leurs qualités organoleptiques</a:t>
            </a:r>
            <a:endParaRPr lang="fr-BE" sz="2800" i="1" dirty="0">
              <a:solidFill>
                <a:srgbClr val="D60093"/>
              </a:solidFill>
            </a:endParaRPr>
          </a:p>
        </p:txBody>
      </p:sp>
      <p:pic>
        <p:nvPicPr>
          <p:cNvPr id="10242" name="Picture 2" descr="http://cdn2.hubspot.net/hub/319190/file-430224978-jpg/9029594967_26e0a36e3d_o.jpg?t=1410199168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21" y="1535631"/>
            <a:ext cx="1681317" cy="12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392631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2 : </a:t>
            </a:r>
            <a:r>
              <a:rPr lang="fr-FR" sz="3200" dirty="0" smtClean="0">
                <a:solidFill>
                  <a:srgbClr val="A1067F"/>
                </a:solidFill>
                <a:latin typeface="+mn-lt"/>
              </a:rPr>
              <a:t>Proposition de solution → la </a:t>
            </a:r>
            <a:r>
              <a:rPr lang="fr-FR" sz="3200" smtClean="0">
                <a:solidFill>
                  <a:srgbClr val="A1067F"/>
                </a:solidFill>
                <a:latin typeface="+mn-lt"/>
              </a:rPr>
              <a:t>lactofermentation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6527" y="1758314"/>
            <a:ext cx="790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D60093"/>
                </a:solidFill>
              </a:rPr>
              <a:t>Méthode ancestrale remise au goût du jour</a:t>
            </a:r>
            <a:endParaRPr lang="fr-BE" sz="2800" i="1" dirty="0">
              <a:solidFill>
                <a:srgbClr val="D60093"/>
              </a:solidFill>
            </a:endParaRPr>
          </a:p>
        </p:txBody>
      </p:sp>
      <p:pic>
        <p:nvPicPr>
          <p:cNvPr id="1026" name="Picture 2" descr="http://4.bp.blogspot.com/-RwICBpUuz-s/UWd6yhwKrvI/AAAAAAAAABY/fNX5a1Wr6LE/s200/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02" y="2589459"/>
            <a:ext cx="1708736" cy="16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1089" y="4556259"/>
            <a:ext cx="579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D60093"/>
                </a:solidFill>
              </a:rPr>
              <a:t>Sucres simples → acide lactique</a:t>
            </a:r>
          </a:p>
          <a:p>
            <a:r>
              <a:rPr lang="fr-BE" sz="2800" b="1" i="1" dirty="0">
                <a:solidFill>
                  <a:srgbClr val="D60093"/>
                </a:solidFill>
              </a:rPr>
              <a:t>	</a:t>
            </a:r>
            <a:r>
              <a:rPr lang="fr-BE" sz="2800" b="1" i="1" dirty="0" smtClean="0">
                <a:solidFill>
                  <a:srgbClr val="D60093"/>
                </a:solidFill>
              </a:rPr>
              <a:t>					→ </a:t>
            </a:r>
            <a:r>
              <a:rPr lang="fr-BE" sz="2800" b="1" i="1" dirty="0" err="1" smtClean="0">
                <a:solidFill>
                  <a:srgbClr val="D60093"/>
                </a:solidFill>
              </a:rPr>
              <a:t>Bacteriocines</a:t>
            </a:r>
            <a:endParaRPr lang="fr-BE" sz="2800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2 : </a:t>
            </a:r>
            <a:r>
              <a:rPr lang="fr-FR" sz="3200" dirty="0" smtClean="0">
                <a:solidFill>
                  <a:srgbClr val="A1067F"/>
                </a:solidFill>
                <a:latin typeface="+mn-lt"/>
              </a:rPr>
              <a:t>Proposition de solution → la </a:t>
            </a:r>
            <a:r>
              <a:rPr lang="fr-FR" sz="3200" dirty="0" err="1" smtClean="0">
                <a:solidFill>
                  <a:srgbClr val="A1067F"/>
                </a:solidFill>
                <a:latin typeface="+mn-lt"/>
              </a:rPr>
              <a:t>lactofermentation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109704" y="1423382"/>
            <a:ext cx="6430397" cy="3193276"/>
            <a:chOff x="1109704" y="1689722"/>
            <a:chExt cx="6430397" cy="3193276"/>
          </a:xfrm>
        </p:grpSpPr>
        <p:grpSp>
          <p:nvGrpSpPr>
            <p:cNvPr id="4" name="Groupe 3"/>
            <p:cNvGrpSpPr/>
            <p:nvPr/>
          </p:nvGrpSpPr>
          <p:grpSpPr>
            <a:xfrm>
              <a:off x="3404802" y="2127803"/>
              <a:ext cx="1708736" cy="1666018"/>
              <a:chOff x="3404802" y="2589459"/>
              <a:chExt cx="1708736" cy="1666018"/>
            </a:xfrm>
          </p:grpSpPr>
          <p:pic>
            <p:nvPicPr>
              <p:cNvPr id="1026" name="Picture 2" descr="http://4.bp.blogspot.com/-RwICBpUuz-s/UWd6yhwKrvI/AAAAAAAAABY/fNX5a1Wr6LE/s200/1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802" y="2589459"/>
                <a:ext cx="1708736" cy="166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http://comps.canstockphoto.com/can-stock-photo_csp3712698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4" r="2744" b="8454"/>
              <a:stretch/>
            </p:blipFill>
            <p:spPr bwMode="auto">
              <a:xfrm>
                <a:off x="3825905" y="3062796"/>
                <a:ext cx="837604" cy="804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ZoneTexte 2"/>
            <p:cNvSpPr txBox="1"/>
            <p:nvPr/>
          </p:nvSpPr>
          <p:spPr>
            <a:xfrm>
              <a:off x="1109704" y="1689722"/>
              <a:ext cx="1802167" cy="923330"/>
            </a:xfrm>
            <a:prstGeom prst="rect">
              <a:avLst/>
            </a:prstGeom>
            <a:ln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D60093"/>
                  </a:solidFill>
                </a:rPr>
                <a:t>Inhibition de molécules toxiques</a:t>
              </a:r>
              <a:endParaRPr lang="fr-BE" dirty="0">
                <a:solidFill>
                  <a:srgbClr val="D6009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56555" y="3003329"/>
              <a:ext cx="1802167" cy="9233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D60093"/>
                  </a:solidFill>
                </a:rPr>
                <a:t>Production de molécules santé</a:t>
              </a:r>
              <a:endParaRPr lang="fr-BE" dirty="0">
                <a:solidFill>
                  <a:srgbClr val="D60093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737934" y="1698600"/>
              <a:ext cx="1802167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D60093"/>
                  </a:solidFill>
                </a:rPr>
                <a:t>Amélioration de la digestibilité</a:t>
              </a:r>
              <a:endParaRPr lang="fr-BE" dirty="0">
                <a:solidFill>
                  <a:srgbClr val="D60093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27459" y="3030327"/>
              <a:ext cx="1802167" cy="9233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D60093"/>
                  </a:solidFill>
                </a:rPr>
                <a:t>Libération de molécules santé</a:t>
              </a:r>
              <a:endParaRPr lang="fr-BE" dirty="0">
                <a:solidFill>
                  <a:srgbClr val="D60093"/>
                </a:solidFill>
              </a:endParaRPr>
            </a:p>
          </p:txBody>
        </p:sp>
        <p:cxnSp>
          <p:nvCxnSpPr>
            <p:cNvPr id="7" name="Connecteur droit avec flèche 6"/>
            <p:cNvCxnSpPr>
              <a:endCxn id="3" idx="3"/>
            </p:cNvCxnSpPr>
            <p:nvPr/>
          </p:nvCxnSpPr>
          <p:spPr>
            <a:xfrm flipH="1" flipV="1">
              <a:off x="2911871" y="2151387"/>
              <a:ext cx="914034" cy="751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>
              <a:endCxn id="16" idx="3"/>
            </p:cNvCxnSpPr>
            <p:nvPr/>
          </p:nvCxnSpPr>
          <p:spPr>
            <a:xfrm flipH="1">
              <a:off x="2929626" y="3095662"/>
              <a:ext cx="896279" cy="3963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endCxn id="14" idx="1"/>
            </p:cNvCxnSpPr>
            <p:nvPr/>
          </p:nvCxnSpPr>
          <p:spPr>
            <a:xfrm flipV="1">
              <a:off x="4663509" y="2021766"/>
              <a:ext cx="1074425" cy="8901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endCxn id="12" idx="1"/>
            </p:cNvCxnSpPr>
            <p:nvPr/>
          </p:nvCxnSpPr>
          <p:spPr>
            <a:xfrm>
              <a:off x="4663509" y="3095662"/>
              <a:ext cx="993046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404802" y="4236667"/>
              <a:ext cx="1802167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>
                  <a:solidFill>
                    <a:srgbClr val="D60093"/>
                  </a:solidFill>
                </a:rPr>
                <a:t>Production d’arômes</a:t>
              </a:r>
              <a:endParaRPr lang="fr-BE" dirty="0">
                <a:solidFill>
                  <a:srgbClr val="D60093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244707" y="3405519"/>
              <a:ext cx="0" cy="831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950126" y="4716050"/>
            <a:ext cx="851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A1067F"/>
                </a:solidFill>
              </a:rPr>
              <a:t>Sélectionner les bonnes souches et conditions </a:t>
            </a:r>
            <a:endParaRPr lang="fr-BE" sz="2800" i="1" dirty="0">
              <a:solidFill>
                <a:srgbClr val="A1067F"/>
              </a:solidFill>
            </a:endParaRPr>
          </a:p>
        </p:txBody>
      </p:sp>
      <p:pic>
        <p:nvPicPr>
          <p:cNvPr id="2060" name="Picture 12" descr="http://www.clker.com/cliparts/J/i/D/w/A/8/empty-flask-erlen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" y="4687400"/>
            <a:ext cx="411737" cy="4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2" y="5200072"/>
            <a:ext cx="549538" cy="5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947579" y="5220757"/>
            <a:ext cx="851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A1067F"/>
                </a:solidFill>
              </a:rPr>
              <a:t>Déterminer les arômes intéressants + créer les recettes</a:t>
            </a:r>
            <a:endParaRPr lang="fr-BE" sz="2800" i="1" dirty="0">
              <a:solidFill>
                <a:srgbClr val="A1067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373962" y="3902701"/>
            <a:ext cx="727944" cy="713957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rgbClr val="A1067F"/>
                </a:solidFill>
              </a:rPr>
              <a:t>3</a:t>
            </a:r>
            <a:endParaRPr lang="fr-BE" sz="20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3 : </a:t>
            </a:r>
            <a:r>
              <a:rPr lang="fr-FR" sz="3200" dirty="0" smtClean="0">
                <a:solidFill>
                  <a:srgbClr val="A1067F"/>
                </a:solidFill>
                <a:latin typeface="+mn-lt"/>
              </a:rPr>
              <a:t>Prototypage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0833" y="1331433"/>
            <a:ext cx="851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D60093"/>
                </a:solidFill>
              </a:rPr>
              <a:t>Réalisation de prototypes de légumes </a:t>
            </a:r>
            <a:r>
              <a:rPr lang="fr-BE" sz="2800" b="1" dirty="0" err="1" smtClean="0">
                <a:solidFill>
                  <a:srgbClr val="D60093"/>
                </a:solidFill>
              </a:rPr>
              <a:t>lactofermentés</a:t>
            </a:r>
            <a:endParaRPr lang="fr-BE" sz="2800" b="1" dirty="0" smtClean="0">
              <a:solidFill>
                <a:srgbClr val="D60093"/>
              </a:solidFill>
            </a:endParaRP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>
                <a:solidFill>
                  <a:srgbClr val="D60093"/>
                </a:solidFill>
              </a:rPr>
              <a:t>Réalisation de </a:t>
            </a:r>
            <a:r>
              <a:rPr lang="fr-BE" sz="2800" b="1" dirty="0" smtClean="0">
                <a:solidFill>
                  <a:srgbClr val="D60093"/>
                </a:solidFill>
              </a:rPr>
              <a:t>prototypes de packaging (ex : </a:t>
            </a:r>
            <a:r>
              <a:rPr lang="fr-BE" sz="2800" b="1" dirty="0" err="1" smtClean="0">
                <a:solidFill>
                  <a:srgbClr val="D60093"/>
                </a:solidFill>
              </a:rPr>
              <a:t>bento</a:t>
            </a:r>
            <a:r>
              <a:rPr lang="fr-BE" sz="2800" b="1" dirty="0" smtClean="0">
                <a:solidFill>
                  <a:srgbClr val="D60093"/>
                </a:solidFill>
              </a:rPr>
              <a:t> box)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D60093"/>
                </a:solidFill>
              </a:rPr>
              <a:t>Définition d’un premier concept produit (valeur, cible, mode de consommation…)</a:t>
            </a:r>
            <a:endParaRPr lang="fr-BE" sz="2800" dirty="0">
              <a:solidFill>
                <a:srgbClr val="D60093"/>
              </a:solidFill>
            </a:endParaRPr>
          </a:p>
        </p:txBody>
      </p:sp>
      <p:pic>
        <p:nvPicPr>
          <p:cNvPr id="3074" name="Picture 2" descr="http://idata.over-blog.com/0/00/83/27/illustration/legumes-en-boca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47" y="4079295"/>
            <a:ext cx="1514087" cy="16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ttitude.be/wp-content/uploads/DO-EAT-vert_doe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2" y="4142847"/>
            <a:ext cx="1438183" cy="15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4 : </a:t>
            </a:r>
            <a:r>
              <a:rPr lang="fr-FR" sz="3200" dirty="0" smtClean="0">
                <a:solidFill>
                  <a:srgbClr val="A1067F"/>
                </a:solidFill>
                <a:latin typeface="+mn-lt"/>
              </a:rPr>
              <a:t>Tests en conditions réelles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4942" y="1429992"/>
            <a:ext cx="851368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Produit est inséré dans un plat au restaurant d’essai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Produit inséré dans une salade ou un sandwich du comptoir d’essai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Produit présenté lors d’un évènement</a:t>
            </a:r>
          </a:p>
          <a:p>
            <a:pPr marL="457200" indent="-457200">
              <a:buSzPct val="150000"/>
              <a:buBlip>
                <a:blip r:embed="rId2"/>
              </a:buBlip>
            </a:pPr>
            <a:endParaRPr lang="fr-BE" sz="1600" b="1" dirty="0">
              <a:solidFill>
                <a:srgbClr val="A1067F"/>
              </a:solidFill>
            </a:endParaRPr>
          </a:p>
          <a:p>
            <a:pPr>
              <a:spcAft>
                <a:spcPts val="1200"/>
              </a:spcAft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Méthodes d’évaluation : 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Questionnaire sur tablettes/papiers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Blog réunissant la communauté</a:t>
            </a:r>
          </a:p>
          <a:p>
            <a:pPr marL="457200" indent="-457200">
              <a:buSzPct val="150000"/>
              <a:buBlip>
                <a:blip r:embed="rId2"/>
              </a:buBlip>
            </a:pPr>
            <a:r>
              <a:rPr lang="fr-BE" sz="2800" b="1" dirty="0" smtClean="0">
                <a:solidFill>
                  <a:srgbClr val="A1067F"/>
                </a:solidFill>
              </a:rPr>
              <a:t>Observation via caméras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5 : Workshop définition d’usages et diversification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4942" y="1429992"/>
            <a:ext cx="8513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= Workshop avec des utilisateurs et animé par un chef et un membre du SGL afin de trouver de nouvelles </a:t>
            </a:r>
            <a:r>
              <a:rPr lang="fr-BE" sz="2800" b="1" dirty="0">
                <a:solidFill>
                  <a:srgbClr val="D60093"/>
                </a:solidFill>
              </a:rPr>
              <a:t>applications ou formes </a:t>
            </a:r>
            <a:r>
              <a:rPr lang="fr-BE" sz="2800" b="1" dirty="0" smtClean="0">
                <a:solidFill>
                  <a:srgbClr val="D60093"/>
                </a:solidFill>
              </a:rPr>
              <a:t>du produit.</a:t>
            </a:r>
          </a:p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3 phases :</a:t>
            </a:r>
          </a:p>
          <a:p>
            <a:pPr>
              <a:buSzPct val="150000"/>
            </a:pPr>
            <a:endParaRPr lang="fr-BE" sz="2800" b="1" dirty="0">
              <a:solidFill>
                <a:srgbClr val="A1067F"/>
              </a:solidFill>
            </a:endParaRP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Séance de créativité sur des nouveaux usages ou conditions d’usage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Travailler concrètement le produit et créer des recettes dans le Cooking </a:t>
            </a:r>
            <a:r>
              <a:rPr lang="fr-BE" sz="2800" b="1" dirty="0" err="1" smtClean="0">
                <a:solidFill>
                  <a:srgbClr val="A1067F"/>
                </a:solidFill>
              </a:rPr>
              <a:t>Lab</a:t>
            </a:r>
            <a:endParaRPr lang="fr-BE" sz="2800" b="1" dirty="0" smtClean="0">
              <a:solidFill>
                <a:srgbClr val="A1067F"/>
              </a:solidFill>
            </a:endParaRP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Tester les produits et évaluer les résultats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6" y="897623"/>
            <a:ext cx="5286885" cy="35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4696217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Principal moyen d’expression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6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BE" sz="3200" b="1" dirty="0">
                <a:latin typeface="+mn-lt"/>
              </a:rPr>
              <a:t>Etape 5 : Workshop définition d’usages et diversification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08374" y="1429992"/>
            <a:ext cx="85802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Exemples de résultats: </a:t>
            </a:r>
          </a:p>
          <a:p>
            <a:pPr>
              <a:buSzPct val="150000"/>
            </a:pPr>
            <a:endParaRPr lang="fr-BE" sz="1000" b="1" dirty="0">
              <a:solidFill>
                <a:srgbClr val="A1067F"/>
              </a:solidFill>
            </a:endParaRP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Servir ces légumes dans des récipients comestibles : aspects développement durable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Développer une gamme de légumes frais (salade, carottes râpées,…)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err="1" smtClean="0">
                <a:solidFill>
                  <a:srgbClr val="A1067F"/>
                </a:solidFill>
              </a:rPr>
              <a:t>Bentobox</a:t>
            </a:r>
            <a:r>
              <a:rPr lang="fr-BE" sz="2800" b="1" dirty="0" smtClean="0">
                <a:solidFill>
                  <a:srgbClr val="A1067F"/>
                </a:solidFill>
              </a:rPr>
              <a:t> repas complet végétal ou à partager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Kit de </a:t>
            </a:r>
            <a:r>
              <a:rPr lang="fr-BE" sz="2800" b="1" dirty="0" err="1" smtClean="0">
                <a:solidFill>
                  <a:srgbClr val="A1067F"/>
                </a:solidFill>
              </a:rPr>
              <a:t>lactofermentation</a:t>
            </a:r>
            <a:r>
              <a:rPr lang="fr-BE" sz="2800" b="1" dirty="0" smtClean="0">
                <a:solidFill>
                  <a:srgbClr val="A1067F"/>
                </a:solidFill>
              </a:rPr>
              <a:t> ménager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6 : Mesure de l’impact sociétal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08374" y="1429992"/>
            <a:ext cx="85802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= Etudier l’impact du produit sur notre alimentation. </a:t>
            </a:r>
          </a:p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Exemples des légumes </a:t>
            </a:r>
            <a:r>
              <a:rPr lang="fr-BE" sz="2800" b="1" dirty="0" err="1" smtClean="0">
                <a:solidFill>
                  <a:srgbClr val="D60093"/>
                </a:solidFill>
              </a:rPr>
              <a:t>lactofermentés</a:t>
            </a:r>
            <a:r>
              <a:rPr lang="fr-BE" sz="2800" b="1" dirty="0" smtClean="0">
                <a:solidFill>
                  <a:srgbClr val="D60093"/>
                </a:solidFill>
              </a:rPr>
              <a:t>: </a:t>
            </a:r>
          </a:p>
          <a:p>
            <a:pPr>
              <a:buSzPct val="150000"/>
            </a:pPr>
            <a:endParaRPr lang="fr-BE" sz="1000" b="1" dirty="0">
              <a:solidFill>
                <a:srgbClr val="A1067F"/>
              </a:solidFill>
            </a:endParaRP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DD : moins de gaspillages alimentaires, moins de transports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Plaisir : légumes à propriétés organoleptiques améliorées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Santé : amélioration du profil nutritionnel </a:t>
            </a:r>
          </a:p>
          <a:p>
            <a:pPr marL="514350" indent="-514350">
              <a:buSzPct val="100000"/>
              <a:buAutoNum type="arabicParenR"/>
            </a:pPr>
            <a:r>
              <a:rPr lang="fr-BE" sz="2800" b="1" dirty="0" smtClean="0">
                <a:solidFill>
                  <a:srgbClr val="A1067F"/>
                </a:solidFill>
              </a:rPr>
              <a:t>Aspects </a:t>
            </a:r>
            <a:r>
              <a:rPr lang="fr-BE" sz="2800" b="1" dirty="0" err="1" smtClean="0">
                <a:solidFill>
                  <a:srgbClr val="A1067F"/>
                </a:solidFill>
              </a:rPr>
              <a:t>makers</a:t>
            </a:r>
            <a:r>
              <a:rPr lang="fr-BE" sz="2800" b="1" dirty="0" smtClean="0">
                <a:solidFill>
                  <a:srgbClr val="A1067F"/>
                </a:solidFill>
              </a:rPr>
              <a:t> : faire nos produits chez soi et maîtriser leur composition</a:t>
            </a:r>
            <a:endParaRPr lang="fr-BE" sz="28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968" y="197320"/>
            <a:ext cx="869366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A1067F"/>
                </a:solidFill>
                <a:latin typeface="+mn-lt"/>
              </a:rPr>
              <a:t>Etape 6 : Mesure de l’impact sociétal</a:t>
            </a:r>
            <a:endParaRPr lang="fr-FR" sz="3200" dirty="0">
              <a:solidFill>
                <a:srgbClr val="A1067F"/>
              </a:solidFill>
              <a:latin typeface="+mn-lt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949912" y="2308880"/>
            <a:ext cx="7288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fr-BE" sz="2800" b="1" dirty="0" smtClean="0">
                <a:solidFill>
                  <a:srgbClr val="D60093"/>
                </a:solidFill>
              </a:rPr>
              <a:t>« San, les chefs sont-ils aujourd’hui plus sensibles à ces aspects d’impact sociétal et comment cela se traduit dans leur cuisine? »</a:t>
            </a:r>
            <a:endParaRPr lang="fr-BE" sz="2800" dirty="0">
              <a:solidFill>
                <a:srgbClr val="A1067F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2" y="2305954"/>
            <a:ext cx="549538" cy="5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2015" y="960514"/>
            <a:ext cx="82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61044D"/>
                </a:solidFill>
                <a:latin typeface="+mj-lt"/>
              </a:rPr>
              <a:t>Créativité-Gastronomie-Science</a:t>
            </a:r>
            <a:endParaRPr lang="fr-FR" sz="3200" dirty="0">
              <a:solidFill>
                <a:srgbClr val="61044D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52" y="1815119"/>
            <a:ext cx="5211136" cy="413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6178" y="21678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Merci de votre attention </a:t>
            </a:r>
            <a:br>
              <a:rPr lang="fr-BE" dirty="0" smtClean="0"/>
            </a:br>
            <a:endParaRPr lang="fr-BE" dirty="0"/>
          </a:p>
        </p:txBody>
      </p:sp>
      <p:pic>
        <p:nvPicPr>
          <p:cNvPr id="1026" name="Picture 2" descr="D:\Smart Gastronomy Lab\Communication\Logo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3" y="2936430"/>
            <a:ext cx="3810532" cy="26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BQUEhQVFRQVFBQXFBQVFRQUFxQUFRQWFhQUFRYYHSggGBwlHBQUITEhJSksLi4uFx8zODMsNygtLisBCgoKDg0OGxAQGCwlHyQsLCwyLC4wLCwsLC4sLCwsLCwvLC0sLCw0LCwsLCwsLCwsLiwsLCwsLCwsLCwsLCwsLP/AABEIALYBFQMBIgACEQEDEQH/xAAcAAACAgMBAQAAAAAAAAAAAAAAAQIDBAUGBwj/xAA/EAABAwIEBAMGAwUGBwAAAAABAAIDBBEFEiExBkFRYRMicQcyUoGRoUKxwRQjctHwFTNisuHxF0NTgpKiwv/EABoBAQEBAQEBAQAAAAAAAAAAAAABAgMEBQb/xAAtEQACAgEEAgEBBgcAAAAAAAAAAQIRAwQSITEiQVGBBRMyYXHwFSMzkaGx8f/aAAwDAQACEQMRAD8A8NQhdBwZwnNiM5jjIZGwZ5536RwxjdzjzOhs2+tjsASAOfVngOy5srsvxWNvrsvSaji/D8MPh4VSx1ErdHV1UM5c7mYmaZR3GX0O5roPajjk8h8BzpcozOiipY5AG9TlYXAd7oDzZNe1cGT0/Ebpoa2kginjjztqqb91KfMG6s1z2vqSSNRpqvOuPODJ8KqPCls9jwTDM0WbI0b6fhcLi7eVxuCCQObQhCgGmkE0KSTCQTQgJpIQo00gmhBoSQEKNJCEICCkhCggoSQgFJBSQAUkFJCgkUJIASTSVICEIQAhCEAL0zjOc4ZhNJhsV2y1MbaquI0cQ/8Au4SegykED/pj4jfzNeie3m/9sP8Ah8GDJ0y5eXzzIDH9meIyQ0+JmAhs7KRs8chYx5aIZm+KBnBGrZCP9l12K1Zp48RqKX9yHHB69nhEx52SjLI05bXaXuJtt5iuO9mtJOzx6qN9EyJrDTzCuc8RPbOD5C1gub5Fn4bV4jPHWYrTztidSNigEUEYEZpxoWRsdoGMAa6xB3J0tqBjcSYm/CuI6ieAAlk75A118rm1DM7mm3K0pt006Lv63iul4joZqRsUkdXHA6ojDgwsEsVvLG8G5vmLdWjRx6LzzjaiojRw1sclbNPWvmPiVDoQAYXhsudjATc5m2s61reis9heb+24Mu2SfP8Aw+C//wCsiA4EJqc+XO7J7uY5f4b6fZQQEghJNQDCYSuhASQkmhRoukhCDQkmhRoSQhAQhIoUEk0kICRW5j4Wq3QidsD3RkXDm5XEg7HIDm+y1lRSvZ77Ht/ia5v5hc45YSdRkn9SlBSTSK6ASSaSpASTSQAhCEAIQhAC9M4thOKYRS4hEM09GwUtc0auDGaxzHtqSSB/zD8Jt5mt9wbxXNh1R4sVnMcMs0LtWTR82uHXex5dwSCB0/snc58GIwRwQ1ErooJY4ZwDG8wzWdmu5uwmJ3GtluuGsbp8MpXR1w/ePxGYy01NJC9gifTNic2VoLs0Vpn2AO7RrcLWT8NYZih8TDqplFO7V1FVnIwOPKGQctCbDNvs3ZUf8F8TvtBl+Pxm5bddr/ZAanHq2mbhzqOObxXQYjM6B2V1nUj4gM2awF8zASO/Rb7gmE4ZhdVicvllqI3U1C0+84v9+YDoMoIP+B3UXUHC2GYYfExKrZVzN1bRUhzguGwlk0sNQbHLt+LZcnxnxZNiM4kksyNgyQQM0jgjGzWjmdBd3Ow2AAAGgTSTQDATskF0nDfCcldTzvpyXzQFn7gAXfG+93NJO4IOnZZbopzoQFbUU7o3uZI1zHtNnNcC1zT0IOoVapATQhCghCEICEJhCiXWezaCnfVkVMYlbk8rXWLfeAJI6i4t81yi7P2cwsZI6eTT8EdwbEnVx9B5QvNq57cMmuztp4bsiR2HG/s6/aZfFppI2OLQDG4EMIaPIWlo0030XmWL8N1VNczQuDQbF4s9g2Orm3tuN7L2OqxRzLOAz5/dbflpawPL0XTYa9sp8N7ARYEg7EEfcL4+L7TyxkotJr9/vo92TQxrdZ8vrreAMFZLIZpsojYbMDgCHSdwdwB9z2Xde1H2cUzIHVVGPCc0EvgAux2u7Re7DysNNttSjh7hoNjY17i1kYGwF3uGr3XOgF766r16/WRWGounL9s+fGDvk6CFpjIETS5zhqAPKOfoNFwvtIxF7qV0RAeRM3xX7hhbmDWtPW5sT6jmu0xbiBlwGNIsNBe1z1K5uppDVB+WK12vzt3DtPse6+Fo393kU5Lpkm+aPHykVJwtodxoVFfszmJJNCoEkmhAJCEIAQhCAEIQgBCEIATQhACaE0BbSU5keGggX5uNmjuTyXU8K4tUYNWMmfGcjxle24LZYzY3jeLtcRoRY9ua5emdZ3y/kf0XdcPYyfDdHIA9hBu14zA6c2nQleTUZZQ5q0VdnsDKzB8UyyyxwyOsAHSNs6w1AJ335FY+IezjB5c2SMRlzbF0b3DLqHXaDdoOlr22JC88r+EzG0T0LrxPbd0IvmY7cujuTcdW7jlfZbPhCnrJ/cuGtNi+QOa24OwO5PoDZeJ6jK/6dP8A2ezHjxyVt0b0exbDTYCee5BsBLHc23IGTVazE/YdCNYquQAbhzWSOvytltb6FdvT8HyBwkdOM9tC2PYdAS653KvgoTC93iyuff3SRYAW2ABWp6jPCNyjX1H3WP1K/oeaUXsRNyZarM38IiYAXdLl7rD0ssLFPZE1ptDVgOt7lRHl/wDdpt9l6ziMrwR4Ya5mgfcGwHXsVzfHuETVLYhT6kEBxvls21jvvqApHXTsPTqrPGMR4NqoZSxzWOAAPiMfmjsehtc/RUt4ccSGh7S87NDXm56C2pPyXr0fAtSIcoLAQNBndd/q7Lb7rRUkZppi407xJCbG+pBLb3sNHaX1CzLXZatG1pIvqR5diWGzU7ss8UkTjsJGOZcdRmGo9F3OEUgbExoIc9zPIAR5bn052J9Suyn4kml8J7mMI8z2ueGOLCPLo03LHanexQa5tRlL2NbM06SMAaXDo63PYrjqtdvjTVVyezR6SWNufa6/QQw1z5Yy8AtZEBbTcWvbodF2mD0WRok0GgaAb6tuSAb8xcrnISYze2ptbsAtjRtlqHtZ5iLi+psG8zfkvjrNKWRJK30l+YzzdbTZYpWREkkgkNIyjXR1r3HyXG4jWeJIXEZRazR27r1A4ZHkDbWA+Elv5LTYtws2VtmSkOA8rpGh/wAja1wvpZPszPLylJN/B8/dF+zh28PipbnzhltAXXsT0uFvsA4fkiBzu8vVpB3W8rcK8Ol8GE66dDrzOvJaGDCKtpAHlH8Wn9eq8c8OTE1GcW/Zil2jwHi6i8GuqGDYSuI9HHMPzWnIXu0HCFJUTyyysL5HPOa50BAy6DbktzFwTQsGlPH6ljD+i+7h1y2JU+kcXHk+b7JL2Xi/hbDWwmQgQ2uGmIhlyN7tNwRtyuvGiF7cOeOVWjLVCQhC7kEhCEAIQhACEIQAmEIQAmgJoBJphOygBhstpRzu0Y2/m00FySdgFq1tcHm8O7h7xuAebRzt0XPJFNFPSODK/wDZWObK7M82LY9xEO55u7DQW58uiZjz3OuXFeY4bOTKCTuNfsuppp+S4rGo9I2meoYFxLs1+y3lRSMnF2u+i8fZWlq2+D8QvicObb7FSdSVSNp07R6jQUgY3Lb1Wm4mr2wujaXZWuueliLAfLUrQ43PU1Lc9LUm1tYQ4Ru9A4WzehXDSxPDyJA4PvqH3zfO+q8Gpy7IbNv1PqaPQrN5vIv09noD+Ko4tMwdzGU5vkbbLlePMb8aAVMYcx0BAcB7zmPIBLezTY+l1rY4D1t1+qTmeWw031F7m/IleKGVe+j6H8Pgvwy5+TqeEeEHzxtknLmsIBAtZ7+dz8I/rRd3Q8PU8VskTdOZAJ9bnVedcJ8ZyUzxHUF0kJ0ufM+M9QTqW9R9Oh9NixWJ7M8b2vHLKV9TSLA4+Pf+T5v2gtTjlUn4+q6/6Osw2J487QfsfkQsXD2MjBYwWsfNfd3QkqqWtLjcrEqpHCz2e8OXxDm1evZDdupX8+z5qbaps3Req3PWHT1Qe0OB0P26g90Pd0WyUSnlssOtqWlhDtuxsfkVVVOIG65nGsSDQRfVcMiTVNAroapjJX2fmAN3F1gR69fVcrxp7SA0uipSHEEjPfyi2l/8R7bLjeJsTdd7Q4jObO13A5FcuuOLRQfL6+DEmXV1bJM4vle57jzcb/TosZSSK+ikkqRgiUJpFUCSUklQJCaEAk0IQAnZFk7IBAJp2TynooBBSRZNAJZFK+xVKkzQoynT4LrKzvf/ACldS1tlx2CSfvGdcw++i7N17ag/yXJmkQc/+v8ARN1TlbdYskut7rX1s99lylyU2NJjkjHXa6y6Gk4obMMlTGHi3leDZ7f4XfpsuBzlZuGOs7dcZQtc9HXFJqSpnaVVIAM0LxI34dA8erefy+i1/wC1crW6g7rUSVBvoVn0URfrL7vI/iPYFfPyaNN+J+gw65JfzP7mfhuFvqH2aDkHvvto0evVd5QQiNjWNFmNHlA/MnmVzuG1ga0MYbNGzb6X6nr6rdw1WYL3aXTrEvzPn67WPNwvwmy8RMFYcctt1c1116z5hU6QwvzD+7cfOOh+MfqtoJARe6wpCALb35LCpJPCdkd7h9w9D8B/RVcFZmYi+zTbVed8U1QF+q9AxL3D+a8e4rrPORfnusSRDjMZku/7n57fay16uqX5nuPU/bkql6IqlRyZEpWUrIsqQgUWUlEhARskp2SIQEUJoVAITATsoBWTTATsgLsPlayVjnC7WuaTz0BXV8X8RQVEbWRMGlvPaxHZccFMFcp4lKSl8G4zpNEbLaYbgE87c0bPL8RNgtfDC55s1pcTsGguP0C3zOIKmGD9nLCy3UEH6FMrml4dlxqLfl0a/EcGlgAMjdDsQbj0WAsyrxCWRoD3EgbDksRax7tvn3+RJ7b8ejY4TJaWP+Nn+YL0GqYQN15pSzZSD0II9Qu+xTF4nC7Hg6a2H81JBGNK/Xf+u6wagjmfoqZqoO23VLZlxYsZttdZFE4g9VRkBOmq3dFRiIB8nvfhZ+rv5KdmounZmUNEAM8m3JvN38gsh09z25W5dlhvqi83N1ZH9FVGjs5tm1gkItl+63lBVDnuuahnvoOXNZsUlv5raRzbs6sTKxtTbmtBFX6alUVGI99lTJ0hq+6qqZ2vaWk+nY9QuRqMXtzstRVcSluxus2U9Bbif7mRryM7Gk32zDk4LxTiKtzvJG1ysrE8dkk3cQO2m/Jc3VS3Wo8klwV3SUQ5SuuxyBZlHhjpWlzSNDa1wCrsCwZ9VIWMIaALue7Zo5epWyr+EJYxeOVkttxGbO+QvquOTLFPbupnSEG+atGshwc387msHUkLXTMs4gEEA2uNiiRuut797pALcVLtsknF9IgiykQlZbMGQ2dnw/ZCx0LGxHb76S+CKkAgBOy2chJ2TspMZcgdSB9SgLaKoEbw5zA8DkdR62XZYdxhTNtmgZ/4/wCizsB4VpAAZc8jiNyCGfIDl6rVx4LTVFTKIyWRsIa1rbam2p1vovn5MmHK3d8ez0xjOCOswrFqNoM4ayNzwDZoAO3PouO46x+Opc0RgHLe77b9u603EWEClkDQ4uaRcX5dtNFqHSLrhwRTU07MZMnqi+JhcbD7myyJaDL+Np9LrWZjyVjy+2p+69ElK+Gc1VdF74HAXFtFZSzjmsDxD1SBV2t9ktG6MvRITrWxzK3xFzcQdNhdcxjbjWTlfZvcdSrTWOcbk3K5dkpvcLaUtQCPzSjSN7FVkeqzIHl3daeIrLBPe/LX81aLZuI5cum3VN1SAta2a2hPqSqJqoBCGzmr8ovdaqoxQ9VrKqtuVgyT3ShZnVNeSsJ8vVYr5VjzT39E2kstlnzeirAvuLhYxkUo6ghacX6In8kqloBGW46qsPWwpaXxxYOAd0IWJXUT4X5Xix5EagjqCkZL8N8llH2ZFFiL4gQw6O3Cr/bHAgtzNI2sVitWVRNa57RI4tZfzOGpA7d0cI8uixnJcJkq2t8Vwc4WdbzHbN39VlYVhD6h1m2aBqXO0Fuw5rtsHxKhht4MMZI/G/zOPe51S4v4kjkpnM8ocfdykXDr73Gy8qzt+EI0dXj53SZqmcHQtF5ag/8Aa0D87rl8TpmxyuYx+doOjuvr3VbpCd3OI7klVmw2XfHCadylZznKL/CiKSaF2OQwmkrYGguaHGzSQCegvqUfBS2noJHtLmRvc0XuQ0kC2+qo+y62t4saxghpWDK0Wznb5DmuVK44ZznblGvg6ZIRj07No7iGoMfhmSw5kANcfmFr6KtfDIHxnUbjkR0KrUSFtY41VGNzL8ZxN1RJncANLBo5KrD8MfPmyZfLvmNvoqS1Jj3NPlJHom2o1HgXbuRnuwx0TTnAv1Dm6fdaxxtoh73Hck+pUSFYxa7ZZSXSEhCm1lwtmUrIKQckQkhDIjer4pCDcLAVjJbLLiaTOhpa2/P5LcRVTSFx8M9jcfRbmklLhdo0WCm1lkFtPqtXVz2CnNPotVUTXKqAnyrHklUJJVSSSrRCT5VXdJNpWjJPwTa9lWrv2g2sFSiv2V16JxSFpu02KvnqHyEF5vbZVMYshjFKV2LdUVtaphqnlTAVBEMHQJGMcgrFFAQKjZTISsgIEJKxCEIKQF0BMFAOydkBMIUQClZMBSyoCpzVBzFkEKJahAw+dsbyXi9wQD8N+YRKYz+I/VRLFveH8Ha4ZyGOJvZr25tOtlwytQ82d8Vy8Uc1MG8lU11ltcfjj8YiFoAbo62xfzsOVtlqzGV1g90bOc+JURcU2NuUZCjKVswZQoSdiqpaRzdwnDUPbtdZD8ReRYgLn5pm/E162OFiXUsY57R74aCdFryCvR/Zbi0cTHtfa+Y3B5gjRZzT2Ruhjjbo4+rqWkXBFlrnPLjYLfcfxxftrnQgAPa1zg3bOSQfrYH5lc/GHDUBag7imHxKmOWle0Xc0gdbKcVTlFrK+erlkblN7foqBSlVW15CVJ+JRI65JUVlikVjaTstGDBAVscayxSqxsSApjjVuVWZEi1AQLUWUwlZAQcoWVjlEoCsqJU7JWQESEKVkICACkErqQQDAUrJDUJhASATBUbqQCFGApAICdkAsqym17hGGNaGkaeJck5eYA5EqiyAsyipdmoyceinw9Oyjk7LJATa1aMmKYkhCs3IE8igMMU6YgWYGp5bIDEECYoze7SWnnboswBTY26AxI6Ww1JJ5k7lTEQWUWoDUBjCNBYr7JEICnIjKrrJWQFRallVpCgVQQcFAtVtlFCEbKBVhUUKVlQcFaVBCFdkrKSVkBAhCZCSAQCYKEIUkpBCEBIBMBNCEGWKTQhCFGCpBCEISDVINQhQoWUgNkIQEgpZUIQDyKVkIQErJHU2QhAGVIN0QhARIQhCATmqFkIQELpIQgEWqNkIVBEtVZ3QhCEbpOCEICBCEI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2" name="Picture 4" descr="http://www.maisondudesign.be/images/sitefr/document/photo/Paperine%20au%20poul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10" y="1247468"/>
            <a:ext cx="5686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8886" y="3270772"/>
            <a:ext cx="342682" cy="355369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2" name="Groupe 21"/>
          <p:cNvGrpSpPr/>
          <p:nvPr/>
        </p:nvGrpSpPr>
        <p:grpSpPr>
          <a:xfrm>
            <a:off x="2010781" y="461638"/>
            <a:ext cx="1990170" cy="3979125"/>
            <a:chOff x="2277117" y="461638"/>
            <a:chExt cx="1990170" cy="3979125"/>
          </a:xfrm>
        </p:grpSpPr>
        <p:pic>
          <p:nvPicPr>
            <p:cNvPr id="17410" name="Picture 2" descr="http://s2.e-monsite.com/2010/02/19/01/carott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1" t="1282" r="2408" b="18648"/>
            <a:stretch/>
          </p:blipFill>
          <p:spPr bwMode="auto">
            <a:xfrm>
              <a:off x="2365973" y="2975946"/>
              <a:ext cx="1901314" cy="146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encrypted-tbn2.gstatic.com/images?q=tbn:ANd9GcSPm6wluQGO4-qGTvQ4yUgX2IHEDrRILTbRy7HpNVApGQxdhX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17" y="1233114"/>
              <a:ext cx="1987257" cy="1490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2967488" y="461638"/>
              <a:ext cx="692458" cy="674703"/>
            </a:xfrm>
            <a:prstGeom prst="ellipse">
              <a:avLst/>
            </a:prstGeom>
            <a:noFill/>
            <a:ln w="1905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800" dirty="0" smtClean="0">
                  <a:solidFill>
                    <a:srgbClr val="D60093"/>
                  </a:solidFill>
                </a:rPr>
                <a:t>1</a:t>
              </a:r>
              <a:endParaRPr lang="fr-BE" sz="2800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096961" y="1215359"/>
            <a:ext cx="981167" cy="1643230"/>
            <a:chOff x="4407685" y="1401797"/>
            <a:chExt cx="981167" cy="1643230"/>
          </a:xfrm>
        </p:grpSpPr>
        <p:pic>
          <p:nvPicPr>
            <p:cNvPr id="17412" name="Picture 4" descr="http://media.maginea.com/ld/products/00/00/66/04/LD0000660447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685" y="1401797"/>
              <a:ext cx="981167" cy="981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Connecteur droit avec flèche 11"/>
            <p:cNvCxnSpPr/>
            <p:nvPr/>
          </p:nvCxnSpPr>
          <p:spPr>
            <a:xfrm>
              <a:off x="4898269" y="2183893"/>
              <a:ext cx="0" cy="861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5222980" y="452130"/>
            <a:ext cx="3080467" cy="1993018"/>
            <a:chOff x="5468754" y="435004"/>
            <a:chExt cx="3080467" cy="1993018"/>
          </a:xfrm>
        </p:grpSpPr>
        <p:sp>
          <p:nvSpPr>
            <p:cNvPr id="20" name="Ellipse 19"/>
            <p:cNvSpPr/>
            <p:nvPr/>
          </p:nvSpPr>
          <p:spPr>
            <a:xfrm>
              <a:off x="6476883" y="435004"/>
              <a:ext cx="692458" cy="674703"/>
            </a:xfrm>
            <a:prstGeom prst="ellipse">
              <a:avLst/>
            </a:prstGeom>
            <a:noFill/>
            <a:ln w="1905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800" dirty="0" smtClean="0">
                  <a:solidFill>
                    <a:srgbClr val="D60093"/>
                  </a:solidFill>
                </a:rPr>
                <a:t>2</a:t>
              </a:r>
              <a:endParaRPr lang="fr-BE" sz="2800" dirty="0">
                <a:solidFill>
                  <a:srgbClr val="D60093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5468754" y="1327146"/>
              <a:ext cx="3080467" cy="1100876"/>
              <a:chOff x="5468754" y="1513584"/>
              <a:chExt cx="3080467" cy="1100876"/>
            </a:xfrm>
          </p:grpSpPr>
          <p:pic>
            <p:nvPicPr>
              <p:cNvPr id="17414" name="Picture 6" descr="http://1.bp.blogspot.com/_gZya_XjWLfc/S4iLxxmbbsI/AAAAAAAAASA/hqfh93tZGus/s640/carotte+piment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4" r="53402"/>
              <a:stretch/>
            </p:blipFill>
            <p:spPr bwMode="auto">
              <a:xfrm>
                <a:off x="5468754" y="1513584"/>
                <a:ext cx="1434260" cy="1100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8" name="Picture 10" descr="http://www.lacuisinedujardin.com/wp-content/uploads/2013/09/lacuisinedujardin-_MG_1602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5" r="7223" b="8985"/>
              <a:stretch/>
            </p:blipFill>
            <p:spPr bwMode="auto">
              <a:xfrm>
                <a:off x="7013316" y="1513584"/>
                <a:ext cx="1535905" cy="1100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Connecteur droit 2"/>
          <p:cNvCxnSpPr/>
          <p:nvPr/>
        </p:nvCxnSpPr>
        <p:spPr>
          <a:xfrm>
            <a:off x="1913266" y="2831955"/>
            <a:ext cx="6491018" cy="39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913266" y="2405827"/>
            <a:ext cx="0" cy="4350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404284" y="2436900"/>
            <a:ext cx="0" cy="4350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file.blog-24.com/utili/0/0/12/file/lumieresurlaboratoire/Carotte20couleur20-20CrC3A9dit20J.20Clotault20Agrocampus20Ouest20INHP20Angers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" y="1627817"/>
            <a:ext cx="1598597" cy="9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906010" y="4482907"/>
            <a:ext cx="7643211" cy="1631231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400" dirty="0" smtClean="0">
                <a:solidFill>
                  <a:srgbClr val="A1067F"/>
                </a:solidFill>
              </a:rPr>
              <a:t>« San, il y </a:t>
            </a:r>
            <a:r>
              <a:rPr lang="fr-FR" sz="2400" dirty="0">
                <a:solidFill>
                  <a:srgbClr val="A1067F"/>
                </a:solidFill>
              </a:rPr>
              <a:t>a </a:t>
            </a:r>
            <a:r>
              <a:rPr lang="fr-FR" sz="2400" dirty="0" smtClean="0">
                <a:solidFill>
                  <a:srgbClr val="A1067F"/>
                </a:solidFill>
              </a:rPr>
              <a:t>donc une </a:t>
            </a:r>
            <a:r>
              <a:rPr lang="fr-FR" sz="2400" dirty="0">
                <a:solidFill>
                  <a:srgbClr val="A1067F"/>
                </a:solidFill>
              </a:rPr>
              <a:t>grande diversité de </a:t>
            </a:r>
            <a:r>
              <a:rPr lang="fr-FR" sz="2400" dirty="0" smtClean="0">
                <a:solidFill>
                  <a:srgbClr val="A1067F"/>
                </a:solidFill>
              </a:rPr>
              <a:t>produits. Puis </a:t>
            </a:r>
            <a:r>
              <a:rPr lang="fr-FR" sz="2400" dirty="0">
                <a:solidFill>
                  <a:srgbClr val="A1067F"/>
                </a:solidFill>
              </a:rPr>
              <a:t>la </a:t>
            </a:r>
            <a:r>
              <a:rPr lang="fr-FR" sz="2400" dirty="0" smtClean="0">
                <a:solidFill>
                  <a:srgbClr val="A1067F"/>
                </a:solidFill>
              </a:rPr>
              <a:t>carotte a, au moins, deux vies gustatives</a:t>
            </a:r>
            <a:r>
              <a:rPr lang="fr-FR" sz="2400" dirty="0">
                <a:solidFill>
                  <a:srgbClr val="A1067F"/>
                </a:solidFill>
              </a:rPr>
              <a:t>. La gastronomie se focalise essentiellement sur la </a:t>
            </a:r>
            <a:r>
              <a:rPr lang="fr-FR" sz="2400" dirty="0" smtClean="0">
                <a:solidFill>
                  <a:srgbClr val="A1067F"/>
                </a:solidFill>
              </a:rPr>
              <a:t>2</a:t>
            </a:r>
            <a:r>
              <a:rPr lang="fr-FR" sz="2400" baseline="30000" dirty="0" smtClean="0">
                <a:solidFill>
                  <a:srgbClr val="A1067F"/>
                </a:solidFill>
              </a:rPr>
              <a:t>nde</a:t>
            </a:r>
            <a:r>
              <a:rPr lang="fr-FR" sz="2400" dirty="0" smtClean="0">
                <a:solidFill>
                  <a:srgbClr val="A1067F"/>
                </a:solidFill>
              </a:rPr>
              <a:t>. Que penses-tu de l’intérêt de la 1</a:t>
            </a:r>
            <a:r>
              <a:rPr lang="fr-FR" sz="2400" baseline="30000" dirty="0" smtClean="0">
                <a:solidFill>
                  <a:srgbClr val="A1067F"/>
                </a:solidFill>
              </a:rPr>
              <a:t>ère</a:t>
            </a:r>
            <a:r>
              <a:rPr lang="fr-FR" sz="2400" dirty="0" smtClean="0">
                <a:solidFill>
                  <a:srgbClr val="A1067F"/>
                </a:solidFill>
              </a:rPr>
              <a:t> dans la pratique d’une cuisine moderne? »</a:t>
            </a:r>
            <a:endParaRPr lang="fr-FR" sz="2400" dirty="0">
              <a:solidFill>
                <a:srgbClr val="A1067F"/>
              </a:solidFill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3" y="4482907"/>
            <a:ext cx="549538" cy="5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llipse 29"/>
          <p:cNvSpPr/>
          <p:nvPr/>
        </p:nvSpPr>
        <p:spPr>
          <a:xfrm>
            <a:off x="8303447" y="422384"/>
            <a:ext cx="727944" cy="713957"/>
          </a:xfrm>
          <a:prstGeom prst="ellipse">
            <a:avLst/>
          </a:prstGeom>
          <a:noFill/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FFFFFF"/>
                </a:solidFill>
              </a:rPr>
              <a:t>3?</a:t>
            </a:r>
          </a:p>
        </p:txBody>
      </p:sp>
    </p:spTree>
    <p:extLst>
      <p:ext uri="{BB962C8B-B14F-4D97-AF65-F5344CB8AC3E}">
        <p14:creationId xmlns:p14="http://schemas.microsoft.com/office/powerpoint/2010/main" val="6976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2775708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 smtClean="0"/>
              <a:t>C’est quoi le goût?</a:t>
            </a:r>
            <a:endParaRPr lang="fr-FR" sz="5400" dirty="0"/>
          </a:p>
        </p:txBody>
      </p:sp>
      <p:pic>
        <p:nvPicPr>
          <p:cNvPr id="7" name="Picture 2" descr="D:\Smart Gastronomy Lab\Communication\Logo transpar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8364" r="81138" b="10720"/>
          <a:stretch/>
        </p:blipFill>
        <p:spPr bwMode="auto">
          <a:xfrm>
            <a:off x="4119695" y="3825380"/>
            <a:ext cx="603307" cy="21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212750" y="1095316"/>
            <a:ext cx="2417191" cy="1470901"/>
            <a:chOff x="608581" y="1904301"/>
            <a:chExt cx="3333750" cy="1905000"/>
          </a:xfrm>
        </p:grpSpPr>
        <p:pic>
          <p:nvPicPr>
            <p:cNvPr id="6" name="Picture 4" descr="http://upload.wikimedia.org/wikipedia/commons/thumb/7/7d/H%C3%A9raldique_meuble_Livre_ouvert.svg/350px-H%C3%A9raldique_meuble_Livre_ouver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81" y="1904301"/>
              <a:ext cx="33337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2275454" y="2270347"/>
              <a:ext cx="1056037" cy="102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4400" dirty="0" smtClean="0">
                  <a:solidFill>
                    <a:srgbClr val="A1067F"/>
                  </a:solidFill>
                </a:rPr>
                <a:t>1</a:t>
              </a:r>
              <a:endParaRPr lang="fr-BE" sz="4400" dirty="0">
                <a:solidFill>
                  <a:srgbClr val="A106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5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80662" y="2097247"/>
            <a:ext cx="4585246" cy="3994397"/>
            <a:chOff x="1580662" y="2097247"/>
            <a:chExt cx="4585246" cy="3994397"/>
          </a:xfrm>
        </p:grpSpPr>
        <p:grpSp>
          <p:nvGrpSpPr>
            <p:cNvPr id="23" name="Groupe 22"/>
            <p:cNvGrpSpPr/>
            <p:nvPr/>
          </p:nvGrpSpPr>
          <p:grpSpPr>
            <a:xfrm>
              <a:off x="1580662" y="2097247"/>
              <a:ext cx="4585246" cy="3994397"/>
              <a:chOff x="1580662" y="2097247"/>
              <a:chExt cx="4585246" cy="3994397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1580662" y="2097247"/>
                <a:ext cx="4585246" cy="3994397"/>
                <a:chOff x="1395947" y="1888761"/>
                <a:chExt cx="4769961" cy="4202884"/>
              </a:xfrm>
            </p:grpSpPr>
            <p:pic>
              <p:nvPicPr>
                <p:cNvPr id="6151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65" t="10848" r="7494"/>
                <a:stretch/>
              </p:blipFill>
              <p:spPr bwMode="auto">
                <a:xfrm>
                  <a:off x="1395949" y="1888761"/>
                  <a:ext cx="4769959" cy="420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1395947" y="4065704"/>
                  <a:ext cx="637565" cy="11828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855516" y="1891492"/>
                  <a:ext cx="310392" cy="1277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pic>
              <p:nvPicPr>
                <p:cNvPr id="6154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0100" y="3503801"/>
                  <a:ext cx="361124" cy="1182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" name="Rectangle 9"/>
              <p:cNvSpPr/>
              <p:nvPr/>
            </p:nvSpPr>
            <p:spPr>
              <a:xfrm>
                <a:off x="4330505" y="3286227"/>
                <a:ext cx="1835403" cy="808918"/>
              </a:xfrm>
              <a:prstGeom prst="rect">
                <a:avLst/>
              </a:prstGeom>
              <a:solidFill>
                <a:srgbClr val="F4F5F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145475" y="4296920"/>
              <a:ext cx="326843" cy="319468"/>
            </a:xfrm>
            <a:prstGeom prst="rect">
              <a:avLst/>
            </a:prstGeom>
            <a:solidFill>
              <a:srgbClr val="F4F5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39280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Perceptions sensorielles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67081" y="4325618"/>
            <a:ext cx="283629" cy="290898"/>
          </a:xfrm>
          <a:prstGeom prst="ellipse">
            <a:avLst/>
          </a:prstGeom>
          <a:solidFill>
            <a:srgbClr val="F4F5FE"/>
          </a:solidFill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rgbClr val="D60093"/>
                </a:solidFill>
              </a:rPr>
              <a:t>1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301594" y="5121096"/>
            <a:ext cx="1130321" cy="338554"/>
            <a:chOff x="2097248" y="5226914"/>
            <a:chExt cx="1130321" cy="338554"/>
          </a:xfrm>
        </p:grpSpPr>
        <p:sp>
          <p:nvSpPr>
            <p:cNvPr id="15" name="ZoneTexte 14"/>
            <p:cNvSpPr txBox="1"/>
            <p:nvPr/>
          </p:nvSpPr>
          <p:spPr>
            <a:xfrm>
              <a:off x="2275925" y="5226914"/>
              <a:ext cx="951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Texture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097248" y="5250700"/>
              <a:ext cx="264480" cy="258304"/>
            </a:xfrm>
            <a:prstGeom prst="ellipse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2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880996" y="5461134"/>
            <a:ext cx="1707497" cy="338554"/>
            <a:chOff x="2097248" y="5226914"/>
            <a:chExt cx="1707497" cy="338554"/>
          </a:xfrm>
        </p:grpSpPr>
        <p:sp>
          <p:nvSpPr>
            <p:cNvPr id="33" name="ZoneTexte 32"/>
            <p:cNvSpPr txBox="1"/>
            <p:nvPr/>
          </p:nvSpPr>
          <p:spPr>
            <a:xfrm>
              <a:off x="2275924" y="5226914"/>
              <a:ext cx="15288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Température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097248" y="5250700"/>
              <a:ext cx="264480" cy="258304"/>
            </a:xfrm>
            <a:prstGeom prst="ellipse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3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354583" y="5746713"/>
            <a:ext cx="2731334" cy="338554"/>
            <a:chOff x="2097248" y="5210575"/>
            <a:chExt cx="2731334" cy="338554"/>
          </a:xfrm>
        </p:grpSpPr>
        <p:sp>
          <p:nvSpPr>
            <p:cNvPr id="36" name="ZoneTexte 35"/>
            <p:cNvSpPr txBox="1"/>
            <p:nvPr/>
          </p:nvSpPr>
          <p:spPr>
            <a:xfrm>
              <a:off x="2229488" y="5210575"/>
              <a:ext cx="25990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Sensations </a:t>
              </a:r>
              <a:r>
                <a:rPr lang="fr-BE" sz="1600" dirty="0" err="1" smtClean="0">
                  <a:solidFill>
                    <a:srgbClr val="D60093"/>
                  </a:solidFill>
                </a:rPr>
                <a:t>trigéminales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2097248" y="5250700"/>
              <a:ext cx="264480" cy="258304"/>
            </a:xfrm>
            <a:prstGeom prst="ellipse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4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365539" y="2978135"/>
            <a:ext cx="2731334" cy="3597275"/>
            <a:chOff x="6365539" y="2978135"/>
            <a:chExt cx="2731334" cy="3597275"/>
          </a:xfrm>
        </p:grpSpPr>
        <p:pic>
          <p:nvPicPr>
            <p:cNvPr id="6153" name="Picture 9" descr="http://gastromole.free.fr/images/papil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73" y="3984610"/>
              <a:ext cx="2090276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e 37"/>
            <p:cNvGrpSpPr/>
            <p:nvPr/>
          </p:nvGrpSpPr>
          <p:grpSpPr>
            <a:xfrm>
              <a:off x="6365539" y="2978135"/>
              <a:ext cx="2731334" cy="830997"/>
              <a:chOff x="2097248" y="5210575"/>
              <a:chExt cx="2731334" cy="830997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2229488" y="5210575"/>
                <a:ext cx="259909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dirty="0">
                    <a:solidFill>
                      <a:srgbClr val="A1067F"/>
                    </a:solidFill>
                  </a:rPr>
                  <a:t>Saveurs </a:t>
                </a:r>
                <a:r>
                  <a:rPr lang="fr-BE" sz="1600" dirty="0" smtClean="0">
                    <a:solidFill>
                      <a:srgbClr val="A1067F"/>
                    </a:solidFill>
                  </a:rPr>
                  <a:t>= molécules </a:t>
                </a:r>
                <a:r>
                  <a:rPr lang="fr-BE" sz="1600" dirty="0">
                    <a:solidFill>
                      <a:srgbClr val="A1067F"/>
                    </a:solidFill>
                  </a:rPr>
                  <a:t>sapides </a:t>
                </a:r>
                <a:r>
                  <a:rPr lang="fr-BE" sz="1600" dirty="0" smtClean="0">
                    <a:solidFill>
                      <a:srgbClr val="A1067F"/>
                    </a:solidFill>
                  </a:rPr>
                  <a:t>(amer</a:t>
                </a:r>
                <a:r>
                  <a:rPr lang="fr-BE" sz="1600" dirty="0">
                    <a:solidFill>
                      <a:srgbClr val="A1067F"/>
                    </a:solidFill>
                  </a:rPr>
                  <a:t>, acide, sucré, salé </a:t>
                </a:r>
                <a:r>
                  <a:rPr lang="fr-BE" sz="1600" dirty="0" err="1">
                    <a:solidFill>
                      <a:srgbClr val="A1067F"/>
                    </a:solidFill>
                  </a:rPr>
                  <a:t>umami</a:t>
                </a:r>
                <a:r>
                  <a:rPr lang="fr-BE" sz="1600" dirty="0">
                    <a:solidFill>
                      <a:srgbClr val="A1067F"/>
                    </a:solidFill>
                  </a:rPr>
                  <a:t>)</a:t>
                </a:r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097248" y="5250700"/>
                <a:ext cx="264480" cy="258304"/>
              </a:xfrm>
              <a:prstGeom prst="ellipse">
                <a:avLst/>
              </a:prstGeom>
              <a:noFill/>
              <a:ln>
                <a:solidFill>
                  <a:srgbClr val="D6009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600" dirty="0" smtClean="0">
                    <a:solidFill>
                      <a:srgbClr val="D60093"/>
                    </a:solidFill>
                  </a:rPr>
                  <a:t>5</a:t>
                </a:r>
                <a:endParaRPr lang="fr-BE" sz="1600" dirty="0">
                  <a:solidFill>
                    <a:srgbClr val="D60093"/>
                  </a:solidFill>
                </a:endParaRPr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363410" y="1235988"/>
            <a:ext cx="4275966" cy="830997"/>
            <a:chOff x="-3817260" y="4624916"/>
            <a:chExt cx="4275966" cy="830997"/>
          </a:xfrm>
        </p:grpSpPr>
        <p:sp>
          <p:nvSpPr>
            <p:cNvPr id="42" name="ZoneTexte 41"/>
            <p:cNvSpPr txBox="1"/>
            <p:nvPr/>
          </p:nvSpPr>
          <p:spPr>
            <a:xfrm>
              <a:off x="-3552780" y="4624916"/>
              <a:ext cx="40114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solidFill>
                    <a:srgbClr val="A1067F"/>
                  </a:solidFill>
                </a:rPr>
                <a:t>Arômes = molécules volatiles libérées lors de la mastication (la chaleur, les enzymes, broyage mécanique)</a:t>
              </a:r>
              <a:endParaRPr lang="fr-BE" sz="1600" dirty="0">
                <a:solidFill>
                  <a:srgbClr val="A1067F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-3817260" y="4673095"/>
              <a:ext cx="264480" cy="258304"/>
            </a:xfrm>
            <a:prstGeom prst="ellipse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6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188690" y="3393633"/>
            <a:ext cx="848326" cy="338554"/>
            <a:chOff x="4188690" y="3393633"/>
            <a:chExt cx="848326" cy="338554"/>
          </a:xfrm>
        </p:grpSpPr>
        <p:sp>
          <p:nvSpPr>
            <p:cNvPr id="27" name="Ellipse 26"/>
            <p:cNvSpPr/>
            <p:nvPr/>
          </p:nvSpPr>
          <p:spPr>
            <a:xfrm>
              <a:off x="4188690" y="3399788"/>
              <a:ext cx="283629" cy="290898"/>
            </a:xfrm>
            <a:prstGeom prst="ellipse">
              <a:avLst/>
            </a:prstGeom>
            <a:solidFill>
              <a:srgbClr val="F4F5FE"/>
            </a:solidFill>
            <a:ln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0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342890" y="3393633"/>
              <a:ext cx="6941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solidFill>
                    <a:srgbClr val="D60093"/>
                  </a:solidFill>
                </a:rPr>
                <a:t>Vue</a:t>
              </a:r>
              <a:endParaRPr lang="fr-BE" sz="1600" dirty="0">
                <a:solidFill>
                  <a:srgbClr val="D600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3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306548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Bouquet aromatique</a:t>
            </a:r>
          </a:p>
        </p:txBody>
      </p:sp>
      <p:pic>
        <p:nvPicPr>
          <p:cNvPr id="8194" name="Picture 2" descr="http://amis-naves.fr/wp-content/uploads/2012/04/fete-des-mam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58" y="1963024"/>
            <a:ext cx="3456763" cy="34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8"/>
          <a:stretch/>
        </p:blipFill>
        <p:spPr bwMode="auto">
          <a:xfrm>
            <a:off x="3282712" y="1213696"/>
            <a:ext cx="1014327" cy="6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r="47873"/>
          <a:stretch/>
        </p:blipFill>
        <p:spPr bwMode="auto">
          <a:xfrm>
            <a:off x="7099526" y="2190743"/>
            <a:ext cx="721453" cy="9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r="59895"/>
          <a:stretch/>
        </p:blipFill>
        <p:spPr bwMode="auto">
          <a:xfrm>
            <a:off x="6218169" y="2950475"/>
            <a:ext cx="881357" cy="6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societechimiquedefrance.fr/IMG/png/Arome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4"/>
          <a:stretch/>
        </p:blipFill>
        <p:spPr bwMode="auto">
          <a:xfrm>
            <a:off x="5881017" y="1210632"/>
            <a:ext cx="856564" cy="7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r="46469"/>
          <a:stretch/>
        </p:blipFill>
        <p:spPr bwMode="auto">
          <a:xfrm>
            <a:off x="1216146" y="2950475"/>
            <a:ext cx="911056" cy="8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r="65697"/>
          <a:stretch/>
        </p:blipFill>
        <p:spPr bwMode="auto">
          <a:xfrm>
            <a:off x="6280508" y="1895404"/>
            <a:ext cx="914146" cy="8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societechimiquedefrance.fr/IMG/png/Arome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95"/>
          <a:stretch/>
        </p:blipFill>
        <p:spPr bwMode="auto">
          <a:xfrm>
            <a:off x="4633395" y="944110"/>
            <a:ext cx="847288" cy="10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3" t="-247" b="247"/>
          <a:stretch/>
        </p:blipFill>
        <p:spPr bwMode="auto">
          <a:xfrm>
            <a:off x="6025421" y="3691405"/>
            <a:ext cx="1074105" cy="10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6" r="25663"/>
          <a:stretch/>
        </p:blipFill>
        <p:spPr bwMode="auto">
          <a:xfrm>
            <a:off x="1572428" y="1580194"/>
            <a:ext cx="673632" cy="10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r="54986"/>
          <a:stretch/>
        </p:blipFill>
        <p:spPr bwMode="auto">
          <a:xfrm>
            <a:off x="1789986" y="3568523"/>
            <a:ext cx="614523" cy="10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68160"/>
          <a:stretch/>
        </p:blipFill>
        <p:spPr bwMode="auto">
          <a:xfrm>
            <a:off x="2357547" y="1286241"/>
            <a:ext cx="753319" cy="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025421" y="5350571"/>
            <a:ext cx="294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≠Concentrations 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≠ seuils de perception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306548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Combinaisons gagnantes</a:t>
            </a:r>
          </a:p>
        </p:txBody>
      </p:sp>
      <p:pic>
        <p:nvPicPr>
          <p:cNvPr id="21" name="Picture 4" descr="http://blanchiment-des-dents-a-domicile.com/wp-content/uploads/2014/02/UTILISER-UN-CHEWING-GUM-POUR-AVOIR-LES-DENTS-BLAN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61" y="3612630"/>
            <a:ext cx="3461974" cy="19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encrypted-tbn2.gstatic.com/images?q=tbn:ANd9GcTuIc54zc4lpuPShdgnUiYGbrwMgy64en8fOPYtHVXUZzxZ1lYM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9" y="1484852"/>
            <a:ext cx="2343695" cy="150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societechimiquedefrance.fr/IMG/png/Aromes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6" r="25663"/>
          <a:stretch/>
        </p:blipFill>
        <p:spPr bwMode="auto">
          <a:xfrm>
            <a:off x="1614373" y="3174103"/>
            <a:ext cx="673632" cy="10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227781" y="1341453"/>
            <a:ext cx="4962305" cy="1649223"/>
            <a:chOff x="3227781" y="1341453"/>
            <a:chExt cx="4962305" cy="1649223"/>
          </a:xfrm>
        </p:grpSpPr>
        <p:pic>
          <p:nvPicPr>
            <p:cNvPr id="9220" name="Picture 4" descr="http://www.dicochti.com/wp-content/uploads/2011/11/shutterstock_6665239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788" y="1341453"/>
              <a:ext cx="2187298" cy="164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uble flèche horizontale 4"/>
            <p:cNvSpPr/>
            <p:nvPr/>
          </p:nvSpPr>
          <p:spPr>
            <a:xfrm>
              <a:off x="3227781" y="2098296"/>
              <a:ext cx="2538135" cy="278935"/>
            </a:xfrm>
            <a:prstGeom prst="leftRightArrow">
              <a:avLst>
                <a:gd name="adj1" fmla="val 50000"/>
                <a:gd name="adj2" fmla="val 89098"/>
              </a:avLst>
            </a:prstGeom>
            <a:solidFill>
              <a:srgbClr val="F4F5F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5383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704744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Explosion de saveurs</a:t>
            </a:r>
          </a:p>
        </p:txBody>
      </p:sp>
      <p:pic>
        <p:nvPicPr>
          <p:cNvPr id="10242" name="Picture 2" descr="http://coulure.free.fr/blog/wp-content/2011/09/publicite-magnum-temptation-05-500x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5944" r="5971" b="16273"/>
          <a:stretch/>
        </p:blipFill>
        <p:spPr bwMode="auto">
          <a:xfrm>
            <a:off x="2766794" y="1223673"/>
            <a:ext cx="3309108" cy="3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168342" y="5220049"/>
            <a:ext cx="7210338" cy="887136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>
                <a:solidFill>
                  <a:srgbClr val="A1067F"/>
                </a:solidFill>
              </a:rPr>
              <a:t>« San, comment expliques-tu cela et comment tu le mets en œuvre dans ta cuisine? »</a:t>
            </a:r>
            <a:endParaRPr lang="fr-FR" sz="2400" dirty="0">
              <a:solidFill>
                <a:srgbClr val="A1067F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4" y="5157187"/>
            <a:ext cx="549538" cy="5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655</Words>
  <Application>Microsoft Office PowerPoint</Application>
  <PresentationFormat>Affichage à l'écran (4:3)</PresentationFormat>
  <Paragraphs>136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carotte</vt:lpstr>
      <vt:lpstr>In vivo ou modèles in vitro</vt:lpstr>
      <vt:lpstr>Transformation du produit</vt:lpstr>
      <vt:lpstr>Présentation PowerPoint</vt:lpstr>
      <vt:lpstr>Etape 1 : émergence d’un besoin exprimer par le citoyen lors d’une séance de brainstorming</vt:lpstr>
      <vt:lpstr>Etape 2 : Proposition de solution → la lactofermentation</vt:lpstr>
      <vt:lpstr>Etape 2 : Proposition de solution → la lactofermentation</vt:lpstr>
      <vt:lpstr>Etape 3 : Prototypage</vt:lpstr>
      <vt:lpstr>Etape 4 : Tests en conditions réelles</vt:lpstr>
      <vt:lpstr>Etape 5 : Workshop définition d’usages et diversification</vt:lpstr>
      <vt:lpstr>Etape 5 : Workshop définition d’usages et diversification</vt:lpstr>
      <vt:lpstr>Etape 6 : Mesure de l’impact sociétal</vt:lpstr>
      <vt:lpstr>Etape 6 : Mesure de l’impact sociétal</vt:lpstr>
      <vt:lpstr>Présentation PowerPoint</vt:lpstr>
      <vt:lpstr>Merci de votre attention  </vt:lpstr>
      <vt:lpstr>Présentation PowerPoint</vt:lpstr>
    </vt:vector>
  </TitlesOfParts>
  <Company>GxABT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Quanah Zimmerman</dc:creator>
  <cp:lastModifiedBy>ULg</cp:lastModifiedBy>
  <cp:revision>87</cp:revision>
  <cp:lastPrinted>2014-09-24T14:37:29Z</cp:lastPrinted>
  <dcterms:created xsi:type="dcterms:W3CDTF">2014-09-22T12:34:51Z</dcterms:created>
  <dcterms:modified xsi:type="dcterms:W3CDTF">2014-09-25T14:16:01Z</dcterms:modified>
</cp:coreProperties>
</file>