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94" r:id="rId3"/>
    <p:sldId id="295" r:id="rId4"/>
    <p:sldId id="296" r:id="rId5"/>
    <p:sldId id="263" r:id="rId6"/>
    <p:sldId id="264" r:id="rId7"/>
    <p:sldId id="265" r:id="rId8"/>
    <p:sldId id="266" r:id="rId9"/>
    <p:sldId id="297" r:id="rId10"/>
    <p:sldId id="261" r:id="rId11"/>
    <p:sldId id="290" r:id="rId12"/>
    <p:sldId id="292" r:id="rId13"/>
    <p:sldId id="262" r:id="rId14"/>
    <p:sldId id="267" r:id="rId15"/>
    <p:sldId id="298" r:id="rId16"/>
    <p:sldId id="268" r:id="rId17"/>
    <p:sldId id="289" r:id="rId18"/>
  </p:sldIdLst>
  <p:sldSz cx="9144000" cy="6858000" type="screen4x3"/>
  <p:notesSz cx="6858000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A1067F"/>
    <a:srgbClr val="FFFFFF"/>
    <a:srgbClr val="FF33CC"/>
    <a:srgbClr val="F4F5FE"/>
    <a:srgbClr val="EDEFF9"/>
    <a:srgbClr val="ECF1F8"/>
    <a:srgbClr val="61044D"/>
    <a:srgbClr val="0F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-2958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E861C-3251-1B48-BBF9-1075D9FE9221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46E9D-BC2F-1F4B-9D57-C839FB87BB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3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B7F8-A5DF-4CC8-A28E-65E9715036AC}" type="datetimeFigureOut">
              <a:rPr lang="fr-BE" smtClean="0"/>
              <a:t>15/10/2014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C512-9365-4268-BAC0-BF2A24B389D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30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53A8-DAE1-4040-BE20-432E5645B90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9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9C512-9365-4268-BAC0-BF2A24B389D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43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53A8-DAE1-4040-BE20-432E5645B90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9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104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0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7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6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106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5200" y="6224314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6A8B8530-7EA8-3243-B7B0-35E4031A075B}" type="datetimeFigureOut">
              <a:rPr lang="fr-FR" smtClean="0"/>
              <a:pPr/>
              <a:t>15/10/2014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24085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3E3B0-0719-3A49-A127-1035B0BD6E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5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5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7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2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104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B8530-7EA8-3243-B7B0-35E4031A075B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E3B0-0719-3A49-A127-1035B0BD6E3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_gembloux_blan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4669"/>
            <a:ext cx="2711567" cy="596352"/>
          </a:xfrm>
          <a:prstGeom prst="rect">
            <a:avLst/>
          </a:prstGeom>
        </p:spPr>
      </p:pic>
      <p:pic>
        <p:nvPicPr>
          <p:cNvPr id="8" name="Picture 10" descr="http://www.defialimentationwallonie.be/IMG/arton9.png?139271634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45" y="6107185"/>
            <a:ext cx="549138" cy="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A106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104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104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104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104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104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/>
        </p:nvGrpSpPr>
        <p:grpSpPr>
          <a:xfrm rot="10800000">
            <a:off x="5308929" y="400799"/>
            <a:ext cx="1398380" cy="4471814"/>
            <a:chOff x="5308929" y="1388915"/>
            <a:chExt cx="1398380" cy="4471814"/>
          </a:xfrm>
        </p:grpSpPr>
        <p:sp>
          <p:nvSpPr>
            <p:cNvPr id="4" name="Ellipse 3"/>
            <p:cNvSpPr/>
            <p:nvPr/>
          </p:nvSpPr>
          <p:spPr>
            <a:xfrm>
              <a:off x="5308929" y="4462349"/>
              <a:ext cx="1398380" cy="1398380"/>
            </a:xfrm>
            <a:prstGeom prst="ellipse">
              <a:avLst/>
            </a:prstGeom>
            <a:solidFill>
              <a:srgbClr val="6104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5308929" y="2874014"/>
              <a:ext cx="1398380" cy="1398380"/>
            </a:xfrm>
            <a:prstGeom prst="ellipse">
              <a:avLst/>
            </a:prstGeom>
            <a:solidFill>
              <a:srgbClr val="A106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5308929" y="1388915"/>
              <a:ext cx="1398380" cy="1398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60691" y="4685965"/>
            <a:ext cx="4071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A1067F"/>
                </a:solidFill>
              </a:rPr>
              <a:t>Dr Dorothée Goffin</a:t>
            </a:r>
          </a:p>
          <a:p>
            <a:r>
              <a:rPr lang="fr-FR" dirty="0" smtClean="0">
                <a:solidFill>
                  <a:srgbClr val="A1067F"/>
                </a:solidFill>
              </a:rPr>
              <a:t>Opportunités Digitales 2014</a:t>
            </a:r>
            <a:endParaRPr lang="fr-FR" dirty="0">
              <a:solidFill>
                <a:srgbClr val="A1067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199" y="1789063"/>
            <a:ext cx="4616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61044D"/>
                </a:solidFill>
                <a:latin typeface="+mj-lt"/>
              </a:rPr>
              <a:t>Le modèle de Living </a:t>
            </a:r>
            <a:r>
              <a:rPr lang="fr-FR" sz="3600" dirty="0" err="1" smtClean="0">
                <a:solidFill>
                  <a:srgbClr val="61044D"/>
                </a:solidFill>
                <a:latin typeface="+mj-lt"/>
              </a:rPr>
              <a:t>Lab</a:t>
            </a:r>
            <a:r>
              <a:rPr lang="fr-FR" sz="3600" dirty="0" smtClean="0">
                <a:solidFill>
                  <a:srgbClr val="61044D"/>
                </a:solidFill>
                <a:latin typeface="+mj-lt"/>
              </a:rPr>
              <a:t> au service de l’Agroalimentaire</a:t>
            </a:r>
            <a:endParaRPr lang="fr-FR" sz="3600" dirty="0">
              <a:solidFill>
                <a:srgbClr val="61044D"/>
              </a:solidFill>
              <a:latin typeface="+mj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60691" y="4593451"/>
            <a:ext cx="3811309" cy="0"/>
          </a:xfrm>
          <a:prstGeom prst="line">
            <a:avLst/>
          </a:prstGeom>
          <a:ln>
            <a:solidFill>
              <a:srgbClr val="A106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427677" y="906011"/>
            <a:ext cx="127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bg1"/>
                </a:solidFill>
              </a:rPr>
              <a:t>Creativity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34461" y="2474161"/>
            <a:ext cx="16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FF33CC"/>
                </a:solidFill>
              </a:rPr>
              <a:t>Gastronomy</a:t>
            </a:r>
            <a:endParaRPr lang="fr-BE" b="1" dirty="0">
              <a:solidFill>
                <a:srgbClr val="FF33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33473" y="3974009"/>
            <a:ext cx="114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A1067F"/>
                </a:solidFill>
              </a:rPr>
              <a:t>Science</a:t>
            </a:r>
            <a:endParaRPr lang="fr-BE" b="1" dirty="0">
              <a:solidFill>
                <a:srgbClr val="A1067F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10800000">
            <a:off x="5343345" y="5002438"/>
            <a:ext cx="1398380" cy="1398380"/>
          </a:xfrm>
          <a:prstGeom prst="ellipse">
            <a:avLst/>
          </a:prstGeom>
          <a:solidFill>
            <a:srgbClr val="6104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53172" y="5507053"/>
            <a:ext cx="136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>
                <a:solidFill>
                  <a:schemeClr val="bg1"/>
                </a:solidFill>
              </a:rPr>
              <a:t>Technology</a:t>
            </a:r>
            <a:endParaRPr lang="fr-B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tusagelab.org/sites/default/files/images/site/LivingLabs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57" y="2413865"/>
            <a:ext cx="5716945" cy="17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925977" y="1093515"/>
            <a:ext cx="2097443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Lieux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36325" y="1511386"/>
            <a:ext cx="2097443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Outils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723255" y="595084"/>
            <a:ext cx="483081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Méthodologies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4549553"/>
            <a:ext cx="4670165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Co-Création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788573" y="5359835"/>
            <a:ext cx="4192945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Laboratoire d’usage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85045" y="4549554"/>
            <a:ext cx="4192945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Prototypage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96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202" y="4696217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Principal moyen d’expression</a:t>
            </a:r>
            <a:endParaRPr lang="fr-FR" dirty="0"/>
          </a:p>
        </p:txBody>
      </p:sp>
      <p:pic>
        <p:nvPicPr>
          <p:cNvPr id="2050" name="Picture 2" descr="D:\Smart Gastronomy Lab\Dossier de candidature\Jury\Sans ti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67" y="852935"/>
            <a:ext cx="5658368" cy="49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3961" y="501445"/>
            <a:ext cx="95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smtClean="0">
                <a:solidFill>
                  <a:srgbClr val="A1067F"/>
                </a:solidFill>
              </a:rPr>
              <a:t>1</a:t>
            </a:r>
            <a:endParaRPr lang="fr-BE" sz="60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8886" y="3270772"/>
            <a:ext cx="342682" cy="355369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 descr="http://www.teametcie.com/wp-content/uploads/2012/03/Team-site-bdx-intell-coll-012-960x3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8" y="1350142"/>
            <a:ext cx="8870953" cy="38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353961" y="398209"/>
            <a:ext cx="95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smtClean="0">
                <a:solidFill>
                  <a:srgbClr val="A1067F"/>
                </a:solidFill>
              </a:rPr>
              <a:t>2</a:t>
            </a:r>
            <a:endParaRPr lang="fr-BE" sz="6000" dirty="0">
              <a:solidFill>
                <a:srgbClr val="A10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1402443_10151998133089868_177268008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474" y="0"/>
            <a:ext cx="10274157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flipH="1">
            <a:off x="214224" y="280216"/>
            <a:ext cx="95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Chef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60175" y="649548"/>
            <a:ext cx="0" cy="1002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flipH="1">
            <a:off x="1401097" y="396680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Producteur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110435" y="766012"/>
            <a:ext cx="0" cy="1002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flipH="1">
            <a:off x="3895005" y="286386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Scientifique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737075" y="655718"/>
            <a:ext cx="0" cy="8372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flipH="1">
            <a:off x="2172930" y="121377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/>
                </a:solidFill>
              </a:rPr>
              <a:t>Artiste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3029751" y="490709"/>
            <a:ext cx="0" cy="1002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flipH="1">
            <a:off x="5491316" y="121377"/>
            <a:ext cx="1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Développeur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200654" y="490709"/>
            <a:ext cx="0" cy="5011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flipH="1">
            <a:off x="7290620" y="171781"/>
            <a:ext cx="185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Entrepreneur</a:t>
            </a:r>
            <a:endParaRPr lang="fr-BE" b="1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999958" y="541113"/>
            <a:ext cx="0" cy="1002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mart Gastronomy Lab\Dossier de candidature\Jury\Lean-Startup-loop-fundam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10" y="589932"/>
            <a:ext cx="3150571" cy="27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Smart Gastronomy Lab\Dossier de candidature\Jury\design-thinking-2321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1"/>
          <a:stretch/>
        </p:blipFill>
        <p:spPr bwMode="auto">
          <a:xfrm>
            <a:off x="4965123" y="589932"/>
            <a:ext cx="3452506" cy="25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3961" y="398209"/>
            <a:ext cx="95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dirty="0" smtClean="0">
                <a:solidFill>
                  <a:srgbClr val="A1067F"/>
                </a:solidFill>
              </a:rPr>
              <a:t>3</a:t>
            </a:r>
            <a:endParaRPr lang="fr-BE" sz="6000" dirty="0">
              <a:solidFill>
                <a:srgbClr val="A1067F"/>
              </a:solidFill>
            </a:endParaRPr>
          </a:p>
        </p:txBody>
      </p:sp>
      <p:pic>
        <p:nvPicPr>
          <p:cNvPr id="9" name="Image 8" descr="image-1.ph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35" y="3583858"/>
            <a:ext cx="3283978" cy="25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mart Gastronomy Lab\Dossier de candidature\Jury\Sans tit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67" y="852935"/>
            <a:ext cx="5658368" cy="49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33359" y="688232"/>
            <a:ext cx="3185039" cy="138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Co-Création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2737" y="4481950"/>
            <a:ext cx="3170902" cy="152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Création</a:t>
            </a:r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  d’usage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48441" y="852935"/>
            <a:ext cx="4192945" cy="916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Prototypage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176684" y="4466347"/>
            <a:ext cx="3834425" cy="2083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Tests en conditions d’usage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3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631004" y="445466"/>
            <a:ext cx="8229600" cy="648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>
                <a:solidFill>
                  <a:srgbClr val="A1067F"/>
                </a:solidFill>
                <a:latin typeface="+mj-lt"/>
                <a:ea typeface="+mj-ea"/>
                <a:cs typeface="+mj-cs"/>
              </a:rPr>
              <a:t>Rôle du numérique?</a:t>
            </a:r>
            <a:endParaRPr lang="fr-FR" sz="4400" dirty="0">
              <a:solidFill>
                <a:srgbClr val="A106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9279" y="1522473"/>
            <a:ext cx="3764011" cy="113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Mobiliser une communauté</a:t>
            </a:r>
            <a:endParaRPr lang="fr-FR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898209" y="2088591"/>
            <a:ext cx="3239725" cy="743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Innovation</a:t>
            </a:r>
            <a:endParaRPr lang="fr-FR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31004" y="2943234"/>
            <a:ext cx="3764011" cy="113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Support des phase de test</a:t>
            </a:r>
            <a:endParaRPr lang="fr-FR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898209" y="3341441"/>
            <a:ext cx="3764011" cy="113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Tester rapidement des innovation</a:t>
            </a:r>
            <a:endParaRPr lang="fr-FR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31003" y="4463846"/>
            <a:ext cx="3764011" cy="113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104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Accumuler des Datas</a:t>
            </a:r>
            <a:endParaRPr lang="fr-FR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43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mart Gastronomy Lab\Communication\Logo 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19" y="1681316"/>
            <a:ext cx="4646484" cy="32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38" y="1858016"/>
            <a:ext cx="3621504" cy="12003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61044D"/>
                </a:solidFill>
              </a:rPr>
              <a:t>Ecouter</a:t>
            </a:r>
            <a:endParaRPr lang="fr-FR" sz="7200" b="1" dirty="0">
              <a:solidFill>
                <a:srgbClr val="61044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13" y="3228758"/>
            <a:ext cx="4288353" cy="12003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61044D"/>
                </a:solidFill>
              </a:rPr>
              <a:t>Absorber</a:t>
            </a:r>
            <a:endParaRPr lang="fr-FR" sz="7200" b="1" dirty="0">
              <a:solidFill>
                <a:srgbClr val="6104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916" y="4535913"/>
            <a:ext cx="5673348" cy="12003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61044D"/>
                </a:solidFill>
              </a:rPr>
              <a:t>Comprendre</a:t>
            </a:r>
            <a:endParaRPr lang="fr-FR" sz="7200" b="1" dirty="0">
              <a:solidFill>
                <a:srgbClr val="61044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7276" y="527243"/>
            <a:ext cx="2721807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61044D"/>
                </a:solidFill>
              </a:rPr>
              <a:t>Voir</a:t>
            </a:r>
            <a:endParaRPr lang="fr-FR" sz="7200" b="1" dirty="0">
              <a:solidFill>
                <a:srgbClr val="610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0633" y="1331451"/>
            <a:ext cx="46442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>
                <a:solidFill>
                  <a:srgbClr val="61044D"/>
                </a:solidFill>
              </a:rPr>
              <a:t>Le </a:t>
            </a:r>
            <a:r>
              <a:rPr lang="fr-FR" sz="8800" dirty="0" smtClean="0">
                <a:solidFill>
                  <a:srgbClr val="61044D"/>
                </a:solidFill>
              </a:rPr>
              <a:t>futur :</a:t>
            </a:r>
            <a:endParaRPr lang="fr-FR" sz="8800" dirty="0">
              <a:solidFill>
                <a:srgbClr val="6104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2313" y="3086458"/>
            <a:ext cx="69605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61044D"/>
                </a:solidFill>
              </a:rPr>
              <a:t>Les </a:t>
            </a:r>
            <a:r>
              <a:rPr lang="fr-FR" sz="9600" b="1" dirty="0" err="1" smtClean="0">
                <a:solidFill>
                  <a:srgbClr val="61044D"/>
                </a:solidFill>
              </a:rPr>
              <a:t>makers</a:t>
            </a:r>
            <a:endParaRPr lang="fr-FR" sz="9600" b="1" dirty="0">
              <a:solidFill>
                <a:srgbClr val="610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05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4" y="0"/>
            <a:ext cx="9192203" cy="68921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951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44350" y="376378"/>
            <a:ext cx="285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Produits alimentaires </a:t>
            </a:r>
          </a:p>
          <a:p>
            <a:pPr algn="ctr"/>
            <a:r>
              <a:rPr lang="fr-FR" sz="2400" dirty="0" smtClean="0"/>
              <a:t>à base d’insectes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054605" y="2883513"/>
            <a:ext cx="4136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61044D"/>
                </a:solidFill>
              </a:rPr>
              <a:t>Utilisation de l’impression 3D</a:t>
            </a:r>
            <a:endParaRPr lang="fr-FR" sz="2400" dirty="0">
              <a:solidFill>
                <a:srgbClr val="61044D"/>
              </a:solidFill>
            </a:endParaRPr>
          </a:p>
          <a:p>
            <a:pPr algn="ctr"/>
            <a:r>
              <a:rPr lang="fr-FR" sz="2400" dirty="0" smtClean="0">
                <a:solidFill>
                  <a:srgbClr val="61044D"/>
                </a:solidFill>
              </a:rPr>
              <a:t>en agro-industrie</a:t>
            </a:r>
            <a:endParaRPr lang="fr-FR" sz="2400" dirty="0">
              <a:solidFill>
                <a:srgbClr val="61044D"/>
              </a:solidFill>
            </a:endParaRPr>
          </a:p>
        </p:txBody>
      </p:sp>
      <p:pic>
        <p:nvPicPr>
          <p:cNvPr id="7" name="Image 6" descr="3d-printing-food-nasa-designboom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34" y="3771780"/>
            <a:ext cx="5586365" cy="3064502"/>
          </a:xfrm>
          <a:prstGeom prst="rect">
            <a:avLst/>
          </a:prstGeom>
        </p:spPr>
      </p:pic>
      <p:pic>
        <p:nvPicPr>
          <p:cNvPr id="8" name="Image 7" descr="Barilla développe une imprimante 3D pour imprimer des pât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-345200"/>
            <a:ext cx="4953000" cy="310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30303" y="444211"/>
            <a:ext cx="7504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61044D"/>
                </a:solidFill>
              </a:rPr>
              <a:t>La proximité</a:t>
            </a:r>
            <a:endParaRPr lang="fr-FR" sz="9600" b="1" dirty="0">
              <a:solidFill>
                <a:srgbClr val="61044D"/>
              </a:solidFill>
            </a:endParaRPr>
          </a:p>
        </p:txBody>
      </p:sp>
      <p:pic>
        <p:nvPicPr>
          <p:cNvPr id="45" name="Image 44" descr="Aquaponics-vs-Hydropon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27" y="2227006"/>
            <a:ext cx="3815719" cy="36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44970" y="248451"/>
            <a:ext cx="35301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Le cycle</a:t>
            </a:r>
            <a:endParaRPr lang="fr-FR" sz="6600" b="1" dirty="0">
              <a:solidFill>
                <a:srgbClr val="61044D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3" y="1356447"/>
            <a:ext cx="6135869" cy="46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5444" y="461245"/>
            <a:ext cx="48942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La diversité</a:t>
            </a:r>
            <a:endParaRPr lang="fr-FR" sz="6600" b="1" dirty="0">
              <a:solidFill>
                <a:srgbClr val="61044D"/>
              </a:solidFill>
            </a:endParaRPr>
          </a:p>
        </p:txBody>
      </p:sp>
      <p:pic>
        <p:nvPicPr>
          <p:cNvPr id="10" name="Image 9" descr="Unknown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5" y="4009563"/>
            <a:ext cx="1873533" cy="1253564"/>
          </a:xfrm>
          <a:prstGeom prst="rect">
            <a:avLst/>
          </a:prstGeom>
        </p:spPr>
      </p:pic>
      <p:pic>
        <p:nvPicPr>
          <p:cNvPr id="11" name="Image 10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08" y="4405875"/>
            <a:ext cx="2381250" cy="1190625"/>
          </a:xfrm>
          <a:prstGeom prst="rect">
            <a:avLst/>
          </a:prstGeom>
        </p:spPr>
      </p:pic>
      <p:pic>
        <p:nvPicPr>
          <p:cNvPr id="12" name="Image 11" descr="Unknown-10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17" y="3873501"/>
            <a:ext cx="1855222" cy="1389626"/>
          </a:xfrm>
          <a:prstGeom prst="rect">
            <a:avLst/>
          </a:prstGeom>
        </p:spPr>
      </p:pic>
      <p:pic>
        <p:nvPicPr>
          <p:cNvPr id="15" name="Image 14" descr="Unknown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33" y="1912812"/>
            <a:ext cx="2580046" cy="1310499"/>
          </a:xfrm>
          <a:prstGeom prst="rect">
            <a:avLst/>
          </a:prstGeom>
        </p:spPr>
      </p:pic>
      <p:pic>
        <p:nvPicPr>
          <p:cNvPr id="16" name="Image 15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3" y="1725561"/>
            <a:ext cx="2249566" cy="1685003"/>
          </a:xfrm>
          <a:prstGeom prst="rect">
            <a:avLst/>
          </a:prstGeom>
        </p:spPr>
      </p:pic>
      <p:pic>
        <p:nvPicPr>
          <p:cNvPr id="4098" name="Picture 2" descr="https://lh3.googleusercontent.com/-_Cwfsqx5qr4/TW_91ox1uzI/AAAAAAAAAWI/fgq_dDKov8c/s400/veracruz_entomophag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18" y="2380125"/>
            <a:ext cx="2317520" cy="14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67968" y="1094897"/>
            <a:ext cx="31486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Produit</a:t>
            </a:r>
            <a:endParaRPr lang="fr-FR" sz="6600" b="1" dirty="0">
              <a:solidFill>
                <a:srgbClr val="61044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5042" y="2378536"/>
            <a:ext cx="43601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Technique</a:t>
            </a:r>
            <a:endParaRPr lang="fr-FR" sz="6600" b="1" dirty="0">
              <a:solidFill>
                <a:srgbClr val="61044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592" y="3656325"/>
            <a:ext cx="3905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Le plaisir</a:t>
            </a:r>
            <a:endParaRPr lang="fr-FR" sz="6600" b="1" dirty="0">
              <a:solidFill>
                <a:srgbClr val="610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6773" y="1152604"/>
            <a:ext cx="51299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61044D"/>
                </a:solidFill>
              </a:rPr>
              <a:t>La </a:t>
            </a:r>
            <a:r>
              <a:rPr lang="fr-FR" sz="6600" b="1" dirty="0" smtClean="0">
                <a:solidFill>
                  <a:srgbClr val="61044D"/>
                </a:solidFill>
              </a:rPr>
              <a:t>créativité</a:t>
            </a:r>
          </a:p>
          <a:p>
            <a:pPr algn="ctr"/>
            <a:r>
              <a:rPr lang="fr-FR" sz="6600" b="1" dirty="0">
                <a:solidFill>
                  <a:srgbClr val="61044D"/>
                </a:solidFill>
              </a:rPr>
              <a:t>+</a:t>
            </a:r>
            <a:endParaRPr lang="fr-FR" sz="6600" b="1" dirty="0">
              <a:solidFill>
                <a:srgbClr val="6104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7312" y="3006551"/>
            <a:ext cx="526939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Connectivité</a:t>
            </a:r>
          </a:p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=</a:t>
            </a:r>
          </a:p>
          <a:p>
            <a:pPr algn="ctr"/>
            <a:r>
              <a:rPr lang="fr-FR" sz="6600" b="1" dirty="0" smtClean="0">
                <a:solidFill>
                  <a:srgbClr val="61044D"/>
                </a:solidFill>
              </a:rPr>
              <a:t>Emulation</a:t>
            </a:r>
            <a:endParaRPr lang="fr-FR" sz="6600" b="1" dirty="0">
              <a:solidFill>
                <a:srgbClr val="610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105</Words>
  <Application>Microsoft Office PowerPoint</Application>
  <PresentationFormat>Affichage à l'écran (4:3)</PresentationFormat>
  <Paragraphs>57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GxABT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Quanah Zimmerman</dc:creator>
  <cp:lastModifiedBy>ULg</cp:lastModifiedBy>
  <cp:revision>97</cp:revision>
  <cp:lastPrinted>2014-09-24T14:37:29Z</cp:lastPrinted>
  <dcterms:created xsi:type="dcterms:W3CDTF">2014-09-22T12:34:51Z</dcterms:created>
  <dcterms:modified xsi:type="dcterms:W3CDTF">2014-10-16T00:47:05Z</dcterms:modified>
</cp:coreProperties>
</file>