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349" r:id="rId3"/>
    <p:sldId id="422" r:id="rId4"/>
    <p:sldId id="348" r:id="rId5"/>
    <p:sldId id="350" r:id="rId6"/>
    <p:sldId id="360" r:id="rId7"/>
    <p:sldId id="358" r:id="rId8"/>
    <p:sldId id="351" r:id="rId9"/>
    <p:sldId id="355" r:id="rId10"/>
    <p:sldId id="387" r:id="rId11"/>
    <p:sldId id="378" r:id="rId12"/>
    <p:sldId id="379" r:id="rId13"/>
    <p:sldId id="385" r:id="rId14"/>
    <p:sldId id="381" r:id="rId15"/>
    <p:sldId id="391" r:id="rId16"/>
    <p:sldId id="393" r:id="rId17"/>
    <p:sldId id="416" r:id="rId18"/>
    <p:sldId id="405" r:id="rId19"/>
    <p:sldId id="404" r:id="rId20"/>
    <p:sldId id="407" r:id="rId21"/>
    <p:sldId id="408" r:id="rId22"/>
    <p:sldId id="413" r:id="rId23"/>
    <p:sldId id="414" r:id="rId24"/>
    <p:sldId id="415" r:id="rId25"/>
    <p:sldId id="384" r:id="rId26"/>
    <p:sldId id="364" r:id="rId27"/>
    <p:sldId id="369" r:id="rId28"/>
    <p:sldId id="420" r:id="rId29"/>
    <p:sldId id="418" r:id="rId30"/>
    <p:sldId id="417" r:id="rId31"/>
    <p:sldId id="272" r:id="rId32"/>
    <p:sldId id="390" r:id="rId33"/>
    <p:sldId id="395" r:id="rId34"/>
    <p:sldId id="357" r:id="rId35"/>
    <p:sldId id="352" r:id="rId36"/>
    <p:sldId id="366" r:id="rId37"/>
    <p:sldId id="365" r:id="rId38"/>
    <p:sldId id="392" r:id="rId39"/>
    <p:sldId id="398" r:id="rId40"/>
    <p:sldId id="403" r:id="rId41"/>
    <p:sldId id="406" r:id="rId42"/>
    <p:sldId id="410" r:id="rId43"/>
    <p:sldId id="411" r:id="rId44"/>
    <p:sldId id="412" r:id="rId45"/>
    <p:sldId id="397" r:id="rId46"/>
    <p:sldId id="368" r:id="rId47"/>
    <p:sldId id="367" r:id="rId48"/>
    <p:sldId id="421" r:id="rId49"/>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a:srgbClr val="CCFFCC"/>
    <a:srgbClr val="CCFF99"/>
    <a:srgbClr val="0033CC"/>
    <a:srgbClr val="009900"/>
    <a:srgbClr val="33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4" autoAdjust="0"/>
    <p:restoredTop sz="84538" autoAdjust="0"/>
  </p:normalViewPr>
  <p:slideViewPr>
    <p:cSldViewPr>
      <p:cViewPr varScale="1">
        <p:scale>
          <a:sx n="78" d="100"/>
          <a:sy n="78" d="100"/>
        </p:scale>
        <p:origin x="-1014" y="-96"/>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BE"/>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0F7DB13-D9E5-45CD-97CD-D7E18359B697}" type="datetimeFigureOut">
              <a:rPr lang="fr-BE" smtClean="0"/>
              <a:t>14/11/2014</a:t>
            </a:fld>
            <a:endParaRPr lang="fr-BE"/>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BE"/>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BE"/>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8F6682A-F25A-4921-8EEB-A969CB9F42E1}" type="slidenum">
              <a:rPr lang="fr-BE" smtClean="0"/>
              <a:t>‹N°›</a:t>
            </a:fld>
            <a:endParaRPr lang="fr-BE"/>
          </a:p>
        </p:txBody>
      </p:sp>
    </p:spTree>
    <p:extLst>
      <p:ext uri="{BB962C8B-B14F-4D97-AF65-F5344CB8AC3E}">
        <p14:creationId xmlns:p14="http://schemas.microsoft.com/office/powerpoint/2010/main" val="250790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Ladies</a:t>
            </a:r>
            <a:r>
              <a:rPr lang="fr-BE" baseline="0" dirty="0" smtClean="0"/>
              <a:t> and gentlemen, I </a:t>
            </a:r>
            <a:r>
              <a:rPr lang="fr-BE" baseline="0" dirty="0" err="1" smtClean="0"/>
              <a:t>would</a:t>
            </a:r>
            <a:r>
              <a:rPr lang="fr-BE" baseline="0" dirty="0" smtClean="0"/>
              <a:t> </a:t>
            </a:r>
            <a:r>
              <a:rPr lang="fr-BE" baseline="0" dirty="0" err="1" smtClean="0"/>
              <a:t>like</a:t>
            </a:r>
            <a:r>
              <a:rPr lang="fr-BE" baseline="0" dirty="0" smtClean="0"/>
              <a:t> to </a:t>
            </a:r>
            <a:r>
              <a:rPr lang="fr-BE" baseline="0" dirty="0" err="1" smtClean="0"/>
              <a:t>present</a:t>
            </a:r>
            <a:r>
              <a:rPr lang="fr-BE" baseline="0" dirty="0" smtClean="0"/>
              <a:t> </a:t>
            </a:r>
            <a:r>
              <a:rPr lang="fr-BE" baseline="0" dirty="0" err="1" smtClean="0"/>
              <a:t>you</a:t>
            </a:r>
            <a:r>
              <a:rPr lang="fr-BE" baseline="0" dirty="0" smtClean="0"/>
              <a:t>, </a:t>
            </a:r>
            <a:r>
              <a:rPr lang="fr-BE" baseline="0" dirty="0" err="1" smtClean="0"/>
              <a:t>during</a:t>
            </a:r>
            <a:r>
              <a:rPr lang="fr-BE" baseline="0" dirty="0" smtClean="0"/>
              <a:t> </a:t>
            </a:r>
            <a:r>
              <a:rPr lang="fr-BE" baseline="0" dirty="0" err="1" smtClean="0"/>
              <a:t>this</a:t>
            </a:r>
            <a:r>
              <a:rPr lang="fr-BE" baseline="0" dirty="0" smtClean="0"/>
              <a:t> talk, a collaborative </a:t>
            </a:r>
            <a:r>
              <a:rPr lang="fr-BE" baseline="0" dirty="0" err="1" smtClean="0"/>
              <a:t>conceptualization</a:t>
            </a:r>
            <a:r>
              <a:rPr lang="fr-BE" baseline="0" dirty="0" smtClean="0"/>
              <a:t> model in </a:t>
            </a:r>
            <a:r>
              <a:rPr lang="fr-BE" baseline="0" dirty="0" err="1" smtClean="0"/>
              <a:t>order</a:t>
            </a:r>
            <a:r>
              <a:rPr lang="fr-BE" baseline="0" dirty="0" smtClean="0"/>
              <a:t> to </a:t>
            </a:r>
            <a:r>
              <a:rPr lang="fr-BE" baseline="0" dirty="0" err="1" smtClean="0"/>
              <a:t>fill</a:t>
            </a:r>
            <a:r>
              <a:rPr lang="fr-BE" baseline="0" dirty="0" smtClean="0"/>
              <a:t> </a:t>
            </a:r>
            <a:r>
              <a:rPr lang="fr-BE" baseline="0" dirty="0" err="1" smtClean="0"/>
              <a:t>knowledge</a:t>
            </a:r>
            <a:r>
              <a:rPr lang="fr-BE" baseline="0" dirty="0" smtClean="0"/>
              <a:t> gaps </a:t>
            </a:r>
            <a:r>
              <a:rPr lang="fr-BE" baseline="0" dirty="0" err="1" smtClean="0"/>
              <a:t>regarding</a:t>
            </a:r>
            <a:r>
              <a:rPr lang="fr-BE" baseline="0" dirty="0" smtClean="0"/>
              <a:t> trace </a:t>
            </a:r>
            <a:r>
              <a:rPr lang="fr-BE" baseline="0" dirty="0" err="1" smtClean="0"/>
              <a:t>element</a:t>
            </a:r>
            <a:r>
              <a:rPr lang="fr-BE" baseline="0" dirty="0" smtClean="0"/>
              <a:t> </a:t>
            </a:r>
            <a:r>
              <a:rPr lang="fr-BE" baseline="0" dirty="0" err="1" smtClean="0"/>
              <a:t>flows</a:t>
            </a:r>
            <a:r>
              <a:rPr lang="fr-BE" baseline="0" dirty="0" smtClean="0"/>
              <a:t> </a:t>
            </a:r>
            <a:r>
              <a:rPr lang="fr-BE" baseline="0" dirty="0" err="1" smtClean="0"/>
              <a:t>with</a:t>
            </a:r>
            <a:r>
              <a:rPr lang="fr-BE" baseline="0" dirty="0" smtClean="0"/>
              <a:t> </a:t>
            </a:r>
            <a:r>
              <a:rPr lang="fr-BE" i="1" baseline="0" dirty="0" smtClean="0"/>
              <a:t>P. </a:t>
            </a:r>
            <a:r>
              <a:rPr lang="fr-BE" i="1" baseline="0" dirty="0" err="1" smtClean="0"/>
              <a:t>oceanica</a:t>
            </a:r>
            <a:r>
              <a:rPr lang="fr-BE" i="1" baseline="0" dirty="0" smtClean="0"/>
              <a:t> </a:t>
            </a:r>
            <a:r>
              <a:rPr lang="fr-BE" baseline="0" dirty="0" err="1" smtClean="0"/>
              <a:t>meadows</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1</a:t>
            </a:fld>
            <a:endParaRPr lang="fr-BE"/>
          </a:p>
        </p:txBody>
      </p:sp>
    </p:spTree>
    <p:extLst>
      <p:ext uri="{BB962C8B-B14F-4D97-AF65-F5344CB8AC3E}">
        <p14:creationId xmlns:p14="http://schemas.microsoft.com/office/powerpoint/2010/main" val="264011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14</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15</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16</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25</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latin typeface="Times" pitchFamily="18" charset="0"/>
              </a:rPr>
              <a:t>The </a:t>
            </a:r>
            <a:r>
              <a:rPr lang="fr-BE" dirty="0" err="1" smtClean="0">
                <a:latin typeface="Times" pitchFamily="18" charset="0"/>
              </a:rPr>
              <a:t>Mediterranean</a:t>
            </a:r>
            <a:r>
              <a:rPr lang="fr-BE" dirty="0" smtClean="0">
                <a:latin typeface="Times" pitchFamily="18" charset="0"/>
              </a:rPr>
              <a:t> </a:t>
            </a:r>
            <a:r>
              <a:rPr lang="fr-BE" dirty="0" err="1" smtClean="0">
                <a:latin typeface="Times" pitchFamily="18" charset="0"/>
              </a:rPr>
              <a:t>is</a:t>
            </a:r>
            <a:r>
              <a:rPr lang="fr-BE" baseline="0" dirty="0" smtClean="0">
                <a:latin typeface="Times" pitchFamily="18" charset="0"/>
              </a:rPr>
              <a:t> </a:t>
            </a:r>
            <a:r>
              <a:rPr lang="fr-BE" baseline="0" dirty="0" err="1" smtClean="0">
                <a:latin typeface="Times" pitchFamily="18" charset="0"/>
              </a:rPr>
              <a:t>submitted</a:t>
            </a:r>
            <a:r>
              <a:rPr lang="fr-BE" baseline="0" dirty="0" smtClean="0">
                <a:latin typeface="Times" pitchFamily="18" charset="0"/>
              </a:rPr>
              <a:t> to </a:t>
            </a:r>
            <a:r>
              <a:rPr lang="fr-BE" baseline="0" dirty="0" err="1" smtClean="0">
                <a:latin typeface="Times" pitchFamily="18" charset="0"/>
              </a:rPr>
              <a:t>numerous</a:t>
            </a:r>
            <a:r>
              <a:rPr lang="fr-BE" baseline="0" dirty="0" smtClean="0">
                <a:latin typeface="Times" pitchFamily="18" charset="0"/>
              </a:rPr>
              <a:t> </a:t>
            </a:r>
            <a:r>
              <a:rPr lang="fr-BE" baseline="0" dirty="0" err="1" smtClean="0">
                <a:latin typeface="Times" pitchFamily="18" charset="0"/>
              </a:rPr>
              <a:t>anthropogenic</a:t>
            </a:r>
            <a:r>
              <a:rPr lang="fr-BE" baseline="0" dirty="0" smtClean="0">
                <a:latin typeface="Times" pitchFamily="18" charset="0"/>
              </a:rPr>
              <a:t> </a:t>
            </a:r>
            <a:r>
              <a:rPr lang="fr-BE" baseline="0" dirty="0" err="1" smtClean="0">
                <a:latin typeface="Times" pitchFamily="18" charset="0"/>
              </a:rPr>
              <a:t>threats</a:t>
            </a:r>
            <a:r>
              <a:rPr lang="fr-BE" baseline="0" dirty="0" smtClean="0">
                <a:latin typeface="Times" pitchFamily="18" charset="0"/>
              </a:rPr>
              <a:t>, </a:t>
            </a:r>
            <a:r>
              <a:rPr lang="fr-BE" baseline="0" dirty="0" err="1" smtClean="0">
                <a:latin typeface="Times" pitchFamily="18" charset="0"/>
              </a:rPr>
              <a:t>among</a:t>
            </a:r>
            <a:r>
              <a:rPr lang="fr-BE" baseline="0" dirty="0" smtClean="0">
                <a:latin typeface="Times" pitchFamily="18" charset="0"/>
              </a:rPr>
              <a:t> </a:t>
            </a:r>
            <a:r>
              <a:rPr lang="fr-BE" baseline="0" dirty="0" err="1" smtClean="0">
                <a:latin typeface="Times" pitchFamily="18" charset="0"/>
              </a:rPr>
              <a:t>them</a:t>
            </a:r>
            <a:r>
              <a:rPr lang="fr-BE" baseline="0" dirty="0" smtClean="0">
                <a:latin typeface="Times" pitchFamily="18" charset="0"/>
              </a:rPr>
              <a:t> the </a:t>
            </a:r>
            <a:r>
              <a:rPr lang="fr-BE" baseline="0" dirty="0" err="1" smtClean="0">
                <a:latin typeface="Times" pitchFamily="18" charset="0"/>
              </a:rPr>
              <a:t>chemical</a:t>
            </a:r>
            <a:r>
              <a:rPr lang="fr-BE" baseline="0" dirty="0" smtClean="0">
                <a:latin typeface="Times" pitchFamily="18" charset="0"/>
              </a:rPr>
              <a:t> contamination of </a:t>
            </a:r>
            <a:r>
              <a:rPr lang="fr-BE" baseline="0" dirty="0" err="1" smtClean="0">
                <a:latin typeface="Times" pitchFamily="18" charset="0"/>
              </a:rPr>
              <a:t>its</a:t>
            </a:r>
            <a:r>
              <a:rPr lang="fr-BE" baseline="0" dirty="0" smtClean="0">
                <a:latin typeface="Times" pitchFamily="18" charset="0"/>
              </a:rPr>
              <a:t> </a:t>
            </a:r>
            <a:r>
              <a:rPr lang="fr-BE" baseline="0" dirty="0" err="1" smtClean="0">
                <a:latin typeface="Times" pitchFamily="18" charset="0"/>
              </a:rPr>
              <a:t>densely</a:t>
            </a:r>
            <a:r>
              <a:rPr lang="fr-BE" baseline="0" dirty="0" smtClean="0">
                <a:latin typeface="Times" pitchFamily="18" charset="0"/>
              </a:rPr>
              <a:t> </a:t>
            </a:r>
            <a:r>
              <a:rPr lang="fr-BE" baseline="0" dirty="0" err="1" smtClean="0">
                <a:latin typeface="Times" pitchFamily="18" charset="0"/>
              </a:rPr>
              <a:t>anthropized</a:t>
            </a:r>
            <a:r>
              <a:rPr lang="fr-BE" baseline="0" dirty="0" smtClean="0">
                <a:latin typeface="Times" pitchFamily="18" charset="0"/>
              </a:rPr>
              <a:t> </a:t>
            </a:r>
            <a:r>
              <a:rPr lang="fr-BE" baseline="0" dirty="0" err="1" smtClean="0">
                <a:latin typeface="Times" pitchFamily="18" charset="0"/>
              </a:rPr>
              <a:t>coasts</a:t>
            </a:r>
            <a:r>
              <a:rPr lang="fr-BE" baseline="0" dirty="0" smtClean="0">
                <a:latin typeface="Times" pitchFamily="18" charset="0"/>
              </a:rPr>
              <a:t>.  The </a:t>
            </a:r>
            <a:r>
              <a:rPr lang="fr-BE" baseline="0" dirty="0" err="1" smtClean="0">
                <a:latin typeface="Times" pitchFamily="18" charset="0"/>
              </a:rPr>
              <a:t>red</a:t>
            </a:r>
            <a:r>
              <a:rPr lang="fr-BE" baseline="0" dirty="0" smtClean="0">
                <a:latin typeface="Times" pitchFamily="18" charset="0"/>
              </a:rPr>
              <a:t> </a:t>
            </a:r>
            <a:r>
              <a:rPr lang="fr-BE" baseline="0" dirty="0" err="1" smtClean="0">
                <a:latin typeface="Times" pitchFamily="18" charset="0"/>
              </a:rPr>
              <a:t>circles</a:t>
            </a:r>
            <a:r>
              <a:rPr lang="fr-BE" baseline="0" dirty="0" smtClean="0">
                <a:latin typeface="Times" pitchFamily="18" charset="0"/>
              </a:rPr>
              <a:t> on </a:t>
            </a:r>
            <a:r>
              <a:rPr lang="fr-BE" baseline="0" dirty="0" err="1" smtClean="0">
                <a:latin typeface="Times" pitchFamily="18" charset="0"/>
              </a:rPr>
              <a:t>this</a:t>
            </a:r>
            <a:r>
              <a:rPr lang="fr-BE" baseline="0" dirty="0" smtClean="0">
                <a:latin typeface="Times" pitchFamily="18" charset="0"/>
              </a:rPr>
              <a:t> </a:t>
            </a:r>
            <a:r>
              <a:rPr lang="fr-BE" baseline="0" dirty="0" err="1" smtClean="0">
                <a:latin typeface="Times" pitchFamily="18" charset="0"/>
              </a:rPr>
              <a:t>map</a:t>
            </a:r>
            <a:r>
              <a:rPr lang="fr-BE" baseline="0" dirty="0" smtClean="0">
                <a:latin typeface="Times" pitchFamily="18" charset="0"/>
              </a:rPr>
              <a:t> </a:t>
            </a:r>
            <a:r>
              <a:rPr lang="fr-BE" baseline="0" dirty="0" err="1" smtClean="0">
                <a:latin typeface="Times" pitchFamily="18" charset="0"/>
              </a:rPr>
              <a:t>hilights</a:t>
            </a:r>
            <a:r>
              <a:rPr lang="fr-BE" baseline="0" dirty="0" smtClean="0">
                <a:latin typeface="Times" pitchFamily="18" charset="0"/>
              </a:rPr>
              <a:t> pollution hot spots </a:t>
            </a:r>
            <a:r>
              <a:rPr lang="fr-BE" baseline="0" dirty="0" err="1" smtClean="0">
                <a:latin typeface="Times" pitchFamily="18" charset="0"/>
              </a:rPr>
              <a:t>along</a:t>
            </a:r>
            <a:r>
              <a:rPr lang="fr-BE" baseline="0" dirty="0" smtClean="0">
                <a:latin typeface="Times" pitchFamily="18" charset="0"/>
              </a:rPr>
              <a:t> </a:t>
            </a:r>
            <a:r>
              <a:rPr lang="fr-BE" baseline="0" dirty="0" err="1" smtClean="0">
                <a:latin typeface="Times" pitchFamily="18" charset="0"/>
              </a:rPr>
              <a:t>Mediterranean</a:t>
            </a:r>
            <a:r>
              <a:rPr lang="fr-BE" baseline="0" dirty="0" smtClean="0">
                <a:latin typeface="Times" pitchFamily="18" charset="0"/>
              </a:rPr>
              <a:t> </a:t>
            </a:r>
            <a:r>
              <a:rPr lang="fr-BE" baseline="0" dirty="0" err="1" smtClean="0">
                <a:latin typeface="Times" pitchFamily="18" charset="0"/>
              </a:rPr>
              <a:t>coasts</a:t>
            </a:r>
            <a:r>
              <a:rPr lang="fr-BE" baseline="0" dirty="0" smtClean="0">
                <a:latin typeface="Times" pitchFamily="18" charset="0"/>
              </a:rPr>
              <a:t>.</a:t>
            </a:r>
            <a:endParaRPr lang="fr-BE" dirty="0">
              <a:latin typeface="Times" pitchFamily="18" charset="0"/>
            </a:endParaRPr>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31</a:t>
            </a:fld>
            <a:endParaRPr lang="fr-BE"/>
          </a:p>
        </p:txBody>
      </p:sp>
    </p:spTree>
    <p:extLst>
      <p:ext uri="{BB962C8B-B14F-4D97-AF65-F5344CB8AC3E}">
        <p14:creationId xmlns:p14="http://schemas.microsoft.com/office/powerpoint/2010/main" val="3604258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latin typeface="Times" pitchFamily="18" charset="0"/>
              </a:rPr>
              <a:t>The </a:t>
            </a:r>
            <a:r>
              <a:rPr lang="fr-BE" dirty="0" err="1" smtClean="0">
                <a:latin typeface="Times" pitchFamily="18" charset="0"/>
              </a:rPr>
              <a:t>Mediterranean</a:t>
            </a:r>
            <a:r>
              <a:rPr lang="fr-BE" dirty="0" smtClean="0">
                <a:latin typeface="Times" pitchFamily="18" charset="0"/>
              </a:rPr>
              <a:t> </a:t>
            </a:r>
            <a:r>
              <a:rPr lang="fr-BE" dirty="0" err="1" smtClean="0">
                <a:latin typeface="Times" pitchFamily="18" charset="0"/>
              </a:rPr>
              <a:t>is</a:t>
            </a:r>
            <a:r>
              <a:rPr lang="fr-BE" baseline="0" dirty="0" smtClean="0">
                <a:latin typeface="Times" pitchFamily="18" charset="0"/>
              </a:rPr>
              <a:t> </a:t>
            </a:r>
            <a:r>
              <a:rPr lang="fr-BE" baseline="0" dirty="0" err="1" smtClean="0">
                <a:latin typeface="Times" pitchFamily="18" charset="0"/>
              </a:rPr>
              <a:t>submitted</a:t>
            </a:r>
            <a:r>
              <a:rPr lang="fr-BE" baseline="0" dirty="0" smtClean="0">
                <a:latin typeface="Times" pitchFamily="18" charset="0"/>
              </a:rPr>
              <a:t> to </a:t>
            </a:r>
            <a:r>
              <a:rPr lang="fr-BE" baseline="0" dirty="0" err="1" smtClean="0">
                <a:latin typeface="Times" pitchFamily="18" charset="0"/>
              </a:rPr>
              <a:t>numerous</a:t>
            </a:r>
            <a:r>
              <a:rPr lang="fr-BE" baseline="0" dirty="0" smtClean="0">
                <a:latin typeface="Times" pitchFamily="18" charset="0"/>
              </a:rPr>
              <a:t> </a:t>
            </a:r>
            <a:r>
              <a:rPr lang="fr-BE" baseline="0" dirty="0" err="1" smtClean="0">
                <a:latin typeface="Times" pitchFamily="18" charset="0"/>
              </a:rPr>
              <a:t>anthropogenic</a:t>
            </a:r>
            <a:r>
              <a:rPr lang="fr-BE" baseline="0" dirty="0" smtClean="0">
                <a:latin typeface="Times" pitchFamily="18" charset="0"/>
              </a:rPr>
              <a:t> </a:t>
            </a:r>
            <a:r>
              <a:rPr lang="fr-BE" baseline="0" dirty="0" err="1" smtClean="0">
                <a:latin typeface="Times" pitchFamily="18" charset="0"/>
              </a:rPr>
              <a:t>threats</a:t>
            </a:r>
            <a:r>
              <a:rPr lang="fr-BE" baseline="0" dirty="0" smtClean="0">
                <a:latin typeface="Times" pitchFamily="18" charset="0"/>
              </a:rPr>
              <a:t>, </a:t>
            </a:r>
            <a:r>
              <a:rPr lang="fr-BE" baseline="0" dirty="0" err="1" smtClean="0">
                <a:latin typeface="Times" pitchFamily="18" charset="0"/>
              </a:rPr>
              <a:t>among</a:t>
            </a:r>
            <a:r>
              <a:rPr lang="fr-BE" baseline="0" dirty="0" smtClean="0">
                <a:latin typeface="Times" pitchFamily="18" charset="0"/>
              </a:rPr>
              <a:t> </a:t>
            </a:r>
            <a:r>
              <a:rPr lang="fr-BE" baseline="0" dirty="0" err="1" smtClean="0">
                <a:latin typeface="Times" pitchFamily="18" charset="0"/>
              </a:rPr>
              <a:t>them</a:t>
            </a:r>
            <a:r>
              <a:rPr lang="fr-BE" baseline="0" dirty="0" smtClean="0">
                <a:latin typeface="Times" pitchFamily="18" charset="0"/>
              </a:rPr>
              <a:t> the </a:t>
            </a:r>
            <a:r>
              <a:rPr lang="fr-BE" baseline="0" dirty="0" err="1" smtClean="0">
                <a:latin typeface="Times" pitchFamily="18" charset="0"/>
              </a:rPr>
              <a:t>chemical</a:t>
            </a:r>
            <a:r>
              <a:rPr lang="fr-BE" baseline="0" dirty="0" smtClean="0">
                <a:latin typeface="Times" pitchFamily="18" charset="0"/>
              </a:rPr>
              <a:t> contamination of </a:t>
            </a:r>
            <a:r>
              <a:rPr lang="fr-BE" baseline="0" dirty="0" err="1" smtClean="0">
                <a:latin typeface="Times" pitchFamily="18" charset="0"/>
              </a:rPr>
              <a:t>its</a:t>
            </a:r>
            <a:r>
              <a:rPr lang="fr-BE" baseline="0" dirty="0" smtClean="0">
                <a:latin typeface="Times" pitchFamily="18" charset="0"/>
              </a:rPr>
              <a:t> </a:t>
            </a:r>
            <a:r>
              <a:rPr lang="fr-BE" baseline="0" dirty="0" err="1" smtClean="0">
                <a:latin typeface="Times" pitchFamily="18" charset="0"/>
              </a:rPr>
              <a:t>densely</a:t>
            </a:r>
            <a:r>
              <a:rPr lang="fr-BE" baseline="0" dirty="0" smtClean="0">
                <a:latin typeface="Times" pitchFamily="18" charset="0"/>
              </a:rPr>
              <a:t> </a:t>
            </a:r>
            <a:r>
              <a:rPr lang="fr-BE" baseline="0" dirty="0" err="1" smtClean="0">
                <a:latin typeface="Times" pitchFamily="18" charset="0"/>
              </a:rPr>
              <a:t>anthropized</a:t>
            </a:r>
            <a:r>
              <a:rPr lang="fr-BE" baseline="0" dirty="0" smtClean="0">
                <a:latin typeface="Times" pitchFamily="18" charset="0"/>
              </a:rPr>
              <a:t> </a:t>
            </a:r>
            <a:r>
              <a:rPr lang="fr-BE" baseline="0" dirty="0" err="1" smtClean="0">
                <a:latin typeface="Times" pitchFamily="18" charset="0"/>
              </a:rPr>
              <a:t>coasts</a:t>
            </a:r>
            <a:r>
              <a:rPr lang="fr-BE" baseline="0" dirty="0" smtClean="0">
                <a:latin typeface="Times" pitchFamily="18" charset="0"/>
              </a:rPr>
              <a:t>.  The </a:t>
            </a:r>
            <a:r>
              <a:rPr lang="fr-BE" baseline="0" dirty="0" err="1" smtClean="0">
                <a:latin typeface="Times" pitchFamily="18" charset="0"/>
              </a:rPr>
              <a:t>red</a:t>
            </a:r>
            <a:r>
              <a:rPr lang="fr-BE" baseline="0" dirty="0" smtClean="0">
                <a:latin typeface="Times" pitchFamily="18" charset="0"/>
              </a:rPr>
              <a:t> </a:t>
            </a:r>
            <a:r>
              <a:rPr lang="fr-BE" baseline="0" dirty="0" err="1" smtClean="0">
                <a:latin typeface="Times" pitchFamily="18" charset="0"/>
              </a:rPr>
              <a:t>circles</a:t>
            </a:r>
            <a:r>
              <a:rPr lang="fr-BE" baseline="0" dirty="0" smtClean="0">
                <a:latin typeface="Times" pitchFamily="18" charset="0"/>
              </a:rPr>
              <a:t> on </a:t>
            </a:r>
            <a:r>
              <a:rPr lang="fr-BE" baseline="0" dirty="0" err="1" smtClean="0">
                <a:latin typeface="Times" pitchFamily="18" charset="0"/>
              </a:rPr>
              <a:t>this</a:t>
            </a:r>
            <a:r>
              <a:rPr lang="fr-BE" baseline="0" dirty="0" smtClean="0">
                <a:latin typeface="Times" pitchFamily="18" charset="0"/>
              </a:rPr>
              <a:t> </a:t>
            </a:r>
            <a:r>
              <a:rPr lang="fr-BE" baseline="0" dirty="0" err="1" smtClean="0">
                <a:latin typeface="Times" pitchFamily="18" charset="0"/>
              </a:rPr>
              <a:t>map</a:t>
            </a:r>
            <a:r>
              <a:rPr lang="fr-BE" baseline="0" dirty="0" smtClean="0">
                <a:latin typeface="Times" pitchFamily="18" charset="0"/>
              </a:rPr>
              <a:t> </a:t>
            </a:r>
            <a:r>
              <a:rPr lang="fr-BE" baseline="0" dirty="0" err="1" smtClean="0">
                <a:latin typeface="Times" pitchFamily="18" charset="0"/>
              </a:rPr>
              <a:t>hilights</a:t>
            </a:r>
            <a:r>
              <a:rPr lang="fr-BE" baseline="0" dirty="0" smtClean="0">
                <a:latin typeface="Times" pitchFamily="18" charset="0"/>
              </a:rPr>
              <a:t> pollution hot spots </a:t>
            </a:r>
            <a:r>
              <a:rPr lang="fr-BE" baseline="0" dirty="0" err="1" smtClean="0">
                <a:latin typeface="Times" pitchFamily="18" charset="0"/>
              </a:rPr>
              <a:t>along</a:t>
            </a:r>
            <a:r>
              <a:rPr lang="fr-BE" baseline="0" dirty="0" smtClean="0">
                <a:latin typeface="Times" pitchFamily="18" charset="0"/>
              </a:rPr>
              <a:t> </a:t>
            </a:r>
            <a:r>
              <a:rPr lang="fr-BE" baseline="0" dirty="0" err="1" smtClean="0">
                <a:latin typeface="Times" pitchFamily="18" charset="0"/>
              </a:rPr>
              <a:t>Mediterranean</a:t>
            </a:r>
            <a:r>
              <a:rPr lang="fr-BE" baseline="0" dirty="0" smtClean="0">
                <a:latin typeface="Times" pitchFamily="18" charset="0"/>
              </a:rPr>
              <a:t> </a:t>
            </a:r>
            <a:r>
              <a:rPr lang="fr-BE" baseline="0" dirty="0" err="1" smtClean="0">
                <a:latin typeface="Times" pitchFamily="18" charset="0"/>
              </a:rPr>
              <a:t>coasts</a:t>
            </a:r>
            <a:r>
              <a:rPr lang="fr-BE" baseline="0" dirty="0" smtClean="0">
                <a:latin typeface="Times" pitchFamily="18" charset="0"/>
              </a:rPr>
              <a:t>.</a:t>
            </a:r>
            <a:endParaRPr lang="fr-BE" dirty="0">
              <a:latin typeface="Times" pitchFamily="18" charset="0"/>
            </a:endParaRPr>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32</a:t>
            </a:fld>
            <a:endParaRPr lang="fr-BE"/>
          </a:p>
        </p:txBody>
      </p:sp>
    </p:spTree>
    <p:extLst>
      <p:ext uri="{BB962C8B-B14F-4D97-AF65-F5344CB8AC3E}">
        <p14:creationId xmlns:p14="http://schemas.microsoft.com/office/powerpoint/2010/main" val="360425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(stations A1-A9 are</a:t>
            </a:r>
            <a:r>
              <a:rPr lang="fr-BE" baseline="0" dirty="0" smtClean="0"/>
              <a:t> </a:t>
            </a:r>
            <a:r>
              <a:rPr lang="fr-BE" baseline="0" dirty="0" err="1" smtClean="0"/>
              <a:t>separated</a:t>
            </a:r>
            <a:r>
              <a:rPr lang="fr-BE" baseline="0" dirty="0" smtClean="0"/>
              <a:t> by a distance of 300 m </a:t>
            </a:r>
            <a:r>
              <a:rPr lang="fr-BE" baseline="0" dirty="0" err="1" smtClean="0"/>
              <a:t>along</a:t>
            </a:r>
            <a:r>
              <a:rPr lang="fr-BE" baseline="0" dirty="0" smtClean="0"/>
              <a:t> the </a:t>
            </a:r>
            <a:r>
              <a:rPr lang="fr-BE" baseline="0" dirty="0" err="1" smtClean="0"/>
              <a:t>transect</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34</a:t>
            </a:fld>
            <a:endParaRPr lang="fr-BE"/>
          </a:p>
        </p:txBody>
      </p:sp>
    </p:spTree>
    <p:extLst>
      <p:ext uri="{BB962C8B-B14F-4D97-AF65-F5344CB8AC3E}">
        <p14:creationId xmlns:p14="http://schemas.microsoft.com/office/powerpoint/2010/main" val="1493635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38</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39</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40</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Among</a:t>
            </a:r>
            <a:r>
              <a:rPr lang="fr-BE" dirty="0" smtClean="0"/>
              <a:t> the </a:t>
            </a:r>
            <a:r>
              <a:rPr lang="fr-BE" dirty="0" err="1" smtClean="0"/>
              <a:t>diversity</a:t>
            </a:r>
            <a:r>
              <a:rPr lang="fr-BE" dirty="0" smtClean="0"/>
              <a:t> of contaminants are trace </a:t>
            </a:r>
            <a:r>
              <a:rPr lang="fr-BE" dirty="0" err="1" smtClean="0"/>
              <a:t>elements</a:t>
            </a:r>
            <a:r>
              <a:rPr lang="fr-BE" dirty="0" smtClean="0"/>
              <a:t>. </a:t>
            </a:r>
            <a:r>
              <a:rPr lang="fr-BE" dirty="0" err="1" smtClean="0"/>
              <a:t>We</a:t>
            </a:r>
            <a:r>
              <a:rPr lang="fr-BE" dirty="0" smtClean="0"/>
              <a:t> use the </a:t>
            </a:r>
            <a:r>
              <a:rPr lang="fr-BE" dirty="0" err="1" smtClean="0"/>
              <a:t>term</a:t>
            </a:r>
            <a:r>
              <a:rPr lang="fr-BE" dirty="0" smtClean="0"/>
              <a:t> trace </a:t>
            </a:r>
            <a:r>
              <a:rPr lang="fr-BE" dirty="0" err="1" smtClean="0"/>
              <a:t>element</a:t>
            </a:r>
            <a:r>
              <a:rPr lang="fr-BE" dirty="0" smtClean="0"/>
              <a:t> </a:t>
            </a:r>
            <a:r>
              <a:rPr lang="fr-BE" dirty="0" err="1" smtClean="0"/>
              <a:t>since</a:t>
            </a:r>
            <a:r>
              <a:rPr lang="fr-BE" baseline="0" dirty="0" smtClean="0"/>
              <a:t> the </a:t>
            </a:r>
            <a:r>
              <a:rPr lang="fr-BE" baseline="0" dirty="0" err="1" smtClean="0"/>
              <a:t>term</a:t>
            </a:r>
            <a:r>
              <a:rPr lang="fr-BE" baseline="0" dirty="0" smtClean="0"/>
              <a:t> </a:t>
            </a:r>
            <a:r>
              <a:rPr lang="fr-BE" baseline="0" dirty="0" err="1" smtClean="0"/>
              <a:t>heavy</a:t>
            </a:r>
            <a:r>
              <a:rPr lang="fr-BE" baseline="0" dirty="0" smtClean="0"/>
              <a:t> </a:t>
            </a:r>
            <a:r>
              <a:rPr lang="fr-BE" baseline="0" dirty="0" err="1" smtClean="0"/>
              <a:t>metal</a:t>
            </a:r>
            <a:r>
              <a:rPr lang="fr-BE" baseline="0" dirty="0" smtClean="0"/>
              <a:t> </a:t>
            </a:r>
            <a:r>
              <a:rPr lang="fr-BE" baseline="0" dirty="0" err="1" smtClean="0"/>
              <a:t>is</a:t>
            </a:r>
            <a:r>
              <a:rPr lang="fr-BE" baseline="0" dirty="0" smtClean="0"/>
              <a:t> </a:t>
            </a:r>
            <a:r>
              <a:rPr lang="fr-BE" baseline="0" dirty="0" err="1" smtClean="0"/>
              <a:t>meaningless</a:t>
            </a:r>
            <a:r>
              <a:rPr lang="fr-BE" baseline="0" dirty="0" smtClean="0"/>
              <a:t> </a:t>
            </a:r>
            <a:r>
              <a:rPr lang="fr-BE" baseline="0" dirty="0" err="1" smtClean="0"/>
              <a:t>term</a:t>
            </a:r>
            <a:r>
              <a:rPr lang="fr-BE" baseline="0" dirty="0" smtClean="0"/>
              <a:t>.</a:t>
            </a:r>
            <a:endParaRPr lang="fr-BE" dirty="0" smtClean="0"/>
          </a:p>
          <a:p>
            <a:r>
              <a:rPr lang="fr-BE" dirty="0" smtClean="0"/>
              <a:t>IUPAC</a:t>
            </a:r>
            <a:r>
              <a:rPr lang="fr-BE" baseline="0" dirty="0" smtClean="0"/>
              <a:t> (</a:t>
            </a:r>
            <a:r>
              <a:rPr lang="en-US" baseline="0" dirty="0" smtClean="0"/>
              <a:t>International Union of Pure and Applied Chemistry) </a:t>
            </a:r>
            <a:r>
              <a:rPr lang="fr-BE" baseline="0" dirty="0" err="1" smtClean="0"/>
              <a:t>definition</a:t>
            </a:r>
            <a:r>
              <a:rPr lang="fr-BE" baseline="0" dirty="0" smtClean="0"/>
              <a:t>: </a:t>
            </a:r>
            <a:r>
              <a:rPr lang="en-US" baseline="0" dirty="0" smtClean="0"/>
              <a:t>Any element having an average concentration of less than about 100 parts per million atoms (</a:t>
            </a:r>
            <a:r>
              <a:rPr lang="en-US" baseline="0" dirty="0" err="1" smtClean="0"/>
              <a:t>ppma</a:t>
            </a:r>
            <a:r>
              <a:rPr lang="en-US" baseline="0" dirty="0" smtClean="0"/>
              <a:t>) or less than 100 µg g-1.</a:t>
            </a:r>
          </a:p>
          <a:p>
            <a:r>
              <a:rPr lang="en-US" baseline="0" dirty="0" smtClean="0"/>
              <a:t>In parallel to this abundance consideration must be taken into account their essential or non-essential aspect to living organisms. </a:t>
            </a:r>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2</a:t>
            </a:fld>
            <a:endParaRPr lang="fr-BE"/>
          </a:p>
        </p:txBody>
      </p:sp>
    </p:spTree>
    <p:extLst>
      <p:ext uri="{BB962C8B-B14F-4D97-AF65-F5344CB8AC3E}">
        <p14:creationId xmlns:p14="http://schemas.microsoft.com/office/powerpoint/2010/main" val="1713175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41</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42</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43</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44</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45</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46</a:t>
            </a:fld>
            <a:endParaRPr lang="fr-BE"/>
          </a:p>
        </p:txBody>
      </p:sp>
    </p:spTree>
    <p:extLst>
      <p:ext uri="{BB962C8B-B14F-4D97-AF65-F5344CB8AC3E}">
        <p14:creationId xmlns:p14="http://schemas.microsoft.com/office/powerpoint/2010/main" val="104332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One of the </a:t>
            </a:r>
            <a:r>
              <a:rPr lang="fr-BE" dirty="0" err="1" smtClean="0"/>
              <a:t>most</a:t>
            </a:r>
            <a:r>
              <a:rPr lang="fr-BE" dirty="0" smtClean="0"/>
              <a:t> </a:t>
            </a:r>
            <a:r>
              <a:rPr lang="fr-BE" dirty="0" err="1" smtClean="0"/>
              <a:t>widely</a:t>
            </a:r>
            <a:r>
              <a:rPr lang="fr-BE" dirty="0" smtClean="0"/>
              <a:t> </a:t>
            </a:r>
            <a:r>
              <a:rPr lang="fr-BE" dirty="0" err="1" smtClean="0"/>
              <a:t>used</a:t>
            </a:r>
            <a:r>
              <a:rPr lang="fr-BE" dirty="0" smtClean="0"/>
              <a:t> </a:t>
            </a:r>
            <a:r>
              <a:rPr lang="fr-BE" dirty="0" err="1" smtClean="0"/>
              <a:t>bioindicator</a:t>
            </a:r>
            <a:r>
              <a:rPr lang="fr-BE" dirty="0" smtClean="0"/>
              <a:t> </a:t>
            </a:r>
            <a:r>
              <a:rPr lang="fr-BE" dirty="0" err="1" smtClean="0"/>
              <a:t>species</a:t>
            </a:r>
            <a:r>
              <a:rPr lang="fr-BE" dirty="0" smtClean="0"/>
              <a:t> in the </a:t>
            </a:r>
            <a:r>
              <a:rPr lang="fr-BE" dirty="0" err="1" smtClean="0"/>
              <a:t>Mediterranean</a:t>
            </a:r>
            <a:r>
              <a:rPr lang="fr-BE" dirty="0" smtClean="0"/>
              <a:t> </a:t>
            </a:r>
            <a:r>
              <a:rPr lang="fr-BE" dirty="0" err="1" smtClean="0"/>
              <a:t>is</a:t>
            </a:r>
            <a:r>
              <a:rPr lang="fr-BE" dirty="0" smtClean="0"/>
              <a:t> the </a:t>
            </a:r>
            <a:r>
              <a:rPr lang="fr-BE" dirty="0" err="1" smtClean="0"/>
              <a:t>seagrass</a:t>
            </a:r>
            <a:r>
              <a:rPr lang="fr-BE" dirty="0" smtClean="0"/>
              <a:t> </a:t>
            </a:r>
            <a:r>
              <a:rPr lang="fr-BE" dirty="0" err="1" smtClean="0"/>
              <a:t>Posidonia</a:t>
            </a:r>
            <a:r>
              <a:rPr lang="fr-BE" dirty="0" smtClean="0"/>
              <a:t> </a:t>
            </a:r>
            <a:r>
              <a:rPr lang="fr-BE" dirty="0" err="1" smtClean="0"/>
              <a:t>oceanica</a:t>
            </a:r>
            <a:r>
              <a:rPr lang="fr-BE" baseline="0" dirty="0" smtClean="0"/>
              <a:t> (and more </a:t>
            </a:r>
            <a:r>
              <a:rPr lang="fr-BE" baseline="0" dirty="0" err="1" smtClean="0"/>
              <a:t>precisely</a:t>
            </a:r>
            <a:r>
              <a:rPr lang="fr-BE" baseline="0" dirty="0" smtClean="0"/>
              <a:t> the shoots of </a:t>
            </a:r>
            <a:r>
              <a:rPr lang="fr-BE" baseline="0" dirty="0" err="1" smtClean="0"/>
              <a:t>leaves</a:t>
            </a:r>
            <a:r>
              <a:rPr lang="fr-BE" baseline="0" dirty="0" smtClean="0"/>
              <a:t> of </a:t>
            </a:r>
            <a:r>
              <a:rPr lang="fr-BE" baseline="0" dirty="0" err="1" smtClean="0"/>
              <a:t>that</a:t>
            </a:r>
            <a:r>
              <a:rPr lang="fr-BE" baseline="0" dirty="0" smtClean="0"/>
              <a:t> </a:t>
            </a:r>
            <a:r>
              <a:rPr lang="fr-BE" baseline="0" dirty="0" err="1" smtClean="0"/>
              <a:t>seagrass</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4</a:t>
            </a:fld>
            <a:endParaRPr lang="fr-BE"/>
          </a:p>
        </p:txBody>
      </p:sp>
    </p:spTree>
    <p:extLst>
      <p:ext uri="{BB962C8B-B14F-4D97-AF65-F5344CB8AC3E}">
        <p14:creationId xmlns:p14="http://schemas.microsoft.com/office/powerpoint/2010/main" val="104967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Posidonia</a:t>
            </a:r>
            <a:r>
              <a:rPr lang="fr-BE" dirty="0" smtClean="0"/>
              <a:t> </a:t>
            </a:r>
            <a:r>
              <a:rPr lang="fr-BE" dirty="0" err="1" smtClean="0"/>
              <a:t>oceanica</a:t>
            </a:r>
            <a:r>
              <a:rPr lang="fr-BE" dirty="0" smtClean="0"/>
              <a:t> </a:t>
            </a:r>
            <a:r>
              <a:rPr lang="fr-BE" dirty="0" err="1" smtClean="0"/>
              <a:t>is</a:t>
            </a:r>
            <a:r>
              <a:rPr lang="fr-BE" dirty="0" smtClean="0"/>
              <a:t> </a:t>
            </a:r>
            <a:r>
              <a:rPr lang="fr-BE" dirty="0" err="1" smtClean="0"/>
              <a:t>notably</a:t>
            </a:r>
            <a:r>
              <a:rPr lang="fr-BE" dirty="0" smtClean="0"/>
              <a:t> an </a:t>
            </a:r>
            <a:r>
              <a:rPr lang="fr-BE" dirty="0" err="1" smtClean="0"/>
              <a:t>interesting</a:t>
            </a:r>
            <a:r>
              <a:rPr lang="fr-BE" dirty="0" smtClean="0"/>
              <a:t> </a:t>
            </a:r>
            <a:r>
              <a:rPr lang="fr-BE" dirty="0" err="1" smtClean="0"/>
              <a:t>bioindicator</a:t>
            </a:r>
            <a:r>
              <a:rPr lang="fr-BE" dirty="0" smtClean="0"/>
              <a:t> </a:t>
            </a:r>
            <a:r>
              <a:rPr lang="fr-BE" dirty="0" err="1" smtClean="0"/>
              <a:t>because</a:t>
            </a:r>
            <a:r>
              <a:rPr lang="fr-BE" dirty="0" smtClean="0"/>
              <a:t> of </a:t>
            </a:r>
            <a:r>
              <a:rPr lang="fr-BE" dirty="0" err="1" smtClean="0"/>
              <a:t>its</a:t>
            </a:r>
            <a:r>
              <a:rPr lang="fr-BE" dirty="0" smtClean="0"/>
              <a:t> </a:t>
            </a:r>
            <a:r>
              <a:rPr lang="fr-BE" dirty="0" err="1" smtClean="0"/>
              <a:t>nearly</a:t>
            </a:r>
            <a:r>
              <a:rPr lang="fr-BE" dirty="0" smtClean="0"/>
              <a:t> </a:t>
            </a:r>
            <a:r>
              <a:rPr lang="fr-BE" dirty="0" err="1" smtClean="0"/>
              <a:t>circum-Mediterranean</a:t>
            </a:r>
            <a:r>
              <a:rPr lang="fr-BE" dirty="0" smtClean="0"/>
              <a:t> distribution. It </a:t>
            </a:r>
            <a:r>
              <a:rPr lang="fr-BE" dirty="0" err="1" smtClean="0"/>
              <a:t>therefore</a:t>
            </a:r>
            <a:r>
              <a:rPr lang="fr-BE" dirty="0" smtClean="0"/>
              <a:t> </a:t>
            </a:r>
            <a:r>
              <a:rPr lang="fr-BE" dirty="0" err="1" smtClean="0"/>
              <a:t>allows</a:t>
            </a:r>
            <a:r>
              <a:rPr lang="fr-BE" dirty="0" smtClean="0"/>
              <a:t> monitoring </a:t>
            </a:r>
            <a:r>
              <a:rPr lang="fr-BE" dirty="0" err="1" smtClean="0"/>
              <a:t>surveys</a:t>
            </a:r>
            <a:r>
              <a:rPr lang="fr-BE" dirty="0" smtClean="0"/>
              <a:t> at </a:t>
            </a:r>
            <a:r>
              <a:rPr lang="fr-BE" dirty="0" err="1" smtClean="0"/>
              <a:t>very</a:t>
            </a:r>
            <a:r>
              <a:rPr lang="fr-BE" dirty="0" smtClean="0"/>
              <a:t> </a:t>
            </a:r>
            <a:r>
              <a:rPr lang="fr-BE" dirty="0" err="1" smtClean="0"/>
              <a:t>different</a:t>
            </a:r>
            <a:r>
              <a:rPr lang="fr-BE" dirty="0" smtClean="0"/>
              <a:t> spatial </a:t>
            </a:r>
            <a:r>
              <a:rPr lang="fr-BE" dirty="0" err="1" smtClean="0"/>
              <a:t>scales</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5</a:t>
            </a:fld>
            <a:endParaRPr lang="fr-BE"/>
          </a:p>
        </p:txBody>
      </p:sp>
    </p:spTree>
    <p:extLst>
      <p:ext uri="{BB962C8B-B14F-4D97-AF65-F5344CB8AC3E}">
        <p14:creationId xmlns:p14="http://schemas.microsoft.com/office/powerpoint/2010/main" val="178349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 </a:t>
            </a:r>
            <a:r>
              <a:rPr lang="fr-BE" dirty="0" err="1" smtClean="0"/>
              <a:t>from</a:t>
            </a:r>
            <a:r>
              <a:rPr lang="fr-BE" dirty="0" smtClean="0"/>
              <a:t> </a:t>
            </a:r>
            <a:r>
              <a:rPr lang="fr-BE" dirty="0" err="1" smtClean="0"/>
              <a:t>very</a:t>
            </a:r>
            <a:r>
              <a:rPr lang="fr-BE" dirty="0" smtClean="0"/>
              <a:t> local </a:t>
            </a:r>
            <a:r>
              <a:rPr lang="fr-BE" dirty="0" err="1" smtClean="0"/>
              <a:t>survey</a:t>
            </a:r>
            <a:r>
              <a:rPr lang="fr-BE" dirty="0" smtClean="0"/>
              <a:t>:</a:t>
            </a:r>
          </a:p>
          <a:p>
            <a:r>
              <a:rPr lang="fr-BE" dirty="0" err="1" smtClean="0"/>
              <a:t>e.g</a:t>
            </a:r>
            <a:r>
              <a:rPr lang="fr-BE" dirty="0" smtClean="0"/>
              <a:t>.</a:t>
            </a:r>
            <a:r>
              <a:rPr lang="fr-BE" baseline="0" dirty="0" smtClean="0"/>
              <a:t> </a:t>
            </a:r>
            <a:r>
              <a:rPr lang="fr-BE" baseline="0" dirty="0" err="1" smtClean="0"/>
              <a:t>along</a:t>
            </a:r>
            <a:r>
              <a:rPr lang="fr-BE" baseline="0" dirty="0" smtClean="0"/>
              <a:t> a gradient of contamination, </a:t>
            </a:r>
            <a:r>
              <a:rPr lang="fr-BE" baseline="0" dirty="0" err="1" smtClean="0"/>
              <a:t>with</a:t>
            </a:r>
            <a:r>
              <a:rPr lang="fr-BE" baseline="0" dirty="0" smtClean="0"/>
              <a:t> </a:t>
            </a:r>
            <a:r>
              <a:rPr lang="fr-BE" baseline="0" dirty="0" err="1" smtClean="0"/>
              <a:t>increasing</a:t>
            </a:r>
            <a:r>
              <a:rPr lang="fr-BE" baseline="0" dirty="0" smtClean="0"/>
              <a:t> distance </a:t>
            </a:r>
            <a:r>
              <a:rPr lang="fr-BE" baseline="0" dirty="0" err="1" smtClean="0"/>
              <a:t>from</a:t>
            </a:r>
            <a:r>
              <a:rPr lang="fr-BE" baseline="0" dirty="0" smtClean="0"/>
              <a:t> the port and </a:t>
            </a:r>
            <a:r>
              <a:rPr lang="fr-BE" baseline="0" dirty="0" err="1" smtClean="0"/>
              <a:t>urban</a:t>
            </a:r>
            <a:r>
              <a:rPr lang="fr-BE" baseline="0" dirty="0" smtClean="0"/>
              <a:t> center of </a:t>
            </a:r>
            <a:r>
              <a:rPr lang="fr-BE" baseline="0" dirty="0" err="1" smtClean="0"/>
              <a:t>Ajjacio</a:t>
            </a:r>
            <a:r>
              <a:rPr lang="fr-BE" baseline="0" dirty="0" smtClean="0"/>
              <a:t> city, western </a:t>
            </a:r>
            <a:r>
              <a:rPr lang="fr-BE" baseline="0" dirty="0" err="1" smtClean="0"/>
              <a:t>Corsican</a:t>
            </a:r>
            <a:r>
              <a:rPr lang="fr-BE" baseline="0" dirty="0" smtClean="0"/>
              <a:t> </a:t>
            </a:r>
            <a:r>
              <a:rPr lang="fr-BE" baseline="0" dirty="0" err="1" smtClean="0"/>
              <a:t>coast</a:t>
            </a:r>
            <a:r>
              <a:rPr lang="fr-BE" baseline="0" dirty="0" smtClean="0"/>
              <a:t>; 9 sites </a:t>
            </a:r>
            <a:r>
              <a:rPr lang="fr-BE" baseline="0" dirty="0" err="1" smtClean="0"/>
              <a:t>sampled</a:t>
            </a:r>
            <a:r>
              <a:rPr lang="fr-BE" baseline="0" dirty="0" smtClean="0"/>
              <a:t> for </a:t>
            </a:r>
            <a:r>
              <a:rPr lang="fr-BE" i="1" baseline="0" dirty="0" smtClean="0"/>
              <a:t>P. </a:t>
            </a:r>
            <a:r>
              <a:rPr lang="fr-BE" i="1" baseline="0" dirty="0" err="1" smtClean="0"/>
              <a:t>oceanica</a:t>
            </a:r>
            <a:r>
              <a:rPr lang="fr-BE" i="1" baseline="0" dirty="0" smtClean="0"/>
              <a:t> </a:t>
            </a:r>
            <a:r>
              <a:rPr lang="fr-BE" baseline="0" dirty="0" smtClean="0"/>
              <a:t>shoots.</a:t>
            </a:r>
            <a:endParaRPr lang="fr-BE" dirty="0" smtClean="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6</a:t>
            </a:fld>
            <a:endParaRPr lang="fr-BE"/>
          </a:p>
        </p:txBody>
      </p:sp>
    </p:spTree>
    <p:extLst>
      <p:ext uri="{BB962C8B-B14F-4D97-AF65-F5344CB8AC3E}">
        <p14:creationId xmlns:p14="http://schemas.microsoft.com/office/powerpoint/2010/main" val="136883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 to global </a:t>
            </a:r>
            <a:r>
              <a:rPr lang="fr-BE" dirty="0" err="1" smtClean="0"/>
              <a:t>scale</a:t>
            </a:r>
            <a:r>
              <a:rPr lang="fr-BE" dirty="0" smtClean="0"/>
              <a:t>,</a:t>
            </a:r>
            <a:r>
              <a:rPr lang="fr-BE" baseline="0" dirty="0" smtClean="0"/>
              <a:t> i.e. at the </a:t>
            </a:r>
            <a:r>
              <a:rPr lang="fr-BE" baseline="0" dirty="0" err="1" smtClean="0"/>
              <a:t>scale</a:t>
            </a:r>
            <a:r>
              <a:rPr lang="fr-BE" baseline="0" dirty="0" smtClean="0"/>
              <a:t> of the </a:t>
            </a:r>
            <a:r>
              <a:rPr lang="fr-BE" baseline="0" dirty="0" err="1" smtClean="0"/>
              <a:t>whole</a:t>
            </a:r>
            <a:r>
              <a:rPr lang="fr-BE" baseline="0" dirty="0" smtClean="0"/>
              <a:t> </a:t>
            </a:r>
            <a:r>
              <a:rPr lang="fr-BE" baseline="0" dirty="0" err="1" smtClean="0"/>
              <a:t>Mediterranean</a:t>
            </a:r>
            <a:r>
              <a:rPr lang="fr-BE" baseline="0" dirty="0" smtClean="0"/>
              <a:t>:</a:t>
            </a:r>
          </a:p>
          <a:p>
            <a:r>
              <a:rPr lang="fr-BE" dirty="0" smtClean="0"/>
              <a:t>110 sites </a:t>
            </a:r>
            <a:r>
              <a:rPr lang="fr-BE" dirty="0" err="1" smtClean="0"/>
              <a:t>sampled</a:t>
            </a:r>
            <a:r>
              <a:rPr lang="fr-BE" dirty="0" smtClean="0"/>
              <a:t> for </a:t>
            </a:r>
            <a:r>
              <a:rPr lang="fr-BE" i="1" dirty="0" smtClean="0"/>
              <a:t>P. </a:t>
            </a:r>
            <a:r>
              <a:rPr lang="fr-BE" i="1" dirty="0" err="1" smtClean="0"/>
              <a:t>oceanica</a:t>
            </a:r>
            <a:r>
              <a:rPr lang="fr-BE" i="1" dirty="0" smtClean="0"/>
              <a:t> </a:t>
            </a:r>
            <a:r>
              <a:rPr lang="fr-BE" dirty="0" err="1" smtClean="0"/>
              <a:t>adult</a:t>
            </a:r>
            <a:r>
              <a:rPr lang="fr-BE" baseline="0" dirty="0" smtClean="0"/>
              <a:t> </a:t>
            </a:r>
            <a:r>
              <a:rPr lang="fr-BE" baseline="0" dirty="0" err="1" smtClean="0"/>
              <a:t>leaves</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68F6682A-F25A-4921-8EEB-A969CB9F42E1}" type="slidenum">
              <a:rPr lang="fr-BE" smtClean="0"/>
              <a:t>7</a:t>
            </a:fld>
            <a:endParaRPr lang="fr-BE"/>
          </a:p>
        </p:txBody>
      </p:sp>
    </p:spTree>
    <p:extLst>
      <p:ext uri="{BB962C8B-B14F-4D97-AF65-F5344CB8AC3E}">
        <p14:creationId xmlns:p14="http://schemas.microsoft.com/office/powerpoint/2010/main" val="426296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11</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12</a:t>
            </a:fld>
            <a:endParaRPr lang="fr-BE"/>
          </a:p>
        </p:txBody>
      </p:sp>
    </p:spTree>
    <p:extLst>
      <p:ext uri="{BB962C8B-B14F-4D97-AF65-F5344CB8AC3E}">
        <p14:creationId xmlns:p14="http://schemas.microsoft.com/office/powerpoint/2010/main" val="92385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8771233-09C2-4576-A168-E942681300E5}" type="slidenum">
              <a:rPr lang="fr-BE" smtClean="0"/>
              <a:t>13</a:t>
            </a:fld>
            <a:endParaRPr lang="fr-BE"/>
          </a:p>
        </p:txBody>
      </p:sp>
    </p:spTree>
    <p:extLst>
      <p:ext uri="{BB962C8B-B14F-4D97-AF65-F5344CB8AC3E}">
        <p14:creationId xmlns:p14="http://schemas.microsoft.com/office/powerpoint/2010/main" val="92385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557979E3-60DB-4673-A064-4120688DA459}" type="datetimeFigureOut">
              <a:rPr lang="fr-BE" smtClean="0"/>
              <a:t>14/11/2014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294216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557979E3-60DB-4673-A064-4120688DA459}" type="datetimeFigureOut">
              <a:rPr lang="fr-BE" smtClean="0"/>
              <a:t>14/11/2014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144357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557979E3-60DB-4673-A064-4120688DA459}" type="datetimeFigureOut">
              <a:rPr lang="fr-BE" smtClean="0"/>
              <a:t>14/11/2014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392060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557979E3-60DB-4673-A064-4120688DA459}" type="datetimeFigureOut">
              <a:rPr lang="fr-BE" smtClean="0"/>
              <a:t>14/11/2014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18892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57979E3-60DB-4673-A064-4120688DA459}" type="datetimeFigureOut">
              <a:rPr lang="fr-BE" smtClean="0"/>
              <a:t>14/11/2014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371675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557979E3-60DB-4673-A064-4120688DA459}" type="datetimeFigureOut">
              <a:rPr lang="fr-BE" smtClean="0"/>
              <a:t>14/11/2014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127985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557979E3-60DB-4673-A064-4120688DA459}" type="datetimeFigureOut">
              <a:rPr lang="fr-BE" smtClean="0"/>
              <a:t>14/11/2014</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369890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557979E3-60DB-4673-A064-4120688DA459}" type="datetimeFigureOut">
              <a:rPr lang="fr-BE" smtClean="0"/>
              <a:t>14/11/2014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149408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57979E3-60DB-4673-A064-4120688DA459}" type="datetimeFigureOut">
              <a:rPr lang="fr-BE" smtClean="0"/>
              <a:t>14/11/2014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97145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57979E3-60DB-4673-A064-4120688DA459}" type="datetimeFigureOut">
              <a:rPr lang="fr-BE" smtClean="0"/>
              <a:t>14/11/2014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410446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57979E3-60DB-4673-A064-4120688DA459}" type="datetimeFigureOut">
              <a:rPr lang="fr-BE" smtClean="0"/>
              <a:t>14/11/2014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DD7D7DE-1F6E-4F84-ACD3-D24C55ADBA66}" type="slidenum">
              <a:rPr lang="fr-BE" smtClean="0"/>
              <a:t>‹N°›</a:t>
            </a:fld>
            <a:endParaRPr lang="fr-BE"/>
          </a:p>
        </p:txBody>
      </p:sp>
    </p:spTree>
    <p:extLst>
      <p:ext uri="{BB962C8B-B14F-4D97-AF65-F5344CB8AC3E}">
        <p14:creationId xmlns:p14="http://schemas.microsoft.com/office/powerpoint/2010/main" val="72845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979E3-60DB-4673-A064-4120688DA459}" type="datetimeFigureOut">
              <a:rPr lang="fr-BE" smtClean="0"/>
              <a:t>14/11/2014</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7D7DE-1F6E-4F84-ACD3-D24C55ADBA66}" type="slidenum">
              <a:rPr lang="fr-BE" smtClean="0"/>
              <a:t>‹N°›</a:t>
            </a:fld>
            <a:endParaRPr lang="fr-BE"/>
          </a:p>
        </p:txBody>
      </p:sp>
    </p:spTree>
    <p:extLst>
      <p:ext uri="{BB962C8B-B14F-4D97-AF65-F5344CB8AC3E}">
        <p14:creationId xmlns:p14="http://schemas.microsoft.com/office/powerpoint/2010/main" val="373461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tiff"/><Relationship Id="rId5" Type="http://schemas.openxmlformats.org/officeDocument/2006/relationships/image" Target="../media/image5.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0.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tif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tiff"/><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image" Target="../media/image20.jpe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5.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5.png"/><Relationship Id="rId5" Type="http://schemas.openxmlformats.org/officeDocument/2006/relationships/image" Target="../media/image19.tiff"/><Relationship Id="rId10"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6.jpeg"/><Relationship Id="rId7"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jpeg"/><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18.jpeg"/><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ti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tiff"/></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jpeg"/><Relationship Id="rId7"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e 25"/>
          <p:cNvGrpSpPr>
            <a:grpSpLocks/>
          </p:cNvGrpSpPr>
          <p:nvPr/>
        </p:nvGrpSpPr>
        <p:grpSpPr bwMode="auto">
          <a:xfrm>
            <a:off x="0" y="0"/>
            <a:ext cx="9144000" cy="6858000"/>
            <a:chOff x="0" y="0"/>
            <a:chExt cx="9144000" cy="6858000"/>
          </a:xfrm>
        </p:grpSpPr>
        <p:sp>
          <p:nvSpPr>
            <p:cNvPr id="23" name="Rectangle 2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dirty="0"/>
            </a:p>
          </p:txBody>
        </p:sp>
        <p:sp>
          <p:nvSpPr>
            <p:cNvPr id="24" name="Rectangle 2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dirty="0"/>
            </a:p>
          </p:txBody>
        </p:sp>
      </p:grpSp>
      <p:pic>
        <p:nvPicPr>
          <p:cNvPr id="205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206375" y="-9525"/>
            <a:ext cx="94932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2" name="Groupe 21"/>
          <p:cNvGrpSpPr>
            <a:grpSpLocks/>
          </p:cNvGrpSpPr>
          <p:nvPr/>
        </p:nvGrpSpPr>
        <p:grpSpPr bwMode="auto">
          <a:xfrm>
            <a:off x="1354138" y="1414462"/>
            <a:ext cx="7735887" cy="5392738"/>
            <a:chOff x="1275334" y="1348282"/>
            <a:chExt cx="7734658" cy="5393086"/>
          </a:xfrm>
        </p:grpSpPr>
        <p:grpSp>
          <p:nvGrpSpPr>
            <p:cNvPr id="2054" name="Groupe 16"/>
            <p:cNvGrpSpPr>
              <a:grpSpLocks/>
            </p:cNvGrpSpPr>
            <p:nvPr/>
          </p:nvGrpSpPr>
          <p:grpSpPr bwMode="auto">
            <a:xfrm>
              <a:off x="1837211" y="1357104"/>
              <a:ext cx="7172781" cy="5384264"/>
              <a:chOff x="1863715" y="1357104"/>
              <a:chExt cx="7172781" cy="5384264"/>
            </a:xfrm>
          </p:grpSpPr>
          <p:pic>
            <p:nvPicPr>
              <p:cNvPr id="2060" name="Image 12" descr="Image1.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3715" y="1357104"/>
                <a:ext cx="7172781" cy="538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riangle rectangle 11"/>
              <p:cNvSpPr/>
              <p:nvPr/>
            </p:nvSpPr>
            <p:spPr>
              <a:xfrm rot="5400000">
                <a:off x="2775792" y="466376"/>
                <a:ext cx="5361335" cy="71600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dirty="0"/>
              </a:p>
            </p:txBody>
          </p:sp>
        </p:grpSp>
        <p:grpSp>
          <p:nvGrpSpPr>
            <p:cNvPr id="2055" name="Groupe 20"/>
            <p:cNvGrpSpPr>
              <a:grpSpLocks/>
            </p:cNvGrpSpPr>
            <p:nvPr/>
          </p:nvGrpSpPr>
          <p:grpSpPr bwMode="auto">
            <a:xfrm>
              <a:off x="1275334" y="1348282"/>
              <a:ext cx="7158488" cy="5361334"/>
              <a:chOff x="1275334" y="1348282"/>
              <a:chExt cx="7158488" cy="5361334"/>
            </a:xfrm>
          </p:grpSpPr>
          <p:sp>
            <p:nvSpPr>
              <p:cNvPr id="16" name="Triangle rectangle 15"/>
              <p:cNvSpPr/>
              <p:nvPr/>
            </p:nvSpPr>
            <p:spPr>
              <a:xfrm rot="5400000">
                <a:off x="2173911" y="449705"/>
                <a:ext cx="5361334" cy="7158488"/>
              </a:xfrm>
              <a:prstGeom prst="rtTriangle">
                <a:avLst/>
              </a:prstGeom>
              <a:solidFill>
                <a:schemeClr val="bg1"/>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dirty="0"/>
              </a:p>
            </p:txBody>
          </p:sp>
          <p:grpSp>
            <p:nvGrpSpPr>
              <p:cNvPr id="2057" name="Groupe 19"/>
              <p:cNvGrpSpPr>
                <a:grpSpLocks/>
              </p:cNvGrpSpPr>
              <p:nvPr/>
            </p:nvGrpSpPr>
            <p:grpSpPr bwMode="auto">
              <a:xfrm>
                <a:off x="1540681" y="1477261"/>
                <a:ext cx="5831867" cy="4118081"/>
                <a:chOff x="1593689" y="1517017"/>
                <a:chExt cx="5831867" cy="4118081"/>
              </a:xfrm>
            </p:grpSpPr>
            <p:sp>
              <p:nvSpPr>
                <p:cNvPr id="2058" name="Rectangle 5"/>
                <p:cNvSpPr>
                  <a:spLocks noChangeArrowheads="1"/>
                </p:cNvSpPr>
                <p:nvPr/>
              </p:nvSpPr>
              <p:spPr bwMode="auto">
                <a:xfrm>
                  <a:off x="1606110" y="1517017"/>
                  <a:ext cx="5819446" cy="26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GB" sz="2800" dirty="0" smtClean="0"/>
                    <a:t>The conceptualization of trace element flows within </a:t>
                  </a:r>
                  <a:r>
                    <a:rPr lang="en-GB" sz="2800" i="1" dirty="0" err="1" smtClean="0"/>
                    <a:t>Posidonia</a:t>
                  </a:r>
                  <a:r>
                    <a:rPr lang="en-GB" sz="2800" i="1" dirty="0" smtClean="0"/>
                    <a:t> </a:t>
                  </a:r>
                  <a:r>
                    <a:rPr lang="en-GB" sz="2800" i="1" dirty="0" err="1" smtClean="0"/>
                    <a:t>oceanica</a:t>
                  </a:r>
                  <a:r>
                    <a:rPr lang="en-GB" sz="2800" dirty="0" smtClean="0"/>
                    <a:t> meadows: A collaborative </a:t>
                  </a:r>
                </a:p>
                <a:p>
                  <a:r>
                    <a:rPr lang="en-GB" sz="2800" dirty="0" smtClean="0"/>
                    <a:t>proposal to fill </a:t>
                  </a:r>
                </a:p>
                <a:p>
                  <a:r>
                    <a:rPr lang="en-GB" sz="2800" dirty="0" smtClean="0"/>
                    <a:t>knowledge </a:t>
                  </a:r>
                </a:p>
                <a:p>
                  <a:r>
                    <a:rPr lang="en-GB" sz="2800" dirty="0" smtClean="0"/>
                    <a:t>gaps</a:t>
                  </a:r>
                  <a:endParaRPr lang="fr-BE" sz="2800" dirty="0"/>
                </a:p>
              </p:txBody>
            </p:sp>
            <p:sp>
              <p:nvSpPr>
                <p:cNvPr id="2059" name="Text Box 7"/>
                <p:cNvSpPr txBox="1">
                  <a:spLocks noChangeArrowheads="1"/>
                </p:cNvSpPr>
                <p:nvPr/>
              </p:nvSpPr>
              <p:spPr bwMode="auto">
                <a:xfrm>
                  <a:off x="1593689" y="4373132"/>
                  <a:ext cx="3659272" cy="12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600" dirty="0" smtClean="0"/>
                    <a:t>J</a:t>
                  </a:r>
                  <a:r>
                    <a:rPr lang="fr-BE" altLang="fr-FR" sz="1600" dirty="0"/>
                    <a:t>. </a:t>
                  </a:r>
                  <a:r>
                    <a:rPr lang="fr-BE" altLang="fr-FR" sz="1600" dirty="0" err="1" smtClean="0"/>
                    <a:t>Richir</a:t>
                  </a:r>
                  <a:r>
                    <a:rPr lang="fr-BE" altLang="fr-FR" sz="1600" dirty="0" smtClean="0"/>
                    <a:t> and S</a:t>
                  </a:r>
                  <a:r>
                    <a:rPr lang="fr-BE" altLang="fr-FR" sz="1600" dirty="0"/>
                    <a:t>. </a:t>
                  </a:r>
                  <a:r>
                    <a:rPr lang="fr-BE" altLang="fr-FR" sz="1600" dirty="0" err="1"/>
                    <a:t>Gobert</a:t>
                  </a:r>
                  <a:endParaRPr lang="fr-BE" altLang="fr-FR" sz="1600" dirty="0"/>
                </a:p>
                <a:p>
                  <a:pPr eaLnBrk="1" hangingPunct="1"/>
                  <a:endParaRPr lang="fr-BE" altLang="fr-FR" sz="1200" dirty="0" smtClean="0"/>
                </a:p>
                <a:p>
                  <a:pPr eaLnBrk="1" hangingPunct="1"/>
                  <a:r>
                    <a:rPr lang="fr-BE" altLang="fr-FR" sz="1600" dirty="0" err="1" smtClean="0"/>
                    <a:t>Portoro</a:t>
                  </a:r>
                  <a:r>
                    <a:rPr lang="fr-BE" altLang="fr-FR" sz="1600" dirty="0" err="1" smtClean="0">
                      <a:latin typeface="Arial"/>
                      <a:cs typeface="Arial"/>
                    </a:rPr>
                    <a:t>ž</a:t>
                  </a:r>
                  <a:r>
                    <a:rPr lang="fr-BE" altLang="fr-FR" sz="1600" dirty="0" smtClean="0"/>
                    <a:t>, </a:t>
                  </a:r>
                </a:p>
                <a:p>
                  <a:pPr eaLnBrk="1" hangingPunct="1"/>
                  <a:r>
                    <a:rPr lang="fr-BE" altLang="fr-FR" sz="1600" dirty="0" err="1" smtClean="0"/>
                    <a:t>Slovenia</a:t>
                  </a:r>
                  <a:endParaRPr lang="fr-BE" altLang="fr-FR" sz="1600" dirty="0"/>
                </a:p>
                <a:p>
                  <a:pPr eaLnBrk="1" hangingPunct="1"/>
                  <a:r>
                    <a:rPr lang="fr-BE" altLang="fr-FR" sz="1600" dirty="0" smtClean="0"/>
                    <a:t>10-2014</a:t>
                  </a:r>
                  <a:endParaRPr lang="fr-BE" altLang="fr-FR" sz="1600" dirty="0"/>
                </a:p>
              </p:txBody>
            </p:sp>
          </p:grpSp>
        </p:grpSp>
      </p:grpSp>
      <p:pic>
        <p:nvPicPr>
          <p:cNvPr id="2053" name="Picture 8" descr="logo Ocea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151" y="63500"/>
            <a:ext cx="158432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804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674314"/>
            <a:chOff x="0" y="0"/>
            <a:chExt cx="9144000" cy="6674314"/>
          </a:xfrm>
        </p:grpSpPr>
        <p:sp>
          <p:nvSpPr>
            <p:cNvPr id="28" name="Rectangle 27"/>
            <p:cNvSpPr/>
            <p:nvPr/>
          </p:nvSpPr>
          <p:spPr>
            <a:xfrm>
              <a:off x="430213" y="0"/>
              <a:ext cx="503237" cy="667431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3" y="400050"/>
            <a:ext cx="4671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Seagrass</a:t>
            </a:r>
            <a:r>
              <a:rPr lang="fr-BE" sz="2400" dirty="0" smtClean="0">
                <a:latin typeface="Arial" charset="0"/>
                <a:cs typeface="Arial" charset="0"/>
              </a:rPr>
              <a:t> </a:t>
            </a:r>
            <a:r>
              <a:rPr lang="fr-BE" sz="2400" dirty="0" err="1" smtClean="0">
                <a:latin typeface="Arial" charset="0"/>
                <a:cs typeface="Arial" charset="0"/>
              </a:rPr>
              <a:t>meadow</a:t>
            </a:r>
            <a:r>
              <a:rPr lang="fr-BE" sz="2400" dirty="0" smtClean="0">
                <a:latin typeface="Arial" charset="0"/>
                <a:cs typeface="Arial" charset="0"/>
              </a:rPr>
              <a:t> components</a:t>
            </a:r>
            <a:endParaRPr lang="fr-BE" sz="1600" dirty="0">
              <a:latin typeface="Arial" panose="020B0604020202020204" pitchFamily="34" charset="0"/>
              <a:cs typeface="Arial" panose="020B0604020202020204" pitchFamily="34" charset="0"/>
            </a:endParaRPr>
          </a:p>
        </p:txBody>
      </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03648" y="1057391"/>
            <a:ext cx="7143900" cy="3323987"/>
          </a:xfrm>
          <a:prstGeom prst="rect">
            <a:avLst/>
          </a:prstGeom>
        </p:spPr>
        <p:txBody>
          <a:bodyPr wrap="square">
            <a:spAutoFit/>
          </a:bodyPr>
          <a:lstStyle/>
          <a:p>
            <a:pPr algn="just">
              <a:buClr>
                <a:srgbClr val="009900"/>
              </a:buClr>
              <a:buSzPct val="150000"/>
            </a:pPr>
            <a:r>
              <a:rPr lang="en-US" sz="2000" dirty="0" err="1">
                <a:solidFill>
                  <a:srgbClr val="009900"/>
                </a:solidFill>
                <a:latin typeface="Arial" panose="020B0604020202020204" pitchFamily="34" charset="0"/>
                <a:cs typeface="Arial" panose="020B0604020202020204" pitchFamily="34" charset="0"/>
              </a:rPr>
              <a:t>Seagrass</a:t>
            </a:r>
            <a:r>
              <a:rPr lang="en-US" sz="2000" dirty="0">
                <a:solidFill>
                  <a:srgbClr val="009900"/>
                </a:solidFill>
                <a:latin typeface="Arial" panose="020B0604020202020204" pitchFamily="34" charset="0"/>
                <a:cs typeface="Arial" panose="020B0604020202020204" pitchFamily="34" charset="0"/>
              </a:rPr>
              <a:t> meadows</a:t>
            </a:r>
            <a:r>
              <a:rPr lang="en-US" sz="2000" dirty="0">
                <a:latin typeface="Arial" panose="020B0604020202020204" pitchFamily="34" charset="0"/>
                <a:cs typeface="Arial" panose="020B0604020202020204" pitchFamily="34" charset="0"/>
              </a:rPr>
              <a:t> can be conceptualized as the </a:t>
            </a:r>
            <a:r>
              <a:rPr lang="en-GB" sz="2000" dirty="0">
                <a:latin typeface="Arial" panose="020B0604020202020204" pitchFamily="34" charset="0"/>
                <a:cs typeface="Arial" panose="020B0604020202020204" pitchFamily="34" charset="0"/>
              </a:rPr>
              <a:t>juxtaposition of 5 separate </a:t>
            </a:r>
            <a:r>
              <a:rPr lang="en-GB" sz="2000" dirty="0" smtClean="0">
                <a:latin typeface="Arial" panose="020B0604020202020204" pitchFamily="34" charset="0"/>
                <a:cs typeface="Arial" panose="020B0604020202020204" pitchFamily="34" charset="0"/>
              </a:rPr>
              <a:t>components:</a:t>
            </a:r>
          </a:p>
          <a:p>
            <a:pPr marL="800100" lvl="1" indent="-342900">
              <a:buClr>
                <a:srgbClr val="0033CC"/>
              </a:buClr>
              <a:buSzPct val="150000"/>
              <a:buFont typeface="Arial" panose="020B0604020202020204" pitchFamily="34" charset="0"/>
              <a:buChar char="•"/>
            </a:pPr>
            <a:r>
              <a:rPr lang="en-GB" sz="2000" dirty="0" err="1" smtClean="0">
                <a:solidFill>
                  <a:srgbClr val="0033CC"/>
                </a:solidFill>
                <a:latin typeface="Arial" panose="020B0604020202020204" pitchFamily="34" charset="0"/>
                <a:cs typeface="Arial" panose="020B0604020202020204" pitchFamily="34" charset="0"/>
              </a:rPr>
              <a:t>seagrass</a:t>
            </a:r>
            <a:r>
              <a:rPr lang="en-GB" sz="2000" dirty="0" smtClean="0">
                <a:solidFill>
                  <a:srgbClr val="0033CC"/>
                </a:solidFill>
                <a:latin typeface="Arial" panose="020B0604020202020204" pitchFamily="34" charset="0"/>
                <a:cs typeface="Arial" panose="020B0604020202020204" pitchFamily="34" charset="0"/>
              </a:rPr>
              <a:t> shoots, </a:t>
            </a:r>
          </a:p>
          <a:p>
            <a:pPr marL="800100" lvl="1" indent="-342900">
              <a:buClr>
                <a:srgbClr val="0033CC"/>
              </a:buClr>
              <a:buSzPct val="150000"/>
              <a:buFont typeface="Arial" panose="020B0604020202020204" pitchFamily="34" charset="0"/>
              <a:buChar char="•"/>
            </a:pPr>
            <a:r>
              <a:rPr lang="en-GB" sz="2000" dirty="0" smtClean="0">
                <a:solidFill>
                  <a:srgbClr val="0033CC"/>
                </a:solidFill>
                <a:latin typeface="Arial" panose="020B0604020202020204" pitchFamily="34" charset="0"/>
                <a:cs typeface="Arial" panose="020B0604020202020204" pitchFamily="34" charset="0"/>
              </a:rPr>
              <a:t>epiphytes</a:t>
            </a:r>
            <a:r>
              <a:rPr lang="en-GB" sz="2000" dirty="0">
                <a:solidFill>
                  <a:srgbClr val="0033CC"/>
                </a:solidFill>
                <a:latin typeface="Arial" panose="020B0604020202020204" pitchFamily="34" charset="0"/>
                <a:cs typeface="Arial" panose="020B0604020202020204" pitchFamily="34" charset="0"/>
              </a:rPr>
              <a:t>, </a:t>
            </a:r>
            <a:endParaRPr lang="en-GB" sz="2000" dirty="0" smtClean="0">
              <a:solidFill>
                <a:srgbClr val="0033CC"/>
              </a:solidFill>
              <a:latin typeface="Arial" panose="020B0604020202020204" pitchFamily="34" charset="0"/>
              <a:cs typeface="Arial" panose="020B0604020202020204" pitchFamily="34" charset="0"/>
            </a:endParaRPr>
          </a:p>
          <a:p>
            <a:pPr marL="800100" lvl="1" indent="-342900">
              <a:buClr>
                <a:srgbClr val="0033CC"/>
              </a:buClr>
              <a:buSzPct val="150000"/>
              <a:buFont typeface="Arial" panose="020B0604020202020204" pitchFamily="34" charset="0"/>
              <a:buChar char="•"/>
            </a:pPr>
            <a:r>
              <a:rPr lang="en-GB" sz="2000" dirty="0" smtClean="0">
                <a:solidFill>
                  <a:srgbClr val="0033CC"/>
                </a:solidFill>
                <a:latin typeface="Arial" panose="020B0604020202020204" pitchFamily="34" charset="0"/>
                <a:cs typeface="Arial" panose="020B0604020202020204" pitchFamily="34" charset="0"/>
              </a:rPr>
              <a:t>associated </a:t>
            </a:r>
            <a:r>
              <a:rPr lang="en-GB" sz="2000" dirty="0">
                <a:solidFill>
                  <a:srgbClr val="0033CC"/>
                </a:solidFill>
                <a:latin typeface="Arial" panose="020B0604020202020204" pitchFamily="34" charset="0"/>
                <a:cs typeface="Arial" panose="020B0604020202020204" pitchFamily="34" charset="0"/>
              </a:rPr>
              <a:t>algae and </a:t>
            </a:r>
            <a:r>
              <a:rPr lang="en-GB" sz="2000" dirty="0" smtClean="0">
                <a:solidFill>
                  <a:srgbClr val="0033CC"/>
                </a:solidFill>
                <a:latin typeface="Arial" panose="020B0604020202020204" pitchFamily="34" charset="0"/>
                <a:cs typeface="Arial" panose="020B0604020202020204" pitchFamily="34" charset="0"/>
              </a:rPr>
              <a:t>animals, </a:t>
            </a:r>
          </a:p>
          <a:p>
            <a:pPr marL="800100" lvl="1" indent="-342900">
              <a:spcAft>
                <a:spcPts val="1200"/>
              </a:spcAft>
              <a:buClr>
                <a:srgbClr val="0033CC"/>
              </a:buClr>
              <a:buSzPct val="150000"/>
              <a:buFont typeface="Arial" panose="020B0604020202020204" pitchFamily="34" charset="0"/>
              <a:buChar char="•"/>
            </a:pPr>
            <a:r>
              <a:rPr lang="en-GB" sz="2000" dirty="0" smtClean="0">
                <a:solidFill>
                  <a:srgbClr val="0033CC"/>
                </a:solidFill>
                <a:latin typeface="Arial" panose="020B0604020202020204" pitchFamily="34" charset="0"/>
                <a:cs typeface="Arial" panose="020B0604020202020204" pitchFamily="34" charset="0"/>
              </a:rPr>
              <a:t>detritus, </a:t>
            </a:r>
          </a:p>
          <a:p>
            <a:pPr algn="just">
              <a:buClr>
                <a:srgbClr val="009900"/>
              </a:buClr>
              <a:buSzPct val="150000"/>
            </a:pPr>
            <a:r>
              <a:rPr lang="en-GB" sz="2000" dirty="0" smtClean="0">
                <a:latin typeface="Arial" panose="020B0604020202020204" pitchFamily="34" charset="0"/>
                <a:cs typeface="Arial" panose="020B0604020202020204" pitchFamily="34" charset="0"/>
              </a:rPr>
              <a:t>exchanging </a:t>
            </a:r>
            <a:r>
              <a:rPr lang="en-GB" sz="2000" dirty="0">
                <a:solidFill>
                  <a:srgbClr val="009900"/>
                </a:solidFill>
                <a:latin typeface="Arial" panose="020B0604020202020204" pitchFamily="34" charset="0"/>
                <a:cs typeface="Arial" panose="020B0604020202020204" pitchFamily="34" charset="0"/>
              </a:rPr>
              <a:t>flows</a:t>
            </a:r>
            <a:r>
              <a:rPr lang="en-GB" sz="2000" dirty="0">
                <a:latin typeface="Arial" panose="020B0604020202020204" pitchFamily="34" charset="0"/>
                <a:cs typeface="Arial" panose="020B0604020202020204" pitchFamily="34" charset="0"/>
              </a:rPr>
              <a:t> of TEs between themselves and with their </a:t>
            </a:r>
            <a:r>
              <a:rPr lang="en-GB" sz="2000" dirty="0" smtClean="0">
                <a:solidFill>
                  <a:srgbClr val="009900"/>
                </a:solidFill>
                <a:latin typeface="Arial" panose="020B0604020202020204" pitchFamily="34" charset="0"/>
                <a:cs typeface="Arial" panose="020B0604020202020204" pitchFamily="34" charset="0"/>
              </a:rPr>
              <a:t>environment</a:t>
            </a:r>
            <a:r>
              <a:rPr lang="en-GB" sz="2000" dirty="0" smtClean="0">
                <a:latin typeface="Arial" panose="020B0604020202020204" pitchFamily="34" charset="0"/>
                <a:cs typeface="Arial" panose="020B0604020202020204" pitchFamily="34" charset="0"/>
              </a:rPr>
              <a:t>: </a:t>
            </a:r>
          </a:p>
          <a:p>
            <a:pPr marL="800100" lvl="1" indent="-342900" algn="just">
              <a:buClr>
                <a:srgbClr val="0033CC"/>
              </a:buClr>
              <a:buSzPct val="150000"/>
              <a:buFont typeface="Arial" panose="020B0604020202020204" pitchFamily="34" charset="0"/>
              <a:buChar char="•"/>
            </a:pPr>
            <a:r>
              <a:rPr lang="en-GB" sz="2000" dirty="0" smtClean="0">
                <a:solidFill>
                  <a:srgbClr val="0033CC"/>
                </a:solidFill>
                <a:latin typeface="Arial" panose="020B0604020202020204" pitchFamily="34" charset="0"/>
                <a:cs typeface="Arial" panose="020B0604020202020204" pitchFamily="34" charset="0"/>
              </a:rPr>
              <a:t>water, </a:t>
            </a:r>
          </a:p>
          <a:p>
            <a:pPr marL="800100" lvl="1" indent="-342900" algn="just">
              <a:buClr>
                <a:srgbClr val="0033CC"/>
              </a:buClr>
              <a:buSzPct val="150000"/>
              <a:buFont typeface="Arial" panose="020B0604020202020204" pitchFamily="34" charset="0"/>
              <a:buChar char="•"/>
            </a:pPr>
            <a:r>
              <a:rPr lang="en-GB" sz="2000" dirty="0" smtClean="0">
                <a:solidFill>
                  <a:srgbClr val="0033CC"/>
                </a:solidFill>
                <a:latin typeface="Arial" panose="020B0604020202020204" pitchFamily="34" charset="0"/>
                <a:cs typeface="Arial" panose="020B0604020202020204" pitchFamily="34" charset="0"/>
              </a:rPr>
              <a:t>sediment</a:t>
            </a:r>
            <a:r>
              <a:rPr lang="en-GB" sz="2000" dirty="0">
                <a:solidFill>
                  <a:srgbClr val="0033CC"/>
                </a:solidFill>
                <a:latin typeface="Arial" panose="020B0604020202020204" pitchFamily="34" charset="0"/>
                <a:cs typeface="Arial" panose="020B0604020202020204" pitchFamily="34" charset="0"/>
              </a:rPr>
              <a:t>. </a:t>
            </a:r>
          </a:p>
        </p:txBody>
      </p:sp>
      <p:pic>
        <p:nvPicPr>
          <p:cNvPr id="13" name="Picture 2" descr="tombant posidonia ocea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141" y="4520761"/>
            <a:ext cx="1678634" cy="2238179"/>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7293064" y="6511431"/>
            <a:ext cx="990079"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 Abadie</a:t>
            </a:r>
            <a:endParaRPr lang="fr-BE" sz="1200" dirty="0">
              <a:solidFill>
                <a:schemeClr val="bg1"/>
              </a:solidFill>
              <a:latin typeface="Arial" pitchFamily="34" charset="0"/>
              <a:cs typeface="Arial" pitchFamily="34" charset="0"/>
            </a:endParaRPr>
          </a:p>
        </p:txBody>
      </p:sp>
      <p:sp>
        <p:nvSpPr>
          <p:cNvPr id="25" name="ZoneTexte 24"/>
          <p:cNvSpPr txBox="1"/>
          <p:nvPr/>
        </p:nvSpPr>
        <p:spPr>
          <a:xfrm>
            <a:off x="410587" y="6481941"/>
            <a:ext cx="2728311" cy="276999"/>
          </a:xfrm>
          <a:prstGeom prst="rect">
            <a:avLst/>
          </a:prstGeom>
          <a:solidFill>
            <a:schemeClr val="bg1"/>
          </a:solidFill>
        </p:spPr>
        <p:txBody>
          <a:bodyPr wrap="none" lIns="0" rIns="0" rtlCol="0">
            <a:spAutoFit/>
          </a:bodyPr>
          <a:lstStyle/>
          <a:p>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After</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Boudouresque</a:t>
            </a:r>
            <a:r>
              <a:rPr lang="fr-BE" sz="1200" dirty="0" smtClean="0">
                <a:latin typeface="Arial" panose="020B0604020202020204" pitchFamily="34" charset="0"/>
                <a:cs typeface="Arial" panose="020B0604020202020204" pitchFamily="34" charset="0"/>
              </a:rPr>
              <a:t> and </a:t>
            </a:r>
            <a:r>
              <a:rPr lang="fr-BE" sz="1200" dirty="0" err="1" smtClean="0">
                <a:latin typeface="Arial" panose="020B0604020202020204" pitchFamily="34" charset="0"/>
                <a:cs typeface="Arial" panose="020B0604020202020204" pitchFamily="34" charset="0"/>
              </a:rPr>
              <a:t>Meinez</a:t>
            </a:r>
            <a:r>
              <a:rPr lang="fr-BE" sz="1200" dirty="0" smtClean="0">
                <a:latin typeface="Arial" panose="020B0604020202020204" pitchFamily="34" charset="0"/>
                <a:cs typeface="Arial" panose="020B0604020202020204" pitchFamily="34" charset="0"/>
              </a:rPr>
              <a:t>, 1983)</a:t>
            </a:r>
            <a:endParaRPr lang="fr-BE" sz="1200" dirty="0">
              <a:latin typeface="Arial" panose="020B0604020202020204" pitchFamily="34" charset="0"/>
              <a:cs typeface="Arial" panose="020B0604020202020204" pitchFamily="34" charset="0"/>
            </a:endParaRPr>
          </a:p>
        </p:txBody>
      </p:sp>
      <p:pic>
        <p:nvPicPr>
          <p:cNvPr id="18" name="Image 17"/>
          <p:cNvPicPr>
            <a:picLocks noChangeAspect="1"/>
          </p:cNvPicPr>
          <p:nvPr/>
        </p:nvPicPr>
        <p:blipFill rotWithShape="1">
          <a:blip r:embed="rId4" cstate="print">
            <a:extLst>
              <a:ext uri="{28A0092B-C50C-407E-A947-70E740481C1C}">
                <a14:useLocalDpi xmlns:a14="http://schemas.microsoft.com/office/drawing/2010/main" val="0"/>
              </a:ext>
            </a:extLst>
          </a:blip>
          <a:srcRect b="-2062"/>
          <a:stretch/>
        </p:blipFill>
        <p:spPr>
          <a:xfrm>
            <a:off x="376868" y="4378717"/>
            <a:ext cx="2835183" cy="2103224"/>
          </a:xfrm>
          <a:prstGeom prst="rect">
            <a:avLst/>
          </a:prstGeom>
          <a:solidFill>
            <a:schemeClr val="bg1"/>
          </a:solidFill>
        </p:spPr>
      </p:pic>
      <p:pic>
        <p:nvPicPr>
          <p:cNvPr id="26" name="Picture 2" descr="http://www.coastalwiki.org/w/images/7/70/Epiphy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157" y="4520761"/>
            <a:ext cx="2231537" cy="223817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p:cNvPicPr>
            <a:picLocks noChangeAspect="1"/>
          </p:cNvPicPr>
          <p:nvPr/>
        </p:nvPicPr>
        <p:blipFill rotWithShape="1">
          <a:blip r:embed="rId6">
            <a:extLst>
              <a:ext uri="{28A0092B-C50C-407E-A947-70E740481C1C}">
                <a14:useLocalDpi xmlns:a14="http://schemas.microsoft.com/office/drawing/2010/main" val="0"/>
              </a:ext>
            </a:extLst>
          </a:blip>
          <a:srcRect l="46280" b="7577"/>
          <a:stretch/>
        </p:blipFill>
        <p:spPr>
          <a:xfrm>
            <a:off x="5553824" y="4490921"/>
            <a:ext cx="1686490" cy="2268019"/>
          </a:xfrm>
          <a:prstGeom prst="rect">
            <a:avLst/>
          </a:prstGeom>
        </p:spPr>
      </p:pic>
      <p:sp>
        <p:nvSpPr>
          <p:cNvPr id="2" name="Rectangle 1"/>
          <p:cNvSpPr/>
          <p:nvPr/>
        </p:nvSpPr>
        <p:spPr>
          <a:xfrm>
            <a:off x="6233100" y="4149080"/>
            <a:ext cx="2803396" cy="323165"/>
          </a:xfrm>
          <a:prstGeom prst="rect">
            <a:avLst/>
          </a:prstGeom>
        </p:spPr>
        <p:txBody>
          <a:bodyPr wrap="none" lIns="0" rIns="0">
            <a:spAutoFit/>
          </a:bodyPr>
          <a:lstStyle/>
          <a:p>
            <a:r>
              <a:rPr lang="fr-BE" sz="1500" dirty="0">
                <a:latin typeface="Arial" panose="020B0604020202020204" pitchFamily="34" charset="0"/>
                <a:cs typeface="Arial" panose="020B0604020202020204" pitchFamily="34" charset="0"/>
              </a:rPr>
              <a:t>(Schroeder and </a:t>
            </a:r>
            <a:r>
              <a:rPr lang="fr-BE" sz="1500" dirty="0" err="1">
                <a:latin typeface="Arial" panose="020B0604020202020204" pitchFamily="34" charset="0"/>
                <a:cs typeface="Arial" panose="020B0604020202020204" pitchFamily="34" charset="0"/>
              </a:rPr>
              <a:t>Thorhaug</a:t>
            </a:r>
            <a:r>
              <a:rPr lang="fr-BE" sz="1500" dirty="0">
                <a:latin typeface="Arial" panose="020B0604020202020204" pitchFamily="34" charset="0"/>
                <a:cs typeface="Arial" panose="020B0604020202020204" pitchFamily="34" charset="0"/>
              </a:rPr>
              <a:t>, 1980)</a:t>
            </a:r>
          </a:p>
        </p:txBody>
      </p:sp>
      <p:grpSp>
        <p:nvGrpSpPr>
          <p:cNvPr id="19" name="Groupe 18"/>
          <p:cNvGrpSpPr/>
          <p:nvPr/>
        </p:nvGrpSpPr>
        <p:grpSpPr>
          <a:xfrm>
            <a:off x="7669488" y="88519"/>
            <a:ext cx="1474282" cy="806577"/>
            <a:chOff x="7669488" y="85344"/>
            <a:chExt cx="1474282" cy="806577"/>
          </a:xfrm>
        </p:grpSpPr>
        <p:pic>
          <p:nvPicPr>
            <p:cNvPr id="2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logo Ocea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61749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Organigramme : Délai 136"/>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09" name="Groupe 108"/>
          <p:cNvGrpSpPr>
            <a:grpSpLocks noChangeAspect="1"/>
          </p:cNvGrpSpPr>
          <p:nvPr/>
        </p:nvGrpSpPr>
        <p:grpSpPr>
          <a:xfrm>
            <a:off x="2752480" y="2827854"/>
            <a:ext cx="1138106" cy="927175"/>
            <a:chOff x="923278" y="1216194"/>
            <a:chExt cx="948422" cy="772646"/>
          </a:xfrm>
          <a:solidFill>
            <a:schemeClr val="bg1"/>
          </a:solidFill>
        </p:grpSpPr>
        <p:sp>
          <p:nvSpPr>
            <p:cNvPr id="110"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11" name="ZoneTexte 110"/>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13" name="Groupe 112"/>
          <p:cNvGrpSpPr>
            <a:grpSpLocks noChangeAspect="1"/>
          </p:cNvGrpSpPr>
          <p:nvPr/>
        </p:nvGrpSpPr>
        <p:grpSpPr>
          <a:xfrm>
            <a:off x="2726359" y="4146473"/>
            <a:ext cx="1143554" cy="927173"/>
            <a:chOff x="922089" y="1216194"/>
            <a:chExt cx="952962" cy="772646"/>
          </a:xfrm>
          <a:solidFill>
            <a:schemeClr val="bg1"/>
          </a:solidFill>
        </p:grpSpPr>
        <p:sp>
          <p:nvSpPr>
            <p:cNvPr id="1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16" name="ZoneTexte 115"/>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41" name="Groupe 26"/>
          <p:cNvGrpSpPr>
            <a:grpSpLocks/>
          </p:cNvGrpSpPr>
          <p:nvPr/>
        </p:nvGrpSpPr>
        <p:grpSpPr bwMode="auto">
          <a:xfrm>
            <a:off x="0" y="0"/>
            <a:ext cx="9144000" cy="6858000"/>
            <a:chOff x="0" y="0"/>
            <a:chExt cx="9144000" cy="6858000"/>
          </a:xfrm>
        </p:grpSpPr>
        <p:sp>
          <p:nvSpPr>
            <p:cNvPr id="42" name="Rectangle 41"/>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3" name="Rectangle 42"/>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6056" r="6012"/>
          <a:stretch/>
        </p:blipFill>
        <p:spPr>
          <a:xfrm>
            <a:off x="4294478" y="1905000"/>
            <a:ext cx="4670010" cy="3392571"/>
          </a:xfrm>
          <a:prstGeom prst="rect">
            <a:avLst/>
          </a:prstGeom>
        </p:spPr>
      </p:pic>
      <p:sp>
        <p:nvSpPr>
          <p:cNvPr id="5" name="ZoneTexte 4"/>
          <p:cNvSpPr txBox="1"/>
          <p:nvPr/>
        </p:nvSpPr>
        <p:spPr>
          <a:xfrm>
            <a:off x="5004048" y="5221267"/>
            <a:ext cx="3159001" cy="307777"/>
          </a:xfrm>
          <a:prstGeom prst="rect">
            <a:avLst/>
          </a:prstGeom>
          <a:noFill/>
        </p:spPr>
        <p:txBody>
          <a:bodyPr wrap="none" lIns="0" rIns="0" rtlCol="0">
            <a:spAutoFit/>
          </a:bodyPr>
          <a:lstStyle/>
          <a:p>
            <a:r>
              <a:rPr lang="fr-BE" sz="1400" dirty="0" smtClean="0">
                <a:latin typeface="Arial" panose="020B0604020202020204" pitchFamily="34" charset="0"/>
                <a:cs typeface="Arial" panose="020B0604020202020204" pitchFamily="34" charset="0"/>
              </a:rPr>
              <a:t>(</a:t>
            </a:r>
            <a:r>
              <a:rPr lang="fr-BE" sz="1400" dirty="0" err="1" smtClean="0">
                <a:latin typeface="Arial" panose="020B0604020202020204" pitchFamily="34" charset="0"/>
                <a:cs typeface="Arial" panose="020B0604020202020204" pitchFamily="34" charset="0"/>
              </a:rPr>
              <a:t>After</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Boudouresque</a:t>
            </a:r>
            <a:r>
              <a:rPr lang="fr-BE" sz="1400" dirty="0" smtClean="0">
                <a:latin typeface="Arial" panose="020B0604020202020204" pitchFamily="34" charset="0"/>
                <a:cs typeface="Arial" panose="020B0604020202020204" pitchFamily="34" charset="0"/>
              </a:rPr>
              <a:t> and </a:t>
            </a:r>
            <a:r>
              <a:rPr lang="fr-BE" sz="1400" dirty="0" err="1" smtClean="0">
                <a:latin typeface="Arial" panose="020B0604020202020204" pitchFamily="34" charset="0"/>
                <a:cs typeface="Arial" panose="020B0604020202020204" pitchFamily="34" charset="0"/>
              </a:rPr>
              <a:t>Meinez</a:t>
            </a:r>
            <a:r>
              <a:rPr lang="fr-BE" sz="1400" dirty="0" smtClean="0">
                <a:latin typeface="Arial" panose="020B0604020202020204" pitchFamily="34" charset="0"/>
                <a:cs typeface="Arial" panose="020B0604020202020204" pitchFamily="34" charset="0"/>
              </a:rPr>
              <a:t>, 1983)</a:t>
            </a:r>
            <a:endParaRPr lang="fr-BE" sz="1400" dirty="0">
              <a:latin typeface="Arial" panose="020B0604020202020204" pitchFamily="34" charset="0"/>
              <a:cs typeface="Arial" panose="020B0604020202020204" pitchFamily="34" charset="0"/>
            </a:endParaRPr>
          </a:p>
        </p:txBody>
      </p:sp>
      <p:sp>
        <p:nvSpPr>
          <p:cNvPr id="53" name="Text Box 43"/>
          <p:cNvSpPr txBox="1">
            <a:spLocks noChangeArrowheads="1"/>
          </p:cNvSpPr>
          <p:nvPr/>
        </p:nvSpPr>
        <p:spPr bwMode="auto">
          <a:xfrm>
            <a:off x="836613" y="400050"/>
            <a:ext cx="3879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i="1" dirty="0" err="1" smtClean="0">
                <a:latin typeface="Arial" charset="0"/>
                <a:cs typeface="Arial" charset="0"/>
              </a:rPr>
              <a:t>Posidonia</a:t>
            </a:r>
            <a:r>
              <a:rPr lang="fr-BE" sz="2400" i="1" dirty="0" smtClean="0">
                <a:latin typeface="Arial" charset="0"/>
                <a:cs typeface="Arial" charset="0"/>
              </a:rPr>
              <a:t> </a:t>
            </a:r>
            <a:r>
              <a:rPr lang="fr-BE" sz="2400" i="1" dirty="0" err="1" smtClean="0">
                <a:latin typeface="Arial" charset="0"/>
                <a:cs typeface="Arial" charset="0"/>
              </a:rPr>
              <a:t>oceanica</a:t>
            </a:r>
            <a:endParaRPr lang="fr-BE" sz="2400" i="1" dirty="0">
              <a:latin typeface="Arial" charset="0"/>
              <a:cs typeface="Arial" charset="0"/>
            </a:endParaRPr>
          </a:p>
        </p:txBody>
      </p:sp>
      <p:pic>
        <p:nvPicPr>
          <p:cNvPr id="54" name="Image 51" descr="Imagex.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 18"/>
          <p:cNvGrpSpPr/>
          <p:nvPr/>
        </p:nvGrpSpPr>
        <p:grpSpPr>
          <a:xfrm>
            <a:off x="7669488" y="88519"/>
            <a:ext cx="1474282" cy="806577"/>
            <a:chOff x="7669488" y="85344"/>
            <a:chExt cx="1474282" cy="806577"/>
          </a:xfrm>
        </p:grpSpPr>
        <p:pic>
          <p:nvPicPr>
            <p:cNvPr id="2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logo Ocea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505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rganigramme : Délai 10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84" name="Groupe 26"/>
          <p:cNvGrpSpPr>
            <a:grpSpLocks/>
          </p:cNvGrpSpPr>
          <p:nvPr/>
        </p:nvGrpSpPr>
        <p:grpSpPr bwMode="auto">
          <a:xfrm>
            <a:off x="0" y="0"/>
            <a:ext cx="9144000" cy="6858000"/>
            <a:chOff x="0" y="0"/>
            <a:chExt cx="9144000" cy="6858000"/>
          </a:xfrm>
        </p:grpSpPr>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117" name="Groupe 116"/>
          <p:cNvGrpSpPr>
            <a:grpSpLocks noChangeAspect="1"/>
          </p:cNvGrpSpPr>
          <p:nvPr/>
        </p:nvGrpSpPr>
        <p:grpSpPr>
          <a:xfrm>
            <a:off x="4212198" y="1335854"/>
            <a:ext cx="1138106" cy="927175"/>
            <a:chOff x="923278" y="1216194"/>
            <a:chExt cx="948422" cy="772646"/>
          </a:xfrm>
          <a:noFill/>
        </p:grpSpPr>
        <p:sp>
          <p:nvSpPr>
            <p:cNvPr id="118"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19" name="ZoneTexte 118"/>
            <p:cNvSpPr txBox="1"/>
            <p:nvPr/>
          </p:nvSpPr>
          <p:spPr>
            <a:xfrm>
              <a:off x="926559" y="1475778"/>
              <a:ext cx="945141" cy="307777"/>
            </a:xfrm>
            <a:prstGeom prst="rect">
              <a:avLst/>
            </a:prstGeom>
            <a:grpFill/>
          </p:spPr>
          <p:txBody>
            <a:bodyPr wrap="square" rtlCol="0">
              <a:spAutoFit/>
            </a:bodyPr>
            <a:lstStyle/>
            <a:p>
              <a:pPr algn="ctr"/>
              <a:r>
                <a:rPr lang="fr-BE" dirty="0" err="1" smtClean="0"/>
                <a:t>epiphytes</a:t>
              </a:r>
              <a:endParaRPr lang="fr-BE" dirty="0"/>
            </a:p>
          </p:txBody>
        </p:sp>
      </p:grpSp>
      <p:pic>
        <p:nvPicPr>
          <p:cNvPr id="12290" name="Picture 2" descr="http://www.coastalwiki.org/w/images/7/70/Epiphy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46" y="3924853"/>
            <a:ext cx="2757102" cy="276530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biophysics.sbg.ac.at/ct/scans/fig4.jpg"/>
          <p:cNvPicPr>
            <a:picLocks noChangeAspect="1" noChangeArrowheads="1"/>
          </p:cNvPicPr>
          <p:nvPr/>
        </p:nvPicPr>
        <p:blipFill rotWithShape="1">
          <a:blip r:embed="rId4">
            <a:extLst>
              <a:ext uri="{28A0092B-C50C-407E-A947-70E740481C1C}">
                <a14:useLocalDpi xmlns:a14="http://schemas.microsoft.com/office/drawing/2010/main" val="0"/>
              </a:ext>
            </a:extLst>
          </a:blip>
          <a:srcRect r="52498"/>
          <a:stretch/>
        </p:blipFill>
        <p:spPr bwMode="auto">
          <a:xfrm>
            <a:off x="5873778" y="188640"/>
            <a:ext cx="2730669" cy="3648587"/>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43"/>
          <p:cNvSpPr txBox="1">
            <a:spLocks noChangeArrowheads="1"/>
          </p:cNvSpPr>
          <p:nvPr/>
        </p:nvSpPr>
        <p:spPr bwMode="auto">
          <a:xfrm>
            <a:off x="836613" y="400050"/>
            <a:ext cx="3879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Epiphytes</a:t>
            </a:r>
            <a:endParaRPr lang="fr-BE" sz="2400" dirty="0">
              <a:latin typeface="Arial" charset="0"/>
              <a:cs typeface="Arial" charset="0"/>
            </a:endParaRPr>
          </a:p>
        </p:txBody>
      </p:sp>
      <p:pic>
        <p:nvPicPr>
          <p:cNvPr id="42" name="Image 51" descr="Imagex.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p:cNvSpPr txBox="1"/>
          <p:nvPr/>
        </p:nvSpPr>
        <p:spPr>
          <a:xfrm>
            <a:off x="2274592" y="4884152"/>
            <a:ext cx="2728311" cy="276999"/>
          </a:xfrm>
          <a:prstGeom prst="rect">
            <a:avLst/>
          </a:prstGeom>
          <a:solidFill>
            <a:schemeClr val="bg1"/>
          </a:solidFill>
        </p:spPr>
        <p:txBody>
          <a:bodyPr wrap="none" lIns="0" rIns="0" rtlCol="0">
            <a:spAutoFit/>
          </a:bodyPr>
          <a:lstStyle/>
          <a:p>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After</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Boudouresque</a:t>
            </a:r>
            <a:r>
              <a:rPr lang="fr-BE" sz="1200" dirty="0" smtClean="0">
                <a:latin typeface="Arial" panose="020B0604020202020204" pitchFamily="34" charset="0"/>
                <a:cs typeface="Arial" panose="020B0604020202020204" pitchFamily="34" charset="0"/>
              </a:rPr>
              <a:t> and </a:t>
            </a:r>
            <a:r>
              <a:rPr lang="fr-BE" sz="1200" dirty="0" err="1" smtClean="0">
                <a:latin typeface="Arial" panose="020B0604020202020204" pitchFamily="34" charset="0"/>
                <a:cs typeface="Arial" panose="020B0604020202020204" pitchFamily="34" charset="0"/>
              </a:rPr>
              <a:t>Meinez</a:t>
            </a:r>
            <a:r>
              <a:rPr lang="fr-BE" sz="1200" dirty="0" smtClean="0">
                <a:latin typeface="Arial" panose="020B0604020202020204" pitchFamily="34" charset="0"/>
                <a:cs typeface="Arial" panose="020B0604020202020204" pitchFamily="34" charset="0"/>
              </a:rPr>
              <a:t>, 1983)</a:t>
            </a:r>
            <a:endParaRPr lang="fr-BE" sz="1200" dirty="0">
              <a:latin typeface="Arial" panose="020B0604020202020204" pitchFamily="34" charset="0"/>
              <a:cs typeface="Arial" panose="020B0604020202020204" pitchFamily="34" charset="0"/>
            </a:endParaRPr>
          </a:p>
        </p:txBody>
      </p:sp>
      <p:pic>
        <p:nvPicPr>
          <p:cNvPr id="26" name="Image 25"/>
          <p:cNvPicPr>
            <a:picLocks noChangeAspect="1"/>
          </p:cNvPicPr>
          <p:nvPr/>
        </p:nvPicPr>
        <p:blipFill rotWithShape="1">
          <a:blip r:embed="rId6" cstate="print">
            <a:extLst>
              <a:ext uri="{28A0092B-C50C-407E-A947-70E740481C1C}">
                <a14:useLocalDpi xmlns:a14="http://schemas.microsoft.com/office/drawing/2010/main" val="0"/>
              </a:ext>
            </a:extLst>
          </a:blip>
          <a:srcRect b="-2062"/>
          <a:stretch/>
        </p:blipFill>
        <p:spPr>
          <a:xfrm>
            <a:off x="2240873" y="2780928"/>
            <a:ext cx="2835183" cy="2103224"/>
          </a:xfrm>
          <a:prstGeom prst="rect">
            <a:avLst/>
          </a:prstGeom>
          <a:solidFill>
            <a:schemeClr val="bg1"/>
          </a:solidFill>
        </p:spPr>
      </p:pic>
    </p:spTree>
    <p:extLst>
      <p:ext uri="{BB962C8B-B14F-4D97-AF65-F5344CB8AC3E}">
        <p14:creationId xmlns:p14="http://schemas.microsoft.com/office/powerpoint/2010/main" val="370887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coastalwiki.org/w/images/7/70/Epiphy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100754"/>
            <a:ext cx="1603392" cy="1608165"/>
          </a:xfrm>
          <a:prstGeom prst="rect">
            <a:avLst/>
          </a:prstGeom>
          <a:noFill/>
          <a:extLst>
            <a:ext uri="{909E8E84-426E-40DD-AFC4-6F175D3DCCD1}">
              <a14:hiddenFill xmlns:a14="http://schemas.microsoft.com/office/drawing/2010/main">
                <a:solidFill>
                  <a:srgbClr val="FFFFFF"/>
                </a:solidFill>
              </a14:hiddenFill>
            </a:ext>
          </a:extLst>
        </p:spPr>
      </p:pic>
      <p:grpSp>
        <p:nvGrpSpPr>
          <p:cNvPr id="130" name="Groupe 129"/>
          <p:cNvGrpSpPr>
            <a:grpSpLocks noChangeAspect="1"/>
          </p:cNvGrpSpPr>
          <p:nvPr/>
        </p:nvGrpSpPr>
        <p:grpSpPr>
          <a:xfrm>
            <a:off x="1034912" y="5301209"/>
            <a:ext cx="1138107" cy="927173"/>
            <a:chOff x="923278" y="1135652"/>
            <a:chExt cx="948423" cy="772646"/>
          </a:xfrm>
        </p:grpSpPr>
        <p:sp>
          <p:nvSpPr>
            <p:cNvPr id="1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32" name="ZoneTexte 1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grpSp>
        <p:nvGrpSpPr>
          <p:cNvPr id="29" name="Groupe 28"/>
          <p:cNvGrpSpPr>
            <a:grpSpLocks noChangeAspect="1"/>
          </p:cNvGrpSpPr>
          <p:nvPr/>
        </p:nvGrpSpPr>
        <p:grpSpPr>
          <a:xfrm>
            <a:off x="1040112" y="1194784"/>
            <a:ext cx="1138106" cy="927175"/>
            <a:chOff x="923278" y="1216194"/>
            <a:chExt cx="948422" cy="772646"/>
          </a:xfrm>
        </p:grpSpPr>
        <p:sp>
          <p:nvSpPr>
            <p:cNvPr id="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nvGrpSpPr>
          <p:cNvPr id="84" name="Groupe 26"/>
          <p:cNvGrpSpPr>
            <a:grpSpLocks/>
          </p:cNvGrpSpPr>
          <p:nvPr/>
        </p:nvGrpSpPr>
        <p:grpSpPr bwMode="auto">
          <a:xfrm>
            <a:off x="0" y="0"/>
            <a:ext cx="9144000" cy="6858000"/>
            <a:chOff x="0" y="0"/>
            <a:chExt cx="9144000" cy="6858000"/>
          </a:xfrm>
        </p:grpSpPr>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37" name="Image 51" descr="Imagex.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43"/>
          <p:cNvSpPr txBox="1">
            <a:spLocks noChangeArrowheads="1"/>
          </p:cNvSpPr>
          <p:nvPr/>
        </p:nvSpPr>
        <p:spPr bwMode="auto">
          <a:xfrm>
            <a:off x="836612" y="400050"/>
            <a:ext cx="4887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Environmental</a:t>
            </a:r>
            <a:r>
              <a:rPr lang="fr-BE" sz="2400" dirty="0" smtClean="0">
                <a:latin typeface="Arial" charset="0"/>
                <a:cs typeface="Arial" charset="0"/>
              </a:rPr>
              <a:t> components</a:t>
            </a:r>
            <a:endParaRPr lang="fr-BE" sz="2400" dirty="0">
              <a:latin typeface="Arial" charset="0"/>
              <a:cs typeface="Arial" charset="0"/>
            </a:endParaRPr>
          </a:p>
        </p:txBody>
      </p:sp>
      <p:sp>
        <p:nvSpPr>
          <p:cNvPr id="36" name="ZoneTexte 35"/>
          <p:cNvSpPr txBox="1"/>
          <p:nvPr/>
        </p:nvSpPr>
        <p:spPr>
          <a:xfrm>
            <a:off x="2274592" y="4884152"/>
            <a:ext cx="2728311" cy="276999"/>
          </a:xfrm>
          <a:prstGeom prst="rect">
            <a:avLst/>
          </a:prstGeom>
          <a:solidFill>
            <a:schemeClr val="bg1"/>
          </a:solidFill>
        </p:spPr>
        <p:txBody>
          <a:bodyPr wrap="none" lIns="0" rIns="0" rtlCol="0">
            <a:spAutoFit/>
          </a:bodyPr>
          <a:lstStyle/>
          <a:p>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After</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Boudouresque</a:t>
            </a:r>
            <a:r>
              <a:rPr lang="fr-BE" sz="1200" dirty="0" smtClean="0">
                <a:latin typeface="Arial" panose="020B0604020202020204" pitchFamily="34" charset="0"/>
                <a:cs typeface="Arial" panose="020B0604020202020204" pitchFamily="34" charset="0"/>
              </a:rPr>
              <a:t> and </a:t>
            </a:r>
            <a:r>
              <a:rPr lang="fr-BE" sz="1200" dirty="0" err="1" smtClean="0">
                <a:latin typeface="Arial" panose="020B0604020202020204" pitchFamily="34" charset="0"/>
                <a:cs typeface="Arial" panose="020B0604020202020204" pitchFamily="34" charset="0"/>
              </a:rPr>
              <a:t>Meinez</a:t>
            </a:r>
            <a:r>
              <a:rPr lang="fr-BE" sz="1200" dirty="0" smtClean="0">
                <a:latin typeface="Arial" panose="020B0604020202020204" pitchFamily="34" charset="0"/>
                <a:cs typeface="Arial" panose="020B0604020202020204" pitchFamily="34" charset="0"/>
              </a:rPr>
              <a:t>, 1983)</a:t>
            </a:r>
            <a:endParaRPr lang="fr-BE" sz="1200" dirty="0">
              <a:latin typeface="Arial" panose="020B0604020202020204" pitchFamily="34" charset="0"/>
              <a:cs typeface="Arial" panose="020B0604020202020204" pitchFamily="34" charset="0"/>
            </a:endParaRPr>
          </a:p>
        </p:txBody>
      </p:sp>
      <p:pic>
        <p:nvPicPr>
          <p:cNvPr id="38" name="Image 37"/>
          <p:cNvPicPr>
            <a:picLocks noChangeAspect="1"/>
          </p:cNvPicPr>
          <p:nvPr/>
        </p:nvPicPr>
        <p:blipFill rotWithShape="1">
          <a:blip r:embed="rId5" cstate="print">
            <a:extLst>
              <a:ext uri="{28A0092B-C50C-407E-A947-70E740481C1C}">
                <a14:useLocalDpi xmlns:a14="http://schemas.microsoft.com/office/drawing/2010/main" val="0"/>
              </a:ext>
            </a:extLst>
          </a:blip>
          <a:srcRect b="-2062"/>
          <a:stretch/>
        </p:blipFill>
        <p:spPr>
          <a:xfrm>
            <a:off x="2240873" y="2780928"/>
            <a:ext cx="2835183" cy="2103224"/>
          </a:xfrm>
          <a:prstGeom prst="rect">
            <a:avLst/>
          </a:prstGeom>
          <a:solidFill>
            <a:schemeClr val="bg1"/>
          </a:solidFill>
        </p:spPr>
      </p:pic>
      <p:grpSp>
        <p:nvGrpSpPr>
          <p:cNvPr id="21" name="Groupe 20"/>
          <p:cNvGrpSpPr/>
          <p:nvPr/>
        </p:nvGrpSpPr>
        <p:grpSpPr>
          <a:xfrm>
            <a:off x="7669488" y="88519"/>
            <a:ext cx="1474282" cy="806577"/>
            <a:chOff x="7669488" y="85344"/>
            <a:chExt cx="1474282" cy="806577"/>
          </a:xfrm>
        </p:grpSpPr>
        <p:pic>
          <p:nvPicPr>
            <p:cNvPr id="2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logo Oce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 descr="tombant posidonia oceanica"/>
          <p:cNvPicPr>
            <a:picLocks noChangeAspect="1" noChangeArrowheads="1"/>
          </p:cNvPicPr>
          <p:nvPr/>
        </p:nvPicPr>
        <p:blipFill rotWithShape="1">
          <a:blip r:embed="rId8">
            <a:extLst>
              <a:ext uri="{28A0092B-C50C-407E-A947-70E740481C1C}">
                <a14:useLocalDpi xmlns:a14="http://schemas.microsoft.com/office/drawing/2010/main" val="0"/>
              </a:ext>
            </a:extLst>
          </a:blip>
          <a:srcRect l="12997" r="14053"/>
          <a:stretch/>
        </p:blipFill>
        <p:spPr bwMode="auto">
          <a:xfrm>
            <a:off x="5880121" y="890588"/>
            <a:ext cx="3264959" cy="5967412"/>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8147643" y="908720"/>
            <a:ext cx="990079"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 Abadie</a:t>
            </a:r>
            <a:endParaRPr lang="fr-BE"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57671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p:cNvGrpSpPr/>
          <p:nvPr/>
        </p:nvGrpSpPr>
        <p:grpSpPr>
          <a:xfrm>
            <a:off x="7105868" y="2354524"/>
            <a:ext cx="970596" cy="1028698"/>
            <a:chOff x="389183" y="2990422"/>
            <a:chExt cx="468182" cy="594066"/>
          </a:xfrm>
        </p:grpSpPr>
        <p:grpSp>
          <p:nvGrpSpPr>
            <p:cNvPr id="21" name="Groupe 20"/>
            <p:cNvGrpSpPr/>
            <p:nvPr/>
          </p:nvGrpSpPr>
          <p:grpSpPr>
            <a:xfrm>
              <a:off x="389183" y="2990422"/>
              <a:ext cx="468182" cy="594066"/>
              <a:chOff x="341400" y="3122966"/>
              <a:chExt cx="468182" cy="693567"/>
            </a:xfrm>
            <a:solidFill>
              <a:schemeClr val="bg1"/>
            </a:solidFill>
          </p:grpSpPr>
          <p:sp>
            <p:nvSpPr>
              <p:cNvPr id="20" name="Pentagone 19"/>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80" name="Pentagone 79"/>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 name="Rectangle 21"/>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sp>
        <p:nvSpPr>
          <p:cNvPr id="138" name="Organigramme : Délai 137"/>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39" name="Groupe 138"/>
          <p:cNvGrpSpPr>
            <a:grpSpLocks noChangeAspect="1"/>
          </p:cNvGrpSpPr>
          <p:nvPr/>
        </p:nvGrpSpPr>
        <p:grpSpPr>
          <a:xfrm>
            <a:off x="4499983" y="5347377"/>
            <a:ext cx="1138106" cy="927175"/>
            <a:chOff x="923278" y="1216194"/>
            <a:chExt cx="948422" cy="772646"/>
          </a:xfrm>
        </p:grpSpPr>
        <p:sp>
          <p:nvSpPr>
            <p:cNvPr id="14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43" name="ZoneTexte 142"/>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grpSp>
        <p:nvGrpSpPr>
          <p:cNvPr id="84" name="Groupe 26"/>
          <p:cNvGrpSpPr>
            <a:grpSpLocks/>
          </p:cNvGrpSpPr>
          <p:nvPr/>
        </p:nvGrpSpPr>
        <p:grpSpPr bwMode="auto">
          <a:xfrm>
            <a:off x="0" y="0"/>
            <a:ext cx="9144000" cy="6858000"/>
            <a:chOff x="0" y="0"/>
            <a:chExt cx="9144000" cy="6858000"/>
          </a:xfrm>
        </p:grpSpPr>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42" name="ZoneTexte 41"/>
          <p:cNvSpPr txBox="1"/>
          <p:nvPr/>
        </p:nvSpPr>
        <p:spPr>
          <a:xfrm>
            <a:off x="2274592" y="4884152"/>
            <a:ext cx="2728311" cy="276999"/>
          </a:xfrm>
          <a:prstGeom prst="rect">
            <a:avLst/>
          </a:prstGeom>
          <a:solidFill>
            <a:schemeClr val="bg1"/>
          </a:solidFill>
        </p:spPr>
        <p:txBody>
          <a:bodyPr wrap="none" lIns="0" rIns="0" rtlCol="0">
            <a:spAutoFit/>
          </a:bodyPr>
          <a:lstStyle/>
          <a:p>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After</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Boudouresque</a:t>
            </a:r>
            <a:r>
              <a:rPr lang="fr-BE" sz="1200" dirty="0" smtClean="0">
                <a:latin typeface="Arial" panose="020B0604020202020204" pitchFamily="34" charset="0"/>
                <a:cs typeface="Arial" panose="020B0604020202020204" pitchFamily="34" charset="0"/>
              </a:rPr>
              <a:t> and </a:t>
            </a:r>
            <a:r>
              <a:rPr lang="fr-BE" sz="1200" dirty="0" err="1" smtClean="0">
                <a:latin typeface="Arial" panose="020B0604020202020204" pitchFamily="34" charset="0"/>
                <a:cs typeface="Arial" panose="020B0604020202020204" pitchFamily="34" charset="0"/>
              </a:rPr>
              <a:t>Meinez</a:t>
            </a:r>
            <a:r>
              <a:rPr lang="fr-BE" sz="1200" dirty="0" smtClean="0">
                <a:latin typeface="Arial" panose="020B0604020202020204" pitchFamily="34" charset="0"/>
                <a:cs typeface="Arial" panose="020B0604020202020204" pitchFamily="34" charset="0"/>
              </a:rPr>
              <a:t>, 1983)</a:t>
            </a:r>
            <a:endParaRPr lang="fr-BE" sz="1200" dirty="0">
              <a:latin typeface="Arial" panose="020B0604020202020204" pitchFamily="34" charset="0"/>
              <a:cs typeface="Arial" panose="020B0604020202020204" pitchFamily="34" charset="0"/>
            </a:endParaRPr>
          </a:p>
        </p:txBody>
      </p:sp>
      <p:pic>
        <p:nvPicPr>
          <p:cNvPr id="43" name="Image 42"/>
          <p:cNvPicPr>
            <a:picLocks noChangeAspect="1"/>
          </p:cNvPicPr>
          <p:nvPr/>
        </p:nvPicPr>
        <p:blipFill rotWithShape="1">
          <a:blip r:embed="rId3" cstate="print">
            <a:extLst>
              <a:ext uri="{28A0092B-C50C-407E-A947-70E740481C1C}">
                <a14:useLocalDpi xmlns:a14="http://schemas.microsoft.com/office/drawing/2010/main" val="0"/>
              </a:ext>
            </a:extLst>
          </a:blip>
          <a:srcRect b="-2062"/>
          <a:stretch/>
        </p:blipFill>
        <p:spPr>
          <a:xfrm>
            <a:off x="2240873" y="2780928"/>
            <a:ext cx="2835183" cy="2103224"/>
          </a:xfrm>
          <a:prstGeom prst="rect">
            <a:avLst/>
          </a:prstGeom>
          <a:solidFill>
            <a:schemeClr val="bg1"/>
          </a:solidFill>
        </p:spPr>
      </p:pic>
      <p:pic>
        <p:nvPicPr>
          <p:cNvPr id="44" name="Picture 2" descr="http://www.coastalwiki.org/w/images/7/70/Epiphy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100754"/>
            <a:ext cx="1603392" cy="16081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500" y="3481958"/>
            <a:ext cx="2095499" cy="144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ZoneTexte 23"/>
          <p:cNvSpPr txBox="1"/>
          <p:nvPr/>
        </p:nvSpPr>
        <p:spPr>
          <a:xfrm>
            <a:off x="8124517" y="3497103"/>
            <a:ext cx="1016625"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t>
            </a:r>
            <a:r>
              <a:rPr lang="fr-BE" sz="1200" dirty="0">
                <a:solidFill>
                  <a:schemeClr val="bg1"/>
                </a:solidFill>
                <a:latin typeface="Arial" pitchFamily="34" charset="0"/>
                <a:cs typeface="Arial" pitchFamily="34" charset="0"/>
              </a:rPr>
              <a:t>S</a:t>
            </a:r>
            <a:r>
              <a:rPr lang="fr-BE" sz="1200" dirty="0" smtClean="0">
                <a:solidFill>
                  <a:schemeClr val="bg1"/>
                </a:solidFill>
                <a:latin typeface="Arial" pitchFamily="34" charset="0"/>
                <a:cs typeface="Arial" pitchFamily="34" charset="0"/>
              </a:rPr>
              <a:t>. </a:t>
            </a:r>
            <a:r>
              <a:rPr lang="fr-BE" sz="1200" dirty="0" err="1" smtClean="0">
                <a:solidFill>
                  <a:schemeClr val="bg1"/>
                </a:solidFill>
                <a:latin typeface="Arial" pitchFamily="34" charset="0"/>
                <a:cs typeface="Arial" pitchFamily="34" charset="0"/>
              </a:rPr>
              <a:t>Ruitton</a:t>
            </a:r>
            <a:endParaRPr lang="fr-BE" sz="1200" dirty="0">
              <a:solidFill>
                <a:schemeClr val="bg1"/>
              </a:solidFill>
              <a:latin typeface="Arial" pitchFamily="34" charset="0"/>
              <a:cs typeface="Arial" pitchFamily="34" charset="0"/>
            </a:endParaRPr>
          </a:p>
        </p:txBody>
      </p:sp>
      <p:pic>
        <p:nvPicPr>
          <p:cNvPr id="32" name="Image 31"/>
          <p:cNvPicPr>
            <a:picLocks noChangeAspect="1"/>
          </p:cNvPicPr>
          <p:nvPr/>
        </p:nvPicPr>
        <p:blipFill rotWithShape="1">
          <a:blip r:embed="rId6" cstate="print">
            <a:extLst>
              <a:ext uri="{28A0092B-C50C-407E-A947-70E740481C1C}">
                <a14:useLocalDpi xmlns:a14="http://schemas.microsoft.com/office/drawing/2010/main" val="0"/>
              </a:ext>
            </a:extLst>
          </a:blip>
          <a:srcRect b="7514"/>
          <a:stretch/>
        </p:blipFill>
        <p:spPr>
          <a:xfrm>
            <a:off x="5899549" y="5264840"/>
            <a:ext cx="2128835" cy="1539011"/>
          </a:xfrm>
          <a:prstGeom prst="rect">
            <a:avLst/>
          </a:prstGeom>
        </p:spPr>
      </p:pic>
      <p:sp>
        <p:nvSpPr>
          <p:cNvPr id="33" name="Rectangle 32"/>
          <p:cNvSpPr/>
          <p:nvPr/>
        </p:nvSpPr>
        <p:spPr>
          <a:xfrm>
            <a:off x="5982786" y="5291819"/>
            <a:ext cx="1960545" cy="276999"/>
          </a:xfrm>
          <a:prstGeom prst="rect">
            <a:avLst/>
          </a:prstGeom>
        </p:spPr>
        <p:txBody>
          <a:bodyPr wrap="square">
            <a:spAutoFit/>
          </a:bodyPr>
          <a:lstStyle/>
          <a:p>
            <a:pPr algn="ctr"/>
            <a:r>
              <a:rPr lang="fr-BE" sz="1200" dirty="0">
                <a:latin typeface="Arial" panose="020B0604020202020204" pitchFamily="34" charset="0"/>
                <a:cs typeface="Arial" panose="020B0604020202020204" pitchFamily="34" charset="0"/>
              </a:rPr>
              <a:t>http://reflexions.ulg.ac.be/</a:t>
            </a:r>
          </a:p>
        </p:txBody>
      </p:sp>
      <p:sp>
        <p:nvSpPr>
          <p:cNvPr id="27" name="Text Box 43"/>
          <p:cNvSpPr txBox="1">
            <a:spLocks noChangeArrowheads="1"/>
          </p:cNvSpPr>
          <p:nvPr/>
        </p:nvSpPr>
        <p:spPr bwMode="auto">
          <a:xfrm>
            <a:off x="836612" y="400050"/>
            <a:ext cx="4887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Associated </a:t>
            </a:r>
            <a:r>
              <a:rPr lang="fr-BE" sz="2400" dirty="0" err="1" smtClean="0">
                <a:latin typeface="Arial" charset="0"/>
                <a:cs typeface="Arial" charset="0"/>
              </a:rPr>
              <a:t>algae</a:t>
            </a:r>
            <a:r>
              <a:rPr lang="fr-BE" sz="2400" dirty="0" smtClean="0">
                <a:latin typeface="Arial" charset="0"/>
                <a:cs typeface="Arial" charset="0"/>
              </a:rPr>
              <a:t> and </a:t>
            </a:r>
            <a:r>
              <a:rPr lang="fr-BE" sz="2400" dirty="0" err="1" smtClean="0">
                <a:latin typeface="Arial" charset="0"/>
                <a:cs typeface="Arial" charset="0"/>
              </a:rPr>
              <a:t>animals</a:t>
            </a:r>
            <a:endParaRPr lang="fr-BE" sz="2400" dirty="0">
              <a:latin typeface="Arial" charset="0"/>
              <a:cs typeface="Arial" charset="0"/>
            </a:endParaRPr>
          </a:p>
        </p:txBody>
      </p:sp>
      <p:grpSp>
        <p:nvGrpSpPr>
          <p:cNvPr id="28" name="Groupe 27"/>
          <p:cNvGrpSpPr/>
          <p:nvPr/>
        </p:nvGrpSpPr>
        <p:grpSpPr>
          <a:xfrm>
            <a:off x="7669488" y="88519"/>
            <a:ext cx="1474282" cy="806577"/>
            <a:chOff x="7669488" y="85344"/>
            <a:chExt cx="1474282" cy="806577"/>
          </a:xfrm>
        </p:grpSpPr>
        <p:pic>
          <p:nvPicPr>
            <p:cNvPr id="2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logo Ocea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2" descr="tombant posidonia oceanica"/>
          <p:cNvPicPr>
            <a:picLocks noChangeAspect="1" noChangeArrowheads="1"/>
          </p:cNvPicPr>
          <p:nvPr/>
        </p:nvPicPr>
        <p:blipFill rotWithShape="1">
          <a:blip r:embed="rId9">
            <a:extLst>
              <a:ext uri="{28A0092B-C50C-407E-A947-70E740481C1C}">
                <a14:useLocalDpi xmlns:a14="http://schemas.microsoft.com/office/drawing/2010/main" val="0"/>
              </a:ext>
            </a:extLst>
          </a:blip>
          <a:srcRect l="37786" r="14053"/>
          <a:stretch/>
        </p:blipFill>
        <p:spPr bwMode="auto">
          <a:xfrm>
            <a:off x="-1" y="890588"/>
            <a:ext cx="2155488" cy="5967412"/>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1158050" y="908720"/>
            <a:ext cx="990079"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 Abadie</a:t>
            </a:r>
            <a:endParaRPr lang="fr-BE" sz="1200" dirty="0">
              <a:solidFill>
                <a:schemeClr val="bg1"/>
              </a:solidFill>
              <a:latin typeface="Arial" pitchFamily="34" charset="0"/>
              <a:cs typeface="Arial" pitchFamily="34" charset="0"/>
            </a:endParaRPr>
          </a:p>
        </p:txBody>
      </p:sp>
      <p:pic>
        <p:nvPicPr>
          <p:cNvPr id="39" name="Image 51" descr="Imagex.bmp"/>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511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b="7514"/>
          <a:stretch/>
        </p:blipFill>
        <p:spPr>
          <a:xfrm>
            <a:off x="4067944" y="5264840"/>
            <a:ext cx="2128835" cy="1539011"/>
          </a:xfrm>
          <a:prstGeom prst="rect">
            <a:avLst/>
          </a:prstGeom>
        </p:spPr>
      </p:pic>
      <p:sp>
        <p:nvSpPr>
          <p:cNvPr id="28" name="Rectangle 27"/>
          <p:cNvSpPr/>
          <p:nvPr/>
        </p:nvSpPr>
        <p:spPr>
          <a:xfrm>
            <a:off x="4151181" y="5291819"/>
            <a:ext cx="1960545" cy="276999"/>
          </a:xfrm>
          <a:prstGeom prst="rect">
            <a:avLst/>
          </a:prstGeom>
        </p:spPr>
        <p:txBody>
          <a:bodyPr wrap="square">
            <a:spAutoFit/>
          </a:bodyPr>
          <a:lstStyle/>
          <a:p>
            <a:pPr algn="ctr"/>
            <a:r>
              <a:rPr lang="fr-BE" sz="1200" dirty="0">
                <a:latin typeface="Arial" panose="020B0604020202020204" pitchFamily="34" charset="0"/>
                <a:cs typeface="Arial" panose="020B0604020202020204" pitchFamily="34" charset="0"/>
              </a:rPr>
              <a:t>http://reflexions.ulg.ac.be/</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0" y="2142381"/>
            <a:ext cx="2095499" cy="144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4" name="Groupe 26"/>
          <p:cNvGrpSpPr>
            <a:grpSpLocks/>
          </p:cNvGrpSpPr>
          <p:nvPr/>
        </p:nvGrpSpPr>
        <p:grpSpPr bwMode="auto">
          <a:xfrm>
            <a:off x="0" y="0"/>
            <a:ext cx="9144000" cy="6858000"/>
            <a:chOff x="0" y="0"/>
            <a:chExt cx="9144000" cy="6858000"/>
          </a:xfrm>
        </p:grpSpPr>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42" name="ZoneTexte 41"/>
          <p:cNvSpPr txBox="1"/>
          <p:nvPr/>
        </p:nvSpPr>
        <p:spPr>
          <a:xfrm>
            <a:off x="2274592" y="4884152"/>
            <a:ext cx="2728311" cy="276999"/>
          </a:xfrm>
          <a:prstGeom prst="rect">
            <a:avLst/>
          </a:prstGeom>
          <a:solidFill>
            <a:schemeClr val="bg1"/>
          </a:solidFill>
        </p:spPr>
        <p:txBody>
          <a:bodyPr wrap="none" lIns="0" rIns="0" rtlCol="0">
            <a:spAutoFit/>
          </a:bodyPr>
          <a:lstStyle/>
          <a:p>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After</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Boudouresque</a:t>
            </a:r>
            <a:r>
              <a:rPr lang="fr-BE" sz="1200" dirty="0" smtClean="0">
                <a:latin typeface="Arial" panose="020B0604020202020204" pitchFamily="34" charset="0"/>
                <a:cs typeface="Arial" panose="020B0604020202020204" pitchFamily="34" charset="0"/>
              </a:rPr>
              <a:t> and </a:t>
            </a:r>
            <a:r>
              <a:rPr lang="fr-BE" sz="1200" dirty="0" err="1" smtClean="0">
                <a:latin typeface="Arial" panose="020B0604020202020204" pitchFamily="34" charset="0"/>
                <a:cs typeface="Arial" panose="020B0604020202020204" pitchFamily="34" charset="0"/>
              </a:rPr>
              <a:t>Meinez</a:t>
            </a:r>
            <a:r>
              <a:rPr lang="fr-BE" sz="1200" dirty="0" smtClean="0">
                <a:latin typeface="Arial" panose="020B0604020202020204" pitchFamily="34" charset="0"/>
                <a:cs typeface="Arial" panose="020B0604020202020204" pitchFamily="34" charset="0"/>
              </a:rPr>
              <a:t>, 1983)</a:t>
            </a:r>
            <a:endParaRPr lang="fr-BE" sz="1200" dirty="0">
              <a:latin typeface="Arial" panose="020B0604020202020204" pitchFamily="34" charset="0"/>
              <a:cs typeface="Arial" panose="020B0604020202020204" pitchFamily="34" charset="0"/>
            </a:endParaRPr>
          </a:p>
        </p:txBody>
      </p:sp>
      <p:pic>
        <p:nvPicPr>
          <p:cNvPr id="43" name="Image 42"/>
          <p:cNvPicPr>
            <a:picLocks noChangeAspect="1"/>
          </p:cNvPicPr>
          <p:nvPr/>
        </p:nvPicPr>
        <p:blipFill rotWithShape="1">
          <a:blip r:embed="rId5" cstate="print">
            <a:extLst>
              <a:ext uri="{28A0092B-C50C-407E-A947-70E740481C1C}">
                <a14:useLocalDpi xmlns:a14="http://schemas.microsoft.com/office/drawing/2010/main" val="0"/>
              </a:ext>
            </a:extLst>
          </a:blip>
          <a:srcRect b="-2062"/>
          <a:stretch/>
        </p:blipFill>
        <p:spPr>
          <a:xfrm>
            <a:off x="2240873" y="2780928"/>
            <a:ext cx="2835183" cy="2103224"/>
          </a:xfrm>
          <a:prstGeom prst="rect">
            <a:avLst/>
          </a:prstGeom>
          <a:solidFill>
            <a:schemeClr val="bg1"/>
          </a:solidFill>
        </p:spPr>
      </p:pic>
      <p:pic>
        <p:nvPicPr>
          <p:cNvPr id="44" name="Picture 2" descr="http://www.coastalwiki.org/w/images/7/70/Epiphyt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1100754"/>
            <a:ext cx="1603392" cy="160816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8124517" y="2157526"/>
            <a:ext cx="1016625"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t>
            </a:r>
            <a:r>
              <a:rPr lang="fr-BE" sz="1200" dirty="0">
                <a:solidFill>
                  <a:schemeClr val="bg1"/>
                </a:solidFill>
                <a:latin typeface="Arial" pitchFamily="34" charset="0"/>
                <a:cs typeface="Arial" pitchFamily="34" charset="0"/>
              </a:rPr>
              <a:t>S</a:t>
            </a:r>
            <a:r>
              <a:rPr lang="fr-BE" sz="1200" dirty="0" smtClean="0">
                <a:solidFill>
                  <a:schemeClr val="bg1"/>
                </a:solidFill>
                <a:latin typeface="Arial" pitchFamily="34" charset="0"/>
                <a:cs typeface="Arial" pitchFamily="34" charset="0"/>
              </a:rPr>
              <a:t>. </a:t>
            </a:r>
            <a:r>
              <a:rPr lang="fr-BE" sz="1200" dirty="0" err="1" smtClean="0">
                <a:solidFill>
                  <a:schemeClr val="bg1"/>
                </a:solidFill>
                <a:latin typeface="Arial" pitchFamily="34" charset="0"/>
                <a:cs typeface="Arial" pitchFamily="34" charset="0"/>
              </a:rPr>
              <a:t>Ruitton</a:t>
            </a:r>
            <a:endParaRPr lang="fr-BE" sz="1200" dirty="0">
              <a:solidFill>
                <a:schemeClr val="bg1"/>
              </a:solidFill>
              <a:latin typeface="Arial" pitchFamily="34" charset="0"/>
              <a:cs typeface="Arial" pitchFamily="34" charset="0"/>
            </a:endParaRPr>
          </a:p>
        </p:txBody>
      </p:sp>
      <p:grpSp>
        <p:nvGrpSpPr>
          <p:cNvPr id="30" name="Groupe 29"/>
          <p:cNvGrpSpPr>
            <a:grpSpLocks noChangeAspect="1"/>
          </p:cNvGrpSpPr>
          <p:nvPr/>
        </p:nvGrpSpPr>
        <p:grpSpPr>
          <a:xfrm>
            <a:off x="7034294" y="4318832"/>
            <a:ext cx="1138106" cy="927175"/>
            <a:chOff x="923278" y="1216194"/>
            <a:chExt cx="948422" cy="772646"/>
          </a:xfrm>
        </p:grpSpPr>
        <p:sp>
          <p:nvSpPr>
            <p:cNvPr id="3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pic>
        <p:nvPicPr>
          <p:cNvPr id="21" name="Picture 2" descr="C:\Documents and Settings\DMA80\Desktop\Thèse\Images\photos thèse\novembre 2010\IMG_267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1673" y="5396410"/>
            <a:ext cx="1748067" cy="131105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2" name="Text Box 43"/>
          <p:cNvSpPr txBox="1">
            <a:spLocks noChangeArrowheads="1"/>
          </p:cNvSpPr>
          <p:nvPr/>
        </p:nvSpPr>
        <p:spPr bwMode="auto">
          <a:xfrm>
            <a:off x="836612" y="400050"/>
            <a:ext cx="4887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Detritus</a:t>
            </a:r>
            <a:endParaRPr lang="fr-BE" sz="2400" dirty="0">
              <a:latin typeface="Arial" charset="0"/>
              <a:cs typeface="Arial" charset="0"/>
            </a:endParaRPr>
          </a:p>
        </p:txBody>
      </p:sp>
      <p:pic>
        <p:nvPicPr>
          <p:cNvPr id="26" name="Picture 2" descr="tombant posidonia oceanica"/>
          <p:cNvPicPr>
            <a:picLocks noChangeAspect="1" noChangeArrowheads="1"/>
          </p:cNvPicPr>
          <p:nvPr/>
        </p:nvPicPr>
        <p:blipFill rotWithShape="1">
          <a:blip r:embed="rId8">
            <a:extLst>
              <a:ext uri="{28A0092B-C50C-407E-A947-70E740481C1C}">
                <a14:useLocalDpi xmlns:a14="http://schemas.microsoft.com/office/drawing/2010/main" val="0"/>
              </a:ext>
            </a:extLst>
          </a:blip>
          <a:srcRect l="37786" r="14053"/>
          <a:stretch/>
        </p:blipFill>
        <p:spPr bwMode="auto">
          <a:xfrm>
            <a:off x="-1" y="890588"/>
            <a:ext cx="2155488" cy="5967412"/>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1158050" y="908720"/>
            <a:ext cx="990079"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 Abadie</a:t>
            </a:r>
            <a:endParaRPr lang="fr-BE" sz="1200" dirty="0">
              <a:solidFill>
                <a:schemeClr val="bg1"/>
              </a:solidFill>
              <a:latin typeface="Arial" pitchFamily="34" charset="0"/>
              <a:cs typeface="Arial" pitchFamily="34" charset="0"/>
            </a:endParaRPr>
          </a:p>
        </p:txBody>
      </p:sp>
      <p:grpSp>
        <p:nvGrpSpPr>
          <p:cNvPr id="29" name="Groupe 28"/>
          <p:cNvGrpSpPr/>
          <p:nvPr/>
        </p:nvGrpSpPr>
        <p:grpSpPr>
          <a:xfrm>
            <a:off x="7669488" y="88519"/>
            <a:ext cx="1474282" cy="806577"/>
            <a:chOff x="7669488" y="85344"/>
            <a:chExt cx="1474282" cy="806577"/>
          </a:xfrm>
        </p:grpSpPr>
        <p:pic>
          <p:nvPicPr>
            <p:cNvPr id="3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descr="logo Ocean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Image 51" descr="Imagex.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519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e 26"/>
          <p:cNvGrpSpPr>
            <a:grpSpLocks/>
          </p:cNvGrpSpPr>
          <p:nvPr/>
        </p:nvGrpSpPr>
        <p:grpSpPr bwMode="auto">
          <a:xfrm>
            <a:off x="0" y="0"/>
            <a:ext cx="9144000" cy="6858000"/>
            <a:chOff x="0" y="0"/>
            <a:chExt cx="9144000" cy="6858000"/>
          </a:xfrm>
        </p:grpSpPr>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21" name="Picture 2" descr="C:\Documents and Settings\DMA80\Desktop\Thèse\Images\photos thèse\novembre 2010\IMG_26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673" y="4120052"/>
            <a:ext cx="1748067" cy="131105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25" name="Image 24"/>
          <p:cNvPicPr>
            <a:picLocks noChangeAspect="1"/>
          </p:cNvPicPr>
          <p:nvPr/>
        </p:nvPicPr>
        <p:blipFill rotWithShape="1">
          <a:blip r:embed="rId4" cstate="print">
            <a:extLst>
              <a:ext uri="{28A0092B-C50C-407E-A947-70E740481C1C}">
                <a14:useLocalDpi xmlns:a14="http://schemas.microsoft.com/office/drawing/2010/main" val="0"/>
              </a:ext>
            </a:extLst>
          </a:blip>
          <a:srcRect b="7514"/>
          <a:stretch/>
        </p:blipFill>
        <p:spPr>
          <a:xfrm>
            <a:off x="4067944" y="5264840"/>
            <a:ext cx="2128835" cy="1539011"/>
          </a:xfrm>
          <a:prstGeom prst="rect">
            <a:avLst/>
          </a:prstGeom>
        </p:spPr>
      </p:pic>
      <p:sp>
        <p:nvSpPr>
          <p:cNvPr id="28" name="Rectangle 27"/>
          <p:cNvSpPr/>
          <p:nvPr/>
        </p:nvSpPr>
        <p:spPr>
          <a:xfrm>
            <a:off x="4151181" y="5291819"/>
            <a:ext cx="1960545" cy="276999"/>
          </a:xfrm>
          <a:prstGeom prst="rect">
            <a:avLst/>
          </a:prstGeom>
        </p:spPr>
        <p:txBody>
          <a:bodyPr wrap="square">
            <a:spAutoFit/>
          </a:bodyPr>
          <a:lstStyle/>
          <a:p>
            <a:pPr algn="ctr"/>
            <a:r>
              <a:rPr lang="fr-BE" sz="1200" dirty="0">
                <a:latin typeface="Arial" panose="020B0604020202020204" pitchFamily="34" charset="0"/>
                <a:cs typeface="Arial" panose="020B0604020202020204" pitchFamily="34" charset="0"/>
              </a:rPr>
              <a:t>http://reflexions.ulg.ac.be/</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500" y="2142381"/>
            <a:ext cx="2095499" cy="144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descr="tombant posidonia oceanica"/>
          <p:cNvPicPr>
            <a:picLocks noChangeAspect="1" noChangeArrowheads="1"/>
          </p:cNvPicPr>
          <p:nvPr/>
        </p:nvPicPr>
        <p:blipFill rotWithShape="1">
          <a:blip r:embed="rId6">
            <a:extLst>
              <a:ext uri="{28A0092B-C50C-407E-A947-70E740481C1C}">
                <a14:useLocalDpi xmlns:a14="http://schemas.microsoft.com/office/drawing/2010/main" val="0"/>
              </a:ext>
            </a:extLst>
          </a:blip>
          <a:srcRect l="37786" r="14053"/>
          <a:stretch/>
        </p:blipFill>
        <p:spPr bwMode="auto">
          <a:xfrm>
            <a:off x="-1" y="890588"/>
            <a:ext cx="2155488" cy="5967412"/>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p:cNvSpPr txBox="1"/>
          <p:nvPr/>
        </p:nvSpPr>
        <p:spPr>
          <a:xfrm>
            <a:off x="1158050" y="908720"/>
            <a:ext cx="990079"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 Abadie</a:t>
            </a:r>
            <a:endParaRPr lang="fr-BE" sz="1200" dirty="0">
              <a:solidFill>
                <a:schemeClr val="bg1"/>
              </a:solidFill>
              <a:latin typeface="Arial" pitchFamily="34" charset="0"/>
              <a:cs typeface="Arial" pitchFamily="34" charset="0"/>
            </a:endParaRPr>
          </a:p>
        </p:txBody>
      </p:sp>
      <p:sp>
        <p:nvSpPr>
          <p:cNvPr id="42" name="ZoneTexte 41"/>
          <p:cNvSpPr txBox="1"/>
          <p:nvPr/>
        </p:nvSpPr>
        <p:spPr>
          <a:xfrm>
            <a:off x="2274592" y="4884152"/>
            <a:ext cx="2728311" cy="276999"/>
          </a:xfrm>
          <a:prstGeom prst="rect">
            <a:avLst/>
          </a:prstGeom>
          <a:solidFill>
            <a:schemeClr val="bg1"/>
          </a:solidFill>
        </p:spPr>
        <p:txBody>
          <a:bodyPr wrap="none" lIns="0" rIns="0" rtlCol="0">
            <a:spAutoFit/>
          </a:bodyPr>
          <a:lstStyle/>
          <a:p>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After</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Boudouresque</a:t>
            </a:r>
            <a:r>
              <a:rPr lang="fr-BE" sz="1200" dirty="0" smtClean="0">
                <a:latin typeface="Arial" panose="020B0604020202020204" pitchFamily="34" charset="0"/>
                <a:cs typeface="Arial" panose="020B0604020202020204" pitchFamily="34" charset="0"/>
              </a:rPr>
              <a:t> and </a:t>
            </a:r>
            <a:r>
              <a:rPr lang="fr-BE" sz="1200" dirty="0" err="1" smtClean="0">
                <a:latin typeface="Arial" panose="020B0604020202020204" pitchFamily="34" charset="0"/>
                <a:cs typeface="Arial" panose="020B0604020202020204" pitchFamily="34" charset="0"/>
              </a:rPr>
              <a:t>Meinez</a:t>
            </a:r>
            <a:r>
              <a:rPr lang="fr-BE" sz="1200" dirty="0" smtClean="0">
                <a:latin typeface="Arial" panose="020B0604020202020204" pitchFamily="34" charset="0"/>
                <a:cs typeface="Arial" panose="020B0604020202020204" pitchFamily="34" charset="0"/>
              </a:rPr>
              <a:t>, 1983)</a:t>
            </a:r>
            <a:endParaRPr lang="fr-BE" sz="1200" dirty="0">
              <a:latin typeface="Arial" panose="020B0604020202020204" pitchFamily="34" charset="0"/>
              <a:cs typeface="Arial" panose="020B0604020202020204" pitchFamily="34" charset="0"/>
            </a:endParaRPr>
          </a:p>
        </p:txBody>
      </p:sp>
      <p:pic>
        <p:nvPicPr>
          <p:cNvPr id="43" name="Image 42"/>
          <p:cNvPicPr>
            <a:picLocks noChangeAspect="1"/>
          </p:cNvPicPr>
          <p:nvPr/>
        </p:nvPicPr>
        <p:blipFill rotWithShape="1">
          <a:blip r:embed="rId7" cstate="print">
            <a:extLst>
              <a:ext uri="{28A0092B-C50C-407E-A947-70E740481C1C}">
                <a14:useLocalDpi xmlns:a14="http://schemas.microsoft.com/office/drawing/2010/main" val="0"/>
              </a:ext>
            </a:extLst>
          </a:blip>
          <a:srcRect b="-2062"/>
          <a:stretch/>
        </p:blipFill>
        <p:spPr>
          <a:xfrm>
            <a:off x="2240873" y="2780928"/>
            <a:ext cx="2835183" cy="2103224"/>
          </a:xfrm>
          <a:prstGeom prst="rect">
            <a:avLst/>
          </a:prstGeom>
          <a:solidFill>
            <a:schemeClr val="bg1"/>
          </a:solidFill>
        </p:spPr>
      </p:pic>
      <p:pic>
        <p:nvPicPr>
          <p:cNvPr id="44" name="Picture 2" descr="http://www.coastalwiki.org/w/images/7/70/Epiphyt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936" y="1100754"/>
            <a:ext cx="1603392" cy="160816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8124517" y="2157526"/>
            <a:ext cx="1016625"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t>
            </a:r>
            <a:r>
              <a:rPr lang="fr-BE" sz="1200" dirty="0">
                <a:solidFill>
                  <a:schemeClr val="bg1"/>
                </a:solidFill>
                <a:latin typeface="Arial" pitchFamily="34" charset="0"/>
                <a:cs typeface="Arial" pitchFamily="34" charset="0"/>
              </a:rPr>
              <a:t>S</a:t>
            </a:r>
            <a:r>
              <a:rPr lang="fr-BE" sz="1200" dirty="0" smtClean="0">
                <a:solidFill>
                  <a:schemeClr val="bg1"/>
                </a:solidFill>
                <a:latin typeface="Arial" pitchFamily="34" charset="0"/>
                <a:cs typeface="Arial" pitchFamily="34" charset="0"/>
              </a:rPr>
              <a:t>. </a:t>
            </a:r>
            <a:r>
              <a:rPr lang="fr-BE" sz="1200" dirty="0" err="1" smtClean="0">
                <a:solidFill>
                  <a:schemeClr val="bg1"/>
                </a:solidFill>
                <a:latin typeface="Arial" pitchFamily="34" charset="0"/>
                <a:cs typeface="Arial" pitchFamily="34" charset="0"/>
              </a:rPr>
              <a:t>Ruitton</a:t>
            </a:r>
            <a:endParaRPr lang="fr-BE" sz="1200" dirty="0">
              <a:solidFill>
                <a:schemeClr val="bg1"/>
              </a:solidFill>
              <a:latin typeface="Arial" pitchFamily="34" charset="0"/>
              <a:cs typeface="Arial" pitchFamily="34" charset="0"/>
            </a:endParaRPr>
          </a:p>
        </p:txBody>
      </p:sp>
      <p:sp>
        <p:nvSpPr>
          <p:cNvPr id="22" name="Text Box 43"/>
          <p:cNvSpPr txBox="1">
            <a:spLocks noChangeArrowheads="1"/>
          </p:cNvSpPr>
          <p:nvPr/>
        </p:nvSpPr>
        <p:spPr bwMode="auto">
          <a:xfrm>
            <a:off x="836612" y="400050"/>
            <a:ext cx="4887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Model components</a:t>
            </a:r>
            <a:endParaRPr lang="fr-BE" sz="2400" dirty="0">
              <a:latin typeface="Arial" charset="0"/>
              <a:cs typeface="Arial" charset="0"/>
            </a:endParaRPr>
          </a:p>
        </p:txBody>
      </p:sp>
      <p:grpSp>
        <p:nvGrpSpPr>
          <p:cNvPr id="27" name="Groupe 26"/>
          <p:cNvGrpSpPr/>
          <p:nvPr/>
        </p:nvGrpSpPr>
        <p:grpSpPr>
          <a:xfrm>
            <a:off x="7669488" y="88519"/>
            <a:ext cx="1474282" cy="806577"/>
            <a:chOff x="7669488" y="85344"/>
            <a:chExt cx="1474282" cy="806577"/>
          </a:xfrm>
        </p:grpSpPr>
        <p:pic>
          <p:nvPicPr>
            <p:cNvPr id="2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logo Ocean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Image 51" descr="Imagex.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191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grpSp>
        <p:nvGrpSpPr>
          <p:cNvPr id="124" name="Groupe 123"/>
          <p:cNvGrpSpPr/>
          <p:nvPr/>
        </p:nvGrpSpPr>
        <p:grpSpPr>
          <a:xfrm>
            <a:off x="7669488" y="88519"/>
            <a:ext cx="1474282" cy="806577"/>
            <a:chOff x="7669488" y="85344"/>
            <a:chExt cx="1474282" cy="806577"/>
          </a:xfrm>
        </p:grpSpPr>
        <p:pic>
          <p:nvPicPr>
            <p:cNvPr id="125"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Image 49"/>
          <p:cNvPicPr>
            <a:picLocks noChangeAspect="1"/>
          </p:cNvPicPr>
          <p:nvPr/>
        </p:nvPicPr>
        <p:blipFill rotWithShape="1">
          <a:blip r:embed="rId15">
            <a:extLst>
              <a:ext uri="{28A0092B-C50C-407E-A947-70E740481C1C}">
                <a14:useLocalDpi xmlns:a14="http://schemas.microsoft.com/office/drawing/2010/main" val="0"/>
              </a:ext>
            </a:extLst>
          </a:blip>
          <a:srcRect l="83509" t="3" b="109"/>
          <a:stretch/>
        </p:blipFill>
        <p:spPr>
          <a:xfrm>
            <a:off x="72072" y="1988840"/>
            <a:ext cx="867979" cy="3638624"/>
          </a:xfrm>
          <a:prstGeom prst="rect">
            <a:avLst/>
          </a:prstGeom>
        </p:spPr>
      </p:pic>
      <p:sp>
        <p:nvSpPr>
          <p:cNvPr id="51" name="Rectangle 50"/>
          <p:cNvSpPr/>
          <p:nvPr/>
        </p:nvSpPr>
        <p:spPr>
          <a:xfrm>
            <a:off x="6247705" y="6453336"/>
            <a:ext cx="2803396" cy="323165"/>
          </a:xfrm>
          <a:prstGeom prst="rect">
            <a:avLst/>
          </a:prstGeom>
        </p:spPr>
        <p:txBody>
          <a:bodyPr wrap="none" lIns="0" rIns="0">
            <a:spAutoFit/>
          </a:bodyPr>
          <a:lstStyle/>
          <a:p>
            <a:r>
              <a:rPr lang="fr-BE" sz="1500" dirty="0">
                <a:latin typeface="Arial" panose="020B0604020202020204" pitchFamily="34" charset="0"/>
                <a:cs typeface="Arial" panose="020B0604020202020204" pitchFamily="34" charset="0"/>
              </a:rPr>
              <a:t>(Schroeder and </a:t>
            </a:r>
            <a:r>
              <a:rPr lang="fr-BE" sz="1500" dirty="0" err="1">
                <a:latin typeface="Arial" panose="020B0604020202020204" pitchFamily="34" charset="0"/>
                <a:cs typeface="Arial" panose="020B0604020202020204" pitchFamily="34" charset="0"/>
              </a:rPr>
              <a:t>Thorhaug</a:t>
            </a:r>
            <a:r>
              <a:rPr lang="fr-BE" sz="1500" dirty="0">
                <a:latin typeface="Arial" panose="020B0604020202020204" pitchFamily="34" charset="0"/>
                <a:cs typeface="Arial" panose="020B0604020202020204" pitchFamily="34" charset="0"/>
              </a:rPr>
              <a:t>, 1980)</a:t>
            </a:r>
          </a:p>
        </p:txBody>
      </p:sp>
      <p:sp>
        <p:nvSpPr>
          <p:cNvPr id="52" name="Text Box 43"/>
          <p:cNvSpPr txBox="1">
            <a:spLocks noChangeArrowheads="1"/>
          </p:cNvSpPr>
          <p:nvPr/>
        </p:nvSpPr>
        <p:spPr bwMode="auto">
          <a:xfrm>
            <a:off x="836612" y="400050"/>
            <a:ext cx="5391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Diagram</a:t>
            </a:r>
            <a:r>
              <a:rPr lang="fr-BE" sz="2400" dirty="0" smtClean="0">
                <a:latin typeface="Arial" charset="0"/>
                <a:cs typeface="Arial" charset="0"/>
              </a:rPr>
              <a:t> in </a:t>
            </a:r>
            <a:r>
              <a:rPr lang="fr-BE" sz="2400" dirty="0" err="1" smtClean="0">
                <a:latin typeface="Arial" charset="0"/>
                <a:cs typeface="Arial" charset="0"/>
              </a:rPr>
              <a:t>energy</a:t>
            </a:r>
            <a:r>
              <a:rPr lang="fr-BE" sz="2400" dirty="0" smtClean="0">
                <a:latin typeface="Arial" charset="0"/>
                <a:cs typeface="Arial" charset="0"/>
              </a:rPr>
              <a:t> circuit </a:t>
            </a:r>
            <a:r>
              <a:rPr lang="fr-BE" sz="2400" dirty="0" err="1" smtClean="0">
                <a:latin typeface="Arial" charset="0"/>
                <a:cs typeface="Arial" charset="0"/>
              </a:rPr>
              <a:t>language</a:t>
            </a:r>
            <a:endParaRPr lang="fr-BE" sz="2400" dirty="0">
              <a:latin typeface="Arial" charset="0"/>
              <a:cs typeface="Arial" charset="0"/>
            </a:endParaRPr>
          </a:p>
        </p:txBody>
      </p:sp>
      <p:pic>
        <p:nvPicPr>
          <p:cNvPr id="53" name="Image 51" descr="Imagex.bmp"/>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950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cxnSp>
        <p:nvCxnSpPr>
          <p:cNvPr id="45" name="Connecteur droit avec flèche 44"/>
          <p:cNvCxnSpPr/>
          <p:nvPr/>
        </p:nvCxnSpPr>
        <p:spPr>
          <a:xfrm>
            <a:off x="2178219" y="1565707"/>
            <a:ext cx="2033979" cy="14466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60447" y="1976988"/>
            <a:ext cx="906806" cy="107101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1598034" y="2128838"/>
            <a:ext cx="0" cy="316388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1594365" y="949295"/>
            <a:ext cx="5996801" cy="1395382"/>
            <a:chOff x="1398886" y="404664"/>
            <a:chExt cx="5996801" cy="1944216"/>
          </a:xfrm>
        </p:grpSpPr>
        <p:cxnSp>
          <p:nvCxnSpPr>
            <p:cNvPr id="52" name="Connecteur droit 51"/>
            <p:cNvCxnSpPr/>
            <p:nvPr/>
          </p:nvCxnSpPr>
          <p:spPr>
            <a:xfrm flipV="1">
              <a:off x="1407200" y="406636"/>
              <a:ext cx="4880" cy="340075"/>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398886" y="418391"/>
              <a:ext cx="59966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7395687" y="404664"/>
              <a:ext cx="0" cy="194421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6" name="Connecteur en angle 55"/>
          <p:cNvCxnSpPr/>
          <p:nvPr/>
        </p:nvCxnSpPr>
        <p:spPr>
          <a:xfrm rot="16200000" flipH="1">
            <a:off x="1325379" y="2549127"/>
            <a:ext cx="3598866" cy="2742405"/>
          </a:xfrm>
          <a:prstGeom prst="bentConnector3">
            <a:avLst>
              <a:gd name="adj1" fmla="val 10584"/>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176907" y="1672432"/>
            <a:ext cx="5059365" cy="288212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172876" y="2534424"/>
            <a:ext cx="514885" cy="338554"/>
          </a:xfrm>
          <a:prstGeom prst="rect">
            <a:avLst/>
          </a:prstGeom>
          <a:noFill/>
        </p:spPr>
        <p:txBody>
          <a:bodyPr wrap="none" rtlCol="0">
            <a:spAutoFit/>
          </a:bodyPr>
          <a:lstStyle/>
          <a:p>
            <a:r>
              <a:rPr lang="fr-BE" sz="1600" dirty="0" smtClean="0"/>
              <a:t>UF1</a:t>
            </a:r>
          </a:p>
        </p:txBody>
      </p:sp>
      <p:sp>
        <p:nvSpPr>
          <p:cNvPr id="61" name="ZoneTexte 60"/>
          <p:cNvSpPr txBox="1"/>
          <p:nvPr/>
        </p:nvSpPr>
        <p:spPr>
          <a:xfrm>
            <a:off x="2106514" y="1790512"/>
            <a:ext cx="470000" cy="338554"/>
          </a:xfrm>
          <a:prstGeom prst="rect">
            <a:avLst/>
          </a:prstGeom>
          <a:noFill/>
        </p:spPr>
        <p:txBody>
          <a:bodyPr wrap="none" rtlCol="0">
            <a:spAutoFit/>
          </a:bodyPr>
          <a:lstStyle/>
          <a:p>
            <a:r>
              <a:rPr lang="fr-BE" sz="1600" dirty="0" smtClean="0"/>
              <a:t>LF1</a:t>
            </a:r>
          </a:p>
        </p:txBody>
      </p:sp>
      <p:sp>
        <p:nvSpPr>
          <p:cNvPr id="64" name="ZoneTexte 63"/>
          <p:cNvSpPr txBox="1"/>
          <p:nvPr/>
        </p:nvSpPr>
        <p:spPr>
          <a:xfrm>
            <a:off x="3964027" y="1323646"/>
            <a:ext cx="514885" cy="338554"/>
          </a:xfrm>
          <a:prstGeom prst="rect">
            <a:avLst/>
          </a:prstGeom>
          <a:noFill/>
        </p:spPr>
        <p:txBody>
          <a:bodyPr wrap="none" rtlCol="0">
            <a:spAutoFit/>
          </a:bodyPr>
          <a:lstStyle/>
          <a:p>
            <a:r>
              <a:rPr lang="fr-BE" sz="1600" dirty="0" smtClean="0"/>
              <a:t>UF2</a:t>
            </a:r>
          </a:p>
        </p:txBody>
      </p:sp>
      <p:sp>
        <p:nvSpPr>
          <p:cNvPr id="65" name="ZoneTexte 64"/>
          <p:cNvSpPr txBox="1"/>
          <p:nvPr/>
        </p:nvSpPr>
        <p:spPr>
          <a:xfrm>
            <a:off x="2099398" y="1239845"/>
            <a:ext cx="470000" cy="338554"/>
          </a:xfrm>
          <a:prstGeom prst="rect">
            <a:avLst/>
          </a:prstGeom>
          <a:noFill/>
        </p:spPr>
        <p:txBody>
          <a:bodyPr wrap="none" rtlCol="0">
            <a:spAutoFit/>
          </a:bodyPr>
          <a:lstStyle/>
          <a:p>
            <a:r>
              <a:rPr lang="fr-BE" sz="1600" dirty="0" smtClean="0"/>
              <a:t>LF2</a:t>
            </a:r>
          </a:p>
        </p:txBody>
      </p:sp>
      <p:sp>
        <p:nvSpPr>
          <p:cNvPr id="66" name="ZoneTexte 65"/>
          <p:cNvSpPr txBox="1"/>
          <p:nvPr/>
        </p:nvSpPr>
        <p:spPr>
          <a:xfrm>
            <a:off x="4442858" y="4945279"/>
            <a:ext cx="554960" cy="369332"/>
          </a:xfrm>
          <a:prstGeom prst="rect">
            <a:avLst/>
          </a:prstGeom>
          <a:noFill/>
        </p:spPr>
        <p:txBody>
          <a:bodyPr wrap="none" rtlCol="0">
            <a:spAutoFit/>
          </a:bodyPr>
          <a:lstStyle/>
          <a:p>
            <a:r>
              <a:rPr lang="fr-BE" dirty="0" smtClean="0"/>
              <a:t>UF3</a:t>
            </a:r>
          </a:p>
        </p:txBody>
      </p:sp>
      <p:sp>
        <p:nvSpPr>
          <p:cNvPr id="67" name="ZoneTexte 66"/>
          <p:cNvSpPr txBox="1"/>
          <p:nvPr/>
        </p:nvSpPr>
        <p:spPr>
          <a:xfrm>
            <a:off x="1713833" y="2203715"/>
            <a:ext cx="470000" cy="338554"/>
          </a:xfrm>
          <a:prstGeom prst="rect">
            <a:avLst/>
          </a:prstGeom>
          <a:noFill/>
        </p:spPr>
        <p:txBody>
          <a:bodyPr wrap="none" rtlCol="0">
            <a:spAutoFit/>
          </a:bodyPr>
          <a:lstStyle/>
          <a:p>
            <a:r>
              <a:rPr lang="fr-BE" sz="1600" dirty="0" smtClean="0"/>
              <a:t>LF3</a:t>
            </a:r>
          </a:p>
        </p:txBody>
      </p:sp>
      <p:sp>
        <p:nvSpPr>
          <p:cNvPr id="68" name="ZoneTexte 67"/>
          <p:cNvSpPr txBox="1"/>
          <p:nvPr/>
        </p:nvSpPr>
        <p:spPr>
          <a:xfrm>
            <a:off x="1126180" y="2090939"/>
            <a:ext cx="470000" cy="338554"/>
          </a:xfrm>
          <a:prstGeom prst="rect">
            <a:avLst/>
          </a:prstGeom>
          <a:noFill/>
        </p:spPr>
        <p:txBody>
          <a:bodyPr wrap="none" rtlCol="0">
            <a:spAutoFit/>
          </a:bodyPr>
          <a:lstStyle/>
          <a:p>
            <a:r>
              <a:rPr lang="fr-BE" sz="1600" dirty="0" smtClean="0"/>
              <a:t>LF8</a:t>
            </a:r>
          </a:p>
        </p:txBody>
      </p:sp>
      <p:sp>
        <p:nvSpPr>
          <p:cNvPr id="69" name="ZoneTexte 68"/>
          <p:cNvSpPr txBox="1"/>
          <p:nvPr/>
        </p:nvSpPr>
        <p:spPr>
          <a:xfrm>
            <a:off x="1089245" y="5025027"/>
            <a:ext cx="514885" cy="338554"/>
          </a:xfrm>
          <a:prstGeom prst="rect">
            <a:avLst/>
          </a:prstGeom>
          <a:noFill/>
        </p:spPr>
        <p:txBody>
          <a:bodyPr wrap="none" rtlCol="0">
            <a:spAutoFit/>
          </a:bodyPr>
          <a:lstStyle/>
          <a:p>
            <a:r>
              <a:rPr lang="fr-BE" sz="1600" dirty="0" smtClean="0"/>
              <a:t>UF8</a:t>
            </a:r>
          </a:p>
        </p:txBody>
      </p:sp>
      <p:sp>
        <p:nvSpPr>
          <p:cNvPr id="70" name="ZoneTexte 69"/>
          <p:cNvSpPr txBox="1"/>
          <p:nvPr/>
        </p:nvSpPr>
        <p:spPr>
          <a:xfrm>
            <a:off x="1145997" y="918815"/>
            <a:ext cx="470000" cy="338554"/>
          </a:xfrm>
          <a:prstGeom prst="rect">
            <a:avLst/>
          </a:prstGeom>
          <a:noFill/>
        </p:spPr>
        <p:txBody>
          <a:bodyPr wrap="none" rtlCol="0">
            <a:spAutoFit/>
          </a:bodyPr>
          <a:lstStyle/>
          <a:p>
            <a:r>
              <a:rPr lang="fr-BE" sz="1600" dirty="0" smtClean="0"/>
              <a:t>LF4</a:t>
            </a:r>
          </a:p>
        </p:txBody>
      </p:sp>
      <p:sp>
        <p:nvSpPr>
          <p:cNvPr id="71" name="ZoneTexte 70"/>
          <p:cNvSpPr txBox="1"/>
          <p:nvPr/>
        </p:nvSpPr>
        <p:spPr>
          <a:xfrm>
            <a:off x="6796628" y="4054212"/>
            <a:ext cx="514885" cy="338554"/>
          </a:xfrm>
          <a:prstGeom prst="rect">
            <a:avLst/>
          </a:prstGeom>
          <a:noFill/>
        </p:spPr>
        <p:txBody>
          <a:bodyPr wrap="none" rtlCol="0">
            <a:spAutoFit/>
          </a:bodyPr>
          <a:lstStyle/>
          <a:p>
            <a:r>
              <a:rPr lang="fr-BE" sz="1600" dirty="0" smtClean="0"/>
              <a:t>UF5</a:t>
            </a:r>
          </a:p>
        </p:txBody>
      </p:sp>
      <p:sp>
        <p:nvSpPr>
          <p:cNvPr id="72" name="ZoneTexte 71"/>
          <p:cNvSpPr txBox="1"/>
          <p:nvPr/>
        </p:nvSpPr>
        <p:spPr>
          <a:xfrm>
            <a:off x="2370970" y="1560261"/>
            <a:ext cx="470000" cy="338554"/>
          </a:xfrm>
          <a:prstGeom prst="rect">
            <a:avLst/>
          </a:prstGeom>
          <a:noFill/>
        </p:spPr>
        <p:txBody>
          <a:bodyPr wrap="none" rtlCol="0">
            <a:spAutoFit/>
          </a:bodyPr>
          <a:lstStyle/>
          <a:p>
            <a:r>
              <a:rPr lang="fr-BE" sz="1600" dirty="0" smtClean="0"/>
              <a:t>LF5</a:t>
            </a:r>
          </a:p>
        </p:txBody>
      </p:sp>
      <p:sp>
        <p:nvSpPr>
          <p:cNvPr id="73" name="ZoneTexte 72"/>
          <p:cNvSpPr txBox="1"/>
          <p:nvPr/>
        </p:nvSpPr>
        <p:spPr>
          <a:xfrm>
            <a:off x="7575141" y="2075695"/>
            <a:ext cx="514885" cy="338554"/>
          </a:xfrm>
          <a:prstGeom prst="rect">
            <a:avLst/>
          </a:prstGeom>
          <a:noFill/>
        </p:spPr>
        <p:txBody>
          <a:bodyPr wrap="none" rtlCol="0">
            <a:spAutoFit/>
          </a:bodyPr>
          <a:lstStyle/>
          <a:p>
            <a:r>
              <a:rPr lang="fr-BE" sz="1600" dirty="0" smtClean="0"/>
              <a:t>UF4</a:t>
            </a:r>
          </a:p>
        </p:txBody>
      </p:sp>
      <p:sp>
        <p:nvSpPr>
          <p:cNvPr id="74" name="Text Box 43"/>
          <p:cNvSpPr txBox="1">
            <a:spLocks noChangeArrowheads="1"/>
          </p:cNvSpPr>
          <p:nvPr/>
        </p:nvSpPr>
        <p:spPr bwMode="auto">
          <a:xfrm>
            <a:off x="836612" y="400050"/>
            <a:ext cx="5391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Uptake</a:t>
            </a:r>
            <a:r>
              <a:rPr lang="fr-BE" sz="2400" dirty="0">
                <a:latin typeface="Arial" charset="0"/>
                <a:cs typeface="Arial" charset="0"/>
              </a:rPr>
              <a:t>/</a:t>
            </a:r>
            <a:r>
              <a:rPr lang="fr-BE" sz="2400" dirty="0" err="1" smtClean="0">
                <a:latin typeface="Arial" charset="0"/>
                <a:cs typeface="Arial" charset="0"/>
              </a:rPr>
              <a:t>loss</a:t>
            </a:r>
            <a:r>
              <a:rPr lang="fr-BE" sz="2400" dirty="0" smtClean="0">
                <a:latin typeface="Arial" charset="0"/>
                <a:cs typeface="Arial" charset="0"/>
              </a:rPr>
              <a:t> </a:t>
            </a:r>
            <a:r>
              <a:rPr lang="fr-BE" sz="2400" dirty="0" err="1" smtClean="0">
                <a:latin typeface="Arial" charset="0"/>
                <a:cs typeface="Arial" charset="0"/>
              </a:rPr>
              <a:t>flows</a:t>
            </a:r>
            <a:r>
              <a:rPr lang="fr-BE" sz="2400" dirty="0" smtClean="0">
                <a:latin typeface="Arial" charset="0"/>
                <a:cs typeface="Arial" charset="0"/>
              </a:rPr>
              <a:t> </a:t>
            </a:r>
            <a:r>
              <a:rPr lang="fr-BE" sz="2400" dirty="0" err="1" smtClean="0">
                <a:latin typeface="Arial" charset="0"/>
                <a:cs typeface="Arial" charset="0"/>
              </a:rPr>
              <a:t>from</a:t>
            </a:r>
            <a:r>
              <a:rPr lang="fr-BE" sz="2400" dirty="0" smtClean="0">
                <a:latin typeface="Arial" charset="0"/>
                <a:cs typeface="Arial" charset="0"/>
              </a:rPr>
              <a:t>/to water</a:t>
            </a:r>
            <a:endParaRPr lang="fr-BE" sz="2400" dirty="0">
              <a:latin typeface="Arial" charset="0"/>
              <a:cs typeface="Arial" charset="0"/>
            </a:endParaRPr>
          </a:p>
        </p:txBody>
      </p:sp>
      <p:grpSp>
        <p:nvGrpSpPr>
          <p:cNvPr id="75" name="Groupe 74"/>
          <p:cNvGrpSpPr/>
          <p:nvPr/>
        </p:nvGrpSpPr>
        <p:grpSpPr>
          <a:xfrm>
            <a:off x="7669488" y="88519"/>
            <a:ext cx="1474282" cy="806577"/>
            <a:chOff x="7669488" y="85344"/>
            <a:chExt cx="1474282" cy="806577"/>
          </a:xfrm>
        </p:grpSpPr>
        <p:pic>
          <p:nvPicPr>
            <p:cNvPr id="76"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434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cxnSp>
        <p:nvCxnSpPr>
          <p:cNvPr id="45" name="Connecteur droit avec flèche 44"/>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1594365" y="949295"/>
            <a:ext cx="5996801" cy="1395382"/>
            <a:chOff x="1398886" y="404664"/>
            <a:chExt cx="5996801" cy="1944216"/>
          </a:xfrm>
        </p:grpSpPr>
        <p:cxnSp>
          <p:nvCxnSpPr>
            <p:cNvPr id="52" name="Connecteur droit 51"/>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6" name="Connecteur en angle 55"/>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2182234" y="5057775"/>
            <a:ext cx="877889" cy="61277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V="1">
            <a:off x="2090159" y="6012656"/>
            <a:ext cx="2451100" cy="1555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172876" y="2534424"/>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61" name="ZoneTexte 60"/>
          <p:cNvSpPr txBox="1"/>
          <p:nvPr/>
        </p:nvSpPr>
        <p:spPr>
          <a:xfrm>
            <a:off x="2106514" y="179051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64" name="ZoneTexte 63"/>
          <p:cNvSpPr txBox="1"/>
          <p:nvPr/>
        </p:nvSpPr>
        <p:spPr>
          <a:xfrm>
            <a:off x="3964027" y="1323646"/>
            <a:ext cx="514885" cy="338554"/>
          </a:xfrm>
          <a:prstGeom prst="rect">
            <a:avLst/>
          </a:prstGeom>
          <a:noFill/>
        </p:spPr>
        <p:txBody>
          <a:bodyPr wrap="none" rtlCol="0">
            <a:spAutoFit/>
          </a:bodyPr>
          <a:lstStyle/>
          <a:p>
            <a:r>
              <a:rPr lang="fr-BE" sz="1600" dirty="0" smtClean="0">
                <a:solidFill>
                  <a:schemeClr val="bg1">
                    <a:lumMod val="50000"/>
                  </a:schemeClr>
                </a:solidFill>
              </a:rPr>
              <a:t>UF2</a:t>
            </a:r>
          </a:p>
        </p:txBody>
      </p:sp>
      <p:sp>
        <p:nvSpPr>
          <p:cNvPr id="65" name="ZoneTexte 64"/>
          <p:cNvSpPr txBox="1"/>
          <p:nvPr/>
        </p:nvSpPr>
        <p:spPr>
          <a:xfrm>
            <a:off x="209939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66" name="ZoneTexte 65"/>
          <p:cNvSpPr txBox="1"/>
          <p:nvPr/>
        </p:nvSpPr>
        <p:spPr>
          <a:xfrm>
            <a:off x="4442858" y="494527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67" name="ZoneTexte 66"/>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68" name="ZoneTexte 67"/>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69" name="ZoneTexte 68"/>
          <p:cNvSpPr txBox="1"/>
          <p:nvPr/>
        </p:nvSpPr>
        <p:spPr>
          <a:xfrm>
            <a:off x="1089245" y="502502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70" name="ZoneTexte 69"/>
          <p:cNvSpPr txBox="1"/>
          <p:nvPr/>
        </p:nvSpPr>
        <p:spPr>
          <a:xfrm>
            <a:off x="1145997" y="91881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71" name="ZoneTexte 70"/>
          <p:cNvSpPr txBox="1"/>
          <p:nvPr/>
        </p:nvSpPr>
        <p:spPr>
          <a:xfrm>
            <a:off x="6796628" y="4054212"/>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72" name="ZoneTexte 71"/>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sp>
        <p:nvSpPr>
          <p:cNvPr id="73" name="ZoneTexte 72"/>
          <p:cNvSpPr txBox="1"/>
          <p:nvPr/>
        </p:nvSpPr>
        <p:spPr>
          <a:xfrm>
            <a:off x="7575141" y="20756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sp>
        <p:nvSpPr>
          <p:cNvPr id="74" name="ZoneTexte 73"/>
          <p:cNvSpPr txBox="1"/>
          <p:nvPr/>
        </p:nvSpPr>
        <p:spPr>
          <a:xfrm>
            <a:off x="2127796" y="5593858"/>
            <a:ext cx="470000" cy="338554"/>
          </a:xfrm>
          <a:prstGeom prst="rect">
            <a:avLst/>
          </a:prstGeom>
          <a:noFill/>
        </p:spPr>
        <p:txBody>
          <a:bodyPr wrap="none" rtlCol="0">
            <a:spAutoFit/>
          </a:bodyPr>
          <a:lstStyle/>
          <a:p>
            <a:r>
              <a:rPr lang="fr-BE" sz="1600" dirty="0" smtClean="0"/>
              <a:t>LF6</a:t>
            </a:r>
          </a:p>
        </p:txBody>
      </p:sp>
      <p:sp>
        <p:nvSpPr>
          <p:cNvPr id="75" name="ZoneTexte 74"/>
          <p:cNvSpPr txBox="1"/>
          <p:nvPr/>
        </p:nvSpPr>
        <p:spPr>
          <a:xfrm>
            <a:off x="2960199" y="5053213"/>
            <a:ext cx="514885" cy="338554"/>
          </a:xfrm>
          <a:prstGeom prst="rect">
            <a:avLst/>
          </a:prstGeom>
          <a:noFill/>
        </p:spPr>
        <p:txBody>
          <a:bodyPr wrap="none" rtlCol="0">
            <a:spAutoFit/>
          </a:bodyPr>
          <a:lstStyle/>
          <a:p>
            <a:r>
              <a:rPr lang="fr-BE" sz="1600" dirty="0" smtClean="0"/>
              <a:t>UF6</a:t>
            </a:r>
          </a:p>
        </p:txBody>
      </p:sp>
      <p:sp>
        <p:nvSpPr>
          <p:cNvPr id="76" name="ZoneTexte 75"/>
          <p:cNvSpPr txBox="1"/>
          <p:nvPr/>
        </p:nvSpPr>
        <p:spPr>
          <a:xfrm>
            <a:off x="2119684" y="6008331"/>
            <a:ext cx="470000" cy="338554"/>
          </a:xfrm>
          <a:prstGeom prst="rect">
            <a:avLst/>
          </a:prstGeom>
          <a:noFill/>
        </p:spPr>
        <p:txBody>
          <a:bodyPr wrap="none" rtlCol="0">
            <a:spAutoFit/>
          </a:bodyPr>
          <a:lstStyle/>
          <a:p>
            <a:r>
              <a:rPr lang="fr-BE" sz="1600" dirty="0" smtClean="0"/>
              <a:t>LF7</a:t>
            </a:r>
          </a:p>
        </p:txBody>
      </p:sp>
      <p:sp>
        <p:nvSpPr>
          <p:cNvPr id="77" name="ZoneTexte 76"/>
          <p:cNvSpPr txBox="1"/>
          <p:nvPr/>
        </p:nvSpPr>
        <p:spPr>
          <a:xfrm>
            <a:off x="3787414" y="5983760"/>
            <a:ext cx="514885" cy="338554"/>
          </a:xfrm>
          <a:prstGeom prst="rect">
            <a:avLst/>
          </a:prstGeom>
          <a:noFill/>
        </p:spPr>
        <p:txBody>
          <a:bodyPr wrap="none" rtlCol="0">
            <a:spAutoFit/>
          </a:bodyPr>
          <a:lstStyle/>
          <a:p>
            <a:r>
              <a:rPr lang="fr-BE" sz="1600" dirty="0" smtClean="0"/>
              <a:t>UF7</a:t>
            </a:r>
          </a:p>
        </p:txBody>
      </p:sp>
      <p:sp>
        <p:nvSpPr>
          <p:cNvPr id="78" name="Text Box 43"/>
          <p:cNvSpPr txBox="1">
            <a:spLocks noChangeArrowheads="1"/>
          </p:cNvSpPr>
          <p:nvPr/>
        </p:nvSpPr>
        <p:spPr bwMode="auto">
          <a:xfrm>
            <a:off x="836612" y="400050"/>
            <a:ext cx="5391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Uptake</a:t>
            </a:r>
            <a:r>
              <a:rPr lang="fr-BE" sz="2400" dirty="0">
                <a:latin typeface="Arial" charset="0"/>
                <a:cs typeface="Arial" charset="0"/>
              </a:rPr>
              <a:t>/</a:t>
            </a:r>
            <a:r>
              <a:rPr lang="fr-BE" sz="2400" dirty="0" err="1" smtClean="0">
                <a:latin typeface="Arial" charset="0"/>
                <a:cs typeface="Arial" charset="0"/>
              </a:rPr>
              <a:t>loss</a:t>
            </a:r>
            <a:r>
              <a:rPr lang="fr-BE" sz="2400" dirty="0" smtClean="0">
                <a:latin typeface="Arial" charset="0"/>
                <a:cs typeface="Arial" charset="0"/>
              </a:rPr>
              <a:t> </a:t>
            </a:r>
            <a:r>
              <a:rPr lang="fr-BE" sz="2400" dirty="0" err="1" smtClean="0">
                <a:latin typeface="Arial" charset="0"/>
                <a:cs typeface="Arial" charset="0"/>
              </a:rPr>
              <a:t>flows</a:t>
            </a:r>
            <a:r>
              <a:rPr lang="fr-BE" sz="2400" dirty="0" smtClean="0">
                <a:latin typeface="Arial" charset="0"/>
                <a:cs typeface="Arial" charset="0"/>
              </a:rPr>
              <a:t> </a:t>
            </a:r>
            <a:r>
              <a:rPr lang="fr-BE" sz="2400" dirty="0" err="1" smtClean="0">
                <a:latin typeface="Arial" charset="0"/>
                <a:cs typeface="Arial" charset="0"/>
              </a:rPr>
              <a:t>from</a:t>
            </a:r>
            <a:r>
              <a:rPr lang="fr-BE" sz="2400" dirty="0" smtClean="0">
                <a:latin typeface="Arial" charset="0"/>
                <a:cs typeface="Arial" charset="0"/>
              </a:rPr>
              <a:t>/to </a:t>
            </a:r>
            <a:r>
              <a:rPr lang="fr-BE" sz="2400" dirty="0" err="1" smtClean="0">
                <a:latin typeface="Arial" charset="0"/>
                <a:cs typeface="Arial" charset="0"/>
              </a:rPr>
              <a:t>sediment</a:t>
            </a:r>
            <a:endParaRPr lang="fr-BE" sz="2400" dirty="0">
              <a:latin typeface="Arial" charset="0"/>
              <a:cs typeface="Arial" charset="0"/>
            </a:endParaRPr>
          </a:p>
        </p:txBody>
      </p:sp>
      <p:grpSp>
        <p:nvGrpSpPr>
          <p:cNvPr id="79" name="Groupe 78"/>
          <p:cNvGrpSpPr/>
          <p:nvPr/>
        </p:nvGrpSpPr>
        <p:grpSpPr>
          <a:xfrm>
            <a:off x="7669488" y="88519"/>
            <a:ext cx="1474282" cy="806577"/>
            <a:chOff x="7669488" y="85344"/>
            <a:chExt cx="1474282" cy="806577"/>
          </a:xfrm>
        </p:grpSpPr>
        <p:pic>
          <p:nvPicPr>
            <p:cNvPr id="8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626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3" y="400050"/>
            <a:ext cx="2798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Trace </a:t>
            </a:r>
            <a:r>
              <a:rPr lang="fr-BE" sz="2400" dirty="0" err="1" smtClean="0">
                <a:latin typeface="Arial" charset="0"/>
                <a:cs typeface="Arial" charset="0"/>
              </a:rPr>
              <a:t>elements</a:t>
            </a:r>
            <a:endParaRPr lang="fr-BE" sz="2400" dirty="0">
              <a:latin typeface="Arial" charset="0"/>
              <a:cs typeface="Arial" charset="0"/>
            </a:endParaRPr>
          </a:p>
        </p:txBody>
      </p:sp>
      <p:sp>
        <p:nvSpPr>
          <p:cNvPr id="5" name="Rectangle 4"/>
          <p:cNvSpPr/>
          <p:nvPr/>
        </p:nvSpPr>
        <p:spPr>
          <a:xfrm>
            <a:off x="6820873" y="6431203"/>
            <a:ext cx="2238716" cy="338554"/>
          </a:xfrm>
          <a:prstGeom prst="rect">
            <a:avLst/>
          </a:prstGeom>
        </p:spPr>
        <p:txBody>
          <a:bodyPr wrap="square">
            <a:spAutoFit/>
          </a:bodyPr>
          <a:lstStyle/>
          <a:p>
            <a:pPr algn="r"/>
            <a:r>
              <a:rPr lang="en-GB" sz="1600" dirty="0" smtClean="0">
                <a:latin typeface="Arial" pitchFamily="34" charset="0"/>
                <a:cs typeface="Arial" pitchFamily="34" charset="0"/>
              </a:rPr>
              <a:t>(after </a:t>
            </a:r>
            <a:r>
              <a:rPr lang="en-GB" sz="1600" dirty="0" err="1" smtClean="0">
                <a:latin typeface="Arial" pitchFamily="34" charset="0"/>
                <a:cs typeface="Arial" pitchFamily="34" charset="0"/>
              </a:rPr>
              <a:t>Amiard</a:t>
            </a:r>
            <a:r>
              <a:rPr lang="en-GB" sz="1600" dirty="0" smtClean="0">
                <a:latin typeface="Arial" pitchFamily="34" charset="0"/>
                <a:cs typeface="Arial" pitchFamily="34" charset="0"/>
              </a:rPr>
              <a:t> ,2011)</a:t>
            </a:r>
            <a:endParaRPr lang="fr-BE" sz="1600" dirty="0">
              <a:latin typeface="Arial" pitchFamily="34" charset="0"/>
              <a:cs typeface="Arial"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63" y="1050526"/>
            <a:ext cx="7932725" cy="5474818"/>
          </a:xfrm>
          <a:prstGeom prst="rect">
            <a:avLst/>
          </a:prstGeom>
        </p:spPr>
      </p:pic>
      <p:pic>
        <p:nvPicPr>
          <p:cNvPr id="12" name="Image 51" descr="Imagex.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2"/>
          <p:cNvGrpSpPr/>
          <p:nvPr/>
        </p:nvGrpSpPr>
        <p:grpSpPr>
          <a:xfrm>
            <a:off x="7669488" y="88519"/>
            <a:ext cx="1474282" cy="806577"/>
            <a:chOff x="7669488" y="85344"/>
            <a:chExt cx="1474282" cy="806577"/>
          </a:xfrm>
        </p:grpSpPr>
        <p:pic>
          <p:nvPicPr>
            <p:cNvPr id="1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ogo Ocea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036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cxnSp>
        <p:nvCxnSpPr>
          <p:cNvPr id="45" name="Connecteur droit avec flèche 44"/>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1594365" y="949295"/>
            <a:ext cx="5996801" cy="1395382"/>
            <a:chOff x="1398886" y="404664"/>
            <a:chExt cx="5996801" cy="1944216"/>
          </a:xfrm>
        </p:grpSpPr>
        <p:cxnSp>
          <p:nvCxnSpPr>
            <p:cNvPr id="52" name="Connecteur droit 51"/>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6" name="Connecteur en angle 55"/>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3291401" y="3765230"/>
            <a:ext cx="0" cy="37437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50000"/>
                  </a:schemeClr>
                </a:solidFill>
              </a:rPr>
              <a:t>LF6</a:t>
            </a:r>
          </a:p>
        </p:txBody>
      </p:sp>
      <p:sp>
        <p:nvSpPr>
          <p:cNvPr id="67" name="ZoneTexte 66"/>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50000"/>
                  </a:schemeClr>
                </a:solidFill>
              </a:rPr>
              <a:t>UF6</a:t>
            </a:r>
          </a:p>
        </p:txBody>
      </p:sp>
      <p:sp>
        <p:nvSpPr>
          <p:cNvPr id="68" name="ZoneTexte 67"/>
          <p:cNvSpPr txBox="1"/>
          <p:nvPr/>
        </p:nvSpPr>
        <p:spPr>
          <a:xfrm>
            <a:off x="2119684" y="6008331"/>
            <a:ext cx="470000" cy="338554"/>
          </a:xfrm>
          <a:prstGeom prst="rect">
            <a:avLst/>
          </a:prstGeom>
          <a:noFill/>
        </p:spPr>
        <p:txBody>
          <a:bodyPr wrap="none" rtlCol="0">
            <a:spAutoFit/>
          </a:bodyPr>
          <a:lstStyle/>
          <a:p>
            <a:r>
              <a:rPr lang="fr-BE" sz="1600" dirty="0" smtClean="0">
                <a:solidFill>
                  <a:schemeClr val="bg1">
                    <a:lumMod val="50000"/>
                  </a:schemeClr>
                </a:solidFill>
              </a:rPr>
              <a:t>LF7</a:t>
            </a:r>
          </a:p>
        </p:txBody>
      </p:sp>
      <p:sp>
        <p:nvSpPr>
          <p:cNvPr id="69" name="ZoneTexte 68"/>
          <p:cNvSpPr txBox="1"/>
          <p:nvPr/>
        </p:nvSpPr>
        <p:spPr>
          <a:xfrm>
            <a:off x="3787414" y="5983760"/>
            <a:ext cx="514885" cy="338554"/>
          </a:xfrm>
          <a:prstGeom prst="rect">
            <a:avLst/>
          </a:prstGeom>
          <a:noFill/>
        </p:spPr>
        <p:txBody>
          <a:bodyPr wrap="none" rtlCol="0">
            <a:spAutoFit/>
          </a:bodyPr>
          <a:lstStyle/>
          <a:p>
            <a:r>
              <a:rPr lang="fr-BE" sz="1600" dirty="0" smtClean="0">
                <a:solidFill>
                  <a:schemeClr val="bg1">
                    <a:lumMod val="50000"/>
                  </a:schemeClr>
                </a:solidFill>
              </a:rPr>
              <a:t>UF7</a:t>
            </a:r>
          </a:p>
        </p:txBody>
      </p:sp>
      <p:sp>
        <p:nvSpPr>
          <p:cNvPr id="70" name="ZoneTexte 69"/>
          <p:cNvSpPr txBox="1"/>
          <p:nvPr/>
        </p:nvSpPr>
        <p:spPr>
          <a:xfrm>
            <a:off x="2172876" y="2534424"/>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71" name="ZoneTexte 70"/>
          <p:cNvSpPr txBox="1"/>
          <p:nvPr/>
        </p:nvSpPr>
        <p:spPr>
          <a:xfrm>
            <a:off x="2106514" y="179051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72" name="ZoneTexte 71"/>
          <p:cNvSpPr txBox="1"/>
          <p:nvPr/>
        </p:nvSpPr>
        <p:spPr>
          <a:xfrm>
            <a:off x="3964027" y="1323646"/>
            <a:ext cx="514885" cy="338554"/>
          </a:xfrm>
          <a:prstGeom prst="rect">
            <a:avLst/>
          </a:prstGeom>
          <a:noFill/>
        </p:spPr>
        <p:txBody>
          <a:bodyPr wrap="none" rtlCol="0">
            <a:spAutoFit/>
          </a:bodyPr>
          <a:lstStyle/>
          <a:p>
            <a:r>
              <a:rPr lang="fr-BE" sz="1600" dirty="0" smtClean="0">
                <a:solidFill>
                  <a:schemeClr val="bg1">
                    <a:lumMod val="50000"/>
                  </a:schemeClr>
                </a:solidFill>
              </a:rPr>
              <a:t>UF2</a:t>
            </a:r>
          </a:p>
        </p:txBody>
      </p:sp>
      <p:sp>
        <p:nvSpPr>
          <p:cNvPr id="73" name="ZoneTexte 72"/>
          <p:cNvSpPr txBox="1"/>
          <p:nvPr/>
        </p:nvSpPr>
        <p:spPr>
          <a:xfrm>
            <a:off x="209939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74" name="ZoneTexte 73"/>
          <p:cNvSpPr txBox="1"/>
          <p:nvPr/>
        </p:nvSpPr>
        <p:spPr>
          <a:xfrm>
            <a:off x="4442858" y="494527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75" name="ZoneTexte 74"/>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76" name="ZoneTexte 75"/>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77" name="ZoneTexte 76"/>
          <p:cNvSpPr txBox="1"/>
          <p:nvPr/>
        </p:nvSpPr>
        <p:spPr>
          <a:xfrm>
            <a:off x="1089245" y="502502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78" name="ZoneTexte 77"/>
          <p:cNvSpPr txBox="1"/>
          <p:nvPr/>
        </p:nvSpPr>
        <p:spPr>
          <a:xfrm>
            <a:off x="1145997" y="91881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79" name="ZoneTexte 78"/>
          <p:cNvSpPr txBox="1"/>
          <p:nvPr/>
        </p:nvSpPr>
        <p:spPr>
          <a:xfrm>
            <a:off x="6796628" y="4054212"/>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80" name="ZoneTexte 79"/>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sp>
        <p:nvSpPr>
          <p:cNvPr id="81" name="ZoneTexte 80"/>
          <p:cNvSpPr txBox="1"/>
          <p:nvPr/>
        </p:nvSpPr>
        <p:spPr>
          <a:xfrm>
            <a:off x="7575141" y="20756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sp>
        <p:nvSpPr>
          <p:cNvPr id="82" name="ZoneTexte 81"/>
          <p:cNvSpPr txBox="1"/>
          <p:nvPr/>
        </p:nvSpPr>
        <p:spPr>
          <a:xfrm>
            <a:off x="3267216" y="3693222"/>
            <a:ext cx="482824" cy="338554"/>
          </a:xfrm>
          <a:prstGeom prst="rect">
            <a:avLst/>
          </a:prstGeom>
          <a:noFill/>
        </p:spPr>
        <p:txBody>
          <a:bodyPr wrap="none" rtlCol="0">
            <a:spAutoFit/>
          </a:bodyPr>
          <a:lstStyle/>
          <a:p>
            <a:r>
              <a:rPr lang="fr-BE" sz="1600" dirty="0" smtClean="0"/>
              <a:t>TF1</a:t>
            </a:r>
          </a:p>
        </p:txBody>
      </p:sp>
      <p:sp>
        <p:nvSpPr>
          <p:cNvPr id="83" name="ZoneTexte 82"/>
          <p:cNvSpPr txBox="1"/>
          <p:nvPr/>
        </p:nvSpPr>
        <p:spPr>
          <a:xfrm>
            <a:off x="3267216" y="3906447"/>
            <a:ext cx="482824" cy="338554"/>
          </a:xfrm>
          <a:prstGeom prst="rect">
            <a:avLst/>
          </a:prstGeom>
          <a:noFill/>
        </p:spPr>
        <p:txBody>
          <a:bodyPr wrap="none" rtlCol="0">
            <a:spAutoFit/>
          </a:bodyPr>
          <a:lstStyle/>
          <a:p>
            <a:r>
              <a:rPr lang="fr-BE" sz="1600" dirty="0" smtClean="0"/>
              <a:t>TF2</a:t>
            </a:r>
          </a:p>
        </p:txBody>
      </p:sp>
      <p:sp>
        <p:nvSpPr>
          <p:cNvPr id="84" name="ZoneTexte 83"/>
          <p:cNvSpPr txBox="1"/>
          <p:nvPr/>
        </p:nvSpPr>
        <p:spPr>
          <a:xfrm>
            <a:off x="3177560" y="2538616"/>
            <a:ext cx="482824" cy="338554"/>
          </a:xfrm>
          <a:prstGeom prst="rect">
            <a:avLst/>
          </a:prstGeom>
          <a:noFill/>
        </p:spPr>
        <p:txBody>
          <a:bodyPr wrap="none" rtlCol="0">
            <a:spAutoFit/>
          </a:bodyPr>
          <a:lstStyle/>
          <a:p>
            <a:r>
              <a:rPr lang="fr-BE" sz="1600" dirty="0" smtClean="0"/>
              <a:t>TF3</a:t>
            </a:r>
          </a:p>
        </p:txBody>
      </p:sp>
      <p:sp>
        <p:nvSpPr>
          <p:cNvPr id="85" name="ZoneTexte 84"/>
          <p:cNvSpPr txBox="1"/>
          <p:nvPr/>
        </p:nvSpPr>
        <p:spPr>
          <a:xfrm>
            <a:off x="3541028" y="2060848"/>
            <a:ext cx="482824" cy="338554"/>
          </a:xfrm>
          <a:prstGeom prst="rect">
            <a:avLst/>
          </a:prstGeom>
          <a:noFill/>
        </p:spPr>
        <p:txBody>
          <a:bodyPr wrap="none" rtlCol="0">
            <a:spAutoFit/>
          </a:bodyPr>
          <a:lstStyle/>
          <a:p>
            <a:r>
              <a:rPr lang="fr-BE" sz="1600" dirty="0" smtClean="0"/>
              <a:t>TF4</a:t>
            </a:r>
          </a:p>
        </p:txBody>
      </p:sp>
      <p:sp>
        <p:nvSpPr>
          <p:cNvPr id="86"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Transfer </a:t>
            </a:r>
            <a:r>
              <a:rPr lang="fr-BE" sz="2400" dirty="0" err="1" smtClean="0">
                <a:latin typeface="Arial" charset="0"/>
                <a:cs typeface="Arial" charset="0"/>
              </a:rPr>
              <a:t>between</a:t>
            </a:r>
            <a:r>
              <a:rPr lang="fr-BE" sz="2400" dirty="0" smtClean="0">
                <a:latin typeface="Arial" charset="0"/>
                <a:cs typeface="Arial" charset="0"/>
              </a:rPr>
              <a:t> </a:t>
            </a:r>
            <a:r>
              <a:rPr lang="fr-BE" sz="2400" i="1" dirty="0" smtClean="0">
                <a:latin typeface="Arial" charset="0"/>
                <a:cs typeface="Arial" charset="0"/>
              </a:rPr>
              <a:t>P. </a:t>
            </a:r>
            <a:r>
              <a:rPr lang="fr-BE" sz="2400" i="1" dirty="0" err="1" smtClean="0">
                <a:latin typeface="Arial" charset="0"/>
                <a:cs typeface="Arial" charset="0"/>
              </a:rPr>
              <a:t>oceanica</a:t>
            </a:r>
            <a:r>
              <a:rPr lang="fr-BE" sz="2400" dirty="0" smtClean="0">
                <a:latin typeface="Arial" charset="0"/>
                <a:cs typeface="Arial" charset="0"/>
              </a:rPr>
              <a:t> </a:t>
            </a:r>
            <a:r>
              <a:rPr lang="fr-BE" sz="2400" dirty="0" err="1" smtClean="0">
                <a:latin typeface="Arial" charset="0"/>
                <a:cs typeface="Arial" charset="0"/>
              </a:rPr>
              <a:t>compartments</a:t>
            </a:r>
            <a:endParaRPr lang="fr-BE" sz="2400" dirty="0">
              <a:latin typeface="Arial" charset="0"/>
              <a:cs typeface="Arial" charset="0"/>
            </a:endParaRPr>
          </a:p>
        </p:txBody>
      </p:sp>
      <p:grpSp>
        <p:nvGrpSpPr>
          <p:cNvPr id="87" name="Groupe 86"/>
          <p:cNvGrpSpPr/>
          <p:nvPr/>
        </p:nvGrpSpPr>
        <p:grpSpPr>
          <a:xfrm>
            <a:off x="7669488" y="88519"/>
            <a:ext cx="1474282" cy="806577"/>
            <a:chOff x="7669488" y="85344"/>
            <a:chExt cx="1474282" cy="806577"/>
          </a:xfrm>
        </p:grpSpPr>
        <p:pic>
          <p:nvPicPr>
            <p:cNvPr id="88"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228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cxnSp>
        <p:nvCxnSpPr>
          <p:cNvPr id="45" name="Connecteur droit avec flèche 44"/>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1594365" y="949295"/>
            <a:ext cx="5996801" cy="1395382"/>
            <a:chOff x="1398886" y="404664"/>
            <a:chExt cx="5996801" cy="1944216"/>
          </a:xfrm>
        </p:grpSpPr>
        <p:cxnSp>
          <p:nvCxnSpPr>
            <p:cNvPr id="52" name="Connecteur droit 51"/>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6" name="Connecteur en angle 55"/>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3291401" y="3765230"/>
            <a:ext cx="0" cy="374377"/>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3900703" y="3000375"/>
            <a:ext cx="3198020" cy="20955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H="1" flipV="1">
            <a:off x="5350304" y="1832021"/>
            <a:ext cx="1746036" cy="77783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flipH="1">
            <a:off x="5427456" y="3133725"/>
            <a:ext cx="1666503" cy="245551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50000"/>
                  </a:schemeClr>
                </a:solidFill>
              </a:rPr>
              <a:t>LF6</a:t>
            </a:r>
          </a:p>
        </p:txBody>
      </p:sp>
      <p:sp>
        <p:nvSpPr>
          <p:cNvPr id="68" name="ZoneTexte 67"/>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50000"/>
                  </a:schemeClr>
                </a:solidFill>
              </a:rPr>
              <a:t>UF6</a:t>
            </a:r>
          </a:p>
        </p:txBody>
      </p:sp>
      <p:sp>
        <p:nvSpPr>
          <p:cNvPr id="69" name="ZoneTexte 68"/>
          <p:cNvSpPr txBox="1"/>
          <p:nvPr/>
        </p:nvSpPr>
        <p:spPr>
          <a:xfrm>
            <a:off x="2119684" y="6008331"/>
            <a:ext cx="470000" cy="338554"/>
          </a:xfrm>
          <a:prstGeom prst="rect">
            <a:avLst/>
          </a:prstGeom>
          <a:noFill/>
        </p:spPr>
        <p:txBody>
          <a:bodyPr wrap="none" rtlCol="0">
            <a:spAutoFit/>
          </a:bodyPr>
          <a:lstStyle/>
          <a:p>
            <a:r>
              <a:rPr lang="fr-BE" sz="1600" dirty="0" smtClean="0">
                <a:solidFill>
                  <a:schemeClr val="bg1">
                    <a:lumMod val="50000"/>
                  </a:schemeClr>
                </a:solidFill>
              </a:rPr>
              <a:t>LF7</a:t>
            </a:r>
          </a:p>
        </p:txBody>
      </p:sp>
      <p:sp>
        <p:nvSpPr>
          <p:cNvPr id="70" name="ZoneTexte 69"/>
          <p:cNvSpPr txBox="1"/>
          <p:nvPr/>
        </p:nvSpPr>
        <p:spPr>
          <a:xfrm>
            <a:off x="3787414" y="5983760"/>
            <a:ext cx="514885" cy="338554"/>
          </a:xfrm>
          <a:prstGeom prst="rect">
            <a:avLst/>
          </a:prstGeom>
          <a:noFill/>
        </p:spPr>
        <p:txBody>
          <a:bodyPr wrap="none" rtlCol="0">
            <a:spAutoFit/>
          </a:bodyPr>
          <a:lstStyle/>
          <a:p>
            <a:r>
              <a:rPr lang="fr-BE" sz="1600" dirty="0" smtClean="0">
                <a:solidFill>
                  <a:schemeClr val="bg1">
                    <a:lumMod val="50000"/>
                  </a:schemeClr>
                </a:solidFill>
              </a:rPr>
              <a:t>UF7</a:t>
            </a:r>
          </a:p>
        </p:txBody>
      </p:sp>
      <p:sp>
        <p:nvSpPr>
          <p:cNvPr id="71" name="ZoneTexte 70"/>
          <p:cNvSpPr txBox="1"/>
          <p:nvPr/>
        </p:nvSpPr>
        <p:spPr>
          <a:xfrm>
            <a:off x="2172876" y="2534424"/>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72" name="ZoneTexte 71"/>
          <p:cNvSpPr txBox="1"/>
          <p:nvPr/>
        </p:nvSpPr>
        <p:spPr>
          <a:xfrm>
            <a:off x="2106514" y="179051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73" name="ZoneTexte 72"/>
          <p:cNvSpPr txBox="1"/>
          <p:nvPr/>
        </p:nvSpPr>
        <p:spPr>
          <a:xfrm>
            <a:off x="3964027" y="1323646"/>
            <a:ext cx="514885" cy="338554"/>
          </a:xfrm>
          <a:prstGeom prst="rect">
            <a:avLst/>
          </a:prstGeom>
          <a:noFill/>
        </p:spPr>
        <p:txBody>
          <a:bodyPr wrap="none" rtlCol="0">
            <a:spAutoFit/>
          </a:bodyPr>
          <a:lstStyle/>
          <a:p>
            <a:r>
              <a:rPr lang="fr-BE" sz="1600" dirty="0" smtClean="0">
                <a:solidFill>
                  <a:schemeClr val="bg1">
                    <a:lumMod val="50000"/>
                  </a:schemeClr>
                </a:solidFill>
              </a:rPr>
              <a:t>UF2</a:t>
            </a:r>
          </a:p>
        </p:txBody>
      </p:sp>
      <p:sp>
        <p:nvSpPr>
          <p:cNvPr id="74" name="ZoneTexte 73"/>
          <p:cNvSpPr txBox="1"/>
          <p:nvPr/>
        </p:nvSpPr>
        <p:spPr>
          <a:xfrm>
            <a:off x="209939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75" name="ZoneTexte 74"/>
          <p:cNvSpPr txBox="1"/>
          <p:nvPr/>
        </p:nvSpPr>
        <p:spPr>
          <a:xfrm>
            <a:off x="4442858" y="494527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76" name="ZoneTexte 75"/>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77" name="ZoneTexte 76"/>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78" name="ZoneTexte 77"/>
          <p:cNvSpPr txBox="1"/>
          <p:nvPr/>
        </p:nvSpPr>
        <p:spPr>
          <a:xfrm>
            <a:off x="1089245" y="502502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79" name="ZoneTexte 78"/>
          <p:cNvSpPr txBox="1"/>
          <p:nvPr/>
        </p:nvSpPr>
        <p:spPr>
          <a:xfrm>
            <a:off x="1145997" y="91881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80" name="ZoneTexte 79"/>
          <p:cNvSpPr txBox="1"/>
          <p:nvPr/>
        </p:nvSpPr>
        <p:spPr>
          <a:xfrm>
            <a:off x="6796628" y="4054212"/>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81" name="ZoneTexte 80"/>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sp>
        <p:nvSpPr>
          <p:cNvPr id="82" name="ZoneTexte 81"/>
          <p:cNvSpPr txBox="1"/>
          <p:nvPr/>
        </p:nvSpPr>
        <p:spPr>
          <a:xfrm>
            <a:off x="7575141" y="20756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sp>
        <p:nvSpPr>
          <p:cNvPr id="83" name="ZoneTexte 82"/>
          <p:cNvSpPr txBox="1"/>
          <p:nvPr/>
        </p:nvSpPr>
        <p:spPr>
          <a:xfrm>
            <a:off x="3267216" y="3693222"/>
            <a:ext cx="482824" cy="338554"/>
          </a:xfrm>
          <a:prstGeom prst="rect">
            <a:avLst/>
          </a:prstGeom>
          <a:noFill/>
        </p:spPr>
        <p:txBody>
          <a:bodyPr wrap="none" rtlCol="0">
            <a:spAutoFit/>
          </a:bodyPr>
          <a:lstStyle/>
          <a:p>
            <a:r>
              <a:rPr lang="fr-BE" sz="1600" dirty="0" smtClean="0">
                <a:solidFill>
                  <a:schemeClr val="bg1">
                    <a:lumMod val="50000"/>
                  </a:schemeClr>
                </a:solidFill>
              </a:rPr>
              <a:t>TF1</a:t>
            </a:r>
          </a:p>
        </p:txBody>
      </p:sp>
      <p:sp>
        <p:nvSpPr>
          <p:cNvPr id="84" name="ZoneTexte 83"/>
          <p:cNvSpPr txBox="1"/>
          <p:nvPr/>
        </p:nvSpPr>
        <p:spPr>
          <a:xfrm>
            <a:off x="3267216" y="3906447"/>
            <a:ext cx="482824" cy="338554"/>
          </a:xfrm>
          <a:prstGeom prst="rect">
            <a:avLst/>
          </a:prstGeom>
          <a:noFill/>
        </p:spPr>
        <p:txBody>
          <a:bodyPr wrap="none" rtlCol="0">
            <a:spAutoFit/>
          </a:bodyPr>
          <a:lstStyle/>
          <a:p>
            <a:r>
              <a:rPr lang="fr-BE" sz="1600" dirty="0" smtClean="0">
                <a:solidFill>
                  <a:schemeClr val="bg1">
                    <a:lumMod val="50000"/>
                  </a:schemeClr>
                </a:solidFill>
              </a:rPr>
              <a:t>TF2</a:t>
            </a:r>
          </a:p>
        </p:txBody>
      </p:sp>
      <p:sp>
        <p:nvSpPr>
          <p:cNvPr id="85" name="ZoneTexte 84"/>
          <p:cNvSpPr txBox="1"/>
          <p:nvPr/>
        </p:nvSpPr>
        <p:spPr>
          <a:xfrm>
            <a:off x="3177560" y="2538616"/>
            <a:ext cx="482824" cy="338554"/>
          </a:xfrm>
          <a:prstGeom prst="rect">
            <a:avLst/>
          </a:prstGeom>
          <a:noFill/>
        </p:spPr>
        <p:txBody>
          <a:bodyPr wrap="none" rtlCol="0">
            <a:spAutoFit/>
          </a:bodyPr>
          <a:lstStyle/>
          <a:p>
            <a:r>
              <a:rPr lang="fr-BE" sz="1600" dirty="0" smtClean="0">
                <a:solidFill>
                  <a:schemeClr val="bg1">
                    <a:lumMod val="50000"/>
                  </a:schemeClr>
                </a:solidFill>
              </a:rPr>
              <a:t>TF3</a:t>
            </a:r>
          </a:p>
        </p:txBody>
      </p:sp>
      <p:sp>
        <p:nvSpPr>
          <p:cNvPr id="86" name="ZoneTexte 85"/>
          <p:cNvSpPr txBox="1"/>
          <p:nvPr/>
        </p:nvSpPr>
        <p:spPr>
          <a:xfrm>
            <a:off x="3541028" y="2060848"/>
            <a:ext cx="482824" cy="338554"/>
          </a:xfrm>
          <a:prstGeom prst="rect">
            <a:avLst/>
          </a:prstGeom>
          <a:noFill/>
        </p:spPr>
        <p:txBody>
          <a:bodyPr wrap="none" rtlCol="0">
            <a:spAutoFit/>
          </a:bodyPr>
          <a:lstStyle/>
          <a:p>
            <a:r>
              <a:rPr lang="fr-BE" sz="1600" dirty="0" smtClean="0">
                <a:solidFill>
                  <a:schemeClr val="bg1">
                    <a:lumMod val="50000"/>
                  </a:schemeClr>
                </a:solidFill>
              </a:rPr>
              <a:t>TF4</a:t>
            </a:r>
          </a:p>
        </p:txBody>
      </p:sp>
      <p:sp>
        <p:nvSpPr>
          <p:cNvPr id="87" name="ZoneTexte 86"/>
          <p:cNvSpPr txBox="1"/>
          <p:nvPr/>
        </p:nvSpPr>
        <p:spPr>
          <a:xfrm>
            <a:off x="6654101" y="2699396"/>
            <a:ext cx="478016" cy="338554"/>
          </a:xfrm>
          <a:prstGeom prst="rect">
            <a:avLst/>
          </a:prstGeom>
          <a:noFill/>
        </p:spPr>
        <p:txBody>
          <a:bodyPr wrap="none" rtlCol="0">
            <a:spAutoFit/>
          </a:bodyPr>
          <a:lstStyle/>
          <a:p>
            <a:r>
              <a:rPr lang="fr-BE" sz="1600" dirty="0" smtClean="0"/>
              <a:t>FF1</a:t>
            </a:r>
          </a:p>
        </p:txBody>
      </p:sp>
      <p:sp>
        <p:nvSpPr>
          <p:cNvPr id="88" name="ZoneTexte 87"/>
          <p:cNvSpPr txBox="1"/>
          <p:nvPr/>
        </p:nvSpPr>
        <p:spPr>
          <a:xfrm>
            <a:off x="6655792" y="2170956"/>
            <a:ext cx="478016" cy="338554"/>
          </a:xfrm>
          <a:prstGeom prst="rect">
            <a:avLst/>
          </a:prstGeom>
          <a:noFill/>
        </p:spPr>
        <p:txBody>
          <a:bodyPr wrap="none" rtlCol="0">
            <a:spAutoFit/>
          </a:bodyPr>
          <a:lstStyle/>
          <a:p>
            <a:r>
              <a:rPr lang="fr-BE" sz="1600" dirty="0" smtClean="0"/>
              <a:t>FF2</a:t>
            </a:r>
          </a:p>
        </p:txBody>
      </p:sp>
      <p:sp>
        <p:nvSpPr>
          <p:cNvPr id="89" name="ZoneTexte 88"/>
          <p:cNvSpPr txBox="1"/>
          <p:nvPr/>
        </p:nvSpPr>
        <p:spPr>
          <a:xfrm>
            <a:off x="6565364" y="3053720"/>
            <a:ext cx="478016" cy="338554"/>
          </a:xfrm>
          <a:prstGeom prst="rect">
            <a:avLst/>
          </a:prstGeom>
          <a:noFill/>
        </p:spPr>
        <p:txBody>
          <a:bodyPr wrap="none" rtlCol="0">
            <a:spAutoFit/>
          </a:bodyPr>
          <a:lstStyle/>
          <a:p>
            <a:r>
              <a:rPr lang="fr-BE" sz="1600" dirty="0" smtClean="0"/>
              <a:t>FF3</a:t>
            </a:r>
          </a:p>
        </p:txBody>
      </p:sp>
      <p:sp>
        <p:nvSpPr>
          <p:cNvPr id="90"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Animals</a:t>
            </a:r>
            <a:r>
              <a:rPr lang="fr-BE" sz="2400" dirty="0" smtClean="0">
                <a:latin typeface="Arial" charset="0"/>
                <a:cs typeface="Arial" charset="0"/>
              </a:rPr>
              <a:t> </a:t>
            </a:r>
            <a:r>
              <a:rPr lang="fr-BE" sz="2400" dirty="0" err="1" smtClean="0">
                <a:latin typeface="Arial" charset="0"/>
                <a:cs typeface="Arial" charset="0"/>
              </a:rPr>
              <a:t>feeding</a:t>
            </a:r>
            <a:r>
              <a:rPr lang="fr-BE" sz="2400" dirty="0" smtClean="0">
                <a:latin typeface="Arial" charset="0"/>
                <a:cs typeface="Arial" charset="0"/>
              </a:rPr>
              <a:t> on </a:t>
            </a:r>
            <a:r>
              <a:rPr lang="fr-BE" sz="2400" dirty="0" err="1" smtClean="0">
                <a:latin typeface="Arial" charset="0"/>
                <a:cs typeface="Arial" charset="0"/>
              </a:rPr>
              <a:t>producers</a:t>
            </a:r>
            <a:endParaRPr lang="fr-BE" sz="2400" dirty="0">
              <a:latin typeface="Arial" charset="0"/>
              <a:cs typeface="Arial" charset="0"/>
            </a:endParaRPr>
          </a:p>
        </p:txBody>
      </p:sp>
      <p:grpSp>
        <p:nvGrpSpPr>
          <p:cNvPr id="91" name="Groupe 90"/>
          <p:cNvGrpSpPr/>
          <p:nvPr/>
        </p:nvGrpSpPr>
        <p:grpSpPr>
          <a:xfrm>
            <a:off x="7669488" y="88519"/>
            <a:ext cx="1474282" cy="806577"/>
            <a:chOff x="7669488" y="85344"/>
            <a:chExt cx="1474282" cy="806577"/>
          </a:xfrm>
        </p:grpSpPr>
        <p:pic>
          <p:nvPicPr>
            <p:cNvPr id="9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4"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063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cxnSp>
        <p:nvCxnSpPr>
          <p:cNvPr id="45" name="Connecteur droit avec flèche 44"/>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1594365" y="949295"/>
            <a:ext cx="5996801" cy="1395382"/>
            <a:chOff x="1398886" y="404664"/>
            <a:chExt cx="5996801" cy="1944216"/>
          </a:xfrm>
        </p:grpSpPr>
        <p:cxnSp>
          <p:nvCxnSpPr>
            <p:cNvPr id="52" name="Connecteur droit 51"/>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6" name="Connecteur en angle 55"/>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3291401" y="3765230"/>
            <a:ext cx="0" cy="374377"/>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3900703" y="3000375"/>
            <a:ext cx="3198020" cy="20955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H="1" flipV="1">
            <a:off x="5350304" y="1832021"/>
            <a:ext cx="1746036" cy="77783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flipH="1">
            <a:off x="5427456" y="3133725"/>
            <a:ext cx="1666503" cy="2455515"/>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flipH="1" flipV="1">
            <a:off x="7579448" y="3383471"/>
            <a:ext cx="7828" cy="9184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flipH="1">
            <a:off x="5571473" y="4991100"/>
            <a:ext cx="1503436" cy="679113"/>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flipH="1" flipV="1">
            <a:off x="5291768" y="2007259"/>
            <a:ext cx="2223920" cy="235784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flipH="1" flipV="1">
            <a:off x="3865895" y="3355799"/>
            <a:ext cx="3161389" cy="133050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ZoneTexte 70"/>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50000"/>
                  </a:schemeClr>
                </a:solidFill>
              </a:rPr>
              <a:t>LF6</a:t>
            </a:r>
          </a:p>
        </p:txBody>
      </p:sp>
      <p:sp>
        <p:nvSpPr>
          <p:cNvPr id="72" name="ZoneTexte 71"/>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50000"/>
                  </a:schemeClr>
                </a:solidFill>
              </a:rPr>
              <a:t>UF6</a:t>
            </a:r>
          </a:p>
        </p:txBody>
      </p:sp>
      <p:sp>
        <p:nvSpPr>
          <p:cNvPr id="73" name="ZoneTexte 72"/>
          <p:cNvSpPr txBox="1"/>
          <p:nvPr/>
        </p:nvSpPr>
        <p:spPr>
          <a:xfrm>
            <a:off x="2119684" y="6008331"/>
            <a:ext cx="470000" cy="338554"/>
          </a:xfrm>
          <a:prstGeom prst="rect">
            <a:avLst/>
          </a:prstGeom>
          <a:noFill/>
        </p:spPr>
        <p:txBody>
          <a:bodyPr wrap="none" rtlCol="0">
            <a:spAutoFit/>
          </a:bodyPr>
          <a:lstStyle/>
          <a:p>
            <a:r>
              <a:rPr lang="fr-BE" sz="1600" dirty="0" smtClean="0">
                <a:solidFill>
                  <a:schemeClr val="bg1">
                    <a:lumMod val="50000"/>
                  </a:schemeClr>
                </a:solidFill>
              </a:rPr>
              <a:t>LF7</a:t>
            </a:r>
          </a:p>
        </p:txBody>
      </p:sp>
      <p:sp>
        <p:nvSpPr>
          <p:cNvPr id="74" name="ZoneTexte 73"/>
          <p:cNvSpPr txBox="1"/>
          <p:nvPr/>
        </p:nvSpPr>
        <p:spPr>
          <a:xfrm>
            <a:off x="3787414" y="5983760"/>
            <a:ext cx="514885" cy="338554"/>
          </a:xfrm>
          <a:prstGeom prst="rect">
            <a:avLst/>
          </a:prstGeom>
          <a:noFill/>
        </p:spPr>
        <p:txBody>
          <a:bodyPr wrap="none" rtlCol="0">
            <a:spAutoFit/>
          </a:bodyPr>
          <a:lstStyle/>
          <a:p>
            <a:r>
              <a:rPr lang="fr-BE" sz="1600" dirty="0" smtClean="0">
                <a:solidFill>
                  <a:schemeClr val="bg1">
                    <a:lumMod val="50000"/>
                  </a:schemeClr>
                </a:solidFill>
              </a:rPr>
              <a:t>UF7</a:t>
            </a:r>
          </a:p>
        </p:txBody>
      </p:sp>
      <p:sp>
        <p:nvSpPr>
          <p:cNvPr id="75" name="ZoneTexte 74"/>
          <p:cNvSpPr txBox="1"/>
          <p:nvPr/>
        </p:nvSpPr>
        <p:spPr>
          <a:xfrm>
            <a:off x="2172876" y="2534424"/>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76" name="ZoneTexte 75"/>
          <p:cNvSpPr txBox="1"/>
          <p:nvPr/>
        </p:nvSpPr>
        <p:spPr>
          <a:xfrm>
            <a:off x="2106514" y="179051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77" name="ZoneTexte 76"/>
          <p:cNvSpPr txBox="1"/>
          <p:nvPr/>
        </p:nvSpPr>
        <p:spPr>
          <a:xfrm>
            <a:off x="3964027" y="1323646"/>
            <a:ext cx="514885" cy="338554"/>
          </a:xfrm>
          <a:prstGeom prst="rect">
            <a:avLst/>
          </a:prstGeom>
          <a:noFill/>
        </p:spPr>
        <p:txBody>
          <a:bodyPr wrap="none" rtlCol="0">
            <a:spAutoFit/>
          </a:bodyPr>
          <a:lstStyle/>
          <a:p>
            <a:r>
              <a:rPr lang="fr-BE" sz="1600" dirty="0" smtClean="0">
                <a:solidFill>
                  <a:schemeClr val="bg1">
                    <a:lumMod val="50000"/>
                  </a:schemeClr>
                </a:solidFill>
              </a:rPr>
              <a:t>UF2</a:t>
            </a:r>
          </a:p>
        </p:txBody>
      </p:sp>
      <p:sp>
        <p:nvSpPr>
          <p:cNvPr id="78" name="ZoneTexte 77"/>
          <p:cNvSpPr txBox="1"/>
          <p:nvPr/>
        </p:nvSpPr>
        <p:spPr>
          <a:xfrm>
            <a:off x="209939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79" name="ZoneTexte 78"/>
          <p:cNvSpPr txBox="1"/>
          <p:nvPr/>
        </p:nvSpPr>
        <p:spPr>
          <a:xfrm>
            <a:off x="4442858" y="494527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80" name="ZoneTexte 79"/>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81" name="ZoneTexte 80"/>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82" name="ZoneTexte 81"/>
          <p:cNvSpPr txBox="1"/>
          <p:nvPr/>
        </p:nvSpPr>
        <p:spPr>
          <a:xfrm>
            <a:off x="1089245" y="502502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83" name="ZoneTexte 82"/>
          <p:cNvSpPr txBox="1"/>
          <p:nvPr/>
        </p:nvSpPr>
        <p:spPr>
          <a:xfrm>
            <a:off x="1145997" y="91881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84" name="ZoneTexte 83"/>
          <p:cNvSpPr txBox="1"/>
          <p:nvPr/>
        </p:nvSpPr>
        <p:spPr>
          <a:xfrm>
            <a:off x="6796628" y="4054212"/>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85" name="ZoneTexte 84"/>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sp>
        <p:nvSpPr>
          <p:cNvPr id="86" name="ZoneTexte 85"/>
          <p:cNvSpPr txBox="1"/>
          <p:nvPr/>
        </p:nvSpPr>
        <p:spPr>
          <a:xfrm>
            <a:off x="7575141" y="20756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sp>
        <p:nvSpPr>
          <p:cNvPr id="87" name="ZoneTexte 86"/>
          <p:cNvSpPr txBox="1"/>
          <p:nvPr/>
        </p:nvSpPr>
        <p:spPr>
          <a:xfrm>
            <a:off x="3267216" y="3693222"/>
            <a:ext cx="482824" cy="338554"/>
          </a:xfrm>
          <a:prstGeom prst="rect">
            <a:avLst/>
          </a:prstGeom>
          <a:noFill/>
        </p:spPr>
        <p:txBody>
          <a:bodyPr wrap="none" rtlCol="0">
            <a:spAutoFit/>
          </a:bodyPr>
          <a:lstStyle/>
          <a:p>
            <a:r>
              <a:rPr lang="fr-BE" sz="1600" dirty="0" smtClean="0">
                <a:solidFill>
                  <a:schemeClr val="bg1">
                    <a:lumMod val="50000"/>
                  </a:schemeClr>
                </a:solidFill>
              </a:rPr>
              <a:t>TF1</a:t>
            </a:r>
          </a:p>
        </p:txBody>
      </p:sp>
      <p:sp>
        <p:nvSpPr>
          <p:cNvPr id="88" name="ZoneTexte 87"/>
          <p:cNvSpPr txBox="1"/>
          <p:nvPr/>
        </p:nvSpPr>
        <p:spPr>
          <a:xfrm>
            <a:off x="3267216" y="3906447"/>
            <a:ext cx="482824" cy="338554"/>
          </a:xfrm>
          <a:prstGeom prst="rect">
            <a:avLst/>
          </a:prstGeom>
          <a:noFill/>
        </p:spPr>
        <p:txBody>
          <a:bodyPr wrap="none" rtlCol="0">
            <a:spAutoFit/>
          </a:bodyPr>
          <a:lstStyle/>
          <a:p>
            <a:r>
              <a:rPr lang="fr-BE" sz="1600" dirty="0" smtClean="0">
                <a:solidFill>
                  <a:schemeClr val="bg1">
                    <a:lumMod val="50000"/>
                  </a:schemeClr>
                </a:solidFill>
              </a:rPr>
              <a:t>TF2</a:t>
            </a:r>
          </a:p>
        </p:txBody>
      </p:sp>
      <p:sp>
        <p:nvSpPr>
          <p:cNvPr id="89" name="ZoneTexte 88"/>
          <p:cNvSpPr txBox="1"/>
          <p:nvPr/>
        </p:nvSpPr>
        <p:spPr>
          <a:xfrm>
            <a:off x="3177560" y="2538616"/>
            <a:ext cx="482824" cy="338554"/>
          </a:xfrm>
          <a:prstGeom prst="rect">
            <a:avLst/>
          </a:prstGeom>
          <a:noFill/>
        </p:spPr>
        <p:txBody>
          <a:bodyPr wrap="none" rtlCol="0">
            <a:spAutoFit/>
          </a:bodyPr>
          <a:lstStyle/>
          <a:p>
            <a:r>
              <a:rPr lang="fr-BE" sz="1600" dirty="0" smtClean="0">
                <a:solidFill>
                  <a:schemeClr val="bg1">
                    <a:lumMod val="50000"/>
                  </a:schemeClr>
                </a:solidFill>
              </a:rPr>
              <a:t>TF3</a:t>
            </a:r>
          </a:p>
        </p:txBody>
      </p:sp>
      <p:sp>
        <p:nvSpPr>
          <p:cNvPr id="90" name="ZoneTexte 89"/>
          <p:cNvSpPr txBox="1"/>
          <p:nvPr/>
        </p:nvSpPr>
        <p:spPr>
          <a:xfrm>
            <a:off x="3541028" y="2060848"/>
            <a:ext cx="482824" cy="338554"/>
          </a:xfrm>
          <a:prstGeom prst="rect">
            <a:avLst/>
          </a:prstGeom>
          <a:noFill/>
        </p:spPr>
        <p:txBody>
          <a:bodyPr wrap="none" rtlCol="0">
            <a:spAutoFit/>
          </a:bodyPr>
          <a:lstStyle/>
          <a:p>
            <a:r>
              <a:rPr lang="fr-BE" sz="1600" dirty="0" smtClean="0">
                <a:solidFill>
                  <a:schemeClr val="bg1">
                    <a:lumMod val="50000"/>
                  </a:schemeClr>
                </a:solidFill>
              </a:rPr>
              <a:t>TF4</a:t>
            </a:r>
          </a:p>
        </p:txBody>
      </p:sp>
      <p:sp>
        <p:nvSpPr>
          <p:cNvPr id="91" name="ZoneTexte 90"/>
          <p:cNvSpPr txBox="1"/>
          <p:nvPr/>
        </p:nvSpPr>
        <p:spPr>
          <a:xfrm>
            <a:off x="6654101" y="2699396"/>
            <a:ext cx="478016" cy="338554"/>
          </a:xfrm>
          <a:prstGeom prst="rect">
            <a:avLst/>
          </a:prstGeom>
          <a:noFill/>
        </p:spPr>
        <p:txBody>
          <a:bodyPr wrap="none" rtlCol="0">
            <a:spAutoFit/>
          </a:bodyPr>
          <a:lstStyle/>
          <a:p>
            <a:r>
              <a:rPr lang="fr-BE" sz="1600" dirty="0" smtClean="0">
                <a:solidFill>
                  <a:schemeClr val="bg1">
                    <a:lumMod val="50000"/>
                  </a:schemeClr>
                </a:solidFill>
              </a:rPr>
              <a:t>FF1</a:t>
            </a:r>
          </a:p>
        </p:txBody>
      </p:sp>
      <p:sp>
        <p:nvSpPr>
          <p:cNvPr id="92" name="ZoneTexte 91"/>
          <p:cNvSpPr txBox="1"/>
          <p:nvPr/>
        </p:nvSpPr>
        <p:spPr>
          <a:xfrm>
            <a:off x="6655792" y="2170956"/>
            <a:ext cx="478016" cy="338554"/>
          </a:xfrm>
          <a:prstGeom prst="rect">
            <a:avLst/>
          </a:prstGeom>
          <a:noFill/>
        </p:spPr>
        <p:txBody>
          <a:bodyPr wrap="none" rtlCol="0">
            <a:spAutoFit/>
          </a:bodyPr>
          <a:lstStyle/>
          <a:p>
            <a:r>
              <a:rPr lang="fr-BE" sz="1600" dirty="0" smtClean="0">
                <a:solidFill>
                  <a:schemeClr val="bg1">
                    <a:lumMod val="50000"/>
                  </a:schemeClr>
                </a:solidFill>
              </a:rPr>
              <a:t>FF2</a:t>
            </a:r>
          </a:p>
        </p:txBody>
      </p:sp>
      <p:sp>
        <p:nvSpPr>
          <p:cNvPr id="93" name="ZoneTexte 92"/>
          <p:cNvSpPr txBox="1"/>
          <p:nvPr/>
        </p:nvSpPr>
        <p:spPr>
          <a:xfrm>
            <a:off x="6565364" y="3053720"/>
            <a:ext cx="478016" cy="338554"/>
          </a:xfrm>
          <a:prstGeom prst="rect">
            <a:avLst/>
          </a:prstGeom>
          <a:noFill/>
        </p:spPr>
        <p:txBody>
          <a:bodyPr wrap="none" rtlCol="0">
            <a:spAutoFit/>
          </a:bodyPr>
          <a:lstStyle/>
          <a:p>
            <a:r>
              <a:rPr lang="fr-BE" sz="1600" dirty="0" smtClean="0">
                <a:solidFill>
                  <a:schemeClr val="bg1">
                    <a:lumMod val="50000"/>
                  </a:schemeClr>
                </a:solidFill>
              </a:rPr>
              <a:t>FF3</a:t>
            </a:r>
          </a:p>
        </p:txBody>
      </p:sp>
      <p:sp>
        <p:nvSpPr>
          <p:cNvPr id="95" name="ZoneTexte 94"/>
          <p:cNvSpPr txBox="1"/>
          <p:nvPr/>
        </p:nvSpPr>
        <p:spPr>
          <a:xfrm>
            <a:off x="7578144" y="3320605"/>
            <a:ext cx="478016" cy="338554"/>
          </a:xfrm>
          <a:prstGeom prst="rect">
            <a:avLst/>
          </a:prstGeom>
          <a:noFill/>
        </p:spPr>
        <p:txBody>
          <a:bodyPr wrap="none" rtlCol="0">
            <a:spAutoFit/>
          </a:bodyPr>
          <a:lstStyle/>
          <a:p>
            <a:r>
              <a:rPr lang="fr-BE" sz="1600" dirty="0" smtClean="0"/>
              <a:t>FF4</a:t>
            </a:r>
          </a:p>
        </p:txBody>
      </p:sp>
      <p:sp>
        <p:nvSpPr>
          <p:cNvPr id="96" name="ZoneTexte 95"/>
          <p:cNvSpPr txBox="1"/>
          <p:nvPr/>
        </p:nvSpPr>
        <p:spPr>
          <a:xfrm>
            <a:off x="7570784" y="4037139"/>
            <a:ext cx="492443" cy="338554"/>
          </a:xfrm>
          <a:prstGeom prst="rect">
            <a:avLst/>
          </a:prstGeom>
          <a:noFill/>
        </p:spPr>
        <p:txBody>
          <a:bodyPr wrap="none" rtlCol="0">
            <a:spAutoFit/>
          </a:bodyPr>
          <a:lstStyle/>
          <a:p>
            <a:r>
              <a:rPr lang="fr-BE" sz="1600" dirty="0" smtClean="0"/>
              <a:t>CF4</a:t>
            </a:r>
          </a:p>
        </p:txBody>
      </p:sp>
      <p:sp>
        <p:nvSpPr>
          <p:cNvPr id="97" name="ZoneTexte 96"/>
          <p:cNvSpPr txBox="1"/>
          <p:nvPr/>
        </p:nvSpPr>
        <p:spPr>
          <a:xfrm>
            <a:off x="7134436" y="3789040"/>
            <a:ext cx="492443" cy="338554"/>
          </a:xfrm>
          <a:prstGeom prst="rect">
            <a:avLst/>
          </a:prstGeom>
          <a:noFill/>
        </p:spPr>
        <p:txBody>
          <a:bodyPr wrap="none" rtlCol="0">
            <a:spAutoFit/>
          </a:bodyPr>
          <a:lstStyle/>
          <a:p>
            <a:r>
              <a:rPr lang="fr-BE" sz="1600" dirty="0" smtClean="0"/>
              <a:t>CF2</a:t>
            </a:r>
          </a:p>
        </p:txBody>
      </p:sp>
      <p:sp>
        <p:nvSpPr>
          <p:cNvPr id="98" name="ZoneTexte 97"/>
          <p:cNvSpPr txBox="1"/>
          <p:nvPr/>
        </p:nvSpPr>
        <p:spPr>
          <a:xfrm>
            <a:off x="6615243" y="5097631"/>
            <a:ext cx="492443" cy="338554"/>
          </a:xfrm>
          <a:prstGeom prst="rect">
            <a:avLst/>
          </a:prstGeom>
          <a:noFill/>
        </p:spPr>
        <p:txBody>
          <a:bodyPr wrap="none" rtlCol="0">
            <a:spAutoFit/>
          </a:bodyPr>
          <a:lstStyle/>
          <a:p>
            <a:r>
              <a:rPr lang="fr-BE" sz="1600" dirty="0" smtClean="0"/>
              <a:t>CF3</a:t>
            </a:r>
          </a:p>
        </p:txBody>
      </p:sp>
      <p:sp>
        <p:nvSpPr>
          <p:cNvPr id="99" name="ZoneTexte 98"/>
          <p:cNvSpPr txBox="1"/>
          <p:nvPr/>
        </p:nvSpPr>
        <p:spPr>
          <a:xfrm>
            <a:off x="6582622" y="4652197"/>
            <a:ext cx="492443" cy="338554"/>
          </a:xfrm>
          <a:prstGeom prst="rect">
            <a:avLst/>
          </a:prstGeom>
          <a:noFill/>
        </p:spPr>
        <p:txBody>
          <a:bodyPr wrap="none" rtlCol="0">
            <a:spAutoFit/>
          </a:bodyPr>
          <a:lstStyle/>
          <a:p>
            <a:r>
              <a:rPr lang="fr-BE" sz="1600" dirty="0" smtClean="0"/>
              <a:t>CF1</a:t>
            </a:r>
          </a:p>
        </p:txBody>
      </p:sp>
      <p:sp>
        <p:nvSpPr>
          <p:cNvPr id="100"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Flows</a:t>
            </a:r>
            <a:r>
              <a:rPr lang="fr-BE" sz="2400" dirty="0" smtClean="0">
                <a:latin typeface="Arial" charset="0"/>
                <a:cs typeface="Arial" charset="0"/>
              </a:rPr>
              <a:t> to </a:t>
            </a:r>
            <a:r>
              <a:rPr lang="fr-BE" sz="2400" dirty="0" err="1" smtClean="0">
                <a:latin typeface="Arial" charset="0"/>
                <a:cs typeface="Arial" charset="0"/>
              </a:rPr>
              <a:t>detritus</a:t>
            </a:r>
            <a:r>
              <a:rPr lang="fr-BE" sz="2400" dirty="0" smtClean="0">
                <a:latin typeface="Arial" charset="0"/>
                <a:cs typeface="Arial" charset="0"/>
              </a:rPr>
              <a:t> and </a:t>
            </a:r>
            <a:r>
              <a:rPr lang="fr-BE" sz="2400" dirty="0" err="1" smtClean="0">
                <a:latin typeface="Arial" charset="0"/>
                <a:cs typeface="Arial" charset="0"/>
              </a:rPr>
              <a:t>detritivory</a:t>
            </a:r>
            <a:endParaRPr lang="fr-BE" sz="2400" dirty="0">
              <a:latin typeface="Arial" charset="0"/>
              <a:cs typeface="Arial" charset="0"/>
            </a:endParaRPr>
          </a:p>
        </p:txBody>
      </p:sp>
      <p:grpSp>
        <p:nvGrpSpPr>
          <p:cNvPr id="101" name="Groupe 100"/>
          <p:cNvGrpSpPr/>
          <p:nvPr/>
        </p:nvGrpSpPr>
        <p:grpSpPr>
          <a:xfrm>
            <a:off x="7669488" y="88519"/>
            <a:ext cx="1474282" cy="806577"/>
            <a:chOff x="7669488" y="85344"/>
            <a:chExt cx="1474282" cy="806577"/>
          </a:xfrm>
        </p:grpSpPr>
        <p:pic>
          <p:nvPicPr>
            <p:cNvPr id="10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072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14" name="Groupe 113"/>
          <p:cNvGrpSpPr/>
          <p:nvPr/>
        </p:nvGrpSpPr>
        <p:grpSpPr>
          <a:xfrm>
            <a:off x="1040112" y="1194784"/>
            <a:ext cx="1138107" cy="929144"/>
            <a:chOff x="1040112" y="1194784"/>
            <a:chExt cx="1138107" cy="929144"/>
          </a:xfrm>
        </p:grpSpPr>
        <p:pic>
          <p:nvPicPr>
            <p:cNvPr id="115" name="Picture 2" descr="tombant posidonia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116" name="Groupe 115"/>
            <p:cNvGrpSpPr>
              <a:grpSpLocks noChangeAspect="1"/>
            </p:cNvGrpSpPr>
            <p:nvPr/>
          </p:nvGrpSpPr>
          <p:grpSpPr>
            <a:xfrm>
              <a:off x="1040112" y="1194784"/>
              <a:ext cx="1138106" cy="927175"/>
              <a:chOff x="923278" y="1216194"/>
              <a:chExt cx="948422" cy="772646"/>
            </a:xfrm>
          </p:grpSpPr>
          <p:sp>
            <p:nvSpPr>
              <p:cNvPr id="12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23" name="ZoneTexte 122"/>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cxnSp>
        <p:nvCxnSpPr>
          <p:cNvPr id="45" name="Connecteur droit avec flèche 44"/>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1594365" y="949295"/>
            <a:ext cx="5996801" cy="1395382"/>
            <a:chOff x="1398886" y="404664"/>
            <a:chExt cx="5996801" cy="1944216"/>
          </a:xfrm>
        </p:grpSpPr>
        <p:cxnSp>
          <p:nvCxnSpPr>
            <p:cNvPr id="52" name="Connecteur droit 51"/>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6" name="Connecteur en angle 55"/>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3291401" y="3765230"/>
            <a:ext cx="0" cy="374377"/>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3900703" y="3000375"/>
            <a:ext cx="3198020" cy="20955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H="1" flipV="1">
            <a:off x="5350304" y="1832021"/>
            <a:ext cx="1746036" cy="77783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flipH="1">
            <a:off x="5427456" y="3133725"/>
            <a:ext cx="1666503" cy="2455515"/>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flipH="1" flipV="1">
            <a:off x="7579448" y="3383471"/>
            <a:ext cx="7828" cy="918480"/>
          </a:xfrm>
          <a:prstGeom prst="straightConnector1">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flipH="1">
            <a:off x="5571473" y="4991100"/>
            <a:ext cx="1503436" cy="679113"/>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flipH="1" flipV="1">
            <a:off x="5291768" y="2007259"/>
            <a:ext cx="2223920" cy="2357845"/>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flipH="1" flipV="1">
            <a:off x="3865895" y="3355799"/>
            <a:ext cx="3161389" cy="1330501"/>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H="1">
            <a:off x="1606271" y="6238875"/>
            <a:ext cx="1288" cy="44001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1594348" y="6664597"/>
            <a:ext cx="6028249" cy="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7597616" y="5261341"/>
            <a:ext cx="8540" cy="14080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ZoneTexte 73"/>
          <p:cNvSpPr txBox="1"/>
          <p:nvPr/>
        </p:nvSpPr>
        <p:spPr>
          <a:xfrm>
            <a:off x="7578144" y="3320605"/>
            <a:ext cx="478016" cy="338554"/>
          </a:xfrm>
          <a:prstGeom prst="rect">
            <a:avLst/>
          </a:prstGeom>
          <a:noFill/>
        </p:spPr>
        <p:txBody>
          <a:bodyPr wrap="none" rtlCol="0">
            <a:spAutoFit/>
          </a:bodyPr>
          <a:lstStyle/>
          <a:p>
            <a:r>
              <a:rPr lang="fr-BE" sz="1600" dirty="0" smtClean="0">
                <a:solidFill>
                  <a:schemeClr val="bg1">
                    <a:lumMod val="50000"/>
                  </a:schemeClr>
                </a:solidFill>
              </a:rPr>
              <a:t>FF4</a:t>
            </a:r>
          </a:p>
        </p:txBody>
      </p:sp>
      <p:sp>
        <p:nvSpPr>
          <p:cNvPr id="75" name="ZoneTexte 74"/>
          <p:cNvSpPr txBox="1"/>
          <p:nvPr/>
        </p:nvSpPr>
        <p:spPr>
          <a:xfrm>
            <a:off x="7570784" y="4037139"/>
            <a:ext cx="492443" cy="338554"/>
          </a:xfrm>
          <a:prstGeom prst="rect">
            <a:avLst/>
          </a:prstGeom>
          <a:noFill/>
        </p:spPr>
        <p:txBody>
          <a:bodyPr wrap="none" rtlCol="0">
            <a:spAutoFit/>
          </a:bodyPr>
          <a:lstStyle/>
          <a:p>
            <a:r>
              <a:rPr lang="fr-BE" sz="1600" dirty="0" smtClean="0">
                <a:solidFill>
                  <a:schemeClr val="bg1">
                    <a:lumMod val="50000"/>
                  </a:schemeClr>
                </a:solidFill>
              </a:rPr>
              <a:t>CF4</a:t>
            </a:r>
          </a:p>
        </p:txBody>
      </p:sp>
      <p:sp>
        <p:nvSpPr>
          <p:cNvPr id="76" name="ZoneTexte 75"/>
          <p:cNvSpPr txBox="1"/>
          <p:nvPr/>
        </p:nvSpPr>
        <p:spPr>
          <a:xfrm>
            <a:off x="7134436" y="3789040"/>
            <a:ext cx="492443" cy="338554"/>
          </a:xfrm>
          <a:prstGeom prst="rect">
            <a:avLst/>
          </a:prstGeom>
          <a:noFill/>
        </p:spPr>
        <p:txBody>
          <a:bodyPr wrap="none" rtlCol="0">
            <a:spAutoFit/>
          </a:bodyPr>
          <a:lstStyle/>
          <a:p>
            <a:r>
              <a:rPr lang="fr-BE" sz="1600" dirty="0" smtClean="0">
                <a:solidFill>
                  <a:schemeClr val="bg1">
                    <a:lumMod val="50000"/>
                  </a:schemeClr>
                </a:solidFill>
              </a:rPr>
              <a:t>CF2</a:t>
            </a:r>
          </a:p>
        </p:txBody>
      </p:sp>
      <p:sp>
        <p:nvSpPr>
          <p:cNvPr id="77" name="ZoneTexte 76"/>
          <p:cNvSpPr txBox="1"/>
          <p:nvPr/>
        </p:nvSpPr>
        <p:spPr>
          <a:xfrm>
            <a:off x="6615243" y="5097631"/>
            <a:ext cx="492443" cy="338554"/>
          </a:xfrm>
          <a:prstGeom prst="rect">
            <a:avLst/>
          </a:prstGeom>
          <a:noFill/>
        </p:spPr>
        <p:txBody>
          <a:bodyPr wrap="none" rtlCol="0">
            <a:spAutoFit/>
          </a:bodyPr>
          <a:lstStyle/>
          <a:p>
            <a:r>
              <a:rPr lang="fr-BE" sz="1600" dirty="0" smtClean="0">
                <a:solidFill>
                  <a:schemeClr val="bg1">
                    <a:lumMod val="50000"/>
                  </a:schemeClr>
                </a:solidFill>
              </a:rPr>
              <a:t>CF3</a:t>
            </a:r>
          </a:p>
        </p:txBody>
      </p:sp>
      <p:sp>
        <p:nvSpPr>
          <p:cNvPr id="78" name="ZoneTexte 77"/>
          <p:cNvSpPr txBox="1"/>
          <p:nvPr/>
        </p:nvSpPr>
        <p:spPr>
          <a:xfrm>
            <a:off x="6582622" y="4652197"/>
            <a:ext cx="492443" cy="338554"/>
          </a:xfrm>
          <a:prstGeom prst="rect">
            <a:avLst/>
          </a:prstGeom>
          <a:noFill/>
        </p:spPr>
        <p:txBody>
          <a:bodyPr wrap="none" rtlCol="0">
            <a:spAutoFit/>
          </a:bodyPr>
          <a:lstStyle/>
          <a:p>
            <a:r>
              <a:rPr lang="fr-BE" sz="1600" dirty="0" smtClean="0">
                <a:solidFill>
                  <a:schemeClr val="bg1">
                    <a:lumMod val="50000"/>
                  </a:schemeClr>
                </a:solidFill>
              </a:rPr>
              <a:t>CF1</a:t>
            </a:r>
          </a:p>
        </p:txBody>
      </p:sp>
      <p:sp>
        <p:nvSpPr>
          <p:cNvPr id="79" name="ZoneTexte 78"/>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50000"/>
                  </a:schemeClr>
                </a:solidFill>
              </a:rPr>
              <a:t>LF6</a:t>
            </a:r>
          </a:p>
        </p:txBody>
      </p:sp>
      <p:sp>
        <p:nvSpPr>
          <p:cNvPr id="80" name="ZoneTexte 79"/>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50000"/>
                  </a:schemeClr>
                </a:solidFill>
              </a:rPr>
              <a:t>UF6</a:t>
            </a:r>
          </a:p>
        </p:txBody>
      </p:sp>
      <p:sp>
        <p:nvSpPr>
          <p:cNvPr id="81" name="ZoneTexte 80"/>
          <p:cNvSpPr txBox="1"/>
          <p:nvPr/>
        </p:nvSpPr>
        <p:spPr>
          <a:xfrm>
            <a:off x="2119684" y="6008331"/>
            <a:ext cx="470000" cy="338554"/>
          </a:xfrm>
          <a:prstGeom prst="rect">
            <a:avLst/>
          </a:prstGeom>
          <a:noFill/>
        </p:spPr>
        <p:txBody>
          <a:bodyPr wrap="none" rtlCol="0">
            <a:spAutoFit/>
          </a:bodyPr>
          <a:lstStyle/>
          <a:p>
            <a:r>
              <a:rPr lang="fr-BE" sz="1600" dirty="0" smtClean="0">
                <a:solidFill>
                  <a:schemeClr val="bg1">
                    <a:lumMod val="50000"/>
                  </a:schemeClr>
                </a:solidFill>
              </a:rPr>
              <a:t>LF7</a:t>
            </a:r>
          </a:p>
        </p:txBody>
      </p:sp>
      <p:sp>
        <p:nvSpPr>
          <p:cNvPr id="82" name="ZoneTexte 81"/>
          <p:cNvSpPr txBox="1"/>
          <p:nvPr/>
        </p:nvSpPr>
        <p:spPr>
          <a:xfrm>
            <a:off x="3787414" y="5983760"/>
            <a:ext cx="514885" cy="338554"/>
          </a:xfrm>
          <a:prstGeom prst="rect">
            <a:avLst/>
          </a:prstGeom>
          <a:noFill/>
        </p:spPr>
        <p:txBody>
          <a:bodyPr wrap="none" rtlCol="0">
            <a:spAutoFit/>
          </a:bodyPr>
          <a:lstStyle/>
          <a:p>
            <a:r>
              <a:rPr lang="fr-BE" sz="1600" dirty="0" smtClean="0">
                <a:solidFill>
                  <a:schemeClr val="bg1">
                    <a:lumMod val="50000"/>
                  </a:schemeClr>
                </a:solidFill>
              </a:rPr>
              <a:t>UF7</a:t>
            </a:r>
          </a:p>
        </p:txBody>
      </p:sp>
      <p:sp>
        <p:nvSpPr>
          <p:cNvPr id="83" name="ZoneTexte 82"/>
          <p:cNvSpPr txBox="1"/>
          <p:nvPr/>
        </p:nvSpPr>
        <p:spPr>
          <a:xfrm>
            <a:off x="2172876" y="2534424"/>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84" name="ZoneTexte 83"/>
          <p:cNvSpPr txBox="1"/>
          <p:nvPr/>
        </p:nvSpPr>
        <p:spPr>
          <a:xfrm>
            <a:off x="2106514" y="179051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85" name="ZoneTexte 84"/>
          <p:cNvSpPr txBox="1"/>
          <p:nvPr/>
        </p:nvSpPr>
        <p:spPr>
          <a:xfrm>
            <a:off x="3964027" y="1323646"/>
            <a:ext cx="514885" cy="338554"/>
          </a:xfrm>
          <a:prstGeom prst="rect">
            <a:avLst/>
          </a:prstGeom>
          <a:noFill/>
        </p:spPr>
        <p:txBody>
          <a:bodyPr wrap="none" rtlCol="0">
            <a:spAutoFit/>
          </a:bodyPr>
          <a:lstStyle/>
          <a:p>
            <a:r>
              <a:rPr lang="fr-BE" sz="1600" dirty="0" smtClean="0">
                <a:solidFill>
                  <a:schemeClr val="bg1">
                    <a:lumMod val="50000"/>
                  </a:schemeClr>
                </a:solidFill>
              </a:rPr>
              <a:t>UF2</a:t>
            </a:r>
          </a:p>
        </p:txBody>
      </p:sp>
      <p:sp>
        <p:nvSpPr>
          <p:cNvPr id="86" name="ZoneTexte 85"/>
          <p:cNvSpPr txBox="1"/>
          <p:nvPr/>
        </p:nvSpPr>
        <p:spPr>
          <a:xfrm>
            <a:off x="209939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87" name="ZoneTexte 86"/>
          <p:cNvSpPr txBox="1"/>
          <p:nvPr/>
        </p:nvSpPr>
        <p:spPr>
          <a:xfrm>
            <a:off x="4442858" y="494527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88" name="ZoneTexte 87"/>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89" name="ZoneTexte 88"/>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90" name="ZoneTexte 89"/>
          <p:cNvSpPr txBox="1"/>
          <p:nvPr/>
        </p:nvSpPr>
        <p:spPr>
          <a:xfrm>
            <a:off x="1089245" y="502502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91" name="ZoneTexte 90"/>
          <p:cNvSpPr txBox="1"/>
          <p:nvPr/>
        </p:nvSpPr>
        <p:spPr>
          <a:xfrm>
            <a:off x="1145997" y="91881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92" name="ZoneTexte 91"/>
          <p:cNvSpPr txBox="1"/>
          <p:nvPr/>
        </p:nvSpPr>
        <p:spPr>
          <a:xfrm>
            <a:off x="6796628" y="4054212"/>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93" name="ZoneTexte 92"/>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sp>
        <p:nvSpPr>
          <p:cNvPr id="94" name="ZoneTexte 93"/>
          <p:cNvSpPr txBox="1"/>
          <p:nvPr/>
        </p:nvSpPr>
        <p:spPr>
          <a:xfrm>
            <a:off x="7575141" y="20756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sp>
        <p:nvSpPr>
          <p:cNvPr id="95" name="ZoneTexte 94"/>
          <p:cNvSpPr txBox="1"/>
          <p:nvPr/>
        </p:nvSpPr>
        <p:spPr>
          <a:xfrm>
            <a:off x="3267216" y="3693222"/>
            <a:ext cx="482824" cy="338554"/>
          </a:xfrm>
          <a:prstGeom prst="rect">
            <a:avLst/>
          </a:prstGeom>
          <a:noFill/>
        </p:spPr>
        <p:txBody>
          <a:bodyPr wrap="none" rtlCol="0">
            <a:spAutoFit/>
          </a:bodyPr>
          <a:lstStyle/>
          <a:p>
            <a:r>
              <a:rPr lang="fr-BE" sz="1600" dirty="0" smtClean="0">
                <a:solidFill>
                  <a:schemeClr val="bg1">
                    <a:lumMod val="50000"/>
                  </a:schemeClr>
                </a:solidFill>
              </a:rPr>
              <a:t>TF1</a:t>
            </a:r>
          </a:p>
        </p:txBody>
      </p:sp>
      <p:sp>
        <p:nvSpPr>
          <p:cNvPr id="96" name="ZoneTexte 95"/>
          <p:cNvSpPr txBox="1"/>
          <p:nvPr/>
        </p:nvSpPr>
        <p:spPr>
          <a:xfrm>
            <a:off x="3267216" y="3906447"/>
            <a:ext cx="482824" cy="338554"/>
          </a:xfrm>
          <a:prstGeom prst="rect">
            <a:avLst/>
          </a:prstGeom>
          <a:noFill/>
        </p:spPr>
        <p:txBody>
          <a:bodyPr wrap="none" rtlCol="0">
            <a:spAutoFit/>
          </a:bodyPr>
          <a:lstStyle/>
          <a:p>
            <a:r>
              <a:rPr lang="fr-BE" sz="1600" dirty="0" smtClean="0">
                <a:solidFill>
                  <a:schemeClr val="bg1">
                    <a:lumMod val="50000"/>
                  </a:schemeClr>
                </a:solidFill>
              </a:rPr>
              <a:t>TF2</a:t>
            </a:r>
          </a:p>
        </p:txBody>
      </p:sp>
      <p:sp>
        <p:nvSpPr>
          <p:cNvPr id="97" name="ZoneTexte 96"/>
          <p:cNvSpPr txBox="1"/>
          <p:nvPr/>
        </p:nvSpPr>
        <p:spPr>
          <a:xfrm>
            <a:off x="3177560" y="2538616"/>
            <a:ext cx="482824" cy="338554"/>
          </a:xfrm>
          <a:prstGeom prst="rect">
            <a:avLst/>
          </a:prstGeom>
          <a:noFill/>
        </p:spPr>
        <p:txBody>
          <a:bodyPr wrap="none" rtlCol="0">
            <a:spAutoFit/>
          </a:bodyPr>
          <a:lstStyle/>
          <a:p>
            <a:r>
              <a:rPr lang="fr-BE" sz="1600" dirty="0" smtClean="0">
                <a:solidFill>
                  <a:schemeClr val="bg1">
                    <a:lumMod val="50000"/>
                  </a:schemeClr>
                </a:solidFill>
              </a:rPr>
              <a:t>TF3</a:t>
            </a:r>
          </a:p>
        </p:txBody>
      </p:sp>
      <p:sp>
        <p:nvSpPr>
          <p:cNvPr id="98" name="ZoneTexte 97"/>
          <p:cNvSpPr txBox="1"/>
          <p:nvPr/>
        </p:nvSpPr>
        <p:spPr>
          <a:xfrm>
            <a:off x="3541028" y="2060848"/>
            <a:ext cx="482824" cy="338554"/>
          </a:xfrm>
          <a:prstGeom prst="rect">
            <a:avLst/>
          </a:prstGeom>
          <a:noFill/>
        </p:spPr>
        <p:txBody>
          <a:bodyPr wrap="none" rtlCol="0">
            <a:spAutoFit/>
          </a:bodyPr>
          <a:lstStyle/>
          <a:p>
            <a:r>
              <a:rPr lang="fr-BE" sz="1600" dirty="0" smtClean="0">
                <a:solidFill>
                  <a:schemeClr val="bg1">
                    <a:lumMod val="50000"/>
                  </a:schemeClr>
                </a:solidFill>
              </a:rPr>
              <a:t>TF4</a:t>
            </a:r>
          </a:p>
        </p:txBody>
      </p:sp>
      <p:sp>
        <p:nvSpPr>
          <p:cNvPr id="99" name="ZoneTexte 98"/>
          <p:cNvSpPr txBox="1"/>
          <p:nvPr/>
        </p:nvSpPr>
        <p:spPr>
          <a:xfrm>
            <a:off x="6654101" y="2699396"/>
            <a:ext cx="478016" cy="338554"/>
          </a:xfrm>
          <a:prstGeom prst="rect">
            <a:avLst/>
          </a:prstGeom>
          <a:noFill/>
        </p:spPr>
        <p:txBody>
          <a:bodyPr wrap="none" rtlCol="0">
            <a:spAutoFit/>
          </a:bodyPr>
          <a:lstStyle/>
          <a:p>
            <a:r>
              <a:rPr lang="fr-BE" sz="1600" dirty="0" smtClean="0">
                <a:solidFill>
                  <a:schemeClr val="bg1">
                    <a:lumMod val="50000"/>
                  </a:schemeClr>
                </a:solidFill>
              </a:rPr>
              <a:t>FF1</a:t>
            </a:r>
          </a:p>
        </p:txBody>
      </p:sp>
      <p:sp>
        <p:nvSpPr>
          <p:cNvPr id="100" name="ZoneTexte 99"/>
          <p:cNvSpPr txBox="1"/>
          <p:nvPr/>
        </p:nvSpPr>
        <p:spPr>
          <a:xfrm>
            <a:off x="6655792" y="2170956"/>
            <a:ext cx="478016" cy="338554"/>
          </a:xfrm>
          <a:prstGeom prst="rect">
            <a:avLst/>
          </a:prstGeom>
          <a:noFill/>
        </p:spPr>
        <p:txBody>
          <a:bodyPr wrap="none" rtlCol="0">
            <a:spAutoFit/>
          </a:bodyPr>
          <a:lstStyle/>
          <a:p>
            <a:r>
              <a:rPr lang="fr-BE" sz="1600" dirty="0" smtClean="0">
                <a:solidFill>
                  <a:schemeClr val="bg1">
                    <a:lumMod val="50000"/>
                  </a:schemeClr>
                </a:solidFill>
              </a:rPr>
              <a:t>FF2</a:t>
            </a:r>
          </a:p>
        </p:txBody>
      </p:sp>
      <p:sp>
        <p:nvSpPr>
          <p:cNvPr id="101" name="ZoneTexte 100"/>
          <p:cNvSpPr txBox="1"/>
          <p:nvPr/>
        </p:nvSpPr>
        <p:spPr>
          <a:xfrm>
            <a:off x="6565364" y="3053720"/>
            <a:ext cx="478016" cy="338554"/>
          </a:xfrm>
          <a:prstGeom prst="rect">
            <a:avLst/>
          </a:prstGeom>
          <a:noFill/>
        </p:spPr>
        <p:txBody>
          <a:bodyPr wrap="none" rtlCol="0">
            <a:spAutoFit/>
          </a:bodyPr>
          <a:lstStyle/>
          <a:p>
            <a:r>
              <a:rPr lang="fr-BE" sz="1600" dirty="0" smtClean="0">
                <a:solidFill>
                  <a:schemeClr val="bg1">
                    <a:lumMod val="50000"/>
                  </a:schemeClr>
                </a:solidFill>
              </a:rPr>
              <a:t>FF3</a:t>
            </a:r>
          </a:p>
        </p:txBody>
      </p:sp>
      <p:sp>
        <p:nvSpPr>
          <p:cNvPr id="102" name="ZoneTexte 101"/>
          <p:cNvSpPr txBox="1"/>
          <p:nvPr/>
        </p:nvSpPr>
        <p:spPr>
          <a:xfrm>
            <a:off x="1107623" y="6212869"/>
            <a:ext cx="558166" cy="338554"/>
          </a:xfrm>
          <a:prstGeom prst="rect">
            <a:avLst/>
          </a:prstGeom>
          <a:noFill/>
        </p:spPr>
        <p:txBody>
          <a:bodyPr wrap="none" rtlCol="0">
            <a:spAutoFit/>
          </a:bodyPr>
          <a:lstStyle/>
          <a:p>
            <a:r>
              <a:rPr lang="fr-BE" sz="1600" dirty="0" smtClean="0"/>
              <a:t>MF1</a:t>
            </a:r>
          </a:p>
        </p:txBody>
      </p:sp>
      <p:sp>
        <p:nvSpPr>
          <p:cNvPr id="103"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Mineralization</a:t>
            </a:r>
            <a:r>
              <a:rPr lang="fr-BE" sz="2400" dirty="0" smtClean="0">
                <a:latin typeface="Arial" charset="0"/>
                <a:cs typeface="Arial" charset="0"/>
              </a:rPr>
              <a:t> </a:t>
            </a:r>
            <a:r>
              <a:rPr lang="fr-BE" sz="2400" dirty="0" smtClean="0">
                <a:latin typeface="Arial" charset="0"/>
                <a:cs typeface="Arial" charset="0"/>
              </a:rPr>
              <a:t>of </a:t>
            </a:r>
            <a:r>
              <a:rPr lang="fr-BE" sz="2400" dirty="0" err="1" smtClean="0">
                <a:latin typeface="Arial" charset="0"/>
                <a:cs typeface="Arial" charset="0"/>
              </a:rPr>
              <a:t>detrital</a:t>
            </a:r>
            <a:r>
              <a:rPr lang="fr-BE" sz="2400" dirty="0" smtClean="0">
                <a:latin typeface="Arial" charset="0"/>
                <a:cs typeface="Arial" charset="0"/>
              </a:rPr>
              <a:t> </a:t>
            </a:r>
            <a:r>
              <a:rPr lang="fr-BE" sz="2400" dirty="0" err="1" smtClean="0">
                <a:latin typeface="Arial" charset="0"/>
                <a:cs typeface="Arial" charset="0"/>
              </a:rPr>
              <a:t>material</a:t>
            </a:r>
            <a:endParaRPr lang="fr-BE" sz="2400" dirty="0">
              <a:latin typeface="Arial" charset="0"/>
              <a:cs typeface="Arial" charset="0"/>
            </a:endParaRPr>
          </a:p>
        </p:txBody>
      </p:sp>
      <p:grpSp>
        <p:nvGrpSpPr>
          <p:cNvPr id="104" name="Groupe 103"/>
          <p:cNvGrpSpPr/>
          <p:nvPr/>
        </p:nvGrpSpPr>
        <p:grpSpPr>
          <a:xfrm>
            <a:off x="7669488" y="88519"/>
            <a:ext cx="1474282" cy="806577"/>
            <a:chOff x="7669488" y="85344"/>
            <a:chExt cx="1474282" cy="806577"/>
          </a:xfrm>
        </p:grpSpPr>
        <p:pic>
          <p:nvPicPr>
            <p:cNvPr id="105"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884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8" t="14722" r="50944" b="13896"/>
          <a:stretch/>
        </p:blipFill>
        <p:spPr bwMode="auto">
          <a:xfrm>
            <a:off x="7105867" y="2354523"/>
            <a:ext cx="970597" cy="1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46578" t="32391" r="4052" b="8409"/>
          <a:stretch/>
        </p:blipFill>
        <p:spPr>
          <a:xfrm>
            <a:off x="4579138" y="5243856"/>
            <a:ext cx="1238977" cy="1161281"/>
          </a:xfrm>
          <a:prstGeom prst="rect">
            <a:avLst/>
          </a:prstGeom>
        </p:spPr>
      </p:pic>
      <p:pic>
        <p:nvPicPr>
          <p:cNvPr id="39" name="Image 38"/>
          <p:cNvPicPr>
            <a:picLocks noChangeAspect="1"/>
          </p:cNvPicPr>
          <p:nvPr/>
        </p:nvPicPr>
        <p:blipFill rotWithShape="1">
          <a:blip r:embed="rId3" cstate="print">
            <a:extLst>
              <a:ext uri="{28A0092B-C50C-407E-A947-70E740481C1C}">
                <a14:useLocalDpi xmlns:a14="http://schemas.microsoft.com/office/drawing/2010/main" val="0"/>
              </a:ext>
            </a:extLst>
          </a:blip>
          <a:srcRect l="20032" t="32391" r="53812" b="8409"/>
          <a:stretch/>
        </p:blipFill>
        <p:spPr>
          <a:xfrm>
            <a:off x="4242301" y="5243857"/>
            <a:ext cx="656405" cy="1161281"/>
          </a:xfrm>
          <a:prstGeom prst="rect">
            <a:avLst/>
          </a:prstGeom>
        </p:spPr>
      </p:pic>
      <p:pic>
        <p:nvPicPr>
          <p:cNvPr id="33" name="Picture 2" descr="tombant posidonia oceanic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60910" t="73912" r="13662" b="10551"/>
          <a:stretch/>
        </p:blipFill>
        <p:spPr bwMode="auto">
          <a:xfrm>
            <a:off x="1034911" y="5301209"/>
            <a:ext cx="1138106" cy="927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oastalwiki.org/w/images/7/70/Epiphytes.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2" name="Organigramme : Délai 11"/>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13" name="Groupe 12"/>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1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5" name="ZoneTexte 14"/>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6" name="Groupe 15"/>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8" name="ZoneTexte 17"/>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 name="Groupe 19"/>
          <p:cNvGrpSpPr/>
          <p:nvPr/>
        </p:nvGrpSpPr>
        <p:grpSpPr>
          <a:xfrm>
            <a:off x="1040112" y="1194784"/>
            <a:ext cx="1138107" cy="929144"/>
            <a:chOff x="1040112" y="1194784"/>
            <a:chExt cx="1138107" cy="929144"/>
          </a:xfrm>
        </p:grpSpPr>
        <p:pic>
          <p:nvPicPr>
            <p:cNvPr id="21" name="Picture 2" descr="tombant posidonia oceanica"/>
            <p:cNvPicPr>
              <a:picLocks noChangeAspect="1" noChangeArrowheads="1"/>
            </p:cNvPicPr>
            <p:nvPr/>
          </p:nvPicPr>
          <p:blipFill rotWithShape="1">
            <a:blip r:embed="rId10">
              <a:extLst>
                <a:ext uri="{28A0092B-C50C-407E-A947-70E740481C1C}">
                  <a14:useLocalDpi xmlns:a14="http://schemas.microsoft.com/office/drawing/2010/main" val="0"/>
                </a:ext>
              </a:extLst>
            </a:blip>
            <a:srcRect l="58046" t="5018" r="16525" b="79445"/>
            <a:stretch/>
          </p:blipFill>
          <p:spPr bwMode="auto">
            <a:xfrm>
              <a:off x="1040112" y="1196752"/>
              <a:ext cx="1138107" cy="927176"/>
            </a:xfrm>
            <a:prstGeom prst="rect">
              <a:avLst/>
            </a:prstGeom>
            <a:solidFill>
              <a:srgbClr val="FFFFFF">
                <a:alpha val="26000"/>
              </a:srgbClr>
            </a:solidFill>
            <a:extLst/>
          </p:spPr>
        </p:pic>
        <p:grpSp>
          <p:nvGrpSpPr>
            <p:cNvPr id="22" name="Groupe 21"/>
            <p:cNvGrpSpPr>
              <a:grpSpLocks noChangeAspect="1"/>
            </p:cNvGrpSpPr>
            <p:nvPr/>
          </p:nvGrpSpPr>
          <p:grpSpPr>
            <a:xfrm>
              <a:off x="1040112" y="1194784"/>
              <a:ext cx="1138106" cy="927175"/>
              <a:chOff x="923278" y="1216194"/>
              <a:chExt cx="948422" cy="772646"/>
            </a:xfrm>
          </p:grpSpPr>
          <p:sp>
            <p:nvSpPr>
              <p:cNvPr id="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rgbClr val="FFFFFF">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4" name="ZoneTexte 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grpSp>
      <p:sp>
        <p:nvSpPr>
          <p:cNvPr id="25" name="Organigramme : Délai 24"/>
          <p:cNvSpPr>
            <a:spLocks noChangeAspect="1"/>
          </p:cNvSpPr>
          <p:nvPr/>
        </p:nvSpPr>
        <p:spPr>
          <a:xfrm>
            <a:off x="4019702" y="1293113"/>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6" name="Groupe 25"/>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2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30" name="Groupe 29"/>
          <p:cNvGrpSpPr>
            <a:grpSpLocks noChangeAspect="1"/>
          </p:cNvGrpSpPr>
          <p:nvPr/>
        </p:nvGrpSpPr>
        <p:grpSpPr>
          <a:xfrm>
            <a:off x="1034912" y="5301209"/>
            <a:ext cx="1138107" cy="927173"/>
            <a:chOff x="923278" y="1135652"/>
            <a:chExt cx="948423" cy="772646"/>
          </a:xfrm>
        </p:grpSpPr>
        <p:sp>
          <p:nvSpPr>
            <p:cNvPr id="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2" name="ZoneTexte 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34" name="Organigramme : Délai 33"/>
          <p:cNvSpPr>
            <a:spLocks noChangeAspect="1"/>
          </p:cNvSpPr>
          <p:nvPr/>
        </p:nvSpPr>
        <p:spPr>
          <a:xfrm>
            <a:off x="4307487" y="5304636"/>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35" name="Groupe 34"/>
          <p:cNvGrpSpPr>
            <a:grpSpLocks noChangeAspect="1"/>
          </p:cNvGrpSpPr>
          <p:nvPr/>
        </p:nvGrpSpPr>
        <p:grpSpPr>
          <a:xfrm>
            <a:off x="4499983" y="5347377"/>
            <a:ext cx="1138106" cy="927175"/>
            <a:chOff x="923278" y="1216194"/>
            <a:chExt cx="948422" cy="772646"/>
          </a:xfrm>
        </p:grpSpPr>
        <p:sp>
          <p:nvSpPr>
            <p:cNvPr id="36"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37" name="ZoneTexte 36"/>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pic>
        <p:nvPicPr>
          <p:cNvPr id="40" name="Picture 2" descr="C:\Documents and Settings\DMA80\Desktop\Thèse\Images\photos thèse\novembre 2010\IMG_2676.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15000"/>
                    </a14:imgEffect>
                  </a14:imgLayer>
                </a14:imgProps>
              </a:ext>
              <a:ext uri="{28A0092B-C50C-407E-A947-70E740481C1C}">
                <a14:useLocalDpi xmlns:a14="http://schemas.microsoft.com/office/drawing/2010/main" val="0"/>
              </a:ext>
            </a:extLst>
          </a:blip>
          <a:srcRect l="34893" t="15162" b="14282"/>
          <a:stretch/>
        </p:blipFill>
        <p:spPr bwMode="auto">
          <a:xfrm>
            <a:off x="7034294" y="4318832"/>
            <a:ext cx="1138106" cy="925024"/>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grpSp>
        <p:nvGrpSpPr>
          <p:cNvPr id="41" name="Groupe 40"/>
          <p:cNvGrpSpPr>
            <a:grpSpLocks noChangeAspect="1"/>
          </p:cNvGrpSpPr>
          <p:nvPr/>
        </p:nvGrpSpPr>
        <p:grpSpPr>
          <a:xfrm>
            <a:off x="7034294" y="4318832"/>
            <a:ext cx="1138106" cy="927175"/>
            <a:chOff x="923278" y="1216194"/>
            <a:chExt cx="948422" cy="772646"/>
          </a:xfrm>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grpSp>
        <p:nvGrpSpPr>
          <p:cNvPr id="63" name="Groupe 62"/>
          <p:cNvGrpSpPr/>
          <p:nvPr/>
        </p:nvGrpSpPr>
        <p:grpSpPr>
          <a:xfrm>
            <a:off x="7105869" y="2354523"/>
            <a:ext cx="970595" cy="1028698"/>
            <a:chOff x="7105869" y="2354523"/>
            <a:chExt cx="970595" cy="1028698"/>
          </a:xfrm>
        </p:grpSpPr>
        <p:grpSp>
          <p:nvGrpSpPr>
            <p:cNvPr id="62" name="Groupe 61"/>
            <p:cNvGrpSpPr/>
            <p:nvPr/>
          </p:nvGrpSpPr>
          <p:grpSpPr>
            <a:xfrm>
              <a:off x="7105869" y="2354523"/>
              <a:ext cx="970595" cy="1028698"/>
              <a:chOff x="7105869" y="2354523"/>
              <a:chExt cx="970595" cy="1028698"/>
            </a:xfrm>
          </p:grpSpPr>
          <p:sp>
            <p:nvSpPr>
              <p:cNvPr id="49" name="Pentagone 48"/>
              <p:cNvSpPr/>
              <p:nvPr/>
            </p:nvSpPr>
            <p:spPr>
              <a:xfrm rot="5400000">
                <a:off x="7335847" y="2642874"/>
                <a:ext cx="510369"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8" name="Pentagone 47"/>
              <p:cNvSpPr/>
              <p:nvPr/>
            </p:nvSpPr>
            <p:spPr>
              <a:xfrm rot="16200000">
                <a:off x="7332368" y="2128293"/>
                <a:ext cx="517865" cy="970326"/>
              </a:xfrm>
              <a:prstGeom prst="homePlate">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5" name="Connecteur droit 54"/>
              <p:cNvCxnSpPr/>
              <p:nvPr/>
            </p:nvCxnSpPr>
            <p:spPr>
              <a:xfrm flipV="1">
                <a:off x="7118777" y="2869407"/>
                <a:ext cx="943200" cy="6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7121159" y="2769787"/>
              <a:ext cx="942242" cy="159919"/>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BE" dirty="0" err="1" smtClean="0">
                  <a:solidFill>
                    <a:schemeClr val="tx1"/>
                  </a:solidFill>
                </a:rPr>
                <a:t>animals</a:t>
              </a:r>
              <a:endParaRPr lang="fr-BE" dirty="0">
                <a:solidFill>
                  <a:schemeClr val="tx1"/>
                </a:solidFill>
              </a:endParaRPr>
            </a:p>
          </p:txBody>
        </p:sp>
      </p:grpSp>
      <p:grpSp>
        <p:nvGrpSpPr>
          <p:cNvPr id="121" name="Groupe 120"/>
          <p:cNvGrpSpPr/>
          <p:nvPr/>
        </p:nvGrpSpPr>
        <p:grpSpPr>
          <a:xfrm>
            <a:off x="1089245" y="918815"/>
            <a:ext cx="7000781" cy="5760070"/>
            <a:chOff x="1089245" y="918815"/>
            <a:chExt cx="7000781" cy="5760070"/>
          </a:xfrm>
        </p:grpSpPr>
        <p:grpSp>
          <p:nvGrpSpPr>
            <p:cNvPr id="64" name="Groupe 63"/>
            <p:cNvGrpSpPr/>
            <p:nvPr/>
          </p:nvGrpSpPr>
          <p:grpSpPr>
            <a:xfrm>
              <a:off x="1089245" y="918815"/>
              <a:ext cx="7000781" cy="5760070"/>
              <a:chOff x="881861" y="918815"/>
              <a:chExt cx="7000781" cy="5760070"/>
            </a:xfrm>
          </p:grpSpPr>
          <p:cxnSp>
            <p:nvCxnSpPr>
              <p:cNvPr id="65" name="Connecteur droit avec flèche 64"/>
              <p:cNvCxnSpPr/>
              <p:nvPr/>
            </p:nvCxnSpPr>
            <p:spPr>
              <a:xfrm>
                <a:off x="1970835" y="1565707"/>
                <a:ext cx="2033979" cy="14466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1853063" y="1976988"/>
                <a:ext cx="906806" cy="107101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a:off x="1390650" y="2128838"/>
                <a:ext cx="0" cy="316388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a:off x="3084017" y="3765230"/>
                <a:ext cx="0" cy="37437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flipH="1">
                <a:off x="3260345" y="2130475"/>
                <a:ext cx="868742" cy="7818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flipH="1">
                <a:off x="3693319" y="3000375"/>
                <a:ext cx="3198020" cy="20955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flipH="1" flipV="1">
                <a:off x="5142920" y="1832021"/>
                <a:ext cx="1746036" cy="77783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flipH="1" flipV="1">
                <a:off x="7372064" y="3383471"/>
                <a:ext cx="7828" cy="9184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p:nvPr/>
            </p:nvCxnSpPr>
            <p:spPr>
              <a:xfrm flipH="1">
                <a:off x="5364089" y="4991100"/>
                <a:ext cx="1503436" cy="679113"/>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flipH="1">
                <a:off x="5220072" y="3133725"/>
                <a:ext cx="1666503" cy="245551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flipH="1">
                <a:off x="1974850" y="5057775"/>
                <a:ext cx="877889" cy="61277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H="1" flipV="1">
                <a:off x="5084384" y="2007259"/>
                <a:ext cx="2223920" cy="235784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flipH="1" flipV="1">
                <a:off x="3658511" y="3355799"/>
                <a:ext cx="3161389" cy="133050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ZoneTexte 78"/>
              <p:cNvSpPr txBox="1"/>
              <p:nvPr/>
            </p:nvSpPr>
            <p:spPr>
              <a:xfrm>
                <a:off x="1965492" y="2534424"/>
                <a:ext cx="514885" cy="338554"/>
              </a:xfrm>
              <a:prstGeom prst="rect">
                <a:avLst/>
              </a:prstGeom>
              <a:noFill/>
            </p:spPr>
            <p:txBody>
              <a:bodyPr wrap="none" rtlCol="0">
                <a:spAutoFit/>
              </a:bodyPr>
              <a:lstStyle/>
              <a:p>
                <a:r>
                  <a:rPr lang="fr-BE" sz="1600" dirty="0" smtClean="0"/>
                  <a:t>UF1</a:t>
                </a:r>
              </a:p>
            </p:txBody>
          </p:sp>
          <p:sp>
            <p:nvSpPr>
              <p:cNvPr id="80" name="ZoneTexte 79"/>
              <p:cNvSpPr txBox="1"/>
              <p:nvPr/>
            </p:nvSpPr>
            <p:spPr>
              <a:xfrm>
                <a:off x="1899130" y="1790512"/>
                <a:ext cx="470000" cy="338554"/>
              </a:xfrm>
              <a:prstGeom prst="rect">
                <a:avLst/>
              </a:prstGeom>
              <a:noFill/>
            </p:spPr>
            <p:txBody>
              <a:bodyPr wrap="none" rtlCol="0">
                <a:spAutoFit/>
              </a:bodyPr>
              <a:lstStyle/>
              <a:p>
                <a:r>
                  <a:rPr lang="fr-BE" sz="1600" dirty="0" smtClean="0"/>
                  <a:t>LF1</a:t>
                </a:r>
              </a:p>
            </p:txBody>
          </p:sp>
          <p:sp>
            <p:nvSpPr>
              <p:cNvPr id="81" name="ZoneTexte 80"/>
              <p:cNvSpPr txBox="1"/>
              <p:nvPr/>
            </p:nvSpPr>
            <p:spPr>
              <a:xfrm>
                <a:off x="3059832" y="3693222"/>
                <a:ext cx="482824" cy="338554"/>
              </a:xfrm>
              <a:prstGeom prst="rect">
                <a:avLst/>
              </a:prstGeom>
              <a:noFill/>
            </p:spPr>
            <p:txBody>
              <a:bodyPr wrap="none" rtlCol="0">
                <a:spAutoFit/>
              </a:bodyPr>
              <a:lstStyle/>
              <a:p>
                <a:r>
                  <a:rPr lang="fr-BE" sz="1600" dirty="0" smtClean="0"/>
                  <a:t>TF1</a:t>
                </a:r>
              </a:p>
            </p:txBody>
          </p:sp>
          <p:sp>
            <p:nvSpPr>
              <p:cNvPr id="82" name="ZoneTexte 81"/>
              <p:cNvSpPr txBox="1"/>
              <p:nvPr/>
            </p:nvSpPr>
            <p:spPr>
              <a:xfrm>
                <a:off x="3059832" y="3906447"/>
                <a:ext cx="482824" cy="338554"/>
              </a:xfrm>
              <a:prstGeom prst="rect">
                <a:avLst/>
              </a:prstGeom>
              <a:noFill/>
            </p:spPr>
            <p:txBody>
              <a:bodyPr wrap="none" rtlCol="0">
                <a:spAutoFit/>
              </a:bodyPr>
              <a:lstStyle/>
              <a:p>
                <a:r>
                  <a:rPr lang="fr-BE" sz="1600" dirty="0" smtClean="0"/>
                  <a:t>TF2</a:t>
                </a:r>
              </a:p>
            </p:txBody>
          </p:sp>
          <p:sp>
            <p:nvSpPr>
              <p:cNvPr id="83" name="ZoneTexte 82"/>
              <p:cNvSpPr txBox="1"/>
              <p:nvPr/>
            </p:nvSpPr>
            <p:spPr>
              <a:xfrm>
                <a:off x="2970176" y="2538616"/>
                <a:ext cx="482824" cy="338554"/>
              </a:xfrm>
              <a:prstGeom prst="rect">
                <a:avLst/>
              </a:prstGeom>
              <a:noFill/>
            </p:spPr>
            <p:txBody>
              <a:bodyPr wrap="none" rtlCol="0">
                <a:spAutoFit/>
              </a:bodyPr>
              <a:lstStyle/>
              <a:p>
                <a:r>
                  <a:rPr lang="fr-BE" sz="1600" dirty="0" smtClean="0"/>
                  <a:t>TF3</a:t>
                </a:r>
              </a:p>
            </p:txBody>
          </p:sp>
          <p:sp>
            <p:nvSpPr>
              <p:cNvPr id="84" name="ZoneTexte 83"/>
              <p:cNvSpPr txBox="1"/>
              <p:nvPr/>
            </p:nvSpPr>
            <p:spPr>
              <a:xfrm>
                <a:off x="3333644" y="2060848"/>
                <a:ext cx="482824" cy="338554"/>
              </a:xfrm>
              <a:prstGeom prst="rect">
                <a:avLst/>
              </a:prstGeom>
              <a:noFill/>
            </p:spPr>
            <p:txBody>
              <a:bodyPr wrap="none" rtlCol="0">
                <a:spAutoFit/>
              </a:bodyPr>
              <a:lstStyle/>
              <a:p>
                <a:r>
                  <a:rPr lang="fr-BE" sz="1600" dirty="0" smtClean="0"/>
                  <a:t>TF4</a:t>
                </a:r>
              </a:p>
            </p:txBody>
          </p:sp>
          <p:sp>
            <p:nvSpPr>
              <p:cNvPr id="85" name="ZoneTexte 84"/>
              <p:cNvSpPr txBox="1"/>
              <p:nvPr/>
            </p:nvSpPr>
            <p:spPr>
              <a:xfrm>
                <a:off x="1920412" y="5593858"/>
                <a:ext cx="470000" cy="338554"/>
              </a:xfrm>
              <a:prstGeom prst="rect">
                <a:avLst/>
              </a:prstGeom>
              <a:noFill/>
            </p:spPr>
            <p:txBody>
              <a:bodyPr wrap="none" rtlCol="0">
                <a:spAutoFit/>
              </a:bodyPr>
              <a:lstStyle/>
              <a:p>
                <a:r>
                  <a:rPr lang="fr-BE" sz="1600" dirty="0" smtClean="0"/>
                  <a:t>LF6</a:t>
                </a:r>
              </a:p>
            </p:txBody>
          </p:sp>
          <p:sp>
            <p:nvSpPr>
              <p:cNvPr id="86" name="ZoneTexte 85"/>
              <p:cNvSpPr txBox="1"/>
              <p:nvPr/>
            </p:nvSpPr>
            <p:spPr>
              <a:xfrm>
                <a:off x="3756643" y="1323646"/>
                <a:ext cx="514885" cy="338554"/>
              </a:xfrm>
              <a:prstGeom prst="rect">
                <a:avLst/>
              </a:prstGeom>
              <a:noFill/>
            </p:spPr>
            <p:txBody>
              <a:bodyPr wrap="none" rtlCol="0">
                <a:spAutoFit/>
              </a:bodyPr>
              <a:lstStyle/>
              <a:p>
                <a:r>
                  <a:rPr lang="fr-BE" sz="1600" dirty="0" smtClean="0"/>
                  <a:t>UF2</a:t>
                </a:r>
              </a:p>
            </p:txBody>
          </p:sp>
          <p:sp>
            <p:nvSpPr>
              <p:cNvPr id="87" name="ZoneTexte 86"/>
              <p:cNvSpPr txBox="1"/>
              <p:nvPr/>
            </p:nvSpPr>
            <p:spPr>
              <a:xfrm>
                <a:off x="1892014" y="1239845"/>
                <a:ext cx="470000" cy="338554"/>
              </a:xfrm>
              <a:prstGeom prst="rect">
                <a:avLst/>
              </a:prstGeom>
              <a:noFill/>
            </p:spPr>
            <p:txBody>
              <a:bodyPr wrap="none" rtlCol="0">
                <a:spAutoFit/>
              </a:bodyPr>
              <a:lstStyle/>
              <a:p>
                <a:r>
                  <a:rPr lang="fr-BE" sz="1600" dirty="0" smtClean="0"/>
                  <a:t>LF2</a:t>
                </a:r>
              </a:p>
            </p:txBody>
          </p:sp>
          <p:sp>
            <p:nvSpPr>
              <p:cNvPr id="88" name="ZoneTexte 87"/>
              <p:cNvSpPr txBox="1"/>
              <p:nvPr/>
            </p:nvSpPr>
            <p:spPr>
              <a:xfrm>
                <a:off x="4235474" y="4945279"/>
                <a:ext cx="554960" cy="369332"/>
              </a:xfrm>
              <a:prstGeom prst="rect">
                <a:avLst/>
              </a:prstGeom>
              <a:noFill/>
            </p:spPr>
            <p:txBody>
              <a:bodyPr wrap="none" rtlCol="0">
                <a:spAutoFit/>
              </a:bodyPr>
              <a:lstStyle/>
              <a:p>
                <a:r>
                  <a:rPr lang="fr-BE" dirty="0" smtClean="0"/>
                  <a:t>UF3</a:t>
                </a:r>
              </a:p>
            </p:txBody>
          </p:sp>
          <p:sp>
            <p:nvSpPr>
              <p:cNvPr id="89" name="ZoneTexte 88"/>
              <p:cNvSpPr txBox="1"/>
              <p:nvPr/>
            </p:nvSpPr>
            <p:spPr>
              <a:xfrm>
                <a:off x="1506449" y="2203715"/>
                <a:ext cx="470000" cy="338554"/>
              </a:xfrm>
              <a:prstGeom prst="rect">
                <a:avLst/>
              </a:prstGeom>
              <a:noFill/>
            </p:spPr>
            <p:txBody>
              <a:bodyPr wrap="none" rtlCol="0">
                <a:spAutoFit/>
              </a:bodyPr>
              <a:lstStyle/>
              <a:p>
                <a:r>
                  <a:rPr lang="fr-BE" sz="1600" dirty="0" smtClean="0"/>
                  <a:t>LF3</a:t>
                </a:r>
              </a:p>
            </p:txBody>
          </p:sp>
          <p:sp>
            <p:nvSpPr>
              <p:cNvPr id="90" name="ZoneTexte 89"/>
              <p:cNvSpPr txBox="1"/>
              <p:nvPr/>
            </p:nvSpPr>
            <p:spPr>
              <a:xfrm>
                <a:off x="918796" y="2090939"/>
                <a:ext cx="470000" cy="338554"/>
              </a:xfrm>
              <a:prstGeom prst="rect">
                <a:avLst/>
              </a:prstGeom>
              <a:noFill/>
            </p:spPr>
            <p:txBody>
              <a:bodyPr wrap="none" rtlCol="0">
                <a:spAutoFit/>
              </a:bodyPr>
              <a:lstStyle/>
              <a:p>
                <a:r>
                  <a:rPr lang="fr-BE" sz="1600" dirty="0" smtClean="0"/>
                  <a:t>LF8</a:t>
                </a:r>
              </a:p>
            </p:txBody>
          </p:sp>
          <p:sp>
            <p:nvSpPr>
              <p:cNvPr id="91" name="ZoneTexte 90"/>
              <p:cNvSpPr txBox="1"/>
              <p:nvPr/>
            </p:nvSpPr>
            <p:spPr>
              <a:xfrm>
                <a:off x="881861" y="5025027"/>
                <a:ext cx="514885" cy="338554"/>
              </a:xfrm>
              <a:prstGeom prst="rect">
                <a:avLst/>
              </a:prstGeom>
              <a:noFill/>
            </p:spPr>
            <p:txBody>
              <a:bodyPr wrap="none" rtlCol="0">
                <a:spAutoFit/>
              </a:bodyPr>
              <a:lstStyle/>
              <a:p>
                <a:r>
                  <a:rPr lang="fr-BE" sz="1600" dirty="0" smtClean="0"/>
                  <a:t>UF8</a:t>
                </a:r>
              </a:p>
            </p:txBody>
          </p:sp>
          <p:sp>
            <p:nvSpPr>
              <p:cNvPr id="92" name="ZoneTexte 91"/>
              <p:cNvSpPr txBox="1"/>
              <p:nvPr/>
            </p:nvSpPr>
            <p:spPr>
              <a:xfrm>
                <a:off x="938613" y="918815"/>
                <a:ext cx="470000" cy="338554"/>
              </a:xfrm>
              <a:prstGeom prst="rect">
                <a:avLst/>
              </a:prstGeom>
              <a:noFill/>
            </p:spPr>
            <p:txBody>
              <a:bodyPr wrap="none" rtlCol="0">
                <a:spAutoFit/>
              </a:bodyPr>
              <a:lstStyle/>
              <a:p>
                <a:r>
                  <a:rPr lang="fr-BE" sz="1600" dirty="0" smtClean="0"/>
                  <a:t>LF4</a:t>
                </a:r>
              </a:p>
            </p:txBody>
          </p:sp>
          <p:sp>
            <p:nvSpPr>
              <p:cNvPr id="93" name="ZoneTexte 92"/>
              <p:cNvSpPr txBox="1"/>
              <p:nvPr/>
            </p:nvSpPr>
            <p:spPr>
              <a:xfrm>
                <a:off x="6589244" y="4054212"/>
                <a:ext cx="514885" cy="338554"/>
              </a:xfrm>
              <a:prstGeom prst="rect">
                <a:avLst/>
              </a:prstGeom>
              <a:noFill/>
            </p:spPr>
            <p:txBody>
              <a:bodyPr wrap="none" rtlCol="0">
                <a:spAutoFit/>
              </a:bodyPr>
              <a:lstStyle/>
              <a:p>
                <a:r>
                  <a:rPr lang="fr-BE" sz="1600" dirty="0" smtClean="0"/>
                  <a:t>UF5</a:t>
                </a:r>
              </a:p>
            </p:txBody>
          </p:sp>
          <p:sp>
            <p:nvSpPr>
              <p:cNvPr id="94" name="ZoneTexte 93"/>
              <p:cNvSpPr txBox="1"/>
              <p:nvPr/>
            </p:nvSpPr>
            <p:spPr>
              <a:xfrm>
                <a:off x="2163586" y="1560261"/>
                <a:ext cx="470000" cy="338554"/>
              </a:xfrm>
              <a:prstGeom prst="rect">
                <a:avLst/>
              </a:prstGeom>
              <a:noFill/>
            </p:spPr>
            <p:txBody>
              <a:bodyPr wrap="none" rtlCol="0">
                <a:spAutoFit/>
              </a:bodyPr>
              <a:lstStyle/>
              <a:p>
                <a:r>
                  <a:rPr lang="fr-BE" sz="1600" dirty="0" smtClean="0"/>
                  <a:t>LF5</a:t>
                </a:r>
              </a:p>
            </p:txBody>
          </p:sp>
          <p:sp>
            <p:nvSpPr>
              <p:cNvPr id="95" name="ZoneTexte 94"/>
              <p:cNvSpPr txBox="1"/>
              <p:nvPr/>
            </p:nvSpPr>
            <p:spPr>
              <a:xfrm>
                <a:off x="7367757" y="2075695"/>
                <a:ext cx="514885" cy="338554"/>
              </a:xfrm>
              <a:prstGeom prst="rect">
                <a:avLst/>
              </a:prstGeom>
              <a:noFill/>
            </p:spPr>
            <p:txBody>
              <a:bodyPr wrap="none" rtlCol="0">
                <a:spAutoFit/>
              </a:bodyPr>
              <a:lstStyle/>
              <a:p>
                <a:r>
                  <a:rPr lang="fr-BE" sz="1600" dirty="0" smtClean="0"/>
                  <a:t>UF4</a:t>
                </a:r>
              </a:p>
            </p:txBody>
          </p:sp>
          <p:sp>
            <p:nvSpPr>
              <p:cNvPr id="96" name="ZoneTexte 95"/>
              <p:cNvSpPr txBox="1"/>
              <p:nvPr/>
            </p:nvSpPr>
            <p:spPr>
              <a:xfrm>
                <a:off x="6446717" y="2699396"/>
                <a:ext cx="478016" cy="338554"/>
              </a:xfrm>
              <a:prstGeom prst="rect">
                <a:avLst/>
              </a:prstGeom>
              <a:noFill/>
            </p:spPr>
            <p:txBody>
              <a:bodyPr wrap="none" rtlCol="0">
                <a:spAutoFit/>
              </a:bodyPr>
              <a:lstStyle/>
              <a:p>
                <a:r>
                  <a:rPr lang="fr-BE" sz="1600" dirty="0" smtClean="0"/>
                  <a:t>FF1</a:t>
                </a:r>
              </a:p>
            </p:txBody>
          </p:sp>
          <p:sp>
            <p:nvSpPr>
              <p:cNvPr id="97" name="ZoneTexte 96"/>
              <p:cNvSpPr txBox="1"/>
              <p:nvPr/>
            </p:nvSpPr>
            <p:spPr>
              <a:xfrm>
                <a:off x="6448408" y="2170956"/>
                <a:ext cx="478016" cy="338554"/>
              </a:xfrm>
              <a:prstGeom prst="rect">
                <a:avLst/>
              </a:prstGeom>
              <a:noFill/>
            </p:spPr>
            <p:txBody>
              <a:bodyPr wrap="none" rtlCol="0">
                <a:spAutoFit/>
              </a:bodyPr>
              <a:lstStyle/>
              <a:p>
                <a:r>
                  <a:rPr lang="fr-BE" sz="1600" dirty="0" smtClean="0"/>
                  <a:t>FF2</a:t>
                </a:r>
              </a:p>
            </p:txBody>
          </p:sp>
          <p:sp>
            <p:nvSpPr>
              <p:cNvPr id="98" name="ZoneTexte 97"/>
              <p:cNvSpPr txBox="1"/>
              <p:nvPr/>
            </p:nvSpPr>
            <p:spPr>
              <a:xfrm>
                <a:off x="6357980" y="3053720"/>
                <a:ext cx="478016" cy="338554"/>
              </a:xfrm>
              <a:prstGeom prst="rect">
                <a:avLst/>
              </a:prstGeom>
              <a:noFill/>
            </p:spPr>
            <p:txBody>
              <a:bodyPr wrap="none" rtlCol="0">
                <a:spAutoFit/>
              </a:bodyPr>
              <a:lstStyle/>
              <a:p>
                <a:r>
                  <a:rPr lang="fr-BE" sz="1600" dirty="0" smtClean="0"/>
                  <a:t>FF3</a:t>
                </a:r>
              </a:p>
            </p:txBody>
          </p:sp>
          <p:sp>
            <p:nvSpPr>
              <p:cNvPr id="99" name="ZoneTexte 98"/>
              <p:cNvSpPr txBox="1"/>
              <p:nvPr/>
            </p:nvSpPr>
            <p:spPr>
              <a:xfrm>
                <a:off x="7370760" y="3320605"/>
                <a:ext cx="478016" cy="338554"/>
              </a:xfrm>
              <a:prstGeom prst="rect">
                <a:avLst/>
              </a:prstGeom>
              <a:noFill/>
            </p:spPr>
            <p:txBody>
              <a:bodyPr wrap="none" rtlCol="0">
                <a:spAutoFit/>
              </a:bodyPr>
              <a:lstStyle/>
              <a:p>
                <a:r>
                  <a:rPr lang="fr-BE" sz="1600" dirty="0" smtClean="0"/>
                  <a:t>FF4</a:t>
                </a:r>
              </a:p>
            </p:txBody>
          </p:sp>
          <p:sp>
            <p:nvSpPr>
              <p:cNvPr id="100" name="ZoneTexte 99"/>
              <p:cNvSpPr txBox="1"/>
              <p:nvPr/>
            </p:nvSpPr>
            <p:spPr>
              <a:xfrm>
                <a:off x="7363400" y="4037139"/>
                <a:ext cx="492443" cy="338554"/>
              </a:xfrm>
              <a:prstGeom prst="rect">
                <a:avLst/>
              </a:prstGeom>
              <a:noFill/>
            </p:spPr>
            <p:txBody>
              <a:bodyPr wrap="none" rtlCol="0">
                <a:spAutoFit/>
              </a:bodyPr>
              <a:lstStyle/>
              <a:p>
                <a:r>
                  <a:rPr lang="fr-BE" sz="1600" dirty="0" smtClean="0"/>
                  <a:t>CF4</a:t>
                </a:r>
              </a:p>
            </p:txBody>
          </p:sp>
          <p:sp>
            <p:nvSpPr>
              <p:cNvPr id="101" name="ZoneTexte 100"/>
              <p:cNvSpPr txBox="1"/>
              <p:nvPr/>
            </p:nvSpPr>
            <p:spPr>
              <a:xfrm>
                <a:off x="6927052" y="3789040"/>
                <a:ext cx="492443" cy="338554"/>
              </a:xfrm>
              <a:prstGeom prst="rect">
                <a:avLst/>
              </a:prstGeom>
              <a:noFill/>
            </p:spPr>
            <p:txBody>
              <a:bodyPr wrap="none" rtlCol="0">
                <a:spAutoFit/>
              </a:bodyPr>
              <a:lstStyle/>
              <a:p>
                <a:r>
                  <a:rPr lang="fr-BE" sz="1600" dirty="0" smtClean="0"/>
                  <a:t>CF2</a:t>
                </a:r>
              </a:p>
            </p:txBody>
          </p:sp>
          <p:sp>
            <p:nvSpPr>
              <p:cNvPr id="102" name="ZoneTexte 101"/>
              <p:cNvSpPr txBox="1"/>
              <p:nvPr/>
            </p:nvSpPr>
            <p:spPr>
              <a:xfrm>
                <a:off x="6407859" y="5097631"/>
                <a:ext cx="492443" cy="338554"/>
              </a:xfrm>
              <a:prstGeom prst="rect">
                <a:avLst/>
              </a:prstGeom>
              <a:noFill/>
            </p:spPr>
            <p:txBody>
              <a:bodyPr wrap="none" rtlCol="0">
                <a:spAutoFit/>
              </a:bodyPr>
              <a:lstStyle/>
              <a:p>
                <a:r>
                  <a:rPr lang="fr-BE" sz="1600" dirty="0" smtClean="0"/>
                  <a:t>CF3</a:t>
                </a:r>
              </a:p>
            </p:txBody>
          </p:sp>
          <p:sp>
            <p:nvSpPr>
              <p:cNvPr id="103" name="ZoneTexte 102"/>
              <p:cNvSpPr txBox="1"/>
              <p:nvPr/>
            </p:nvSpPr>
            <p:spPr>
              <a:xfrm>
                <a:off x="6375238" y="4652197"/>
                <a:ext cx="492443" cy="338554"/>
              </a:xfrm>
              <a:prstGeom prst="rect">
                <a:avLst/>
              </a:prstGeom>
              <a:noFill/>
            </p:spPr>
            <p:txBody>
              <a:bodyPr wrap="none" rtlCol="0">
                <a:spAutoFit/>
              </a:bodyPr>
              <a:lstStyle/>
              <a:p>
                <a:r>
                  <a:rPr lang="fr-BE" sz="1600" dirty="0" smtClean="0"/>
                  <a:t>CF1</a:t>
                </a:r>
              </a:p>
            </p:txBody>
          </p:sp>
          <p:sp>
            <p:nvSpPr>
              <p:cNvPr id="104" name="ZoneTexte 103"/>
              <p:cNvSpPr txBox="1"/>
              <p:nvPr/>
            </p:nvSpPr>
            <p:spPr>
              <a:xfrm>
                <a:off x="900239" y="6212869"/>
                <a:ext cx="558166" cy="338554"/>
              </a:xfrm>
              <a:prstGeom prst="rect">
                <a:avLst/>
              </a:prstGeom>
              <a:noFill/>
            </p:spPr>
            <p:txBody>
              <a:bodyPr wrap="none" rtlCol="0">
                <a:spAutoFit/>
              </a:bodyPr>
              <a:lstStyle/>
              <a:p>
                <a:r>
                  <a:rPr lang="fr-BE" sz="1600" dirty="0" smtClean="0"/>
                  <a:t>MF1</a:t>
                </a:r>
              </a:p>
            </p:txBody>
          </p:sp>
          <p:cxnSp>
            <p:nvCxnSpPr>
              <p:cNvPr id="105" name="Connecteur droit avec flèche 104"/>
              <p:cNvCxnSpPr/>
              <p:nvPr/>
            </p:nvCxnSpPr>
            <p:spPr>
              <a:xfrm flipV="1">
                <a:off x="1882775" y="6012656"/>
                <a:ext cx="2451100" cy="1555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en angle 105"/>
              <p:cNvCxnSpPr/>
              <p:nvPr/>
            </p:nvCxnSpPr>
            <p:spPr>
              <a:xfrm rot="16200000" flipH="1">
                <a:off x="1117995" y="2549127"/>
                <a:ext cx="3598866" cy="2742405"/>
              </a:xfrm>
              <a:prstGeom prst="bentConnector3">
                <a:avLst>
                  <a:gd name="adj1" fmla="val 10584"/>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p:cNvCxnSpPr/>
              <p:nvPr/>
            </p:nvCxnSpPr>
            <p:spPr>
              <a:xfrm>
                <a:off x="1969523" y="1672432"/>
                <a:ext cx="5059365" cy="288212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flipH="1">
                <a:off x="1398887" y="6238875"/>
                <a:ext cx="1288" cy="44001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1386964" y="6664597"/>
                <a:ext cx="6028249" cy="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7390232" y="5261341"/>
                <a:ext cx="8540" cy="14080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ZoneTexte 110"/>
              <p:cNvSpPr txBox="1"/>
              <p:nvPr/>
            </p:nvSpPr>
            <p:spPr>
              <a:xfrm>
                <a:off x="2752815" y="5053213"/>
                <a:ext cx="514885" cy="338554"/>
              </a:xfrm>
              <a:prstGeom prst="rect">
                <a:avLst/>
              </a:prstGeom>
              <a:noFill/>
            </p:spPr>
            <p:txBody>
              <a:bodyPr wrap="none" rtlCol="0">
                <a:spAutoFit/>
              </a:bodyPr>
              <a:lstStyle/>
              <a:p>
                <a:r>
                  <a:rPr lang="fr-BE" sz="1600" dirty="0" smtClean="0"/>
                  <a:t>UF6</a:t>
                </a:r>
              </a:p>
            </p:txBody>
          </p:sp>
          <p:sp>
            <p:nvSpPr>
              <p:cNvPr id="112" name="ZoneTexte 111"/>
              <p:cNvSpPr txBox="1"/>
              <p:nvPr/>
            </p:nvSpPr>
            <p:spPr>
              <a:xfrm>
                <a:off x="1912300" y="6008331"/>
                <a:ext cx="470000" cy="338554"/>
              </a:xfrm>
              <a:prstGeom prst="rect">
                <a:avLst/>
              </a:prstGeom>
              <a:noFill/>
            </p:spPr>
            <p:txBody>
              <a:bodyPr wrap="none" rtlCol="0">
                <a:spAutoFit/>
              </a:bodyPr>
              <a:lstStyle/>
              <a:p>
                <a:r>
                  <a:rPr lang="fr-BE" sz="1600" dirty="0" smtClean="0"/>
                  <a:t>LF7</a:t>
                </a:r>
              </a:p>
            </p:txBody>
          </p:sp>
          <p:sp>
            <p:nvSpPr>
              <p:cNvPr id="113" name="ZoneTexte 112"/>
              <p:cNvSpPr txBox="1"/>
              <p:nvPr/>
            </p:nvSpPr>
            <p:spPr>
              <a:xfrm>
                <a:off x="3580030" y="5983760"/>
                <a:ext cx="514885" cy="338554"/>
              </a:xfrm>
              <a:prstGeom prst="rect">
                <a:avLst/>
              </a:prstGeom>
              <a:noFill/>
            </p:spPr>
            <p:txBody>
              <a:bodyPr wrap="none" rtlCol="0">
                <a:spAutoFit/>
              </a:bodyPr>
              <a:lstStyle/>
              <a:p>
                <a:r>
                  <a:rPr lang="fr-BE" sz="1600" dirty="0" smtClean="0"/>
                  <a:t>UF7</a:t>
                </a:r>
              </a:p>
            </p:txBody>
          </p:sp>
        </p:grpSp>
        <p:grpSp>
          <p:nvGrpSpPr>
            <p:cNvPr id="117" name="Groupe 116"/>
            <p:cNvGrpSpPr/>
            <p:nvPr/>
          </p:nvGrpSpPr>
          <p:grpSpPr>
            <a:xfrm>
              <a:off x="1594365" y="949295"/>
              <a:ext cx="5996801" cy="1395382"/>
              <a:chOff x="1398886" y="404664"/>
              <a:chExt cx="5996801" cy="1944216"/>
            </a:xfrm>
          </p:grpSpPr>
          <p:cxnSp>
            <p:nvCxnSpPr>
              <p:cNvPr id="118" name="Connecteur droit 117"/>
              <p:cNvCxnSpPr/>
              <p:nvPr/>
            </p:nvCxnSpPr>
            <p:spPr>
              <a:xfrm flipV="1">
                <a:off x="1407200" y="406636"/>
                <a:ext cx="4880" cy="340075"/>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Connecteur droit 118"/>
              <p:cNvCxnSpPr/>
              <p:nvPr/>
            </p:nvCxnSpPr>
            <p:spPr>
              <a:xfrm>
                <a:off x="1398886" y="418391"/>
                <a:ext cx="59966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p:cNvCxnSpPr/>
              <p:nvPr/>
            </p:nvCxnSpPr>
            <p:spPr>
              <a:xfrm>
                <a:off x="7395687" y="404664"/>
                <a:ext cx="0" cy="194421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14"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Diagram</a:t>
            </a:r>
            <a:r>
              <a:rPr lang="fr-BE" sz="2400" dirty="0" smtClean="0">
                <a:latin typeface="Arial" charset="0"/>
                <a:cs typeface="Arial" charset="0"/>
              </a:rPr>
              <a:t> in </a:t>
            </a:r>
            <a:r>
              <a:rPr lang="fr-BE" sz="2400" dirty="0" err="1" smtClean="0">
                <a:latin typeface="Arial" charset="0"/>
                <a:cs typeface="Arial" charset="0"/>
              </a:rPr>
              <a:t>energy</a:t>
            </a:r>
            <a:r>
              <a:rPr lang="fr-BE" sz="2400" dirty="0" smtClean="0">
                <a:latin typeface="Arial" charset="0"/>
                <a:cs typeface="Arial" charset="0"/>
              </a:rPr>
              <a:t> circuit </a:t>
            </a:r>
            <a:r>
              <a:rPr lang="fr-BE" sz="2400" dirty="0" err="1" smtClean="0">
                <a:latin typeface="Arial" charset="0"/>
                <a:cs typeface="Arial" charset="0"/>
              </a:rPr>
              <a:t>language</a:t>
            </a:r>
            <a:endParaRPr lang="fr-BE" sz="2400" dirty="0">
              <a:latin typeface="Arial" charset="0"/>
              <a:cs typeface="Arial" charset="0"/>
            </a:endParaRPr>
          </a:p>
        </p:txBody>
      </p:sp>
      <p:grpSp>
        <p:nvGrpSpPr>
          <p:cNvPr id="115" name="Groupe 114"/>
          <p:cNvGrpSpPr/>
          <p:nvPr/>
        </p:nvGrpSpPr>
        <p:grpSpPr>
          <a:xfrm>
            <a:off x="7669488" y="88519"/>
            <a:ext cx="1474282" cy="806577"/>
            <a:chOff x="7669488" y="85344"/>
            <a:chExt cx="1474282" cy="806577"/>
          </a:xfrm>
        </p:grpSpPr>
        <p:pic>
          <p:nvPicPr>
            <p:cNvPr id="116"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8" descr="logo Ocean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 name="Image 51" descr="Imagex.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263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e 26"/>
          <p:cNvGrpSpPr>
            <a:grpSpLocks/>
          </p:cNvGrpSpPr>
          <p:nvPr/>
        </p:nvGrpSpPr>
        <p:grpSpPr bwMode="auto">
          <a:xfrm>
            <a:off x="0" y="0"/>
            <a:ext cx="9144000" cy="6858000"/>
            <a:chOff x="0" y="0"/>
            <a:chExt cx="9144000" cy="6858000"/>
          </a:xfrm>
        </p:grpSpPr>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2188"/>
          <a:stretch/>
        </p:blipFill>
        <p:spPr bwMode="auto">
          <a:xfrm>
            <a:off x="426068" y="1239732"/>
            <a:ext cx="7962900" cy="114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5993"/>
          <a:stretch/>
        </p:blipFill>
        <p:spPr bwMode="auto">
          <a:xfrm>
            <a:off x="425524" y="5373216"/>
            <a:ext cx="7962900" cy="102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43"/>
          <p:cNvSpPr txBox="1">
            <a:spLocks noChangeArrowheads="1"/>
          </p:cNvSpPr>
          <p:nvPr/>
        </p:nvSpPr>
        <p:spPr bwMode="auto">
          <a:xfrm>
            <a:off x="836612" y="400050"/>
            <a:ext cx="5247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Flows</a:t>
            </a:r>
            <a:r>
              <a:rPr lang="fr-BE" sz="2400" dirty="0" smtClean="0">
                <a:latin typeface="Arial" charset="0"/>
                <a:cs typeface="Arial" charset="0"/>
              </a:rPr>
              <a:t> - mass balance </a:t>
            </a:r>
            <a:r>
              <a:rPr lang="fr-BE" sz="2400" dirty="0" err="1" smtClean="0">
                <a:latin typeface="Arial" charset="0"/>
                <a:cs typeface="Arial" charset="0"/>
              </a:rPr>
              <a:t>analysis</a:t>
            </a:r>
            <a:endParaRPr lang="fr-BE" sz="2400" dirty="0">
              <a:latin typeface="Arial" charset="0"/>
              <a:cs typeface="Arial" charset="0"/>
            </a:endParaRPr>
          </a:p>
        </p:txBody>
      </p:sp>
      <p:pic>
        <p:nvPicPr>
          <p:cNvPr id="22" name="Image 51" descr="Imagex.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220073" y="2852936"/>
            <a:ext cx="3744416" cy="2246769"/>
          </a:xfrm>
          <a:prstGeom prst="rect">
            <a:avLst/>
          </a:prstGeom>
          <a:noFill/>
        </p:spPr>
        <p:txBody>
          <a:bodyPr wrap="square" rtlCol="0">
            <a:spAutoFit/>
          </a:bodyPr>
          <a:lstStyle/>
          <a:p>
            <a:pPr marL="342900" indent="-342900">
              <a:buClr>
                <a:srgbClr val="009900"/>
              </a:buClr>
              <a:buSzPct val="150000"/>
              <a:buFont typeface="Arial" panose="020B0604020202020204" pitchFamily="34" charset="0"/>
              <a:buChar char="•"/>
            </a:pPr>
            <a:r>
              <a:rPr lang="fr-BE" sz="2000" dirty="0" smtClean="0">
                <a:latin typeface="Arial" panose="020B0604020202020204" pitchFamily="34" charset="0"/>
                <a:cs typeface="Arial" panose="020B0604020202020204" pitchFamily="34" charset="0"/>
              </a:rPr>
              <a:t>Trace </a:t>
            </a:r>
            <a:r>
              <a:rPr lang="fr-BE" sz="2000" dirty="0" err="1" smtClean="0">
                <a:latin typeface="Arial" panose="020B0604020202020204" pitchFamily="34" charset="0"/>
                <a:cs typeface="Arial" panose="020B0604020202020204" pitchFamily="34" charset="0"/>
              </a:rPr>
              <a:t>element</a:t>
            </a:r>
            <a:r>
              <a:rPr lang="fr-BE" sz="2000" dirty="0" smtClean="0">
                <a:latin typeface="Arial" panose="020B0604020202020204" pitchFamily="34" charset="0"/>
                <a:cs typeface="Arial" panose="020B0604020202020204" pitchFamily="34" charset="0"/>
              </a:rPr>
              <a:t> concentrations in </a:t>
            </a:r>
            <a:r>
              <a:rPr lang="fr-BE" sz="2000" i="1" dirty="0" smtClean="0">
                <a:latin typeface="Arial" panose="020B0604020202020204" pitchFamily="34" charset="0"/>
                <a:cs typeface="Arial" panose="020B0604020202020204" pitchFamily="34" charset="0"/>
              </a:rPr>
              <a:t>P. </a:t>
            </a:r>
            <a:r>
              <a:rPr lang="fr-BE" sz="2000" i="1" dirty="0" err="1" smtClean="0">
                <a:latin typeface="Arial" panose="020B0604020202020204" pitchFamily="34" charset="0"/>
                <a:cs typeface="Arial" panose="020B0604020202020204" pitchFamily="34" charset="0"/>
              </a:rPr>
              <a:t>oceanica</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compartments</a:t>
            </a:r>
            <a:r>
              <a:rPr lang="fr-BE" sz="2000" dirty="0" smtClean="0">
                <a:latin typeface="Arial" panose="020B0604020202020204" pitchFamily="34" charset="0"/>
                <a:cs typeface="Arial" panose="020B0604020202020204" pitchFamily="34" charset="0"/>
              </a:rPr>
              <a:t>;</a:t>
            </a:r>
          </a:p>
          <a:p>
            <a:pPr marL="342900" indent="-342900">
              <a:buClr>
                <a:srgbClr val="009900"/>
              </a:buClr>
              <a:buSzPct val="150000"/>
              <a:buFont typeface="Arial" panose="020B0604020202020204" pitchFamily="34" charset="0"/>
              <a:buChar char="•"/>
            </a:pPr>
            <a:r>
              <a:rPr lang="fr-BE" sz="2000" dirty="0" smtClean="0">
                <a:latin typeface="Arial" panose="020B0604020202020204" pitchFamily="34" charset="0"/>
                <a:cs typeface="Arial" panose="020B0604020202020204" pitchFamily="34" charset="0"/>
              </a:rPr>
              <a:t>Trace </a:t>
            </a:r>
            <a:r>
              <a:rPr lang="fr-BE" sz="2000" dirty="0" err="1" smtClean="0">
                <a:latin typeface="Arial" panose="020B0604020202020204" pitchFamily="34" charset="0"/>
                <a:cs typeface="Arial" panose="020B0604020202020204" pitchFamily="34" charset="0"/>
              </a:rPr>
              <a:t>element</a:t>
            </a:r>
            <a:r>
              <a:rPr lang="fr-BE" sz="2000" dirty="0" smtClean="0">
                <a:latin typeface="Arial" panose="020B0604020202020204" pitchFamily="34" charset="0"/>
                <a:cs typeface="Arial" panose="020B0604020202020204" pitchFamily="34" charset="0"/>
              </a:rPr>
              <a:t> incorporation and </a:t>
            </a:r>
            <a:r>
              <a:rPr lang="fr-BE" sz="2000" dirty="0" err="1" smtClean="0">
                <a:latin typeface="Arial" panose="020B0604020202020204" pitchFamily="34" charset="0"/>
                <a:cs typeface="Arial" panose="020B0604020202020204" pitchFamily="34" charset="0"/>
              </a:rPr>
              <a:t>loss</a:t>
            </a:r>
            <a:r>
              <a:rPr lang="fr-BE" sz="2000" dirty="0" smtClean="0">
                <a:latin typeface="Arial" panose="020B0604020202020204" pitchFamily="34" charset="0"/>
                <a:cs typeface="Arial" panose="020B0604020202020204" pitchFamily="34" charset="0"/>
              </a:rPr>
              <a:t> rates;</a:t>
            </a:r>
          </a:p>
          <a:p>
            <a:pPr marL="342900" indent="-342900">
              <a:buClr>
                <a:srgbClr val="009900"/>
              </a:buClr>
              <a:buSzPct val="150000"/>
              <a:buFont typeface="Arial" panose="020B0604020202020204" pitchFamily="34" charset="0"/>
              <a:buChar char="•"/>
            </a:pPr>
            <a:r>
              <a:rPr lang="fr-BE" sz="2000" dirty="0" smtClean="0">
                <a:latin typeface="Arial" panose="020B0604020202020204" pitchFamily="34" charset="0"/>
                <a:cs typeface="Arial" panose="020B0604020202020204" pitchFamily="34" charset="0"/>
              </a:rPr>
              <a:t>Extrapolation</a:t>
            </a:r>
            <a:r>
              <a:rPr lang="fr-BE" sz="2000" i="1" dirty="0" smtClean="0">
                <a:latin typeface="Arial" panose="020B0604020202020204" pitchFamily="34" charset="0"/>
                <a:cs typeface="Arial" panose="020B0604020202020204" pitchFamily="34" charset="0"/>
              </a:rPr>
              <a:t> </a:t>
            </a:r>
            <a:r>
              <a:rPr lang="fr-BE" sz="2000" dirty="0" smtClean="0">
                <a:latin typeface="Arial" panose="020B0604020202020204" pitchFamily="34" charset="0"/>
                <a:cs typeface="Arial" panose="020B0604020202020204" pitchFamily="34" charset="0"/>
              </a:rPr>
              <a:t>to</a:t>
            </a:r>
            <a:r>
              <a:rPr lang="fr-BE" sz="2000" i="1" dirty="0" smtClean="0">
                <a:latin typeface="Arial" panose="020B0604020202020204" pitchFamily="34" charset="0"/>
                <a:cs typeface="Arial" panose="020B0604020202020204" pitchFamily="34" charset="0"/>
              </a:rPr>
              <a:t> </a:t>
            </a:r>
            <a:r>
              <a:rPr lang="fr-BE" sz="2000" dirty="0" smtClean="0">
                <a:latin typeface="Arial" panose="020B0604020202020204" pitchFamily="34" charset="0"/>
                <a:cs typeface="Arial" panose="020B0604020202020204" pitchFamily="34" charset="0"/>
              </a:rPr>
              <a:t>the </a:t>
            </a:r>
            <a:r>
              <a:rPr lang="fr-BE" sz="2000" dirty="0" err="1" smtClean="0">
                <a:latin typeface="Arial" panose="020B0604020202020204" pitchFamily="34" charset="0"/>
                <a:cs typeface="Arial" panose="020B0604020202020204" pitchFamily="34" charset="0"/>
              </a:rPr>
              <a:t>whole</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Mediterranean</a:t>
            </a:r>
            <a:r>
              <a:rPr lang="fr-BE" sz="2000" dirty="0" smtClean="0">
                <a:latin typeface="Arial" panose="020B0604020202020204" pitchFamily="34" charset="0"/>
                <a:cs typeface="Arial" panose="020B0604020202020204" pitchFamily="34" charset="0"/>
              </a:rPr>
              <a:t>.</a:t>
            </a:r>
            <a:endParaRPr lang="fr-BE" sz="2000" dirty="0">
              <a:latin typeface="Arial" panose="020B0604020202020204" pitchFamily="34" charset="0"/>
              <a:cs typeface="Arial" panose="020B0604020202020204" pitchFamily="34" charset="0"/>
            </a:endParaRPr>
          </a:p>
        </p:txBody>
      </p:sp>
      <p:grpSp>
        <p:nvGrpSpPr>
          <p:cNvPr id="16" name="Groupe 15"/>
          <p:cNvGrpSpPr/>
          <p:nvPr/>
        </p:nvGrpSpPr>
        <p:grpSpPr>
          <a:xfrm>
            <a:off x="7669488" y="88519"/>
            <a:ext cx="1474282" cy="806577"/>
            <a:chOff x="7669488" y="85344"/>
            <a:chExt cx="1474282" cy="806577"/>
          </a:xfrm>
        </p:grpSpPr>
        <p:pic>
          <p:nvPicPr>
            <p:cNvPr id="1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logo Ocea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Picture 2" descr="http://www.coastalwiki.org/w/images/7/70/Epiphytes.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rcRect l="1481" t="8550" r="62" b="20375"/>
          <a:stretch/>
        </p:blipFill>
        <p:spPr bwMode="auto">
          <a:xfrm>
            <a:off x="3952500" y="1240631"/>
            <a:ext cx="157861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val="0"/>
              </a:ext>
            </a:extLst>
          </a:blip>
          <a:srcRect l="19185"/>
          <a:stretch/>
        </p:blipFill>
        <p:spPr bwMode="auto">
          <a:xfrm>
            <a:off x="2218078" y="2596896"/>
            <a:ext cx="2371385" cy="25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Organigramme : Délai 39"/>
          <p:cNvSpPr>
            <a:spLocks noChangeAspect="1"/>
          </p:cNvSpPr>
          <p:nvPr/>
        </p:nvSpPr>
        <p:spPr>
          <a:xfrm>
            <a:off x="2218079" y="3455632"/>
            <a:ext cx="1498677" cy="1032724"/>
          </a:xfrm>
          <a:prstGeom prst="flowChartDelay">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41" name="Groupe 40"/>
          <p:cNvGrpSpPr>
            <a:grpSpLocks noChangeAspect="1"/>
          </p:cNvGrpSpPr>
          <p:nvPr/>
        </p:nvGrpSpPr>
        <p:grpSpPr>
          <a:xfrm>
            <a:off x="2752480" y="2827854"/>
            <a:ext cx="1138106" cy="927175"/>
            <a:chOff x="923278" y="1216194"/>
            <a:chExt cx="948422" cy="772646"/>
          </a:xfrm>
          <a:solidFill>
            <a:schemeClr val="bg1">
              <a:alpha val="60000"/>
            </a:schemeClr>
          </a:solidFill>
        </p:grpSpPr>
        <p:sp>
          <p:nvSpPr>
            <p:cNvPr id="42"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3" name="ZoneTexte 42"/>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44" name="Groupe 43"/>
          <p:cNvGrpSpPr>
            <a:grpSpLocks noChangeAspect="1"/>
          </p:cNvGrpSpPr>
          <p:nvPr/>
        </p:nvGrpSpPr>
        <p:grpSpPr>
          <a:xfrm>
            <a:off x="2726359" y="4146473"/>
            <a:ext cx="1143554" cy="927173"/>
            <a:chOff x="922089" y="1216194"/>
            <a:chExt cx="952962" cy="772646"/>
          </a:xfrm>
          <a:solidFill>
            <a:schemeClr val="bg1">
              <a:alpha val="60000"/>
            </a:schemeClr>
          </a:solidFill>
        </p:grpSpPr>
        <p:sp>
          <p:nvSpPr>
            <p:cNvPr id="4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6" name="ZoneTexte 45"/>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47" name="Groupe 46"/>
          <p:cNvGrpSpPr>
            <a:grpSpLocks noChangeAspect="1"/>
          </p:cNvGrpSpPr>
          <p:nvPr/>
        </p:nvGrpSpPr>
        <p:grpSpPr>
          <a:xfrm>
            <a:off x="4212198" y="1335854"/>
            <a:ext cx="1138106" cy="927175"/>
            <a:chOff x="923278" y="1216194"/>
            <a:chExt cx="948422" cy="772646"/>
          </a:xfrm>
          <a:solidFill>
            <a:schemeClr val="bg1">
              <a:alpha val="60000"/>
            </a:schemeClr>
          </a:solidFill>
        </p:grpSpPr>
        <p:sp>
          <p:nvSpPr>
            <p:cNvPr id="48"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49" name="ZoneTexte 48"/>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spTree>
    <p:extLst>
      <p:ext uri="{BB962C8B-B14F-4D97-AF65-F5344CB8AC3E}">
        <p14:creationId xmlns:p14="http://schemas.microsoft.com/office/powerpoint/2010/main" val="3636155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656"/>
          <a:stretch/>
        </p:blipFill>
        <p:spPr bwMode="auto">
          <a:xfrm>
            <a:off x="1101597" y="1045525"/>
            <a:ext cx="4766547" cy="263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243"/>
          <a:stretch/>
        </p:blipFill>
        <p:spPr bwMode="auto">
          <a:xfrm>
            <a:off x="4152652" y="3311681"/>
            <a:ext cx="4807376" cy="263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01597" y="5494873"/>
            <a:ext cx="7833031" cy="1246495"/>
          </a:xfrm>
          <a:prstGeom prst="rect">
            <a:avLst/>
          </a:prstGeom>
        </p:spPr>
        <p:txBody>
          <a:bodyPr wrap="square" lIns="0" rIns="0">
            <a:spAutoFit/>
          </a:bodyPr>
          <a:lstStyle/>
          <a:p>
            <a:pPr algn="just"/>
            <a:r>
              <a:rPr lang="en-GB" sz="1500" dirty="0">
                <a:latin typeface="Arial" panose="020B0604020202020204" pitchFamily="34" charset="0"/>
                <a:cs typeface="Arial" panose="020B0604020202020204" pitchFamily="34" charset="0"/>
              </a:rPr>
              <a:t>Annual balances of the amounts of some trace elements (TEs) in </a:t>
            </a:r>
            <a:r>
              <a:rPr lang="en-GB" sz="1500" i="1" dirty="0">
                <a:latin typeface="Arial" panose="020B0604020202020204" pitchFamily="34" charset="0"/>
                <a:cs typeface="Arial" panose="020B0604020202020204" pitchFamily="34" charset="0"/>
              </a:rPr>
              <a:t>P. </a:t>
            </a:r>
            <a:r>
              <a:rPr lang="en-GB" sz="1500" i="1" dirty="0" err="1">
                <a:latin typeface="Arial" panose="020B0604020202020204" pitchFamily="34" charset="0"/>
                <a:cs typeface="Arial" panose="020B0604020202020204" pitchFamily="34" charset="0"/>
              </a:rPr>
              <a:t>oceanica</a:t>
            </a:r>
            <a:r>
              <a:rPr lang="en-GB" sz="1500" dirty="0">
                <a:latin typeface="Arial" panose="020B0604020202020204" pitchFamily="34" charset="0"/>
                <a:cs typeface="Arial" panose="020B0604020202020204" pitchFamily="34" charset="0"/>
              </a:rPr>
              <a:t> (tons y</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for the whole Mediterranean </a:t>
            </a:r>
            <a:r>
              <a:rPr lang="en-GB" sz="1500" dirty="0" smtClean="0">
                <a:latin typeface="Arial" panose="020B0604020202020204" pitchFamily="34" charset="0"/>
                <a:cs typeface="Arial" panose="020B0604020202020204" pitchFamily="34" charset="0"/>
              </a:rPr>
              <a:t>(</a:t>
            </a:r>
            <a:r>
              <a:rPr lang="en-GB" sz="1500" dirty="0" err="1" smtClean="0">
                <a:latin typeface="Arial" panose="020B0604020202020204" pitchFamily="34" charset="0"/>
                <a:cs typeface="Arial" panose="020B0604020202020204" pitchFamily="34" charset="0"/>
              </a:rPr>
              <a:t>Sanz-Lázaro</a:t>
            </a:r>
            <a:r>
              <a:rPr lang="en-GB" sz="1500" dirty="0" smtClean="0">
                <a:latin typeface="Arial" panose="020B0604020202020204" pitchFamily="34" charset="0"/>
                <a:cs typeface="Arial" panose="020B0604020202020204" pitchFamily="34" charset="0"/>
              </a:rPr>
              <a:t> et al., 2012). </a:t>
            </a:r>
            <a:r>
              <a:rPr lang="en-GB" sz="1500" dirty="0">
                <a:latin typeface="Arial" panose="020B0604020202020204" pitchFamily="34" charset="0"/>
                <a:cs typeface="Arial" panose="020B0604020202020204" pitchFamily="34" charset="0"/>
              </a:rPr>
              <a:t>Positive </a:t>
            </a:r>
            <a:r>
              <a:rPr lang="en-GB" sz="1500" dirty="0" smtClean="0">
                <a:latin typeface="Arial" panose="020B0604020202020204" pitchFamily="34" charset="0"/>
                <a:cs typeface="Arial" panose="020B0604020202020204" pitchFamily="34" charset="0"/>
              </a:rPr>
              <a:t>or </a:t>
            </a:r>
            <a:r>
              <a:rPr lang="en-GB" sz="1500" dirty="0">
                <a:latin typeface="Arial" panose="020B0604020202020204" pitchFamily="34" charset="0"/>
                <a:cs typeface="Arial" panose="020B0604020202020204" pitchFamily="34" charset="0"/>
              </a:rPr>
              <a:t>negative </a:t>
            </a:r>
            <a:r>
              <a:rPr lang="en-GB" sz="1500" dirty="0" smtClean="0">
                <a:latin typeface="Arial" panose="020B0604020202020204" pitchFamily="34" charset="0"/>
                <a:cs typeface="Arial" panose="020B0604020202020204" pitchFamily="34" charset="0"/>
              </a:rPr>
              <a:t>balance </a:t>
            </a:r>
            <a:r>
              <a:rPr lang="en-GB" sz="1500" dirty="0">
                <a:latin typeface="Arial" panose="020B0604020202020204" pitchFamily="34" charset="0"/>
                <a:cs typeface="Arial" panose="020B0604020202020204" pitchFamily="34" charset="0"/>
              </a:rPr>
              <a:t>values indicate </a:t>
            </a:r>
            <a:r>
              <a:rPr lang="en-GB" sz="1500" dirty="0" smtClean="0">
                <a:latin typeface="Arial" panose="020B0604020202020204" pitchFamily="34" charset="0"/>
                <a:cs typeface="Arial" panose="020B0604020202020204" pitchFamily="34" charset="0"/>
              </a:rPr>
              <a:t>the </a:t>
            </a:r>
            <a:r>
              <a:rPr lang="en-GB" sz="1500" dirty="0">
                <a:latin typeface="Arial" panose="020B0604020202020204" pitchFamily="34" charset="0"/>
                <a:cs typeface="Arial" panose="020B0604020202020204" pitchFamily="34" charset="0"/>
              </a:rPr>
              <a:t>incorporation (sink) or the release (source) of TEs by </a:t>
            </a:r>
            <a:r>
              <a:rPr lang="en-GB" sz="1500" i="1" dirty="0">
                <a:latin typeface="Arial" panose="020B0604020202020204" pitchFamily="34" charset="0"/>
                <a:cs typeface="Arial" panose="020B0604020202020204" pitchFamily="34" charset="0"/>
              </a:rPr>
              <a:t>P. </a:t>
            </a:r>
            <a:r>
              <a:rPr lang="en-GB" sz="1500" i="1" dirty="0" err="1" smtClean="0">
                <a:latin typeface="Arial" panose="020B0604020202020204" pitchFamily="34" charset="0"/>
                <a:cs typeface="Arial" panose="020B0604020202020204" pitchFamily="34" charset="0"/>
              </a:rPr>
              <a:t>oceanica</a:t>
            </a:r>
            <a:r>
              <a:rPr lang="en-GB" sz="1500" dirty="0" smtClean="0">
                <a:latin typeface="Arial" panose="020B0604020202020204" pitchFamily="34" charset="0"/>
                <a:cs typeface="Arial" panose="020B0604020202020204" pitchFamily="34" charset="0"/>
              </a:rPr>
              <a:t>. </a:t>
            </a:r>
            <a:r>
              <a:rPr lang="en-GB" sz="1500" dirty="0">
                <a:latin typeface="Arial" panose="020B0604020202020204" pitchFamily="34" charset="0"/>
                <a:cs typeface="Arial" panose="020B0604020202020204" pitchFamily="34" charset="0"/>
              </a:rPr>
              <a:t>These </a:t>
            </a:r>
            <a:r>
              <a:rPr lang="en-GB" sz="1500" dirty="0" smtClean="0">
                <a:latin typeface="Arial" panose="020B0604020202020204" pitchFamily="34" charset="0"/>
                <a:cs typeface="Arial" panose="020B0604020202020204" pitchFamily="34" charset="0"/>
              </a:rPr>
              <a:t>balances are </a:t>
            </a:r>
            <a:r>
              <a:rPr lang="en-GB" sz="1500" dirty="0">
                <a:latin typeface="Arial" panose="020B0604020202020204" pitchFamily="34" charset="0"/>
                <a:cs typeface="Arial" panose="020B0604020202020204" pitchFamily="34" charset="0"/>
              </a:rPr>
              <a:t>expressed in equivalent % to the 2010 TE’s mean world production (tons y</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a:t>
            </a:r>
            <a:r>
              <a:rPr lang="en-GB" sz="1500" dirty="0" smtClean="0">
                <a:latin typeface="Arial" panose="020B0604020202020204" pitchFamily="34" charset="0"/>
                <a:cs typeface="Arial" panose="020B0604020202020204" pitchFamily="34" charset="0"/>
              </a:rPr>
              <a:t>Mineral Yearbooks, US </a:t>
            </a:r>
            <a:r>
              <a:rPr lang="en-GB" sz="1500" dirty="0">
                <a:latin typeface="Arial" panose="020B0604020202020204" pitchFamily="34" charset="0"/>
                <a:cs typeface="Arial" panose="020B0604020202020204" pitchFamily="34" charset="0"/>
              </a:rPr>
              <a:t>Geological </a:t>
            </a:r>
            <a:r>
              <a:rPr lang="en-GB" sz="1500" dirty="0" smtClean="0">
                <a:latin typeface="Arial" panose="020B0604020202020204" pitchFamily="34" charset="0"/>
                <a:cs typeface="Arial" panose="020B0604020202020204" pitchFamily="34" charset="0"/>
              </a:rPr>
              <a:t>Survey).</a:t>
            </a:r>
            <a:endParaRPr lang="fr-BE" sz="1500"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817" y="1340768"/>
            <a:ext cx="2576655" cy="1512168"/>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8" y="3212976"/>
            <a:ext cx="1852760" cy="2234772"/>
          </a:xfrm>
          <a:prstGeom prst="rect">
            <a:avLst/>
          </a:prstGeom>
        </p:spPr>
      </p:pic>
      <p:sp>
        <p:nvSpPr>
          <p:cNvPr id="38" name="Text Box 43"/>
          <p:cNvSpPr txBox="1">
            <a:spLocks noChangeArrowheads="1"/>
          </p:cNvSpPr>
          <p:nvPr/>
        </p:nvSpPr>
        <p:spPr bwMode="auto">
          <a:xfrm>
            <a:off x="836612" y="400050"/>
            <a:ext cx="3159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A </a:t>
            </a:r>
            <a:r>
              <a:rPr lang="fr-BE" sz="2400" dirty="0" err="1" smtClean="0">
                <a:latin typeface="Arial" charset="0"/>
                <a:cs typeface="Arial" charset="0"/>
              </a:rPr>
              <a:t>sink</a:t>
            </a:r>
            <a:r>
              <a:rPr lang="fr-BE" sz="2400" dirty="0" smtClean="0">
                <a:latin typeface="Arial" charset="0"/>
                <a:cs typeface="Arial" charset="0"/>
              </a:rPr>
              <a:t> or a source …</a:t>
            </a:r>
            <a:endParaRPr lang="fr-BE" sz="2400" dirty="0">
              <a:latin typeface="Arial" charset="0"/>
              <a:cs typeface="Arial" charset="0"/>
            </a:endParaRPr>
          </a:p>
        </p:txBody>
      </p:sp>
      <p:grpSp>
        <p:nvGrpSpPr>
          <p:cNvPr id="15" name="Groupe 14"/>
          <p:cNvGrpSpPr/>
          <p:nvPr/>
        </p:nvGrpSpPr>
        <p:grpSpPr>
          <a:xfrm>
            <a:off x="7669488" y="88519"/>
            <a:ext cx="1474282" cy="806577"/>
            <a:chOff x="7669488" y="85344"/>
            <a:chExt cx="1474282" cy="806577"/>
          </a:xfrm>
        </p:grpSpPr>
        <p:pic>
          <p:nvPicPr>
            <p:cNvPr id="16"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logo Oce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63622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6399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Flows</a:t>
            </a:r>
            <a:r>
              <a:rPr lang="fr-BE" sz="2400" dirty="0" smtClean="0">
                <a:latin typeface="Arial" charset="0"/>
                <a:cs typeface="Arial" charset="0"/>
              </a:rPr>
              <a:t> - </a:t>
            </a:r>
            <a:r>
              <a:rPr lang="fr-BE" sz="2400" dirty="0" err="1" smtClean="0">
                <a:latin typeface="Arial" charset="0"/>
                <a:cs typeface="Arial" charset="0"/>
              </a:rPr>
              <a:t>experimental</a:t>
            </a:r>
            <a:r>
              <a:rPr lang="fr-BE" sz="2400" dirty="0" smtClean="0">
                <a:latin typeface="Arial" charset="0"/>
                <a:cs typeface="Arial" charset="0"/>
              </a:rPr>
              <a:t> design</a:t>
            </a:r>
            <a:endParaRPr lang="fr-BE" sz="2400" dirty="0">
              <a:latin typeface="Arial" charset="0"/>
              <a:cs typeface="Arial" charset="0"/>
            </a:endParaRPr>
          </a:p>
        </p:txBody>
      </p:sp>
      <p:grpSp>
        <p:nvGrpSpPr>
          <p:cNvPr id="27" name="Groupe 6"/>
          <p:cNvGrpSpPr>
            <a:grpSpLocks/>
          </p:cNvGrpSpPr>
          <p:nvPr/>
        </p:nvGrpSpPr>
        <p:grpSpPr bwMode="auto">
          <a:xfrm>
            <a:off x="7451725" y="0"/>
            <a:ext cx="1692275" cy="896197"/>
            <a:chOff x="7451725" y="0"/>
            <a:chExt cx="1692275" cy="896197"/>
          </a:xfrm>
        </p:grpSpPr>
        <p:pic>
          <p:nvPicPr>
            <p:cNvPr id="3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61707"/>
            <a:stretch>
              <a:fillRect/>
            </a:stretch>
          </p:blipFill>
          <p:spPr bwMode="auto">
            <a:xfrm>
              <a:off x="8619557" y="0"/>
              <a:ext cx="524443" cy="89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logo Oce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169954"/>
              <a:ext cx="1079163" cy="7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51" descr="Imagex.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43608" y="1151895"/>
            <a:ext cx="7287917" cy="2477601"/>
          </a:xfrm>
          <a:prstGeom prst="rect">
            <a:avLst/>
          </a:prstGeom>
          <a:solidFill>
            <a:schemeClr val="bg1"/>
          </a:solidFill>
        </p:spPr>
        <p:txBody>
          <a:bodyPr wrap="square" rtlCol="0">
            <a:spAutoFit/>
          </a:bodyPr>
          <a:lstStyle/>
          <a:p>
            <a:r>
              <a:rPr lang="fr-BE" sz="2000" dirty="0" err="1" smtClean="0">
                <a:latin typeface="Arial" panose="020B0604020202020204" pitchFamily="34" charset="0"/>
                <a:cs typeface="Arial" panose="020B0604020202020204" pitchFamily="34" charset="0"/>
              </a:rPr>
              <a:t>Experimental</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exposure</a:t>
            </a:r>
            <a:r>
              <a:rPr lang="fr-BE" sz="2000" dirty="0" smtClean="0">
                <a:latin typeface="Arial" panose="020B0604020202020204" pitchFamily="34" charset="0"/>
                <a:cs typeface="Arial" panose="020B0604020202020204" pitchFamily="34" charset="0"/>
              </a:rPr>
              <a:t>:</a:t>
            </a:r>
          </a:p>
          <a:p>
            <a:pPr marL="800100" lvl="1" indent="-342900">
              <a:buClr>
                <a:srgbClr val="009900"/>
              </a:buClr>
              <a:buSzPct val="150000"/>
              <a:buFont typeface="Arial" panose="020B0604020202020204" pitchFamily="34" charset="0"/>
              <a:buChar char="•"/>
            </a:pPr>
            <a:r>
              <a:rPr lang="fr-BE" sz="2000" dirty="0" smtClean="0">
                <a:latin typeface="Arial" panose="020B0604020202020204" pitchFamily="34" charset="0"/>
                <a:cs typeface="Arial" panose="020B0604020202020204" pitchFamily="34" charset="0"/>
              </a:rPr>
              <a:t>In </a:t>
            </a:r>
            <a:r>
              <a:rPr lang="fr-BE" sz="2000" dirty="0" err="1" smtClean="0">
                <a:latin typeface="Arial" panose="020B0604020202020204" pitchFamily="34" charset="0"/>
                <a:cs typeface="Arial" panose="020B0604020202020204" pitchFamily="34" charset="0"/>
              </a:rPr>
              <a:t>aquaria</a:t>
            </a:r>
            <a:r>
              <a:rPr lang="fr-BE" sz="2000" dirty="0" smtClean="0">
                <a:latin typeface="Arial" panose="020B0604020202020204" pitchFamily="34" charset="0"/>
                <a:cs typeface="Arial" panose="020B0604020202020204" pitchFamily="34" charset="0"/>
              </a:rPr>
              <a:t>;</a:t>
            </a:r>
          </a:p>
          <a:p>
            <a:pPr marL="800100" lvl="1" indent="-342900">
              <a:spcAft>
                <a:spcPts val="1800"/>
              </a:spcAft>
              <a:buClr>
                <a:srgbClr val="009900"/>
              </a:buClr>
              <a:buSzPct val="150000"/>
              <a:buFont typeface="Arial" panose="020B0604020202020204" pitchFamily="34" charset="0"/>
              <a:buChar char="•"/>
            </a:pPr>
            <a:r>
              <a:rPr lang="fr-BE" sz="2000" i="1" dirty="0" smtClean="0">
                <a:latin typeface="Arial" panose="020B0604020202020204" pitchFamily="34" charset="0"/>
                <a:cs typeface="Arial" panose="020B0604020202020204" pitchFamily="34" charset="0"/>
              </a:rPr>
              <a:t>In situ.</a:t>
            </a:r>
          </a:p>
          <a:p>
            <a:r>
              <a:rPr lang="fr-BE" sz="2000" dirty="0" smtClean="0">
                <a:latin typeface="Arial" panose="020B0604020202020204" pitchFamily="34" charset="0"/>
                <a:cs typeface="Arial" panose="020B0604020202020204" pitchFamily="34" charset="0"/>
              </a:rPr>
              <a:t>Trace </a:t>
            </a:r>
            <a:r>
              <a:rPr lang="fr-BE" sz="2000" dirty="0" err="1" smtClean="0">
                <a:latin typeface="Arial" panose="020B0604020202020204" pitchFamily="34" charset="0"/>
                <a:cs typeface="Arial" panose="020B0604020202020204" pitchFamily="34" charset="0"/>
              </a:rPr>
              <a:t>elements</a:t>
            </a:r>
            <a:r>
              <a:rPr lang="fr-BE" sz="2000" dirty="0" smtClean="0">
                <a:latin typeface="Arial" panose="020B0604020202020204" pitchFamily="34" charset="0"/>
                <a:cs typeface="Arial" panose="020B0604020202020204" pitchFamily="34" charset="0"/>
              </a:rPr>
              <a:t>:</a:t>
            </a:r>
          </a:p>
          <a:p>
            <a:pPr marL="800100" lvl="1" indent="-342900">
              <a:buClr>
                <a:srgbClr val="009900"/>
              </a:buClr>
              <a:buSzPct val="150000"/>
              <a:buFont typeface="Arial" panose="020B0604020202020204" pitchFamily="34" charset="0"/>
              <a:buChar char="•"/>
            </a:pPr>
            <a:r>
              <a:rPr lang="fr-BE" sz="2000" dirty="0" smtClean="0">
                <a:latin typeface="Arial" panose="020B0604020202020204" pitchFamily="34" charset="0"/>
                <a:cs typeface="Arial" panose="020B0604020202020204" pitchFamily="34" charset="0"/>
              </a:rPr>
              <a:t>Contamination </a:t>
            </a:r>
            <a:r>
              <a:rPr lang="fr-BE" sz="2000" dirty="0" err="1" smtClean="0">
                <a:latin typeface="Arial" panose="020B0604020202020204" pitchFamily="34" charset="0"/>
                <a:cs typeface="Arial" panose="020B0604020202020204" pitchFamily="34" charset="0"/>
              </a:rPr>
              <a:t>with</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radionuclides</a:t>
            </a:r>
            <a:r>
              <a:rPr lang="fr-BE" sz="2000" dirty="0" smtClean="0">
                <a:latin typeface="Arial" panose="020B0604020202020204" pitchFamily="34" charset="0"/>
                <a:cs typeface="Arial" panose="020B0604020202020204" pitchFamily="34" charset="0"/>
              </a:rPr>
              <a:t>;</a:t>
            </a:r>
          </a:p>
          <a:p>
            <a:pPr marL="800100" lvl="1" indent="-342900">
              <a:buClr>
                <a:srgbClr val="009900"/>
              </a:buClr>
              <a:buSzPct val="150000"/>
              <a:buFont typeface="Arial" panose="020B0604020202020204" pitchFamily="34" charset="0"/>
              <a:buChar char="•"/>
            </a:pPr>
            <a:r>
              <a:rPr lang="fr-BE" sz="2000" dirty="0" err="1" smtClean="0">
                <a:latin typeface="Arial" panose="020B0604020202020204" pitchFamily="34" charset="0"/>
                <a:cs typeface="Arial" panose="020B0604020202020204" pitchFamily="34" charset="0"/>
              </a:rPr>
              <a:t>Enrichment</a:t>
            </a:r>
            <a:r>
              <a:rPr lang="fr-BE" sz="2000" dirty="0" smtClean="0">
                <a:latin typeface="Arial" panose="020B0604020202020204" pitchFamily="34" charset="0"/>
                <a:cs typeface="Arial" panose="020B0604020202020204" pitchFamily="34" charset="0"/>
              </a:rPr>
              <a:t> of the </a:t>
            </a:r>
            <a:r>
              <a:rPr lang="fr-BE" sz="2000" dirty="0" err="1" smtClean="0">
                <a:latin typeface="Arial" panose="020B0604020202020204" pitchFamily="34" charset="0"/>
                <a:cs typeface="Arial" panose="020B0604020202020204" pitchFamily="34" charset="0"/>
              </a:rPr>
              <a:t>less</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abundant</a:t>
            </a:r>
            <a:r>
              <a:rPr lang="fr-BE" sz="2000" dirty="0" smtClean="0">
                <a:latin typeface="Arial" panose="020B0604020202020204" pitchFamily="34" charset="0"/>
                <a:cs typeface="Arial" panose="020B0604020202020204" pitchFamily="34" charset="0"/>
              </a:rPr>
              <a:t> stable isotopes;</a:t>
            </a:r>
          </a:p>
          <a:p>
            <a:pPr marL="800100" lvl="1" indent="-342900">
              <a:buClr>
                <a:srgbClr val="009900"/>
              </a:buClr>
              <a:buSzPct val="150000"/>
              <a:buFont typeface="Arial" panose="020B0604020202020204" pitchFamily="34" charset="0"/>
              <a:buChar char="•"/>
            </a:pPr>
            <a:r>
              <a:rPr lang="fr-BE" sz="2000" dirty="0" smtClean="0">
                <a:latin typeface="Arial" panose="020B0604020202020204" pitchFamily="34" charset="0"/>
                <a:cs typeface="Arial" panose="020B0604020202020204" pitchFamily="34" charset="0"/>
              </a:rPr>
              <a:t>High </a:t>
            </a:r>
            <a:r>
              <a:rPr lang="fr-BE" sz="2000" dirty="0">
                <a:latin typeface="Arial" panose="020B0604020202020204" pitchFamily="34" charset="0"/>
                <a:cs typeface="Arial" panose="020B0604020202020204" pitchFamily="34" charset="0"/>
              </a:rPr>
              <a:t>relevant concentrations in </a:t>
            </a:r>
            <a:r>
              <a:rPr lang="fr-BE" sz="2000" dirty="0" err="1">
                <a:latin typeface="Arial" panose="020B0604020202020204" pitchFamily="34" charset="0"/>
                <a:cs typeface="Arial" panose="020B0604020202020204" pitchFamily="34" charset="0"/>
              </a:rPr>
              <a:t>pristine</a:t>
            </a:r>
            <a:r>
              <a:rPr lang="fr-BE" sz="2000" dirty="0">
                <a:latin typeface="Arial" panose="020B0604020202020204" pitchFamily="34" charset="0"/>
                <a:cs typeface="Arial" panose="020B0604020202020204" pitchFamily="34" charset="0"/>
              </a:rPr>
              <a:t> </a:t>
            </a:r>
            <a:r>
              <a:rPr lang="fr-BE" sz="2000" dirty="0" smtClean="0">
                <a:latin typeface="Arial" panose="020B0604020202020204" pitchFamily="34" charset="0"/>
                <a:cs typeface="Arial" panose="020B0604020202020204" pitchFamily="34" charset="0"/>
              </a:rPr>
              <a:t>conditions.</a:t>
            </a: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94" y="3774587"/>
            <a:ext cx="2782126" cy="3012529"/>
          </a:xfrm>
          <a:prstGeom prst="rect">
            <a:avLst/>
          </a:prstGeom>
        </p:spPr>
      </p:pic>
      <p:pic>
        <p:nvPicPr>
          <p:cNvPr id="13" name="Picture 1"/>
          <p:cNvPicPr>
            <a:picLocks noChangeAspect="1"/>
          </p:cNvPicPr>
          <p:nvPr/>
        </p:nvPicPr>
        <p:blipFill>
          <a:blip r:embed="rId6">
            <a:extLst>
              <a:ext uri="{28A0092B-C50C-407E-A947-70E740481C1C}">
                <a14:useLocalDpi xmlns:a14="http://schemas.microsoft.com/office/drawing/2010/main" val="0"/>
              </a:ext>
            </a:extLst>
          </a:blip>
          <a:srcRect t="5983"/>
          <a:stretch>
            <a:fillRect/>
          </a:stretch>
        </p:blipFill>
        <p:spPr bwMode="auto">
          <a:xfrm>
            <a:off x="4672147" y="3861048"/>
            <a:ext cx="4149839" cy="292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4340" y="996140"/>
            <a:ext cx="4616621" cy="146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228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6"/>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115" name="Groupe 114"/>
          <p:cNvGrpSpPr/>
          <p:nvPr/>
        </p:nvGrpSpPr>
        <p:grpSpPr>
          <a:xfrm>
            <a:off x="7669488" y="88519"/>
            <a:ext cx="1474282" cy="806577"/>
            <a:chOff x="7669488" y="85344"/>
            <a:chExt cx="1474282" cy="806577"/>
          </a:xfrm>
        </p:grpSpPr>
        <p:pic>
          <p:nvPicPr>
            <p:cNvPr id="1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8" descr="logo Oce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 name="Image 51" descr="Imagex.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 Box 43"/>
          <p:cNvSpPr txBox="1">
            <a:spLocks noChangeArrowheads="1"/>
          </p:cNvSpPr>
          <p:nvPr/>
        </p:nvSpPr>
        <p:spPr bwMode="auto">
          <a:xfrm>
            <a:off x="836612" y="400050"/>
            <a:ext cx="6399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Flows</a:t>
            </a:r>
            <a:r>
              <a:rPr lang="fr-BE" sz="2400" dirty="0" smtClean="0">
                <a:latin typeface="Arial" charset="0"/>
                <a:cs typeface="Arial" charset="0"/>
              </a:rPr>
              <a:t> - </a:t>
            </a:r>
            <a:r>
              <a:rPr lang="fr-BE" sz="2400" dirty="0" err="1" smtClean="0">
                <a:latin typeface="Arial" charset="0"/>
                <a:cs typeface="Arial" charset="0"/>
              </a:rPr>
              <a:t>experimental</a:t>
            </a:r>
            <a:r>
              <a:rPr lang="fr-BE" sz="2400" dirty="0" smtClean="0">
                <a:latin typeface="Arial" charset="0"/>
                <a:cs typeface="Arial" charset="0"/>
              </a:rPr>
              <a:t> design</a:t>
            </a:r>
            <a:endParaRPr lang="fr-BE" sz="2400" dirty="0">
              <a:latin typeface="Arial" charset="0"/>
              <a:cs typeface="Arial" charset="0"/>
            </a:endParaRPr>
          </a:p>
        </p:txBody>
      </p:sp>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1052736"/>
            <a:ext cx="5256584" cy="280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2256"/>
          <a:stretch/>
        </p:blipFill>
        <p:spPr bwMode="auto">
          <a:xfrm>
            <a:off x="1011919" y="3960539"/>
            <a:ext cx="4760976" cy="275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4391980" y="1098649"/>
            <a:ext cx="1836204" cy="307777"/>
          </a:xfrm>
          <a:prstGeom prst="rect">
            <a:avLst/>
          </a:prstGeom>
          <a:noFill/>
        </p:spPr>
        <p:txBody>
          <a:bodyPr wrap="square" rtlCol="0">
            <a:spAutoFit/>
          </a:bodyPr>
          <a:lstStyle/>
          <a:p>
            <a:r>
              <a:rPr lang="fr-BE" sz="1400" u="sng" dirty="0" smtClean="0">
                <a:latin typeface="Arial" panose="020B0604020202020204" pitchFamily="34" charset="0"/>
                <a:cs typeface="Arial" panose="020B0604020202020204" pitchFamily="34" charset="0"/>
              </a:rPr>
              <a:t>water and </a:t>
            </a:r>
            <a:r>
              <a:rPr lang="fr-BE" sz="1400" u="sng" dirty="0" err="1" smtClean="0">
                <a:latin typeface="Arial" panose="020B0604020202020204" pitchFamily="34" charset="0"/>
                <a:cs typeface="Arial" panose="020B0604020202020204" pitchFamily="34" charset="0"/>
              </a:rPr>
              <a:t>leaves</a:t>
            </a:r>
            <a:endParaRPr lang="fr-BE" sz="1400" u="sng" dirty="0">
              <a:latin typeface="Arial" panose="020B0604020202020204" pitchFamily="34" charset="0"/>
              <a:cs typeface="Arial" panose="020B0604020202020204" pitchFamily="34" charset="0"/>
            </a:endParaRPr>
          </a:p>
        </p:txBody>
      </p:sp>
      <p:sp>
        <p:nvSpPr>
          <p:cNvPr id="43" name="ZoneTexte 42"/>
          <p:cNvSpPr txBox="1"/>
          <p:nvPr/>
        </p:nvSpPr>
        <p:spPr>
          <a:xfrm>
            <a:off x="1704443" y="4005242"/>
            <a:ext cx="1836204" cy="307777"/>
          </a:xfrm>
          <a:prstGeom prst="rect">
            <a:avLst/>
          </a:prstGeom>
          <a:noFill/>
        </p:spPr>
        <p:txBody>
          <a:bodyPr wrap="square" rtlCol="0">
            <a:spAutoFit/>
          </a:bodyPr>
          <a:lstStyle/>
          <a:p>
            <a:r>
              <a:rPr lang="fr-BE" sz="1400" u="sng" dirty="0" smtClean="0">
                <a:latin typeface="Arial" panose="020B0604020202020204" pitchFamily="34" charset="0"/>
                <a:cs typeface="Arial" panose="020B0604020202020204" pitchFamily="34" charset="0"/>
              </a:rPr>
              <a:t>rhizomes</a:t>
            </a:r>
            <a:endParaRPr lang="fr-BE" sz="1400" u="sng" dirty="0">
              <a:latin typeface="Arial" panose="020B0604020202020204" pitchFamily="34" charset="0"/>
              <a:cs typeface="Arial" panose="020B0604020202020204" pitchFamily="34" charset="0"/>
            </a:endParaRPr>
          </a:p>
        </p:txBody>
      </p:sp>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307" y="3991728"/>
            <a:ext cx="2849364" cy="2708919"/>
          </a:xfrm>
          <a:prstGeom prst="rect">
            <a:avLst/>
          </a:prstGeom>
        </p:spPr>
      </p:pic>
      <p:pic>
        <p:nvPicPr>
          <p:cNvPr id="40" name="Imag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955" y="1193325"/>
            <a:ext cx="2292138" cy="2523707"/>
          </a:xfrm>
          <a:prstGeom prst="rect">
            <a:avLst/>
          </a:prstGeom>
        </p:spPr>
      </p:pic>
    </p:spTree>
    <p:extLst>
      <p:ext uri="{BB962C8B-B14F-4D97-AF65-F5344CB8AC3E}">
        <p14:creationId xmlns:p14="http://schemas.microsoft.com/office/powerpoint/2010/main" val="760410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3" y="400050"/>
            <a:ext cx="4671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What’s</a:t>
            </a:r>
            <a:r>
              <a:rPr lang="fr-BE" sz="2400" dirty="0" smtClean="0">
                <a:latin typeface="Arial" charset="0"/>
                <a:cs typeface="Arial" charset="0"/>
              </a:rPr>
              <a:t> </a:t>
            </a:r>
            <a:r>
              <a:rPr lang="fr-BE" sz="2400" dirty="0" err="1" smtClean="0">
                <a:latin typeface="Arial" charset="0"/>
                <a:cs typeface="Arial" charset="0"/>
              </a:rPr>
              <a:t>next</a:t>
            </a:r>
            <a:endParaRPr lang="fr-BE" sz="1600" dirty="0">
              <a:latin typeface="Arial" panose="020B0604020202020204" pitchFamily="34" charset="0"/>
              <a:cs typeface="Arial" panose="020B0604020202020204" pitchFamily="34" charset="0"/>
            </a:endParaRPr>
          </a:p>
        </p:txBody>
      </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51048" y="1057391"/>
            <a:ext cx="7237376" cy="1169551"/>
          </a:xfrm>
          <a:prstGeom prst="rect">
            <a:avLst/>
          </a:prstGeom>
        </p:spPr>
        <p:txBody>
          <a:bodyPr wrap="square">
            <a:spAutoFit/>
          </a:bodyPr>
          <a:lstStyle/>
          <a:p>
            <a:pPr marL="342900" indent="-342900" algn="just">
              <a:spcAft>
                <a:spcPts val="600"/>
              </a:spcAft>
              <a:buClr>
                <a:srgbClr val="009900"/>
              </a:buClr>
              <a:buSzPct val="150000"/>
              <a:buFont typeface="Wingdings" panose="05000000000000000000" pitchFamily="2" charset="2"/>
              <a:buChar char="Ø"/>
            </a:pPr>
            <a:r>
              <a:rPr lang="fr-BE" sz="2000" dirty="0" smtClean="0">
                <a:latin typeface="Arial" panose="020B0604020202020204" pitchFamily="34" charset="0"/>
                <a:cs typeface="Arial" panose="020B0604020202020204" pitchFamily="34" charset="0"/>
              </a:rPr>
              <a:t>Data compilation for the </a:t>
            </a:r>
            <a:r>
              <a:rPr lang="fr-BE" sz="2000" dirty="0" err="1" smtClean="0">
                <a:latin typeface="Arial" panose="020B0604020202020204" pitchFamily="34" charset="0"/>
                <a:cs typeface="Arial" panose="020B0604020202020204" pitchFamily="34" charset="0"/>
              </a:rPr>
              <a:t>different</a:t>
            </a:r>
            <a:r>
              <a:rPr lang="fr-BE" sz="2000" dirty="0" smtClean="0">
                <a:latin typeface="Arial" panose="020B0604020202020204" pitchFamily="34" charset="0"/>
                <a:cs typeface="Arial" panose="020B0604020202020204" pitchFamily="34" charset="0"/>
              </a:rPr>
              <a:t> components of the model;</a:t>
            </a:r>
          </a:p>
          <a:p>
            <a:pPr marL="342900" indent="-342900" algn="just">
              <a:spcAft>
                <a:spcPts val="600"/>
              </a:spcAft>
              <a:buClr>
                <a:srgbClr val="009900"/>
              </a:buClr>
              <a:buSzPct val="150000"/>
              <a:buFont typeface="Wingdings" panose="05000000000000000000" pitchFamily="2" charset="2"/>
              <a:buChar char="Ø"/>
            </a:pPr>
            <a:r>
              <a:rPr lang="fr-BE" sz="2000" dirty="0" smtClean="0">
                <a:latin typeface="Arial" panose="020B0604020202020204" pitchFamily="34" charset="0"/>
                <a:cs typeface="Arial" panose="020B0604020202020204" pitchFamily="34" charset="0"/>
              </a:rPr>
              <a:t>Balance analyses;</a:t>
            </a:r>
          </a:p>
          <a:p>
            <a:pPr marL="342900" indent="-342900" algn="just">
              <a:spcAft>
                <a:spcPts val="600"/>
              </a:spcAft>
              <a:buClr>
                <a:srgbClr val="009900"/>
              </a:buClr>
              <a:buSzPct val="150000"/>
              <a:buFont typeface="Wingdings" panose="05000000000000000000" pitchFamily="2" charset="2"/>
              <a:buChar char="Ø"/>
            </a:pPr>
            <a:r>
              <a:rPr lang="fr-BE" sz="2000" dirty="0" err="1" smtClean="0">
                <a:latin typeface="Arial" panose="020B0604020202020204" pitchFamily="34" charset="0"/>
                <a:cs typeface="Arial" panose="020B0604020202020204" pitchFamily="34" charset="0"/>
              </a:rPr>
              <a:t>Experiments</a:t>
            </a:r>
            <a:r>
              <a:rPr lang="fr-BE"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13" name="Picture 2" descr="tombant posidonia ocea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736" y="4520761"/>
            <a:ext cx="1678634" cy="223817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 18"/>
          <p:cNvGrpSpPr/>
          <p:nvPr/>
        </p:nvGrpSpPr>
        <p:grpSpPr>
          <a:xfrm>
            <a:off x="7669488" y="88519"/>
            <a:ext cx="1474282" cy="806577"/>
            <a:chOff x="7669488" y="85344"/>
            <a:chExt cx="1474282" cy="806577"/>
          </a:xfrm>
        </p:grpSpPr>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896" y="4522505"/>
            <a:ext cx="2786067" cy="2236435"/>
          </a:xfrm>
          <a:prstGeom prst="rect">
            <a:avLst/>
          </a:prstGeom>
        </p:spPr>
      </p:pic>
      <p:sp>
        <p:nvSpPr>
          <p:cNvPr id="22" name="ZoneTexte 21"/>
          <p:cNvSpPr txBox="1"/>
          <p:nvPr/>
        </p:nvSpPr>
        <p:spPr>
          <a:xfrm>
            <a:off x="5025863" y="4520173"/>
            <a:ext cx="990079" cy="276999"/>
          </a:xfrm>
          <a:prstGeom prst="rect">
            <a:avLst/>
          </a:prstGeom>
          <a:noFill/>
        </p:spPr>
        <p:txBody>
          <a:bodyPr wrap="none" rtlCol="0">
            <a:spAutoFit/>
          </a:bodyPr>
          <a:lstStyle/>
          <a:p>
            <a:r>
              <a:rPr lang="fr-BE" sz="1200" dirty="0" smtClean="0">
                <a:solidFill>
                  <a:schemeClr val="bg1"/>
                </a:solidFill>
                <a:latin typeface="Arial" pitchFamily="34" charset="0"/>
                <a:cs typeface="Arial" pitchFamily="34" charset="0"/>
              </a:rPr>
              <a:t>© A. Abadie</a:t>
            </a:r>
            <a:endParaRPr lang="fr-BE" sz="1200" dirty="0">
              <a:solidFill>
                <a:schemeClr val="bg1"/>
              </a:solidFill>
              <a:latin typeface="Arial" pitchFamily="34" charset="0"/>
              <a:cs typeface="Arial" pitchFamily="34" charset="0"/>
            </a:endParaRPr>
          </a:p>
        </p:txBody>
      </p:sp>
      <p:sp>
        <p:nvSpPr>
          <p:cNvPr id="5" name="Flèche droite 4"/>
          <p:cNvSpPr/>
          <p:nvPr/>
        </p:nvSpPr>
        <p:spPr>
          <a:xfrm>
            <a:off x="1292967" y="2536899"/>
            <a:ext cx="504056" cy="216024"/>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1797023" y="2445272"/>
            <a:ext cx="6944641" cy="1015663"/>
          </a:xfrm>
          <a:prstGeom prst="rect">
            <a:avLst/>
          </a:prstGeom>
        </p:spPr>
        <p:txBody>
          <a:bodyPr wrap="square">
            <a:spAutoFit/>
          </a:bodyPr>
          <a:lstStyle/>
          <a:p>
            <a:pPr algn="just">
              <a:buClr>
                <a:srgbClr val="009900"/>
              </a:buClr>
              <a:buSzPct val="150000"/>
            </a:pPr>
            <a:r>
              <a:rPr lang="en-US" sz="2000" dirty="0">
                <a:latin typeface="Arial" panose="020B0604020202020204" pitchFamily="34" charset="0"/>
                <a:cs typeface="Arial" panose="020B0604020202020204" pitchFamily="34" charset="0"/>
              </a:rPr>
              <a:t>The quantification of the role played by </a:t>
            </a:r>
            <a:r>
              <a:rPr lang="en-US" sz="2000" i="1" dirty="0">
                <a:latin typeface="Arial" panose="020B0604020202020204" pitchFamily="34" charset="0"/>
                <a:cs typeface="Arial" panose="020B0604020202020204" pitchFamily="34" charset="0"/>
              </a:rPr>
              <a:t>P. </a:t>
            </a:r>
            <a:r>
              <a:rPr lang="en-US" sz="2000" i="1" dirty="0" err="1">
                <a:latin typeface="Arial" panose="020B0604020202020204" pitchFamily="34" charset="0"/>
                <a:cs typeface="Arial" panose="020B0604020202020204" pitchFamily="34" charset="0"/>
              </a:rPr>
              <a:t>oceanica</a:t>
            </a:r>
            <a:r>
              <a:rPr lang="en-US" sz="2000" dirty="0">
                <a:latin typeface="Arial" panose="020B0604020202020204" pitchFamily="34" charset="0"/>
                <a:cs typeface="Arial" panose="020B0604020202020204" pitchFamily="34" charset="0"/>
              </a:rPr>
              <a:t> meadows in the coastal biogeochemistry of TEs in the </a:t>
            </a:r>
            <a:r>
              <a:rPr lang="en-US" sz="2000" dirty="0" smtClean="0">
                <a:latin typeface="Arial" panose="020B0604020202020204" pitchFamily="34" charset="0"/>
                <a:cs typeface="Arial" panose="020B0604020202020204" pitchFamily="34" charset="0"/>
              </a:rPr>
              <a:t>Mediterranean.</a:t>
            </a:r>
            <a:endParaRPr lang="fr-BE" sz="2000" dirty="0">
              <a:latin typeface="Arial" panose="020B0604020202020204" pitchFamily="34" charset="0"/>
              <a:cs typeface="Arial" panose="020B0604020202020204" pitchFamily="34" charset="0"/>
            </a:endParaRPr>
          </a:p>
        </p:txBody>
      </p:sp>
      <p:sp>
        <p:nvSpPr>
          <p:cNvPr id="15" name="ZoneTexte 14"/>
          <p:cNvSpPr txBox="1"/>
          <p:nvPr/>
        </p:nvSpPr>
        <p:spPr>
          <a:xfrm>
            <a:off x="1187624" y="3638738"/>
            <a:ext cx="7484147" cy="400110"/>
          </a:xfrm>
          <a:prstGeom prst="rect">
            <a:avLst/>
          </a:prstGeom>
          <a:noFill/>
        </p:spPr>
        <p:txBody>
          <a:bodyPr wrap="square" rtlCol="0">
            <a:spAutoFit/>
          </a:bodyPr>
          <a:lstStyle/>
          <a:p>
            <a:r>
              <a:rPr lang="fr-BE" sz="2000" dirty="0" smtClean="0">
                <a:latin typeface="Arial" panose="020B0604020202020204" pitchFamily="34" charset="0"/>
                <a:cs typeface="Arial" panose="020B0604020202020204" pitchFamily="34" charset="0"/>
              </a:rPr>
              <a:t>A collaborative </a:t>
            </a:r>
            <a:r>
              <a:rPr lang="fr-BE" sz="2000" dirty="0" err="1" smtClean="0">
                <a:latin typeface="Arial" panose="020B0604020202020204" pitchFamily="34" charset="0"/>
                <a:cs typeface="Arial" panose="020B0604020202020204" pitchFamily="34" charset="0"/>
              </a:rPr>
              <a:t>proposal</a:t>
            </a:r>
            <a:r>
              <a:rPr lang="fr-BE" sz="2000" dirty="0" smtClean="0">
                <a:latin typeface="Arial" panose="020B0604020202020204" pitchFamily="34" charset="0"/>
                <a:cs typeface="Arial" panose="020B0604020202020204" pitchFamily="34" charset="0"/>
              </a:rPr>
              <a:t> … </a:t>
            </a:r>
            <a:r>
              <a:rPr lang="fr-BE" sz="2000" dirty="0" err="1" smtClean="0">
                <a:latin typeface="Arial" panose="020B0604020202020204" pitchFamily="34" charset="0"/>
                <a:cs typeface="Arial" panose="020B0604020202020204" pitchFamily="34" charset="0"/>
              </a:rPr>
              <a:t>so</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why</a:t>
            </a:r>
            <a:r>
              <a:rPr lang="fr-BE" sz="2000" dirty="0" smtClean="0">
                <a:latin typeface="Arial" panose="020B0604020202020204" pitchFamily="34" charset="0"/>
                <a:cs typeface="Arial" panose="020B0604020202020204" pitchFamily="34" charset="0"/>
              </a:rPr>
              <a:t> not a workshop in STARESO.</a:t>
            </a:r>
            <a:endParaRPr lang="fr-BE" sz="2000" dirty="0">
              <a:latin typeface="Arial" panose="020B0604020202020204" pitchFamily="34" charset="0"/>
              <a:cs typeface="Arial" panose="020B0604020202020204" pitchFamily="34" charset="0"/>
            </a:endParaRPr>
          </a:p>
        </p:txBody>
      </p:sp>
      <p:pic>
        <p:nvPicPr>
          <p:cNvPr id="23" name="Image 22" descr="Copy of DSC04668.jpeg"/>
          <p:cNvPicPr>
            <a:picLocks noChangeAspect="1"/>
          </p:cNvPicPr>
          <p:nvPr/>
        </p:nvPicPr>
        <p:blipFill>
          <a:blip r:embed="rId7" cstate="print"/>
          <a:stretch>
            <a:fillRect/>
          </a:stretch>
        </p:blipFill>
        <p:spPr>
          <a:xfrm>
            <a:off x="1138428" y="4520173"/>
            <a:ext cx="2985023" cy="2238767"/>
          </a:xfrm>
          <a:prstGeom prst="rect">
            <a:avLst/>
          </a:prstGeom>
          <a:ln>
            <a:noFill/>
          </a:ln>
          <a:effectLst/>
        </p:spPr>
      </p:pic>
    </p:spTree>
    <p:extLst>
      <p:ext uri="{BB962C8B-B14F-4D97-AF65-F5344CB8AC3E}">
        <p14:creationId xmlns:p14="http://schemas.microsoft.com/office/powerpoint/2010/main" val="2343054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4959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World production of trace </a:t>
            </a:r>
            <a:r>
              <a:rPr lang="fr-BE" sz="2400" dirty="0" err="1" smtClean="0">
                <a:latin typeface="Arial" charset="0"/>
                <a:cs typeface="Arial" charset="0"/>
              </a:rPr>
              <a:t>elements</a:t>
            </a:r>
            <a:endParaRPr lang="fr-BE" sz="2400" dirty="0">
              <a:latin typeface="Arial" charset="0"/>
              <a:cs typeface="Arial" charset="0"/>
            </a:endParaRPr>
          </a:p>
        </p:txBody>
      </p:sp>
      <p:pic>
        <p:nvPicPr>
          <p:cNvPr id="48" name="Image 47"/>
          <p:cNvPicPr>
            <a:picLocks noChangeAspect="1"/>
          </p:cNvPicPr>
          <p:nvPr/>
        </p:nvPicPr>
        <p:blipFill rotWithShape="1">
          <a:blip r:embed="rId2">
            <a:extLst>
              <a:ext uri="{28A0092B-C50C-407E-A947-70E740481C1C}">
                <a14:useLocalDpi xmlns:a14="http://schemas.microsoft.com/office/drawing/2010/main" val="0"/>
              </a:ext>
            </a:extLst>
          </a:blip>
          <a:srcRect r="49623"/>
          <a:stretch/>
        </p:blipFill>
        <p:spPr>
          <a:xfrm>
            <a:off x="4860032" y="1054423"/>
            <a:ext cx="3947568" cy="5628000"/>
          </a:xfrm>
          <a:prstGeom prst="rect">
            <a:avLst/>
          </a:prstGeom>
        </p:spPr>
      </p:pic>
      <p:pic>
        <p:nvPicPr>
          <p:cNvPr id="49" name="Image 48"/>
          <p:cNvPicPr>
            <a:picLocks noChangeAspect="1"/>
          </p:cNvPicPr>
          <p:nvPr/>
        </p:nvPicPr>
        <p:blipFill rotWithShape="1">
          <a:blip r:embed="rId2">
            <a:extLst>
              <a:ext uri="{28A0092B-C50C-407E-A947-70E740481C1C}">
                <a14:useLocalDpi xmlns:a14="http://schemas.microsoft.com/office/drawing/2010/main" val="0"/>
              </a:ext>
            </a:extLst>
          </a:blip>
          <a:srcRect l="51995" b="53653"/>
          <a:stretch/>
        </p:blipFill>
        <p:spPr>
          <a:xfrm>
            <a:off x="1026344" y="2058126"/>
            <a:ext cx="3761680" cy="2608436"/>
          </a:xfrm>
          <a:prstGeom prst="rect">
            <a:avLst/>
          </a:prstGeom>
        </p:spPr>
      </p:pic>
      <p:sp>
        <p:nvSpPr>
          <p:cNvPr id="47" name="Flèche droite 46"/>
          <p:cNvSpPr/>
          <p:nvPr/>
        </p:nvSpPr>
        <p:spPr>
          <a:xfrm rot="20100000">
            <a:off x="6620294" y="1742416"/>
            <a:ext cx="2259443" cy="909164"/>
          </a:xfrm>
          <a:prstGeom prst="rightArrow">
            <a:avLst/>
          </a:prstGeom>
          <a:solidFill>
            <a:srgbClr val="FF6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Flèche droite 49"/>
          <p:cNvSpPr/>
          <p:nvPr/>
        </p:nvSpPr>
        <p:spPr>
          <a:xfrm rot="20100000">
            <a:off x="1898338" y="2408872"/>
            <a:ext cx="3087565" cy="1429320"/>
          </a:xfrm>
          <a:prstGeom prst="rightArrow">
            <a:avLst/>
          </a:prstGeom>
          <a:solidFill>
            <a:srgbClr val="FF6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Flèche droite 50"/>
          <p:cNvSpPr/>
          <p:nvPr/>
        </p:nvSpPr>
        <p:spPr>
          <a:xfrm rot="20100000">
            <a:off x="6580884" y="4554686"/>
            <a:ext cx="2472394" cy="1092552"/>
          </a:xfrm>
          <a:prstGeom prst="rightArrow">
            <a:avLst/>
          </a:prstGeom>
          <a:solidFill>
            <a:srgbClr val="FF6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ZoneTexte 51"/>
          <p:cNvSpPr txBox="1"/>
          <p:nvPr/>
        </p:nvSpPr>
        <p:spPr>
          <a:xfrm rot="20100000">
            <a:off x="6908840" y="4430535"/>
            <a:ext cx="1267786" cy="553998"/>
          </a:xfrm>
          <a:prstGeom prst="rect">
            <a:avLst/>
          </a:prstGeom>
          <a:noFill/>
        </p:spPr>
        <p:txBody>
          <a:bodyPr wrap="square" rtlCol="0">
            <a:spAutoFit/>
          </a:bodyPr>
          <a:lstStyle/>
          <a:p>
            <a:r>
              <a:rPr lang="fr-BE" sz="3000" b="1" dirty="0" smtClean="0">
                <a:solidFill>
                  <a:srgbClr val="008000"/>
                </a:solidFill>
                <a:latin typeface="Arial" pitchFamily="34" charset="0"/>
                <a:cs typeface="Arial" pitchFamily="34" charset="0"/>
              </a:rPr>
              <a:t>X 3.1</a:t>
            </a:r>
            <a:endParaRPr lang="fr-BE" sz="3000" b="1" dirty="0">
              <a:solidFill>
                <a:srgbClr val="008000"/>
              </a:solidFill>
              <a:latin typeface="Arial" pitchFamily="34" charset="0"/>
              <a:cs typeface="Arial" pitchFamily="34" charset="0"/>
            </a:endParaRPr>
          </a:p>
        </p:txBody>
      </p:sp>
      <p:sp>
        <p:nvSpPr>
          <p:cNvPr id="53" name="ZoneTexte 52"/>
          <p:cNvSpPr txBox="1"/>
          <p:nvPr/>
        </p:nvSpPr>
        <p:spPr>
          <a:xfrm rot="20100000">
            <a:off x="2495806" y="2371698"/>
            <a:ext cx="1267786" cy="553998"/>
          </a:xfrm>
          <a:prstGeom prst="rect">
            <a:avLst/>
          </a:prstGeom>
          <a:noFill/>
        </p:spPr>
        <p:txBody>
          <a:bodyPr wrap="square" rtlCol="0">
            <a:spAutoFit/>
          </a:bodyPr>
          <a:lstStyle/>
          <a:p>
            <a:r>
              <a:rPr lang="fr-BE" sz="3000" b="1" dirty="0" smtClean="0">
                <a:solidFill>
                  <a:srgbClr val="008000"/>
                </a:solidFill>
                <a:latin typeface="Arial" pitchFamily="34" charset="0"/>
                <a:cs typeface="Arial" pitchFamily="34" charset="0"/>
              </a:rPr>
              <a:t>X 3.1</a:t>
            </a:r>
            <a:endParaRPr lang="fr-BE" sz="3000" b="1" dirty="0">
              <a:solidFill>
                <a:srgbClr val="008000"/>
              </a:solidFill>
              <a:latin typeface="Arial" pitchFamily="34" charset="0"/>
              <a:cs typeface="Arial" pitchFamily="34" charset="0"/>
            </a:endParaRPr>
          </a:p>
        </p:txBody>
      </p:sp>
      <p:sp>
        <p:nvSpPr>
          <p:cNvPr id="54" name="ZoneTexte 53"/>
          <p:cNvSpPr txBox="1"/>
          <p:nvPr/>
        </p:nvSpPr>
        <p:spPr>
          <a:xfrm rot="20100000">
            <a:off x="6843338" y="1592067"/>
            <a:ext cx="1267786" cy="553998"/>
          </a:xfrm>
          <a:prstGeom prst="rect">
            <a:avLst/>
          </a:prstGeom>
          <a:noFill/>
        </p:spPr>
        <p:txBody>
          <a:bodyPr wrap="square" rtlCol="0">
            <a:spAutoFit/>
          </a:bodyPr>
          <a:lstStyle/>
          <a:p>
            <a:r>
              <a:rPr lang="fr-BE" sz="3000" b="1" dirty="0" smtClean="0">
                <a:solidFill>
                  <a:srgbClr val="008000"/>
                </a:solidFill>
                <a:latin typeface="Arial" pitchFamily="34" charset="0"/>
                <a:cs typeface="Arial" pitchFamily="34" charset="0"/>
              </a:rPr>
              <a:t>X 2.0</a:t>
            </a:r>
            <a:endParaRPr lang="fr-BE" sz="3000" b="1" dirty="0">
              <a:solidFill>
                <a:srgbClr val="008000"/>
              </a:solidFill>
              <a:latin typeface="Arial" pitchFamily="34" charset="0"/>
              <a:cs typeface="Arial" pitchFamily="34" charset="0"/>
            </a:endParaRPr>
          </a:p>
        </p:txBody>
      </p:sp>
      <p:sp>
        <p:nvSpPr>
          <p:cNvPr id="56" name="Rectangle 55"/>
          <p:cNvSpPr/>
          <p:nvPr/>
        </p:nvSpPr>
        <p:spPr>
          <a:xfrm>
            <a:off x="4977922" y="1130646"/>
            <a:ext cx="288032" cy="28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Rectangle 56"/>
          <p:cNvSpPr/>
          <p:nvPr/>
        </p:nvSpPr>
        <p:spPr>
          <a:xfrm>
            <a:off x="974262" y="2119793"/>
            <a:ext cx="288032" cy="28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Rectangle 57"/>
          <p:cNvSpPr/>
          <p:nvPr/>
        </p:nvSpPr>
        <p:spPr>
          <a:xfrm>
            <a:off x="4981560" y="3932588"/>
            <a:ext cx="288032" cy="28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187624" y="5301208"/>
            <a:ext cx="3381714" cy="738664"/>
          </a:xfrm>
          <a:prstGeom prst="rect">
            <a:avLst/>
          </a:prstGeom>
        </p:spPr>
        <p:txBody>
          <a:bodyPr wrap="square">
            <a:spAutoFit/>
          </a:bodyPr>
          <a:lstStyle/>
          <a:p>
            <a:r>
              <a:rPr lang="en-GB" sz="1400" dirty="0" smtClean="0">
                <a:latin typeface="Arial" panose="020B0604020202020204" pitchFamily="34" charset="0"/>
                <a:cs typeface="Arial" panose="020B0604020202020204" pitchFamily="34" charset="0"/>
              </a:rPr>
              <a:t>Data </a:t>
            </a:r>
            <a:r>
              <a:rPr lang="en-GB" sz="1400" dirty="0">
                <a:latin typeface="Arial" panose="020B0604020202020204" pitchFamily="34" charset="0"/>
                <a:cs typeface="Arial" panose="020B0604020202020204" pitchFamily="34" charset="0"/>
              </a:rPr>
              <a:t>compiled from the Mineral Yearbooks published by the US Geological Survey on www.usgs.gov</a:t>
            </a:r>
            <a:endParaRPr lang="fr-BE" sz="1400" dirty="0">
              <a:latin typeface="Arial" panose="020B0604020202020204" pitchFamily="34" charset="0"/>
              <a:cs typeface="Arial" panose="020B0604020202020204" pitchFamily="34" charset="0"/>
            </a:endParaRPr>
          </a:p>
        </p:txBody>
      </p:sp>
      <p:pic>
        <p:nvPicPr>
          <p:cNvPr id="22"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e 22"/>
          <p:cNvGrpSpPr/>
          <p:nvPr/>
        </p:nvGrpSpPr>
        <p:grpSpPr>
          <a:xfrm>
            <a:off x="7669488" y="88519"/>
            <a:ext cx="1474282" cy="806577"/>
            <a:chOff x="7669488" y="85344"/>
            <a:chExt cx="1474282" cy="806577"/>
          </a:xfrm>
        </p:grpSpPr>
        <p:pic>
          <p:nvPicPr>
            <p:cNvPr id="2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636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12" descr="herbier posidoni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450" y="695325"/>
            <a:ext cx="821055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e 2"/>
          <p:cNvGrpSpPr>
            <a:grpSpLocks/>
          </p:cNvGrpSpPr>
          <p:nvPr/>
        </p:nvGrpSpPr>
        <p:grpSpPr bwMode="auto">
          <a:xfrm>
            <a:off x="0" y="0"/>
            <a:ext cx="9144000" cy="6858000"/>
            <a:chOff x="0" y="0"/>
            <a:chExt cx="9144000" cy="6858000"/>
          </a:xfrm>
        </p:grpSpPr>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25606"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ZoneTexte 10"/>
          <p:cNvSpPr txBox="1">
            <a:spLocks noChangeArrowheads="1"/>
          </p:cNvSpPr>
          <p:nvPr/>
        </p:nvSpPr>
        <p:spPr bwMode="auto">
          <a:xfrm>
            <a:off x="5003800" y="1052513"/>
            <a:ext cx="36734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4400">
                <a:latin typeface="Times New Roman" pitchFamily="18" charset="0"/>
                <a:cs typeface="Times New Roman" pitchFamily="18" charset="0"/>
              </a:rPr>
              <a:t>Thank you for your attention</a:t>
            </a:r>
          </a:p>
        </p:txBody>
      </p:sp>
      <p:grpSp>
        <p:nvGrpSpPr>
          <p:cNvPr id="16" name="Groupe 15"/>
          <p:cNvGrpSpPr/>
          <p:nvPr/>
        </p:nvGrpSpPr>
        <p:grpSpPr>
          <a:xfrm>
            <a:off x="7669488" y="88519"/>
            <a:ext cx="1474282" cy="806577"/>
            <a:chOff x="7669488" y="85344"/>
            <a:chExt cx="1474282" cy="806577"/>
          </a:xfrm>
        </p:grpSpPr>
        <p:pic>
          <p:nvPicPr>
            <p:cNvPr id="1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76330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5895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Coastal</a:t>
            </a:r>
            <a:r>
              <a:rPr lang="fr-BE" sz="2400" dirty="0" smtClean="0">
                <a:latin typeface="Arial" charset="0"/>
                <a:cs typeface="Arial" charset="0"/>
              </a:rPr>
              <a:t> pollution of the </a:t>
            </a:r>
            <a:r>
              <a:rPr lang="fr-BE" sz="2400" dirty="0" err="1" smtClean="0">
                <a:latin typeface="Arial" charset="0"/>
                <a:cs typeface="Arial" charset="0"/>
              </a:rPr>
              <a:t>Mediterranean</a:t>
            </a:r>
            <a:endParaRPr lang="fr-BE" sz="2400" dirty="0">
              <a:latin typeface="Arial" charset="0"/>
              <a:cs typeface="Arial" charset="0"/>
            </a:endParaRPr>
          </a:p>
        </p:txBody>
      </p:sp>
      <p:pic>
        <p:nvPicPr>
          <p:cNvPr id="31"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87624" y="6004162"/>
            <a:ext cx="7694154" cy="738664"/>
          </a:xfrm>
          <a:prstGeom prst="rect">
            <a:avLst/>
          </a:prstGeom>
        </p:spPr>
        <p:txBody>
          <a:bodyPr wrap="square">
            <a:spAutoFit/>
          </a:bodyPr>
          <a:lstStyle/>
          <a:p>
            <a:pPr algn="just"/>
            <a:r>
              <a:rPr lang="en-GB" sz="1400" dirty="0">
                <a:latin typeface="Arial" panose="020B0604020202020204" pitchFamily="34" charset="0"/>
                <a:cs typeface="Arial" panose="020B0604020202020204" pitchFamily="34" charset="0"/>
              </a:rPr>
              <a:t>Global map (A) of cumulative human impact across oceans</a:t>
            </a:r>
            <a:r>
              <a:rPr lang="en-GB" sz="1400" dirty="0" smtClean="0">
                <a:latin typeface="Arial" panose="020B0604020202020204" pitchFamily="34" charset="0"/>
                <a:cs typeface="Arial" panose="020B0604020202020204" pitchFamily="34" charset="0"/>
              </a:rPr>
              <a:t>. Insets</a:t>
            </a:r>
            <a:r>
              <a:rPr lang="en-GB" sz="1400" dirty="0">
                <a:latin typeface="Arial" panose="020B0604020202020204" pitchFamily="34" charset="0"/>
                <a:cs typeface="Arial" panose="020B0604020202020204" pitchFamily="34" charset="0"/>
              </a:rPr>
              <a:t>: highly impacted regions in the Eastern Caribbean (B), the North Sea (C), and the Japanese waters (D) and one of the least impacted regions, in northern Australia and the Torres Strait (E</a:t>
            </a:r>
            <a:r>
              <a:rPr lang="en-GB"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after</a:t>
            </a:r>
            <a:r>
              <a:rPr lang="fr-BE" sz="1400" dirty="0" smtClean="0">
                <a:latin typeface="Arial" panose="020B0604020202020204" pitchFamily="34" charset="0"/>
                <a:cs typeface="Arial" panose="020B0604020202020204" pitchFamily="34" charset="0"/>
              </a:rPr>
              <a:t> </a:t>
            </a:r>
            <a:r>
              <a:rPr lang="fr-BE" sz="1400" dirty="0">
                <a:latin typeface="Arial" panose="020B0604020202020204" pitchFamily="34" charset="0"/>
                <a:cs typeface="Arial" panose="020B0604020202020204" pitchFamily="34" charset="0"/>
              </a:rPr>
              <a:t>Halpern et al</a:t>
            </a:r>
            <a:r>
              <a:rPr lang="fr-BE" sz="1400" dirty="0" smtClean="0">
                <a:latin typeface="Arial" panose="020B0604020202020204" pitchFamily="34" charset="0"/>
                <a:cs typeface="Arial" panose="020B0604020202020204" pitchFamily="34" charset="0"/>
              </a:rPr>
              <a:t>., 2008)</a:t>
            </a:r>
            <a:endParaRPr lang="fr-BE" sz="1400" dirty="0">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948237"/>
            <a:ext cx="6298725" cy="4961525"/>
          </a:xfrm>
          <a:prstGeom prst="rect">
            <a:avLst/>
          </a:prstGeom>
        </p:spPr>
      </p:pic>
      <p:grpSp>
        <p:nvGrpSpPr>
          <p:cNvPr id="12" name="Groupe 11"/>
          <p:cNvGrpSpPr/>
          <p:nvPr/>
        </p:nvGrpSpPr>
        <p:grpSpPr>
          <a:xfrm>
            <a:off x="7669488" y="88519"/>
            <a:ext cx="1474282" cy="806577"/>
            <a:chOff x="7669488" y="85344"/>
            <a:chExt cx="1474282" cy="806577"/>
          </a:xfrm>
        </p:grpSpPr>
        <p:pic>
          <p:nvPicPr>
            <p:cNvPr id="1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logo Ocea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77459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093296"/>
            <a:chOff x="0" y="0"/>
            <a:chExt cx="9144000" cy="6093296"/>
          </a:xfrm>
        </p:grpSpPr>
        <p:sp>
          <p:nvSpPr>
            <p:cNvPr id="28" name="Rectangle 27"/>
            <p:cNvSpPr/>
            <p:nvPr/>
          </p:nvSpPr>
          <p:spPr>
            <a:xfrm>
              <a:off x="430213" y="0"/>
              <a:ext cx="503237" cy="609329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5895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Coastal</a:t>
            </a:r>
            <a:r>
              <a:rPr lang="fr-BE" sz="2400" dirty="0" smtClean="0">
                <a:latin typeface="Arial" charset="0"/>
                <a:cs typeface="Arial" charset="0"/>
              </a:rPr>
              <a:t> pollution of the </a:t>
            </a:r>
            <a:r>
              <a:rPr lang="fr-BE" sz="2400" dirty="0" err="1" smtClean="0">
                <a:latin typeface="Arial" charset="0"/>
                <a:cs typeface="Arial" charset="0"/>
              </a:rPr>
              <a:t>Mediterranean</a:t>
            </a:r>
            <a:endParaRPr lang="fr-BE" sz="2400" dirty="0">
              <a:latin typeface="Arial" charset="0"/>
              <a:cs typeface="Arial" charset="0"/>
            </a:endParaRPr>
          </a:p>
        </p:txBody>
      </p:sp>
      <p:pic>
        <p:nvPicPr>
          <p:cNvPr id="31"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12776"/>
            <a:ext cx="9144000" cy="430913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501" y="5016281"/>
            <a:ext cx="3397673" cy="121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83560" y="6290270"/>
            <a:ext cx="3960440" cy="523220"/>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(UNEP/MAP, 2012; </a:t>
            </a:r>
            <a:r>
              <a:rPr lang="en-US" sz="1400" dirty="0">
                <a:latin typeface="Arial" panose="020B0604020202020204" pitchFamily="34" charset="0"/>
                <a:cs typeface="Arial" panose="020B0604020202020204" pitchFamily="34" charset="0"/>
              </a:rPr>
              <a:t>State of the Mediterranean Marine and Coastal </a:t>
            </a:r>
            <a:r>
              <a:rPr lang="en-US" sz="1400" dirty="0" smtClean="0">
                <a:latin typeface="Arial" panose="020B0604020202020204" pitchFamily="34" charset="0"/>
                <a:cs typeface="Arial" panose="020B0604020202020204" pitchFamily="34" charset="0"/>
              </a:rPr>
              <a:t>Environment)</a:t>
            </a:r>
            <a:endParaRPr lang="fr-BE" sz="1400" dirty="0">
              <a:latin typeface="Arial" panose="020B0604020202020204" pitchFamily="34" charset="0"/>
              <a:cs typeface="Arial" panose="020B0604020202020204" pitchFamily="34" charset="0"/>
            </a:endParaRPr>
          </a:p>
        </p:txBody>
      </p:sp>
      <p:grpSp>
        <p:nvGrpSpPr>
          <p:cNvPr id="13" name="Groupe 12"/>
          <p:cNvGrpSpPr/>
          <p:nvPr/>
        </p:nvGrpSpPr>
        <p:grpSpPr>
          <a:xfrm>
            <a:off x="7669488" y="88519"/>
            <a:ext cx="1474282" cy="806577"/>
            <a:chOff x="7669488" y="85344"/>
            <a:chExt cx="1474282" cy="806577"/>
          </a:xfrm>
        </p:grpSpPr>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ogo Oce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4253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3" name="Groupe 2"/>
          <p:cNvGrpSpPr/>
          <p:nvPr/>
        </p:nvGrpSpPr>
        <p:grpSpPr>
          <a:xfrm>
            <a:off x="395536" y="260648"/>
            <a:ext cx="8371978" cy="6336704"/>
            <a:chOff x="395536" y="260648"/>
            <a:chExt cx="8371978" cy="6336704"/>
          </a:xfrm>
        </p:grpSpPr>
        <p:pic>
          <p:nvPicPr>
            <p:cNvPr id="28674" name="Picture 2" descr="C:\Documents and Settings\DMA80\Desktop\Thèse\Images\photos thèse\novembre 2010\IMG_26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483313"/>
              <a:ext cx="4145280"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5" name="Picture 3" descr="C:\Documents and Settings\DMA80\Desktop\Thèse\Images\photos thèse\novembre 2010\IMG_27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184" y="260648"/>
              <a:ext cx="4145280"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6" name="Picture 4" descr="C:\Documents and Settings\DMA80\Desktop\Thèse\Images\photos thèse\cloche\Cloche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30" y="260648"/>
              <a:ext cx="4145280"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68814" y="3451405"/>
              <a:ext cx="4198700" cy="31459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46696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935" r="26130"/>
          <a:stretch/>
        </p:blipFill>
        <p:spPr bwMode="auto">
          <a:xfrm>
            <a:off x="929250" y="739775"/>
            <a:ext cx="4476188" cy="61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66" name="Groupe 6"/>
          <p:cNvGrpSpPr>
            <a:grpSpLocks/>
          </p:cNvGrpSpPr>
          <p:nvPr/>
        </p:nvGrpSpPr>
        <p:grpSpPr bwMode="auto">
          <a:xfrm>
            <a:off x="7451725" y="0"/>
            <a:ext cx="1692275" cy="908050"/>
            <a:chOff x="7451725" y="0"/>
            <a:chExt cx="1692275" cy="908050"/>
          </a:xfrm>
        </p:grpSpPr>
        <p:pic>
          <p:nvPicPr>
            <p:cNvPr id="11309" name="Picture 7"/>
            <p:cNvPicPr>
              <a:picLocks noChangeAspect="1" noChangeArrowheads="1"/>
            </p:cNvPicPr>
            <p:nvPr/>
          </p:nvPicPr>
          <p:blipFill>
            <a:blip r:embed="rId4">
              <a:extLst>
                <a:ext uri="{28A0092B-C50C-407E-A947-70E740481C1C}">
                  <a14:useLocalDpi xmlns:a14="http://schemas.microsoft.com/office/drawing/2010/main" val="0"/>
                </a:ext>
              </a:extLst>
            </a:blip>
            <a:srcRect l="61707"/>
            <a:stretch>
              <a:fillRect/>
            </a:stretch>
          </p:blipFill>
          <p:spPr bwMode="auto">
            <a:xfrm>
              <a:off x="8619557" y="0"/>
              <a:ext cx="52444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169954"/>
              <a:ext cx="1079163" cy="7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l="36086" t="15775" r="39639" b="17278"/>
          <a:stretch>
            <a:fillRect/>
          </a:stretch>
        </p:blipFill>
        <p:spPr bwMode="auto">
          <a:xfrm>
            <a:off x="7085013" y="0"/>
            <a:ext cx="2058987" cy="37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604125" y="2382838"/>
            <a:ext cx="374650" cy="431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nvGrpSpPr>
          <p:cNvPr id="11272" name="Groupe 2"/>
          <p:cNvGrpSpPr>
            <a:grpSpLocks/>
          </p:cNvGrpSpPr>
          <p:nvPr/>
        </p:nvGrpSpPr>
        <p:grpSpPr bwMode="auto">
          <a:xfrm>
            <a:off x="0" y="0"/>
            <a:ext cx="9144000" cy="6858000"/>
            <a:chOff x="0" y="0"/>
            <a:chExt cx="9144000" cy="6858000"/>
          </a:xfrm>
        </p:grpSpPr>
        <p:sp>
          <p:nvSpPr>
            <p:cNvPr id="80" name="Rectangle 79"/>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1" name="Rectangle 8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11275" name="Group 2049"/>
          <p:cNvGrpSpPr>
            <a:grpSpLocks/>
          </p:cNvGrpSpPr>
          <p:nvPr/>
        </p:nvGrpSpPr>
        <p:grpSpPr bwMode="auto">
          <a:xfrm>
            <a:off x="5405438" y="7938"/>
            <a:ext cx="3738562" cy="6858000"/>
            <a:chOff x="5405181" y="7958"/>
            <a:chExt cx="3738818" cy="6858000"/>
          </a:xfrm>
        </p:grpSpPr>
        <p:pic>
          <p:nvPicPr>
            <p:cNvPr id="1127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5181" y="7958"/>
              <a:ext cx="37388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78" name="Group 2048"/>
            <p:cNvGrpSpPr>
              <a:grpSpLocks/>
            </p:cNvGrpSpPr>
            <p:nvPr/>
          </p:nvGrpSpPr>
          <p:grpSpPr bwMode="auto">
            <a:xfrm>
              <a:off x="6130776" y="547402"/>
              <a:ext cx="2975536" cy="5134483"/>
              <a:chOff x="6130776" y="547402"/>
              <a:chExt cx="2975536" cy="5134483"/>
            </a:xfrm>
          </p:grpSpPr>
          <p:grpSp>
            <p:nvGrpSpPr>
              <p:cNvPr id="11279" name="Group 14"/>
              <p:cNvGrpSpPr>
                <a:grpSpLocks/>
              </p:cNvGrpSpPr>
              <p:nvPr/>
            </p:nvGrpSpPr>
            <p:grpSpPr bwMode="auto">
              <a:xfrm>
                <a:off x="6202257" y="547402"/>
                <a:ext cx="468052" cy="281761"/>
                <a:chOff x="1862175" y="259835"/>
                <a:chExt cx="468052" cy="281761"/>
              </a:xfrm>
            </p:grpSpPr>
            <p:sp>
              <p:nvSpPr>
                <p:cNvPr id="16" name="Oval 15"/>
                <p:cNvSpPr/>
                <p:nvPr/>
              </p:nvSpPr>
              <p:spPr>
                <a:xfrm>
                  <a:off x="1901769" y="264903"/>
                  <a:ext cx="287358" cy="276225"/>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306" name="TextBox 16"/>
                <p:cNvSpPr txBox="1">
                  <a:spLocks noChangeArrowheads="1"/>
                </p:cNvSpPr>
                <p:nvPr/>
              </p:nvSpPr>
              <p:spPr bwMode="auto">
                <a:xfrm>
                  <a:off x="1862175" y="259835"/>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A1</a:t>
                  </a:r>
                  <a:endParaRPr lang="fr-BE" sz="1200" b="1" dirty="0">
                    <a:solidFill>
                      <a:srgbClr val="FF0000"/>
                    </a:solidFill>
                    <a:latin typeface="Arial" pitchFamily="34" charset="0"/>
                    <a:cs typeface="Arial" pitchFamily="34" charset="0"/>
                  </a:endParaRPr>
                </a:p>
              </p:txBody>
            </p:sp>
          </p:grpSp>
          <p:grpSp>
            <p:nvGrpSpPr>
              <p:cNvPr id="11280" name="Group 17"/>
              <p:cNvGrpSpPr>
                <a:grpSpLocks/>
              </p:cNvGrpSpPr>
              <p:nvPr/>
            </p:nvGrpSpPr>
            <p:grpSpPr bwMode="auto">
              <a:xfrm>
                <a:off x="6698334" y="684789"/>
                <a:ext cx="468052" cy="278586"/>
                <a:chOff x="1859000" y="263010"/>
                <a:chExt cx="468052" cy="278586"/>
              </a:xfrm>
            </p:grpSpPr>
            <p:sp>
              <p:nvSpPr>
                <p:cNvPr id="19" name="Oval 18"/>
                <p:cNvSpPr/>
                <p:nvPr/>
              </p:nvSpPr>
              <p:spPr>
                <a:xfrm>
                  <a:off x="1889913" y="276741"/>
                  <a:ext cx="298470" cy="265113"/>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304" name="TextBox 19"/>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A2</a:t>
                  </a:r>
                  <a:endParaRPr lang="fr-BE" sz="1200" b="1" dirty="0">
                    <a:solidFill>
                      <a:srgbClr val="FF0000"/>
                    </a:solidFill>
                    <a:latin typeface="Arial" pitchFamily="34" charset="0"/>
                    <a:cs typeface="Arial" pitchFamily="34" charset="0"/>
                  </a:endParaRPr>
                </a:p>
              </p:txBody>
            </p:sp>
          </p:grpSp>
          <p:grpSp>
            <p:nvGrpSpPr>
              <p:cNvPr id="11281" name="Group 20"/>
              <p:cNvGrpSpPr>
                <a:grpSpLocks/>
              </p:cNvGrpSpPr>
              <p:nvPr/>
            </p:nvGrpSpPr>
            <p:grpSpPr bwMode="auto">
              <a:xfrm>
                <a:off x="6789612" y="1428016"/>
                <a:ext cx="468052" cy="278587"/>
                <a:chOff x="1859000" y="264597"/>
                <a:chExt cx="468052" cy="278587"/>
              </a:xfrm>
            </p:grpSpPr>
            <p:sp>
              <p:nvSpPr>
                <p:cNvPr id="22" name="Oval 21"/>
                <p:cNvSpPr/>
                <p:nvPr/>
              </p:nvSpPr>
              <p:spPr>
                <a:xfrm>
                  <a:off x="1901829" y="265351"/>
                  <a:ext cx="287358" cy="276225"/>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302" name="TextBox 22"/>
                <p:cNvSpPr txBox="1">
                  <a:spLocks noChangeArrowheads="1"/>
                </p:cNvSpPr>
                <p:nvPr/>
              </p:nvSpPr>
              <p:spPr bwMode="auto">
                <a:xfrm>
                  <a:off x="1859000" y="266185"/>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A3</a:t>
                  </a:r>
                  <a:endParaRPr lang="fr-BE" sz="1200" b="1" dirty="0">
                    <a:solidFill>
                      <a:srgbClr val="FF0000"/>
                    </a:solidFill>
                    <a:latin typeface="Arial" pitchFamily="34" charset="0"/>
                    <a:cs typeface="Arial" pitchFamily="34" charset="0"/>
                  </a:endParaRPr>
                </a:p>
              </p:txBody>
            </p:sp>
          </p:grpSp>
          <p:grpSp>
            <p:nvGrpSpPr>
              <p:cNvPr id="11282" name="Group 23"/>
              <p:cNvGrpSpPr>
                <a:grpSpLocks/>
              </p:cNvGrpSpPr>
              <p:nvPr/>
            </p:nvGrpSpPr>
            <p:grpSpPr bwMode="auto">
              <a:xfrm>
                <a:off x="6964400" y="2190870"/>
                <a:ext cx="468052" cy="278586"/>
                <a:chOff x="1859000" y="263010"/>
                <a:chExt cx="468052" cy="278586"/>
              </a:xfrm>
            </p:grpSpPr>
            <p:sp>
              <p:nvSpPr>
                <p:cNvPr id="25" name="Oval 24"/>
                <p:cNvSpPr/>
                <p:nvPr/>
              </p:nvSpPr>
              <p:spPr>
                <a:xfrm>
                  <a:off x="1901678" y="264498"/>
                  <a:ext cx="287358" cy="277812"/>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300" name="TextBox 25"/>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A4</a:t>
                  </a:r>
                  <a:endParaRPr lang="fr-BE" sz="1200" b="1" dirty="0">
                    <a:solidFill>
                      <a:srgbClr val="FF0000"/>
                    </a:solidFill>
                    <a:latin typeface="Arial" pitchFamily="34" charset="0"/>
                    <a:cs typeface="Arial" pitchFamily="34" charset="0"/>
                  </a:endParaRPr>
                </a:p>
              </p:txBody>
            </p:sp>
          </p:grpSp>
          <p:grpSp>
            <p:nvGrpSpPr>
              <p:cNvPr id="11283" name="Group 26"/>
              <p:cNvGrpSpPr>
                <a:grpSpLocks/>
              </p:cNvGrpSpPr>
              <p:nvPr/>
            </p:nvGrpSpPr>
            <p:grpSpPr bwMode="auto">
              <a:xfrm>
                <a:off x="6796760" y="2937630"/>
                <a:ext cx="468052" cy="278586"/>
                <a:chOff x="1859000" y="263010"/>
                <a:chExt cx="468052" cy="278586"/>
              </a:xfrm>
            </p:grpSpPr>
            <p:sp>
              <p:nvSpPr>
                <p:cNvPr id="28" name="Oval 27"/>
                <p:cNvSpPr/>
                <p:nvPr/>
              </p:nvSpPr>
              <p:spPr>
                <a:xfrm>
                  <a:off x="1889919" y="276563"/>
                  <a:ext cx="298470" cy="265112"/>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298" name="TextBox 28"/>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A5</a:t>
                  </a:r>
                  <a:endParaRPr lang="fr-BE" sz="1200" b="1" dirty="0">
                    <a:solidFill>
                      <a:srgbClr val="FF0000"/>
                    </a:solidFill>
                    <a:latin typeface="Arial" pitchFamily="34" charset="0"/>
                    <a:cs typeface="Arial" pitchFamily="34" charset="0"/>
                  </a:endParaRPr>
                </a:p>
              </p:txBody>
            </p:sp>
          </p:grpSp>
          <p:grpSp>
            <p:nvGrpSpPr>
              <p:cNvPr id="11284" name="Group 35"/>
              <p:cNvGrpSpPr>
                <a:grpSpLocks/>
              </p:cNvGrpSpPr>
              <p:nvPr/>
            </p:nvGrpSpPr>
            <p:grpSpPr bwMode="auto">
              <a:xfrm>
                <a:off x="8092160" y="3798690"/>
                <a:ext cx="468052" cy="278586"/>
                <a:chOff x="1859000" y="263010"/>
                <a:chExt cx="468052" cy="278586"/>
              </a:xfrm>
            </p:grpSpPr>
            <p:sp>
              <p:nvSpPr>
                <p:cNvPr id="37" name="Oval 36"/>
                <p:cNvSpPr/>
                <p:nvPr/>
              </p:nvSpPr>
              <p:spPr>
                <a:xfrm>
                  <a:off x="1901120" y="264815"/>
                  <a:ext cx="287358" cy="276225"/>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296" name="TextBox 37"/>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A7</a:t>
                  </a:r>
                  <a:endParaRPr lang="fr-BE" sz="1200" b="1" dirty="0">
                    <a:solidFill>
                      <a:srgbClr val="FF0000"/>
                    </a:solidFill>
                    <a:latin typeface="Arial" pitchFamily="34" charset="0"/>
                    <a:cs typeface="Arial" pitchFamily="34" charset="0"/>
                  </a:endParaRPr>
                </a:p>
              </p:txBody>
            </p:sp>
          </p:grpSp>
          <p:cxnSp>
            <p:nvCxnSpPr>
              <p:cNvPr id="9" name="Straight Arrow Connector 8"/>
              <p:cNvCxnSpPr/>
              <p:nvPr/>
            </p:nvCxnSpPr>
            <p:spPr>
              <a:xfrm>
                <a:off x="6130718" y="687408"/>
                <a:ext cx="2487784" cy="4960937"/>
              </a:xfrm>
              <a:prstGeom prst="straightConnector1">
                <a:avLst/>
              </a:prstGeom>
              <a:ln w="31750">
                <a:solidFill>
                  <a:srgbClr val="FF9900"/>
                </a:solidFill>
                <a:tailEnd type="arrow"/>
              </a:ln>
            </p:spPr>
            <p:style>
              <a:lnRef idx="1">
                <a:schemeClr val="accent1"/>
              </a:lnRef>
              <a:fillRef idx="0">
                <a:schemeClr val="accent1"/>
              </a:fillRef>
              <a:effectRef idx="0">
                <a:schemeClr val="accent1"/>
              </a:effectRef>
              <a:fontRef idx="minor">
                <a:schemeClr val="tx1"/>
              </a:fontRef>
            </p:style>
          </p:cxnSp>
          <p:grpSp>
            <p:nvGrpSpPr>
              <p:cNvPr id="11286" name="Group 38"/>
              <p:cNvGrpSpPr>
                <a:grpSpLocks/>
              </p:cNvGrpSpPr>
              <p:nvPr/>
            </p:nvGrpSpPr>
            <p:grpSpPr bwMode="auto">
              <a:xfrm>
                <a:off x="8358860" y="4545633"/>
                <a:ext cx="468052" cy="278586"/>
                <a:chOff x="1859000" y="263010"/>
                <a:chExt cx="468052" cy="278586"/>
              </a:xfrm>
            </p:grpSpPr>
            <p:sp>
              <p:nvSpPr>
                <p:cNvPr id="40" name="Oval 39"/>
                <p:cNvSpPr/>
                <p:nvPr/>
              </p:nvSpPr>
              <p:spPr>
                <a:xfrm>
                  <a:off x="1901139" y="263997"/>
                  <a:ext cx="287358" cy="277813"/>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294" name="TextBox 40"/>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A8</a:t>
                  </a:r>
                  <a:endParaRPr lang="fr-BE" sz="1200" b="1" dirty="0">
                    <a:solidFill>
                      <a:srgbClr val="FF0000"/>
                    </a:solidFill>
                    <a:latin typeface="Arial" pitchFamily="34" charset="0"/>
                    <a:cs typeface="Arial" pitchFamily="34" charset="0"/>
                  </a:endParaRPr>
                </a:p>
              </p:txBody>
            </p:sp>
          </p:grpSp>
          <p:grpSp>
            <p:nvGrpSpPr>
              <p:cNvPr id="11287" name="Group 41"/>
              <p:cNvGrpSpPr>
                <a:grpSpLocks/>
              </p:cNvGrpSpPr>
              <p:nvPr/>
            </p:nvGrpSpPr>
            <p:grpSpPr bwMode="auto">
              <a:xfrm>
                <a:off x="8638260" y="5403299"/>
                <a:ext cx="468052" cy="278586"/>
                <a:chOff x="1859000" y="263010"/>
                <a:chExt cx="468052" cy="278586"/>
              </a:xfrm>
            </p:grpSpPr>
            <p:sp>
              <p:nvSpPr>
                <p:cNvPr id="43" name="Oval 42"/>
                <p:cNvSpPr/>
                <p:nvPr/>
              </p:nvSpPr>
              <p:spPr>
                <a:xfrm>
                  <a:off x="1901158" y="265169"/>
                  <a:ext cx="287358" cy="276225"/>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292" name="TextBox 43"/>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A9</a:t>
                  </a:r>
                  <a:endParaRPr lang="fr-BE" sz="1200" b="1" dirty="0">
                    <a:solidFill>
                      <a:srgbClr val="FF0000"/>
                    </a:solidFill>
                    <a:latin typeface="Arial" pitchFamily="34" charset="0"/>
                    <a:cs typeface="Arial" pitchFamily="34" charset="0"/>
                  </a:endParaRPr>
                </a:p>
              </p:txBody>
            </p:sp>
          </p:grpSp>
          <p:grpSp>
            <p:nvGrpSpPr>
              <p:cNvPr id="11288" name="Group 29"/>
              <p:cNvGrpSpPr>
                <a:grpSpLocks/>
              </p:cNvGrpSpPr>
              <p:nvPr/>
            </p:nvGrpSpPr>
            <p:grpSpPr bwMode="auto">
              <a:xfrm>
                <a:off x="7360640" y="3547230"/>
                <a:ext cx="468052" cy="278586"/>
                <a:chOff x="1859000" y="263010"/>
                <a:chExt cx="468052" cy="278586"/>
              </a:xfrm>
            </p:grpSpPr>
            <p:sp>
              <p:nvSpPr>
                <p:cNvPr id="31" name="Oval 30"/>
                <p:cNvSpPr/>
                <p:nvPr/>
              </p:nvSpPr>
              <p:spPr>
                <a:xfrm>
                  <a:off x="1902340" y="263863"/>
                  <a:ext cx="287358" cy="277812"/>
                </a:xfrm>
                <a:prstGeom prst="ellipse">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sz="1000" dirty="0"/>
                </a:p>
              </p:txBody>
            </p:sp>
            <p:sp>
              <p:nvSpPr>
                <p:cNvPr id="11290" name="TextBox 31"/>
                <p:cNvSpPr txBox="1">
                  <a:spLocks noChangeArrowheads="1"/>
                </p:cNvSpPr>
                <p:nvPr/>
              </p:nvSpPr>
              <p:spPr bwMode="auto">
                <a:xfrm>
                  <a:off x="1859000" y="263010"/>
                  <a:ext cx="468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1200" b="1" dirty="0" smtClean="0">
                      <a:solidFill>
                        <a:srgbClr val="FF0000"/>
                      </a:solidFill>
                      <a:latin typeface="Arial" pitchFamily="34" charset="0"/>
                      <a:cs typeface="Arial" pitchFamily="34" charset="0"/>
                    </a:rPr>
                    <a:t>A6</a:t>
                  </a:r>
                  <a:endParaRPr lang="fr-BE" sz="1200" b="1" dirty="0">
                    <a:solidFill>
                      <a:srgbClr val="FF0000"/>
                    </a:solidFill>
                    <a:latin typeface="Arial" pitchFamily="34" charset="0"/>
                    <a:cs typeface="Arial" pitchFamily="34" charset="0"/>
                  </a:endParaRPr>
                </a:p>
              </p:txBody>
            </p:sp>
          </p:grpSp>
        </p:grpSp>
      </p:grpSp>
      <p:pic>
        <p:nvPicPr>
          <p:cNvPr id="79" name="Image 51" descr="Imagex.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43"/>
          <p:cNvSpPr txBox="1">
            <a:spLocks noChangeArrowheads="1"/>
          </p:cNvSpPr>
          <p:nvPr/>
        </p:nvSpPr>
        <p:spPr bwMode="auto">
          <a:xfrm>
            <a:off x="836613" y="412750"/>
            <a:ext cx="4959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pitchFamily="34" charset="0"/>
                <a:cs typeface="Arial" pitchFamily="34" charset="0"/>
              </a:rPr>
              <a:t>Local monitoring: Ajaccio </a:t>
            </a:r>
            <a:r>
              <a:rPr lang="fr-BE" sz="2400" dirty="0" err="1" smtClean="0">
                <a:latin typeface="Arial" pitchFamily="34" charset="0"/>
                <a:cs typeface="Arial" pitchFamily="34" charset="0"/>
              </a:rPr>
              <a:t>Bay</a:t>
            </a:r>
            <a:endParaRPr lang="fr-BE" sz="2400" dirty="0">
              <a:latin typeface="Arial" pitchFamily="34" charset="0"/>
              <a:cs typeface="Arial" pitchFamily="34" charset="0"/>
            </a:endParaRPr>
          </a:p>
        </p:txBody>
      </p:sp>
      <p:sp>
        <p:nvSpPr>
          <p:cNvPr id="49" name="Rectangle 48"/>
          <p:cNvSpPr/>
          <p:nvPr/>
        </p:nvSpPr>
        <p:spPr>
          <a:xfrm rot="19500000">
            <a:off x="2574276" y="2517775"/>
            <a:ext cx="252412" cy="1177925"/>
          </a:xfrm>
          <a:prstGeom prst="rect">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BE" sz="1600" b="1" dirty="0">
                <a:solidFill>
                  <a:srgbClr val="FF0000"/>
                </a:solidFill>
                <a:latin typeface="Arial" pitchFamily="34" charset="0"/>
                <a:cs typeface="Arial" pitchFamily="34" charset="0"/>
              </a:rPr>
              <a:t>A</a:t>
            </a:r>
            <a:r>
              <a:rPr lang="fr-BE" sz="1600" b="1" dirty="0" smtClean="0">
                <a:solidFill>
                  <a:srgbClr val="FF0000"/>
                </a:solidFill>
                <a:latin typeface="Arial" pitchFamily="34" charset="0"/>
                <a:cs typeface="Arial" pitchFamily="34" charset="0"/>
              </a:rPr>
              <a:t>1</a:t>
            </a:r>
            <a:endParaRPr lang="fr-BE" sz="1600" b="1" dirty="0">
              <a:solidFill>
                <a:srgbClr val="FF0000"/>
              </a:solidFill>
              <a:latin typeface="Arial" pitchFamily="34" charset="0"/>
              <a:cs typeface="Arial" pitchFamily="34" charset="0"/>
            </a:endParaRPr>
          </a:p>
          <a:p>
            <a:pPr algn="ctr" fontAlgn="auto">
              <a:spcBef>
                <a:spcPts val="0"/>
              </a:spcBef>
              <a:spcAft>
                <a:spcPts val="0"/>
              </a:spcAft>
              <a:defRPr/>
            </a:pPr>
            <a:r>
              <a:rPr lang="fr-BE" sz="1600" b="1" dirty="0" smtClean="0">
                <a:solidFill>
                  <a:srgbClr val="FF0000"/>
                </a:solidFill>
                <a:latin typeface="Arial" pitchFamily="34" charset="0"/>
                <a:cs typeface="Arial" pitchFamily="34" charset="0"/>
              </a:rPr>
              <a:t>-</a:t>
            </a:r>
            <a:r>
              <a:rPr lang="fr-BE" sz="1600" b="1" dirty="0">
                <a:solidFill>
                  <a:srgbClr val="FF0000"/>
                </a:solidFill>
                <a:latin typeface="Arial" pitchFamily="34" charset="0"/>
                <a:cs typeface="Arial" pitchFamily="34" charset="0"/>
              </a:rPr>
              <a:t>A</a:t>
            </a:r>
            <a:r>
              <a:rPr lang="fr-BE" sz="1600" b="1" dirty="0" smtClean="0">
                <a:solidFill>
                  <a:srgbClr val="FF0000"/>
                </a:solidFill>
                <a:latin typeface="Arial" pitchFamily="34" charset="0"/>
                <a:cs typeface="Arial" pitchFamily="34" charset="0"/>
              </a:rPr>
              <a:t>9</a:t>
            </a:r>
            <a:endParaRPr lang="fr-BE" sz="1600" b="1" dirty="0">
              <a:solidFill>
                <a:srgbClr val="FF0000"/>
              </a:solidFill>
              <a:latin typeface="Arial" pitchFamily="34" charset="0"/>
              <a:cs typeface="Arial" pitchFamily="34" charset="0"/>
            </a:endParaRPr>
          </a:p>
        </p:txBody>
      </p:sp>
      <p:sp>
        <p:nvSpPr>
          <p:cNvPr id="47" name="Rectangle 46"/>
          <p:cNvSpPr/>
          <p:nvPr/>
        </p:nvSpPr>
        <p:spPr>
          <a:xfrm>
            <a:off x="1102382" y="4365104"/>
            <a:ext cx="3829658" cy="830997"/>
          </a:xfrm>
          <a:prstGeom prst="rect">
            <a:avLst/>
          </a:prstGeom>
        </p:spPr>
        <p:txBody>
          <a:bodyPr wrap="square">
            <a:spAutoFit/>
          </a:bodyPr>
          <a:lstStyle/>
          <a:p>
            <a:pPr algn="just"/>
            <a:r>
              <a:rPr lang="en-GB" sz="1600" dirty="0" smtClean="0">
                <a:solidFill>
                  <a:schemeClr val="bg1"/>
                </a:solidFill>
                <a:latin typeface="Arial" panose="020B0604020202020204" pitchFamily="34" charset="0"/>
                <a:cs typeface="Arial" panose="020B0604020202020204" pitchFamily="34" charset="0"/>
              </a:rPr>
              <a:t>The</a:t>
            </a:r>
            <a:r>
              <a:rPr lang="en-GB" sz="1600" i="1" dirty="0" smtClean="0">
                <a:solidFill>
                  <a:schemeClr val="bg1"/>
                </a:solidFill>
                <a:latin typeface="Arial" panose="020B0604020202020204" pitchFamily="34" charset="0"/>
                <a:cs typeface="Arial" panose="020B0604020202020204" pitchFamily="34" charset="0"/>
              </a:rPr>
              <a:t> </a:t>
            </a:r>
            <a:r>
              <a:rPr lang="en-GB" sz="1600" dirty="0" smtClean="0">
                <a:solidFill>
                  <a:schemeClr val="bg1"/>
                </a:solidFill>
                <a:latin typeface="Arial" panose="020B0604020202020204" pitchFamily="34" charset="0"/>
                <a:cs typeface="Arial" panose="020B0604020202020204" pitchFamily="34" charset="0"/>
              </a:rPr>
              <a:t>9 </a:t>
            </a:r>
            <a:r>
              <a:rPr lang="en-GB" sz="1600" dirty="0">
                <a:solidFill>
                  <a:schemeClr val="bg1"/>
                </a:solidFill>
                <a:latin typeface="Arial" panose="020B0604020202020204" pitchFamily="34" charset="0"/>
                <a:cs typeface="Arial" panose="020B0604020202020204" pitchFamily="34" charset="0"/>
              </a:rPr>
              <a:t>stations </a:t>
            </a:r>
            <a:r>
              <a:rPr lang="en-GB" sz="1600" dirty="0" smtClean="0">
                <a:solidFill>
                  <a:schemeClr val="bg1"/>
                </a:solidFill>
                <a:latin typeface="Arial" panose="020B0604020202020204" pitchFamily="34" charset="0"/>
                <a:cs typeface="Arial" panose="020B0604020202020204" pitchFamily="34" charset="0"/>
              </a:rPr>
              <a:t>are </a:t>
            </a:r>
            <a:r>
              <a:rPr lang="en-GB" sz="1600" dirty="0">
                <a:solidFill>
                  <a:schemeClr val="bg1"/>
                </a:solidFill>
                <a:latin typeface="Arial" panose="020B0604020202020204" pitchFamily="34" charset="0"/>
                <a:cs typeface="Arial" panose="020B0604020202020204" pitchFamily="34" charset="0"/>
              </a:rPr>
              <a:t>remote from one another of around 300 m along </a:t>
            </a:r>
            <a:r>
              <a:rPr lang="en-GB" sz="1600" dirty="0" smtClean="0">
                <a:solidFill>
                  <a:schemeClr val="bg1"/>
                </a:solidFill>
                <a:latin typeface="Arial" panose="020B0604020202020204" pitchFamily="34" charset="0"/>
                <a:cs typeface="Arial" panose="020B0604020202020204" pitchFamily="34" charset="0"/>
              </a:rPr>
              <a:t>the radial (</a:t>
            </a:r>
            <a:r>
              <a:rPr lang="en-GB" sz="1600" dirty="0" err="1" smtClean="0">
                <a:solidFill>
                  <a:schemeClr val="bg1"/>
                </a:solidFill>
                <a:latin typeface="Arial" panose="020B0604020202020204" pitchFamily="34" charset="0"/>
                <a:cs typeface="Arial" panose="020B0604020202020204" pitchFamily="34" charset="0"/>
              </a:rPr>
              <a:t>Richir</a:t>
            </a:r>
            <a:r>
              <a:rPr lang="en-GB" sz="1600" dirty="0" smtClean="0">
                <a:solidFill>
                  <a:schemeClr val="bg1"/>
                </a:solidFill>
                <a:latin typeface="Arial" panose="020B0604020202020204" pitchFamily="34" charset="0"/>
                <a:cs typeface="Arial" panose="020B0604020202020204" pitchFamily="34" charset="0"/>
              </a:rPr>
              <a:t> and </a:t>
            </a:r>
            <a:r>
              <a:rPr lang="en-GB" sz="1600" dirty="0" err="1" smtClean="0">
                <a:solidFill>
                  <a:schemeClr val="bg1"/>
                </a:solidFill>
                <a:latin typeface="Arial" panose="020B0604020202020204" pitchFamily="34" charset="0"/>
                <a:cs typeface="Arial" panose="020B0604020202020204" pitchFamily="34" charset="0"/>
              </a:rPr>
              <a:t>Gobert</a:t>
            </a:r>
            <a:r>
              <a:rPr lang="en-GB" sz="1600" dirty="0" smtClean="0">
                <a:solidFill>
                  <a:schemeClr val="bg1"/>
                </a:solidFill>
                <a:latin typeface="Arial" panose="020B0604020202020204" pitchFamily="34" charset="0"/>
                <a:cs typeface="Arial" panose="020B0604020202020204" pitchFamily="34" charset="0"/>
              </a:rPr>
              <a:t>, in press).</a:t>
            </a:r>
            <a:endParaRPr lang="fr-B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514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8943958" cy="6858000"/>
            <a:chOff x="0" y="0"/>
            <a:chExt cx="8943958"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220360" y="-3828247"/>
              <a:ext cx="503237" cy="894395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3231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Trace </a:t>
            </a:r>
            <a:r>
              <a:rPr lang="fr-BE" sz="2400" dirty="0" err="1" smtClean="0">
                <a:latin typeface="Arial" charset="0"/>
                <a:cs typeface="Arial" charset="0"/>
              </a:rPr>
              <a:t>element</a:t>
            </a:r>
            <a:r>
              <a:rPr lang="fr-BE" sz="2400" dirty="0" smtClean="0">
                <a:latin typeface="Arial" charset="0"/>
                <a:cs typeface="Arial" charset="0"/>
              </a:rPr>
              <a:t> </a:t>
            </a:r>
            <a:r>
              <a:rPr lang="fr-BE" sz="2400" dirty="0" err="1" smtClean="0">
                <a:latin typeface="Arial" charset="0"/>
                <a:cs typeface="Arial" charset="0"/>
              </a:rPr>
              <a:t>studies</a:t>
            </a:r>
            <a:endParaRPr lang="fr-BE" sz="2400" dirty="0">
              <a:latin typeface="Arial" charset="0"/>
              <a:cs typeface="Arial" charset="0"/>
            </a:endParaRPr>
          </a:p>
        </p:txBody>
      </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28156"/>
            <a:ext cx="4587980" cy="646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10156" y="4797152"/>
            <a:ext cx="2726776" cy="1815882"/>
          </a:xfrm>
          <a:prstGeom prst="rect">
            <a:avLst/>
          </a:prstGeom>
        </p:spPr>
        <p:txBody>
          <a:bodyPr wrap="square">
            <a:spAutoFit/>
          </a:bodyPr>
          <a:lstStyle/>
          <a:p>
            <a:pPr algn="just"/>
            <a:r>
              <a:rPr lang="en-US" sz="1400" dirty="0" err="1" smtClean="0">
                <a:latin typeface="Arial" panose="020B0604020202020204" pitchFamily="34" charset="0"/>
                <a:cs typeface="Arial" panose="020B0604020202020204" pitchFamily="34" charset="0"/>
              </a:rPr>
              <a:t>Luy</a:t>
            </a:r>
            <a:r>
              <a:rPr lang="en-US" sz="1400" dirty="0" smtClean="0">
                <a:latin typeface="Arial" panose="020B0604020202020204" pitchFamily="34" charset="0"/>
                <a:cs typeface="Arial" panose="020B0604020202020204" pitchFamily="34" charset="0"/>
              </a:rPr>
              <a:t> et al., 2012; non </a:t>
            </a:r>
            <a:r>
              <a:rPr lang="en-US" sz="1400" dirty="0">
                <a:latin typeface="Arial" panose="020B0604020202020204" pitchFamily="34" charset="0"/>
                <a:cs typeface="Arial" panose="020B0604020202020204" pitchFamily="34" charset="0"/>
              </a:rPr>
              <a:t>exhaustive number of references concerning trace elements studied in </a:t>
            </a:r>
            <a:r>
              <a:rPr lang="en-US" sz="1400" i="1" dirty="0" err="1">
                <a:latin typeface="Arial" panose="020B0604020202020204" pitchFamily="34" charset="0"/>
                <a:cs typeface="Arial" panose="020B0604020202020204" pitchFamily="34" charset="0"/>
              </a:rPr>
              <a:t>Posidonia</a:t>
            </a:r>
            <a:r>
              <a:rPr lang="en-US" sz="1400" i="1" dirty="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oceanica</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tissues</a:t>
            </a:r>
            <a:r>
              <a:rPr lang="en-US" sz="1400" dirty="0">
                <a:latin typeface="Arial" panose="020B0604020202020204" pitchFamily="34" charset="0"/>
                <a:cs typeface="Arial" panose="020B0604020202020204" pitchFamily="34" charset="0"/>
              </a:rPr>
              <a:t>; completed (black </a:t>
            </a:r>
            <a:r>
              <a:rPr lang="en-US" sz="1400" dirty="0" smtClean="0">
                <a:latin typeface="Arial" panose="020B0604020202020204" pitchFamily="34" charset="0"/>
                <a:cs typeface="Arial" panose="020B0604020202020204" pitchFamily="34" charset="0"/>
              </a:rPr>
              <a:t>references</a:t>
            </a:r>
            <a:r>
              <a:rPr lang="en-US" sz="1400" dirty="0">
                <a:latin typeface="Arial" panose="020B0604020202020204" pitchFamily="34" charset="0"/>
                <a:cs typeface="Arial" panose="020B0604020202020204" pitchFamily="34" charset="0"/>
              </a:rPr>
              <a:t>) from </a:t>
            </a:r>
            <a:r>
              <a:rPr lang="en-US" sz="1400" dirty="0" err="1">
                <a:latin typeface="Arial" panose="020B0604020202020204" pitchFamily="34" charset="0"/>
                <a:cs typeface="Arial" panose="020B0604020202020204" pitchFamily="34" charset="0"/>
              </a:rPr>
              <a:t>Pergent</a:t>
            </a:r>
            <a:r>
              <a:rPr lang="en-US" sz="1400" dirty="0">
                <a:latin typeface="Arial" panose="020B0604020202020204" pitchFamily="34" charset="0"/>
                <a:cs typeface="Arial" panose="020B0604020202020204" pitchFamily="34" charset="0"/>
              </a:rPr>
              <a:t>-Martini et al. (2000) summary table (grey references).</a:t>
            </a:r>
            <a:endParaRPr lang="fr-BE" sz="1400" dirty="0">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0" r="63244"/>
          <a:stretch/>
        </p:blipFill>
        <p:spPr bwMode="auto">
          <a:xfrm>
            <a:off x="921410" y="1984933"/>
            <a:ext cx="3146534" cy="65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861" r="26965"/>
          <a:stretch/>
        </p:blipFill>
        <p:spPr bwMode="auto">
          <a:xfrm>
            <a:off x="921410" y="2954945"/>
            <a:ext cx="3146360" cy="65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650"/>
          <a:stretch/>
        </p:blipFill>
        <p:spPr bwMode="auto">
          <a:xfrm>
            <a:off x="927117" y="3934475"/>
            <a:ext cx="2726776" cy="65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42" t="1" r="2578" b="2496"/>
          <a:stretch/>
        </p:blipFill>
        <p:spPr bwMode="auto">
          <a:xfrm>
            <a:off x="921410" y="1412776"/>
            <a:ext cx="3146534" cy="36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974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4383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Energy</a:t>
            </a:r>
            <a:r>
              <a:rPr lang="fr-BE" sz="2400" dirty="0" smtClean="0">
                <a:latin typeface="Arial" charset="0"/>
                <a:cs typeface="Arial" charset="0"/>
              </a:rPr>
              <a:t> </a:t>
            </a:r>
            <a:r>
              <a:rPr lang="fr-BE" sz="2400" dirty="0" err="1" smtClean="0">
                <a:latin typeface="Arial" charset="0"/>
                <a:cs typeface="Arial" charset="0"/>
              </a:rPr>
              <a:t>systems</a:t>
            </a:r>
            <a:r>
              <a:rPr lang="fr-BE" sz="2400" dirty="0" smtClean="0">
                <a:latin typeface="Arial" charset="0"/>
                <a:cs typeface="Arial" charset="0"/>
              </a:rPr>
              <a:t> </a:t>
            </a:r>
            <a:r>
              <a:rPr lang="fr-BE" sz="2400" dirty="0" err="1" smtClean="0">
                <a:latin typeface="Arial" charset="0"/>
                <a:cs typeface="Arial" charset="0"/>
              </a:rPr>
              <a:t>diagram</a:t>
            </a:r>
            <a:endParaRPr lang="fr-BE" sz="2400" dirty="0">
              <a:latin typeface="Arial" charset="0"/>
              <a:cs typeface="Arial" charset="0"/>
            </a:endParaRPr>
          </a:p>
        </p:txBody>
      </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533"/>
          <a:stretch/>
        </p:blipFill>
        <p:spPr bwMode="auto">
          <a:xfrm>
            <a:off x="3768447" y="993428"/>
            <a:ext cx="2531745" cy="533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8465"/>
          <a:stretch/>
        </p:blipFill>
        <p:spPr bwMode="auto">
          <a:xfrm>
            <a:off x="960135" y="1134984"/>
            <a:ext cx="2531745" cy="566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16267" y="2458631"/>
            <a:ext cx="2548221" cy="255454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Symbols of the energy </a:t>
            </a:r>
            <a:r>
              <a:rPr lang="en-US" sz="1600" dirty="0" smtClean="0">
                <a:latin typeface="Arial" panose="020B0604020202020204" pitchFamily="34" charset="0"/>
                <a:cs typeface="Arial" panose="020B0604020202020204" pitchFamily="34" charset="0"/>
              </a:rPr>
              <a:t>systems language: </a:t>
            </a:r>
          </a:p>
          <a:p>
            <a:pPr marL="342900" indent="-342900">
              <a:buAutoNum type="alphaLcParenBoth"/>
            </a:pPr>
            <a:r>
              <a:rPr lang="en-US" sz="1600" dirty="0" smtClean="0">
                <a:latin typeface="Arial" panose="020B0604020202020204" pitchFamily="34" charset="0"/>
                <a:cs typeface="Arial" panose="020B0604020202020204" pitchFamily="34" charset="0"/>
              </a:rPr>
              <a:t>Sources</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storages, and </a:t>
            </a:r>
            <a:r>
              <a:rPr lang="en-US" sz="1600" dirty="0">
                <a:latin typeface="Arial" panose="020B0604020202020204" pitchFamily="34" charset="0"/>
                <a:cs typeface="Arial" panose="020B0604020202020204" pitchFamily="34" charset="0"/>
              </a:rPr>
              <a:t>pathway interactions</a:t>
            </a:r>
            <a:r>
              <a:rPr lang="en-US" sz="1600" dirty="0" smtClean="0">
                <a:latin typeface="Arial" panose="020B0604020202020204" pitchFamily="34" charset="0"/>
                <a:cs typeface="Arial" panose="020B0604020202020204" pitchFamily="34" charset="0"/>
              </a:rPr>
              <a:t>; </a:t>
            </a:r>
          </a:p>
          <a:p>
            <a:pPr marL="342900" indent="-342900">
              <a:buAutoNum type="alphaLcParenBoth"/>
            </a:pPr>
            <a:r>
              <a:rPr lang="en-US" sz="1600" dirty="0" smtClean="0">
                <a:latin typeface="Arial" panose="020B0604020202020204" pitchFamily="34" charset="0"/>
                <a:cs typeface="Arial" panose="020B0604020202020204" pitchFamily="34" charset="0"/>
              </a:rPr>
              <a:t>Composite </a:t>
            </a:r>
            <a:r>
              <a:rPr lang="en-US" sz="1600" dirty="0">
                <a:latin typeface="Arial" panose="020B0604020202020204" pitchFamily="34" charset="0"/>
                <a:cs typeface="Arial" panose="020B0604020202020204" pitchFamily="34" charset="0"/>
              </a:rPr>
              <a:t>symbols </a:t>
            </a:r>
            <a:r>
              <a:rPr lang="en-US" sz="1600" dirty="0" smtClean="0">
                <a:latin typeface="Arial" panose="020B0604020202020204" pitchFamily="34" charset="0"/>
                <a:cs typeface="Arial" panose="020B0604020202020204" pitchFamily="34" charset="0"/>
              </a:rPr>
              <a:t>for representing </a:t>
            </a:r>
            <a:r>
              <a:rPr lang="en-US" sz="1600" dirty="0">
                <a:latin typeface="Arial" panose="020B0604020202020204" pitchFamily="34" charset="0"/>
                <a:cs typeface="Arial" panose="020B0604020202020204" pitchFamily="34" charset="0"/>
              </a:rPr>
              <a:t>units </a:t>
            </a:r>
            <a:r>
              <a:rPr lang="en-US" sz="1600" dirty="0" smtClean="0">
                <a:latin typeface="Arial" panose="020B0604020202020204" pitchFamily="34" charset="0"/>
                <a:cs typeface="Arial" panose="020B0604020202020204" pitchFamily="34" charset="0"/>
              </a:rPr>
              <a:t>and processes </a:t>
            </a:r>
            <a:r>
              <a:rPr lang="en-US" sz="1600" dirty="0">
                <a:latin typeface="Arial" panose="020B0604020202020204" pitchFamily="34" charset="0"/>
                <a:cs typeface="Arial" panose="020B0604020202020204" pitchFamily="34" charset="0"/>
              </a:rPr>
              <a:t>in </a:t>
            </a:r>
            <a:r>
              <a:rPr lang="en-US" sz="1600" dirty="0" smtClean="0">
                <a:latin typeface="Arial" panose="020B0604020202020204" pitchFamily="34" charset="0"/>
                <a:cs typeface="Arial" panose="020B0604020202020204" pitchFamily="34" charset="0"/>
              </a:rPr>
              <a:t>the aggregate </a:t>
            </a:r>
          </a:p>
          <a:p>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Odum</a:t>
            </a:r>
            <a:r>
              <a:rPr lang="en-US" sz="1600" dirty="0" smtClean="0">
                <a:latin typeface="Arial" panose="020B0604020202020204" pitchFamily="34" charset="0"/>
                <a:cs typeface="Arial" panose="020B0604020202020204" pitchFamily="34" charset="0"/>
              </a:rPr>
              <a:t> and </a:t>
            </a:r>
            <a:r>
              <a:rPr lang="en-US" sz="1600" dirty="0" err="1" smtClean="0">
                <a:latin typeface="Arial" panose="020B0604020202020204" pitchFamily="34" charset="0"/>
                <a:cs typeface="Arial" panose="020B0604020202020204" pitchFamily="34" charset="0"/>
              </a:rPr>
              <a:t>Odum</a:t>
            </a:r>
            <a:r>
              <a:rPr lang="en-US" sz="1600" dirty="0" smtClean="0">
                <a:latin typeface="Arial" panose="020B0604020202020204" pitchFamily="34" charset="0"/>
                <a:cs typeface="Arial" panose="020B0604020202020204" pitchFamily="34" charset="0"/>
              </a:rPr>
              <a:t>, 2000).</a:t>
            </a:r>
            <a:endParaRPr lang="fr-BE" sz="1600" dirty="0">
              <a:latin typeface="Arial" panose="020B0604020202020204" pitchFamily="34" charset="0"/>
              <a:cs typeface="Arial" panose="020B0604020202020204" pitchFamily="34" charset="0"/>
            </a:endParaRPr>
          </a:p>
        </p:txBody>
      </p:sp>
      <p:sp>
        <p:nvSpPr>
          <p:cNvPr id="3" name="ZoneTexte 2"/>
          <p:cNvSpPr txBox="1"/>
          <p:nvPr/>
        </p:nvSpPr>
        <p:spPr>
          <a:xfrm>
            <a:off x="895926" y="908720"/>
            <a:ext cx="312906" cy="369332"/>
          </a:xfrm>
          <a:prstGeom prst="rect">
            <a:avLst/>
          </a:prstGeom>
          <a:noFill/>
        </p:spPr>
        <p:txBody>
          <a:bodyPr wrap="none" rtlCol="0">
            <a:spAutoFit/>
          </a:bodyPr>
          <a:lstStyle/>
          <a:p>
            <a:r>
              <a:rPr lang="fr-BE" dirty="0" smtClean="0">
                <a:latin typeface="Arial" panose="020B0604020202020204" pitchFamily="34" charset="0"/>
                <a:cs typeface="Arial" panose="020B0604020202020204" pitchFamily="34" charset="0"/>
              </a:rPr>
              <a:t>a</a:t>
            </a:r>
            <a:endParaRPr lang="fr-BE" dirty="0">
              <a:latin typeface="Arial" panose="020B0604020202020204" pitchFamily="34" charset="0"/>
              <a:cs typeface="Arial" panose="020B0604020202020204" pitchFamily="34" charset="0"/>
            </a:endParaRPr>
          </a:p>
        </p:txBody>
      </p:sp>
      <p:sp>
        <p:nvSpPr>
          <p:cNvPr id="14" name="ZoneTexte 13"/>
          <p:cNvSpPr txBox="1"/>
          <p:nvPr/>
        </p:nvSpPr>
        <p:spPr>
          <a:xfrm>
            <a:off x="3563888" y="912912"/>
            <a:ext cx="312906" cy="369332"/>
          </a:xfrm>
          <a:prstGeom prst="rect">
            <a:avLst/>
          </a:prstGeom>
          <a:noFill/>
        </p:spPr>
        <p:txBody>
          <a:bodyPr wrap="none" rtlCol="0">
            <a:spAutoFit/>
          </a:bodyPr>
          <a:lstStyle/>
          <a:p>
            <a:r>
              <a:rPr lang="fr-BE" dirty="0">
                <a:latin typeface="Arial" panose="020B0604020202020204" pitchFamily="34" charset="0"/>
                <a:cs typeface="Arial" panose="020B0604020202020204" pitchFamily="34" charset="0"/>
              </a:rPr>
              <a:t>b</a:t>
            </a:r>
          </a:p>
        </p:txBody>
      </p:sp>
      <p:grpSp>
        <p:nvGrpSpPr>
          <p:cNvPr id="15" name="Groupe 14"/>
          <p:cNvGrpSpPr/>
          <p:nvPr/>
        </p:nvGrpSpPr>
        <p:grpSpPr>
          <a:xfrm>
            <a:off x="7669488" y="88519"/>
            <a:ext cx="1474282" cy="806577"/>
            <a:chOff x="7669488" y="85344"/>
            <a:chExt cx="1474282" cy="806577"/>
          </a:xfrm>
        </p:grpSpPr>
        <p:pic>
          <p:nvPicPr>
            <p:cNvPr id="1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4167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790" y="1268760"/>
            <a:ext cx="53149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7704" y="6330806"/>
            <a:ext cx="6552728"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Pathways in energy </a:t>
            </a:r>
            <a:r>
              <a:rPr lang="en-US" sz="1600" dirty="0" smtClean="0">
                <a:latin typeface="Arial" panose="020B0604020202020204" pitchFamily="34" charset="0"/>
                <a:cs typeface="Arial" panose="020B0604020202020204" pitchFamily="34" charset="0"/>
              </a:rPr>
              <a:t>systems diagrams (</a:t>
            </a:r>
            <a:r>
              <a:rPr lang="en-US" sz="1600" dirty="0" err="1" smtClean="0">
                <a:latin typeface="Arial" panose="020B0604020202020204" pitchFamily="34" charset="0"/>
                <a:cs typeface="Arial" panose="020B0604020202020204" pitchFamily="34" charset="0"/>
              </a:rPr>
              <a:t>Odum</a:t>
            </a:r>
            <a:r>
              <a:rPr lang="en-US" sz="1600" dirty="0" smtClean="0">
                <a:latin typeface="Arial" panose="020B0604020202020204" pitchFamily="34" charset="0"/>
                <a:cs typeface="Arial" panose="020B0604020202020204" pitchFamily="34" charset="0"/>
              </a:rPr>
              <a:t> and </a:t>
            </a:r>
            <a:r>
              <a:rPr lang="en-US" sz="1600" dirty="0" err="1" smtClean="0">
                <a:latin typeface="Arial" panose="020B0604020202020204" pitchFamily="34" charset="0"/>
                <a:cs typeface="Arial" panose="020B0604020202020204" pitchFamily="34" charset="0"/>
              </a:rPr>
              <a:t>Odum</a:t>
            </a:r>
            <a:r>
              <a:rPr lang="en-US" sz="1600" dirty="0" smtClean="0">
                <a:latin typeface="Arial" panose="020B0604020202020204" pitchFamily="34" charset="0"/>
                <a:cs typeface="Arial" panose="020B0604020202020204" pitchFamily="34" charset="0"/>
              </a:rPr>
              <a:t>, 2000).</a:t>
            </a:r>
            <a:endParaRPr lang="fr-BE" sz="1600" dirty="0">
              <a:latin typeface="Arial" panose="020B0604020202020204" pitchFamily="34" charset="0"/>
              <a:cs typeface="Arial" panose="020B0604020202020204" pitchFamily="34" charset="0"/>
            </a:endParaRPr>
          </a:p>
        </p:txBody>
      </p:sp>
      <p:sp>
        <p:nvSpPr>
          <p:cNvPr id="13" name="Text Box 43"/>
          <p:cNvSpPr txBox="1">
            <a:spLocks noChangeArrowheads="1"/>
          </p:cNvSpPr>
          <p:nvPr/>
        </p:nvSpPr>
        <p:spPr bwMode="auto">
          <a:xfrm>
            <a:off x="836612" y="400050"/>
            <a:ext cx="4383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Energy</a:t>
            </a:r>
            <a:r>
              <a:rPr lang="fr-BE" sz="2400" dirty="0" smtClean="0">
                <a:latin typeface="Arial" charset="0"/>
                <a:cs typeface="Arial" charset="0"/>
              </a:rPr>
              <a:t> </a:t>
            </a:r>
            <a:r>
              <a:rPr lang="fr-BE" sz="2400" dirty="0" err="1" smtClean="0">
                <a:latin typeface="Arial" charset="0"/>
                <a:cs typeface="Arial" charset="0"/>
              </a:rPr>
              <a:t>systems</a:t>
            </a:r>
            <a:r>
              <a:rPr lang="fr-BE" sz="2400" dirty="0" smtClean="0">
                <a:latin typeface="Arial" charset="0"/>
                <a:cs typeface="Arial" charset="0"/>
              </a:rPr>
              <a:t> </a:t>
            </a:r>
            <a:r>
              <a:rPr lang="fr-BE" sz="2400" dirty="0" err="1" smtClean="0">
                <a:latin typeface="Arial" charset="0"/>
                <a:cs typeface="Arial" charset="0"/>
              </a:rPr>
              <a:t>diagram</a:t>
            </a:r>
            <a:endParaRPr lang="fr-BE" sz="2400" dirty="0">
              <a:latin typeface="Arial" charset="0"/>
              <a:cs typeface="Arial" charset="0"/>
            </a:endParaRPr>
          </a:p>
        </p:txBody>
      </p:sp>
      <p:grpSp>
        <p:nvGrpSpPr>
          <p:cNvPr id="14" name="Groupe 13"/>
          <p:cNvGrpSpPr/>
          <p:nvPr/>
        </p:nvGrpSpPr>
        <p:grpSpPr>
          <a:xfrm>
            <a:off x="7669488" y="88519"/>
            <a:ext cx="1474282" cy="806577"/>
            <a:chOff x="7669488" y="85344"/>
            <a:chExt cx="1474282" cy="806577"/>
          </a:xfrm>
        </p:grpSpPr>
        <p:pic>
          <p:nvPicPr>
            <p:cNvPr id="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19045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e 129"/>
          <p:cNvGrpSpPr>
            <a:grpSpLocks noChangeAspect="1"/>
          </p:cNvGrpSpPr>
          <p:nvPr/>
        </p:nvGrpSpPr>
        <p:grpSpPr>
          <a:xfrm>
            <a:off x="1034912" y="5301209"/>
            <a:ext cx="1138107" cy="927173"/>
            <a:chOff x="923278" y="1135652"/>
            <a:chExt cx="948423" cy="772646"/>
          </a:xfrm>
        </p:grpSpPr>
        <p:sp>
          <p:nvSpPr>
            <p:cNvPr id="131"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32" name="ZoneTexte 131"/>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37" name="Organigramme : Délai 136"/>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grpSp>
        <p:nvGrpSpPr>
          <p:cNvPr id="26" name="Groupe 25"/>
          <p:cNvGrpSpPr/>
          <p:nvPr/>
        </p:nvGrpSpPr>
        <p:grpSpPr>
          <a:xfrm>
            <a:off x="7105868" y="2354524"/>
            <a:ext cx="970596" cy="1028698"/>
            <a:chOff x="389183" y="2990422"/>
            <a:chExt cx="468182" cy="594066"/>
          </a:xfrm>
        </p:grpSpPr>
        <p:grpSp>
          <p:nvGrpSpPr>
            <p:cNvPr id="21" name="Groupe 20"/>
            <p:cNvGrpSpPr/>
            <p:nvPr/>
          </p:nvGrpSpPr>
          <p:grpSpPr>
            <a:xfrm>
              <a:off x="389183" y="2990422"/>
              <a:ext cx="468182" cy="594066"/>
              <a:chOff x="341400" y="3122966"/>
              <a:chExt cx="468182" cy="693567"/>
            </a:xfrm>
            <a:solidFill>
              <a:schemeClr val="bg1"/>
            </a:solidFill>
          </p:grpSpPr>
          <p:sp>
            <p:nvSpPr>
              <p:cNvPr id="20" name="Pentagone 19"/>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80" name="Pentagone 79"/>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 name="Rectangle 21"/>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29" name="Groupe 28"/>
          <p:cNvGrpSpPr>
            <a:grpSpLocks noChangeAspect="1"/>
          </p:cNvGrpSpPr>
          <p:nvPr/>
        </p:nvGrpSpPr>
        <p:grpSpPr>
          <a:xfrm>
            <a:off x="1040112" y="1194784"/>
            <a:ext cx="1138106" cy="927175"/>
            <a:chOff x="923278" y="1216194"/>
            <a:chExt cx="948422" cy="772646"/>
          </a:xfrm>
        </p:grpSpPr>
        <p:sp>
          <p:nvSpPr>
            <p:cNvPr id="4"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8" name="ZoneTexte 27"/>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07" name="Organigramme : Délai 10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09" name="Groupe 108"/>
          <p:cNvGrpSpPr>
            <a:grpSpLocks noChangeAspect="1"/>
          </p:cNvGrpSpPr>
          <p:nvPr/>
        </p:nvGrpSpPr>
        <p:grpSpPr>
          <a:xfrm>
            <a:off x="2752480" y="2827854"/>
            <a:ext cx="1138106" cy="927175"/>
            <a:chOff x="923278" y="1216194"/>
            <a:chExt cx="948422" cy="772646"/>
          </a:xfrm>
        </p:grpSpPr>
        <p:sp>
          <p:nvSpPr>
            <p:cNvPr id="110"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11" name="ZoneTexte 110"/>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13" name="Groupe 112"/>
          <p:cNvGrpSpPr>
            <a:grpSpLocks noChangeAspect="1"/>
          </p:cNvGrpSpPr>
          <p:nvPr/>
        </p:nvGrpSpPr>
        <p:grpSpPr>
          <a:xfrm>
            <a:off x="2726359" y="4146473"/>
            <a:ext cx="1143554" cy="927173"/>
            <a:chOff x="922089" y="1216194"/>
            <a:chExt cx="952962" cy="772646"/>
          </a:xfrm>
        </p:grpSpPr>
        <p:sp>
          <p:nvSpPr>
            <p:cNvPr id="1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16" name="ZoneTexte 115"/>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117" name="Groupe 116"/>
          <p:cNvGrpSpPr>
            <a:grpSpLocks noChangeAspect="1"/>
          </p:cNvGrpSpPr>
          <p:nvPr/>
        </p:nvGrpSpPr>
        <p:grpSpPr>
          <a:xfrm>
            <a:off x="4212198" y="1335854"/>
            <a:ext cx="1138106" cy="927175"/>
            <a:chOff x="923278" y="1216194"/>
            <a:chExt cx="948422" cy="772646"/>
          </a:xfrm>
        </p:grpSpPr>
        <p:sp>
          <p:nvSpPr>
            <p:cNvPr id="118"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19" name="ZoneTexte 118"/>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134" name="Groupe 133"/>
          <p:cNvGrpSpPr>
            <a:grpSpLocks noChangeAspect="1"/>
          </p:cNvGrpSpPr>
          <p:nvPr/>
        </p:nvGrpSpPr>
        <p:grpSpPr>
          <a:xfrm>
            <a:off x="7034294" y="4318832"/>
            <a:ext cx="1138106" cy="927175"/>
            <a:chOff x="923278" y="1216194"/>
            <a:chExt cx="948422" cy="772646"/>
          </a:xfrm>
        </p:grpSpPr>
        <p:sp>
          <p:nvSpPr>
            <p:cNvPr id="13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36" name="ZoneTexte 13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138" name="Organigramme : Délai 137"/>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39" name="Groupe 138"/>
          <p:cNvGrpSpPr>
            <a:grpSpLocks noChangeAspect="1"/>
          </p:cNvGrpSpPr>
          <p:nvPr/>
        </p:nvGrpSpPr>
        <p:grpSpPr>
          <a:xfrm>
            <a:off x="4499983" y="5347377"/>
            <a:ext cx="1138106" cy="927175"/>
            <a:chOff x="923278" y="1216194"/>
            <a:chExt cx="948422" cy="772646"/>
          </a:xfrm>
        </p:grpSpPr>
        <p:sp>
          <p:nvSpPr>
            <p:cNvPr id="14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43" name="ZoneTexte 142"/>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grpSp>
        <p:nvGrpSpPr>
          <p:cNvPr id="84" name="Groupe 26"/>
          <p:cNvGrpSpPr>
            <a:grpSpLocks/>
          </p:cNvGrpSpPr>
          <p:nvPr/>
        </p:nvGrpSpPr>
        <p:grpSpPr bwMode="auto">
          <a:xfrm>
            <a:off x="0" y="0"/>
            <a:ext cx="9144000" cy="6858000"/>
            <a:chOff x="0" y="0"/>
            <a:chExt cx="9144000" cy="6858000"/>
          </a:xfrm>
        </p:grpSpPr>
        <p:sp>
          <p:nvSpPr>
            <p:cNvPr id="85" name="Rectangle 84"/>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37" name="Image 36"/>
          <p:cNvPicPr>
            <a:picLocks noChangeAspect="1"/>
          </p:cNvPicPr>
          <p:nvPr/>
        </p:nvPicPr>
        <p:blipFill rotWithShape="1">
          <a:blip r:embed="rId3">
            <a:extLst>
              <a:ext uri="{28A0092B-C50C-407E-A947-70E740481C1C}">
                <a14:useLocalDpi xmlns:a14="http://schemas.microsoft.com/office/drawing/2010/main" val="0"/>
              </a:ext>
            </a:extLst>
          </a:blip>
          <a:srcRect l="83509" t="3" b="109"/>
          <a:stretch/>
        </p:blipFill>
        <p:spPr>
          <a:xfrm>
            <a:off x="72072" y="1988840"/>
            <a:ext cx="867979" cy="3638624"/>
          </a:xfrm>
          <a:prstGeom prst="rect">
            <a:avLst/>
          </a:prstGeom>
        </p:spPr>
      </p:pic>
      <p:sp>
        <p:nvSpPr>
          <p:cNvPr id="40" name="Text Box 43"/>
          <p:cNvSpPr txBox="1">
            <a:spLocks noChangeArrowheads="1"/>
          </p:cNvSpPr>
          <p:nvPr/>
        </p:nvSpPr>
        <p:spPr bwMode="auto">
          <a:xfrm>
            <a:off x="836612" y="400050"/>
            <a:ext cx="5391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Diagram</a:t>
            </a:r>
            <a:r>
              <a:rPr lang="fr-BE" sz="2400" dirty="0" smtClean="0">
                <a:latin typeface="Arial" charset="0"/>
                <a:cs typeface="Arial" charset="0"/>
              </a:rPr>
              <a:t> in </a:t>
            </a:r>
            <a:r>
              <a:rPr lang="fr-BE" sz="2400" dirty="0" err="1" smtClean="0">
                <a:latin typeface="Arial" charset="0"/>
                <a:cs typeface="Arial" charset="0"/>
              </a:rPr>
              <a:t>energy</a:t>
            </a:r>
            <a:r>
              <a:rPr lang="fr-BE" sz="2400" dirty="0" smtClean="0">
                <a:latin typeface="Arial" charset="0"/>
                <a:cs typeface="Arial" charset="0"/>
              </a:rPr>
              <a:t> circuit </a:t>
            </a:r>
            <a:r>
              <a:rPr lang="fr-BE" sz="2400" dirty="0" err="1" smtClean="0">
                <a:latin typeface="Arial" charset="0"/>
                <a:cs typeface="Arial" charset="0"/>
              </a:rPr>
              <a:t>language</a:t>
            </a:r>
            <a:endParaRPr lang="fr-BE" sz="2400" dirty="0">
              <a:latin typeface="Arial" charset="0"/>
              <a:cs typeface="Arial" charset="0"/>
            </a:endParaRPr>
          </a:p>
        </p:txBody>
      </p:sp>
      <p:sp>
        <p:nvSpPr>
          <p:cNvPr id="41" name="Rectangle 40"/>
          <p:cNvSpPr/>
          <p:nvPr/>
        </p:nvSpPr>
        <p:spPr>
          <a:xfrm>
            <a:off x="6247705" y="6453336"/>
            <a:ext cx="2803396" cy="323165"/>
          </a:xfrm>
          <a:prstGeom prst="rect">
            <a:avLst/>
          </a:prstGeom>
        </p:spPr>
        <p:txBody>
          <a:bodyPr wrap="none" lIns="0" rIns="0">
            <a:spAutoFit/>
          </a:bodyPr>
          <a:lstStyle/>
          <a:p>
            <a:r>
              <a:rPr lang="fr-BE" sz="1500" dirty="0">
                <a:latin typeface="Arial" panose="020B0604020202020204" pitchFamily="34" charset="0"/>
                <a:cs typeface="Arial" panose="020B0604020202020204" pitchFamily="34" charset="0"/>
              </a:rPr>
              <a:t>(Schroeder and </a:t>
            </a:r>
            <a:r>
              <a:rPr lang="fr-BE" sz="1500" dirty="0" err="1">
                <a:latin typeface="Arial" panose="020B0604020202020204" pitchFamily="34" charset="0"/>
                <a:cs typeface="Arial" panose="020B0604020202020204" pitchFamily="34" charset="0"/>
              </a:rPr>
              <a:t>Thorhaug</a:t>
            </a:r>
            <a:r>
              <a:rPr lang="fr-BE" sz="1500" dirty="0">
                <a:latin typeface="Arial" panose="020B0604020202020204" pitchFamily="34" charset="0"/>
                <a:cs typeface="Arial" panose="020B0604020202020204" pitchFamily="34" charset="0"/>
              </a:rPr>
              <a:t>, 1980)</a:t>
            </a:r>
          </a:p>
        </p:txBody>
      </p:sp>
      <p:grpSp>
        <p:nvGrpSpPr>
          <p:cNvPr id="42" name="Groupe 41"/>
          <p:cNvGrpSpPr/>
          <p:nvPr/>
        </p:nvGrpSpPr>
        <p:grpSpPr>
          <a:xfrm>
            <a:off x="7669488" y="88519"/>
            <a:ext cx="1474282" cy="806577"/>
            <a:chOff x="7669488" y="85344"/>
            <a:chExt cx="1474282" cy="806577"/>
          </a:xfrm>
        </p:grpSpPr>
        <p:pic>
          <p:nvPicPr>
            <p:cNvPr id="4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95351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t>LF1</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t>LF5</a:t>
            </a:r>
          </a:p>
        </p:txBody>
      </p: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Text Box 43"/>
          <p:cNvSpPr txBox="1">
            <a:spLocks noChangeArrowheads="1"/>
          </p:cNvSpPr>
          <p:nvPr/>
        </p:nvSpPr>
        <p:spPr bwMode="auto">
          <a:xfrm>
            <a:off x="836612" y="400050"/>
            <a:ext cx="5391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Uptake</a:t>
            </a:r>
            <a:r>
              <a:rPr lang="fr-BE" sz="2400" dirty="0">
                <a:latin typeface="Arial" charset="0"/>
                <a:cs typeface="Arial" charset="0"/>
              </a:rPr>
              <a:t>/</a:t>
            </a:r>
            <a:r>
              <a:rPr lang="fr-BE" sz="2400" dirty="0" err="1" smtClean="0">
                <a:latin typeface="Arial" charset="0"/>
                <a:cs typeface="Arial" charset="0"/>
              </a:rPr>
              <a:t>loss</a:t>
            </a:r>
            <a:r>
              <a:rPr lang="fr-BE" sz="2400" dirty="0" smtClean="0">
                <a:latin typeface="Arial" charset="0"/>
                <a:cs typeface="Arial" charset="0"/>
              </a:rPr>
              <a:t> </a:t>
            </a:r>
            <a:r>
              <a:rPr lang="fr-BE" sz="2400" dirty="0" err="1" smtClean="0">
                <a:latin typeface="Arial" charset="0"/>
                <a:cs typeface="Arial" charset="0"/>
              </a:rPr>
              <a:t>flows</a:t>
            </a:r>
            <a:r>
              <a:rPr lang="fr-BE" sz="2400" dirty="0" smtClean="0">
                <a:latin typeface="Arial" charset="0"/>
                <a:cs typeface="Arial" charset="0"/>
              </a:rPr>
              <a:t> </a:t>
            </a:r>
            <a:r>
              <a:rPr lang="fr-BE" sz="2400" dirty="0" err="1" smtClean="0">
                <a:latin typeface="Arial" charset="0"/>
                <a:cs typeface="Arial" charset="0"/>
              </a:rPr>
              <a:t>from</a:t>
            </a:r>
            <a:r>
              <a:rPr lang="fr-BE" sz="2400" dirty="0" smtClean="0">
                <a:latin typeface="Arial" charset="0"/>
                <a:cs typeface="Arial" charset="0"/>
              </a:rPr>
              <a:t>/to water</a:t>
            </a:r>
            <a:endParaRPr lang="fr-BE" sz="2400" dirty="0">
              <a:latin typeface="Arial" charset="0"/>
              <a:cs typeface="Arial" charset="0"/>
            </a:endParaRPr>
          </a:p>
        </p:txBody>
      </p:sp>
    </p:spTree>
    <p:extLst>
      <p:ext uri="{BB962C8B-B14F-4D97-AF65-F5344CB8AC3E}">
        <p14:creationId xmlns:p14="http://schemas.microsoft.com/office/powerpoint/2010/main" val="1166979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e 84"/>
          <p:cNvGrpSpPr>
            <a:grpSpLocks/>
          </p:cNvGrpSpPr>
          <p:nvPr/>
        </p:nvGrpSpPr>
        <p:grpSpPr bwMode="auto">
          <a:xfrm>
            <a:off x="0" y="0"/>
            <a:ext cx="9144002" cy="6858000"/>
            <a:chOff x="0" y="0"/>
            <a:chExt cx="9144768" cy="6858000"/>
          </a:xfrm>
        </p:grpSpPr>
        <p:sp>
          <p:nvSpPr>
            <p:cNvPr id="86" name="Rectangle 85"/>
            <p:cNvSpPr/>
            <p:nvPr/>
          </p:nvSpPr>
          <p:spPr>
            <a:xfrm>
              <a:off x="430249" y="0"/>
              <a:ext cx="503279"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7" name="Rectangle 86"/>
            <p:cNvSpPr/>
            <p:nvPr/>
          </p:nvSpPr>
          <p:spPr>
            <a:xfrm rot="16200000">
              <a:off x="4320765" y="-3928652"/>
              <a:ext cx="503237" cy="91447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0243" name="Text Box 43"/>
          <p:cNvSpPr txBox="1">
            <a:spLocks noChangeArrowheads="1"/>
          </p:cNvSpPr>
          <p:nvPr/>
        </p:nvSpPr>
        <p:spPr bwMode="auto">
          <a:xfrm>
            <a:off x="836612" y="412750"/>
            <a:ext cx="6183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sz="2400" i="1" dirty="0" err="1"/>
              <a:t>Posidonia</a:t>
            </a:r>
            <a:r>
              <a:rPr lang="fr-BE" sz="2400" i="1" dirty="0"/>
              <a:t> </a:t>
            </a:r>
            <a:r>
              <a:rPr lang="fr-BE" sz="2400" i="1" dirty="0" err="1" smtClean="0"/>
              <a:t>oceanica</a:t>
            </a:r>
            <a:r>
              <a:rPr lang="fr-BE" sz="2400" dirty="0" smtClean="0"/>
              <a:t>: </a:t>
            </a:r>
            <a:r>
              <a:rPr lang="fr-BE" sz="2400" dirty="0" err="1" smtClean="0"/>
              <a:t>bioindicator</a:t>
            </a:r>
            <a:r>
              <a:rPr lang="fr-BE" sz="2400" dirty="0" smtClean="0"/>
              <a:t> </a:t>
            </a:r>
            <a:r>
              <a:rPr lang="fr-BE" sz="2400" dirty="0" err="1" smtClean="0"/>
              <a:t>species</a:t>
            </a:r>
            <a:endParaRPr lang="fr-BE" sz="2400" dirty="0"/>
          </a:p>
        </p:txBody>
      </p:sp>
      <p:sp>
        <p:nvSpPr>
          <p:cNvPr id="10244" name="Rectangle 72"/>
          <p:cNvSpPr>
            <a:spLocks noChangeArrowheads="1"/>
          </p:cNvSpPr>
          <p:nvPr/>
        </p:nvSpPr>
        <p:spPr bwMode="auto">
          <a:xfrm>
            <a:off x="933450" y="5805264"/>
            <a:ext cx="810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sz="1600" dirty="0">
                <a:latin typeface="Arial" pitchFamily="34" charset="0"/>
                <a:cs typeface="Arial" pitchFamily="34" charset="0"/>
              </a:rPr>
              <a:t>Left: </a:t>
            </a:r>
            <a:r>
              <a:rPr lang="en-GB" sz="1600" i="1" dirty="0">
                <a:latin typeface="Arial" pitchFamily="34" charset="0"/>
                <a:cs typeface="Arial" pitchFamily="34" charset="0"/>
              </a:rPr>
              <a:t>P. oceanica</a:t>
            </a:r>
            <a:r>
              <a:rPr lang="en-GB" sz="1600" dirty="0">
                <a:latin typeface="Arial" pitchFamily="34" charset="0"/>
                <a:cs typeface="Arial" pitchFamily="34" charset="0"/>
              </a:rPr>
              <a:t> shoots fixed on a </a:t>
            </a:r>
            <a:r>
              <a:rPr lang="en-GB" sz="1600" dirty="0" err="1">
                <a:latin typeface="Arial" pitchFamily="34" charset="0"/>
                <a:cs typeface="Arial" pitchFamily="34" charset="0"/>
              </a:rPr>
              <a:t>plagiotropic</a:t>
            </a:r>
            <a:r>
              <a:rPr lang="en-GB" sz="1600" dirty="0">
                <a:latin typeface="Arial" pitchFamily="34" charset="0"/>
                <a:cs typeface="Arial" pitchFamily="34" charset="0"/>
              </a:rPr>
              <a:t> rhizome. Right: (A) shoot of leaves on a </a:t>
            </a:r>
            <a:r>
              <a:rPr lang="en-GB" sz="1600" dirty="0" err="1">
                <a:latin typeface="Arial" pitchFamily="34" charset="0"/>
                <a:cs typeface="Arial" pitchFamily="34" charset="0"/>
              </a:rPr>
              <a:t>plagiotropic</a:t>
            </a:r>
            <a:r>
              <a:rPr lang="en-GB" sz="1600" dirty="0">
                <a:latin typeface="Arial" pitchFamily="34" charset="0"/>
                <a:cs typeface="Arial" pitchFamily="34" charset="0"/>
              </a:rPr>
              <a:t> rhizome; (B, C) adult leaves; (D) intermediate leaf; (E) juvenile leaf </a:t>
            </a:r>
            <a:r>
              <a:rPr lang="en-GB" sz="1600" dirty="0" smtClean="0">
                <a:latin typeface="Arial" pitchFamily="34" charset="0"/>
                <a:cs typeface="Arial" pitchFamily="34" charset="0"/>
              </a:rPr>
              <a:t>(modified after </a:t>
            </a:r>
            <a:r>
              <a:rPr lang="en-GB" sz="1600" dirty="0" err="1" smtClean="0">
                <a:latin typeface="Arial" pitchFamily="34" charset="0"/>
                <a:cs typeface="Arial" pitchFamily="34" charset="0"/>
              </a:rPr>
              <a:t>Libes</a:t>
            </a:r>
            <a:r>
              <a:rPr lang="en-GB" sz="1600" dirty="0" smtClean="0">
                <a:latin typeface="Arial" pitchFamily="34" charset="0"/>
                <a:cs typeface="Arial" pitchFamily="34" charset="0"/>
              </a:rPr>
              <a:t> and </a:t>
            </a:r>
            <a:r>
              <a:rPr lang="en-GB" sz="1600" dirty="0" err="1" smtClean="0">
                <a:latin typeface="Arial" pitchFamily="34" charset="0"/>
                <a:cs typeface="Arial" pitchFamily="34" charset="0"/>
              </a:rPr>
              <a:t>Boudouresque</a:t>
            </a:r>
            <a:r>
              <a:rPr lang="en-GB" sz="1600" dirty="0" smtClean="0">
                <a:latin typeface="Arial" pitchFamily="34" charset="0"/>
                <a:cs typeface="Arial" pitchFamily="34" charset="0"/>
              </a:rPr>
              <a:t>, 1987).</a:t>
            </a:r>
            <a:endParaRPr lang="fr-BE" sz="1600" dirty="0">
              <a:latin typeface="Arial" pitchFamily="34" charset="0"/>
              <a:cs typeface="Arial" pitchFamily="34" charset="0"/>
            </a:endParaRPr>
          </a:p>
        </p:txBody>
      </p:sp>
      <p:pic>
        <p:nvPicPr>
          <p:cNvPr id="35"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1006217"/>
            <a:ext cx="3672408" cy="4799047"/>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04" y="1137093"/>
            <a:ext cx="4644768" cy="4583813"/>
          </a:xfrm>
          <a:prstGeom prst="rect">
            <a:avLst/>
          </a:prstGeom>
        </p:spPr>
      </p:pic>
      <p:grpSp>
        <p:nvGrpSpPr>
          <p:cNvPr id="13" name="Groupe 12"/>
          <p:cNvGrpSpPr/>
          <p:nvPr/>
        </p:nvGrpSpPr>
        <p:grpSpPr>
          <a:xfrm>
            <a:off x="7669488" y="88519"/>
            <a:ext cx="1474282" cy="806577"/>
            <a:chOff x="7669488" y="85344"/>
            <a:chExt cx="1474282" cy="806577"/>
          </a:xfrm>
        </p:grpSpPr>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ogo Oce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0031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solidFill>
                  <a:schemeClr val="bg1">
                    <a:lumMod val="65000"/>
                  </a:schemeClr>
                </a:solidFill>
              </a:rPr>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2182234" y="5057775"/>
            <a:ext cx="877889" cy="61277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2127796" y="5593858"/>
            <a:ext cx="470000" cy="338554"/>
          </a:xfrm>
          <a:prstGeom prst="rect">
            <a:avLst/>
          </a:prstGeom>
          <a:noFill/>
        </p:spPr>
        <p:txBody>
          <a:bodyPr wrap="none" rtlCol="0">
            <a:spAutoFit/>
          </a:bodyPr>
          <a:lstStyle/>
          <a:p>
            <a:r>
              <a:rPr lang="fr-BE" sz="1600" dirty="0" smtClean="0"/>
              <a:t>LF6</a:t>
            </a:r>
          </a:p>
        </p:txBody>
      </p:sp>
      <p:cxnSp>
        <p:nvCxnSpPr>
          <p:cNvPr id="59" name="Connecteur droit avec flèche 58"/>
          <p:cNvCxnSpPr/>
          <p:nvPr/>
        </p:nvCxnSpPr>
        <p:spPr>
          <a:xfrm flipV="1">
            <a:off x="2090159" y="6012656"/>
            <a:ext cx="2451100" cy="1555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960199" y="5053213"/>
            <a:ext cx="514885" cy="338554"/>
          </a:xfrm>
          <a:prstGeom prst="rect">
            <a:avLst/>
          </a:prstGeom>
          <a:noFill/>
        </p:spPr>
        <p:txBody>
          <a:bodyPr wrap="none" rtlCol="0">
            <a:spAutoFit/>
          </a:bodyPr>
          <a:lstStyle/>
          <a:p>
            <a:r>
              <a:rPr lang="fr-BE" sz="1600" dirty="0" smtClean="0"/>
              <a:t>UF6</a:t>
            </a:r>
          </a:p>
        </p:txBody>
      </p:sp>
      <p:sp>
        <p:nvSpPr>
          <p:cNvPr id="61" name="ZoneTexte 60"/>
          <p:cNvSpPr txBox="1"/>
          <p:nvPr/>
        </p:nvSpPr>
        <p:spPr>
          <a:xfrm>
            <a:off x="1974610" y="6008331"/>
            <a:ext cx="470000" cy="338554"/>
          </a:xfrm>
          <a:prstGeom prst="rect">
            <a:avLst/>
          </a:prstGeom>
          <a:noFill/>
        </p:spPr>
        <p:txBody>
          <a:bodyPr wrap="none" rtlCol="0">
            <a:spAutoFit/>
          </a:bodyPr>
          <a:lstStyle/>
          <a:p>
            <a:r>
              <a:rPr lang="fr-BE" sz="1600" dirty="0" smtClean="0"/>
              <a:t>LF7</a:t>
            </a:r>
          </a:p>
        </p:txBody>
      </p:sp>
      <p:sp>
        <p:nvSpPr>
          <p:cNvPr id="62" name="ZoneTexte 61"/>
          <p:cNvSpPr txBox="1"/>
          <p:nvPr/>
        </p:nvSpPr>
        <p:spPr>
          <a:xfrm>
            <a:off x="3825514" y="5983760"/>
            <a:ext cx="514885" cy="338554"/>
          </a:xfrm>
          <a:prstGeom prst="rect">
            <a:avLst/>
          </a:prstGeom>
          <a:noFill/>
        </p:spPr>
        <p:txBody>
          <a:bodyPr wrap="none" rtlCol="0">
            <a:spAutoFit/>
          </a:bodyPr>
          <a:lstStyle/>
          <a:p>
            <a:r>
              <a:rPr lang="fr-BE" sz="1600" dirty="0" smtClean="0"/>
              <a:t>UF7</a:t>
            </a:r>
          </a:p>
        </p:txBody>
      </p:sp>
      <p:sp>
        <p:nvSpPr>
          <p:cNvPr id="63" name="ZoneTexte 62"/>
          <p:cNvSpPr txBox="1"/>
          <p:nvPr/>
        </p:nvSpPr>
        <p:spPr>
          <a:xfrm>
            <a:off x="7575141" y="21137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sp>
        <p:nvSpPr>
          <p:cNvPr id="64" name="Text Box 43"/>
          <p:cNvSpPr txBox="1">
            <a:spLocks noChangeArrowheads="1"/>
          </p:cNvSpPr>
          <p:nvPr/>
        </p:nvSpPr>
        <p:spPr bwMode="auto">
          <a:xfrm>
            <a:off x="836612" y="400050"/>
            <a:ext cx="5391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Uptake</a:t>
            </a:r>
            <a:r>
              <a:rPr lang="fr-BE" sz="2400" dirty="0">
                <a:latin typeface="Arial" charset="0"/>
                <a:cs typeface="Arial" charset="0"/>
              </a:rPr>
              <a:t>/</a:t>
            </a:r>
            <a:r>
              <a:rPr lang="fr-BE" sz="2400" dirty="0" err="1" smtClean="0">
                <a:latin typeface="Arial" charset="0"/>
                <a:cs typeface="Arial" charset="0"/>
              </a:rPr>
              <a:t>loss</a:t>
            </a:r>
            <a:r>
              <a:rPr lang="fr-BE" sz="2400" dirty="0" smtClean="0">
                <a:latin typeface="Arial" charset="0"/>
                <a:cs typeface="Arial" charset="0"/>
              </a:rPr>
              <a:t> </a:t>
            </a:r>
            <a:r>
              <a:rPr lang="fr-BE" sz="2400" dirty="0" err="1" smtClean="0">
                <a:latin typeface="Arial" charset="0"/>
                <a:cs typeface="Arial" charset="0"/>
              </a:rPr>
              <a:t>flows</a:t>
            </a:r>
            <a:r>
              <a:rPr lang="fr-BE" sz="2400" dirty="0" smtClean="0">
                <a:latin typeface="Arial" charset="0"/>
                <a:cs typeface="Arial" charset="0"/>
              </a:rPr>
              <a:t> </a:t>
            </a:r>
            <a:r>
              <a:rPr lang="fr-BE" sz="2400" dirty="0" err="1" smtClean="0">
                <a:latin typeface="Arial" charset="0"/>
                <a:cs typeface="Arial" charset="0"/>
              </a:rPr>
              <a:t>from</a:t>
            </a:r>
            <a:r>
              <a:rPr lang="fr-BE" sz="2400" dirty="0" smtClean="0">
                <a:latin typeface="Arial" charset="0"/>
                <a:cs typeface="Arial" charset="0"/>
              </a:rPr>
              <a:t>/to </a:t>
            </a:r>
            <a:r>
              <a:rPr lang="fr-BE" sz="2400" dirty="0" err="1" smtClean="0">
                <a:latin typeface="Arial" charset="0"/>
                <a:cs typeface="Arial" charset="0"/>
              </a:rPr>
              <a:t>sediment</a:t>
            </a:r>
            <a:endParaRPr lang="fr-BE" sz="2400" dirty="0">
              <a:latin typeface="Arial" charset="0"/>
              <a:cs typeface="Arial" charset="0"/>
            </a:endParaRPr>
          </a:p>
        </p:txBody>
      </p:sp>
    </p:spTree>
    <p:extLst>
      <p:ext uri="{BB962C8B-B14F-4D97-AF65-F5344CB8AC3E}">
        <p14:creationId xmlns:p14="http://schemas.microsoft.com/office/powerpoint/2010/main" val="20834432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solidFill>
                  <a:schemeClr val="bg1">
                    <a:lumMod val="65000"/>
                  </a:schemeClr>
                </a:solidFill>
              </a:rPr>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65000"/>
                  </a:schemeClr>
                </a:solidFill>
              </a:rPr>
              <a:t>LF6</a:t>
            </a:r>
          </a:p>
        </p:txBody>
      </p:sp>
      <p:cxnSp>
        <p:nvCxnSpPr>
          <p:cNvPr id="59" name="Connecteur droit avec flèche 58"/>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65000"/>
                  </a:schemeClr>
                </a:solidFill>
              </a:rPr>
              <a:t>UF6</a:t>
            </a:r>
          </a:p>
        </p:txBody>
      </p:sp>
      <p:sp>
        <p:nvSpPr>
          <p:cNvPr id="61" name="ZoneTexte 60"/>
          <p:cNvSpPr txBox="1"/>
          <p:nvPr/>
        </p:nvSpPr>
        <p:spPr>
          <a:xfrm>
            <a:off x="1974610" y="6008331"/>
            <a:ext cx="470000" cy="338554"/>
          </a:xfrm>
          <a:prstGeom prst="rect">
            <a:avLst/>
          </a:prstGeom>
          <a:noFill/>
        </p:spPr>
        <p:txBody>
          <a:bodyPr wrap="none" rtlCol="0">
            <a:spAutoFit/>
          </a:bodyPr>
          <a:lstStyle/>
          <a:p>
            <a:r>
              <a:rPr lang="fr-BE" sz="1600" dirty="0" smtClean="0">
                <a:solidFill>
                  <a:schemeClr val="bg1">
                    <a:lumMod val="65000"/>
                  </a:schemeClr>
                </a:solidFill>
              </a:rPr>
              <a:t>LF7</a:t>
            </a:r>
          </a:p>
        </p:txBody>
      </p:sp>
      <p:sp>
        <p:nvSpPr>
          <p:cNvPr id="62" name="ZoneTexte 61"/>
          <p:cNvSpPr txBox="1"/>
          <p:nvPr/>
        </p:nvSpPr>
        <p:spPr>
          <a:xfrm>
            <a:off x="3825514" y="5983760"/>
            <a:ext cx="514885" cy="338554"/>
          </a:xfrm>
          <a:prstGeom prst="rect">
            <a:avLst/>
          </a:prstGeom>
          <a:noFill/>
        </p:spPr>
        <p:txBody>
          <a:bodyPr wrap="none" rtlCol="0">
            <a:spAutoFit/>
          </a:bodyPr>
          <a:lstStyle/>
          <a:p>
            <a:r>
              <a:rPr lang="fr-BE" sz="1600" dirty="0" smtClean="0">
                <a:solidFill>
                  <a:schemeClr val="bg1">
                    <a:lumMod val="65000"/>
                  </a:schemeClr>
                </a:solidFill>
              </a:rPr>
              <a:t>UF7</a:t>
            </a:r>
          </a:p>
        </p:txBody>
      </p:sp>
      <p:sp>
        <p:nvSpPr>
          <p:cNvPr id="63" name="ZoneTexte 62"/>
          <p:cNvSpPr txBox="1"/>
          <p:nvPr/>
        </p:nvSpPr>
        <p:spPr>
          <a:xfrm>
            <a:off x="7575141" y="21137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cxnSp>
        <p:nvCxnSpPr>
          <p:cNvPr id="64" name="Connecteur droit avec flèche 63"/>
          <p:cNvCxnSpPr/>
          <p:nvPr/>
        </p:nvCxnSpPr>
        <p:spPr>
          <a:xfrm>
            <a:off x="3291401" y="3765230"/>
            <a:ext cx="0" cy="37437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3267216" y="3693222"/>
            <a:ext cx="482824" cy="338554"/>
          </a:xfrm>
          <a:prstGeom prst="rect">
            <a:avLst/>
          </a:prstGeom>
          <a:noFill/>
        </p:spPr>
        <p:txBody>
          <a:bodyPr wrap="none" rtlCol="0">
            <a:spAutoFit/>
          </a:bodyPr>
          <a:lstStyle/>
          <a:p>
            <a:r>
              <a:rPr lang="fr-BE" sz="1600" dirty="0" smtClean="0"/>
              <a:t>TF1</a:t>
            </a:r>
          </a:p>
        </p:txBody>
      </p:sp>
      <p:sp>
        <p:nvSpPr>
          <p:cNvPr id="67" name="ZoneTexte 66"/>
          <p:cNvSpPr txBox="1"/>
          <p:nvPr/>
        </p:nvSpPr>
        <p:spPr>
          <a:xfrm>
            <a:off x="3267216" y="3906447"/>
            <a:ext cx="482824" cy="338554"/>
          </a:xfrm>
          <a:prstGeom prst="rect">
            <a:avLst/>
          </a:prstGeom>
          <a:noFill/>
        </p:spPr>
        <p:txBody>
          <a:bodyPr wrap="none" rtlCol="0">
            <a:spAutoFit/>
          </a:bodyPr>
          <a:lstStyle/>
          <a:p>
            <a:r>
              <a:rPr lang="fr-BE" sz="1600" dirty="0" smtClean="0"/>
              <a:t>TF2</a:t>
            </a:r>
          </a:p>
        </p:txBody>
      </p:sp>
      <p:sp>
        <p:nvSpPr>
          <p:cNvPr id="68" name="ZoneTexte 67"/>
          <p:cNvSpPr txBox="1"/>
          <p:nvPr/>
        </p:nvSpPr>
        <p:spPr>
          <a:xfrm>
            <a:off x="3524469" y="2744264"/>
            <a:ext cx="482824" cy="338554"/>
          </a:xfrm>
          <a:prstGeom prst="rect">
            <a:avLst/>
          </a:prstGeom>
          <a:noFill/>
        </p:spPr>
        <p:txBody>
          <a:bodyPr wrap="none" rtlCol="0">
            <a:spAutoFit/>
          </a:bodyPr>
          <a:lstStyle/>
          <a:p>
            <a:r>
              <a:rPr lang="fr-BE" sz="1600" dirty="0" smtClean="0"/>
              <a:t>TF3</a:t>
            </a:r>
          </a:p>
        </p:txBody>
      </p:sp>
      <p:sp>
        <p:nvSpPr>
          <p:cNvPr id="69" name="ZoneTexte 68"/>
          <p:cNvSpPr txBox="1"/>
          <p:nvPr/>
        </p:nvSpPr>
        <p:spPr>
          <a:xfrm>
            <a:off x="3831467" y="1922275"/>
            <a:ext cx="482824" cy="338554"/>
          </a:xfrm>
          <a:prstGeom prst="rect">
            <a:avLst/>
          </a:prstGeom>
          <a:noFill/>
        </p:spPr>
        <p:txBody>
          <a:bodyPr wrap="none" rtlCol="0">
            <a:spAutoFit/>
          </a:bodyPr>
          <a:lstStyle/>
          <a:p>
            <a:r>
              <a:rPr lang="fr-BE" sz="1600" dirty="0" smtClean="0"/>
              <a:t>TF4</a:t>
            </a:r>
          </a:p>
        </p:txBody>
      </p:sp>
      <p:sp>
        <p:nvSpPr>
          <p:cNvPr id="70"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Transfer </a:t>
            </a:r>
            <a:r>
              <a:rPr lang="fr-BE" sz="2400" dirty="0" err="1" smtClean="0">
                <a:latin typeface="Arial" charset="0"/>
                <a:cs typeface="Arial" charset="0"/>
              </a:rPr>
              <a:t>between</a:t>
            </a:r>
            <a:r>
              <a:rPr lang="fr-BE" sz="2400" dirty="0" smtClean="0">
                <a:latin typeface="Arial" charset="0"/>
                <a:cs typeface="Arial" charset="0"/>
              </a:rPr>
              <a:t> </a:t>
            </a:r>
            <a:r>
              <a:rPr lang="fr-BE" sz="2400" i="1" dirty="0" smtClean="0">
                <a:latin typeface="Arial" charset="0"/>
                <a:cs typeface="Arial" charset="0"/>
              </a:rPr>
              <a:t>P. </a:t>
            </a:r>
            <a:r>
              <a:rPr lang="fr-BE" sz="2400" i="1" dirty="0" err="1" smtClean="0">
                <a:latin typeface="Arial" charset="0"/>
                <a:cs typeface="Arial" charset="0"/>
              </a:rPr>
              <a:t>oceanica</a:t>
            </a:r>
            <a:r>
              <a:rPr lang="fr-BE" sz="2400" dirty="0" smtClean="0">
                <a:latin typeface="Arial" charset="0"/>
                <a:cs typeface="Arial" charset="0"/>
              </a:rPr>
              <a:t> </a:t>
            </a:r>
            <a:r>
              <a:rPr lang="fr-BE" sz="2400" dirty="0" err="1" smtClean="0">
                <a:latin typeface="Arial" charset="0"/>
                <a:cs typeface="Arial" charset="0"/>
              </a:rPr>
              <a:t>compartments</a:t>
            </a:r>
            <a:endParaRPr lang="fr-BE" sz="2400" dirty="0">
              <a:latin typeface="Arial" charset="0"/>
              <a:cs typeface="Arial" charset="0"/>
            </a:endParaRPr>
          </a:p>
        </p:txBody>
      </p:sp>
    </p:spTree>
    <p:extLst>
      <p:ext uri="{BB962C8B-B14F-4D97-AF65-F5344CB8AC3E}">
        <p14:creationId xmlns:p14="http://schemas.microsoft.com/office/powerpoint/2010/main" val="2543607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solidFill>
                  <a:schemeClr val="bg1">
                    <a:lumMod val="65000"/>
                  </a:schemeClr>
                </a:solidFill>
              </a:rPr>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65000"/>
                  </a:schemeClr>
                </a:solidFill>
              </a:rPr>
              <a:t>LF6</a:t>
            </a:r>
          </a:p>
        </p:txBody>
      </p:sp>
      <p:cxnSp>
        <p:nvCxnSpPr>
          <p:cNvPr id="59" name="Connecteur droit avec flèche 58"/>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65000"/>
                  </a:schemeClr>
                </a:solidFill>
              </a:rPr>
              <a:t>UF6</a:t>
            </a:r>
          </a:p>
        </p:txBody>
      </p:sp>
      <p:sp>
        <p:nvSpPr>
          <p:cNvPr id="61" name="ZoneTexte 60"/>
          <p:cNvSpPr txBox="1"/>
          <p:nvPr/>
        </p:nvSpPr>
        <p:spPr>
          <a:xfrm>
            <a:off x="1974610" y="6008331"/>
            <a:ext cx="470000" cy="338554"/>
          </a:xfrm>
          <a:prstGeom prst="rect">
            <a:avLst/>
          </a:prstGeom>
          <a:noFill/>
        </p:spPr>
        <p:txBody>
          <a:bodyPr wrap="none" rtlCol="0">
            <a:spAutoFit/>
          </a:bodyPr>
          <a:lstStyle/>
          <a:p>
            <a:r>
              <a:rPr lang="fr-BE" sz="1600" dirty="0" smtClean="0">
                <a:solidFill>
                  <a:schemeClr val="bg1">
                    <a:lumMod val="65000"/>
                  </a:schemeClr>
                </a:solidFill>
              </a:rPr>
              <a:t>LF7</a:t>
            </a:r>
          </a:p>
        </p:txBody>
      </p:sp>
      <p:sp>
        <p:nvSpPr>
          <p:cNvPr id="62" name="ZoneTexte 61"/>
          <p:cNvSpPr txBox="1"/>
          <p:nvPr/>
        </p:nvSpPr>
        <p:spPr>
          <a:xfrm>
            <a:off x="3825514" y="5983760"/>
            <a:ext cx="514885" cy="338554"/>
          </a:xfrm>
          <a:prstGeom prst="rect">
            <a:avLst/>
          </a:prstGeom>
          <a:noFill/>
        </p:spPr>
        <p:txBody>
          <a:bodyPr wrap="none" rtlCol="0">
            <a:spAutoFit/>
          </a:bodyPr>
          <a:lstStyle/>
          <a:p>
            <a:r>
              <a:rPr lang="fr-BE" sz="1600" dirty="0" smtClean="0">
                <a:solidFill>
                  <a:schemeClr val="bg1">
                    <a:lumMod val="65000"/>
                  </a:schemeClr>
                </a:solidFill>
              </a:rPr>
              <a:t>UF7</a:t>
            </a:r>
          </a:p>
        </p:txBody>
      </p:sp>
      <p:sp>
        <p:nvSpPr>
          <p:cNvPr id="63" name="ZoneTexte 62"/>
          <p:cNvSpPr txBox="1"/>
          <p:nvPr/>
        </p:nvSpPr>
        <p:spPr>
          <a:xfrm>
            <a:off x="7575141" y="21137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cxnSp>
        <p:nvCxnSpPr>
          <p:cNvPr id="64" name="Connecteur droit avec flèche 63"/>
          <p:cNvCxnSpPr/>
          <p:nvPr/>
        </p:nvCxnSpPr>
        <p:spPr>
          <a:xfrm>
            <a:off x="3291401" y="3765230"/>
            <a:ext cx="0" cy="37437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3267216" y="3693222"/>
            <a:ext cx="482824" cy="338554"/>
          </a:xfrm>
          <a:prstGeom prst="rect">
            <a:avLst/>
          </a:prstGeom>
          <a:noFill/>
        </p:spPr>
        <p:txBody>
          <a:bodyPr wrap="none" rtlCol="0">
            <a:spAutoFit/>
          </a:bodyPr>
          <a:lstStyle/>
          <a:p>
            <a:r>
              <a:rPr lang="fr-BE" sz="1600" dirty="0" smtClean="0">
                <a:solidFill>
                  <a:schemeClr val="bg1">
                    <a:lumMod val="65000"/>
                  </a:schemeClr>
                </a:solidFill>
              </a:rPr>
              <a:t>TF1</a:t>
            </a:r>
          </a:p>
        </p:txBody>
      </p:sp>
      <p:sp>
        <p:nvSpPr>
          <p:cNvPr id="67" name="ZoneTexte 66"/>
          <p:cNvSpPr txBox="1"/>
          <p:nvPr/>
        </p:nvSpPr>
        <p:spPr>
          <a:xfrm>
            <a:off x="3267216" y="3906447"/>
            <a:ext cx="482824" cy="338554"/>
          </a:xfrm>
          <a:prstGeom prst="rect">
            <a:avLst/>
          </a:prstGeom>
          <a:noFill/>
        </p:spPr>
        <p:txBody>
          <a:bodyPr wrap="none" rtlCol="0">
            <a:spAutoFit/>
          </a:bodyPr>
          <a:lstStyle/>
          <a:p>
            <a:r>
              <a:rPr lang="fr-BE" sz="1600" dirty="0" smtClean="0">
                <a:solidFill>
                  <a:schemeClr val="bg1">
                    <a:lumMod val="65000"/>
                  </a:schemeClr>
                </a:solidFill>
              </a:rPr>
              <a:t>TF2</a:t>
            </a:r>
          </a:p>
        </p:txBody>
      </p:sp>
      <p:sp>
        <p:nvSpPr>
          <p:cNvPr id="68" name="ZoneTexte 67"/>
          <p:cNvSpPr txBox="1"/>
          <p:nvPr/>
        </p:nvSpPr>
        <p:spPr>
          <a:xfrm>
            <a:off x="3524469" y="2744264"/>
            <a:ext cx="482824" cy="338554"/>
          </a:xfrm>
          <a:prstGeom prst="rect">
            <a:avLst/>
          </a:prstGeom>
          <a:noFill/>
        </p:spPr>
        <p:txBody>
          <a:bodyPr wrap="none" rtlCol="0">
            <a:spAutoFit/>
          </a:bodyPr>
          <a:lstStyle/>
          <a:p>
            <a:r>
              <a:rPr lang="fr-BE" sz="1600" dirty="0" smtClean="0">
                <a:solidFill>
                  <a:schemeClr val="bg1">
                    <a:lumMod val="65000"/>
                  </a:schemeClr>
                </a:solidFill>
              </a:rPr>
              <a:t>TF3</a:t>
            </a:r>
          </a:p>
        </p:txBody>
      </p:sp>
      <p:sp>
        <p:nvSpPr>
          <p:cNvPr id="69" name="ZoneTexte 68"/>
          <p:cNvSpPr txBox="1"/>
          <p:nvPr/>
        </p:nvSpPr>
        <p:spPr>
          <a:xfrm>
            <a:off x="3831467" y="1922275"/>
            <a:ext cx="482824" cy="338554"/>
          </a:xfrm>
          <a:prstGeom prst="rect">
            <a:avLst/>
          </a:prstGeom>
          <a:noFill/>
        </p:spPr>
        <p:txBody>
          <a:bodyPr wrap="none" rtlCol="0">
            <a:spAutoFit/>
          </a:bodyPr>
          <a:lstStyle/>
          <a:p>
            <a:r>
              <a:rPr lang="fr-BE" sz="1600" dirty="0" smtClean="0">
                <a:solidFill>
                  <a:schemeClr val="bg1">
                    <a:lumMod val="65000"/>
                  </a:schemeClr>
                </a:solidFill>
              </a:rPr>
              <a:t>TF4</a:t>
            </a:r>
          </a:p>
        </p:txBody>
      </p:sp>
      <p:cxnSp>
        <p:nvCxnSpPr>
          <p:cNvPr id="70" name="Connecteur droit avec flèche 69"/>
          <p:cNvCxnSpPr/>
          <p:nvPr/>
        </p:nvCxnSpPr>
        <p:spPr>
          <a:xfrm flipH="1">
            <a:off x="3900703" y="3000375"/>
            <a:ext cx="3198020" cy="20955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flipH="1" flipV="1">
            <a:off x="5350304" y="1832021"/>
            <a:ext cx="1746036" cy="77783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flipH="1">
            <a:off x="5427456" y="3133725"/>
            <a:ext cx="1666503" cy="245551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a:xfrm>
            <a:off x="6654101" y="2699396"/>
            <a:ext cx="478016" cy="338554"/>
          </a:xfrm>
          <a:prstGeom prst="rect">
            <a:avLst/>
          </a:prstGeom>
          <a:noFill/>
        </p:spPr>
        <p:txBody>
          <a:bodyPr wrap="none" rtlCol="0">
            <a:spAutoFit/>
          </a:bodyPr>
          <a:lstStyle/>
          <a:p>
            <a:r>
              <a:rPr lang="fr-BE" sz="1600" dirty="0" smtClean="0"/>
              <a:t>FF1</a:t>
            </a:r>
          </a:p>
        </p:txBody>
      </p:sp>
      <p:sp>
        <p:nvSpPr>
          <p:cNvPr id="74" name="ZoneTexte 73"/>
          <p:cNvSpPr txBox="1"/>
          <p:nvPr/>
        </p:nvSpPr>
        <p:spPr>
          <a:xfrm>
            <a:off x="6831356" y="2247780"/>
            <a:ext cx="478016" cy="338554"/>
          </a:xfrm>
          <a:prstGeom prst="rect">
            <a:avLst/>
          </a:prstGeom>
          <a:noFill/>
        </p:spPr>
        <p:txBody>
          <a:bodyPr wrap="none" rtlCol="0">
            <a:spAutoFit/>
          </a:bodyPr>
          <a:lstStyle/>
          <a:p>
            <a:r>
              <a:rPr lang="fr-BE" sz="1600" dirty="0" smtClean="0"/>
              <a:t>FF2</a:t>
            </a:r>
          </a:p>
        </p:txBody>
      </p:sp>
      <p:sp>
        <p:nvSpPr>
          <p:cNvPr id="75" name="ZoneTexte 74"/>
          <p:cNvSpPr txBox="1"/>
          <p:nvPr/>
        </p:nvSpPr>
        <p:spPr>
          <a:xfrm>
            <a:off x="6939624" y="3196767"/>
            <a:ext cx="478016" cy="338554"/>
          </a:xfrm>
          <a:prstGeom prst="rect">
            <a:avLst/>
          </a:prstGeom>
          <a:noFill/>
        </p:spPr>
        <p:txBody>
          <a:bodyPr wrap="none" rtlCol="0">
            <a:spAutoFit/>
          </a:bodyPr>
          <a:lstStyle/>
          <a:p>
            <a:r>
              <a:rPr lang="fr-BE" sz="1600" dirty="0" smtClean="0"/>
              <a:t>FF3</a:t>
            </a:r>
          </a:p>
        </p:txBody>
      </p:sp>
      <p:sp>
        <p:nvSpPr>
          <p:cNvPr id="76"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Animals</a:t>
            </a:r>
            <a:r>
              <a:rPr lang="fr-BE" sz="2400" dirty="0" smtClean="0">
                <a:latin typeface="Arial" charset="0"/>
                <a:cs typeface="Arial" charset="0"/>
              </a:rPr>
              <a:t> </a:t>
            </a:r>
            <a:r>
              <a:rPr lang="fr-BE" sz="2400" dirty="0" err="1" smtClean="0">
                <a:latin typeface="Arial" charset="0"/>
                <a:cs typeface="Arial" charset="0"/>
              </a:rPr>
              <a:t>feeding</a:t>
            </a:r>
            <a:r>
              <a:rPr lang="fr-BE" sz="2400" dirty="0" smtClean="0">
                <a:latin typeface="Arial" charset="0"/>
                <a:cs typeface="Arial" charset="0"/>
              </a:rPr>
              <a:t> on </a:t>
            </a:r>
            <a:r>
              <a:rPr lang="fr-BE" sz="2400" dirty="0" err="1" smtClean="0">
                <a:latin typeface="Arial" charset="0"/>
                <a:cs typeface="Arial" charset="0"/>
              </a:rPr>
              <a:t>producers</a:t>
            </a:r>
            <a:endParaRPr lang="fr-BE" sz="2400" dirty="0">
              <a:latin typeface="Arial" charset="0"/>
              <a:cs typeface="Arial" charset="0"/>
            </a:endParaRPr>
          </a:p>
        </p:txBody>
      </p:sp>
    </p:spTree>
    <p:extLst>
      <p:ext uri="{BB962C8B-B14F-4D97-AF65-F5344CB8AC3E}">
        <p14:creationId xmlns:p14="http://schemas.microsoft.com/office/powerpoint/2010/main" val="27802318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solidFill>
                  <a:schemeClr val="bg1">
                    <a:lumMod val="65000"/>
                  </a:schemeClr>
                </a:solidFill>
              </a:rPr>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65000"/>
                  </a:schemeClr>
                </a:solidFill>
              </a:rPr>
              <a:t>LF6</a:t>
            </a:r>
          </a:p>
        </p:txBody>
      </p:sp>
      <p:cxnSp>
        <p:nvCxnSpPr>
          <p:cNvPr id="59" name="Connecteur droit avec flèche 58"/>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65000"/>
                  </a:schemeClr>
                </a:solidFill>
              </a:rPr>
              <a:t>UF6</a:t>
            </a:r>
          </a:p>
        </p:txBody>
      </p:sp>
      <p:sp>
        <p:nvSpPr>
          <p:cNvPr id="61" name="ZoneTexte 60"/>
          <p:cNvSpPr txBox="1"/>
          <p:nvPr/>
        </p:nvSpPr>
        <p:spPr>
          <a:xfrm>
            <a:off x="1974610" y="6008331"/>
            <a:ext cx="470000" cy="338554"/>
          </a:xfrm>
          <a:prstGeom prst="rect">
            <a:avLst/>
          </a:prstGeom>
          <a:noFill/>
        </p:spPr>
        <p:txBody>
          <a:bodyPr wrap="none" rtlCol="0">
            <a:spAutoFit/>
          </a:bodyPr>
          <a:lstStyle/>
          <a:p>
            <a:r>
              <a:rPr lang="fr-BE" sz="1600" dirty="0" smtClean="0">
                <a:solidFill>
                  <a:schemeClr val="bg1">
                    <a:lumMod val="65000"/>
                  </a:schemeClr>
                </a:solidFill>
              </a:rPr>
              <a:t>LF7</a:t>
            </a:r>
          </a:p>
        </p:txBody>
      </p:sp>
      <p:sp>
        <p:nvSpPr>
          <p:cNvPr id="62" name="ZoneTexte 61"/>
          <p:cNvSpPr txBox="1"/>
          <p:nvPr/>
        </p:nvSpPr>
        <p:spPr>
          <a:xfrm>
            <a:off x="3825514" y="5983760"/>
            <a:ext cx="514885" cy="338554"/>
          </a:xfrm>
          <a:prstGeom prst="rect">
            <a:avLst/>
          </a:prstGeom>
          <a:noFill/>
        </p:spPr>
        <p:txBody>
          <a:bodyPr wrap="none" rtlCol="0">
            <a:spAutoFit/>
          </a:bodyPr>
          <a:lstStyle/>
          <a:p>
            <a:r>
              <a:rPr lang="fr-BE" sz="1600" dirty="0" smtClean="0">
                <a:solidFill>
                  <a:schemeClr val="bg1">
                    <a:lumMod val="65000"/>
                  </a:schemeClr>
                </a:solidFill>
              </a:rPr>
              <a:t>UF7</a:t>
            </a:r>
          </a:p>
        </p:txBody>
      </p:sp>
      <p:sp>
        <p:nvSpPr>
          <p:cNvPr id="63" name="ZoneTexte 62"/>
          <p:cNvSpPr txBox="1"/>
          <p:nvPr/>
        </p:nvSpPr>
        <p:spPr>
          <a:xfrm>
            <a:off x="7575141" y="21137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cxnSp>
        <p:nvCxnSpPr>
          <p:cNvPr id="64" name="Connecteur droit avec flèche 63"/>
          <p:cNvCxnSpPr/>
          <p:nvPr/>
        </p:nvCxnSpPr>
        <p:spPr>
          <a:xfrm>
            <a:off x="3291401" y="3765230"/>
            <a:ext cx="0" cy="37437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3267216" y="3693222"/>
            <a:ext cx="482824" cy="338554"/>
          </a:xfrm>
          <a:prstGeom prst="rect">
            <a:avLst/>
          </a:prstGeom>
          <a:noFill/>
        </p:spPr>
        <p:txBody>
          <a:bodyPr wrap="none" rtlCol="0">
            <a:spAutoFit/>
          </a:bodyPr>
          <a:lstStyle/>
          <a:p>
            <a:r>
              <a:rPr lang="fr-BE" sz="1600" dirty="0" smtClean="0">
                <a:solidFill>
                  <a:schemeClr val="bg1">
                    <a:lumMod val="65000"/>
                  </a:schemeClr>
                </a:solidFill>
              </a:rPr>
              <a:t>TF1</a:t>
            </a:r>
          </a:p>
        </p:txBody>
      </p:sp>
      <p:sp>
        <p:nvSpPr>
          <p:cNvPr id="67" name="ZoneTexte 66"/>
          <p:cNvSpPr txBox="1"/>
          <p:nvPr/>
        </p:nvSpPr>
        <p:spPr>
          <a:xfrm>
            <a:off x="3267216" y="3906447"/>
            <a:ext cx="482824" cy="338554"/>
          </a:xfrm>
          <a:prstGeom prst="rect">
            <a:avLst/>
          </a:prstGeom>
          <a:noFill/>
        </p:spPr>
        <p:txBody>
          <a:bodyPr wrap="none" rtlCol="0">
            <a:spAutoFit/>
          </a:bodyPr>
          <a:lstStyle/>
          <a:p>
            <a:r>
              <a:rPr lang="fr-BE" sz="1600" dirty="0" smtClean="0">
                <a:solidFill>
                  <a:schemeClr val="bg1">
                    <a:lumMod val="65000"/>
                  </a:schemeClr>
                </a:solidFill>
              </a:rPr>
              <a:t>TF2</a:t>
            </a:r>
          </a:p>
        </p:txBody>
      </p:sp>
      <p:sp>
        <p:nvSpPr>
          <p:cNvPr id="68" name="ZoneTexte 67"/>
          <p:cNvSpPr txBox="1"/>
          <p:nvPr/>
        </p:nvSpPr>
        <p:spPr>
          <a:xfrm>
            <a:off x="3524469" y="2744264"/>
            <a:ext cx="482824" cy="338554"/>
          </a:xfrm>
          <a:prstGeom prst="rect">
            <a:avLst/>
          </a:prstGeom>
          <a:noFill/>
        </p:spPr>
        <p:txBody>
          <a:bodyPr wrap="none" rtlCol="0">
            <a:spAutoFit/>
          </a:bodyPr>
          <a:lstStyle/>
          <a:p>
            <a:r>
              <a:rPr lang="fr-BE" sz="1600" dirty="0" smtClean="0">
                <a:solidFill>
                  <a:schemeClr val="bg1">
                    <a:lumMod val="65000"/>
                  </a:schemeClr>
                </a:solidFill>
              </a:rPr>
              <a:t>TF3</a:t>
            </a:r>
          </a:p>
        </p:txBody>
      </p:sp>
      <p:sp>
        <p:nvSpPr>
          <p:cNvPr id="69" name="ZoneTexte 68"/>
          <p:cNvSpPr txBox="1"/>
          <p:nvPr/>
        </p:nvSpPr>
        <p:spPr>
          <a:xfrm>
            <a:off x="3831467" y="1922275"/>
            <a:ext cx="482824" cy="338554"/>
          </a:xfrm>
          <a:prstGeom prst="rect">
            <a:avLst/>
          </a:prstGeom>
          <a:noFill/>
        </p:spPr>
        <p:txBody>
          <a:bodyPr wrap="none" rtlCol="0">
            <a:spAutoFit/>
          </a:bodyPr>
          <a:lstStyle/>
          <a:p>
            <a:r>
              <a:rPr lang="fr-BE" sz="1600" dirty="0" smtClean="0">
                <a:solidFill>
                  <a:schemeClr val="bg1">
                    <a:lumMod val="65000"/>
                  </a:schemeClr>
                </a:solidFill>
              </a:rPr>
              <a:t>TF4</a:t>
            </a:r>
          </a:p>
        </p:txBody>
      </p:sp>
      <p:cxnSp>
        <p:nvCxnSpPr>
          <p:cNvPr id="70" name="Connecteur droit avec flèche 69"/>
          <p:cNvCxnSpPr/>
          <p:nvPr/>
        </p:nvCxnSpPr>
        <p:spPr>
          <a:xfrm flipH="1">
            <a:off x="3900703" y="3000375"/>
            <a:ext cx="3198020" cy="20955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flipH="1" flipV="1">
            <a:off x="5350304" y="1832021"/>
            <a:ext cx="1746036" cy="77783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flipH="1">
            <a:off x="5427456" y="3133725"/>
            <a:ext cx="1666503" cy="2455515"/>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a:xfrm>
            <a:off x="6654101" y="2699396"/>
            <a:ext cx="478016" cy="338554"/>
          </a:xfrm>
          <a:prstGeom prst="rect">
            <a:avLst/>
          </a:prstGeom>
          <a:noFill/>
        </p:spPr>
        <p:txBody>
          <a:bodyPr wrap="none" rtlCol="0">
            <a:spAutoFit/>
          </a:bodyPr>
          <a:lstStyle/>
          <a:p>
            <a:r>
              <a:rPr lang="fr-BE" sz="1600" dirty="0" smtClean="0">
                <a:solidFill>
                  <a:schemeClr val="bg1">
                    <a:lumMod val="65000"/>
                  </a:schemeClr>
                </a:solidFill>
              </a:rPr>
              <a:t>FF1</a:t>
            </a:r>
          </a:p>
        </p:txBody>
      </p:sp>
      <p:sp>
        <p:nvSpPr>
          <p:cNvPr id="74" name="ZoneTexte 73"/>
          <p:cNvSpPr txBox="1"/>
          <p:nvPr/>
        </p:nvSpPr>
        <p:spPr>
          <a:xfrm>
            <a:off x="6831356" y="2247780"/>
            <a:ext cx="478016" cy="338554"/>
          </a:xfrm>
          <a:prstGeom prst="rect">
            <a:avLst/>
          </a:prstGeom>
          <a:noFill/>
        </p:spPr>
        <p:txBody>
          <a:bodyPr wrap="none" rtlCol="0">
            <a:spAutoFit/>
          </a:bodyPr>
          <a:lstStyle/>
          <a:p>
            <a:r>
              <a:rPr lang="fr-BE" sz="1600" dirty="0" smtClean="0">
                <a:solidFill>
                  <a:schemeClr val="bg1">
                    <a:lumMod val="65000"/>
                  </a:schemeClr>
                </a:solidFill>
              </a:rPr>
              <a:t>FF2</a:t>
            </a:r>
          </a:p>
        </p:txBody>
      </p:sp>
      <p:sp>
        <p:nvSpPr>
          <p:cNvPr id="75" name="ZoneTexte 74"/>
          <p:cNvSpPr txBox="1"/>
          <p:nvPr/>
        </p:nvSpPr>
        <p:spPr>
          <a:xfrm>
            <a:off x="6939624" y="3196767"/>
            <a:ext cx="478016" cy="338554"/>
          </a:xfrm>
          <a:prstGeom prst="rect">
            <a:avLst/>
          </a:prstGeom>
          <a:noFill/>
        </p:spPr>
        <p:txBody>
          <a:bodyPr wrap="none" rtlCol="0">
            <a:spAutoFit/>
          </a:bodyPr>
          <a:lstStyle/>
          <a:p>
            <a:r>
              <a:rPr lang="fr-BE" sz="1600" dirty="0" smtClean="0">
                <a:solidFill>
                  <a:schemeClr val="bg1">
                    <a:lumMod val="65000"/>
                  </a:schemeClr>
                </a:solidFill>
              </a:rPr>
              <a:t>FF3</a:t>
            </a:r>
          </a:p>
        </p:txBody>
      </p:sp>
      <p:cxnSp>
        <p:nvCxnSpPr>
          <p:cNvPr id="76" name="Connecteur droit avec flèche 75"/>
          <p:cNvCxnSpPr/>
          <p:nvPr/>
        </p:nvCxnSpPr>
        <p:spPr>
          <a:xfrm flipH="1" flipV="1">
            <a:off x="7588465" y="3392488"/>
            <a:ext cx="7828" cy="9184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H="1">
            <a:off x="5571473" y="4991100"/>
            <a:ext cx="1503436" cy="679113"/>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flipH="1" flipV="1">
            <a:off x="5291768" y="2007259"/>
            <a:ext cx="2223920" cy="235784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flipH="1" flipV="1">
            <a:off x="3865895" y="3355799"/>
            <a:ext cx="3161389" cy="133050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7570784" y="4075239"/>
            <a:ext cx="492443" cy="338554"/>
          </a:xfrm>
          <a:prstGeom prst="rect">
            <a:avLst/>
          </a:prstGeom>
          <a:noFill/>
        </p:spPr>
        <p:txBody>
          <a:bodyPr wrap="none" rtlCol="0">
            <a:spAutoFit/>
          </a:bodyPr>
          <a:lstStyle/>
          <a:p>
            <a:r>
              <a:rPr lang="fr-BE" sz="1600" dirty="0" smtClean="0"/>
              <a:t>CF4</a:t>
            </a:r>
          </a:p>
        </p:txBody>
      </p:sp>
      <p:sp>
        <p:nvSpPr>
          <p:cNvPr id="81" name="ZoneTexte 80"/>
          <p:cNvSpPr txBox="1"/>
          <p:nvPr/>
        </p:nvSpPr>
        <p:spPr>
          <a:xfrm>
            <a:off x="7134436" y="3789040"/>
            <a:ext cx="492443" cy="338554"/>
          </a:xfrm>
          <a:prstGeom prst="rect">
            <a:avLst/>
          </a:prstGeom>
          <a:noFill/>
        </p:spPr>
        <p:txBody>
          <a:bodyPr wrap="none" rtlCol="0">
            <a:spAutoFit/>
          </a:bodyPr>
          <a:lstStyle/>
          <a:p>
            <a:r>
              <a:rPr lang="fr-BE" sz="1600" dirty="0" smtClean="0"/>
              <a:t>CF2</a:t>
            </a:r>
          </a:p>
        </p:txBody>
      </p:sp>
      <p:sp>
        <p:nvSpPr>
          <p:cNvPr id="82" name="ZoneTexte 81"/>
          <p:cNvSpPr txBox="1"/>
          <p:nvPr/>
        </p:nvSpPr>
        <p:spPr>
          <a:xfrm>
            <a:off x="6744783" y="5051911"/>
            <a:ext cx="492443" cy="338554"/>
          </a:xfrm>
          <a:prstGeom prst="rect">
            <a:avLst/>
          </a:prstGeom>
          <a:noFill/>
        </p:spPr>
        <p:txBody>
          <a:bodyPr wrap="none" rtlCol="0">
            <a:spAutoFit/>
          </a:bodyPr>
          <a:lstStyle/>
          <a:p>
            <a:r>
              <a:rPr lang="fr-BE" sz="1600" dirty="0" smtClean="0"/>
              <a:t>CF3</a:t>
            </a:r>
          </a:p>
        </p:txBody>
      </p:sp>
      <p:sp>
        <p:nvSpPr>
          <p:cNvPr id="83" name="ZoneTexte 82"/>
          <p:cNvSpPr txBox="1"/>
          <p:nvPr/>
        </p:nvSpPr>
        <p:spPr>
          <a:xfrm>
            <a:off x="6582622" y="4652197"/>
            <a:ext cx="492443" cy="338554"/>
          </a:xfrm>
          <a:prstGeom prst="rect">
            <a:avLst/>
          </a:prstGeom>
          <a:noFill/>
        </p:spPr>
        <p:txBody>
          <a:bodyPr wrap="none" rtlCol="0">
            <a:spAutoFit/>
          </a:bodyPr>
          <a:lstStyle/>
          <a:p>
            <a:r>
              <a:rPr lang="fr-BE" sz="1600" dirty="0" smtClean="0"/>
              <a:t>CF1</a:t>
            </a:r>
          </a:p>
        </p:txBody>
      </p:sp>
      <p:sp>
        <p:nvSpPr>
          <p:cNvPr id="84"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Flows</a:t>
            </a:r>
            <a:r>
              <a:rPr lang="fr-BE" sz="2400" dirty="0" smtClean="0">
                <a:latin typeface="Arial" charset="0"/>
                <a:cs typeface="Arial" charset="0"/>
              </a:rPr>
              <a:t> to </a:t>
            </a:r>
            <a:r>
              <a:rPr lang="fr-BE" sz="2400" dirty="0" err="1" smtClean="0">
                <a:latin typeface="Arial" charset="0"/>
                <a:cs typeface="Arial" charset="0"/>
              </a:rPr>
              <a:t>detritus</a:t>
            </a:r>
            <a:r>
              <a:rPr lang="fr-BE" sz="2400" dirty="0" smtClean="0">
                <a:latin typeface="Arial" charset="0"/>
                <a:cs typeface="Arial" charset="0"/>
              </a:rPr>
              <a:t> and </a:t>
            </a:r>
            <a:r>
              <a:rPr lang="fr-BE" sz="2400" dirty="0" err="1" smtClean="0">
                <a:latin typeface="Arial" charset="0"/>
                <a:cs typeface="Arial" charset="0"/>
              </a:rPr>
              <a:t>detritivory</a:t>
            </a:r>
            <a:endParaRPr lang="fr-BE" sz="2400" dirty="0">
              <a:latin typeface="Arial" charset="0"/>
              <a:cs typeface="Arial" charset="0"/>
            </a:endParaRPr>
          </a:p>
        </p:txBody>
      </p:sp>
    </p:spTree>
    <p:extLst>
      <p:ext uri="{BB962C8B-B14F-4D97-AF65-F5344CB8AC3E}">
        <p14:creationId xmlns:p14="http://schemas.microsoft.com/office/powerpoint/2010/main" val="1951591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solidFill>
                  <a:schemeClr val="bg1">
                    <a:lumMod val="65000"/>
                  </a:schemeClr>
                </a:solidFill>
              </a:rPr>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solidFill>
                  <a:schemeClr val="bg1">
                    <a:lumMod val="65000"/>
                  </a:schemeClr>
                </a:solidFill>
              </a:rPr>
              <a:t>LF1</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solidFill>
                  <a:schemeClr val="bg1">
                    <a:lumMod val="65000"/>
                  </a:schemeClr>
                </a:solidFill>
              </a:rPr>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solidFill>
                  <a:schemeClr val="bg1">
                    <a:lumMod val="65000"/>
                  </a:schemeClr>
                </a:solidFill>
              </a:rPr>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solidFill>
                  <a:schemeClr val="bg1">
                    <a:lumMod val="65000"/>
                  </a:schemeClr>
                </a:solidFill>
              </a:rPr>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solidFill>
                  <a:schemeClr val="bg1">
                    <a:lumMod val="65000"/>
                  </a:schemeClr>
                </a:solidFill>
              </a:rPr>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solidFill>
                  <a:schemeClr val="bg1">
                    <a:lumMod val="65000"/>
                  </a:schemeClr>
                </a:solidFill>
              </a:rPr>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solidFill>
                  <a:schemeClr val="bg1">
                    <a:lumMod val="65000"/>
                  </a:schemeClr>
                </a:solidFill>
              </a:rPr>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solidFill>
                  <a:schemeClr val="bg1">
                    <a:lumMod val="65000"/>
                  </a:schemeClr>
                </a:solidFill>
              </a:rPr>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solidFill>
                  <a:schemeClr val="bg1">
                    <a:lumMod val="65000"/>
                  </a:schemeClr>
                </a:solidFill>
              </a:rPr>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solidFill>
                  <a:schemeClr val="bg1">
                    <a:lumMod val="65000"/>
                  </a:schemeClr>
                </a:solidFill>
              </a:rPr>
              <a:t>LF5</a:t>
            </a:r>
          </a:p>
        </p:txBody>
      </p: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2182234" y="5057775"/>
            <a:ext cx="877889" cy="612775"/>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2127796" y="5593858"/>
            <a:ext cx="470000" cy="338554"/>
          </a:xfrm>
          <a:prstGeom prst="rect">
            <a:avLst/>
          </a:prstGeom>
          <a:noFill/>
        </p:spPr>
        <p:txBody>
          <a:bodyPr wrap="none" rtlCol="0">
            <a:spAutoFit/>
          </a:bodyPr>
          <a:lstStyle/>
          <a:p>
            <a:r>
              <a:rPr lang="fr-BE" sz="1600" dirty="0" smtClean="0">
                <a:solidFill>
                  <a:schemeClr val="bg1">
                    <a:lumMod val="65000"/>
                  </a:schemeClr>
                </a:solidFill>
              </a:rPr>
              <a:t>LF6</a:t>
            </a:r>
          </a:p>
        </p:txBody>
      </p:sp>
      <p:cxnSp>
        <p:nvCxnSpPr>
          <p:cNvPr id="59" name="Connecteur droit avec flèche 58"/>
          <p:cNvCxnSpPr/>
          <p:nvPr/>
        </p:nvCxnSpPr>
        <p:spPr>
          <a:xfrm flipV="1">
            <a:off x="2090159" y="6012656"/>
            <a:ext cx="2451100" cy="15554"/>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960199" y="5053213"/>
            <a:ext cx="514885" cy="338554"/>
          </a:xfrm>
          <a:prstGeom prst="rect">
            <a:avLst/>
          </a:prstGeom>
          <a:noFill/>
        </p:spPr>
        <p:txBody>
          <a:bodyPr wrap="none" rtlCol="0">
            <a:spAutoFit/>
          </a:bodyPr>
          <a:lstStyle/>
          <a:p>
            <a:r>
              <a:rPr lang="fr-BE" sz="1600" dirty="0" smtClean="0">
                <a:solidFill>
                  <a:schemeClr val="bg1">
                    <a:lumMod val="65000"/>
                  </a:schemeClr>
                </a:solidFill>
              </a:rPr>
              <a:t>UF6</a:t>
            </a:r>
          </a:p>
        </p:txBody>
      </p:sp>
      <p:sp>
        <p:nvSpPr>
          <p:cNvPr id="61" name="ZoneTexte 60"/>
          <p:cNvSpPr txBox="1"/>
          <p:nvPr/>
        </p:nvSpPr>
        <p:spPr>
          <a:xfrm>
            <a:off x="1974610" y="6008331"/>
            <a:ext cx="470000" cy="338554"/>
          </a:xfrm>
          <a:prstGeom prst="rect">
            <a:avLst/>
          </a:prstGeom>
          <a:noFill/>
        </p:spPr>
        <p:txBody>
          <a:bodyPr wrap="none" rtlCol="0">
            <a:spAutoFit/>
          </a:bodyPr>
          <a:lstStyle/>
          <a:p>
            <a:r>
              <a:rPr lang="fr-BE" sz="1600" dirty="0" smtClean="0">
                <a:solidFill>
                  <a:schemeClr val="bg1">
                    <a:lumMod val="65000"/>
                  </a:schemeClr>
                </a:solidFill>
              </a:rPr>
              <a:t>LF7</a:t>
            </a:r>
          </a:p>
        </p:txBody>
      </p:sp>
      <p:sp>
        <p:nvSpPr>
          <p:cNvPr id="62" name="ZoneTexte 61"/>
          <p:cNvSpPr txBox="1"/>
          <p:nvPr/>
        </p:nvSpPr>
        <p:spPr>
          <a:xfrm>
            <a:off x="3825514" y="5983760"/>
            <a:ext cx="514885" cy="338554"/>
          </a:xfrm>
          <a:prstGeom prst="rect">
            <a:avLst/>
          </a:prstGeom>
          <a:noFill/>
        </p:spPr>
        <p:txBody>
          <a:bodyPr wrap="none" rtlCol="0">
            <a:spAutoFit/>
          </a:bodyPr>
          <a:lstStyle/>
          <a:p>
            <a:r>
              <a:rPr lang="fr-BE" sz="1600" dirty="0" smtClean="0">
                <a:solidFill>
                  <a:schemeClr val="bg1">
                    <a:lumMod val="65000"/>
                  </a:schemeClr>
                </a:solidFill>
              </a:rPr>
              <a:t>UF7</a:t>
            </a:r>
          </a:p>
        </p:txBody>
      </p:sp>
      <p:sp>
        <p:nvSpPr>
          <p:cNvPr id="63" name="ZoneTexte 62"/>
          <p:cNvSpPr txBox="1"/>
          <p:nvPr/>
        </p:nvSpPr>
        <p:spPr>
          <a:xfrm>
            <a:off x="7575141" y="2113795"/>
            <a:ext cx="514885" cy="338554"/>
          </a:xfrm>
          <a:prstGeom prst="rect">
            <a:avLst/>
          </a:prstGeom>
          <a:noFill/>
        </p:spPr>
        <p:txBody>
          <a:bodyPr wrap="none" rtlCol="0">
            <a:spAutoFit/>
          </a:bodyPr>
          <a:lstStyle/>
          <a:p>
            <a:r>
              <a:rPr lang="fr-BE" sz="1600" dirty="0" smtClean="0">
                <a:solidFill>
                  <a:schemeClr val="bg1">
                    <a:lumMod val="65000"/>
                  </a:schemeClr>
                </a:solidFill>
              </a:rPr>
              <a:t>UF4</a:t>
            </a:r>
          </a:p>
        </p:txBody>
      </p:sp>
      <p:cxnSp>
        <p:nvCxnSpPr>
          <p:cNvPr id="64" name="Connecteur droit avec flèche 63"/>
          <p:cNvCxnSpPr/>
          <p:nvPr/>
        </p:nvCxnSpPr>
        <p:spPr>
          <a:xfrm>
            <a:off x="3291401" y="3765230"/>
            <a:ext cx="0" cy="374377"/>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3467729" y="2130475"/>
            <a:ext cx="868742" cy="781819"/>
          </a:xfrm>
          <a:prstGeom prst="straightConnector1">
            <a:avLst/>
          </a:prstGeom>
          <a:ln w="285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3267216" y="3693222"/>
            <a:ext cx="482824" cy="338554"/>
          </a:xfrm>
          <a:prstGeom prst="rect">
            <a:avLst/>
          </a:prstGeom>
          <a:noFill/>
        </p:spPr>
        <p:txBody>
          <a:bodyPr wrap="none" rtlCol="0">
            <a:spAutoFit/>
          </a:bodyPr>
          <a:lstStyle/>
          <a:p>
            <a:r>
              <a:rPr lang="fr-BE" sz="1600" dirty="0" smtClean="0">
                <a:solidFill>
                  <a:schemeClr val="bg1">
                    <a:lumMod val="65000"/>
                  </a:schemeClr>
                </a:solidFill>
              </a:rPr>
              <a:t>TF1</a:t>
            </a:r>
          </a:p>
        </p:txBody>
      </p:sp>
      <p:sp>
        <p:nvSpPr>
          <p:cNvPr id="67" name="ZoneTexte 66"/>
          <p:cNvSpPr txBox="1"/>
          <p:nvPr/>
        </p:nvSpPr>
        <p:spPr>
          <a:xfrm>
            <a:off x="3267216" y="3906447"/>
            <a:ext cx="482824" cy="338554"/>
          </a:xfrm>
          <a:prstGeom prst="rect">
            <a:avLst/>
          </a:prstGeom>
          <a:noFill/>
        </p:spPr>
        <p:txBody>
          <a:bodyPr wrap="none" rtlCol="0">
            <a:spAutoFit/>
          </a:bodyPr>
          <a:lstStyle/>
          <a:p>
            <a:r>
              <a:rPr lang="fr-BE" sz="1600" dirty="0" smtClean="0">
                <a:solidFill>
                  <a:schemeClr val="bg1">
                    <a:lumMod val="65000"/>
                  </a:schemeClr>
                </a:solidFill>
              </a:rPr>
              <a:t>TF2</a:t>
            </a:r>
          </a:p>
        </p:txBody>
      </p:sp>
      <p:sp>
        <p:nvSpPr>
          <p:cNvPr id="68" name="ZoneTexte 67"/>
          <p:cNvSpPr txBox="1"/>
          <p:nvPr/>
        </p:nvSpPr>
        <p:spPr>
          <a:xfrm>
            <a:off x="3524469" y="2744264"/>
            <a:ext cx="482824" cy="338554"/>
          </a:xfrm>
          <a:prstGeom prst="rect">
            <a:avLst/>
          </a:prstGeom>
          <a:noFill/>
        </p:spPr>
        <p:txBody>
          <a:bodyPr wrap="none" rtlCol="0">
            <a:spAutoFit/>
          </a:bodyPr>
          <a:lstStyle/>
          <a:p>
            <a:r>
              <a:rPr lang="fr-BE" sz="1600" dirty="0" smtClean="0">
                <a:solidFill>
                  <a:schemeClr val="bg1">
                    <a:lumMod val="65000"/>
                  </a:schemeClr>
                </a:solidFill>
              </a:rPr>
              <a:t>TF3</a:t>
            </a:r>
          </a:p>
        </p:txBody>
      </p:sp>
      <p:sp>
        <p:nvSpPr>
          <p:cNvPr id="69" name="ZoneTexte 68"/>
          <p:cNvSpPr txBox="1"/>
          <p:nvPr/>
        </p:nvSpPr>
        <p:spPr>
          <a:xfrm>
            <a:off x="3831467" y="1922275"/>
            <a:ext cx="482824" cy="338554"/>
          </a:xfrm>
          <a:prstGeom prst="rect">
            <a:avLst/>
          </a:prstGeom>
          <a:noFill/>
        </p:spPr>
        <p:txBody>
          <a:bodyPr wrap="none" rtlCol="0">
            <a:spAutoFit/>
          </a:bodyPr>
          <a:lstStyle/>
          <a:p>
            <a:r>
              <a:rPr lang="fr-BE" sz="1600" dirty="0" smtClean="0">
                <a:solidFill>
                  <a:schemeClr val="bg1">
                    <a:lumMod val="65000"/>
                  </a:schemeClr>
                </a:solidFill>
              </a:rPr>
              <a:t>TF4</a:t>
            </a:r>
          </a:p>
        </p:txBody>
      </p:sp>
      <p:cxnSp>
        <p:nvCxnSpPr>
          <p:cNvPr id="70" name="Connecteur droit avec flèche 69"/>
          <p:cNvCxnSpPr/>
          <p:nvPr/>
        </p:nvCxnSpPr>
        <p:spPr>
          <a:xfrm flipH="1">
            <a:off x="3900703" y="3000375"/>
            <a:ext cx="3198020" cy="20955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flipH="1" flipV="1">
            <a:off x="5350304" y="1832021"/>
            <a:ext cx="1746036" cy="777830"/>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flipH="1">
            <a:off x="5427456" y="3133725"/>
            <a:ext cx="1666503" cy="2455515"/>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a:xfrm>
            <a:off x="6654101" y="2699396"/>
            <a:ext cx="478016" cy="338554"/>
          </a:xfrm>
          <a:prstGeom prst="rect">
            <a:avLst/>
          </a:prstGeom>
          <a:noFill/>
        </p:spPr>
        <p:txBody>
          <a:bodyPr wrap="none" rtlCol="0">
            <a:spAutoFit/>
          </a:bodyPr>
          <a:lstStyle/>
          <a:p>
            <a:r>
              <a:rPr lang="fr-BE" sz="1600" dirty="0" smtClean="0">
                <a:solidFill>
                  <a:schemeClr val="bg1">
                    <a:lumMod val="65000"/>
                  </a:schemeClr>
                </a:solidFill>
              </a:rPr>
              <a:t>FF1</a:t>
            </a:r>
          </a:p>
        </p:txBody>
      </p:sp>
      <p:sp>
        <p:nvSpPr>
          <p:cNvPr id="74" name="ZoneTexte 73"/>
          <p:cNvSpPr txBox="1"/>
          <p:nvPr/>
        </p:nvSpPr>
        <p:spPr>
          <a:xfrm>
            <a:off x="6831356" y="2247780"/>
            <a:ext cx="478016" cy="338554"/>
          </a:xfrm>
          <a:prstGeom prst="rect">
            <a:avLst/>
          </a:prstGeom>
          <a:noFill/>
        </p:spPr>
        <p:txBody>
          <a:bodyPr wrap="none" rtlCol="0">
            <a:spAutoFit/>
          </a:bodyPr>
          <a:lstStyle/>
          <a:p>
            <a:r>
              <a:rPr lang="fr-BE" sz="1600" dirty="0" smtClean="0">
                <a:solidFill>
                  <a:schemeClr val="bg1">
                    <a:lumMod val="65000"/>
                  </a:schemeClr>
                </a:solidFill>
              </a:rPr>
              <a:t>FF2</a:t>
            </a:r>
          </a:p>
        </p:txBody>
      </p:sp>
      <p:sp>
        <p:nvSpPr>
          <p:cNvPr id="75" name="ZoneTexte 74"/>
          <p:cNvSpPr txBox="1"/>
          <p:nvPr/>
        </p:nvSpPr>
        <p:spPr>
          <a:xfrm>
            <a:off x="6939624" y="3196767"/>
            <a:ext cx="478016" cy="338554"/>
          </a:xfrm>
          <a:prstGeom prst="rect">
            <a:avLst/>
          </a:prstGeom>
          <a:noFill/>
        </p:spPr>
        <p:txBody>
          <a:bodyPr wrap="none" rtlCol="0">
            <a:spAutoFit/>
          </a:bodyPr>
          <a:lstStyle/>
          <a:p>
            <a:r>
              <a:rPr lang="fr-BE" sz="1600" dirty="0" smtClean="0">
                <a:solidFill>
                  <a:schemeClr val="bg1">
                    <a:lumMod val="65000"/>
                  </a:schemeClr>
                </a:solidFill>
              </a:rPr>
              <a:t>FF3</a:t>
            </a:r>
          </a:p>
        </p:txBody>
      </p:sp>
      <p:cxnSp>
        <p:nvCxnSpPr>
          <p:cNvPr id="76" name="Connecteur droit avec flèche 75"/>
          <p:cNvCxnSpPr/>
          <p:nvPr/>
        </p:nvCxnSpPr>
        <p:spPr>
          <a:xfrm flipH="1" flipV="1">
            <a:off x="7579448" y="3383471"/>
            <a:ext cx="7828" cy="918480"/>
          </a:xfrm>
          <a:prstGeom prst="straightConnector1">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H="1">
            <a:off x="5571473" y="4991100"/>
            <a:ext cx="1503436" cy="679113"/>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flipH="1" flipV="1">
            <a:off x="5291768" y="2007259"/>
            <a:ext cx="2223920" cy="2357845"/>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flipH="1" flipV="1">
            <a:off x="3865895" y="3355799"/>
            <a:ext cx="3161389" cy="1330501"/>
          </a:xfrm>
          <a:prstGeom prst="straightConnector1">
            <a:avLst/>
          </a:prstGeom>
          <a:ln w="28575">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7570784" y="4075239"/>
            <a:ext cx="492443" cy="338554"/>
          </a:xfrm>
          <a:prstGeom prst="rect">
            <a:avLst/>
          </a:prstGeom>
          <a:noFill/>
        </p:spPr>
        <p:txBody>
          <a:bodyPr wrap="none" rtlCol="0">
            <a:spAutoFit/>
          </a:bodyPr>
          <a:lstStyle/>
          <a:p>
            <a:r>
              <a:rPr lang="fr-BE" sz="1600" dirty="0" smtClean="0">
                <a:solidFill>
                  <a:schemeClr val="bg1">
                    <a:lumMod val="65000"/>
                  </a:schemeClr>
                </a:solidFill>
              </a:rPr>
              <a:t>CF4</a:t>
            </a:r>
          </a:p>
        </p:txBody>
      </p:sp>
      <p:sp>
        <p:nvSpPr>
          <p:cNvPr id="81" name="ZoneTexte 80"/>
          <p:cNvSpPr txBox="1"/>
          <p:nvPr/>
        </p:nvSpPr>
        <p:spPr>
          <a:xfrm>
            <a:off x="7134436" y="3789040"/>
            <a:ext cx="492443" cy="338554"/>
          </a:xfrm>
          <a:prstGeom prst="rect">
            <a:avLst/>
          </a:prstGeom>
          <a:noFill/>
        </p:spPr>
        <p:txBody>
          <a:bodyPr wrap="none" rtlCol="0">
            <a:spAutoFit/>
          </a:bodyPr>
          <a:lstStyle/>
          <a:p>
            <a:r>
              <a:rPr lang="fr-BE" sz="1600" dirty="0" smtClean="0">
                <a:solidFill>
                  <a:schemeClr val="bg1">
                    <a:lumMod val="65000"/>
                  </a:schemeClr>
                </a:solidFill>
              </a:rPr>
              <a:t>CF2</a:t>
            </a:r>
          </a:p>
        </p:txBody>
      </p:sp>
      <p:sp>
        <p:nvSpPr>
          <p:cNvPr id="82" name="ZoneTexte 81"/>
          <p:cNvSpPr txBox="1"/>
          <p:nvPr/>
        </p:nvSpPr>
        <p:spPr>
          <a:xfrm>
            <a:off x="6744783" y="5051911"/>
            <a:ext cx="492443" cy="338554"/>
          </a:xfrm>
          <a:prstGeom prst="rect">
            <a:avLst/>
          </a:prstGeom>
          <a:noFill/>
        </p:spPr>
        <p:txBody>
          <a:bodyPr wrap="none" rtlCol="0">
            <a:spAutoFit/>
          </a:bodyPr>
          <a:lstStyle/>
          <a:p>
            <a:r>
              <a:rPr lang="fr-BE" sz="1600" dirty="0" smtClean="0">
                <a:solidFill>
                  <a:schemeClr val="bg1">
                    <a:lumMod val="65000"/>
                  </a:schemeClr>
                </a:solidFill>
              </a:rPr>
              <a:t>CF3</a:t>
            </a:r>
          </a:p>
        </p:txBody>
      </p:sp>
      <p:sp>
        <p:nvSpPr>
          <p:cNvPr id="83" name="ZoneTexte 82"/>
          <p:cNvSpPr txBox="1"/>
          <p:nvPr/>
        </p:nvSpPr>
        <p:spPr>
          <a:xfrm>
            <a:off x="6582622" y="4652197"/>
            <a:ext cx="492443" cy="338554"/>
          </a:xfrm>
          <a:prstGeom prst="rect">
            <a:avLst/>
          </a:prstGeom>
          <a:noFill/>
        </p:spPr>
        <p:txBody>
          <a:bodyPr wrap="none" rtlCol="0">
            <a:spAutoFit/>
          </a:bodyPr>
          <a:lstStyle/>
          <a:p>
            <a:r>
              <a:rPr lang="fr-BE" sz="1600" dirty="0" smtClean="0">
                <a:solidFill>
                  <a:schemeClr val="bg1">
                    <a:lumMod val="65000"/>
                  </a:schemeClr>
                </a:solidFill>
              </a:rPr>
              <a:t>CF1</a:t>
            </a:r>
          </a:p>
        </p:txBody>
      </p:sp>
      <p:sp>
        <p:nvSpPr>
          <p:cNvPr id="84" name="ZoneTexte 83"/>
          <p:cNvSpPr txBox="1"/>
          <p:nvPr/>
        </p:nvSpPr>
        <p:spPr>
          <a:xfrm>
            <a:off x="1107623" y="6212869"/>
            <a:ext cx="558166" cy="338554"/>
          </a:xfrm>
          <a:prstGeom prst="rect">
            <a:avLst/>
          </a:prstGeom>
          <a:noFill/>
        </p:spPr>
        <p:txBody>
          <a:bodyPr wrap="none" rtlCol="0">
            <a:spAutoFit/>
          </a:bodyPr>
          <a:lstStyle/>
          <a:p>
            <a:r>
              <a:rPr lang="fr-BE" sz="1600" dirty="0" smtClean="0"/>
              <a:t>MF1</a:t>
            </a:r>
          </a:p>
        </p:txBody>
      </p:sp>
      <p:cxnSp>
        <p:nvCxnSpPr>
          <p:cNvPr id="85" name="Connecteur droit 84"/>
          <p:cNvCxnSpPr/>
          <p:nvPr/>
        </p:nvCxnSpPr>
        <p:spPr>
          <a:xfrm flipH="1">
            <a:off x="1606271" y="6238875"/>
            <a:ext cx="1288" cy="44001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1594348" y="6664597"/>
            <a:ext cx="6028249" cy="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7597616" y="5261341"/>
            <a:ext cx="8540" cy="14080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Mineralization</a:t>
            </a:r>
            <a:r>
              <a:rPr lang="fr-BE" sz="2400" dirty="0" smtClean="0">
                <a:latin typeface="Arial" charset="0"/>
                <a:cs typeface="Arial" charset="0"/>
              </a:rPr>
              <a:t> </a:t>
            </a:r>
            <a:r>
              <a:rPr lang="fr-BE" sz="2400" dirty="0" smtClean="0">
                <a:latin typeface="Arial" charset="0"/>
                <a:cs typeface="Arial" charset="0"/>
              </a:rPr>
              <a:t>of </a:t>
            </a:r>
            <a:r>
              <a:rPr lang="fr-BE" sz="2400" dirty="0" err="1" smtClean="0">
                <a:latin typeface="Arial" charset="0"/>
                <a:cs typeface="Arial" charset="0"/>
              </a:rPr>
              <a:t>detrital</a:t>
            </a:r>
            <a:r>
              <a:rPr lang="fr-BE" sz="2400" dirty="0" smtClean="0">
                <a:latin typeface="Arial" charset="0"/>
                <a:cs typeface="Arial" charset="0"/>
              </a:rPr>
              <a:t> </a:t>
            </a:r>
            <a:r>
              <a:rPr lang="fr-BE" sz="2400" dirty="0" err="1" smtClean="0">
                <a:latin typeface="Arial" charset="0"/>
                <a:cs typeface="Arial" charset="0"/>
              </a:rPr>
              <a:t>material</a:t>
            </a:r>
            <a:endParaRPr lang="fr-BE" sz="2400" dirty="0">
              <a:latin typeface="Arial" charset="0"/>
              <a:cs typeface="Arial" charset="0"/>
            </a:endParaRPr>
          </a:p>
        </p:txBody>
      </p:sp>
    </p:spTree>
    <p:extLst>
      <p:ext uri="{BB962C8B-B14F-4D97-AF65-F5344CB8AC3E}">
        <p14:creationId xmlns:p14="http://schemas.microsoft.com/office/powerpoint/2010/main" val="3944757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e 26"/>
          <p:cNvGrpSpPr>
            <a:grpSpLocks/>
          </p:cNvGrpSpPr>
          <p:nvPr/>
        </p:nvGrpSpPr>
        <p:grpSpPr bwMode="auto">
          <a:xfrm>
            <a:off x="0" y="0"/>
            <a:ext cx="9144000" cy="6858000"/>
            <a:chOff x="0" y="0"/>
            <a:chExt cx="9144000" cy="6858000"/>
          </a:xfrm>
        </p:grpSpPr>
        <p:sp>
          <p:nvSpPr>
            <p:cNvPr id="89" name="Rectangle 88"/>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1" name="Rectangle 90"/>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grpSp>
        <p:nvGrpSpPr>
          <p:cNvPr id="3" name="Groupe 2"/>
          <p:cNvGrpSpPr/>
          <p:nvPr/>
        </p:nvGrpSpPr>
        <p:grpSpPr>
          <a:xfrm>
            <a:off x="7669488" y="88519"/>
            <a:ext cx="1474282" cy="806577"/>
            <a:chOff x="7669488" y="85344"/>
            <a:chExt cx="1474282" cy="806577"/>
          </a:xfrm>
        </p:grpSpPr>
        <p:pic>
          <p:nvPicPr>
            <p:cNvPr id="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8" descr="logo Oce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e 98"/>
          <p:cNvGrpSpPr>
            <a:grpSpLocks noChangeAspect="1"/>
          </p:cNvGrpSpPr>
          <p:nvPr/>
        </p:nvGrpSpPr>
        <p:grpSpPr>
          <a:xfrm>
            <a:off x="1034912" y="5301209"/>
            <a:ext cx="1138107" cy="927173"/>
            <a:chOff x="923278" y="1135652"/>
            <a:chExt cx="948423" cy="772646"/>
          </a:xfrm>
        </p:grpSpPr>
        <p:sp>
          <p:nvSpPr>
            <p:cNvPr id="232" name="Organigramme : Affichage 3"/>
            <p:cNvSpPr/>
            <p:nvPr/>
          </p:nvSpPr>
          <p:spPr>
            <a:xfrm rot="5400000">
              <a:off x="1011166" y="1047764"/>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33" name="ZoneTexte 232"/>
            <p:cNvSpPr txBox="1"/>
            <p:nvPr/>
          </p:nvSpPr>
          <p:spPr>
            <a:xfrm>
              <a:off x="923326" y="1443819"/>
              <a:ext cx="948375" cy="307777"/>
            </a:xfrm>
            <a:prstGeom prst="rect">
              <a:avLst/>
            </a:prstGeom>
            <a:noFill/>
          </p:spPr>
          <p:txBody>
            <a:bodyPr wrap="square" rtlCol="0">
              <a:spAutoFit/>
            </a:bodyPr>
            <a:lstStyle/>
            <a:p>
              <a:pPr algn="ctr"/>
              <a:r>
                <a:rPr lang="fr-BE" dirty="0" err="1" smtClean="0"/>
                <a:t>sediment</a:t>
              </a:r>
              <a:endParaRPr lang="fr-BE" dirty="0"/>
            </a:p>
          </p:txBody>
        </p:sp>
      </p:grpSp>
      <p:sp>
        <p:nvSpPr>
          <p:cNvPr id="100" name="Organigramme : Délai 99"/>
          <p:cNvSpPr>
            <a:spLocks noChangeAspect="1"/>
          </p:cNvSpPr>
          <p:nvPr/>
        </p:nvSpPr>
        <p:spPr>
          <a:xfrm>
            <a:off x="2218079" y="3455632"/>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BE" sz="1600" i="1" dirty="0" smtClean="0">
                <a:solidFill>
                  <a:schemeClr val="tx1"/>
                </a:solidFill>
              </a:rPr>
              <a:t>P. </a:t>
            </a:r>
            <a:r>
              <a:rPr lang="fr-BE" sz="1600" i="1" dirty="0" err="1" smtClean="0">
                <a:solidFill>
                  <a:schemeClr val="tx1"/>
                </a:solidFill>
              </a:rPr>
              <a:t>oceanica</a:t>
            </a:r>
            <a:endParaRPr lang="fr-BE" sz="1600" i="1" dirty="0">
              <a:solidFill>
                <a:schemeClr val="tx1"/>
              </a:solidFill>
            </a:endParaRPr>
          </a:p>
        </p:txBody>
      </p:sp>
      <p:cxnSp>
        <p:nvCxnSpPr>
          <p:cNvPr id="101" name="Connecteur droit avec flèche 100"/>
          <p:cNvCxnSpPr>
            <a:stCxn id="223" idx="1"/>
          </p:cNvCxnSpPr>
          <p:nvPr/>
        </p:nvCxnSpPr>
        <p:spPr>
          <a:xfrm>
            <a:off x="2178219" y="1565707"/>
            <a:ext cx="2033979" cy="14466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060447" y="1976988"/>
            <a:ext cx="906806" cy="107101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1598034" y="2128838"/>
            <a:ext cx="0" cy="316388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p:cNvCxnSpPr/>
          <p:nvPr/>
        </p:nvCxnSpPr>
        <p:spPr>
          <a:xfrm>
            <a:off x="3291401" y="3765230"/>
            <a:ext cx="0" cy="37437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p:cNvCxnSpPr/>
          <p:nvPr/>
        </p:nvCxnSpPr>
        <p:spPr>
          <a:xfrm flipH="1">
            <a:off x="3467729" y="2130475"/>
            <a:ext cx="868742" cy="7818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p:cNvCxnSpPr/>
          <p:nvPr/>
        </p:nvCxnSpPr>
        <p:spPr>
          <a:xfrm flipH="1">
            <a:off x="3900703" y="3000375"/>
            <a:ext cx="3198020" cy="20955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p:cNvCxnSpPr>
            <a:endCxn id="218" idx="3"/>
          </p:cNvCxnSpPr>
          <p:nvPr/>
        </p:nvCxnSpPr>
        <p:spPr>
          <a:xfrm flipH="1" flipV="1">
            <a:off x="5350304" y="1832021"/>
            <a:ext cx="1746036" cy="77783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p:cNvCxnSpPr/>
          <p:nvPr/>
        </p:nvCxnSpPr>
        <p:spPr>
          <a:xfrm flipH="1" flipV="1">
            <a:off x="7579448" y="3383471"/>
            <a:ext cx="7828" cy="9184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2" name="Groupe 121"/>
          <p:cNvGrpSpPr/>
          <p:nvPr/>
        </p:nvGrpSpPr>
        <p:grpSpPr>
          <a:xfrm>
            <a:off x="1594365" y="949295"/>
            <a:ext cx="5996801" cy="1395382"/>
            <a:chOff x="1398886" y="404664"/>
            <a:chExt cx="5996801" cy="1944216"/>
          </a:xfrm>
        </p:grpSpPr>
        <p:cxnSp>
          <p:nvCxnSpPr>
            <p:cNvPr id="229" name="Connecteur droit 228"/>
            <p:cNvCxnSpPr>
              <a:stCxn id="223" idx="0"/>
            </p:cNvCxnSpPr>
            <p:nvPr/>
          </p:nvCxnSpPr>
          <p:spPr>
            <a:xfrm flipV="1">
              <a:off x="1407200" y="406636"/>
              <a:ext cx="4880" cy="340075"/>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1398886" y="418391"/>
              <a:ext cx="59966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Connecteur droit avec flèche 230"/>
            <p:cNvCxnSpPr/>
            <p:nvPr/>
          </p:nvCxnSpPr>
          <p:spPr>
            <a:xfrm>
              <a:off x="7395687" y="404664"/>
              <a:ext cx="0" cy="194421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3" name="Connecteur droit avec flèche 122"/>
          <p:cNvCxnSpPr/>
          <p:nvPr/>
        </p:nvCxnSpPr>
        <p:spPr>
          <a:xfrm flipH="1">
            <a:off x="5571473" y="4991100"/>
            <a:ext cx="1503436" cy="679113"/>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p:cNvCxnSpPr/>
          <p:nvPr/>
        </p:nvCxnSpPr>
        <p:spPr>
          <a:xfrm flipH="1">
            <a:off x="5427456" y="3133725"/>
            <a:ext cx="1666503" cy="245551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p:cNvCxnSpPr/>
          <p:nvPr/>
        </p:nvCxnSpPr>
        <p:spPr>
          <a:xfrm flipH="1">
            <a:off x="2182234" y="5057775"/>
            <a:ext cx="877889" cy="61277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p:cNvCxnSpPr/>
          <p:nvPr/>
        </p:nvCxnSpPr>
        <p:spPr>
          <a:xfrm flipH="1" flipV="1">
            <a:off x="5291768" y="2007259"/>
            <a:ext cx="2223920" cy="2357845"/>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p:cNvCxnSpPr/>
          <p:nvPr/>
        </p:nvCxnSpPr>
        <p:spPr>
          <a:xfrm flipH="1" flipV="1">
            <a:off x="3865895" y="3355799"/>
            <a:ext cx="3161389" cy="133050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8" name="ZoneTexte 127"/>
          <p:cNvSpPr txBox="1"/>
          <p:nvPr/>
        </p:nvSpPr>
        <p:spPr>
          <a:xfrm>
            <a:off x="2403120" y="2860136"/>
            <a:ext cx="514885" cy="338554"/>
          </a:xfrm>
          <a:prstGeom prst="rect">
            <a:avLst/>
          </a:prstGeom>
          <a:noFill/>
        </p:spPr>
        <p:txBody>
          <a:bodyPr wrap="none" rtlCol="0">
            <a:spAutoFit/>
          </a:bodyPr>
          <a:lstStyle/>
          <a:p>
            <a:r>
              <a:rPr lang="fr-BE" sz="1600" dirty="0" smtClean="0"/>
              <a:t>UF1</a:t>
            </a:r>
          </a:p>
        </p:txBody>
      </p:sp>
      <p:sp>
        <p:nvSpPr>
          <p:cNvPr id="129" name="ZoneTexte 128"/>
          <p:cNvSpPr txBox="1"/>
          <p:nvPr/>
        </p:nvSpPr>
        <p:spPr>
          <a:xfrm>
            <a:off x="2068414" y="1767652"/>
            <a:ext cx="470000" cy="338554"/>
          </a:xfrm>
          <a:prstGeom prst="rect">
            <a:avLst/>
          </a:prstGeom>
          <a:noFill/>
        </p:spPr>
        <p:txBody>
          <a:bodyPr wrap="none" rtlCol="0">
            <a:spAutoFit/>
          </a:bodyPr>
          <a:lstStyle/>
          <a:p>
            <a:r>
              <a:rPr lang="fr-BE" sz="1600" dirty="0" smtClean="0"/>
              <a:t>LF1</a:t>
            </a:r>
          </a:p>
        </p:txBody>
      </p:sp>
      <p:sp>
        <p:nvSpPr>
          <p:cNvPr id="133" name="ZoneTexte 132"/>
          <p:cNvSpPr txBox="1"/>
          <p:nvPr/>
        </p:nvSpPr>
        <p:spPr>
          <a:xfrm>
            <a:off x="3267216" y="3693222"/>
            <a:ext cx="482824" cy="338554"/>
          </a:xfrm>
          <a:prstGeom prst="rect">
            <a:avLst/>
          </a:prstGeom>
          <a:noFill/>
        </p:spPr>
        <p:txBody>
          <a:bodyPr wrap="none" rtlCol="0">
            <a:spAutoFit/>
          </a:bodyPr>
          <a:lstStyle/>
          <a:p>
            <a:r>
              <a:rPr lang="fr-BE" sz="1600" dirty="0" smtClean="0"/>
              <a:t>TF1</a:t>
            </a:r>
          </a:p>
        </p:txBody>
      </p:sp>
      <p:sp>
        <p:nvSpPr>
          <p:cNvPr id="140" name="ZoneTexte 139"/>
          <p:cNvSpPr txBox="1"/>
          <p:nvPr/>
        </p:nvSpPr>
        <p:spPr>
          <a:xfrm>
            <a:off x="3267216" y="3906447"/>
            <a:ext cx="482824" cy="338554"/>
          </a:xfrm>
          <a:prstGeom prst="rect">
            <a:avLst/>
          </a:prstGeom>
          <a:noFill/>
        </p:spPr>
        <p:txBody>
          <a:bodyPr wrap="none" rtlCol="0">
            <a:spAutoFit/>
          </a:bodyPr>
          <a:lstStyle/>
          <a:p>
            <a:r>
              <a:rPr lang="fr-BE" sz="1600" dirty="0" smtClean="0"/>
              <a:t>TF2</a:t>
            </a:r>
          </a:p>
        </p:txBody>
      </p:sp>
      <p:sp>
        <p:nvSpPr>
          <p:cNvPr id="145" name="ZoneTexte 144"/>
          <p:cNvSpPr txBox="1"/>
          <p:nvPr/>
        </p:nvSpPr>
        <p:spPr>
          <a:xfrm>
            <a:off x="3524469" y="2744264"/>
            <a:ext cx="482824" cy="338554"/>
          </a:xfrm>
          <a:prstGeom prst="rect">
            <a:avLst/>
          </a:prstGeom>
          <a:noFill/>
        </p:spPr>
        <p:txBody>
          <a:bodyPr wrap="none" rtlCol="0">
            <a:spAutoFit/>
          </a:bodyPr>
          <a:lstStyle/>
          <a:p>
            <a:r>
              <a:rPr lang="fr-BE" sz="1600" dirty="0" smtClean="0"/>
              <a:t>TF3</a:t>
            </a:r>
          </a:p>
        </p:txBody>
      </p:sp>
      <p:sp>
        <p:nvSpPr>
          <p:cNvPr id="146" name="ZoneTexte 145"/>
          <p:cNvSpPr txBox="1"/>
          <p:nvPr/>
        </p:nvSpPr>
        <p:spPr>
          <a:xfrm>
            <a:off x="3831467" y="1922275"/>
            <a:ext cx="482824" cy="338554"/>
          </a:xfrm>
          <a:prstGeom prst="rect">
            <a:avLst/>
          </a:prstGeom>
          <a:noFill/>
        </p:spPr>
        <p:txBody>
          <a:bodyPr wrap="none" rtlCol="0">
            <a:spAutoFit/>
          </a:bodyPr>
          <a:lstStyle/>
          <a:p>
            <a:r>
              <a:rPr lang="fr-BE" sz="1600" dirty="0" smtClean="0"/>
              <a:t>TF4</a:t>
            </a:r>
          </a:p>
        </p:txBody>
      </p:sp>
      <p:sp>
        <p:nvSpPr>
          <p:cNvPr id="147" name="ZoneTexte 146"/>
          <p:cNvSpPr txBox="1"/>
          <p:nvPr/>
        </p:nvSpPr>
        <p:spPr>
          <a:xfrm>
            <a:off x="2127796" y="5593858"/>
            <a:ext cx="470000" cy="338554"/>
          </a:xfrm>
          <a:prstGeom prst="rect">
            <a:avLst/>
          </a:prstGeom>
          <a:noFill/>
        </p:spPr>
        <p:txBody>
          <a:bodyPr wrap="none" rtlCol="0">
            <a:spAutoFit/>
          </a:bodyPr>
          <a:lstStyle/>
          <a:p>
            <a:r>
              <a:rPr lang="fr-BE" sz="1600" dirty="0" smtClean="0"/>
              <a:t>LF6</a:t>
            </a:r>
          </a:p>
        </p:txBody>
      </p:sp>
      <p:sp>
        <p:nvSpPr>
          <p:cNvPr id="148" name="ZoneTexte 147"/>
          <p:cNvSpPr txBox="1"/>
          <p:nvPr/>
        </p:nvSpPr>
        <p:spPr>
          <a:xfrm>
            <a:off x="3956407" y="1323646"/>
            <a:ext cx="514885" cy="338554"/>
          </a:xfrm>
          <a:prstGeom prst="rect">
            <a:avLst/>
          </a:prstGeom>
          <a:noFill/>
        </p:spPr>
        <p:txBody>
          <a:bodyPr wrap="none" rtlCol="0">
            <a:spAutoFit/>
          </a:bodyPr>
          <a:lstStyle/>
          <a:p>
            <a:r>
              <a:rPr lang="fr-BE" sz="1600" dirty="0" smtClean="0"/>
              <a:t>UF2</a:t>
            </a:r>
          </a:p>
        </p:txBody>
      </p:sp>
      <p:sp>
        <p:nvSpPr>
          <p:cNvPr id="155" name="ZoneTexte 154"/>
          <p:cNvSpPr txBox="1"/>
          <p:nvPr/>
        </p:nvSpPr>
        <p:spPr>
          <a:xfrm>
            <a:off x="2084158" y="1239845"/>
            <a:ext cx="470000" cy="338554"/>
          </a:xfrm>
          <a:prstGeom prst="rect">
            <a:avLst/>
          </a:prstGeom>
          <a:noFill/>
        </p:spPr>
        <p:txBody>
          <a:bodyPr wrap="none" rtlCol="0">
            <a:spAutoFit/>
          </a:bodyPr>
          <a:lstStyle/>
          <a:p>
            <a:r>
              <a:rPr lang="fr-BE" sz="1600" dirty="0" smtClean="0"/>
              <a:t>LF2</a:t>
            </a:r>
          </a:p>
        </p:txBody>
      </p:sp>
      <p:sp>
        <p:nvSpPr>
          <p:cNvPr id="157" name="ZoneTexte 156"/>
          <p:cNvSpPr txBox="1"/>
          <p:nvPr/>
        </p:nvSpPr>
        <p:spPr>
          <a:xfrm>
            <a:off x="4442858" y="4998619"/>
            <a:ext cx="554960" cy="369332"/>
          </a:xfrm>
          <a:prstGeom prst="rect">
            <a:avLst/>
          </a:prstGeom>
          <a:noFill/>
        </p:spPr>
        <p:txBody>
          <a:bodyPr wrap="none" rtlCol="0">
            <a:spAutoFit/>
          </a:bodyPr>
          <a:lstStyle/>
          <a:p>
            <a:r>
              <a:rPr lang="fr-BE" dirty="0" smtClean="0"/>
              <a:t>UF3</a:t>
            </a:r>
          </a:p>
        </p:txBody>
      </p:sp>
      <p:sp>
        <p:nvSpPr>
          <p:cNvPr id="158" name="ZoneTexte 157"/>
          <p:cNvSpPr txBox="1"/>
          <p:nvPr/>
        </p:nvSpPr>
        <p:spPr>
          <a:xfrm>
            <a:off x="1713833" y="2203715"/>
            <a:ext cx="470000" cy="338554"/>
          </a:xfrm>
          <a:prstGeom prst="rect">
            <a:avLst/>
          </a:prstGeom>
          <a:noFill/>
        </p:spPr>
        <p:txBody>
          <a:bodyPr wrap="none" rtlCol="0">
            <a:spAutoFit/>
          </a:bodyPr>
          <a:lstStyle/>
          <a:p>
            <a:r>
              <a:rPr lang="fr-BE" sz="1600" dirty="0" smtClean="0"/>
              <a:t>LF3</a:t>
            </a:r>
          </a:p>
        </p:txBody>
      </p:sp>
      <p:sp>
        <p:nvSpPr>
          <p:cNvPr id="163" name="ZoneTexte 162"/>
          <p:cNvSpPr txBox="1"/>
          <p:nvPr/>
        </p:nvSpPr>
        <p:spPr>
          <a:xfrm>
            <a:off x="1126180" y="2090939"/>
            <a:ext cx="470000" cy="338554"/>
          </a:xfrm>
          <a:prstGeom prst="rect">
            <a:avLst/>
          </a:prstGeom>
          <a:noFill/>
        </p:spPr>
        <p:txBody>
          <a:bodyPr wrap="none" rtlCol="0">
            <a:spAutoFit/>
          </a:bodyPr>
          <a:lstStyle/>
          <a:p>
            <a:r>
              <a:rPr lang="fr-BE" sz="1600" dirty="0" smtClean="0"/>
              <a:t>LF8</a:t>
            </a:r>
          </a:p>
        </p:txBody>
      </p:sp>
      <p:sp>
        <p:nvSpPr>
          <p:cNvPr id="164" name="ZoneTexte 163"/>
          <p:cNvSpPr txBox="1"/>
          <p:nvPr/>
        </p:nvSpPr>
        <p:spPr>
          <a:xfrm>
            <a:off x="1089245" y="5055507"/>
            <a:ext cx="514885" cy="338554"/>
          </a:xfrm>
          <a:prstGeom prst="rect">
            <a:avLst/>
          </a:prstGeom>
          <a:noFill/>
        </p:spPr>
        <p:txBody>
          <a:bodyPr wrap="none" rtlCol="0">
            <a:spAutoFit/>
          </a:bodyPr>
          <a:lstStyle/>
          <a:p>
            <a:r>
              <a:rPr lang="fr-BE" sz="1600" dirty="0" smtClean="0"/>
              <a:t>UF8</a:t>
            </a:r>
          </a:p>
        </p:txBody>
      </p:sp>
      <p:sp>
        <p:nvSpPr>
          <p:cNvPr id="165" name="ZoneTexte 164"/>
          <p:cNvSpPr txBox="1"/>
          <p:nvPr/>
        </p:nvSpPr>
        <p:spPr>
          <a:xfrm>
            <a:off x="1145997" y="949295"/>
            <a:ext cx="470000" cy="338554"/>
          </a:xfrm>
          <a:prstGeom prst="rect">
            <a:avLst/>
          </a:prstGeom>
          <a:noFill/>
        </p:spPr>
        <p:txBody>
          <a:bodyPr wrap="none" rtlCol="0">
            <a:spAutoFit/>
          </a:bodyPr>
          <a:lstStyle/>
          <a:p>
            <a:r>
              <a:rPr lang="fr-BE" sz="1600" dirty="0" smtClean="0"/>
              <a:t>LF4</a:t>
            </a:r>
          </a:p>
        </p:txBody>
      </p:sp>
      <p:sp>
        <p:nvSpPr>
          <p:cNvPr id="170" name="ZoneTexte 169"/>
          <p:cNvSpPr txBox="1"/>
          <p:nvPr/>
        </p:nvSpPr>
        <p:spPr>
          <a:xfrm>
            <a:off x="6940782" y="4157503"/>
            <a:ext cx="514885" cy="338554"/>
          </a:xfrm>
          <a:prstGeom prst="rect">
            <a:avLst/>
          </a:prstGeom>
          <a:noFill/>
        </p:spPr>
        <p:txBody>
          <a:bodyPr wrap="none" rtlCol="0">
            <a:spAutoFit/>
          </a:bodyPr>
          <a:lstStyle/>
          <a:p>
            <a:r>
              <a:rPr lang="fr-BE" sz="1600" dirty="0" smtClean="0"/>
              <a:t>UF5</a:t>
            </a:r>
          </a:p>
        </p:txBody>
      </p:sp>
      <p:sp>
        <p:nvSpPr>
          <p:cNvPr id="182" name="ZoneTexte 181"/>
          <p:cNvSpPr txBox="1"/>
          <p:nvPr/>
        </p:nvSpPr>
        <p:spPr>
          <a:xfrm>
            <a:off x="2370970" y="1560261"/>
            <a:ext cx="470000" cy="338554"/>
          </a:xfrm>
          <a:prstGeom prst="rect">
            <a:avLst/>
          </a:prstGeom>
          <a:noFill/>
        </p:spPr>
        <p:txBody>
          <a:bodyPr wrap="none" rtlCol="0">
            <a:spAutoFit/>
          </a:bodyPr>
          <a:lstStyle/>
          <a:p>
            <a:r>
              <a:rPr lang="fr-BE" sz="1600" dirty="0" smtClean="0"/>
              <a:t>LF5</a:t>
            </a:r>
          </a:p>
        </p:txBody>
      </p:sp>
      <p:sp>
        <p:nvSpPr>
          <p:cNvPr id="184" name="ZoneTexte 183"/>
          <p:cNvSpPr txBox="1"/>
          <p:nvPr/>
        </p:nvSpPr>
        <p:spPr>
          <a:xfrm>
            <a:off x="7575141" y="2113795"/>
            <a:ext cx="514885" cy="338554"/>
          </a:xfrm>
          <a:prstGeom prst="rect">
            <a:avLst/>
          </a:prstGeom>
          <a:noFill/>
        </p:spPr>
        <p:txBody>
          <a:bodyPr wrap="none" rtlCol="0">
            <a:spAutoFit/>
          </a:bodyPr>
          <a:lstStyle/>
          <a:p>
            <a:r>
              <a:rPr lang="fr-BE" sz="1600" dirty="0" smtClean="0"/>
              <a:t>UF4</a:t>
            </a:r>
          </a:p>
        </p:txBody>
      </p:sp>
      <p:sp>
        <p:nvSpPr>
          <p:cNvPr id="185" name="ZoneTexte 184"/>
          <p:cNvSpPr txBox="1"/>
          <p:nvPr/>
        </p:nvSpPr>
        <p:spPr>
          <a:xfrm>
            <a:off x="6654101" y="2699396"/>
            <a:ext cx="478016" cy="338554"/>
          </a:xfrm>
          <a:prstGeom prst="rect">
            <a:avLst/>
          </a:prstGeom>
          <a:noFill/>
        </p:spPr>
        <p:txBody>
          <a:bodyPr wrap="none" rtlCol="0">
            <a:spAutoFit/>
          </a:bodyPr>
          <a:lstStyle/>
          <a:p>
            <a:r>
              <a:rPr lang="fr-BE" sz="1600" dirty="0" smtClean="0"/>
              <a:t>FF1</a:t>
            </a:r>
          </a:p>
        </p:txBody>
      </p:sp>
      <p:sp>
        <p:nvSpPr>
          <p:cNvPr id="186" name="ZoneTexte 185"/>
          <p:cNvSpPr txBox="1"/>
          <p:nvPr/>
        </p:nvSpPr>
        <p:spPr>
          <a:xfrm>
            <a:off x="6831356" y="2247780"/>
            <a:ext cx="478016" cy="338554"/>
          </a:xfrm>
          <a:prstGeom prst="rect">
            <a:avLst/>
          </a:prstGeom>
          <a:noFill/>
        </p:spPr>
        <p:txBody>
          <a:bodyPr wrap="none" rtlCol="0">
            <a:spAutoFit/>
          </a:bodyPr>
          <a:lstStyle/>
          <a:p>
            <a:r>
              <a:rPr lang="fr-BE" sz="1600" dirty="0" smtClean="0"/>
              <a:t>FF2</a:t>
            </a:r>
          </a:p>
        </p:txBody>
      </p:sp>
      <p:sp>
        <p:nvSpPr>
          <p:cNvPr id="187" name="ZoneTexte 186"/>
          <p:cNvSpPr txBox="1"/>
          <p:nvPr/>
        </p:nvSpPr>
        <p:spPr>
          <a:xfrm>
            <a:off x="6939624" y="3196767"/>
            <a:ext cx="478016" cy="338554"/>
          </a:xfrm>
          <a:prstGeom prst="rect">
            <a:avLst/>
          </a:prstGeom>
          <a:noFill/>
        </p:spPr>
        <p:txBody>
          <a:bodyPr wrap="none" rtlCol="0">
            <a:spAutoFit/>
          </a:bodyPr>
          <a:lstStyle/>
          <a:p>
            <a:r>
              <a:rPr lang="fr-BE" sz="1600" dirty="0" smtClean="0"/>
              <a:t>FF3</a:t>
            </a:r>
          </a:p>
        </p:txBody>
      </p:sp>
      <p:sp>
        <p:nvSpPr>
          <p:cNvPr id="188" name="ZoneTexte 187"/>
          <p:cNvSpPr txBox="1"/>
          <p:nvPr/>
        </p:nvSpPr>
        <p:spPr>
          <a:xfrm>
            <a:off x="7578144" y="3312985"/>
            <a:ext cx="478016" cy="338554"/>
          </a:xfrm>
          <a:prstGeom prst="rect">
            <a:avLst/>
          </a:prstGeom>
          <a:noFill/>
        </p:spPr>
        <p:txBody>
          <a:bodyPr wrap="none" rtlCol="0">
            <a:spAutoFit/>
          </a:bodyPr>
          <a:lstStyle/>
          <a:p>
            <a:r>
              <a:rPr lang="fr-BE" sz="1600" dirty="0" smtClean="0"/>
              <a:t>FF4</a:t>
            </a:r>
          </a:p>
        </p:txBody>
      </p:sp>
      <p:sp>
        <p:nvSpPr>
          <p:cNvPr id="189" name="ZoneTexte 188"/>
          <p:cNvSpPr txBox="1"/>
          <p:nvPr/>
        </p:nvSpPr>
        <p:spPr>
          <a:xfrm>
            <a:off x="7570784" y="4075239"/>
            <a:ext cx="492443" cy="338554"/>
          </a:xfrm>
          <a:prstGeom prst="rect">
            <a:avLst/>
          </a:prstGeom>
          <a:noFill/>
        </p:spPr>
        <p:txBody>
          <a:bodyPr wrap="none" rtlCol="0">
            <a:spAutoFit/>
          </a:bodyPr>
          <a:lstStyle/>
          <a:p>
            <a:r>
              <a:rPr lang="fr-BE" sz="1600" dirty="0" smtClean="0"/>
              <a:t>CF4</a:t>
            </a:r>
          </a:p>
        </p:txBody>
      </p:sp>
      <p:sp>
        <p:nvSpPr>
          <p:cNvPr id="190" name="ZoneTexte 189"/>
          <p:cNvSpPr txBox="1"/>
          <p:nvPr/>
        </p:nvSpPr>
        <p:spPr>
          <a:xfrm>
            <a:off x="7134436" y="3789040"/>
            <a:ext cx="492443" cy="338554"/>
          </a:xfrm>
          <a:prstGeom prst="rect">
            <a:avLst/>
          </a:prstGeom>
          <a:noFill/>
        </p:spPr>
        <p:txBody>
          <a:bodyPr wrap="none" rtlCol="0">
            <a:spAutoFit/>
          </a:bodyPr>
          <a:lstStyle/>
          <a:p>
            <a:r>
              <a:rPr lang="fr-BE" sz="1600" dirty="0" smtClean="0"/>
              <a:t>CF2</a:t>
            </a:r>
          </a:p>
        </p:txBody>
      </p:sp>
      <p:sp>
        <p:nvSpPr>
          <p:cNvPr id="191" name="ZoneTexte 190"/>
          <p:cNvSpPr txBox="1"/>
          <p:nvPr/>
        </p:nvSpPr>
        <p:spPr>
          <a:xfrm>
            <a:off x="6744783" y="5051911"/>
            <a:ext cx="492443" cy="338554"/>
          </a:xfrm>
          <a:prstGeom prst="rect">
            <a:avLst/>
          </a:prstGeom>
          <a:noFill/>
        </p:spPr>
        <p:txBody>
          <a:bodyPr wrap="none" rtlCol="0">
            <a:spAutoFit/>
          </a:bodyPr>
          <a:lstStyle/>
          <a:p>
            <a:r>
              <a:rPr lang="fr-BE" sz="1600" dirty="0" smtClean="0"/>
              <a:t>CF3</a:t>
            </a:r>
          </a:p>
        </p:txBody>
      </p:sp>
      <p:sp>
        <p:nvSpPr>
          <p:cNvPr id="192" name="ZoneTexte 191"/>
          <p:cNvSpPr txBox="1"/>
          <p:nvPr/>
        </p:nvSpPr>
        <p:spPr>
          <a:xfrm>
            <a:off x="6582622" y="4652197"/>
            <a:ext cx="492443" cy="338554"/>
          </a:xfrm>
          <a:prstGeom prst="rect">
            <a:avLst/>
          </a:prstGeom>
          <a:noFill/>
        </p:spPr>
        <p:txBody>
          <a:bodyPr wrap="none" rtlCol="0">
            <a:spAutoFit/>
          </a:bodyPr>
          <a:lstStyle/>
          <a:p>
            <a:r>
              <a:rPr lang="fr-BE" sz="1600" dirty="0" smtClean="0"/>
              <a:t>CF1</a:t>
            </a:r>
          </a:p>
        </p:txBody>
      </p:sp>
      <p:sp>
        <p:nvSpPr>
          <p:cNvPr id="193" name="ZoneTexte 192"/>
          <p:cNvSpPr txBox="1"/>
          <p:nvPr/>
        </p:nvSpPr>
        <p:spPr>
          <a:xfrm>
            <a:off x="1107623" y="6212869"/>
            <a:ext cx="558166" cy="338554"/>
          </a:xfrm>
          <a:prstGeom prst="rect">
            <a:avLst/>
          </a:prstGeom>
          <a:noFill/>
        </p:spPr>
        <p:txBody>
          <a:bodyPr wrap="none" rtlCol="0">
            <a:spAutoFit/>
          </a:bodyPr>
          <a:lstStyle/>
          <a:p>
            <a:r>
              <a:rPr lang="fr-BE" sz="1600" dirty="0" smtClean="0"/>
              <a:t>MF1</a:t>
            </a:r>
          </a:p>
        </p:txBody>
      </p:sp>
      <p:cxnSp>
        <p:nvCxnSpPr>
          <p:cNvPr id="194" name="Connecteur droit avec flèche 193"/>
          <p:cNvCxnSpPr/>
          <p:nvPr/>
        </p:nvCxnSpPr>
        <p:spPr>
          <a:xfrm flipV="1">
            <a:off x="2090159" y="6012656"/>
            <a:ext cx="2451100" cy="1555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95" name="Groupe 194"/>
          <p:cNvGrpSpPr/>
          <p:nvPr/>
        </p:nvGrpSpPr>
        <p:grpSpPr>
          <a:xfrm>
            <a:off x="7105868" y="2354524"/>
            <a:ext cx="970596" cy="1028698"/>
            <a:chOff x="389183" y="2990422"/>
            <a:chExt cx="468182" cy="594066"/>
          </a:xfrm>
        </p:grpSpPr>
        <p:grpSp>
          <p:nvGrpSpPr>
            <p:cNvPr id="225" name="Groupe 224"/>
            <p:cNvGrpSpPr/>
            <p:nvPr/>
          </p:nvGrpSpPr>
          <p:grpSpPr>
            <a:xfrm>
              <a:off x="389183" y="2990422"/>
              <a:ext cx="468182" cy="594066"/>
              <a:chOff x="341400" y="3122966"/>
              <a:chExt cx="468182" cy="693567"/>
            </a:xfrm>
            <a:solidFill>
              <a:schemeClr val="bg1"/>
            </a:solidFill>
          </p:grpSpPr>
          <p:sp>
            <p:nvSpPr>
              <p:cNvPr id="227" name="Pentagone 226"/>
              <p:cNvSpPr/>
              <p:nvPr/>
            </p:nvSpPr>
            <p:spPr>
              <a:xfrm rot="16200000">
                <a:off x="400979" y="3063517"/>
                <a:ext cx="349154"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8" name="Pentagone 227"/>
              <p:cNvSpPr/>
              <p:nvPr/>
            </p:nvSpPr>
            <p:spPr>
              <a:xfrm rot="5400000">
                <a:off x="403376" y="3410457"/>
                <a:ext cx="344100" cy="468052"/>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
          <p:nvSpPr>
            <p:cNvPr id="226" name="Rectangle 225"/>
            <p:cNvSpPr/>
            <p:nvPr/>
          </p:nvSpPr>
          <p:spPr>
            <a:xfrm>
              <a:off x="396559" y="3171921"/>
              <a:ext cx="454505" cy="244214"/>
            </a:xfrm>
            <a:prstGeom prst="rect">
              <a:avLst/>
            </a:prstGeom>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BE" dirty="0" err="1" smtClean="0">
                  <a:solidFill>
                    <a:schemeClr val="tx1"/>
                  </a:solidFill>
                </a:rPr>
                <a:t>animals</a:t>
              </a:r>
              <a:endParaRPr lang="fr-BE" dirty="0">
                <a:solidFill>
                  <a:schemeClr val="tx1"/>
                </a:solidFill>
              </a:endParaRPr>
            </a:p>
          </p:txBody>
        </p:sp>
      </p:grpSp>
      <p:grpSp>
        <p:nvGrpSpPr>
          <p:cNvPr id="196" name="Groupe 195"/>
          <p:cNvGrpSpPr>
            <a:grpSpLocks noChangeAspect="1"/>
          </p:cNvGrpSpPr>
          <p:nvPr/>
        </p:nvGrpSpPr>
        <p:grpSpPr>
          <a:xfrm>
            <a:off x="1040112" y="1194784"/>
            <a:ext cx="1138106" cy="927175"/>
            <a:chOff x="923278" y="1216194"/>
            <a:chExt cx="948422" cy="772646"/>
          </a:xfrm>
        </p:grpSpPr>
        <p:sp>
          <p:nvSpPr>
            <p:cNvPr id="22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4" name="ZoneTexte 223"/>
            <p:cNvSpPr txBox="1"/>
            <p:nvPr/>
          </p:nvSpPr>
          <p:spPr>
            <a:xfrm>
              <a:off x="1000630" y="1475778"/>
              <a:ext cx="778959" cy="307777"/>
            </a:xfrm>
            <a:prstGeom prst="rect">
              <a:avLst/>
            </a:prstGeom>
            <a:noFill/>
          </p:spPr>
          <p:txBody>
            <a:bodyPr wrap="square" rtlCol="0">
              <a:spAutoFit/>
            </a:bodyPr>
            <a:lstStyle/>
            <a:p>
              <a:pPr algn="ctr"/>
              <a:r>
                <a:rPr lang="fr-BE" dirty="0" smtClean="0"/>
                <a:t>water</a:t>
              </a:r>
              <a:endParaRPr lang="fr-BE" dirty="0"/>
            </a:p>
          </p:txBody>
        </p:sp>
      </p:grpSp>
      <p:sp>
        <p:nvSpPr>
          <p:cNvPr id="197" name="Organigramme : Délai 196"/>
          <p:cNvSpPr>
            <a:spLocks noChangeAspect="1"/>
          </p:cNvSpPr>
          <p:nvPr/>
        </p:nvSpPr>
        <p:spPr>
          <a:xfrm>
            <a:off x="4019702" y="1293113"/>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198" name="Groupe 197"/>
          <p:cNvGrpSpPr>
            <a:grpSpLocks noChangeAspect="1"/>
          </p:cNvGrpSpPr>
          <p:nvPr/>
        </p:nvGrpSpPr>
        <p:grpSpPr>
          <a:xfrm>
            <a:off x="2752480" y="2827854"/>
            <a:ext cx="1138106" cy="927175"/>
            <a:chOff x="923278" y="1216194"/>
            <a:chExt cx="948422" cy="772646"/>
          </a:xfrm>
        </p:grpSpPr>
        <p:sp>
          <p:nvSpPr>
            <p:cNvPr id="221"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2" name="ZoneTexte 221"/>
            <p:cNvSpPr txBox="1"/>
            <p:nvPr/>
          </p:nvSpPr>
          <p:spPr>
            <a:xfrm>
              <a:off x="1000630" y="1475778"/>
              <a:ext cx="778959" cy="307777"/>
            </a:xfrm>
            <a:prstGeom prst="rect">
              <a:avLst/>
            </a:prstGeom>
            <a:noFill/>
          </p:spPr>
          <p:txBody>
            <a:bodyPr wrap="square" rtlCol="0">
              <a:spAutoFit/>
            </a:bodyPr>
            <a:lstStyle/>
            <a:p>
              <a:pPr algn="ctr"/>
              <a:r>
                <a:rPr lang="fr-BE" dirty="0" err="1" smtClean="0"/>
                <a:t>leaves</a:t>
              </a:r>
              <a:endParaRPr lang="fr-BE" dirty="0"/>
            </a:p>
          </p:txBody>
        </p:sp>
      </p:grpSp>
      <p:grpSp>
        <p:nvGrpSpPr>
          <p:cNvPr id="199" name="Groupe 198"/>
          <p:cNvGrpSpPr>
            <a:grpSpLocks noChangeAspect="1"/>
          </p:cNvGrpSpPr>
          <p:nvPr/>
        </p:nvGrpSpPr>
        <p:grpSpPr>
          <a:xfrm>
            <a:off x="2726359" y="4146473"/>
            <a:ext cx="1143554" cy="927173"/>
            <a:chOff x="922089" y="1216194"/>
            <a:chExt cx="952962" cy="772646"/>
          </a:xfrm>
        </p:grpSpPr>
        <p:sp>
          <p:nvSpPr>
            <p:cNvPr id="219"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20" name="ZoneTexte 219"/>
            <p:cNvSpPr txBox="1"/>
            <p:nvPr/>
          </p:nvSpPr>
          <p:spPr>
            <a:xfrm>
              <a:off x="922089" y="1342609"/>
              <a:ext cx="952962" cy="538610"/>
            </a:xfrm>
            <a:prstGeom prst="rect">
              <a:avLst/>
            </a:prstGeom>
            <a:noFill/>
          </p:spPr>
          <p:txBody>
            <a:bodyPr wrap="square" rtlCol="0">
              <a:spAutoFit/>
            </a:bodyPr>
            <a:lstStyle/>
            <a:p>
              <a:pPr algn="ctr"/>
              <a:r>
                <a:rPr lang="fr-BE" dirty="0" err="1" smtClean="0"/>
                <a:t>roots</a:t>
              </a:r>
              <a:endParaRPr lang="fr-BE" dirty="0" smtClean="0"/>
            </a:p>
            <a:p>
              <a:pPr algn="ctr"/>
              <a:r>
                <a:rPr lang="fr-BE" dirty="0" smtClean="0"/>
                <a:t>rhizomes</a:t>
              </a:r>
              <a:endParaRPr lang="fr-BE" dirty="0"/>
            </a:p>
          </p:txBody>
        </p:sp>
      </p:grpSp>
      <p:grpSp>
        <p:nvGrpSpPr>
          <p:cNvPr id="200" name="Groupe 199"/>
          <p:cNvGrpSpPr>
            <a:grpSpLocks noChangeAspect="1"/>
          </p:cNvGrpSpPr>
          <p:nvPr/>
        </p:nvGrpSpPr>
        <p:grpSpPr>
          <a:xfrm>
            <a:off x="4212198" y="1335854"/>
            <a:ext cx="1138106" cy="927175"/>
            <a:chOff x="923278" y="1216194"/>
            <a:chExt cx="948422" cy="772646"/>
          </a:xfrm>
        </p:grpSpPr>
        <p:sp>
          <p:nvSpPr>
            <p:cNvPr id="217"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8" name="ZoneTexte 217"/>
            <p:cNvSpPr txBox="1"/>
            <p:nvPr/>
          </p:nvSpPr>
          <p:spPr>
            <a:xfrm>
              <a:off x="926559" y="1475778"/>
              <a:ext cx="945141" cy="307777"/>
            </a:xfrm>
            <a:prstGeom prst="rect">
              <a:avLst/>
            </a:prstGeom>
            <a:noFill/>
          </p:spPr>
          <p:txBody>
            <a:bodyPr wrap="square" rtlCol="0">
              <a:spAutoFit/>
            </a:bodyPr>
            <a:lstStyle/>
            <a:p>
              <a:pPr algn="ctr"/>
              <a:r>
                <a:rPr lang="fr-BE" dirty="0" err="1" smtClean="0"/>
                <a:t>epiphytes</a:t>
              </a:r>
              <a:endParaRPr lang="fr-BE" dirty="0"/>
            </a:p>
          </p:txBody>
        </p:sp>
      </p:grpSp>
      <p:grpSp>
        <p:nvGrpSpPr>
          <p:cNvPr id="202" name="Groupe 201"/>
          <p:cNvGrpSpPr>
            <a:grpSpLocks noChangeAspect="1"/>
          </p:cNvGrpSpPr>
          <p:nvPr/>
        </p:nvGrpSpPr>
        <p:grpSpPr>
          <a:xfrm>
            <a:off x="7034294" y="4318832"/>
            <a:ext cx="1138106" cy="927175"/>
            <a:chOff x="923278" y="1216194"/>
            <a:chExt cx="948422" cy="772646"/>
          </a:xfrm>
        </p:grpSpPr>
        <p:sp>
          <p:nvSpPr>
            <p:cNvPr id="215"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6" name="ZoneTexte 215"/>
            <p:cNvSpPr txBox="1"/>
            <p:nvPr/>
          </p:nvSpPr>
          <p:spPr>
            <a:xfrm>
              <a:off x="1000630" y="1475778"/>
              <a:ext cx="778959" cy="307777"/>
            </a:xfrm>
            <a:prstGeom prst="rect">
              <a:avLst/>
            </a:prstGeom>
            <a:noFill/>
          </p:spPr>
          <p:txBody>
            <a:bodyPr wrap="square" rtlCol="0">
              <a:spAutoFit/>
            </a:bodyPr>
            <a:lstStyle/>
            <a:p>
              <a:pPr algn="ctr"/>
              <a:r>
                <a:rPr lang="fr-BE" dirty="0" err="1" smtClean="0"/>
                <a:t>detritus</a:t>
              </a:r>
              <a:endParaRPr lang="fr-BE" dirty="0"/>
            </a:p>
          </p:txBody>
        </p:sp>
      </p:grpSp>
      <p:sp>
        <p:nvSpPr>
          <p:cNvPr id="203" name="Organigramme : Délai 202"/>
          <p:cNvSpPr>
            <a:spLocks noChangeAspect="1"/>
          </p:cNvSpPr>
          <p:nvPr/>
        </p:nvSpPr>
        <p:spPr>
          <a:xfrm>
            <a:off x="4307487" y="5304636"/>
            <a:ext cx="1498677" cy="1032724"/>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sz="1600" dirty="0">
              <a:solidFill>
                <a:schemeClr val="tx1"/>
              </a:solidFill>
            </a:endParaRPr>
          </a:p>
        </p:txBody>
      </p:sp>
      <p:grpSp>
        <p:nvGrpSpPr>
          <p:cNvPr id="204" name="Groupe 203"/>
          <p:cNvGrpSpPr>
            <a:grpSpLocks noChangeAspect="1"/>
          </p:cNvGrpSpPr>
          <p:nvPr/>
        </p:nvGrpSpPr>
        <p:grpSpPr>
          <a:xfrm>
            <a:off x="4499983" y="5347377"/>
            <a:ext cx="1138106" cy="927175"/>
            <a:chOff x="923278" y="1216194"/>
            <a:chExt cx="948422" cy="772646"/>
          </a:xfrm>
        </p:grpSpPr>
        <p:sp>
          <p:nvSpPr>
            <p:cNvPr id="213" name="Organigramme : Affichage 3"/>
            <p:cNvSpPr/>
            <p:nvPr/>
          </p:nvSpPr>
          <p:spPr>
            <a:xfrm rot="5400000">
              <a:off x="1011166" y="1128306"/>
              <a:ext cx="772646" cy="94842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1667 w 10000"/>
                <a:gd name="connsiteY1" fmla="*/ 0 h 10000"/>
                <a:gd name="connsiteX2" fmla="*/ 10000 w 10000"/>
                <a:gd name="connsiteY2" fmla="*/ 5000 h 10000"/>
                <a:gd name="connsiteX3" fmla="*/ 1667 w 10000"/>
                <a:gd name="connsiteY3" fmla="*/ 10000 h 10000"/>
                <a:gd name="connsiteX4" fmla="*/ 0 w 10000"/>
                <a:gd name="connsiteY4" fmla="*/ 5000 h 10000"/>
                <a:gd name="connsiteX0" fmla="*/ 0 w 4736"/>
                <a:gd name="connsiteY0" fmla="*/ 5000 h 10000"/>
                <a:gd name="connsiteX1" fmla="*/ 1667 w 4736"/>
                <a:gd name="connsiteY1" fmla="*/ 0 h 10000"/>
                <a:gd name="connsiteX2" fmla="*/ 4736 w 4736"/>
                <a:gd name="connsiteY2" fmla="*/ 5000 h 10000"/>
                <a:gd name="connsiteX3" fmla="*/ 1667 w 4736"/>
                <a:gd name="connsiteY3" fmla="*/ 10000 h 10000"/>
                <a:gd name="connsiteX4" fmla="*/ 0 w 4736"/>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000"/>
                <a:gd name="connsiteY0" fmla="*/ 5000 h 10000"/>
                <a:gd name="connsiteX1" fmla="*/ 3520 w 10000"/>
                <a:gd name="connsiteY1" fmla="*/ 0 h 10000"/>
                <a:gd name="connsiteX2" fmla="*/ 10000 w 10000"/>
                <a:gd name="connsiteY2" fmla="*/ 5000 h 10000"/>
                <a:gd name="connsiteX3" fmla="*/ 3520 w 10000"/>
                <a:gd name="connsiteY3" fmla="*/ 10000 h 10000"/>
                <a:gd name="connsiteX4" fmla="*/ 0 w 10000"/>
                <a:gd name="connsiteY4" fmla="*/ 5000 h 10000"/>
                <a:gd name="connsiteX0" fmla="*/ 0 w 10801"/>
                <a:gd name="connsiteY0" fmla="*/ 5057 h 10000"/>
                <a:gd name="connsiteX1" fmla="*/ 4321 w 10801"/>
                <a:gd name="connsiteY1" fmla="*/ 0 h 10000"/>
                <a:gd name="connsiteX2" fmla="*/ 10801 w 10801"/>
                <a:gd name="connsiteY2" fmla="*/ 5000 h 10000"/>
                <a:gd name="connsiteX3" fmla="*/ 4321 w 10801"/>
                <a:gd name="connsiteY3" fmla="*/ 10000 h 10000"/>
                <a:gd name="connsiteX4" fmla="*/ 0 w 10801"/>
                <a:gd name="connsiteY4" fmla="*/ 50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 h="10000">
                  <a:moveTo>
                    <a:pt x="0" y="5057"/>
                  </a:moveTo>
                  <a:lnTo>
                    <a:pt x="4321" y="0"/>
                  </a:lnTo>
                  <a:cubicBezTo>
                    <a:pt x="6880" y="58"/>
                    <a:pt x="10781" y="574"/>
                    <a:pt x="10801" y="5000"/>
                  </a:cubicBezTo>
                  <a:cubicBezTo>
                    <a:pt x="10821" y="9426"/>
                    <a:pt x="7375" y="10000"/>
                    <a:pt x="4321" y="10000"/>
                  </a:cubicBezTo>
                  <a:lnTo>
                    <a:pt x="0" y="50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214" name="ZoneTexte 213"/>
            <p:cNvSpPr txBox="1"/>
            <p:nvPr/>
          </p:nvSpPr>
          <p:spPr>
            <a:xfrm>
              <a:off x="926559" y="1475778"/>
              <a:ext cx="945141" cy="307777"/>
            </a:xfrm>
            <a:prstGeom prst="rect">
              <a:avLst/>
            </a:prstGeom>
            <a:noFill/>
          </p:spPr>
          <p:txBody>
            <a:bodyPr wrap="square" rtlCol="0">
              <a:spAutoFit/>
            </a:bodyPr>
            <a:lstStyle/>
            <a:p>
              <a:pPr algn="ctr"/>
              <a:r>
                <a:rPr lang="fr-BE" dirty="0" err="1" smtClean="0"/>
                <a:t>algae</a:t>
              </a:r>
              <a:endParaRPr lang="fr-BE" dirty="0"/>
            </a:p>
          </p:txBody>
        </p:sp>
      </p:grpSp>
      <p:cxnSp>
        <p:nvCxnSpPr>
          <p:cNvPr id="205" name="Connecteur en angle 204"/>
          <p:cNvCxnSpPr/>
          <p:nvPr/>
        </p:nvCxnSpPr>
        <p:spPr>
          <a:xfrm rot="16200000" flipH="1">
            <a:off x="1325379" y="2549127"/>
            <a:ext cx="3598866" cy="2742405"/>
          </a:xfrm>
          <a:prstGeom prst="bentConnector3">
            <a:avLst>
              <a:gd name="adj1" fmla="val 10584"/>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Connecteur droit avec flèche 205"/>
          <p:cNvCxnSpPr/>
          <p:nvPr/>
        </p:nvCxnSpPr>
        <p:spPr>
          <a:xfrm>
            <a:off x="2176907" y="1672432"/>
            <a:ext cx="5059365" cy="288212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0" name="ZoneTexte 209"/>
          <p:cNvSpPr txBox="1"/>
          <p:nvPr/>
        </p:nvSpPr>
        <p:spPr>
          <a:xfrm>
            <a:off x="2960199" y="5053213"/>
            <a:ext cx="514885" cy="338554"/>
          </a:xfrm>
          <a:prstGeom prst="rect">
            <a:avLst/>
          </a:prstGeom>
          <a:noFill/>
        </p:spPr>
        <p:txBody>
          <a:bodyPr wrap="none" rtlCol="0">
            <a:spAutoFit/>
          </a:bodyPr>
          <a:lstStyle/>
          <a:p>
            <a:r>
              <a:rPr lang="fr-BE" sz="1600" dirty="0" smtClean="0"/>
              <a:t>UF6</a:t>
            </a:r>
          </a:p>
        </p:txBody>
      </p:sp>
      <p:sp>
        <p:nvSpPr>
          <p:cNvPr id="211" name="ZoneTexte 210"/>
          <p:cNvSpPr txBox="1"/>
          <p:nvPr/>
        </p:nvSpPr>
        <p:spPr>
          <a:xfrm>
            <a:off x="1974610" y="6008331"/>
            <a:ext cx="470000" cy="338554"/>
          </a:xfrm>
          <a:prstGeom prst="rect">
            <a:avLst/>
          </a:prstGeom>
          <a:noFill/>
        </p:spPr>
        <p:txBody>
          <a:bodyPr wrap="none" rtlCol="0">
            <a:spAutoFit/>
          </a:bodyPr>
          <a:lstStyle/>
          <a:p>
            <a:r>
              <a:rPr lang="fr-BE" sz="1600" dirty="0" smtClean="0"/>
              <a:t>LF7</a:t>
            </a:r>
          </a:p>
        </p:txBody>
      </p:sp>
      <p:sp>
        <p:nvSpPr>
          <p:cNvPr id="212" name="ZoneTexte 211"/>
          <p:cNvSpPr txBox="1"/>
          <p:nvPr/>
        </p:nvSpPr>
        <p:spPr>
          <a:xfrm>
            <a:off x="3825514" y="5983760"/>
            <a:ext cx="514885" cy="338554"/>
          </a:xfrm>
          <a:prstGeom prst="rect">
            <a:avLst/>
          </a:prstGeom>
          <a:noFill/>
        </p:spPr>
        <p:txBody>
          <a:bodyPr wrap="none" rtlCol="0">
            <a:spAutoFit/>
          </a:bodyPr>
          <a:lstStyle/>
          <a:p>
            <a:r>
              <a:rPr lang="fr-BE" sz="1600" dirty="0" smtClean="0"/>
              <a:t>UF7</a:t>
            </a:r>
          </a:p>
        </p:txBody>
      </p:sp>
      <p:cxnSp>
        <p:nvCxnSpPr>
          <p:cNvPr id="235" name="Connecteur droit 234"/>
          <p:cNvCxnSpPr/>
          <p:nvPr/>
        </p:nvCxnSpPr>
        <p:spPr>
          <a:xfrm flipH="1">
            <a:off x="1606271" y="6238875"/>
            <a:ext cx="1288" cy="44001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Connecteur droit 235"/>
          <p:cNvCxnSpPr/>
          <p:nvPr/>
        </p:nvCxnSpPr>
        <p:spPr>
          <a:xfrm>
            <a:off x="1594348" y="6664597"/>
            <a:ext cx="6028249" cy="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Connecteur droit 236"/>
          <p:cNvCxnSpPr/>
          <p:nvPr/>
        </p:nvCxnSpPr>
        <p:spPr>
          <a:xfrm>
            <a:off x="7597616" y="5261341"/>
            <a:ext cx="8540" cy="14080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 Box 43"/>
          <p:cNvSpPr txBox="1">
            <a:spLocks noChangeArrowheads="1"/>
          </p:cNvSpPr>
          <p:nvPr/>
        </p:nvSpPr>
        <p:spPr bwMode="auto">
          <a:xfrm>
            <a:off x="836611" y="400050"/>
            <a:ext cx="628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Diagram</a:t>
            </a:r>
            <a:r>
              <a:rPr lang="fr-BE" sz="2400" dirty="0" smtClean="0">
                <a:latin typeface="Arial" charset="0"/>
                <a:cs typeface="Arial" charset="0"/>
              </a:rPr>
              <a:t> in </a:t>
            </a:r>
            <a:r>
              <a:rPr lang="fr-BE" sz="2400" dirty="0" err="1" smtClean="0">
                <a:latin typeface="Arial" charset="0"/>
                <a:cs typeface="Arial" charset="0"/>
              </a:rPr>
              <a:t>energy</a:t>
            </a:r>
            <a:r>
              <a:rPr lang="fr-BE" sz="2400" dirty="0" smtClean="0">
                <a:latin typeface="Arial" charset="0"/>
                <a:cs typeface="Arial" charset="0"/>
              </a:rPr>
              <a:t> circuit </a:t>
            </a:r>
            <a:r>
              <a:rPr lang="fr-BE" sz="2400" dirty="0" err="1" smtClean="0">
                <a:latin typeface="Arial" charset="0"/>
                <a:cs typeface="Arial" charset="0"/>
              </a:rPr>
              <a:t>language</a:t>
            </a:r>
            <a:endParaRPr lang="fr-BE" sz="2400" dirty="0">
              <a:latin typeface="Arial" charset="0"/>
              <a:cs typeface="Arial" charset="0"/>
            </a:endParaRPr>
          </a:p>
        </p:txBody>
      </p:sp>
    </p:spTree>
    <p:extLst>
      <p:ext uri="{BB962C8B-B14F-4D97-AF65-F5344CB8AC3E}">
        <p14:creationId xmlns:p14="http://schemas.microsoft.com/office/powerpoint/2010/main" val="933741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2" y="400050"/>
            <a:ext cx="6327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err="1" smtClean="0">
                <a:latin typeface="Arial" charset="0"/>
                <a:cs typeface="Arial" charset="0"/>
              </a:rPr>
              <a:t>Biomass</a:t>
            </a:r>
            <a:r>
              <a:rPr lang="fr-BE" sz="2400" dirty="0" smtClean="0">
                <a:latin typeface="Arial" charset="0"/>
                <a:cs typeface="Arial" charset="0"/>
              </a:rPr>
              <a:t> of </a:t>
            </a:r>
            <a:r>
              <a:rPr lang="fr-BE" sz="2400" i="1" dirty="0" smtClean="0">
                <a:latin typeface="Arial" charset="0"/>
                <a:cs typeface="Arial" charset="0"/>
              </a:rPr>
              <a:t>P. </a:t>
            </a:r>
            <a:r>
              <a:rPr lang="fr-BE" sz="2400" i="1" dirty="0" err="1" smtClean="0">
                <a:latin typeface="Arial" charset="0"/>
                <a:cs typeface="Arial" charset="0"/>
              </a:rPr>
              <a:t>oceanica</a:t>
            </a:r>
            <a:r>
              <a:rPr lang="fr-BE" sz="2400" dirty="0" smtClean="0">
                <a:latin typeface="Arial" charset="0"/>
                <a:cs typeface="Arial" charset="0"/>
              </a:rPr>
              <a:t> </a:t>
            </a:r>
            <a:r>
              <a:rPr lang="fr-BE" sz="2400" dirty="0" err="1" smtClean="0">
                <a:latin typeface="Arial" charset="0"/>
                <a:cs typeface="Arial" charset="0"/>
              </a:rPr>
              <a:t>meadow</a:t>
            </a:r>
            <a:r>
              <a:rPr lang="fr-BE" sz="2400" dirty="0" smtClean="0">
                <a:latin typeface="Arial" charset="0"/>
                <a:cs typeface="Arial" charset="0"/>
              </a:rPr>
              <a:t> components</a:t>
            </a:r>
            <a:endParaRPr lang="fr-BE" sz="2400" dirty="0">
              <a:latin typeface="Arial" charset="0"/>
              <a:cs typeface="Arial" charset="0"/>
            </a:endParaRPr>
          </a:p>
        </p:txBody>
      </p:sp>
      <p:pic>
        <p:nvPicPr>
          <p:cNvPr id="12"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au 1"/>
          <p:cNvGraphicFramePr>
            <a:graphicFrameLocks noGrp="1"/>
          </p:cNvGraphicFramePr>
          <p:nvPr>
            <p:extLst>
              <p:ext uri="{D42A27DB-BD31-4B8C-83A1-F6EECF244321}">
                <p14:modId xmlns:p14="http://schemas.microsoft.com/office/powerpoint/2010/main" val="4103913070"/>
              </p:ext>
            </p:extLst>
          </p:nvPr>
        </p:nvGraphicFramePr>
        <p:xfrm>
          <a:off x="1115616" y="1437992"/>
          <a:ext cx="7848872" cy="4079240"/>
        </p:xfrm>
        <a:graphic>
          <a:graphicData uri="http://schemas.openxmlformats.org/drawingml/2006/table">
            <a:tbl>
              <a:tblPr firstRow="1" bandRow="1">
                <a:tableStyleId>{F5AB1C69-6EDB-4FF4-983F-18BD219EF322}</a:tableStyleId>
              </a:tblPr>
              <a:tblGrid>
                <a:gridCol w="3096344"/>
                <a:gridCol w="2232248"/>
                <a:gridCol w="2520280"/>
              </a:tblGrid>
              <a:tr h="370840">
                <a:tc>
                  <a:txBody>
                    <a:bodyPr/>
                    <a:lstStyle/>
                    <a:p>
                      <a:r>
                        <a:rPr lang="fr-BE" b="0" dirty="0" smtClean="0">
                          <a:solidFill>
                            <a:schemeClr val="tx1"/>
                          </a:solidFill>
                          <a:latin typeface="Arial" panose="020B0604020202020204" pitchFamily="34" charset="0"/>
                          <a:cs typeface="Arial" panose="020B0604020202020204" pitchFamily="34" charset="0"/>
                        </a:rPr>
                        <a:t>Flora</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err="1" smtClean="0">
                          <a:solidFill>
                            <a:schemeClr val="tx1"/>
                          </a:solidFill>
                          <a:latin typeface="Arial" panose="020B0604020202020204" pitchFamily="34" charset="0"/>
                          <a:cs typeface="Arial" panose="020B0604020202020204" pitchFamily="34" charset="0"/>
                        </a:rPr>
                        <a:t>Biomass</a:t>
                      </a:r>
                      <a:r>
                        <a:rPr lang="fr-BE" b="0" dirty="0" smtClean="0">
                          <a:solidFill>
                            <a:schemeClr val="tx1"/>
                          </a:solidFill>
                          <a:latin typeface="Arial" panose="020B0604020202020204" pitchFamily="34" charset="0"/>
                          <a:cs typeface="Arial" panose="020B0604020202020204" pitchFamily="34" charset="0"/>
                        </a:rPr>
                        <a:t> (</a:t>
                      </a:r>
                      <a:r>
                        <a:rPr lang="fr-BE" b="0" dirty="0" err="1" smtClean="0">
                          <a:solidFill>
                            <a:schemeClr val="tx1"/>
                          </a:solidFill>
                          <a:latin typeface="Arial" panose="020B0604020202020204" pitchFamily="34" charset="0"/>
                          <a:cs typeface="Arial" panose="020B0604020202020204" pitchFamily="34" charset="0"/>
                        </a:rPr>
                        <a:t>kg</a:t>
                      </a:r>
                      <a:r>
                        <a:rPr lang="fr-BE" b="0" baseline="-25000" dirty="0" err="1" smtClean="0">
                          <a:solidFill>
                            <a:schemeClr val="tx1"/>
                          </a:solidFill>
                          <a:latin typeface="Arial" panose="020B0604020202020204" pitchFamily="34" charset="0"/>
                          <a:cs typeface="Arial" panose="020B0604020202020204" pitchFamily="34" charset="0"/>
                        </a:rPr>
                        <a:t>DM</a:t>
                      </a:r>
                      <a:r>
                        <a:rPr lang="fr-BE" b="0" dirty="0" smtClean="0">
                          <a:solidFill>
                            <a:schemeClr val="tx1"/>
                          </a:solidFill>
                          <a:latin typeface="Arial" panose="020B0604020202020204" pitchFamily="34" charset="0"/>
                          <a:cs typeface="Arial" panose="020B0604020202020204" pitchFamily="34" charset="0"/>
                        </a:rPr>
                        <a:t> ha</a:t>
                      </a:r>
                      <a:r>
                        <a:rPr lang="fr-BE" b="0" baseline="30000" dirty="0" smtClean="0">
                          <a:solidFill>
                            <a:schemeClr val="tx1"/>
                          </a:solidFill>
                          <a:latin typeface="Arial" panose="020B0604020202020204" pitchFamily="34" charset="0"/>
                          <a:cs typeface="Arial" panose="020B0604020202020204" pitchFamily="34" charset="0"/>
                        </a:rPr>
                        <a:t>-1</a:t>
                      </a:r>
                      <a:r>
                        <a:rPr lang="fr-BE" b="0" dirty="0" smtClean="0">
                          <a:solidFill>
                            <a:schemeClr val="tx1"/>
                          </a:solidFill>
                          <a:latin typeface="Arial" panose="020B0604020202020204" pitchFamily="34" charset="0"/>
                          <a:cs typeface="Arial" panose="020B0604020202020204" pitchFamily="34" charset="0"/>
                        </a:rPr>
                        <a:t>)</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smtClean="0">
                          <a:solidFill>
                            <a:schemeClr val="tx1"/>
                          </a:solidFill>
                          <a:latin typeface="Arial" panose="020B0604020202020204" pitchFamily="34" charset="0"/>
                          <a:cs typeface="Arial" panose="020B0604020202020204" pitchFamily="34" charset="0"/>
                        </a:rPr>
                        <a:t>Reference</a:t>
                      </a:r>
                    </a:p>
                  </a:txBody>
                  <a:tcPr anchor="ctr"/>
                </a:tc>
              </a:tr>
              <a:tr h="370840">
                <a:tc>
                  <a:txBody>
                    <a:bodyPr/>
                    <a:lstStyle/>
                    <a:p>
                      <a:r>
                        <a:rPr lang="fr-BE" b="0" i="1" dirty="0" smtClean="0">
                          <a:solidFill>
                            <a:schemeClr val="tx1"/>
                          </a:solidFill>
                          <a:latin typeface="Arial" panose="020B0604020202020204" pitchFamily="34" charset="0"/>
                          <a:cs typeface="Arial" panose="020B0604020202020204" pitchFamily="34" charset="0"/>
                        </a:rPr>
                        <a:t>P.</a:t>
                      </a:r>
                      <a:r>
                        <a:rPr lang="fr-BE" b="0" baseline="0" dirty="0" smtClean="0">
                          <a:solidFill>
                            <a:schemeClr val="tx1"/>
                          </a:solidFill>
                          <a:latin typeface="Arial" panose="020B0604020202020204" pitchFamily="34" charset="0"/>
                          <a:cs typeface="Arial" panose="020B0604020202020204" pitchFamily="34" charset="0"/>
                        </a:rPr>
                        <a:t> </a:t>
                      </a:r>
                      <a:r>
                        <a:rPr lang="fr-BE" b="0" i="1" baseline="0" dirty="0" err="1" smtClean="0">
                          <a:solidFill>
                            <a:schemeClr val="tx1"/>
                          </a:solidFill>
                          <a:latin typeface="Arial" panose="020B0604020202020204" pitchFamily="34" charset="0"/>
                          <a:cs typeface="Arial" panose="020B0604020202020204" pitchFamily="34" charset="0"/>
                        </a:rPr>
                        <a:t>oceanica</a:t>
                      </a:r>
                      <a:r>
                        <a:rPr lang="fr-BE" b="0" baseline="0" dirty="0" smtClean="0">
                          <a:solidFill>
                            <a:schemeClr val="tx1"/>
                          </a:solidFill>
                          <a:latin typeface="Arial" panose="020B0604020202020204" pitchFamily="34" charset="0"/>
                          <a:cs typeface="Arial" panose="020B0604020202020204" pitchFamily="34" charset="0"/>
                        </a:rPr>
                        <a:t> </a:t>
                      </a:r>
                      <a:r>
                        <a:rPr lang="fr-BE" b="0" baseline="0" dirty="0" err="1" smtClean="0">
                          <a:solidFill>
                            <a:schemeClr val="tx1"/>
                          </a:solidFill>
                          <a:latin typeface="Arial" panose="020B0604020202020204" pitchFamily="34" charset="0"/>
                          <a:cs typeface="Arial" panose="020B0604020202020204" pitchFamily="34" charset="0"/>
                        </a:rPr>
                        <a:t>leaves</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6 500</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Thelin</a:t>
                      </a:r>
                      <a:r>
                        <a:rPr lang="fr-BE" sz="1400" b="0" dirty="0" smtClean="0">
                          <a:solidFill>
                            <a:schemeClr val="tx1"/>
                          </a:solidFill>
                          <a:latin typeface="Arial" panose="020B0604020202020204" pitchFamily="34" charset="0"/>
                          <a:cs typeface="Arial" panose="020B0604020202020204" pitchFamily="34" charset="0"/>
                        </a:rPr>
                        <a:t> and </a:t>
                      </a:r>
                      <a:r>
                        <a:rPr lang="fr-BE" sz="1400" b="0" dirty="0" err="1" smtClean="0">
                          <a:solidFill>
                            <a:schemeClr val="tx1"/>
                          </a:solidFill>
                          <a:latin typeface="Arial" panose="020B0604020202020204" pitchFamily="34" charset="0"/>
                          <a:cs typeface="Arial" panose="020B0604020202020204" pitchFamily="34" charset="0"/>
                        </a:rPr>
                        <a:t>Bedhomme</a:t>
                      </a:r>
                      <a:r>
                        <a:rPr lang="fr-BE" sz="1400" b="0" dirty="0" smtClean="0">
                          <a:solidFill>
                            <a:schemeClr val="tx1"/>
                          </a:solidFill>
                          <a:latin typeface="Arial" panose="020B0604020202020204" pitchFamily="34" charset="0"/>
                          <a:cs typeface="Arial" panose="020B0604020202020204" pitchFamily="34" charset="0"/>
                        </a:rPr>
                        <a:t>,</a:t>
                      </a:r>
                      <a:r>
                        <a:rPr lang="fr-BE" sz="1400" b="0" baseline="0" dirty="0" smtClean="0">
                          <a:solidFill>
                            <a:schemeClr val="tx1"/>
                          </a:solidFill>
                          <a:latin typeface="Arial" panose="020B0604020202020204" pitchFamily="34" charset="0"/>
                          <a:cs typeface="Arial" panose="020B0604020202020204" pitchFamily="34" charset="0"/>
                        </a:rPr>
                        <a:t> 1981</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dirty="0" err="1" smtClean="0">
                          <a:solidFill>
                            <a:schemeClr val="tx1"/>
                          </a:solidFill>
                          <a:latin typeface="Arial" panose="020B0604020202020204" pitchFamily="34" charset="0"/>
                          <a:cs typeface="Arial" panose="020B0604020202020204" pitchFamily="34" charset="0"/>
                        </a:rPr>
                        <a:t>Leaf</a:t>
                      </a:r>
                      <a:r>
                        <a:rPr lang="fr-BE" b="0" dirty="0" smtClean="0">
                          <a:solidFill>
                            <a:schemeClr val="tx1"/>
                          </a:solidFill>
                          <a:latin typeface="Arial" panose="020B0604020202020204" pitchFamily="34" charset="0"/>
                          <a:cs typeface="Arial" panose="020B0604020202020204" pitchFamily="34" charset="0"/>
                        </a:rPr>
                        <a:t> </a:t>
                      </a:r>
                      <a:r>
                        <a:rPr lang="fr-BE" b="0" dirty="0" err="1" smtClean="0">
                          <a:solidFill>
                            <a:schemeClr val="tx1"/>
                          </a:solidFill>
                          <a:latin typeface="Arial" panose="020B0604020202020204" pitchFamily="34" charset="0"/>
                          <a:cs typeface="Arial" panose="020B0604020202020204" pitchFamily="34" charset="0"/>
                        </a:rPr>
                        <a:t>epiphytes</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480</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Libes</a:t>
                      </a:r>
                      <a:r>
                        <a:rPr lang="fr-BE" sz="1400" b="0" dirty="0" smtClean="0">
                          <a:solidFill>
                            <a:schemeClr val="tx1"/>
                          </a:solidFill>
                          <a:latin typeface="Arial" panose="020B0604020202020204" pitchFamily="34" charset="0"/>
                          <a:cs typeface="Arial" panose="020B0604020202020204" pitchFamily="34" charset="0"/>
                        </a:rPr>
                        <a:t>, </a:t>
                      </a:r>
                      <a:r>
                        <a:rPr lang="fr-BE" sz="1400" b="0" dirty="0" err="1" smtClean="0">
                          <a:solidFill>
                            <a:schemeClr val="tx1"/>
                          </a:solidFill>
                          <a:latin typeface="Arial" panose="020B0604020202020204" pitchFamily="34" charset="0"/>
                          <a:cs typeface="Arial" panose="020B0604020202020204" pitchFamily="34" charset="0"/>
                        </a:rPr>
                        <a:t>unpubl</a:t>
                      </a:r>
                      <a:r>
                        <a:rPr lang="fr-BE" sz="1400" b="0" dirty="0" smtClean="0">
                          <a:solidFill>
                            <a:schemeClr val="tx1"/>
                          </a:solidFill>
                          <a:latin typeface="Arial" panose="020B0604020202020204" pitchFamily="34" charset="0"/>
                          <a:cs typeface="Arial" panose="020B0604020202020204" pitchFamily="34" charset="0"/>
                        </a:rPr>
                        <a:t>.</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i="1" dirty="0" smtClean="0">
                          <a:solidFill>
                            <a:schemeClr val="tx1"/>
                          </a:solidFill>
                          <a:latin typeface="Arial" panose="020B0604020202020204" pitchFamily="34" charset="0"/>
                          <a:cs typeface="Arial" panose="020B0604020202020204" pitchFamily="34" charset="0"/>
                        </a:rPr>
                        <a:t>P.</a:t>
                      </a:r>
                      <a:r>
                        <a:rPr lang="fr-BE" b="0" dirty="0" smtClean="0">
                          <a:solidFill>
                            <a:schemeClr val="tx1"/>
                          </a:solidFill>
                          <a:latin typeface="Arial" panose="020B0604020202020204" pitchFamily="34" charset="0"/>
                          <a:cs typeface="Arial" panose="020B0604020202020204" pitchFamily="34" charset="0"/>
                        </a:rPr>
                        <a:t> </a:t>
                      </a:r>
                      <a:r>
                        <a:rPr lang="fr-BE" b="0" i="1" u="none" dirty="0" err="1" smtClean="0">
                          <a:solidFill>
                            <a:schemeClr val="tx1"/>
                          </a:solidFill>
                          <a:latin typeface="Arial" panose="020B0604020202020204" pitchFamily="34" charset="0"/>
                          <a:cs typeface="Arial" panose="020B0604020202020204" pitchFamily="34" charset="0"/>
                        </a:rPr>
                        <a:t>oceanica</a:t>
                      </a:r>
                      <a:r>
                        <a:rPr lang="fr-BE" b="0" baseline="0" dirty="0" smtClean="0">
                          <a:solidFill>
                            <a:schemeClr val="tx1"/>
                          </a:solidFill>
                          <a:latin typeface="Arial" panose="020B0604020202020204" pitchFamily="34" charset="0"/>
                          <a:cs typeface="Arial" panose="020B0604020202020204" pitchFamily="34" charset="0"/>
                        </a:rPr>
                        <a:t> rhizomes</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28 000</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Ott</a:t>
                      </a:r>
                      <a:r>
                        <a:rPr lang="fr-BE" sz="1400" b="0" dirty="0" smtClean="0">
                          <a:solidFill>
                            <a:schemeClr val="tx1"/>
                          </a:solidFill>
                          <a:latin typeface="Arial" panose="020B0604020202020204" pitchFamily="34" charset="0"/>
                          <a:cs typeface="Arial" panose="020B0604020202020204" pitchFamily="34" charset="0"/>
                        </a:rPr>
                        <a:t> and </a:t>
                      </a:r>
                      <a:r>
                        <a:rPr lang="fr-BE" sz="1400" b="0" dirty="0" err="1" smtClean="0">
                          <a:solidFill>
                            <a:schemeClr val="tx1"/>
                          </a:solidFill>
                          <a:latin typeface="Arial" panose="020B0604020202020204" pitchFamily="34" charset="0"/>
                          <a:cs typeface="Arial" panose="020B0604020202020204" pitchFamily="34" charset="0"/>
                        </a:rPr>
                        <a:t>Maurer</a:t>
                      </a:r>
                      <a:r>
                        <a:rPr lang="fr-BE" sz="1400" b="0" dirty="0" smtClean="0">
                          <a:solidFill>
                            <a:schemeClr val="tx1"/>
                          </a:solidFill>
                          <a:latin typeface="Arial" panose="020B0604020202020204" pitchFamily="34" charset="0"/>
                          <a:cs typeface="Arial" panose="020B0604020202020204" pitchFamily="34" charset="0"/>
                        </a:rPr>
                        <a:t>, 1977</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dirty="0" err="1" smtClean="0">
                          <a:solidFill>
                            <a:schemeClr val="tx1"/>
                          </a:solidFill>
                          <a:latin typeface="Arial" panose="020B0604020202020204" pitchFamily="34" charset="0"/>
                          <a:cs typeface="Arial" panose="020B0604020202020204" pitchFamily="34" charset="0"/>
                        </a:rPr>
                        <a:t>Rhyzome</a:t>
                      </a:r>
                      <a:r>
                        <a:rPr lang="fr-BE" b="0" dirty="0" smtClean="0">
                          <a:solidFill>
                            <a:schemeClr val="tx1"/>
                          </a:solidFill>
                          <a:latin typeface="Arial" panose="020B0604020202020204" pitchFamily="34" charset="0"/>
                          <a:cs typeface="Arial" panose="020B0604020202020204" pitchFamily="34" charset="0"/>
                        </a:rPr>
                        <a:t> </a:t>
                      </a:r>
                      <a:r>
                        <a:rPr lang="fr-BE" b="0" dirty="0" err="1" smtClean="0">
                          <a:solidFill>
                            <a:schemeClr val="tx1"/>
                          </a:solidFill>
                          <a:latin typeface="Arial" panose="020B0604020202020204" pitchFamily="34" charset="0"/>
                          <a:cs typeface="Arial" panose="020B0604020202020204" pitchFamily="34" charset="0"/>
                        </a:rPr>
                        <a:t>epiphytes</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14</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smtClean="0">
                          <a:solidFill>
                            <a:schemeClr val="tx1"/>
                          </a:solidFill>
                          <a:latin typeface="Arial" panose="020B0604020202020204" pitchFamily="34" charset="0"/>
                          <a:cs typeface="Arial" panose="020B0604020202020204" pitchFamily="34" charset="0"/>
                        </a:rPr>
                        <a:t>Drew, 1971</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dirty="0" err="1" smtClean="0">
                          <a:solidFill>
                            <a:schemeClr val="tx1"/>
                          </a:solidFill>
                          <a:latin typeface="Arial" panose="020B0604020202020204" pitchFamily="34" charset="0"/>
                          <a:cs typeface="Arial" panose="020B0604020202020204" pitchFamily="34" charset="0"/>
                        </a:rPr>
                        <a:t>Fauna</a:t>
                      </a:r>
                      <a:endParaRPr lang="fr-BE" b="0" dirty="0">
                        <a:solidFill>
                          <a:schemeClr val="tx1"/>
                        </a:solidFill>
                        <a:latin typeface="Arial" panose="020B0604020202020204" pitchFamily="34" charset="0"/>
                        <a:cs typeface="Arial" panose="020B0604020202020204" pitchFamily="34" charset="0"/>
                      </a:endParaRPr>
                    </a:p>
                  </a:txBody>
                  <a:tcPr anchor="ctr">
                    <a:solidFill>
                      <a:schemeClr val="accent3"/>
                    </a:solidFill>
                  </a:tcPr>
                </a:tc>
                <a:tc>
                  <a:txBody>
                    <a:bodyPr/>
                    <a:lstStyle/>
                    <a:p>
                      <a:endParaRPr lang="fr-BE" b="0" dirty="0">
                        <a:solidFill>
                          <a:schemeClr val="tx1"/>
                        </a:solidFill>
                        <a:latin typeface="Arial" panose="020B0604020202020204" pitchFamily="34" charset="0"/>
                        <a:cs typeface="Arial" panose="020B0604020202020204" pitchFamily="34" charset="0"/>
                      </a:endParaRPr>
                    </a:p>
                  </a:txBody>
                  <a:tcPr anchor="ctr">
                    <a:solidFill>
                      <a:schemeClr val="accent3"/>
                    </a:solidFill>
                  </a:tcPr>
                </a:tc>
                <a:tc>
                  <a:txBody>
                    <a:bodyPr/>
                    <a:lstStyle/>
                    <a:p>
                      <a:endParaRPr lang="fr-BE" sz="1400" b="0" dirty="0">
                        <a:solidFill>
                          <a:schemeClr val="tx1"/>
                        </a:solidFill>
                        <a:latin typeface="Arial" panose="020B0604020202020204" pitchFamily="34" charset="0"/>
                        <a:cs typeface="Arial" panose="020B0604020202020204" pitchFamily="34" charset="0"/>
                      </a:endParaRPr>
                    </a:p>
                  </a:txBody>
                  <a:tcPr anchor="ctr">
                    <a:solidFill>
                      <a:schemeClr val="accent3"/>
                    </a:solidFill>
                  </a:tcPr>
                </a:tc>
              </a:tr>
              <a:tr h="370840">
                <a:tc>
                  <a:txBody>
                    <a:bodyPr/>
                    <a:lstStyle/>
                    <a:p>
                      <a:r>
                        <a:rPr lang="fr-BE" b="0" dirty="0" smtClean="0">
                          <a:solidFill>
                            <a:schemeClr val="tx1"/>
                          </a:solidFill>
                          <a:latin typeface="Arial" panose="020B0604020202020204" pitchFamily="34" charset="0"/>
                          <a:cs typeface="Arial" panose="020B0604020202020204" pitchFamily="34" charset="0"/>
                        </a:rPr>
                        <a:t>Matte </a:t>
                      </a:r>
                      <a:r>
                        <a:rPr lang="fr-BE" b="0" dirty="0" err="1" smtClean="0">
                          <a:solidFill>
                            <a:schemeClr val="tx1"/>
                          </a:solidFill>
                          <a:latin typeface="Arial" panose="020B0604020202020204" pitchFamily="34" charset="0"/>
                          <a:cs typeface="Arial" panose="020B0604020202020204" pitchFamily="34" charset="0"/>
                        </a:rPr>
                        <a:t>endofauna</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1 486</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Harmelin</a:t>
                      </a:r>
                      <a:r>
                        <a:rPr lang="fr-BE" sz="1400" b="0" dirty="0" smtClean="0">
                          <a:solidFill>
                            <a:schemeClr val="tx1"/>
                          </a:solidFill>
                          <a:latin typeface="Arial" panose="020B0604020202020204" pitchFamily="34" charset="0"/>
                          <a:cs typeface="Arial" panose="020B0604020202020204" pitchFamily="34" charset="0"/>
                        </a:rPr>
                        <a:t>, 1964</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i="0" dirty="0" err="1" smtClean="0">
                          <a:solidFill>
                            <a:schemeClr val="tx1"/>
                          </a:solidFill>
                          <a:latin typeface="Arial" panose="020B0604020202020204" pitchFamily="34" charset="0"/>
                          <a:cs typeface="Arial" panose="020B0604020202020204" pitchFamily="34" charset="0"/>
                        </a:rPr>
                        <a:t>Urchin</a:t>
                      </a:r>
                      <a:r>
                        <a:rPr lang="fr-BE" b="0" i="1" dirty="0" smtClean="0">
                          <a:solidFill>
                            <a:schemeClr val="tx1"/>
                          </a:solidFill>
                          <a:latin typeface="Arial" panose="020B0604020202020204" pitchFamily="34" charset="0"/>
                          <a:cs typeface="Arial" panose="020B0604020202020204" pitchFamily="34" charset="0"/>
                        </a:rPr>
                        <a:t> </a:t>
                      </a:r>
                      <a:r>
                        <a:rPr lang="fr-BE" b="0" i="1" dirty="0" err="1" smtClean="0">
                          <a:solidFill>
                            <a:schemeClr val="tx1"/>
                          </a:solidFill>
                          <a:latin typeface="Arial" panose="020B0604020202020204" pitchFamily="34" charset="0"/>
                          <a:cs typeface="Arial" panose="020B0604020202020204" pitchFamily="34" charset="0"/>
                        </a:rPr>
                        <a:t>Paracentrotus</a:t>
                      </a:r>
                      <a:r>
                        <a:rPr lang="fr-BE" b="0" i="1" dirty="0" smtClean="0">
                          <a:solidFill>
                            <a:schemeClr val="tx1"/>
                          </a:solidFill>
                          <a:latin typeface="Arial" panose="020B0604020202020204" pitchFamily="34" charset="0"/>
                          <a:cs typeface="Arial" panose="020B0604020202020204" pitchFamily="34" charset="0"/>
                        </a:rPr>
                        <a:t> </a:t>
                      </a:r>
                      <a:r>
                        <a:rPr lang="fr-BE" b="0" i="1" dirty="0" err="1" smtClean="0">
                          <a:solidFill>
                            <a:schemeClr val="tx1"/>
                          </a:solidFill>
                          <a:latin typeface="Arial" panose="020B0604020202020204" pitchFamily="34" charset="0"/>
                          <a:cs typeface="Arial" panose="020B0604020202020204" pitchFamily="34" charset="0"/>
                        </a:rPr>
                        <a:t>lividus</a:t>
                      </a:r>
                      <a:endParaRPr lang="fr-BE" b="0" i="1"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1 250</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Boudouresque</a:t>
                      </a:r>
                      <a:r>
                        <a:rPr lang="fr-BE" sz="1400" b="0" dirty="0" smtClean="0">
                          <a:solidFill>
                            <a:schemeClr val="tx1"/>
                          </a:solidFill>
                          <a:latin typeface="Arial" panose="020B0604020202020204" pitchFamily="34" charset="0"/>
                          <a:cs typeface="Arial" panose="020B0604020202020204" pitchFamily="34" charset="0"/>
                        </a:rPr>
                        <a:t>, </a:t>
                      </a:r>
                      <a:r>
                        <a:rPr lang="fr-BE" sz="1400" b="0" dirty="0" err="1" smtClean="0">
                          <a:solidFill>
                            <a:schemeClr val="tx1"/>
                          </a:solidFill>
                          <a:latin typeface="Arial" panose="020B0604020202020204" pitchFamily="34" charset="0"/>
                          <a:cs typeface="Arial" panose="020B0604020202020204" pitchFamily="34" charset="0"/>
                        </a:rPr>
                        <a:t>unpubl</a:t>
                      </a:r>
                      <a:r>
                        <a:rPr lang="fr-BE" sz="1400" b="0" dirty="0" smtClean="0">
                          <a:solidFill>
                            <a:schemeClr val="tx1"/>
                          </a:solidFill>
                          <a:latin typeface="Arial" panose="020B0604020202020204" pitchFamily="34" charset="0"/>
                          <a:cs typeface="Arial" panose="020B0604020202020204" pitchFamily="34" charset="0"/>
                        </a:rPr>
                        <a:t>.</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dirty="0" smtClean="0">
                          <a:solidFill>
                            <a:schemeClr val="tx1"/>
                          </a:solidFill>
                          <a:latin typeface="Arial" panose="020B0604020202020204" pitchFamily="34" charset="0"/>
                          <a:cs typeface="Arial" panose="020B0604020202020204" pitchFamily="34" charset="0"/>
                        </a:rPr>
                        <a:t>Crabs</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25</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Vadon</a:t>
                      </a:r>
                      <a:r>
                        <a:rPr lang="fr-BE" sz="1400" b="0" dirty="0" smtClean="0">
                          <a:solidFill>
                            <a:schemeClr val="tx1"/>
                          </a:solidFill>
                          <a:latin typeface="Arial" panose="020B0604020202020204" pitchFamily="34" charset="0"/>
                          <a:cs typeface="Arial" panose="020B0604020202020204" pitchFamily="34" charset="0"/>
                        </a:rPr>
                        <a:t>, 1981</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i="0" dirty="0" smtClean="0">
                          <a:solidFill>
                            <a:schemeClr val="tx1"/>
                          </a:solidFill>
                          <a:latin typeface="Arial" panose="020B0604020202020204" pitchFamily="34" charset="0"/>
                          <a:cs typeface="Arial" panose="020B0604020202020204" pitchFamily="34" charset="0"/>
                        </a:rPr>
                        <a:t>Fish</a:t>
                      </a:r>
                      <a:r>
                        <a:rPr lang="fr-BE" b="0" i="1" dirty="0" smtClean="0">
                          <a:solidFill>
                            <a:schemeClr val="tx1"/>
                          </a:solidFill>
                          <a:latin typeface="Arial" panose="020B0604020202020204" pitchFamily="34" charset="0"/>
                          <a:cs typeface="Arial" panose="020B0604020202020204" pitchFamily="34" charset="0"/>
                        </a:rPr>
                        <a:t> </a:t>
                      </a:r>
                      <a:r>
                        <a:rPr lang="fr-BE" b="0" i="1" dirty="0" err="1" smtClean="0">
                          <a:solidFill>
                            <a:schemeClr val="tx1"/>
                          </a:solidFill>
                          <a:latin typeface="Arial" panose="020B0604020202020204" pitchFamily="34" charset="0"/>
                          <a:cs typeface="Arial" panose="020B0604020202020204" pitchFamily="34" charset="0"/>
                        </a:rPr>
                        <a:t>Sarpa</a:t>
                      </a:r>
                      <a:r>
                        <a:rPr lang="fr-BE" b="0" baseline="0" dirty="0" smtClean="0">
                          <a:solidFill>
                            <a:schemeClr val="tx1"/>
                          </a:solidFill>
                          <a:latin typeface="Arial" panose="020B0604020202020204" pitchFamily="34" charset="0"/>
                          <a:cs typeface="Arial" panose="020B0604020202020204" pitchFamily="34" charset="0"/>
                        </a:rPr>
                        <a:t> </a:t>
                      </a:r>
                      <a:r>
                        <a:rPr lang="fr-BE" b="0" i="1" baseline="0" dirty="0" err="1" smtClean="0">
                          <a:solidFill>
                            <a:schemeClr val="tx1"/>
                          </a:solidFill>
                          <a:latin typeface="Arial" panose="020B0604020202020204" pitchFamily="34" charset="0"/>
                          <a:cs typeface="Arial" panose="020B0604020202020204" pitchFamily="34" charset="0"/>
                        </a:rPr>
                        <a:t>salpa</a:t>
                      </a:r>
                      <a:endParaRPr lang="fr-BE" b="0" i="1"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160</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sz="1400" b="0" dirty="0" err="1" smtClean="0">
                          <a:solidFill>
                            <a:schemeClr val="tx1"/>
                          </a:solidFill>
                          <a:latin typeface="Arial" panose="020B0604020202020204" pitchFamily="34" charset="0"/>
                          <a:cs typeface="Arial" panose="020B0604020202020204" pitchFamily="34" charset="0"/>
                        </a:rPr>
                        <a:t>Fagianelli</a:t>
                      </a:r>
                      <a:r>
                        <a:rPr lang="fr-BE" sz="1400" b="0" dirty="0" smtClean="0">
                          <a:solidFill>
                            <a:schemeClr val="tx1"/>
                          </a:solidFill>
                          <a:latin typeface="Arial" panose="020B0604020202020204" pitchFamily="34" charset="0"/>
                          <a:cs typeface="Arial" panose="020B0604020202020204" pitchFamily="34" charset="0"/>
                        </a:rPr>
                        <a:t> and Cook, 1981</a:t>
                      </a:r>
                      <a:endParaRPr lang="fr-BE" sz="1400" b="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r>
                        <a:rPr lang="fr-BE" b="0" dirty="0" err="1" smtClean="0">
                          <a:solidFill>
                            <a:schemeClr val="tx1"/>
                          </a:solidFill>
                          <a:latin typeface="Arial" panose="020B0604020202020204" pitchFamily="34" charset="0"/>
                          <a:cs typeface="Arial" panose="020B0604020202020204" pitchFamily="34" charset="0"/>
                        </a:rPr>
                        <a:t>Remaining</a:t>
                      </a:r>
                      <a:r>
                        <a:rPr lang="fr-BE" b="0" dirty="0" smtClean="0">
                          <a:solidFill>
                            <a:schemeClr val="tx1"/>
                          </a:solidFill>
                          <a:latin typeface="Arial" panose="020B0604020202020204" pitchFamily="34" charset="0"/>
                          <a:cs typeface="Arial" panose="020B0604020202020204" pitchFamily="34" charset="0"/>
                        </a:rPr>
                        <a:t> </a:t>
                      </a:r>
                      <a:r>
                        <a:rPr lang="fr-BE" b="0" dirty="0" err="1" smtClean="0">
                          <a:solidFill>
                            <a:schemeClr val="tx1"/>
                          </a:solidFill>
                          <a:latin typeface="Arial" panose="020B0604020202020204" pitchFamily="34" charset="0"/>
                          <a:cs typeface="Arial" panose="020B0604020202020204" pitchFamily="34" charset="0"/>
                        </a:rPr>
                        <a:t>fauna</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r>
                        <a:rPr lang="fr-BE" b="0" dirty="0" smtClean="0">
                          <a:solidFill>
                            <a:schemeClr val="tx1"/>
                          </a:solidFill>
                          <a:latin typeface="Arial" panose="020B0604020202020204" pitchFamily="34" charset="0"/>
                          <a:cs typeface="Arial" panose="020B0604020202020204" pitchFamily="34" charset="0"/>
                        </a:rPr>
                        <a:t>100</a:t>
                      </a:r>
                      <a:endParaRPr lang="fr-BE" b="0" dirty="0">
                        <a:solidFill>
                          <a:schemeClr val="tx1"/>
                        </a:solidFill>
                        <a:latin typeface="Arial" panose="020B0604020202020204" pitchFamily="34" charset="0"/>
                        <a:cs typeface="Arial" panose="020B0604020202020204" pitchFamily="34" charset="0"/>
                      </a:endParaRPr>
                    </a:p>
                  </a:txBody>
                  <a:tcPr anchor="ctr"/>
                </a:tc>
                <a:tc>
                  <a:txBody>
                    <a:bodyPr/>
                    <a:lstStyle/>
                    <a:p>
                      <a:endParaRPr lang="fr-BE" b="0" dirty="0">
                        <a:solidFill>
                          <a:schemeClr val="tx1"/>
                        </a:solidFill>
                        <a:latin typeface="Arial" panose="020B0604020202020204" pitchFamily="34" charset="0"/>
                        <a:cs typeface="Arial" panose="020B0604020202020204" pitchFamily="34" charset="0"/>
                      </a:endParaRPr>
                    </a:p>
                  </a:txBody>
                  <a:tcPr anchor="ctr"/>
                </a:tc>
              </a:tr>
            </a:tbl>
          </a:graphicData>
        </a:graphic>
      </p:graphicFrame>
      <p:sp>
        <p:nvSpPr>
          <p:cNvPr id="3" name="ZoneTexte 2"/>
          <p:cNvSpPr txBox="1"/>
          <p:nvPr/>
        </p:nvSpPr>
        <p:spPr>
          <a:xfrm>
            <a:off x="1043608" y="5682734"/>
            <a:ext cx="7920880" cy="338554"/>
          </a:xfrm>
          <a:prstGeom prst="rect">
            <a:avLst/>
          </a:prstGeom>
          <a:noFill/>
        </p:spPr>
        <p:txBody>
          <a:bodyPr wrap="square" rtlCol="0">
            <a:spAutoFit/>
          </a:bodyPr>
          <a:lstStyle/>
          <a:p>
            <a:r>
              <a:rPr lang="fr-BE" sz="1600" dirty="0" err="1" smtClean="0">
                <a:latin typeface="Arial" panose="020B0604020202020204" pitchFamily="34" charset="0"/>
                <a:cs typeface="Arial" panose="020B0604020202020204" pitchFamily="34" charset="0"/>
              </a:rPr>
              <a:t>Fauna</a:t>
            </a:r>
            <a:r>
              <a:rPr lang="fr-BE" sz="1600" dirty="0" smtClean="0">
                <a:latin typeface="Arial" panose="020B0604020202020204" pitchFamily="34" charset="0"/>
                <a:cs typeface="Arial" panose="020B0604020202020204" pitchFamily="34" charset="0"/>
              </a:rPr>
              <a:t> and </a:t>
            </a:r>
            <a:r>
              <a:rPr lang="fr-BE" sz="1600" dirty="0" err="1" smtClean="0">
                <a:latin typeface="Arial" panose="020B0604020202020204" pitchFamily="34" charset="0"/>
                <a:cs typeface="Arial" panose="020B0604020202020204" pitchFamily="34" charset="0"/>
              </a:rPr>
              <a:t>flora</a:t>
            </a:r>
            <a:r>
              <a:rPr lang="fr-BE" sz="1600" dirty="0" smtClean="0">
                <a:latin typeface="Arial" panose="020B0604020202020204" pitchFamily="34" charset="0"/>
                <a:cs typeface="Arial" panose="020B0604020202020204" pitchFamily="34" charset="0"/>
              </a:rPr>
              <a:t> </a:t>
            </a:r>
            <a:r>
              <a:rPr lang="fr-BE" sz="1600" dirty="0" err="1" smtClean="0">
                <a:latin typeface="Arial" panose="020B0604020202020204" pitchFamily="34" charset="0"/>
                <a:cs typeface="Arial" panose="020B0604020202020204" pitchFamily="34" charset="0"/>
              </a:rPr>
              <a:t>biomass</a:t>
            </a:r>
            <a:r>
              <a:rPr lang="fr-BE" sz="1600" dirty="0" smtClean="0">
                <a:latin typeface="Arial" panose="020B0604020202020204" pitchFamily="34" charset="0"/>
                <a:cs typeface="Arial" panose="020B0604020202020204" pitchFamily="34" charset="0"/>
              </a:rPr>
              <a:t> in a </a:t>
            </a:r>
            <a:r>
              <a:rPr lang="fr-BE" sz="1600" dirty="0" err="1" smtClean="0">
                <a:latin typeface="Arial" panose="020B0604020202020204" pitchFamily="34" charset="0"/>
                <a:cs typeface="Arial" panose="020B0604020202020204" pitchFamily="34" charset="0"/>
              </a:rPr>
              <a:t>theoretical</a:t>
            </a:r>
            <a:r>
              <a:rPr lang="fr-BE" sz="1600" dirty="0" smtClean="0">
                <a:latin typeface="Arial" panose="020B0604020202020204" pitchFamily="34" charset="0"/>
                <a:cs typeface="Arial" panose="020B0604020202020204" pitchFamily="34" charset="0"/>
              </a:rPr>
              <a:t> </a:t>
            </a:r>
            <a:r>
              <a:rPr lang="fr-BE" sz="1600" i="1" dirty="0" err="1" smtClean="0">
                <a:latin typeface="Arial" panose="020B0604020202020204" pitchFamily="34" charset="0"/>
                <a:cs typeface="Arial" panose="020B0604020202020204" pitchFamily="34" charset="0"/>
              </a:rPr>
              <a:t>Posidonia</a:t>
            </a:r>
            <a:r>
              <a:rPr lang="fr-BE" sz="1600" i="1" dirty="0" smtClean="0">
                <a:latin typeface="Arial" panose="020B0604020202020204" pitchFamily="34" charset="0"/>
                <a:cs typeface="Arial" panose="020B0604020202020204" pitchFamily="34" charset="0"/>
              </a:rPr>
              <a:t> </a:t>
            </a:r>
            <a:r>
              <a:rPr lang="fr-BE" sz="1600" i="1" dirty="0" err="1" smtClean="0">
                <a:latin typeface="Arial" panose="020B0604020202020204" pitchFamily="34" charset="0"/>
                <a:cs typeface="Arial" panose="020B0604020202020204" pitchFamily="34" charset="0"/>
              </a:rPr>
              <a:t>oceanica</a:t>
            </a:r>
            <a:r>
              <a:rPr lang="fr-BE" sz="1600" i="1" dirty="0" smtClean="0">
                <a:latin typeface="Arial" panose="020B0604020202020204" pitchFamily="34" charset="0"/>
                <a:cs typeface="Arial" panose="020B0604020202020204" pitchFamily="34" charset="0"/>
              </a:rPr>
              <a:t> </a:t>
            </a:r>
            <a:r>
              <a:rPr lang="fr-BE" sz="1600" dirty="0" err="1" smtClean="0">
                <a:latin typeface="Arial" panose="020B0604020202020204" pitchFamily="34" charset="0"/>
                <a:cs typeface="Arial" panose="020B0604020202020204" pitchFamily="34" charset="0"/>
              </a:rPr>
              <a:t>meadow</a:t>
            </a:r>
            <a:r>
              <a:rPr lang="fr-BE" sz="1600" dirty="0" smtClean="0">
                <a:latin typeface="Arial" panose="020B0604020202020204" pitchFamily="34" charset="0"/>
                <a:cs typeface="Arial" panose="020B0604020202020204" pitchFamily="34" charset="0"/>
              </a:rPr>
              <a:t> (Augier, 2007)</a:t>
            </a:r>
            <a:endParaRPr lang="fr-BE" sz="1600" dirty="0">
              <a:latin typeface="Arial" panose="020B0604020202020204" pitchFamily="34" charset="0"/>
              <a:cs typeface="Arial" panose="020B0604020202020204" pitchFamily="34" charset="0"/>
            </a:endParaRPr>
          </a:p>
        </p:txBody>
      </p:sp>
      <p:grpSp>
        <p:nvGrpSpPr>
          <p:cNvPr id="13" name="Groupe 12"/>
          <p:cNvGrpSpPr/>
          <p:nvPr/>
        </p:nvGrpSpPr>
        <p:grpSpPr>
          <a:xfrm>
            <a:off x="7669488" y="88519"/>
            <a:ext cx="1474282" cy="806577"/>
            <a:chOff x="7669488" y="85344"/>
            <a:chExt cx="1474282" cy="806577"/>
          </a:xfrm>
        </p:grpSpPr>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890575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52120" y="3212976"/>
            <a:ext cx="3229658" cy="1323439"/>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Future of the primary production (in percentage of </a:t>
            </a:r>
            <a:r>
              <a:rPr lang="en-US" sz="1600" dirty="0" smtClean="0">
                <a:latin typeface="Arial" panose="020B0604020202020204" pitchFamily="34" charset="0"/>
                <a:cs typeface="Arial" panose="020B0604020202020204" pitchFamily="34" charset="0"/>
              </a:rPr>
              <a:t>carbon) of </a:t>
            </a:r>
            <a:r>
              <a:rPr lang="en-US" sz="1600" i="1" dirty="0" err="1">
                <a:latin typeface="Arial" panose="020B0604020202020204" pitchFamily="34" charset="0"/>
                <a:cs typeface="Arial" panose="020B0604020202020204" pitchFamily="34" charset="0"/>
              </a:rPr>
              <a:t>Posidonia</a:t>
            </a:r>
            <a:r>
              <a:rPr lang="en-US" sz="1600" i="1" dirty="0">
                <a:latin typeface="Arial" panose="020B0604020202020204" pitchFamily="34" charset="0"/>
                <a:cs typeface="Arial" panose="020B0604020202020204" pitchFamily="34" charset="0"/>
              </a:rPr>
              <a:t> </a:t>
            </a:r>
            <a:r>
              <a:rPr lang="en-US" sz="1600" i="1" dirty="0" err="1" smtClean="0">
                <a:latin typeface="Arial" panose="020B0604020202020204" pitchFamily="34" charset="0"/>
                <a:cs typeface="Arial" panose="020B0604020202020204" pitchFamily="34" charset="0"/>
              </a:rPr>
              <a:t>oceanica</a:t>
            </a:r>
            <a:r>
              <a:rPr lang="en-US" sz="1600" dirty="0" smtClean="0">
                <a:latin typeface="Arial" panose="020B0604020202020204" pitchFamily="34" charset="0"/>
                <a:cs typeface="Arial" panose="020B0604020202020204" pitchFamily="34" charset="0"/>
              </a:rPr>
              <a:t> (after </a:t>
            </a:r>
            <a:r>
              <a:rPr lang="en-US" sz="1600" dirty="0">
                <a:latin typeface="Arial" panose="020B0604020202020204" pitchFamily="34" charset="0"/>
                <a:cs typeface="Arial" panose="020B0604020202020204" pitchFamily="34" charset="0"/>
              </a:rPr>
              <a:t>G. </a:t>
            </a:r>
            <a:r>
              <a:rPr lang="en-US" sz="1600" dirty="0" err="1" smtClean="0">
                <a:latin typeface="Arial" panose="020B0604020202020204" pitchFamily="34" charset="0"/>
                <a:cs typeface="Arial" panose="020B0604020202020204" pitchFamily="34" charset="0"/>
              </a:rPr>
              <a:t>Pergent</a:t>
            </a:r>
            <a:r>
              <a:rPr lang="en-US" sz="1600" dirty="0" smtClean="0">
                <a:latin typeface="Arial" panose="020B0604020202020204" pitchFamily="34" charset="0"/>
                <a:cs typeface="Arial" panose="020B0604020202020204" pitchFamily="34" charset="0"/>
              </a:rPr>
              <a:t>, in </a:t>
            </a:r>
            <a:r>
              <a:rPr lang="en-US" sz="1600" dirty="0" err="1" smtClean="0">
                <a:latin typeface="Arial" panose="020B0604020202020204" pitchFamily="34" charset="0"/>
                <a:cs typeface="Arial" panose="020B0604020202020204" pitchFamily="34" charset="0"/>
              </a:rPr>
              <a:t>Boudouresque</a:t>
            </a:r>
            <a:r>
              <a:rPr lang="en-US" sz="1600" dirty="0" smtClean="0">
                <a:latin typeface="Arial" panose="020B0604020202020204" pitchFamily="34" charset="0"/>
                <a:cs typeface="Arial" panose="020B0604020202020204" pitchFamily="34" charset="0"/>
              </a:rPr>
              <a:t> et al., 2012).</a:t>
            </a:r>
            <a:endParaRPr lang="fr-BE" sz="1600"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038222"/>
            <a:ext cx="4147261" cy="568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10"/>
          <p:cNvGrpSpPr/>
          <p:nvPr/>
        </p:nvGrpSpPr>
        <p:grpSpPr>
          <a:xfrm>
            <a:off x="7669488" y="88519"/>
            <a:ext cx="1474282" cy="806577"/>
            <a:chOff x="7669488" y="85344"/>
            <a:chExt cx="1474282" cy="806577"/>
          </a:xfrm>
        </p:grpSpPr>
        <p:pic>
          <p:nvPicPr>
            <p:cNvPr id="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10378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dirty="0"/>
            </a:p>
          </p:txBody>
        </p:sp>
      </p:grpSp>
      <p:sp>
        <p:nvSpPr>
          <p:cNvPr id="10243" name="Text Box 43"/>
          <p:cNvSpPr txBox="1">
            <a:spLocks noChangeArrowheads="1"/>
          </p:cNvSpPr>
          <p:nvPr/>
        </p:nvSpPr>
        <p:spPr bwMode="auto">
          <a:xfrm>
            <a:off x="836614" y="400050"/>
            <a:ext cx="373538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BE" sz="2400" dirty="0" smtClean="0"/>
              <a:t>STARESO </a:t>
            </a:r>
            <a:r>
              <a:rPr lang="fr-BE" sz="2000" dirty="0" smtClean="0"/>
              <a:t>(Calvi, </a:t>
            </a:r>
            <a:r>
              <a:rPr lang="fr-BE" sz="2000" dirty="0" err="1" smtClean="0"/>
              <a:t>Corsica</a:t>
            </a:r>
            <a:r>
              <a:rPr lang="fr-BE" sz="2000" dirty="0" smtClean="0"/>
              <a:t>)</a:t>
            </a:r>
            <a:endParaRPr lang="fr-BE" sz="2000" dirty="0"/>
          </a:p>
        </p:txBody>
      </p:sp>
      <p:pic>
        <p:nvPicPr>
          <p:cNvPr id="26" name="Image 25" descr="Copy of DSC_0246.jpeg"/>
          <p:cNvPicPr>
            <a:picLocks noChangeAspect="1"/>
          </p:cNvPicPr>
          <p:nvPr/>
        </p:nvPicPr>
        <p:blipFill>
          <a:blip r:embed="rId2" cstate="print"/>
          <a:stretch>
            <a:fillRect/>
          </a:stretch>
        </p:blipFill>
        <p:spPr>
          <a:xfrm>
            <a:off x="5081322" y="1177325"/>
            <a:ext cx="3962400" cy="2637473"/>
          </a:xfrm>
          <a:prstGeom prst="rect">
            <a:avLst/>
          </a:prstGeom>
          <a:ln>
            <a:noFill/>
          </a:ln>
          <a:effectLst>
            <a:softEdge rad="112500"/>
          </a:effectLst>
        </p:spPr>
      </p:pic>
      <p:pic>
        <p:nvPicPr>
          <p:cNvPr id="27" name="Image 26" descr="Copy of DSC04668.jpeg"/>
          <p:cNvPicPr>
            <a:picLocks noChangeAspect="1"/>
          </p:cNvPicPr>
          <p:nvPr/>
        </p:nvPicPr>
        <p:blipFill>
          <a:blip r:embed="rId3" cstate="print"/>
          <a:stretch>
            <a:fillRect/>
          </a:stretch>
        </p:blipFill>
        <p:spPr>
          <a:xfrm>
            <a:off x="1004971" y="993607"/>
            <a:ext cx="3962400" cy="2971800"/>
          </a:xfrm>
          <a:prstGeom prst="rect">
            <a:avLst/>
          </a:prstGeom>
          <a:ln>
            <a:noFill/>
          </a:ln>
          <a:effectLst>
            <a:softEdge rad="112500"/>
          </a:effectLst>
        </p:spPr>
      </p:pic>
      <p:pic>
        <p:nvPicPr>
          <p:cNvPr id="30" name="Image 29" descr="DSC_0169.jpeg"/>
          <p:cNvPicPr>
            <a:picLocks noChangeAspect="1"/>
          </p:cNvPicPr>
          <p:nvPr/>
        </p:nvPicPr>
        <p:blipFill>
          <a:blip r:embed="rId4" cstate="print"/>
          <a:stretch>
            <a:fillRect/>
          </a:stretch>
        </p:blipFill>
        <p:spPr>
          <a:xfrm>
            <a:off x="1012584" y="4108096"/>
            <a:ext cx="3962400" cy="2637473"/>
          </a:xfrm>
          <a:prstGeom prst="rect">
            <a:avLst/>
          </a:prstGeom>
          <a:ln>
            <a:noFill/>
          </a:ln>
          <a:effectLst>
            <a:softEdge rad="112500"/>
          </a:effectLst>
        </p:spPr>
      </p:pic>
      <p:pic>
        <p:nvPicPr>
          <p:cNvPr id="31" name="Image 30" descr="DSC_0257.jpeg"/>
          <p:cNvPicPr>
            <a:picLocks noChangeAspect="1"/>
          </p:cNvPicPr>
          <p:nvPr/>
        </p:nvPicPr>
        <p:blipFill>
          <a:blip r:embed="rId5" cstate="print"/>
          <a:stretch>
            <a:fillRect/>
          </a:stretch>
        </p:blipFill>
        <p:spPr>
          <a:xfrm>
            <a:off x="5079362" y="4109003"/>
            <a:ext cx="3962400" cy="2637473"/>
          </a:xfrm>
          <a:prstGeom prst="rect">
            <a:avLst/>
          </a:prstGeom>
          <a:ln>
            <a:noFill/>
          </a:ln>
          <a:effectLst>
            <a:softEdge rad="112500"/>
          </a:effectLst>
        </p:spPr>
      </p:pic>
      <p:pic>
        <p:nvPicPr>
          <p:cNvPr id="32" name="Image 51" descr="Imagex.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e 32"/>
          <p:cNvGrpSpPr/>
          <p:nvPr/>
        </p:nvGrpSpPr>
        <p:grpSpPr>
          <a:xfrm>
            <a:off x="7669488" y="88519"/>
            <a:ext cx="1474282" cy="806577"/>
            <a:chOff x="7669488" y="85344"/>
            <a:chExt cx="1474282" cy="806577"/>
          </a:xfrm>
        </p:grpSpPr>
        <p:pic>
          <p:nvPicPr>
            <p:cNvPr id="3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logo Ocea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5845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12"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080119"/>
            <a:ext cx="9148067" cy="443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33450" y="5661248"/>
            <a:ext cx="8103046" cy="1015663"/>
          </a:xfrm>
          <a:prstGeom prst="rect">
            <a:avLst/>
          </a:prstGeom>
        </p:spPr>
        <p:txBody>
          <a:bodyPr wrap="square">
            <a:spAutoFit/>
          </a:bodyPr>
          <a:lstStyle/>
          <a:p>
            <a:pPr algn="just"/>
            <a:r>
              <a:rPr lang="fr-BE" sz="1500" dirty="0" err="1" smtClean="0">
                <a:latin typeface="Arial" panose="020B0604020202020204" pitchFamily="34" charset="0"/>
                <a:cs typeface="Arial" panose="020B0604020202020204" pitchFamily="34" charset="0"/>
              </a:rPr>
              <a:t>Geographical</a:t>
            </a:r>
            <a:r>
              <a:rPr lang="fr-BE" sz="1500" dirty="0" smtClean="0">
                <a:latin typeface="Arial" panose="020B0604020202020204" pitchFamily="34" charset="0"/>
                <a:cs typeface="Arial" panose="020B0604020202020204" pitchFamily="34" charset="0"/>
              </a:rPr>
              <a:t>  </a:t>
            </a:r>
            <a:r>
              <a:rPr lang="fr-BE" sz="1500" dirty="0">
                <a:latin typeface="Arial" panose="020B0604020202020204" pitchFamily="34" charset="0"/>
                <a:cs typeface="Arial" panose="020B0604020202020204" pitchFamily="34" charset="0"/>
              </a:rPr>
              <a:t>distribution  of  </a:t>
            </a:r>
            <a:r>
              <a:rPr lang="fr-BE" sz="1500" dirty="0" err="1">
                <a:latin typeface="Arial" panose="020B0604020202020204" pitchFamily="34" charset="0"/>
                <a:cs typeface="Arial" panose="020B0604020202020204" pitchFamily="34" charset="0"/>
              </a:rPr>
              <a:t>Posidonia</a:t>
            </a:r>
            <a:r>
              <a:rPr lang="fr-BE" sz="1500" dirty="0">
                <a:latin typeface="Arial" panose="020B0604020202020204" pitchFamily="34" charset="0"/>
                <a:cs typeface="Arial" panose="020B0604020202020204" pitchFamily="34" charset="0"/>
              </a:rPr>
              <a:t>  </a:t>
            </a:r>
            <a:r>
              <a:rPr lang="fr-BE" sz="1500" dirty="0" err="1">
                <a:latin typeface="Arial" panose="020B0604020202020204" pitchFamily="34" charset="0"/>
                <a:cs typeface="Arial" panose="020B0604020202020204" pitchFamily="34" charset="0"/>
              </a:rPr>
              <a:t>oceanica</a:t>
            </a:r>
            <a:r>
              <a:rPr lang="fr-BE" sz="1500" dirty="0">
                <a:latin typeface="Arial" panose="020B0604020202020204" pitchFamily="34" charset="0"/>
                <a:cs typeface="Arial" panose="020B0604020202020204" pitchFamily="34" charset="0"/>
              </a:rPr>
              <a:t>  </a:t>
            </a:r>
            <a:r>
              <a:rPr lang="fr-BE" sz="1500" dirty="0" smtClean="0">
                <a:latin typeface="Arial" panose="020B0604020202020204" pitchFamily="34" charset="0"/>
                <a:cs typeface="Arial" panose="020B0604020202020204" pitchFamily="34" charset="0"/>
              </a:rPr>
              <a:t>(Michel, 2012; </a:t>
            </a:r>
            <a:r>
              <a:rPr lang="fr-BE" sz="1500" dirty="0" err="1" smtClean="0">
                <a:latin typeface="Arial" panose="020B0604020202020204" pitchFamily="34" charset="0"/>
                <a:cs typeface="Arial" panose="020B0604020202020204" pitchFamily="34" charset="0"/>
              </a:rPr>
              <a:t>redrawn</a:t>
            </a:r>
            <a:r>
              <a:rPr lang="fr-BE" sz="1500" dirty="0" smtClean="0">
                <a:latin typeface="Arial" panose="020B0604020202020204" pitchFamily="34" charset="0"/>
                <a:cs typeface="Arial" panose="020B0604020202020204" pitchFamily="34" charset="0"/>
              </a:rPr>
              <a:t>  </a:t>
            </a:r>
            <a:r>
              <a:rPr lang="fr-BE" sz="1500" dirty="0" err="1">
                <a:latin typeface="Arial" panose="020B0604020202020204" pitchFamily="34" charset="0"/>
                <a:cs typeface="Arial" panose="020B0604020202020204" pitchFamily="34" charset="0"/>
              </a:rPr>
              <a:t>using</a:t>
            </a:r>
            <a:r>
              <a:rPr lang="fr-BE" sz="1500" dirty="0">
                <a:latin typeface="Arial" panose="020B0604020202020204" pitchFamily="34" charset="0"/>
                <a:cs typeface="Arial" panose="020B0604020202020204" pitchFamily="34" charset="0"/>
              </a:rPr>
              <a:t>  data  </a:t>
            </a:r>
            <a:r>
              <a:rPr lang="fr-BE" sz="1500" dirty="0" err="1">
                <a:latin typeface="Arial" panose="020B0604020202020204" pitchFamily="34" charset="0"/>
                <a:cs typeface="Arial" panose="020B0604020202020204" pitchFamily="34" charset="0"/>
              </a:rPr>
              <a:t>from</a:t>
            </a:r>
            <a:r>
              <a:rPr lang="fr-BE" sz="1500" dirty="0">
                <a:latin typeface="Arial" panose="020B0604020202020204" pitchFamily="34" charset="0"/>
                <a:cs typeface="Arial" panose="020B0604020202020204" pitchFamily="34" charset="0"/>
              </a:rPr>
              <a:t>  </a:t>
            </a:r>
            <a:r>
              <a:rPr lang="fr-BE" sz="1500" dirty="0" err="1" smtClean="0">
                <a:latin typeface="Arial" panose="020B0604020202020204" pitchFamily="34" charset="0"/>
                <a:cs typeface="Arial" panose="020B0604020202020204" pitchFamily="34" charset="0"/>
              </a:rPr>
              <a:t>Lipkin</a:t>
            </a:r>
            <a:r>
              <a:rPr lang="fr-BE" sz="1500" dirty="0" smtClean="0">
                <a:latin typeface="Arial" panose="020B0604020202020204" pitchFamily="34" charset="0"/>
                <a:cs typeface="Arial" panose="020B0604020202020204" pitchFamily="34" charset="0"/>
              </a:rPr>
              <a:t> et  </a:t>
            </a:r>
            <a:r>
              <a:rPr lang="fr-BE" sz="1500" dirty="0">
                <a:latin typeface="Arial" panose="020B0604020202020204" pitchFamily="34" charset="0"/>
                <a:cs typeface="Arial" panose="020B0604020202020204" pitchFamily="34" charset="0"/>
              </a:rPr>
              <a:t>al.,  </a:t>
            </a:r>
            <a:r>
              <a:rPr lang="fr-BE" sz="1500" dirty="0" smtClean="0">
                <a:latin typeface="Arial" panose="020B0604020202020204" pitchFamily="34" charset="0"/>
                <a:cs typeface="Arial" panose="020B0604020202020204" pitchFamily="34" charset="0"/>
              </a:rPr>
              <a:t>2003 </a:t>
            </a:r>
            <a:r>
              <a:rPr lang="fr-BE" sz="1500" dirty="0">
                <a:latin typeface="Arial" panose="020B0604020202020204" pitchFamily="34" charset="0"/>
                <a:cs typeface="Arial" panose="020B0604020202020204" pitchFamily="34" charset="0"/>
              </a:rPr>
              <a:t>;  </a:t>
            </a:r>
            <a:r>
              <a:rPr lang="fr-BE" sz="1500" dirty="0" err="1" smtClean="0">
                <a:latin typeface="Arial" panose="020B0604020202020204" pitchFamily="34" charset="0"/>
                <a:cs typeface="Arial" panose="020B0604020202020204" pitchFamily="34" charset="0"/>
              </a:rPr>
              <a:t>Procaccini</a:t>
            </a:r>
            <a:r>
              <a:rPr lang="fr-BE" sz="1500" dirty="0" smtClean="0">
                <a:latin typeface="Arial" panose="020B0604020202020204" pitchFamily="34" charset="0"/>
                <a:cs typeface="Arial" panose="020B0604020202020204" pitchFamily="34" charset="0"/>
              </a:rPr>
              <a:t> et  </a:t>
            </a:r>
            <a:r>
              <a:rPr lang="fr-BE" sz="1500" dirty="0">
                <a:latin typeface="Arial" panose="020B0604020202020204" pitchFamily="34" charset="0"/>
                <a:cs typeface="Arial" panose="020B0604020202020204" pitchFamily="34" charset="0"/>
              </a:rPr>
              <a:t>al.,  </a:t>
            </a:r>
            <a:r>
              <a:rPr lang="fr-BE" sz="1500" dirty="0" smtClean="0">
                <a:latin typeface="Arial" panose="020B0604020202020204" pitchFamily="34" charset="0"/>
                <a:cs typeface="Arial" panose="020B0604020202020204" pitchFamily="34" charset="0"/>
              </a:rPr>
              <a:t>2003; </a:t>
            </a:r>
            <a:r>
              <a:rPr lang="fr-BE" sz="1500" dirty="0" err="1" smtClean="0">
                <a:latin typeface="Arial" panose="020B0604020202020204" pitchFamily="34" charset="0"/>
                <a:cs typeface="Arial" panose="020B0604020202020204" pitchFamily="34" charset="0"/>
              </a:rPr>
              <a:t>Boudouresque</a:t>
            </a:r>
            <a:r>
              <a:rPr lang="fr-BE" sz="1500" dirty="0" smtClean="0">
                <a:latin typeface="Arial" panose="020B0604020202020204" pitchFamily="34" charset="0"/>
                <a:cs typeface="Arial" panose="020B0604020202020204" pitchFamily="34" charset="0"/>
              </a:rPr>
              <a:t> et  </a:t>
            </a:r>
            <a:r>
              <a:rPr lang="fr-BE" sz="1500" dirty="0">
                <a:latin typeface="Arial" panose="020B0604020202020204" pitchFamily="34" charset="0"/>
                <a:cs typeface="Arial" panose="020B0604020202020204" pitchFamily="34" charset="0"/>
              </a:rPr>
              <a:t>al.,  </a:t>
            </a:r>
            <a:r>
              <a:rPr lang="fr-BE" sz="1500" dirty="0" smtClean="0">
                <a:latin typeface="Arial" panose="020B0604020202020204" pitchFamily="34" charset="0"/>
                <a:cs typeface="Arial" panose="020B0604020202020204" pitchFamily="34" charset="0"/>
              </a:rPr>
              <a:t>2006; </a:t>
            </a:r>
            <a:r>
              <a:rPr lang="fr-BE" sz="1500" dirty="0" err="1" smtClean="0">
                <a:latin typeface="Arial" panose="020B0604020202020204" pitchFamily="34" charset="0"/>
                <a:cs typeface="Arial" panose="020B0604020202020204" pitchFamily="34" charset="0"/>
              </a:rPr>
              <a:t>Gobert</a:t>
            </a:r>
            <a:r>
              <a:rPr lang="fr-BE" sz="1500" dirty="0" smtClean="0">
                <a:latin typeface="Arial" panose="020B0604020202020204" pitchFamily="34" charset="0"/>
                <a:cs typeface="Arial" panose="020B0604020202020204" pitchFamily="34" charset="0"/>
              </a:rPr>
              <a:t> et al.,  2006; </a:t>
            </a:r>
            <a:r>
              <a:rPr lang="fr-BE" sz="1500" dirty="0" err="1" smtClean="0">
                <a:latin typeface="Arial" panose="020B0604020202020204" pitchFamily="34" charset="0"/>
                <a:cs typeface="Arial" panose="020B0604020202020204" pitchFamily="34" charset="0"/>
              </a:rPr>
              <a:t>Meinesz</a:t>
            </a:r>
            <a:r>
              <a:rPr lang="fr-BE" sz="1500" dirty="0" smtClean="0">
                <a:latin typeface="Arial" panose="020B0604020202020204" pitchFamily="34" charset="0"/>
                <a:cs typeface="Arial" panose="020B0604020202020204" pitchFamily="34" charset="0"/>
              </a:rPr>
              <a:t> et  </a:t>
            </a:r>
            <a:r>
              <a:rPr lang="fr-BE" sz="1500" dirty="0">
                <a:latin typeface="Arial" panose="020B0604020202020204" pitchFamily="34" charset="0"/>
                <a:cs typeface="Arial" panose="020B0604020202020204" pitchFamily="34" charset="0"/>
              </a:rPr>
              <a:t>al.,  2009</a:t>
            </a:r>
            <a:r>
              <a:rPr lang="fr-BE" sz="1500" dirty="0" smtClean="0">
                <a:latin typeface="Arial" panose="020B0604020202020204" pitchFamily="34" charset="0"/>
                <a:cs typeface="Arial" panose="020B0604020202020204" pitchFamily="34" charset="0"/>
              </a:rPr>
              <a:t>). 1</a:t>
            </a:r>
            <a:r>
              <a:rPr lang="fr-BE" sz="1500" dirty="0">
                <a:latin typeface="Arial" panose="020B0604020202020204" pitchFamily="34" charset="0"/>
                <a:cs typeface="Arial" panose="020B0604020202020204" pitchFamily="34" charset="0"/>
              </a:rPr>
              <a:t>: Gibraltar; 2: Almeria; 3: </a:t>
            </a:r>
            <a:r>
              <a:rPr lang="fr-BE" sz="1500" dirty="0" smtClean="0">
                <a:latin typeface="Arial" panose="020B0604020202020204" pitchFamily="34" charset="0"/>
                <a:cs typeface="Arial" panose="020B0604020202020204" pitchFamily="34" charset="0"/>
              </a:rPr>
              <a:t>Oran</a:t>
            </a:r>
            <a:r>
              <a:rPr lang="fr-BE" sz="1500" dirty="0">
                <a:latin typeface="Arial" panose="020B0604020202020204" pitchFamily="34" charset="0"/>
                <a:cs typeface="Arial" panose="020B0604020202020204" pitchFamily="34" charset="0"/>
              </a:rPr>
              <a:t>;  4:  </a:t>
            </a:r>
            <a:r>
              <a:rPr lang="fr-BE" sz="1500" dirty="0" err="1">
                <a:latin typeface="Arial" panose="020B0604020202020204" pitchFamily="34" charset="0"/>
                <a:cs typeface="Arial" panose="020B0604020202020204" pitchFamily="34" charset="0"/>
              </a:rPr>
              <a:t>Coasts</a:t>
            </a:r>
            <a:r>
              <a:rPr lang="fr-BE" sz="1500" dirty="0">
                <a:latin typeface="Arial" panose="020B0604020202020204" pitchFamily="34" charset="0"/>
                <a:cs typeface="Arial" panose="020B0604020202020204" pitchFamily="34" charset="0"/>
              </a:rPr>
              <a:t>  of  </a:t>
            </a:r>
            <a:r>
              <a:rPr lang="fr-BE" sz="1500" dirty="0" err="1">
                <a:latin typeface="Arial" panose="020B0604020202020204" pitchFamily="34" charset="0"/>
                <a:cs typeface="Arial" panose="020B0604020202020204" pitchFamily="34" charset="0"/>
              </a:rPr>
              <a:t>Syria</a:t>
            </a:r>
            <a:r>
              <a:rPr lang="fr-BE" sz="1500" dirty="0">
                <a:latin typeface="Arial" panose="020B0604020202020204" pitchFamily="34" charset="0"/>
                <a:cs typeface="Arial" panose="020B0604020202020204" pitchFamily="34" charset="0"/>
              </a:rPr>
              <a:t>,  </a:t>
            </a:r>
            <a:r>
              <a:rPr lang="fr-BE" sz="1500" dirty="0" err="1">
                <a:latin typeface="Arial" panose="020B0604020202020204" pitchFamily="34" charset="0"/>
                <a:cs typeface="Arial" panose="020B0604020202020204" pitchFamily="34" charset="0"/>
              </a:rPr>
              <a:t>Israel</a:t>
            </a:r>
            <a:r>
              <a:rPr lang="fr-BE" sz="1500" dirty="0">
                <a:latin typeface="Arial" panose="020B0604020202020204" pitchFamily="34" charset="0"/>
                <a:cs typeface="Arial" panose="020B0604020202020204" pitchFamily="34" charset="0"/>
              </a:rPr>
              <a:t>  and  Lebanon;  A:  </a:t>
            </a:r>
            <a:r>
              <a:rPr lang="fr-BE" sz="1500" dirty="0" err="1">
                <a:latin typeface="Arial" panose="020B0604020202020204" pitchFamily="34" charset="0"/>
                <a:cs typeface="Arial" panose="020B0604020202020204" pitchFamily="34" charset="0"/>
              </a:rPr>
              <a:t>Rhone</a:t>
            </a:r>
            <a:r>
              <a:rPr lang="fr-BE" sz="1500" dirty="0">
                <a:latin typeface="Arial" panose="020B0604020202020204" pitchFamily="34" charset="0"/>
                <a:cs typeface="Arial" panose="020B0604020202020204" pitchFamily="34" charset="0"/>
              </a:rPr>
              <a:t>  </a:t>
            </a:r>
            <a:r>
              <a:rPr lang="fr-BE" sz="1500" dirty="0" err="1">
                <a:latin typeface="Arial" panose="020B0604020202020204" pitchFamily="34" charset="0"/>
                <a:cs typeface="Arial" panose="020B0604020202020204" pitchFamily="34" charset="0"/>
              </a:rPr>
              <a:t>estuary</a:t>
            </a:r>
            <a:r>
              <a:rPr lang="fr-BE" sz="1500" dirty="0">
                <a:latin typeface="Arial" panose="020B0604020202020204" pitchFamily="34" charset="0"/>
                <a:cs typeface="Arial" panose="020B0604020202020204" pitchFamily="34" charset="0"/>
              </a:rPr>
              <a:t>;  B:  Po  </a:t>
            </a:r>
            <a:r>
              <a:rPr lang="fr-BE" sz="1500" dirty="0" err="1">
                <a:latin typeface="Arial" panose="020B0604020202020204" pitchFamily="34" charset="0"/>
                <a:cs typeface="Arial" panose="020B0604020202020204" pitchFamily="34" charset="0"/>
              </a:rPr>
              <a:t>estuary</a:t>
            </a:r>
            <a:r>
              <a:rPr lang="fr-BE" sz="1500" dirty="0">
                <a:latin typeface="Arial" panose="020B0604020202020204" pitchFamily="34" charset="0"/>
                <a:cs typeface="Arial" panose="020B0604020202020204" pitchFamily="34" charset="0"/>
              </a:rPr>
              <a:t>; </a:t>
            </a:r>
            <a:r>
              <a:rPr lang="fr-BE" sz="1500" dirty="0" smtClean="0">
                <a:latin typeface="Arial" panose="020B0604020202020204" pitchFamily="34" charset="0"/>
                <a:cs typeface="Arial" panose="020B0604020202020204" pitchFamily="34" charset="0"/>
              </a:rPr>
              <a:t>C</a:t>
            </a:r>
            <a:r>
              <a:rPr lang="fr-BE" sz="1500" dirty="0">
                <a:latin typeface="Arial" panose="020B0604020202020204" pitchFamily="34" charset="0"/>
                <a:cs typeface="Arial" panose="020B0604020202020204" pitchFamily="34" charset="0"/>
              </a:rPr>
              <a:t>: Nile </a:t>
            </a:r>
            <a:r>
              <a:rPr lang="fr-BE" sz="1500" dirty="0" err="1">
                <a:latin typeface="Arial" panose="020B0604020202020204" pitchFamily="34" charset="0"/>
                <a:cs typeface="Arial" panose="020B0604020202020204" pitchFamily="34" charset="0"/>
              </a:rPr>
              <a:t>estuary</a:t>
            </a:r>
            <a:r>
              <a:rPr lang="fr-BE" sz="1500" dirty="0">
                <a:latin typeface="Arial" panose="020B0604020202020204" pitchFamily="34" charset="0"/>
                <a:cs typeface="Arial" panose="020B0604020202020204" pitchFamily="34" charset="0"/>
              </a:rPr>
              <a:t>.</a:t>
            </a:r>
          </a:p>
        </p:txBody>
      </p:sp>
      <p:sp>
        <p:nvSpPr>
          <p:cNvPr id="13" name="Text Box 43"/>
          <p:cNvSpPr txBox="1">
            <a:spLocks noChangeArrowheads="1"/>
          </p:cNvSpPr>
          <p:nvPr/>
        </p:nvSpPr>
        <p:spPr bwMode="auto">
          <a:xfrm>
            <a:off x="836612" y="412750"/>
            <a:ext cx="6183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sz="2400" i="1" dirty="0" err="1"/>
              <a:t>Posidonia</a:t>
            </a:r>
            <a:r>
              <a:rPr lang="fr-BE" sz="2400" i="1" dirty="0"/>
              <a:t> </a:t>
            </a:r>
            <a:r>
              <a:rPr lang="fr-BE" sz="2400" i="1" dirty="0" err="1" smtClean="0"/>
              <a:t>oceanica</a:t>
            </a:r>
            <a:r>
              <a:rPr lang="fr-BE" sz="2400" dirty="0" smtClean="0"/>
              <a:t> distribution</a:t>
            </a:r>
            <a:endParaRPr lang="fr-BE" sz="2400" dirty="0"/>
          </a:p>
        </p:txBody>
      </p:sp>
      <p:grpSp>
        <p:nvGrpSpPr>
          <p:cNvPr id="14" name="Groupe 13"/>
          <p:cNvGrpSpPr/>
          <p:nvPr/>
        </p:nvGrpSpPr>
        <p:grpSpPr>
          <a:xfrm>
            <a:off x="7669488" y="88519"/>
            <a:ext cx="1474282" cy="806577"/>
            <a:chOff x="7669488" y="85344"/>
            <a:chExt cx="1474282" cy="806577"/>
          </a:xfrm>
        </p:grpSpPr>
        <p:pic>
          <p:nvPicPr>
            <p:cNvPr id="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logo Ocea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5088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935" r="26130"/>
          <a:stretch/>
        </p:blipFill>
        <p:spPr bwMode="auto">
          <a:xfrm>
            <a:off x="929250" y="739775"/>
            <a:ext cx="4476188" cy="61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rot="19500000">
            <a:off x="2574276" y="2517775"/>
            <a:ext cx="252412" cy="1177925"/>
          </a:xfrm>
          <a:prstGeom prst="rect">
            <a:avLst/>
          </a:prstGeom>
          <a:solidFill>
            <a:srgbClr val="FFC0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BE" sz="1600" b="1" dirty="0">
                <a:solidFill>
                  <a:srgbClr val="FF0000"/>
                </a:solidFill>
                <a:latin typeface="Arial" pitchFamily="34" charset="0"/>
                <a:cs typeface="Arial" pitchFamily="34" charset="0"/>
              </a:rPr>
              <a:t>A</a:t>
            </a:r>
            <a:r>
              <a:rPr lang="fr-BE" sz="1600" b="1" dirty="0" smtClean="0">
                <a:solidFill>
                  <a:srgbClr val="FF0000"/>
                </a:solidFill>
                <a:latin typeface="Arial" pitchFamily="34" charset="0"/>
                <a:cs typeface="Arial" pitchFamily="34" charset="0"/>
              </a:rPr>
              <a:t>1</a:t>
            </a:r>
            <a:endParaRPr lang="fr-BE" sz="1600" b="1" dirty="0">
              <a:solidFill>
                <a:srgbClr val="FF0000"/>
              </a:solidFill>
              <a:latin typeface="Arial" pitchFamily="34" charset="0"/>
              <a:cs typeface="Arial" pitchFamily="34" charset="0"/>
            </a:endParaRPr>
          </a:p>
          <a:p>
            <a:pPr algn="ctr" fontAlgn="auto">
              <a:spcBef>
                <a:spcPts val="0"/>
              </a:spcBef>
              <a:spcAft>
                <a:spcPts val="0"/>
              </a:spcAft>
              <a:defRPr/>
            </a:pPr>
            <a:r>
              <a:rPr lang="fr-BE" sz="1600" b="1" dirty="0" smtClean="0">
                <a:solidFill>
                  <a:srgbClr val="FF0000"/>
                </a:solidFill>
                <a:latin typeface="Arial" pitchFamily="34" charset="0"/>
                <a:cs typeface="Arial" pitchFamily="34" charset="0"/>
              </a:rPr>
              <a:t>-</a:t>
            </a:r>
            <a:r>
              <a:rPr lang="fr-BE" sz="1600" b="1" dirty="0">
                <a:solidFill>
                  <a:srgbClr val="FF0000"/>
                </a:solidFill>
                <a:latin typeface="Arial" pitchFamily="34" charset="0"/>
                <a:cs typeface="Arial" pitchFamily="34" charset="0"/>
              </a:rPr>
              <a:t>A</a:t>
            </a:r>
            <a:r>
              <a:rPr lang="fr-BE" sz="1600" b="1" dirty="0" smtClean="0">
                <a:solidFill>
                  <a:srgbClr val="FF0000"/>
                </a:solidFill>
                <a:latin typeface="Arial" pitchFamily="34" charset="0"/>
                <a:cs typeface="Arial" pitchFamily="34" charset="0"/>
              </a:rPr>
              <a:t>9</a:t>
            </a:r>
            <a:endParaRPr lang="fr-BE" sz="1600" b="1" dirty="0">
              <a:solidFill>
                <a:srgbClr val="FF0000"/>
              </a:solidFill>
              <a:latin typeface="Arial" pitchFamily="34" charset="0"/>
              <a:cs typeface="Arial" pitchFamily="34" charset="0"/>
            </a:endParaRPr>
          </a:p>
        </p:txBody>
      </p:sp>
      <p:grpSp>
        <p:nvGrpSpPr>
          <p:cNvPr id="10245" name="Groupe 2"/>
          <p:cNvGrpSpPr>
            <a:grpSpLocks/>
          </p:cNvGrpSpPr>
          <p:nvPr/>
        </p:nvGrpSpPr>
        <p:grpSpPr bwMode="auto">
          <a:xfrm>
            <a:off x="0" y="0"/>
            <a:ext cx="9144000" cy="6858000"/>
            <a:chOff x="0" y="0"/>
            <a:chExt cx="9144000" cy="6858000"/>
          </a:xfrm>
        </p:grpSpPr>
        <p:sp>
          <p:nvSpPr>
            <p:cNvPr id="27" name="Rectangle 26"/>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8" name="Rectangle 27"/>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10247" name="Text Box 43"/>
          <p:cNvSpPr txBox="1">
            <a:spLocks noChangeArrowheads="1"/>
          </p:cNvSpPr>
          <p:nvPr/>
        </p:nvSpPr>
        <p:spPr bwMode="auto">
          <a:xfrm>
            <a:off x="836613" y="412750"/>
            <a:ext cx="4959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pitchFamily="34" charset="0"/>
                <a:cs typeface="Arial" pitchFamily="34" charset="0"/>
              </a:rPr>
              <a:t>Local monitoring: Ajaccio </a:t>
            </a:r>
            <a:r>
              <a:rPr lang="fr-BE" sz="2400" dirty="0" err="1" smtClean="0">
                <a:latin typeface="Arial" pitchFamily="34" charset="0"/>
                <a:cs typeface="Arial" pitchFamily="34" charset="0"/>
              </a:rPr>
              <a:t>Bay</a:t>
            </a:r>
            <a:endParaRPr lang="fr-BE" sz="2400" dirty="0">
              <a:latin typeface="Arial" pitchFamily="34" charset="0"/>
              <a:cs typeface="Arial" pitchFamily="34" charset="0"/>
            </a:endParaRPr>
          </a:p>
        </p:txBody>
      </p:sp>
      <p:pic>
        <p:nvPicPr>
          <p:cNvPr id="8201" name="Picture 5"/>
          <p:cNvPicPr>
            <a:picLocks noChangeAspect="1" noChangeArrowheads="1"/>
          </p:cNvPicPr>
          <p:nvPr/>
        </p:nvPicPr>
        <p:blipFill>
          <a:blip r:embed="rId4">
            <a:extLst>
              <a:ext uri="{28A0092B-C50C-407E-A947-70E740481C1C}">
                <a14:useLocalDpi xmlns:a14="http://schemas.microsoft.com/office/drawing/2010/main" val="0"/>
              </a:ext>
            </a:extLst>
          </a:blip>
          <a:srcRect l="36086" t="15775" r="39639" b="17278"/>
          <a:stretch>
            <a:fillRect/>
          </a:stretch>
        </p:blipFill>
        <p:spPr bwMode="auto">
          <a:xfrm>
            <a:off x="5660740" y="895351"/>
            <a:ext cx="3231740" cy="596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6595707" y="4696116"/>
            <a:ext cx="374650" cy="431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pic>
        <p:nvPicPr>
          <p:cNvPr id="49" name="Image 51" descr="Imagex.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02382" y="4365104"/>
            <a:ext cx="3829658" cy="1569660"/>
          </a:xfrm>
          <a:prstGeom prst="rect">
            <a:avLst/>
          </a:prstGeom>
        </p:spPr>
        <p:txBody>
          <a:bodyPr wrap="square">
            <a:spAutoFit/>
          </a:bodyPr>
          <a:lstStyle/>
          <a:p>
            <a:pPr algn="just"/>
            <a:r>
              <a:rPr lang="en-GB" sz="1600" i="1" dirty="0">
                <a:solidFill>
                  <a:schemeClr val="bg1"/>
                </a:solidFill>
                <a:latin typeface="Arial" panose="020B0604020202020204" pitchFamily="34" charset="0"/>
                <a:cs typeface="Arial" panose="020B0604020202020204" pitchFamily="34" charset="0"/>
              </a:rPr>
              <a:t>P. </a:t>
            </a:r>
            <a:r>
              <a:rPr lang="en-GB" sz="1600" i="1" dirty="0" err="1">
                <a:solidFill>
                  <a:schemeClr val="bg1"/>
                </a:solidFill>
                <a:latin typeface="Arial" panose="020B0604020202020204" pitchFamily="34" charset="0"/>
                <a:cs typeface="Arial" panose="020B0604020202020204" pitchFamily="34" charset="0"/>
              </a:rPr>
              <a:t>oceanica</a:t>
            </a:r>
            <a:r>
              <a:rPr lang="en-GB" sz="1600" dirty="0">
                <a:solidFill>
                  <a:schemeClr val="bg1"/>
                </a:solidFill>
                <a:latin typeface="Arial" panose="020B0604020202020204" pitchFamily="34" charset="0"/>
                <a:cs typeface="Arial" panose="020B0604020202020204" pitchFamily="34" charset="0"/>
              </a:rPr>
              <a:t> </a:t>
            </a:r>
            <a:r>
              <a:rPr lang="en-GB" sz="1600" dirty="0" smtClean="0">
                <a:solidFill>
                  <a:schemeClr val="bg1"/>
                </a:solidFill>
                <a:latin typeface="Arial" panose="020B0604020202020204" pitchFamily="34" charset="0"/>
                <a:cs typeface="Arial" panose="020B0604020202020204" pitchFamily="34" charset="0"/>
              </a:rPr>
              <a:t> sampled in </a:t>
            </a:r>
            <a:r>
              <a:rPr lang="en-GB" sz="1600" dirty="0">
                <a:solidFill>
                  <a:schemeClr val="bg1"/>
                </a:solidFill>
                <a:latin typeface="Arial" panose="020B0604020202020204" pitchFamily="34" charset="0"/>
                <a:cs typeface="Arial" panose="020B0604020202020204" pitchFamily="34" charset="0"/>
              </a:rPr>
              <a:t>9 stations </a:t>
            </a:r>
            <a:r>
              <a:rPr lang="en-GB" sz="1600" dirty="0" smtClean="0">
                <a:solidFill>
                  <a:schemeClr val="bg1"/>
                </a:solidFill>
                <a:latin typeface="Arial" panose="020B0604020202020204" pitchFamily="34" charset="0"/>
                <a:cs typeface="Arial" panose="020B0604020202020204" pitchFamily="34" charset="0"/>
              </a:rPr>
              <a:t>along </a:t>
            </a:r>
            <a:r>
              <a:rPr lang="en-GB" sz="1600" dirty="0">
                <a:solidFill>
                  <a:schemeClr val="bg1"/>
                </a:solidFill>
                <a:latin typeface="Arial" panose="020B0604020202020204" pitchFamily="34" charset="0"/>
                <a:cs typeface="Arial" panose="020B0604020202020204" pitchFamily="34" charset="0"/>
              </a:rPr>
              <a:t>a radial located at the back of the Ajaccio Bay, with increasing distance from the port and urban centre of Ajaccio </a:t>
            </a:r>
            <a:r>
              <a:rPr lang="en-GB" sz="1600" dirty="0" smtClean="0">
                <a:solidFill>
                  <a:schemeClr val="bg1"/>
                </a:solidFill>
                <a:latin typeface="Arial" panose="020B0604020202020204" pitchFamily="34" charset="0"/>
                <a:cs typeface="Arial" panose="020B0604020202020204" pitchFamily="34" charset="0"/>
              </a:rPr>
              <a:t>city (</a:t>
            </a:r>
            <a:r>
              <a:rPr lang="en-GB" sz="1600" dirty="0" err="1" smtClean="0">
                <a:solidFill>
                  <a:schemeClr val="bg1"/>
                </a:solidFill>
                <a:latin typeface="Arial" panose="020B0604020202020204" pitchFamily="34" charset="0"/>
                <a:cs typeface="Arial" panose="020B0604020202020204" pitchFamily="34" charset="0"/>
              </a:rPr>
              <a:t>Richir</a:t>
            </a:r>
            <a:r>
              <a:rPr lang="en-GB" sz="1600" dirty="0" smtClean="0">
                <a:solidFill>
                  <a:schemeClr val="bg1"/>
                </a:solidFill>
                <a:latin typeface="Arial" panose="020B0604020202020204" pitchFamily="34" charset="0"/>
                <a:cs typeface="Arial" panose="020B0604020202020204" pitchFamily="34" charset="0"/>
              </a:rPr>
              <a:t> and </a:t>
            </a:r>
            <a:r>
              <a:rPr lang="en-GB" sz="1600" dirty="0" err="1" smtClean="0">
                <a:solidFill>
                  <a:schemeClr val="bg1"/>
                </a:solidFill>
                <a:latin typeface="Arial" panose="020B0604020202020204" pitchFamily="34" charset="0"/>
                <a:cs typeface="Arial" panose="020B0604020202020204" pitchFamily="34" charset="0"/>
              </a:rPr>
              <a:t>Gobert</a:t>
            </a:r>
            <a:r>
              <a:rPr lang="en-GB" sz="1600" dirty="0" smtClean="0">
                <a:solidFill>
                  <a:schemeClr val="bg1"/>
                </a:solidFill>
                <a:latin typeface="Arial" panose="020B0604020202020204" pitchFamily="34" charset="0"/>
                <a:cs typeface="Arial" panose="020B0604020202020204" pitchFamily="34" charset="0"/>
              </a:rPr>
              <a:t>, in press).</a:t>
            </a:r>
            <a:endParaRPr lang="fr-BE" sz="1600" dirty="0">
              <a:solidFill>
                <a:schemeClr val="bg1"/>
              </a:solidFill>
              <a:latin typeface="Arial" panose="020B0604020202020204" pitchFamily="34" charset="0"/>
              <a:cs typeface="Arial" panose="020B0604020202020204" pitchFamily="34" charset="0"/>
            </a:endParaRPr>
          </a:p>
        </p:txBody>
      </p:sp>
      <p:grpSp>
        <p:nvGrpSpPr>
          <p:cNvPr id="18" name="Groupe 17"/>
          <p:cNvGrpSpPr/>
          <p:nvPr/>
        </p:nvGrpSpPr>
        <p:grpSpPr>
          <a:xfrm>
            <a:off x="7669488" y="88519"/>
            <a:ext cx="1474282" cy="806577"/>
            <a:chOff x="7669488" y="85344"/>
            <a:chExt cx="1474282" cy="806577"/>
          </a:xfrm>
        </p:grpSpPr>
        <p:pic>
          <p:nvPicPr>
            <p:cNvPr id="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logo Oce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51885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e 2"/>
          <p:cNvGrpSpPr>
            <a:grpSpLocks/>
          </p:cNvGrpSpPr>
          <p:nvPr/>
        </p:nvGrpSpPr>
        <p:grpSpPr bwMode="auto">
          <a:xfrm>
            <a:off x="0" y="0"/>
            <a:ext cx="9144000" cy="6858000"/>
            <a:chOff x="0" y="0"/>
            <a:chExt cx="9144000" cy="6858000"/>
          </a:xfrm>
        </p:grpSpPr>
        <p:sp>
          <p:nvSpPr>
            <p:cNvPr id="3" name="Rectangle 2"/>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 name="Rectangle 3"/>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pic>
        <p:nvPicPr>
          <p:cNvPr id="38" name="Image 51" descr="Imagex.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ChangeArrowheads="1"/>
          </p:cNvSpPr>
          <p:nvPr/>
        </p:nvSpPr>
        <p:spPr bwMode="auto">
          <a:xfrm>
            <a:off x="849313" y="404813"/>
            <a:ext cx="5391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latin typeface="Arial" pitchFamily="34" charset="0"/>
                <a:cs typeface="Arial" pitchFamily="34" charset="0"/>
              </a:rPr>
              <a:t>Global monitoring: Mediterranean Sea</a:t>
            </a:r>
            <a:endParaRPr lang="fr-BE" sz="2400" dirty="0">
              <a:latin typeface="Arial" pitchFamily="34" charset="0"/>
              <a:cs typeface="Arial" pitchFamily="34" charset="0"/>
            </a:endParaRP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3670" t="6826"/>
          <a:stretch/>
        </p:blipFill>
        <p:spPr>
          <a:xfrm>
            <a:off x="89499" y="1484784"/>
            <a:ext cx="9001860" cy="3805014"/>
          </a:xfrm>
          <a:prstGeom prst="rect">
            <a:avLst/>
          </a:prstGeom>
        </p:spPr>
      </p:pic>
      <p:sp>
        <p:nvSpPr>
          <p:cNvPr id="11" name="Rectangle 10"/>
          <p:cNvSpPr/>
          <p:nvPr/>
        </p:nvSpPr>
        <p:spPr>
          <a:xfrm>
            <a:off x="1118039" y="5546260"/>
            <a:ext cx="7571807" cy="954107"/>
          </a:xfrm>
          <a:prstGeom prst="rect">
            <a:avLst/>
          </a:prstGeom>
        </p:spPr>
        <p:txBody>
          <a:bodyPr wrap="square" lIns="0" rIns="0">
            <a:spAutoFit/>
          </a:bodyPr>
          <a:lstStyle/>
          <a:p>
            <a:pPr algn="just"/>
            <a:r>
              <a:rPr lang="en-GB" sz="1400" dirty="0">
                <a:latin typeface="Arial" panose="020B0604020202020204" pitchFamily="34" charset="0"/>
                <a:cs typeface="Arial" panose="020B0604020202020204" pitchFamily="34" charset="0"/>
              </a:rPr>
              <a:t>Map showing </a:t>
            </a:r>
            <a:r>
              <a:rPr lang="en-GB" sz="1400" dirty="0" smtClean="0">
                <a:latin typeface="Arial" panose="020B0604020202020204" pitchFamily="34" charset="0"/>
                <a:cs typeface="Arial" panose="020B0604020202020204" pitchFamily="34" charset="0"/>
              </a:rPr>
              <a:t>110 sites located </a:t>
            </a:r>
            <a:r>
              <a:rPr lang="en-GB" sz="1400" dirty="0">
                <a:latin typeface="Arial" panose="020B0604020202020204" pitchFamily="34" charset="0"/>
                <a:cs typeface="Arial" panose="020B0604020202020204" pitchFamily="34" charset="0"/>
              </a:rPr>
              <a:t>along the coasts of 13 Mediterranean </a:t>
            </a:r>
            <a:r>
              <a:rPr lang="en-GB" sz="1400" dirty="0" smtClean="0">
                <a:latin typeface="Arial" panose="020B0604020202020204" pitchFamily="34" charset="0"/>
                <a:cs typeface="Arial" panose="020B0604020202020204" pitchFamily="34" charset="0"/>
              </a:rPr>
              <a:t>countries and </a:t>
            </a:r>
            <a:r>
              <a:rPr lang="en-GB" sz="1400" dirty="0">
                <a:latin typeface="Arial" panose="020B0604020202020204" pitchFamily="34" charset="0"/>
                <a:cs typeface="Arial" panose="020B0604020202020204" pitchFamily="34" charset="0"/>
              </a:rPr>
              <a:t>sampled for </a:t>
            </a:r>
            <a:r>
              <a:rPr lang="en-GB" sz="1400" i="1" dirty="0" err="1">
                <a:latin typeface="Arial" panose="020B0604020202020204" pitchFamily="34" charset="0"/>
                <a:cs typeface="Arial" panose="020B0604020202020204" pitchFamily="34" charset="0"/>
              </a:rPr>
              <a:t>Posidonia</a:t>
            </a:r>
            <a:r>
              <a:rPr lang="en-GB" sz="1400" i="1" dirty="0">
                <a:latin typeface="Arial" panose="020B0604020202020204" pitchFamily="34" charset="0"/>
                <a:cs typeface="Arial" panose="020B0604020202020204" pitchFamily="34" charset="0"/>
              </a:rPr>
              <a:t> </a:t>
            </a:r>
            <a:r>
              <a:rPr lang="en-GB" sz="1400" i="1" dirty="0" err="1" smtClean="0">
                <a:latin typeface="Arial" panose="020B0604020202020204" pitchFamily="34" charset="0"/>
                <a:cs typeface="Arial" panose="020B0604020202020204" pitchFamily="34" charset="0"/>
              </a:rPr>
              <a:t>oceanica</a:t>
            </a:r>
            <a:r>
              <a:rPr lang="en-GB" sz="1400" dirty="0" smtClean="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Stars represent sites; roman numbers and dark grey arrows represent the subdivision of the Mediterranean into 6 </a:t>
            </a:r>
            <a:r>
              <a:rPr lang="en-GB" sz="1400" dirty="0" smtClean="0">
                <a:latin typeface="Arial" panose="020B0604020202020204" pitchFamily="34" charset="0"/>
                <a:cs typeface="Arial" panose="020B0604020202020204" pitchFamily="34" charset="0"/>
              </a:rPr>
              <a:t>sub-areas; the </a:t>
            </a:r>
            <a:r>
              <a:rPr lang="en-GB" sz="1400" dirty="0">
                <a:latin typeface="Arial" panose="020B0604020202020204" pitchFamily="34" charset="0"/>
                <a:cs typeface="Arial" panose="020B0604020202020204" pitchFamily="34" charset="0"/>
              </a:rPr>
              <a:t>thick dark grey line across the Strait of Sicily separates the western and the eastern Mediterranean </a:t>
            </a:r>
            <a:r>
              <a:rPr lang="en-GB" sz="1400" dirty="0" smtClean="0">
                <a:latin typeface="Arial" panose="020B0604020202020204" pitchFamily="34" charset="0"/>
                <a:cs typeface="Arial" panose="020B0604020202020204" pitchFamily="34" charset="0"/>
              </a:rPr>
              <a:t>basins </a:t>
            </a:r>
            <a:r>
              <a:rPr lang="fr-BE" sz="1400" dirty="0" smtClean="0">
                <a:latin typeface="Arial" panose="020B0604020202020204" pitchFamily="34" charset="0"/>
                <a:cs typeface="Arial" panose="020B0604020202020204" pitchFamily="34" charset="0"/>
              </a:rPr>
              <a:t>(</a:t>
            </a:r>
            <a:r>
              <a:rPr lang="fr-BE" sz="1400" dirty="0" err="1" smtClean="0">
                <a:latin typeface="Arial" panose="020B0604020202020204" pitchFamily="34" charset="0"/>
                <a:cs typeface="Arial" panose="020B0604020202020204" pitchFamily="34" charset="0"/>
              </a:rPr>
              <a:t>Richir</a:t>
            </a:r>
            <a:r>
              <a:rPr lang="fr-BE" sz="1400" dirty="0" smtClean="0">
                <a:latin typeface="Arial" panose="020B0604020202020204" pitchFamily="34" charset="0"/>
                <a:cs typeface="Arial" panose="020B0604020202020204" pitchFamily="34" charset="0"/>
              </a:rPr>
              <a:t> et al., in </a:t>
            </a:r>
            <a:r>
              <a:rPr lang="fr-BE" sz="1400" dirty="0" err="1" smtClean="0">
                <a:latin typeface="Arial" panose="020B0604020202020204" pitchFamily="34" charset="0"/>
                <a:cs typeface="Arial" panose="020B0604020202020204" pitchFamily="34" charset="0"/>
              </a:rPr>
              <a:t>press</a:t>
            </a:r>
            <a:r>
              <a:rPr lang="fr-BE" sz="1400" dirty="0" smtClean="0">
                <a:latin typeface="Arial" panose="020B0604020202020204" pitchFamily="34" charset="0"/>
                <a:cs typeface="Arial" panose="020B0604020202020204" pitchFamily="34" charset="0"/>
              </a:rPr>
              <a:t>)</a:t>
            </a:r>
            <a:endParaRPr lang="fr-BE" sz="1400" dirty="0">
              <a:latin typeface="Arial" panose="020B0604020202020204" pitchFamily="34" charset="0"/>
              <a:cs typeface="Arial" panose="020B0604020202020204" pitchFamily="34" charset="0"/>
            </a:endParaRPr>
          </a:p>
        </p:txBody>
      </p:sp>
      <p:grpSp>
        <p:nvGrpSpPr>
          <p:cNvPr id="12" name="Groupe 11"/>
          <p:cNvGrpSpPr/>
          <p:nvPr/>
        </p:nvGrpSpPr>
        <p:grpSpPr>
          <a:xfrm>
            <a:off x="7669488" y="88519"/>
            <a:ext cx="1474282" cy="806577"/>
            <a:chOff x="7669488" y="85344"/>
            <a:chExt cx="1474282" cy="806577"/>
          </a:xfrm>
        </p:grpSpPr>
        <p:pic>
          <p:nvPicPr>
            <p:cNvPr id="1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logo Ocea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10630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3" y="400050"/>
            <a:ext cx="2798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Questions?</a:t>
            </a:r>
            <a:endParaRPr lang="fr-BE" sz="2400" dirty="0">
              <a:latin typeface="Arial" charset="0"/>
              <a:cs typeface="Arial" charset="0"/>
            </a:endParaRPr>
          </a:p>
        </p:txBody>
      </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222663" y="1412776"/>
            <a:ext cx="4597809" cy="1785104"/>
          </a:xfrm>
          <a:prstGeom prst="rect">
            <a:avLst/>
          </a:prstGeom>
          <a:noFill/>
        </p:spPr>
        <p:txBody>
          <a:bodyPr wrap="square" rtlCol="0">
            <a:spAutoFit/>
          </a:bodyPr>
          <a:lstStyle/>
          <a:p>
            <a:pPr algn="r"/>
            <a:r>
              <a:rPr lang="fr-BE" sz="2200" dirty="0" err="1" smtClean="0">
                <a:latin typeface="Arial" panose="020B0604020202020204" pitchFamily="34" charset="0"/>
                <a:cs typeface="Arial" panose="020B0604020202020204" pitchFamily="34" charset="0"/>
              </a:rPr>
              <a:t>What</a:t>
            </a:r>
            <a:r>
              <a:rPr lang="fr-BE" sz="2200" dirty="0" smtClean="0">
                <a:latin typeface="Arial" panose="020B0604020202020204" pitchFamily="34" charset="0"/>
                <a:cs typeface="Arial" panose="020B0604020202020204" pitchFamily="34" charset="0"/>
              </a:rPr>
              <a:t> </a:t>
            </a:r>
            <a:r>
              <a:rPr lang="fr-BE" sz="2200" dirty="0" err="1" smtClean="0">
                <a:latin typeface="Arial" panose="020B0604020202020204" pitchFamily="34" charset="0"/>
                <a:cs typeface="Arial" panose="020B0604020202020204" pitchFamily="34" charset="0"/>
              </a:rPr>
              <a:t>is</a:t>
            </a:r>
            <a:r>
              <a:rPr lang="fr-BE" sz="2200" dirty="0" smtClean="0">
                <a:latin typeface="Arial" panose="020B0604020202020204" pitchFamily="34" charset="0"/>
                <a:cs typeface="Arial" panose="020B0604020202020204" pitchFamily="34" charset="0"/>
              </a:rPr>
              <a:t> the quantitative </a:t>
            </a:r>
            <a:r>
              <a:rPr lang="fr-BE" sz="2200" dirty="0" err="1" smtClean="0">
                <a:latin typeface="Arial" panose="020B0604020202020204" pitchFamily="34" charset="0"/>
                <a:cs typeface="Arial" panose="020B0604020202020204" pitchFamily="34" charset="0"/>
              </a:rPr>
              <a:t>role</a:t>
            </a:r>
            <a:r>
              <a:rPr lang="fr-BE" sz="2200" dirty="0" smtClean="0">
                <a:latin typeface="Arial" panose="020B0604020202020204" pitchFamily="34" charset="0"/>
                <a:cs typeface="Arial" panose="020B0604020202020204" pitchFamily="34" charset="0"/>
              </a:rPr>
              <a:t> </a:t>
            </a:r>
            <a:r>
              <a:rPr lang="fr-BE" sz="2200" dirty="0" err="1" smtClean="0">
                <a:latin typeface="Arial" panose="020B0604020202020204" pitchFamily="34" charset="0"/>
                <a:cs typeface="Arial" panose="020B0604020202020204" pitchFamily="34" charset="0"/>
              </a:rPr>
              <a:t>played</a:t>
            </a:r>
            <a:r>
              <a:rPr lang="fr-BE" sz="2200" dirty="0" smtClean="0">
                <a:latin typeface="Arial" panose="020B0604020202020204" pitchFamily="34" charset="0"/>
                <a:cs typeface="Arial" panose="020B0604020202020204" pitchFamily="34" charset="0"/>
              </a:rPr>
              <a:t> by </a:t>
            </a:r>
            <a:r>
              <a:rPr lang="fr-BE" sz="2200" i="1" dirty="0" err="1" smtClean="0">
                <a:latin typeface="Arial" panose="020B0604020202020204" pitchFamily="34" charset="0"/>
                <a:cs typeface="Arial" panose="020B0604020202020204" pitchFamily="34" charset="0"/>
              </a:rPr>
              <a:t>Posidonia</a:t>
            </a:r>
            <a:r>
              <a:rPr lang="fr-BE" sz="2200" i="1" dirty="0" smtClean="0">
                <a:latin typeface="Arial" panose="020B0604020202020204" pitchFamily="34" charset="0"/>
                <a:cs typeface="Arial" panose="020B0604020202020204" pitchFamily="34" charset="0"/>
              </a:rPr>
              <a:t> </a:t>
            </a:r>
            <a:r>
              <a:rPr lang="fr-BE" sz="2200" i="1" dirty="0" err="1" smtClean="0">
                <a:latin typeface="Arial" panose="020B0604020202020204" pitchFamily="34" charset="0"/>
                <a:cs typeface="Arial" panose="020B0604020202020204" pitchFamily="34" charset="0"/>
              </a:rPr>
              <a:t>oceanica</a:t>
            </a:r>
            <a:r>
              <a:rPr lang="fr-BE" sz="2200" dirty="0" smtClean="0">
                <a:latin typeface="Arial" panose="020B0604020202020204" pitchFamily="34" charset="0"/>
                <a:cs typeface="Arial" panose="020B0604020202020204" pitchFamily="34" charset="0"/>
              </a:rPr>
              <a:t> in the </a:t>
            </a:r>
            <a:r>
              <a:rPr lang="fr-BE" sz="2200" dirty="0" err="1" smtClean="0">
                <a:latin typeface="Arial" panose="020B0604020202020204" pitchFamily="34" charset="0"/>
                <a:cs typeface="Arial" panose="020B0604020202020204" pitchFamily="34" charset="0"/>
              </a:rPr>
              <a:t>coastal</a:t>
            </a:r>
            <a:r>
              <a:rPr lang="fr-BE" sz="2200" dirty="0" smtClean="0">
                <a:latin typeface="Arial" panose="020B0604020202020204" pitchFamily="34" charset="0"/>
                <a:cs typeface="Arial" panose="020B0604020202020204" pitchFamily="34" charset="0"/>
              </a:rPr>
              <a:t> </a:t>
            </a:r>
            <a:r>
              <a:rPr lang="fr-BE" sz="2200" dirty="0" err="1" smtClean="0">
                <a:latin typeface="Arial" panose="020B0604020202020204" pitchFamily="34" charset="0"/>
                <a:cs typeface="Arial" panose="020B0604020202020204" pitchFamily="34" charset="0"/>
              </a:rPr>
              <a:t>cycling</a:t>
            </a:r>
            <a:r>
              <a:rPr lang="fr-BE" sz="2200" dirty="0" smtClean="0">
                <a:latin typeface="Arial" panose="020B0604020202020204" pitchFamily="34" charset="0"/>
                <a:cs typeface="Arial" panose="020B0604020202020204" pitchFamily="34" charset="0"/>
              </a:rPr>
              <a:t> of trace </a:t>
            </a:r>
          </a:p>
          <a:p>
            <a:pPr algn="r"/>
            <a:r>
              <a:rPr lang="fr-BE" sz="2200" dirty="0" err="1" smtClean="0">
                <a:latin typeface="Arial" panose="020B0604020202020204" pitchFamily="34" charset="0"/>
                <a:cs typeface="Arial" panose="020B0604020202020204" pitchFamily="34" charset="0"/>
              </a:rPr>
              <a:t>elements</a:t>
            </a:r>
            <a:r>
              <a:rPr lang="fr-BE" sz="2200" dirty="0" smtClean="0">
                <a:latin typeface="Arial" panose="020B0604020202020204" pitchFamily="34" charset="0"/>
                <a:cs typeface="Arial" panose="020B0604020202020204" pitchFamily="34" charset="0"/>
              </a:rPr>
              <a:t> in the </a:t>
            </a:r>
          </a:p>
          <a:p>
            <a:pPr algn="r"/>
            <a:r>
              <a:rPr lang="fr-BE" sz="2200" dirty="0" err="1" smtClean="0">
                <a:latin typeface="Arial" panose="020B0604020202020204" pitchFamily="34" charset="0"/>
                <a:cs typeface="Arial" panose="020B0604020202020204" pitchFamily="34" charset="0"/>
              </a:rPr>
              <a:t>Mediterranean</a:t>
            </a:r>
            <a:r>
              <a:rPr lang="fr-BE" sz="2200" dirty="0" smtClean="0">
                <a:latin typeface="Arial" panose="020B0604020202020204" pitchFamily="34" charset="0"/>
                <a:cs typeface="Arial" panose="020B0604020202020204" pitchFamily="34" charset="0"/>
              </a:rPr>
              <a:t>?</a:t>
            </a:r>
            <a:endParaRPr lang="fr-BE" sz="22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276" y="4768664"/>
            <a:ext cx="7383707" cy="182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e 25"/>
          <p:cNvGrpSpPr>
            <a:grpSpLocks noChangeAspect="1"/>
          </p:cNvGrpSpPr>
          <p:nvPr/>
        </p:nvGrpSpPr>
        <p:grpSpPr>
          <a:xfrm>
            <a:off x="1287536" y="1124744"/>
            <a:ext cx="2349302" cy="3159579"/>
            <a:chOff x="6258121" y="1504046"/>
            <a:chExt cx="1472540" cy="1980421"/>
          </a:xfrm>
        </p:grpSpPr>
        <p:pic>
          <p:nvPicPr>
            <p:cNvPr id="3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650" y="1504046"/>
              <a:ext cx="1359011" cy="1757751"/>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33" name="Rectangle 10"/>
            <p:cNvSpPr>
              <a:spLocks noChangeArrowheads="1"/>
            </p:cNvSpPr>
            <p:nvPr/>
          </p:nvSpPr>
          <p:spPr bwMode="auto">
            <a:xfrm>
              <a:off x="6258121" y="3257096"/>
              <a:ext cx="1307656" cy="2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r-BE" sz="1400" i="1" dirty="0">
                  <a:solidFill>
                    <a:srgbClr val="000000"/>
                  </a:solidFill>
                  <a:latin typeface="Arial" pitchFamily="34" charset="0"/>
                  <a:cs typeface="Arial" pitchFamily="34" charset="0"/>
                </a:rPr>
                <a:t>P. oceanica</a:t>
              </a:r>
            </a:p>
          </p:txBody>
        </p:sp>
      </p:grpSp>
      <p:pic>
        <p:nvPicPr>
          <p:cNvPr id="34" name="Picture 9" descr="p_nha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991737"/>
            <a:ext cx="1770737" cy="137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p:cNvGrpSpPr/>
          <p:nvPr/>
        </p:nvGrpSpPr>
        <p:grpSpPr>
          <a:xfrm>
            <a:off x="7669488" y="88519"/>
            <a:ext cx="1474282" cy="806577"/>
            <a:chOff x="7669488" y="85344"/>
            <a:chExt cx="1474282" cy="806577"/>
          </a:xfrm>
        </p:grpSpPr>
        <p:pic>
          <p:nvPicPr>
            <p:cNvPr id="1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logo Oce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06303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3" name="Groupe 26"/>
          <p:cNvGrpSpPr>
            <a:grpSpLocks/>
          </p:cNvGrpSpPr>
          <p:nvPr/>
        </p:nvGrpSpPr>
        <p:grpSpPr bwMode="auto">
          <a:xfrm>
            <a:off x="0" y="0"/>
            <a:ext cx="9144000" cy="6858000"/>
            <a:chOff x="0" y="0"/>
            <a:chExt cx="9144000" cy="6858000"/>
          </a:xfrm>
        </p:grpSpPr>
        <p:sp>
          <p:nvSpPr>
            <p:cNvPr id="28" name="Rectangle 27"/>
            <p:cNvSpPr/>
            <p:nvPr/>
          </p:nvSpPr>
          <p:spPr>
            <a:xfrm>
              <a:off x="430213" y="0"/>
              <a:ext cx="503237"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29" name="Rectangle 28"/>
            <p:cNvSpPr/>
            <p:nvPr/>
          </p:nvSpPr>
          <p:spPr>
            <a:xfrm rot="16200000">
              <a:off x="4320381" y="-3928268"/>
              <a:ext cx="503237" cy="9144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grpSp>
      <p:sp>
        <p:nvSpPr>
          <p:cNvPr id="22534" name="Text Box 43"/>
          <p:cNvSpPr txBox="1">
            <a:spLocks noChangeArrowheads="1"/>
          </p:cNvSpPr>
          <p:nvPr/>
        </p:nvSpPr>
        <p:spPr bwMode="auto">
          <a:xfrm>
            <a:off x="836611" y="400050"/>
            <a:ext cx="6615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BE" sz="2400" dirty="0" smtClean="0">
                <a:latin typeface="Arial" charset="0"/>
                <a:cs typeface="Arial" charset="0"/>
              </a:rPr>
              <a:t>Trace </a:t>
            </a:r>
            <a:r>
              <a:rPr lang="fr-BE" sz="2400" dirty="0" err="1" smtClean="0">
                <a:latin typeface="Arial" charset="0"/>
                <a:cs typeface="Arial" charset="0"/>
              </a:rPr>
              <a:t>element</a:t>
            </a:r>
            <a:r>
              <a:rPr lang="fr-BE" sz="2400" dirty="0" smtClean="0">
                <a:latin typeface="Arial" charset="0"/>
                <a:cs typeface="Arial" charset="0"/>
              </a:rPr>
              <a:t> </a:t>
            </a:r>
            <a:r>
              <a:rPr lang="fr-BE" sz="2400" dirty="0" err="1" smtClean="0">
                <a:latin typeface="Arial" charset="0"/>
                <a:cs typeface="Arial" charset="0"/>
              </a:rPr>
              <a:t>cycling</a:t>
            </a:r>
            <a:r>
              <a:rPr lang="fr-BE" sz="2400" dirty="0" smtClean="0">
                <a:latin typeface="Arial" charset="0"/>
                <a:cs typeface="Arial" charset="0"/>
              </a:rPr>
              <a:t> model </a:t>
            </a:r>
            <a:r>
              <a:rPr lang="fr-BE" sz="2400" dirty="0" err="1" smtClean="0">
                <a:latin typeface="Arial" charset="0"/>
                <a:cs typeface="Arial" charset="0"/>
              </a:rPr>
              <a:t>conceptualization</a:t>
            </a:r>
            <a:endParaRPr lang="fr-BE" sz="2400" dirty="0">
              <a:latin typeface="Arial" charset="0"/>
              <a:cs typeface="Arial" charset="0"/>
            </a:endParaRPr>
          </a:p>
        </p:txBody>
      </p:sp>
      <p:pic>
        <p:nvPicPr>
          <p:cNvPr id="12" name="Image 51" descr="Imagex.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0"/>
            <a:ext cx="3000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83509"/>
          <a:stretch/>
        </p:blipFill>
        <p:spPr>
          <a:xfrm>
            <a:off x="1324713" y="1124744"/>
            <a:ext cx="1303071" cy="5468587"/>
          </a:xfrm>
          <a:prstGeom prst="rect">
            <a:avLst/>
          </a:prstGeom>
        </p:spPr>
      </p:pic>
      <p:sp>
        <p:nvSpPr>
          <p:cNvPr id="3" name="Rectangle 2"/>
          <p:cNvSpPr/>
          <p:nvPr/>
        </p:nvSpPr>
        <p:spPr>
          <a:xfrm>
            <a:off x="3248687" y="1793716"/>
            <a:ext cx="5355761" cy="3939540"/>
          </a:xfrm>
          <a:prstGeom prst="rect">
            <a:avLst/>
          </a:prstGeom>
        </p:spPr>
        <p:txBody>
          <a:bodyPr wrap="square">
            <a:spAutoFit/>
          </a:bodyPr>
          <a:lstStyle/>
          <a:p>
            <a:pPr marL="342900" indent="-342900">
              <a:spcAft>
                <a:spcPts val="1800"/>
              </a:spcAft>
              <a:buClr>
                <a:srgbClr val="009900"/>
              </a:buClr>
              <a:buSzPct val="15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This trace element cycling model can </a:t>
            </a:r>
            <a:r>
              <a:rPr lang="en-US" sz="2000" dirty="0">
                <a:latin typeface="Arial" panose="020B0604020202020204" pitchFamily="34" charset="0"/>
                <a:cs typeface="Arial" panose="020B0604020202020204" pitchFamily="34" charset="0"/>
              </a:rPr>
              <a:t>be drawn </a:t>
            </a:r>
            <a:r>
              <a:rPr lang="en-GB" sz="2000" dirty="0">
                <a:latin typeface="Arial" panose="020B0604020202020204" pitchFamily="34" charset="0"/>
                <a:cs typeface="Arial" panose="020B0604020202020204" pitchFamily="34" charset="0"/>
              </a:rPr>
              <a:t>in </a:t>
            </a:r>
            <a:r>
              <a:rPr lang="en-GB" sz="2000" dirty="0">
                <a:solidFill>
                  <a:srgbClr val="009900"/>
                </a:solidFill>
                <a:latin typeface="Arial" panose="020B0604020202020204" pitchFamily="34" charset="0"/>
                <a:cs typeface="Arial" panose="020B0604020202020204" pitchFamily="34" charset="0"/>
              </a:rPr>
              <a:t>energy circuit </a:t>
            </a:r>
            <a:r>
              <a:rPr lang="en-GB" sz="2000" dirty="0" smtClean="0">
                <a:solidFill>
                  <a:srgbClr val="009900"/>
                </a:solidFill>
                <a:latin typeface="Arial" panose="020B0604020202020204" pitchFamily="34" charset="0"/>
                <a:cs typeface="Arial" panose="020B0604020202020204" pitchFamily="34" charset="0"/>
              </a:rPr>
              <a:t>language</a:t>
            </a:r>
            <a:r>
              <a:rPr lang="en-GB" sz="2000" dirty="0" smtClean="0">
                <a:latin typeface="Arial" panose="020B0604020202020204" pitchFamily="34" charset="0"/>
                <a:cs typeface="Arial" panose="020B0604020202020204" pitchFamily="34" charset="0"/>
              </a:rPr>
              <a:t>. </a:t>
            </a:r>
          </a:p>
          <a:p>
            <a:pPr marL="342900" indent="-342900">
              <a:spcAft>
                <a:spcPts val="1800"/>
              </a:spcAft>
              <a:buClr>
                <a:srgbClr val="009900"/>
              </a:buClr>
              <a:buSzPct val="1500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Each </a:t>
            </a:r>
            <a:r>
              <a:rPr lang="en-GB" sz="2000" dirty="0">
                <a:solidFill>
                  <a:srgbClr val="009900"/>
                </a:solidFill>
                <a:latin typeface="Arial" panose="020B0604020202020204" pitchFamily="34" charset="0"/>
                <a:cs typeface="Arial" panose="020B0604020202020204" pitchFamily="34" charset="0"/>
              </a:rPr>
              <a:t>symbol </a:t>
            </a:r>
            <a:r>
              <a:rPr lang="en-US" sz="2000" dirty="0">
                <a:latin typeface="Arial" panose="020B0604020202020204" pitchFamily="34" charset="0"/>
                <a:cs typeface="Arial" panose="020B0604020202020204" pitchFamily="34" charset="0"/>
              </a:rPr>
              <a:t>(production, consumption, storage and flow) </a:t>
            </a:r>
            <a:r>
              <a:rPr lang="en-GB" sz="2000" dirty="0">
                <a:latin typeface="Arial" panose="020B0604020202020204" pitchFamily="34" charset="0"/>
                <a:cs typeface="Arial" panose="020B0604020202020204" pitchFamily="34" charset="0"/>
              </a:rPr>
              <a:t>of the energy circuit language is rigorously and mathematically defined. By writing such a diagram, one, in essence, is writing </a:t>
            </a:r>
            <a:r>
              <a:rPr lang="en-GB" sz="2000" dirty="0">
                <a:solidFill>
                  <a:srgbClr val="0033CC"/>
                </a:solidFill>
                <a:latin typeface="Arial" panose="020B0604020202020204" pitchFamily="34" charset="0"/>
                <a:cs typeface="Arial" panose="020B0604020202020204" pitchFamily="34" charset="0"/>
              </a:rPr>
              <a:t>equations describing a system</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pPr marL="342900" indent="-342900">
              <a:spcAft>
                <a:spcPts val="1800"/>
              </a:spcAft>
              <a:buClr>
                <a:srgbClr val="009900"/>
              </a:buClr>
              <a:buSzPct val="1500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Varying </a:t>
            </a:r>
            <a:r>
              <a:rPr lang="en-GB" sz="2000" dirty="0">
                <a:latin typeface="Arial" panose="020B0604020202020204" pitchFamily="34" charset="0"/>
                <a:cs typeface="Arial" panose="020B0604020202020204" pitchFamily="34" charset="0"/>
              </a:rPr>
              <a:t>the </a:t>
            </a:r>
            <a:r>
              <a:rPr lang="en-GB" sz="2000" dirty="0">
                <a:solidFill>
                  <a:srgbClr val="009900"/>
                </a:solidFill>
                <a:latin typeface="Arial" panose="020B0604020202020204" pitchFamily="34" charset="0"/>
                <a:cs typeface="Arial" panose="020B0604020202020204" pitchFamily="34" charset="0"/>
              </a:rPr>
              <a:t>size of symbols</a:t>
            </a:r>
            <a:r>
              <a:rPr lang="en-GB" sz="2000" dirty="0">
                <a:latin typeface="Arial" panose="020B0604020202020204" pitchFamily="34" charset="0"/>
                <a:cs typeface="Arial" panose="020B0604020202020204" pitchFamily="34" charset="0"/>
              </a:rPr>
              <a:t> further indicates their </a:t>
            </a:r>
            <a:r>
              <a:rPr lang="en-GB" sz="2000" dirty="0">
                <a:solidFill>
                  <a:srgbClr val="0033CC"/>
                </a:solidFill>
                <a:latin typeface="Arial" panose="020B0604020202020204" pitchFamily="34" charset="0"/>
                <a:cs typeface="Arial" panose="020B0604020202020204" pitchFamily="34" charset="0"/>
              </a:rPr>
              <a:t>physical size and</a:t>
            </a:r>
            <a:r>
              <a:rPr lang="en-GB" sz="2000" dirty="0">
                <a:latin typeface="Arial" panose="020B0604020202020204" pitchFamily="34" charset="0"/>
                <a:cs typeface="Arial" panose="020B0604020202020204" pitchFamily="34" charset="0"/>
              </a:rPr>
              <a:t> their </a:t>
            </a:r>
            <a:r>
              <a:rPr lang="en-GB" sz="2000" dirty="0" smtClean="0">
                <a:solidFill>
                  <a:srgbClr val="0033CC"/>
                </a:solidFill>
                <a:latin typeface="Arial" panose="020B0604020202020204" pitchFamily="34" charset="0"/>
                <a:cs typeface="Arial" panose="020B0604020202020204" pitchFamily="34" charset="0"/>
              </a:rPr>
              <a:t>importance</a:t>
            </a:r>
          </a:p>
        </p:txBody>
      </p:sp>
      <p:sp>
        <p:nvSpPr>
          <p:cNvPr id="4" name="Rectangle 3"/>
          <p:cNvSpPr/>
          <p:nvPr/>
        </p:nvSpPr>
        <p:spPr>
          <a:xfrm>
            <a:off x="5520469" y="6441144"/>
            <a:ext cx="3512500" cy="323165"/>
          </a:xfrm>
          <a:prstGeom prst="rect">
            <a:avLst/>
          </a:prstGeom>
        </p:spPr>
        <p:txBody>
          <a:bodyPr wrap="none">
            <a:spAutoFit/>
          </a:bodyPr>
          <a:lstStyle/>
          <a:p>
            <a:pPr algn="r">
              <a:buClr>
                <a:srgbClr val="009900"/>
              </a:buClr>
              <a:buSzPct val="150000"/>
            </a:pPr>
            <a:r>
              <a:rPr lang="en-GB" sz="1500" dirty="0">
                <a:latin typeface="Arial" panose="020B0604020202020204" pitchFamily="34" charset="0"/>
                <a:cs typeface="Arial" panose="020B0604020202020204" pitchFamily="34" charset="0"/>
              </a:rPr>
              <a:t>(</a:t>
            </a:r>
            <a:r>
              <a:rPr lang="en-GB" sz="1500" dirty="0" err="1">
                <a:latin typeface="Arial" panose="020B0604020202020204" pitchFamily="34" charset="0"/>
                <a:cs typeface="Arial" panose="020B0604020202020204" pitchFamily="34" charset="0"/>
              </a:rPr>
              <a:t>Odum</a:t>
            </a:r>
            <a:r>
              <a:rPr lang="en-GB" sz="1500" dirty="0">
                <a:latin typeface="Arial" panose="020B0604020202020204" pitchFamily="34" charset="0"/>
                <a:cs typeface="Arial" panose="020B0604020202020204" pitchFamily="34" charset="0"/>
              </a:rPr>
              <a:t> and </a:t>
            </a:r>
            <a:r>
              <a:rPr lang="en-GB" sz="1500" dirty="0" err="1">
                <a:latin typeface="Arial" panose="020B0604020202020204" pitchFamily="34" charset="0"/>
                <a:cs typeface="Arial" panose="020B0604020202020204" pitchFamily="34" charset="0"/>
              </a:rPr>
              <a:t>Odum</a:t>
            </a:r>
            <a:r>
              <a:rPr lang="en-GB" sz="1500" dirty="0">
                <a:latin typeface="Arial" panose="020B0604020202020204" pitchFamily="34" charset="0"/>
                <a:cs typeface="Arial" panose="020B0604020202020204" pitchFamily="34" charset="0"/>
              </a:rPr>
              <a:t>, 2000; Brown, 2004)</a:t>
            </a:r>
          </a:p>
        </p:txBody>
      </p:sp>
      <p:grpSp>
        <p:nvGrpSpPr>
          <p:cNvPr id="13" name="Groupe 12"/>
          <p:cNvGrpSpPr/>
          <p:nvPr/>
        </p:nvGrpSpPr>
        <p:grpSpPr>
          <a:xfrm>
            <a:off x="7669488" y="88519"/>
            <a:ext cx="1474282" cy="806577"/>
            <a:chOff x="7669488" y="85344"/>
            <a:chExt cx="1474282" cy="806577"/>
          </a:xfrm>
        </p:grpSpPr>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61707"/>
            <a:stretch>
              <a:fillRect/>
            </a:stretch>
          </p:blipFill>
          <p:spPr bwMode="auto">
            <a:xfrm>
              <a:off x="8671771" y="85344"/>
              <a:ext cx="471999" cy="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ogo Oce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488" y="238303"/>
              <a:ext cx="971248" cy="6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3158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6486</TotalTime>
  <Words>2108</Words>
  <Application>Microsoft Office PowerPoint</Application>
  <PresentationFormat>Affichage à l'écran (4:3)</PresentationFormat>
  <Paragraphs>699</Paragraphs>
  <Slides>48</Slides>
  <Notes>25</Notes>
  <HiddenSlides>0</HiddenSlides>
  <MMClips>0</MMClips>
  <ScaleCrop>false</ScaleCrop>
  <HeadingPairs>
    <vt:vector size="4" baseType="variant">
      <vt:variant>
        <vt:lpstr>Thème</vt:lpstr>
      </vt:variant>
      <vt:variant>
        <vt:i4>1</vt:i4>
      </vt:variant>
      <vt:variant>
        <vt:lpstr>Titres des diapositives</vt:lpstr>
      </vt:variant>
      <vt:variant>
        <vt:i4>48</vt:i4>
      </vt:variant>
    </vt:vector>
  </HeadingPairs>
  <TitlesOfParts>
    <vt:vector size="49"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jonathan</dc:creator>
  <cp:lastModifiedBy>jonathan</cp:lastModifiedBy>
  <cp:revision>164</cp:revision>
  <cp:lastPrinted>2014-02-18T12:01:13Z</cp:lastPrinted>
  <dcterms:created xsi:type="dcterms:W3CDTF">2014-02-14T13:52:17Z</dcterms:created>
  <dcterms:modified xsi:type="dcterms:W3CDTF">2014-11-14T15:52:45Z</dcterms:modified>
</cp:coreProperties>
</file>