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71" r:id="rId6"/>
    <p:sldId id="259" r:id="rId7"/>
    <p:sldId id="260" r:id="rId8"/>
    <p:sldId id="261" r:id="rId9"/>
    <p:sldId id="262" r:id="rId10"/>
    <p:sldId id="272" r:id="rId11"/>
    <p:sldId id="273" r:id="rId12"/>
    <p:sldId id="269" r:id="rId13"/>
    <p:sldId id="263" r:id="rId14"/>
    <p:sldId id="274" r:id="rId15"/>
    <p:sldId id="265" r:id="rId16"/>
    <p:sldId id="266" r:id="rId17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FF"/>
    <a:srgbClr val="93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noProof="0"/>
            </a:pPr>
            <a:r>
              <a:rPr lang="en-US" noProof="0" dirty="0" smtClean="0"/>
              <a:t>Siltation evolution over time</a:t>
            </a:r>
            <a:endParaRPr lang="en-US" noProof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Feuil1!$A$2:$A$9</c:f>
              <c:strCache>
                <c:ptCount val="8"/>
                <c:pt idx="0">
                  <c:v>March 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1.2E-2</c:v>
                </c:pt>
                <c:pt idx="1">
                  <c:v>0.42499999999999999</c:v>
                </c:pt>
                <c:pt idx="2">
                  <c:v>1.3919999999999999</c:v>
                </c:pt>
                <c:pt idx="3">
                  <c:v>1.6830000000000001</c:v>
                </c:pt>
                <c:pt idx="4">
                  <c:v>2.1349999999999998</c:v>
                </c:pt>
                <c:pt idx="5">
                  <c:v>2.3940000000000001</c:v>
                </c:pt>
                <c:pt idx="6">
                  <c:v>1.476</c:v>
                </c:pt>
                <c:pt idx="7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Feuil1!$A$2:$A$9</c:f>
              <c:strCache>
                <c:ptCount val="8"/>
                <c:pt idx="0">
                  <c:v>March 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</c:strCache>
            </c:strRef>
          </c:cat>
          <c:val>
            <c:numRef>
              <c:f>Feuil1!$C$2:$C$9</c:f>
              <c:numCache>
                <c:formatCode>General</c:formatCode>
                <c:ptCount val="8"/>
                <c:pt idx="0">
                  <c:v>0.316</c:v>
                </c:pt>
                <c:pt idx="1">
                  <c:v>0.76300000000000001</c:v>
                </c:pt>
                <c:pt idx="2">
                  <c:v>1.6479999999999999</c:v>
                </c:pt>
                <c:pt idx="3">
                  <c:v>1.4359999999999999</c:v>
                </c:pt>
                <c:pt idx="4">
                  <c:v>1.9279999999999999</c:v>
                </c:pt>
                <c:pt idx="5">
                  <c:v>2.6789999999999998</c:v>
                </c:pt>
                <c:pt idx="6">
                  <c:v>1.7649999999999999</c:v>
                </c:pt>
                <c:pt idx="7">
                  <c:v>0.32600000000000001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Feuil1!$A$2:$A$9</c:f>
              <c:strCache>
                <c:ptCount val="8"/>
                <c:pt idx="0">
                  <c:v>March 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</c:strCache>
            </c:strRef>
          </c:cat>
          <c:val>
            <c:numRef>
              <c:f>Feuil1!$D$2:$D$9</c:f>
              <c:numCache>
                <c:formatCode>General</c:formatCode>
                <c:ptCount val="8"/>
                <c:pt idx="0">
                  <c:v>0.01</c:v>
                </c:pt>
                <c:pt idx="1">
                  <c:v>0.27</c:v>
                </c:pt>
                <c:pt idx="2">
                  <c:v>0.45700000000000002</c:v>
                </c:pt>
                <c:pt idx="3">
                  <c:v>0.72499999999999998</c:v>
                </c:pt>
                <c:pt idx="4">
                  <c:v>0.91300000000000003</c:v>
                </c:pt>
                <c:pt idx="5">
                  <c:v>0.98399999999999999</c:v>
                </c:pt>
                <c:pt idx="6">
                  <c:v>0.17499999999999999</c:v>
                </c:pt>
                <c:pt idx="7">
                  <c:v>5.1999999999999998E-2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97440"/>
        <c:axId val="135323008"/>
      </c:barChart>
      <c:catAx>
        <c:axId val="91597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noProof="0"/>
                </a:pPr>
                <a:r>
                  <a:rPr lang="en-US" noProof="0" dirty="0" smtClean="0"/>
                  <a:t>Time (month)</a:t>
                </a:r>
                <a:endParaRPr lang="en-US" noProof="0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135323008"/>
        <c:crosses val="autoZero"/>
        <c:auto val="1"/>
        <c:lblAlgn val="ctr"/>
        <c:lblOffset val="100"/>
        <c:noMultiLvlLbl val="0"/>
      </c:catAx>
      <c:valAx>
        <c:axId val="135323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 noProof="0"/>
                </a:pPr>
                <a:r>
                  <a:rPr lang="en-US" noProof="0" dirty="0" smtClean="0"/>
                  <a:t>Collected sediment (t/ha)</a:t>
                </a:r>
                <a:endParaRPr lang="en-US" noProof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597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Soil</c:v>
                </c:pt>
              </c:strCache>
            </c:strRef>
          </c:tx>
          <c:errBars>
            <c:errDir val="y"/>
            <c:errBarType val="both"/>
            <c:errValType val="stdErr"/>
            <c:noEndCap val="0"/>
          </c:errBars>
          <c:cat>
            <c:numRef>
              <c:f>Feuil1!$A$2:$A$5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9.8580000000000005</c:v>
                </c:pt>
                <c:pt idx="1">
                  <c:v>10.755000000000001</c:v>
                </c:pt>
                <c:pt idx="2">
                  <c:v>3.5009999999999999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Plant residues</c:v>
                </c:pt>
              </c:strCache>
            </c:strRef>
          </c:tx>
          <c:cat>
            <c:numRef>
              <c:f>Feuil1!$A$2:$A$5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Feuil1!$C$2:$C$5</c:f>
              <c:numCache>
                <c:formatCode>General</c:formatCode>
                <c:ptCount val="4"/>
                <c:pt idx="0">
                  <c:v>0.127</c:v>
                </c:pt>
                <c:pt idx="1">
                  <c:v>9.1999999999999998E-2</c:v>
                </c:pt>
                <c:pt idx="2">
                  <c:v>0.08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Other</c:v>
                </c:pt>
              </c:strCache>
            </c:strRef>
          </c:tx>
          <c:errBars>
            <c:errDir val="y"/>
            <c:errBarType val="both"/>
            <c:errValType val="stdErr"/>
            <c:noEndCap val="0"/>
          </c:errBars>
          <c:cat>
            <c:numRef>
              <c:f>Feuil1!$A$2:$A$5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Feuil1!$D$2:$D$5</c:f>
              <c:numCache>
                <c:formatCode>General</c:formatCode>
                <c:ptCount val="4"/>
                <c:pt idx="0">
                  <c:v>1.2E-2</c:v>
                </c:pt>
                <c:pt idx="1">
                  <c:v>1.4E-2</c:v>
                </c:pt>
                <c:pt idx="2">
                  <c:v>5.0000000000000001E-3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14272"/>
        <c:axId val="93032832"/>
      </c:lineChart>
      <c:catAx>
        <c:axId val="93014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BE" dirty="0" smtClean="0"/>
                  <a:t>Time (</a:t>
                </a:r>
                <a:r>
                  <a:rPr lang="en-US" noProof="0" dirty="0" smtClean="0"/>
                  <a:t>year</a:t>
                </a:r>
                <a:r>
                  <a:rPr lang="fr-BE" dirty="0" smtClean="0"/>
                  <a:t>)</a:t>
                </a:r>
                <a:endParaRPr lang="fr-BE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032832"/>
        <c:crosses val="autoZero"/>
        <c:auto val="1"/>
        <c:lblAlgn val="ctr"/>
        <c:lblOffset val="100"/>
        <c:noMultiLvlLbl val="0"/>
      </c:catAx>
      <c:valAx>
        <c:axId val="930328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noProof="0" dirty="0" smtClean="0"/>
                  <a:t>Sediment</a:t>
                </a:r>
                <a:r>
                  <a:rPr lang="fr-BE" dirty="0" smtClean="0"/>
                  <a:t> (t/ha)</a:t>
                </a:r>
                <a:endParaRPr lang="fr-BE" dirty="0"/>
              </a:p>
            </c:rich>
          </c:tx>
          <c:layout/>
          <c:overlay val="0"/>
        </c:title>
        <c:numFmt formatCode="#,##0.000" sourceLinked="0"/>
        <c:majorTickMark val="out"/>
        <c:minorTickMark val="none"/>
        <c:tickLblPos val="nextTo"/>
        <c:crossAx val="93014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0.47608</cdr:x>
      <cdr:y>0.03182</cdr:y>
    </cdr:from>
    <cdr:to>
      <cdr:x>0.69715</cdr:x>
      <cdr:y>0.20683</cdr:y>
    </cdr:to>
    <cdr:sp macro="" textlink="">
      <cdr:nvSpPr>
        <cdr:cNvPr id="3" name="Zone de text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17950" y="144017"/>
          <a:ext cx="1819275" cy="79208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ctr">
            <a:spcBef>
              <a:spcPts val="600"/>
            </a:spcBef>
            <a:spcAft>
              <a:spcPts val="0"/>
            </a:spcAft>
          </a:pPr>
          <a:r>
            <a:rPr lang="en-US" sz="1600" dirty="0">
              <a:effectLst/>
              <a:latin typeface="+mn-lt"/>
              <a:ea typeface="Times New Roman"/>
              <a:cs typeface="Times New Roman"/>
            </a:rPr>
            <a:t>New agricultural practices over 75% of the watershed</a:t>
          </a:r>
          <a:endParaRPr lang="fr-BE" sz="1600" dirty="0">
            <a:effectLst/>
            <a:latin typeface="+mn-lt"/>
            <a:ea typeface="Times New Roman"/>
            <a:cs typeface="Times New Roman"/>
          </a:endParaRPr>
        </a:p>
        <a:p xmlns:a="http://schemas.openxmlformats.org/drawingml/2006/main">
          <a:pPr>
            <a:spcBef>
              <a:spcPts val="600"/>
            </a:spcBef>
            <a:spcAft>
              <a:spcPts val="0"/>
            </a:spcAft>
          </a:pPr>
          <a:r>
            <a:rPr lang="en-US" sz="1600" dirty="0">
              <a:effectLst/>
              <a:latin typeface="+mn-lt"/>
              <a:ea typeface="Times New Roman"/>
              <a:cs typeface="Times New Roman"/>
            </a:rPr>
            <a:t> </a:t>
          </a:r>
          <a:endParaRPr lang="fr-BE" sz="1600" dirty="0">
            <a:effectLst/>
            <a:latin typeface="+mn-lt"/>
            <a:ea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0.48999</cdr:x>
      <cdr:y>0.20683</cdr:y>
    </cdr:from>
    <cdr:to>
      <cdr:x>0.48999</cdr:x>
      <cdr:y>0.46139</cdr:y>
    </cdr:to>
    <cdr:cxnSp macro="">
      <cdr:nvCxnSpPr>
        <cdr:cNvPr id="5" name="Connecteur droit avec flèche 4"/>
        <cdr:cNvCxnSpPr/>
      </cdr:nvCxnSpPr>
      <cdr:spPr>
        <a:xfrm xmlns:a="http://schemas.openxmlformats.org/drawingml/2006/main">
          <a:off x="4032448" y="936104"/>
          <a:ext cx="0" cy="11521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151BA-CB25-4536-A99F-C7C988660A54}" type="datetimeFigureOut">
              <a:rPr lang="fr-BE" smtClean="0"/>
              <a:t>9/11/2014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6E777-D4F2-4D31-B9F4-4B9CF4D10F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173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6E777-D4F2-4D31-B9F4-4B9CF4D10F9E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335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E051-E507-4592-A901-2A324743CBB4}" type="datetimeFigureOut">
              <a:rPr lang="fr-BE" smtClean="0"/>
              <a:t>9/11/2014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1DB-CE2F-45A8-B6BE-EAC20B75A5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373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E051-E507-4592-A901-2A324743CBB4}" type="datetimeFigureOut">
              <a:rPr lang="fr-BE" smtClean="0"/>
              <a:t>9/11/2014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1DB-CE2F-45A8-B6BE-EAC20B75A5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741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E051-E507-4592-A901-2A324743CBB4}" type="datetimeFigureOut">
              <a:rPr lang="fr-BE" smtClean="0"/>
              <a:t>9/11/2014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1DB-CE2F-45A8-B6BE-EAC20B75A5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581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E051-E507-4592-A901-2A324743CBB4}" type="datetimeFigureOut">
              <a:rPr lang="fr-BE" smtClean="0"/>
              <a:t>9/11/2014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1DB-CE2F-45A8-B6BE-EAC20B75A5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319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E051-E507-4592-A901-2A324743CBB4}" type="datetimeFigureOut">
              <a:rPr lang="fr-BE" smtClean="0"/>
              <a:t>9/11/2014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1DB-CE2F-45A8-B6BE-EAC20B75A5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874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E051-E507-4592-A901-2A324743CBB4}" type="datetimeFigureOut">
              <a:rPr lang="fr-BE" smtClean="0"/>
              <a:t>9/11/2014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1DB-CE2F-45A8-B6BE-EAC20B75A5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661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E051-E507-4592-A901-2A324743CBB4}" type="datetimeFigureOut">
              <a:rPr lang="fr-BE" smtClean="0"/>
              <a:t>9/11/2014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1DB-CE2F-45A8-B6BE-EAC20B75A5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903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E051-E507-4592-A901-2A324743CBB4}" type="datetimeFigureOut">
              <a:rPr lang="fr-BE" smtClean="0"/>
              <a:t>9/11/2014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1DB-CE2F-45A8-B6BE-EAC20B75A5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836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E051-E507-4592-A901-2A324743CBB4}" type="datetimeFigureOut">
              <a:rPr lang="fr-BE" smtClean="0"/>
              <a:t>9/11/2014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1DB-CE2F-45A8-B6BE-EAC20B75A5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51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E051-E507-4592-A901-2A324743CBB4}" type="datetimeFigureOut">
              <a:rPr lang="fr-BE" smtClean="0"/>
              <a:t>9/11/2014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1DB-CE2F-45A8-B6BE-EAC20B75A5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798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E051-E507-4592-A901-2A324743CBB4}" type="datetimeFigureOut">
              <a:rPr lang="fr-BE" smtClean="0"/>
              <a:t>9/11/2014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1DB-CE2F-45A8-B6BE-EAC20B75A5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163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E051-E507-4592-A901-2A324743CBB4}" type="datetimeFigureOut">
              <a:rPr lang="fr-BE" smtClean="0"/>
              <a:t>9/11/2014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41DB-CE2F-45A8-B6BE-EAC20B75A5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4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132859"/>
            <a:ext cx="7200800" cy="273630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Pollution and Siltation of Rivers in the Western Highlands of Cameroon: a Consequence of Farmland Erosion by Runoff</a:t>
            </a:r>
            <a:r>
              <a:rPr lang="fr-BE" sz="3600" b="1" dirty="0" smtClean="0"/>
              <a:t/>
            </a:r>
            <a:br>
              <a:rPr lang="fr-BE" sz="3600" b="1" dirty="0" smtClean="0"/>
            </a:br>
            <a:r>
              <a:rPr lang="fr-BE" sz="2000" b="1" dirty="0" smtClean="0"/>
              <a:t>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</a:rPr>
              <a:t>Authors</a:t>
            </a:r>
            <a:r>
              <a:rPr lang="fr-BE" sz="15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fr-BE" sz="1500" b="1" dirty="0" smtClean="0">
                <a:solidFill>
                  <a:schemeClr val="accent6">
                    <a:lumMod val="75000"/>
                  </a:schemeClr>
                </a:solidFill>
              </a:rPr>
              <a:t>Henri Grisseur Djoukeng, Christopher Mubeteneh Tankou  and  Aurore Degré </a:t>
            </a:r>
            <a:endParaRPr lang="fr-BE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5085184"/>
            <a:ext cx="8424936" cy="1584176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Presented</a:t>
            </a:r>
            <a:r>
              <a:rPr lang="fr-BE" sz="2800" b="1" dirty="0" smtClean="0">
                <a:solidFill>
                  <a:srgbClr val="002060"/>
                </a:solidFill>
              </a:rPr>
              <a:t> </a:t>
            </a:r>
            <a:r>
              <a:rPr lang="fr-BE" sz="2800" b="1" dirty="0" smtClean="0">
                <a:solidFill>
                  <a:srgbClr val="002060"/>
                </a:solidFill>
              </a:rPr>
              <a:t>by: Henri </a:t>
            </a:r>
            <a:r>
              <a:rPr lang="fr-BE" sz="2800" b="1" dirty="0">
                <a:solidFill>
                  <a:srgbClr val="002060"/>
                </a:solidFill>
              </a:rPr>
              <a:t>Grisseur Djoukeng (PhD Candidate)</a:t>
            </a:r>
          </a:p>
          <a:p>
            <a:r>
              <a:rPr lang="en-US" sz="2100" dirty="0">
                <a:solidFill>
                  <a:srgbClr val="002060"/>
                </a:solidFill>
              </a:rPr>
              <a:t>University of Liège – Gembloux  Agro-Bio Tech, BIOSystems Engineering Department , Soil-Water-Plant Exchanges Axis, Gembloux, </a:t>
            </a:r>
            <a:r>
              <a:rPr lang="en-US" sz="2100" dirty="0" smtClean="0">
                <a:solidFill>
                  <a:srgbClr val="002060"/>
                </a:solidFill>
              </a:rPr>
              <a:t>Belgium</a:t>
            </a:r>
          </a:p>
          <a:p>
            <a:endParaRPr lang="en-US" sz="2600" dirty="0" smtClean="0">
              <a:solidFill>
                <a:srgbClr val="002060"/>
              </a:solidFill>
            </a:endParaRPr>
          </a:p>
          <a:p>
            <a:r>
              <a:rPr lang="en-US" sz="1900" b="1" dirty="0" smtClean="0">
                <a:solidFill>
                  <a:srgbClr val="7030A0"/>
                </a:solidFill>
              </a:rPr>
              <a:t>November </a:t>
            </a:r>
            <a:r>
              <a:rPr lang="en-US" sz="1900" b="1" dirty="0" smtClean="0">
                <a:solidFill>
                  <a:srgbClr val="7030A0"/>
                </a:solidFill>
              </a:rPr>
              <a:t>5, </a:t>
            </a:r>
            <a:r>
              <a:rPr lang="en-US" sz="1900" b="1" dirty="0" smtClean="0">
                <a:solidFill>
                  <a:srgbClr val="7030A0"/>
                </a:solidFill>
              </a:rPr>
              <a:t>2014</a:t>
            </a:r>
            <a:endParaRPr lang="fr-BE" sz="1900" b="1" dirty="0">
              <a:solidFill>
                <a:srgbClr val="7030A0"/>
              </a:solidFill>
            </a:endParaRPr>
          </a:p>
        </p:txBody>
      </p:sp>
      <p:pic>
        <p:nvPicPr>
          <p:cNvPr id="4" name="Image 3" descr="http://www.gembloux.ulg.ac.be/wp-content/uploads/2014/02/Logo414x80px.png?cb1e5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48680"/>
            <a:ext cx="3476625" cy="76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roupe 29"/>
          <p:cNvGrpSpPr/>
          <p:nvPr/>
        </p:nvGrpSpPr>
        <p:grpSpPr>
          <a:xfrm>
            <a:off x="4067944" y="499849"/>
            <a:ext cx="4824536" cy="984937"/>
            <a:chOff x="4283968" y="503615"/>
            <a:chExt cx="4608512" cy="984937"/>
          </a:xfrm>
        </p:grpSpPr>
        <p:pic>
          <p:nvPicPr>
            <p:cNvPr id="27" name="Image 26" descr="ASABE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03615"/>
              <a:ext cx="923925" cy="81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ZoneTexte 28"/>
            <p:cNvSpPr txBox="1"/>
            <p:nvPr/>
          </p:nvSpPr>
          <p:spPr>
            <a:xfrm>
              <a:off x="5207892" y="534445"/>
              <a:ext cx="36845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FF"/>
                  </a:solidFill>
                </a:rPr>
                <a:t>21</a:t>
              </a:r>
              <a:r>
                <a:rPr lang="en-US" sz="1400" b="1" baseline="30000" dirty="0">
                  <a:solidFill>
                    <a:srgbClr val="0070FF"/>
                  </a:solidFill>
                </a:rPr>
                <a:t>st</a:t>
              </a:r>
              <a:r>
                <a:rPr lang="en-US" sz="1400" b="1" dirty="0">
                  <a:solidFill>
                    <a:srgbClr val="0070FF"/>
                  </a:solidFill>
                </a:rPr>
                <a:t> Century Watershed Technology Conference </a:t>
              </a:r>
              <a:r>
                <a:rPr lang="en-US" sz="1400" b="1" dirty="0" smtClean="0">
                  <a:solidFill>
                    <a:srgbClr val="0070FF"/>
                  </a:solidFill>
                </a:rPr>
                <a:t>The </a:t>
              </a:r>
              <a:r>
                <a:rPr lang="en-US" sz="1400" b="1" dirty="0">
                  <a:solidFill>
                    <a:srgbClr val="0070FF"/>
                  </a:solidFill>
                </a:rPr>
                <a:t>University of Waikato New Zealand</a:t>
              </a:r>
              <a:endParaRPr lang="fr-BE" sz="1400" dirty="0">
                <a:solidFill>
                  <a:srgbClr val="0070FF"/>
                </a:solidFill>
              </a:endParaRPr>
            </a:p>
            <a:p>
              <a:r>
                <a:rPr lang="en-US" sz="1400" b="1" dirty="0">
                  <a:solidFill>
                    <a:srgbClr val="0070FF"/>
                  </a:solidFill>
                </a:rPr>
                <a:t>November 3 – 6, 2014</a:t>
              </a:r>
              <a:endParaRPr lang="fr-BE" sz="1400" dirty="0">
                <a:solidFill>
                  <a:srgbClr val="0070FF"/>
                </a:solidFill>
              </a:endParaRPr>
            </a:p>
            <a:p>
              <a:endParaRPr lang="fr-BE" sz="1400" dirty="0">
                <a:solidFill>
                  <a:srgbClr val="007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8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How much (by what means</a:t>
            </a:r>
            <a:r>
              <a:rPr lang="en-US" sz="4900" dirty="0" smtClean="0"/>
              <a:t>)?</a:t>
            </a:r>
            <a:r>
              <a:rPr lang="en-US" dirty="0" smtClean="0"/>
              <a:t>	</a:t>
            </a:r>
            <a:r>
              <a:rPr lang="en-US" sz="1800" dirty="0" smtClean="0"/>
              <a:t>2/3</a:t>
            </a:r>
            <a:endParaRPr lang="fr-BE" dirty="0"/>
          </a:p>
        </p:txBody>
      </p:sp>
      <p:pic>
        <p:nvPicPr>
          <p:cNvPr id="1026" name="Picture 2" descr="C:\Documents and Settings\Topo1\Mes documents\Photos expérimentation\DSCN00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51" y="1918617"/>
            <a:ext cx="5185499" cy="388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How much (by what means</a:t>
            </a:r>
            <a:r>
              <a:rPr lang="en-US" sz="4900" dirty="0" smtClean="0"/>
              <a:t>)?</a:t>
            </a:r>
            <a:r>
              <a:rPr lang="en-US" dirty="0" smtClean="0"/>
              <a:t>	</a:t>
            </a:r>
            <a:r>
              <a:rPr lang="en-US" sz="1800" dirty="0" smtClean="0"/>
              <a:t>3/3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148525"/>
              </p:ext>
            </p:extLst>
          </p:nvPr>
        </p:nvGraphicFramePr>
        <p:xfrm>
          <a:off x="467544" y="2780928"/>
          <a:ext cx="8219256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463"/>
                <a:gridCol w="2013690"/>
                <a:gridCol w="1952103"/>
              </a:tblGrid>
              <a:tr h="630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Cultivation</a:t>
                      </a:r>
                      <a:r>
                        <a:rPr lang="fr-B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method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11% </a:t>
                      </a:r>
                      <a:r>
                        <a:rPr lang="en-US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slope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29% </a:t>
                      </a:r>
                      <a:r>
                        <a:rPr lang="en-US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slope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3007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Flatbed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22,45</a:t>
                      </a:r>
                    </a:p>
                  </a:txBody>
                  <a:tcPr marL="9525" marR="9525" marT="9525" marB="0" anchor="ctr"/>
                </a:tc>
              </a:tr>
              <a:tr h="63007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Ridging along the steeply sloping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33,45</a:t>
                      </a:r>
                    </a:p>
                  </a:txBody>
                  <a:tcPr marL="9525" marR="9525" marT="9525" marB="0" anchor="ctr"/>
                </a:tc>
              </a:tr>
              <a:tr h="63007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Tied</a:t>
                      </a:r>
                      <a:r>
                        <a:rPr lang="fr-B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ridging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619672" y="227687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Sediment per cultivation method (t/ha)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524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(in what way)?                     </a:t>
            </a:r>
            <a:r>
              <a:rPr lang="en-US" sz="1800" dirty="0" smtClean="0"/>
              <a:t>1/3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941755"/>
              </p:ext>
            </p:extLst>
          </p:nvPr>
        </p:nvGraphicFramePr>
        <p:xfrm>
          <a:off x="1043608" y="1412777"/>
          <a:ext cx="7344816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65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(in what way)?                     </a:t>
            </a:r>
            <a:r>
              <a:rPr lang="en-US" sz="1800" dirty="0" smtClean="0"/>
              <a:t>2/3</a:t>
            </a:r>
            <a:endParaRPr lang="fr-B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Blip>
                <a:blip r:embed="rId3"/>
              </a:buBlip>
            </a:pPr>
            <a:r>
              <a:rPr lang="en-US" dirty="0" smtClean="0"/>
              <a:t>Characterizing</a:t>
            </a:r>
            <a:r>
              <a:rPr lang="fr-BE" dirty="0" smtClean="0"/>
              <a:t> and </a:t>
            </a:r>
            <a:r>
              <a:rPr lang="en-US" dirty="0" smtClean="0"/>
              <a:t>quantifying</a:t>
            </a:r>
            <a:r>
              <a:rPr lang="fr-BE" dirty="0" smtClean="0"/>
              <a:t> </a:t>
            </a:r>
            <a:r>
              <a:rPr lang="en-US" dirty="0" smtClean="0"/>
              <a:t>sediment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764470"/>
              </p:ext>
            </p:extLst>
          </p:nvPr>
        </p:nvGraphicFramePr>
        <p:xfrm>
          <a:off x="755578" y="2852938"/>
          <a:ext cx="7416825" cy="3168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1940"/>
                <a:gridCol w="1766912"/>
                <a:gridCol w="1861061"/>
                <a:gridCol w="1766912"/>
              </a:tblGrid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E" sz="1800" dirty="0" smtClean="0">
                          <a:effectLst/>
                          <a:latin typeface="+mn-lt"/>
                        </a:rPr>
                        <a:t>Designation</a:t>
                      </a:r>
                      <a:endParaRPr lang="fr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2012</a:t>
                      </a:r>
                      <a:endParaRPr lang="fr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2013</a:t>
                      </a:r>
                      <a:endParaRPr lang="fr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2014</a:t>
                      </a:r>
                      <a:endParaRPr lang="fr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 dirty="0" smtClean="0">
                          <a:effectLst/>
                          <a:latin typeface="+mn-lt"/>
                        </a:rPr>
                        <a:t>Soil </a:t>
                      </a:r>
                      <a:endParaRPr lang="fr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3,501</a:t>
                      </a:r>
                    </a:p>
                  </a:txBody>
                  <a:tcPr marL="0" marR="0" marT="0" marB="0" anchor="b"/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+mn-lt"/>
                        </a:rPr>
                        <a:t>Plant </a:t>
                      </a:r>
                      <a:r>
                        <a:rPr lang="en-US" sz="1800" noProof="0" dirty="0" smtClean="0">
                          <a:effectLst/>
                          <a:latin typeface="+mn-lt"/>
                        </a:rPr>
                        <a:t>residues</a:t>
                      </a:r>
                      <a:r>
                        <a:rPr lang="fr-BE" sz="1800" dirty="0" smtClean="0">
                          <a:effectLst/>
                          <a:latin typeface="+mn-lt"/>
                        </a:rPr>
                        <a:t> </a:t>
                      </a:r>
                      <a:endParaRPr lang="fr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0,080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+mn-lt"/>
                        </a:rPr>
                        <a:t>Other</a:t>
                      </a:r>
                      <a:r>
                        <a:rPr lang="fr-BE" sz="1800" dirty="0" smtClean="0">
                          <a:effectLst/>
                          <a:latin typeface="+mn-lt"/>
                        </a:rPr>
                        <a:t> </a:t>
                      </a:r>
                      <a:endParaRPr lang="fr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0,005</a:t>
                      </a:r>
                    </a:p>
                  </a:txBody>
                  <a:tcPr marL="0" marR="0" marT="0" marB="0" anchor="b"/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+mn-lt"/>
                        </a:rPr>
                        <a:t>TOTAL</a:t>
                      </a:r>
                      <a:endParaRPr lang="fr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3,586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5576" y="2308810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Total quantities of collected sediment </a:t>
            </a:r>
            <a:r>
              <a:rPr lang="en-US" sz="2000" b="1" dirty="0" smtClean="0"/>
              <a:t>(t/ha)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1211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(in what way)?                     </a:t>
            </a:r>
            <a:r>
              <a:rPr lang="en-US" sz="1800" dirty="0"/>
              <a:t>3/3</a:t>
            </a:r>
            <a:endParaRPr lang="fr-BE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211020"/>
              </p:ext>
            </p:extLst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807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09119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en-US" dirty="0" smtClean="0"/>
              <a:t>75% adoption tied ridging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65.61% </a:t>
            </a:r>
            <a:r>
              <a:rPr lang="en-US" dirty="0" smtClean="0"/>
              <a:t>reduction siltation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Siltation </a:t>
            </a:r>
            <a:r>
              <a:rPr lang="en-US" dirty="0" smtClean="0"/>
              <a:t> during </a:t>
            </a:r>
            <a:r>
              <a:rPr lang="en-US" dirty="0" smtClean="0"/>
              <a:t>hoeing and mounding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Monoculture experiment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Awareness and environmental education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Chemical analysis of water</a:t>
            </a:r>
            <a:endParaRPr lang="en-US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2322336" y="27809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034682"/>
          </a:xfrm>
        </p:spPr>
        <p:txBody>
          <a:bodyPr/>
          <a:lstStyle/>
          <a:p>
            <a:r>
              <a:rPr lang="fr-BE" dirty="0" smtClean="0"/>
              <a:t>THANKS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517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What happened?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Why did it happen?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is it concerned?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did it take place?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did it take place?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much (by what means)?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(in what way)?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31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n-US" dirty="0" smtClean="0"/>
              <a:t>Siltation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Pollution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Presentation of the sediments collection well 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0" y="2925334"/>
            <a:ext cx="2431828" cy="215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11" y="2925334"/>
            <a:ext cx="2351151" cy="215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5334"/>
            <a:ext cx="2448272" cy="215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 de texte 1"/>
          <p:cNvSpPr txBox="1"/>
          <p:nvPr/>
        </p:nvSpPr>
        <p:spPr>
          <a:xfrm>
            <a:off x="2929465" y="2967746"/>
            <a:ext cx="295275" cy="3619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Arial"/>
                <a:ea typeface="Times New Roman"/>
                <a:cs typeface="Times New Roman"/>
              </a:rPr>
              <a:t>a</a:t>
            </a:r>
            <a:endParaRPr lang="fr-BE" sz="2000" b="1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9" name="Zone de texte 2"/>
          <p:cNvSpPr txBox="1"/>
          <p:nvPr/>
        </p:nvSpPr>
        <p:spPr>
          <a:xfrm>
            <a:off x="5247369" y="2963624"/>
            <a:ext cx="295275" cy="352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Arial"/>
                <a:ea typeface="Times New Roman"/>
                <a:cs typeface="Times New Roman"/>
              </a:rPr>
              <a:t>b</a:t>
            </a:r>
            <a:endParaRPr lang="fr-BE" sz="2000" b="1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10" name="Zone de texte 3"/>
          <p:cNvSpPr txBox="1"/>
          <p:nvPr/>
        </p:nvSpPr>
        <p:spPr>
          <a:xfrm>
            <a:off x="7688397" y="2981394"/>
            <a:ext cx="295275" cy="3619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Arial"/>
                <a:ea typeface="Times New Roman"/>
                <a:cs typeface="Times New Roman"/>
              </a:rPr>
              <a:t>c</a:t>
            </a:r>
            <a:endParaRPr lang="fr-BE" sz="2000" b="1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39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it happen?                         </a:t>
            </a:r>
            <a:r>
              <a:rPr lang="en-US" sz="1800" dirty="0" smtClean="0"/>
              <a:t>1/2</a:t>
            </a:r>
            <a:endParaRPr lang="fr-BE" sz="1800" dirty="0"/>
          </a:p>
        </p:txBody>
      </p:sp>
      <p:pic>
        <p:nvPicPr>
          <p:cNvPr id="5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412776"/>
            <a:ext cx="6030884" cy="4522124"/>
          </a:xfrm>
        </p:spPr>
      </p:pic>
      <p:sp>
        <p:nvSpPr>
          <p:cNvPr id="4" name="Rectangle 3"/>
          <p:cNvSpPr/>
          <p:nvPr/>
        </p:nvSpPr>
        <p:spPr>
          <a:xfrm>
            <a:off x="1813584" y="5949280"/>
            <a:ext cx="5516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/>
              <a:t>Exploiting steeply slopes (&gt;25%)</a:t>
            </a:r>
          </a:p>
        </p:txBody>
      </p:sp>
    </p:spTree>
    <p:extLst>
      <p:ext uri="{BB962C8B-B14F-4D97-AF65-F5344CB8AC3E}">
        <p14:creationId xmlns:p14="http://schemas.microsoft.com/office/powerpoint/2010/main" val="32139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it </a:t>
            </a:r>
            <a:r>
              <a:rPr lang="en-US" dirty="0" smtClean="0"/>
              <a:t>happen?                         </a:t>
            </a:r>
            <a:r>
              <a:rPr lang="en-US" sz="1800" dirty="0"/>
              <a:t>2</a:t>
            </a:r>
            <a:r>
              <a:rPr lang="en-US" sz="1800" dirty="0" smtClean="0"/>
              <a:t>/2</a:t>
            </a:r>
            <a:endParaRPr lang="fr-BE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412776"/>
            <a:ext cx="6034617" cy="4525963"/>
          </a:xfrm>
        </p:spPr>
      </p:pic>
      <p:sp>
        <p:nvSpPr>
          <p:cNvPr id="6" name="Rectangle 5"/>
          <p:cNvSpPr/>
          <p:nvPr/>
        </p:nvSpPr>
        <p:spPr>
          <a:xfrm>
            <a:off x="1907704" y="587727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Ancestral agricultural practices</a:t>
            </a:r>
          </a:p>
        </p:txBody>
      </p:sp>
    </p:spTree>
    <p:extLst>
      <p:ext uri="{BB962C8B-B14F-4D97-AF65-F5344CB8AC3E}">
        <p14:creationId xmlns:p14="http://schemas.microsoft.com/office/powerpoint/2010/main" val="7851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it concerned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Blip>
                <a:blip r:embed="rId2"/>
              </a:buBlip>
            </a:pPr>
            <a:r>
              <a:rPr lang="en-US" dirty="0" smtClean="0"/>
              <a:t>Farmers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Entire community	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Researchers </a:t>
            </a:r>
            <a:r>
              <a:rPr lang="en-US" dirty="0" smtClean="0"/>
              <a:t>(Observations)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33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Where did it take place?                 </a:t>
            </a:r>
            <a:endParaRPr lang="fr-B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4"/>
            <a:ext cx="8229600" cy="5328592"/>
          </a:xfrm>
        </p:spPr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endParaRPr lang="fr-BE" dirty="0"/>
          </a:p>
        </p:txBody>
      </p:sp>
      <p:grpSp>
        <p:nvGrpSpPr>
          <p:cNvPr id="4" name="Groupe 3"/>
          <p:cNvGrpSpPr/>
          <p:nvPr/>
        </p:nvGrpSpPr>
        <p:grpSpPr>
          <a:xfrm>
            <a:off x="1115616" y="1196752"/>
            <a:ext cx="6624736" cy="5256584"/>
            <a:chOff x="1403648" y="1412776"/>
            <a:chExt cx="6054427" cy="504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412776"/>
              <a:ext cx="6054427" cy="504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671689"/>
              <a:ext cx="113347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916832"/>
              <a:ext cx="58102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27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When did it take place?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Blip>
                <a:blip r:embed="rId2"/>
              </a:buBlip>
            </a:pPr>
            <a:r>
              <a:rPr lang="fr-BE" dirty="0" smtClean="0"/>
              <a:t>2012 – </a:t>
            </a:r>
            <a:r>
              <a:rPr lang="fr-BE" dirty="0" smtClean="0"/>
              <a:t>2013 </a:t>
            </a:r>
            <a:r>
              <a:rPr lang="en-US" dirty="0" smtClean="0"/>
              <a:t>Flatbed</a:t>
            </a:r>
            <a:r>
              <a:rPr lang="fr-BE" dirty="0" smtClean="0"/>
              <a:t> / </a:t>
            </a:r>
            <a:r>
              <a:rPr lang="en-US" dirty="0" smtClean="0"/>
              <a:t>ridging</a:t>
            </a:r>
            <a:r>
              <a:rPr lang="fr-BE" dirty="0" smtClean="0"/>
              <a:t> </a:t>
            </a:r>
            <a:r>
              <a:rPr lang="en-US" dirty="0" smtClean="0"/>
              <a:t>along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2013 Tied ridging experiment</a:t>
            </a:r>
          </a:p>
          <a:p>
            <a:pPr algn="just">
              <a:buBlip>
                <a:blip r:embed="rId2"/>
              </a:buBlip>
            </a:pPr>
            <a:r>
              <a:rPr lang="fr-BE" dirty="0" smtClean="0"/>
              <a:t>2014 </a:t>
            </a:r>
            <a:r>
              <a:rPr lang="en-US" dirty="0" smtClean="0"/>
              <a:t>Tied</a:t>
            </a:r>
            <a:r>
              <a:rPr lang="fr-BE" dirty="0" smtClean="0"/>
              <a:t> </a:t>
            </a:r>
            <a:r>
              <a:rPr lang="en-US" dirty="0" smtClean="0"/>
              <a:t>ridging</a:t>
            </a:r>
            <a:r>
              <a:rPr lang="fr-BE" dirty="0" smtClean="0"/>
              <a:t> </a:t>
            </a:r>
            <a:r>
              <a:rPr lang="en-US" dirty="0" smtClean="0"/>
              <a:t>adopted</a:t>
            </a:r>
          </a:p>
          <a:p>
            <a:pPr marL="0" indent="0" algn="just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130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much (by what means)?	  </a:t>
            </a:r>
            <a:r>
              <a:rPr lang="en-US" sz="1800" dirty="0" smtClean="0"/>
              <a:t>1/3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Blip>
                <a:blip r:embed="rId2"/>
              </a:buBlip>
            </a:pPr>
            <a:r>
              <a:rPr lang="en-US" dirty="0" smtClean="0"/>
              <a:t>Researchers (Solutions)</a:t>
            </a:r>
            <a:endParaRPr lang="en-US" dirty="0" smtClean="0"/>
          </a:p>
          <a:p>
            <a:pPr algn="just">
              <a:buBlip>
                <a:blip r:embed="rId2"/>
              </a:buBlip>
            </a:pPr>
            <a:r>
              <a:rPr lang="en-US" dirty="0" smtClean="0"/>
              <a:t>Farmers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Tied ridging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Tools </a:t>
            </a:r>
          </a:p>
          <a:p>
            <a:pPr marL="0" indent="0" algn="just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0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15932</TotalTime>
  <Words>349</Words>
  <Application>Microsoft Office PowerPoint</Application>
  <PresentationFormat>Affichage à l'écran (4:3)</PresentationFormat>
  <Paragraphs>105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Pollution and Siltation of Rivers in the Western Highlands of Cameroon: a Consequence of Farmland Erosion by Runoff  Authors: Henri Grisseur Djoukeng, Christopher Mubeteneh Tankou  and  Aurore Degré </vt:lpstr>
      <vt:lpstr>Plan </vt:lpstr>
      <vt:lpstr>What happened?</vt:lpstr>
      <vt:lpstr>Why did it happen?                         1/2</vt:lpstr>
      <vt:lpstr>Why did it happen?                         2/2</vt:lpstr>
      <vt:lpstr>Who is it concerned?</vt:lpstr>
      <vt:lpstr>Where did it take place?                 </vt:lpstr>
      <vt:lpstr>When did it take place?</vt:lpstr>
      <vt:lpstr>How much (by what means)?   1/3</vt:lpstr>
      <vt:lpstr>How much (by what means)? 2/3</vt:lpstr>
      <vt:lpstr>How much (by what means)? 3/3</vt:lpstr>
      <vt:lpstr>How (in what way)?                     1/3</vt:lpstr>
      <vt:lpstr>How (in what way)?                     2/3</vt:lpstr>
      <vt:lpstr>How (in what way)?                     3/3</vt:lpstr>
      <vt:lpstr>Conclusion</vt:lpstr>
      <vt:lpstr>THANKS</vt:lpstr>
    </vt:vector>
  </TitlesOfParts>
  <Company>FusagX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Henri Doctorand</dc:creator>
  <cp:lastModifiedBy>Henri Doctorand</cp:lastModifiedBy>
  <cp:revision>65</cp:revision>
  <dcterms:created xsi:type="dcterms:W3CDTF">2014-10-10T08:35:47Z</dcterms:created>
  <dcterms:modified xsi:type="dcterms:W3CDTF">2014-11-09T18:30:10Z</dcterms:modified>
</cp:coreProperties>
</file>