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25203150" cy="36004500"/>
  <p:notesSz cx="6858000" cy="9144000"/>
  <p:defaultText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5035" autoAdjust="0"/>
    <p:restoredTop sz="99286" autoAdjust="0"/>
  </p:normalViewPr>
  <p:slideViewPr>
    <p:cSldViewPr>
      <p:cViewPr>
        <p:scale>
          <a:sx n="42" d="100"/>
          <a:sy n="42" d="100"/>
        </p:scale>
        <p:origin x="-402" y="-78"/>
      </p:cViewPr>
      <p:guideLst>
        <p:guide orient="horz" pos="11340"/>
        <p:guide pos="793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31CE2-DF6D-450E-BB11-808C47C67D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A9592448-8A45-4F65-BB94-0F001AB6A7AC}">
      <dgm:prSet custT="1"/>
      <dgm:spPr>
        <a:noFill/>
        <a:ln w="57150">
          <a:solidFill>
            <a:srgbClr val="00B050"/>
          </a:solidFill>
        </a:ln>
      </dgm:spPr>
      <dgm:t>
        <a:bodyPr/>
        <a:lstStyle/>
        <a:p>
          <a:pPr algn="ctr" rtl="0"/>
          <a:r>
            <a:rPr lang="fr-BE" sz="2200" b="1" dirty="0" smtClean="0">
              <a:solidFill>
                <a:schemeClr val="tx1"/>
              </a:solidFill>
              <a:latin typeface="Comic Sans MS" pitchFamily="66" charset="0"/>
            </a:rPr>
            <a:t>2nd International Symposium </a:t>
          </a:r>
          <a:r>
            <a:rPr lang="fr-BE" sz="2200" b="1" dirty="0" err="1" smtClean="0">
              <a:solidFill>
                <a:schemeClr val="tx1"/>
              </a:solidFill>
              <a:latin typeface="Comic Sans MS" pitchFamily="66" charset="0"/>
            </a:rPr>
            <a:t>Frantiers</a:t>
          </a:r>
          <a:r>
            <a:rPr lang="fr-BE" sz="2200" b="1" dirty="0" smtClean="0">
              <a:solidFill>
                <a:schemeClr val="tx1"/>
              </a:solidFill>
              <a:latin typeface="Comic Sans MS" pitchFamily="66" charset="0"/>
            </a:rPr>
            <a:t> in </a:t>
          </a:r>
          <a:r>
            <a:rPr lang="fr-BE" sz="2200" b="1" dirty="0" err="1" smtClean="0">
              <a:solidFill>
                <a:schemeClr val="tx1"/>
              </a:solidFill>
              <a:latin typeface="Comic Sans MS" pitchFamily="66" charset="0"/>
            </a:rPr>
            <a:t>Polymer</a:t>
          </a:r>
          <a:r>
            <a:rPr lang="fr-BE" sz="2200" b="1" dirty="0" smtClean="0">
              <a:solidFill>
                <a:schemeClr val="tx1"/>
              </a:solidFill>
              <a:latin typeface="Comic Sans MS" pitchFamily="66" charset="0"/>
            </a:rPr>
            <a:t> Science. 29-31 May 2011. Centre de Congrès. Lyon. France</a:t>
          </a:r>
          <a:r>
            <a:rPr lang="fr-BE" sz="2200" dirty="0" smtClean="0">
              <a:solidFill>
                <a:schemeClr val="tx1"/>
              </a:solidFill>
              <a:latin typeface="Comic Sans MS" pitchFamily="66" charset="0"/>
            </a:rPr>
            <a:t/>
          </a:r>
          <a:br>
            <a:rPr lang="fr-BE" sz="2200" dirty="0" smtClean="0">
              <a:solidFill>
                <a:schemeClr val="tx1"/>
              </a:solidFill>
              <a:latin typeface="Comic Sans MS" pitchFamily="66" charset="0"/>
            </a:rPr>
          </a:br>
          <a:r>
            <a:rPr lang="fr-BE" sz="2200" dirty="0" smtClean="0">
              <a:latin typeface="Comic Sans MS" pitchFamily="66" charset="0"/>
            </a:rPr>
            <a:t/>
          </a:r>
          <a:br>
            <a:rPr lang="fr-BE" sz="2200" dirty="0" smtClean="0">
              <a:latin typeface="Comic Sans MS" pitchFamily="66" charset="0"/>
            </a:rPr>
          </a:br>
          <a:r>
            <a:rPr lang="en-US" sz="3600" b="1" dirty="0" smtClean="0">
              <a:solidFill>
                <a:srgbClr val="C00000"/>
              </a:solidFill>
              <a:effectLst>
                <a:outerShdw blurRad="38100" dist="38100" dir="2700000" algn="tl">
                  <a:srgbClr val="000000">
                    <a:alpha val="43137"/>
                  </a:srgbClr>
                </a:outerShdw>
              </a:effectLst>
              <a:latin typeface="Comic Sans MS" pitchFamily="66" charset="0"/>
            </a:rPr>
            <a:t>FUNCTIONAL AND PHYSICOCHEMICAL PROPERTIES OFSTARCHES ISOLATED </a:t>
          </a:r>
          <a:br>
            <a:rPr lang="en-US" sz="3600" b="1" dirty="0" smtClean="0">
              <a:solidFill>
                <a:srgbClr val="C00000"/>
              </a:solidFill>
              <a:effectLst>
                <a:outerShdw blurRad="38100" dist="38100" dir="2700000" algn="tl">
                  <a:srgbClr val="000000">
                    <a:alpha val="43137"/>
                  </a:srgbClr>
                </a:outerShdw>
              </a:effectLst>
              <a:latin typeface="Comic Sans MS" pitchFamily="66" charset="0"/>
            </a:rPr>
          </a:br>
          <a:r>
            <a:rPr lang="en-US" sz="3600" b="1" dirty="0" smtClean="0">
              <a:solidFill>
                <a:srgbClr val="C00000"/>
              </a:solidFill>
              <a:effectLst>
                <a:outerShdw blurRad="38100" dist="38100" dir="2700000" algn="tl">
                  <a:srgbClr val="000000">
                    <a:alpha val="43137"/>
                  </a:srgbClr>
                </a:outerShdw>
              </a:effectLst>
              <a:latin typeface="Comic Sans MS" pitchFamily="66" charset="0"/>
            </a:rPr>
            <a:t>FROM PEARL MILLET CULTIVARS CULTIVATED IN ALGERIAN HYPER ARID REGIONS</a:t>
          </a:r>
          <a:r>
            <a:rPr lang="en-US" sz="3600" b="1" dirty="0" smtClean="0">
              <a:solidFill>
                <a:srgbClr val="C00000"/>
              </a:solidFill>
              <a:latin typeface="Comic Sans MS" pitchFamily="66" charset="0"/>
            </a:rPr>
            <a:t/>
          </a:r>
          <a:br>
            <a:rPr lang="en-US" sz="3600" b="1" dirty="0" smtClean="0">
              <a:solidFill>
                <a:srgbClr val="C00000"/>
              </a:solidFill>
              <a:latin typeface="Comic Sans MS" pitchFamily="66" charset="0"/>
            </a:rPr>
          </a:br>
          <a:r>
            <a:rPr lang="en-US" sz="2200" dirty="0" smtClean="0">
              <a:latin typeface="Comic Sans MS" pitchFamily="66" charset="0"/>
            </a:rPr>
            <a:t/>
          </a:r>
          <a:br>
            <a:rPr lang="en-US" sz="2200" dirty="0" smtClean="0">
              <a:latin typeface="Comic Sans MS" pitchFamily="66" charset="0"/>
            </a:rPr>
          </a:br>
          <a:r>
            <a:rPr lang="en-US" sz="2200" b="1" u="sng" dirty="0" smtClean="0">
              <a:solidFill>
                <a:schemeClr val="tx1"/>
              </a:solidFill>
              <a:effectLst>
                <a:outerShdw blurRad="38100" dist="38100" dir="2700000" algn="tl">
                  <a:srgbClr val="000000">
                    <a:alpha val="43137"/>
                  </a:srgbClr>
                </a:outerShdw>
              </a:effectLst>
              <a:latin typeface="Comic Sans MS" pitchFamily="66" charset="0"/>
            </a:rPr>
            <a:t>N. Boudries</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1. 2. 3</a:t>
          </a:r>
          <a:r>
            <a:rPr lang="en-US" sz="2200" b="1" dirty="0" smtClean="0">
              <a:solidFill>
                <a:schemeClr val="tx1"/>
              </a:solidFill>
              <a:effectLst>
                <a:outerShdw blurRad="38100" dist="38100" dir="2700000" algn="tl">
                  <a:srgbClr val="000000">
                    <a:alpha val="43137"/>
                  </a:srgbClr>
                </a:outerShdw>
              </a:effectLst>
              <a:latin typeface="Comic Sans MS" pitchFamily="66" charset="0"/>
            </a:rPr>
            <a:t>. M. Sindic</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1</a:t>
          </a:r>
          <a:r>
            <a:rPr lang="en-US" sz="2200" b="1" dirty="0" smtClean="0">
              <a:solidFill>
                <a:schemeClr val="tx1"/>
              </a:solidFill>
              <a:effectLst>
                <a:outerShdw blurRad="38100" dist="38100" dir="2700000" algn="tl">
                  <a:srgbClr val="000000">
                    <a:alpha val="43137"/>
                  </a:srgbClr>
                </a:outerShdw>
              </a:effectLst>
              <a:latin typeface="Comic Sans MS" pitchFamily="66" charset="0"/>
            </a:rPr>
            <a:t>. N. Belhaneche-Bensemra</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2</a:t>
          </a:r>
          <a:r>
            <a:rPr lang="en-US" sz="2200" b="1" dirty="0" smtClean="0">
              <a:solidFill>
                <a:schemeClr val="tx1"/>
              </a:solidFill>
              <a:effectLst>
                <a:outerShdw blurRad="38100" dist="38100" dir="2700000" algn="tl">
                  <a:srgbClr val="000000">
                    <a:alpha val="43137"/>
                  </a:srgbClr>
                </a:outerShdw>
              </a:effectLst>
              <a:latin typeface="Comic Sans MS" pitchFamily="66" charset="0"/>
            </a:rPr>
            <a:t>. B. Nadjemi</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3</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en-US" sz="2200" dirty="0" smtClean="0">
              <a:solidFill>
                <a:schemeClr val="tx1"/>
              </a:solidFill>
              <a:effectLst>
                <a:outerShdw blurRad="38100" dist="38100" dir="2700000" algn="tl">
                  <a:srgbClr val="000000">
                    <a:alpha val="43137"/>
                  </a:srgbClr>
                </a:outerShdw>
              </a:effectLst>
              <a:latin typeface="Comic Sans MS" pitchFamily="66" charset="0"/>
            </a:rPr>
            <a:t> </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fr-BE"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aseline="30000" dirty="0" smtClean="0">
              <a:solidFill>
                <a:schemeClr val="tx1"/>
              </a:solidFill>
              <a:effectLst>
                <a:outerShdw blurRad="38100" dist="38100" dir="2700000" algn="tl">
                  <a:srgbClr val="000000">
                    <a:alpha val="43137"/>
                  </a:srgbClr>
                </a:outerShdw>
              </a:effectLst>
              <a:latin typeface="Comic Sans MS" pitchFamily="66" charset="0"/>
            </a:rPr>
            <a:t>1</a:t>
          </a:r>
          <a:r>
            <a:rPr lang="en-US" sz="2200" dirty="0" smtClean="0">
              <a:solidFill>
                <a:schemeClr val="tx1"/>
              </a:solidFill>
              <a:effectLst>
                <a:outerShdw blurRad="38100" dist="38100" dir="2700000" algn="tl">
                  <a:srgbClr val="000000">
                    <a:alpha val="43137"/>
                  </a:srgbClr>
                </a:outerShdw>
              </a:effectLst>
              <a:latin typeface="Comic Sans MS" pitchFamily="66" charset="0"/>
            </a:rPr>
            <a:t>University of Liege.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Gembloux</a:t>
          </a:r>
          <a:r>
            <a:rPr lang="en-US" sz="2200" dirty="0" smtClean="0">
              <a:solidFill>
                <a:schemeClr val="tx1"/>
              </a:solidFill>
              <a:effectLst>
                <a:outerShdw blurRad="38100" dist="38100" dir="2700000" algn="tl">
                  <a:srgbClr val="000000">
                    <a:alpha val="43137"/>
                  </a:srgbClr>
                </a:outerShdw>
              </a:effectLst>
              <a:latin typeface="Comic Sans MS" pitchFamily="66" charset="0"/>
            </a:rPr>
            <a:t> AGRO-BIO TECH. 02 Passage des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déportés</a:t>
          </a:r>
          <a:r>
            <a:rPr lang="en-US" sz="2200" dirty="0" smtClean="0">
              <a:solidFill>
                <a:schemeClr val="tx1"/>
              </a:solidFill>
              <a:effectLst>
                <a:outerShdw blurRad="38100" dist="38100" dir="2700000" algn="tl">
                  <a:srgbClr val="000000">
                    <a:alpha val="43137"/>
                  </a:srgbClr>
                </a:outerShdw>
              </a:effectLst>
              <a:latin typeface="Comic Sans MS" pitchFamily="66" charset="0"/>
            </a:rPr>
            <a:t>. Belgium</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fr-BE"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aseline="30000" dirty="0" smtClean="0">
              <a:solidFill>
                <a:schemeClr val="tx1"/>
              </a:solidFill>
              <a:effectLst>
                <a:outerShdw blurRad="38100" dist="38100" dir="2700000" algn="tl">
                  <a:srgbClr val="000000">
                    <a:alpha val="43137"/>
                  </a:srgbClr>
                </a:outerShdw>
              </a:effectLst>
              <a:latin typeface="Comic Sans MS" pitchFamily="66" charset="0"/>
            </a:rPr>
            <a:t>2</a:t>
          </a:r>
          <a:r>
            <a:rPr lang="en-US" sz="2200" dirty="0" smtClean="0">
              <a:solidFill>
                <a:schemeClr val="tx1"/>
              </a:solidFill>
              <a:effectLst>
                <a:outerShdw blurRad="38100" dist="38100" dir="2700000" algn="tl">
                  <a:srgbClr val="000000">
                    <a:alpha val="43137"/>
                  </a:srgbClr>
                </a:outerShdw>
              </a:effectLst>
              <a:latin typeface="Comic Sans MS" pitchFamily="66" charset="0"/>
            </a:rPr>
            <a:t>Department of Environmental engineering. National Polytechnic School of Algiers. 10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Hassen</a:t>
          </a:r>
          <a:r>
            <a:rPr lang="en-US"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Badi</a:t>
          </a:r>
          <a:r>
            <a:rPr lang="en-US" sz="2200" dirty="0" smtClean="0">
              <a:solidFill>
                <a:schemeClr val="tx1"/>
              </a:solidFill>
              <a:effectLst>
                <a:outerShdw blurRad="38100" dist="38100" dir="2700000" algn="tl">
                  <a:srgbClr val="000000">
                    <a:alpha val="43137"/>
                  </a:srgbClr>
                </a:outerShdw>
              </a:effectLst>
              <a:latin typeface="Comic Sans MS" pitchFamily="66" charset="0"/>
            </a:rPr>
            <a:t>. El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Harrach</a:t>
          </a:r>
          <a:r>
            <a:rPr lang="en-US" sz="2200" dirty="0" smtClean="0">
              <a:solidFill>
                <a:schemeClr val="tx1"/>
              </a:solidFill>
              <a:effectLst>
                <a:outerShdw blurRad="38100" dist="38100" dir="2700000" algn="tl">
                  <a:srgbClr val="000000">
                    <a:alpha val="43137"/>
                  </a:srgbClr>
                </a:outerShdw>
              </a:effectLst>
              <a:latin typeface="Comic Sans MS" pitchFamily="66" charset="0"/>
            </a:rPr>
            <a:t> . Algiers. Algeria</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fr-BE"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aseline="30000" dirty="0" smtClean="0">
              <a:solidFill>
                <a:schemeClr val="tx1"/>
              </a:solidFill>
              <a:effectLst>
                <a:outerShdw blurRad="38100" dist="38100" dir="2700000" algn="tl">
                  <a:srgbClr val="000000">
                    <a:alpha val="43137"/>
                  </a:srgbClr>
                </a:outerShdw>
              </a:effectLst>
              <a:latin typeface="Comic Sans MS" pitchFamily="66" charset="0"/>
            </a:rPr>
            <a:t>3</a:t>
          </a:r>
          <a:r>
            <a:rPr lang="en-US" sz="2200" dirty="0" smtClean="0">
              <a:solidFill>
                <a:schemeClr val="tx1"/>
              </a:solidFill>
              <a:effectLst>
                <a:outerShdw blurRad="38100" dist="38100" dir="2700000" algn="tl">
                  <a:srgbClr val="000000">
                    <a:alpha val="43137"/>
                  </a:srgbClr>
                </a:outerShdw>
              </a:effectLst>
              <a:latin typeface="Comic Sans MS" pitchFamily="66" charset="0"/>
            </a:rPr>
            <a:t>Bioactive Products and Biomass Valorization Research Laboratory. Chemistry Department. High School. BP 92 Vieux Kouba. Algiers. Algeria</a:t>
          </a:r>
          <a:endParaRPr lang="fr-BE" sz="2200" dirty="0">
            <a:solidFill>
              <a:schemeClr val="tx1"/>
            </a:solidFill>
            <a:effectLst>
              <a:outerShdw blurRad="38100" dist="38100" dir="2700000" algn="tl">
                <a:srgbClr val="000000">
                  <a:alpha val="43137"/>
                </a:srgbClr>
              </a:outerShdw>
            </a:effectLst>
            <a:latin typeface="Comic Sans MS" pitchFamily="66" charset="0"/>
          </a:endParaRPr>
        </a:p>
      </dgm:t>
    </dgm:pt>
    <dgm:pt modelId="{6EEE7D65-44C3-4F4E-B756-48FC12D5F873}" type="parTrans" cxnId="{A12276D8-8D9E-45DA-BA78-4FFBB468CDAB}">
      <dgm:prSet/>
      <dgm:spPr/>
      <dgm:t>
        <a:bodyPr/>
        <a:lstStyle/>
        <a:p>
          <a:endParaRPr lang="fr-BE"/>
        </a:p>
      </dgm:t>
    </dgm:pt>
    <dgm:pt modelId="{7E8EDD80-B1B2-4098-A235-AFA936C22FA0}" type="sibTrans" cxnId="{A12276D8-8D9E-45DA-BA78-4FFBB468CDAB}">
      <dgm:prSet/>
      <dgm:spPr/>
      <dgm:t>
        <a:bodyPr/>
        <a:lstStyle/>
        <a:p>
          <a:endParaRPr lang="fr-BE"/>
        </a:p>
      </dgm:t>
    </dgm:pt>
    <dgm:pt modelId="{8C638A8C-7323-4395-9DBC-3BC5F6FDA4BA}" type="pres">
      <dgm:prSet presAssocID="{73D31CE2-DF6D-450E-BB11-808C47C67DC5}" presName="linear" presStyleCnt="0">
        <dgm:presLayoutVars>
          <dgm:animLvl val="lvl"/>
          <dgm:resizeHandles val="exact"/>
        </dgm:presLayoutVars>
      </dgm:prSet>
      <dgm:spPr/>
      <dgm:t>
        <a:bodyPr/>
        <a:lstStyle/>
        <a:p>
          <a:endParaRPr lang="fr-BE"/>
        </a:p>
      </dgm:t>
    </dgm:pt>
    <dgm:pt modelId="{0E4B7A38-0742-4560-8DCA-C1B47FCE1BA1}" type="pres">
      <dgm:prSet presAssocID="{A9592448-8A45-4F65-BB94-0F001AB6A7AC}" presName="parentText" presStyleLbl="node1" presStyleIdx="0" presStyleCnt="1">
        <dgm:presLayoutVars>
          <dgm:chMax val="0"/>
          <dgm:bulletEnabled val="1"/>
        </dgm:presLayoutVars>
      </dgm:prSet>
      <dgm:spPr/>
      <dgm:t>
        <a:bodyPr/>
        <a:lstStyle/>
        <a:p>
          <a:endParaRPr lang="fr-BE"/>
        </a:p>
      </dgm:t>
    </dgm:pt>
  </dgm:ptLst>
  <dgm:cxnLst>
    <dgm:cxn modelId="{A12276D8-8D9E-45DA-BA78-4FFBB468CDAB}" srcId="{73D31CE2-DF6D-450E-BB11-808C47C67DC5}" destId="{A9592448-8A45-4F65-BB94-0F001AB6A7AC}" srcOrd="0" destOrd="0" parTransId="{6EEE7D65-44C3-4F4E-B756-48FC12D5F873}" sibTransId="{7E8EDD80-B1B2-4098-A235-AFA936C22FA0}"/>
    <dgm:cxn modelId="{BD0447F7-9C95-4A60-972D-17CDC74DC021}" type="presOf" srcId="{A9592448-8A45-4F65-BB94-0F001AB6A7AC}" destId="{0E4B7A38-0742-4560-8DCA-C1B47FCE1BA1}" srcOrd="0" destOrd="0" presId="urn:microsoft.com/office/officeart/2005/8/layout/vList2"/>
    <dgm:cxn modelId="{1FA57EC1-246D-4FF2-A0B5-DA42093DBD14}" type="presOf" srcId="{73D31CE2-DF6D-450E-BB11-808C47C67DC5}" destId="{8C638A8C-7323-4395-9DBC-3BC5F6FDA4BA}" srcOrd="0" destOrd="0" presId="urn:microsoft.com/office/officeart/2005/8/layout/vList2"/>
    <dgm:cxn modelId="{78E67519-3004-4A43-AD79-2975A3850409}" type="presParOf" srcId="{8C638A8C-7323-4395-9DBC-3BC5F6FDA4BA}" destId="{0E4B7A38-0742-4560-8DCA-C1B47FCE1BA1}" srcOrd="0" destOrd="0" presId="urn:microsoft.com/office/officeart/2005/8/layout/vList2"/>
  </dgm:cxnLst>
  <dgm:bg/>
  <dgm:whole>
    <a:ln w="76200">
      <a:noFill/>
    </a:ln>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1184734"/>
            <a:ext cx="21422678" cy="7717631"/>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8272284" y="1441852"/>
            <a:ext cx="5670709" cy="30720506"/>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1260157" y="1441852"/>
            <a:ext cx="16592074" cy="3072050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875" y="23136228"/>
            <a:ext cx="21422678" cy="7150894"/>
          </a:xfrm>
        </p:spPr>
        <p:txBody>
          <a:bodyPr anchor="t"/>
          <a:lstStyle>
            <a:lvl1pPr algn="l">
              <a:defRPr sz="153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1260158"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2811601"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59" y="1433512"/>
            <a:ext cx="8291663" cy="6100763"/>
          </a:xfrm>
        </p:spPr>
        <p:txBody>
          <a:bodyPr anchor="b"/>
          <a:lstStyle>
            <a:lvl1pPr algn="l">
              <a:defRPr sz="7700" b="1"/>
            </a:lvl1pPr>
          </a:lstStyle>
          <a:p>
            <a:r>
              <a:rPr lang="fr-FR" smtClean="0"/>
              <a:t>Cliquez pour modifier le style du titre</a:t>
            </a:r>
            <a:endParaRPr lang="fr-BE"/>
          </a:p>
        </p:txBody>
      </p:sp>
      <p:sp>
        <p:nvSpPr>
          <p:cNvPr id="3" name="Espace réservé du contenu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39994" y="25203150"/>
            <a:ext cx="15121890" cy="2975375"/>
          </a:xfrm>
        </p:spPr>
        <p:txBody>
          <a:bodyPr anchor="b"/>
          <a:lstStyle>
            <a:lvl1pPr algn="l">
              <a:defRPr sz="77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fr-BE"/>
          </a:p>
        </p:txBody>
      </p:sp>
      <p:sp>
        <p:nvSpPr>
          <p:cNvPr id="4" name="Espace réservé du texte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158" y="1441849"/>
            <a:ext cx="22682835" cy="6000750"/>
          </a:xfrm>
          <a:prstGeom prst="rect">
            <a:avLst/>
          </a:prstGeom>
        </p:spPr>
        <p:txBody>
          <a:bodyPr vert="horz" lIns="349758" tIns="174879" rIns="349758" bIns="174879"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260157"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66241C4E-38BC-4E19-9BBE-D5ED91CCA882}"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diagramData" Target="../diagrams/data1.xml"/><Relationship Id="rId12" Type="http://schemas.openxmlformats.org/officeDocument/2006/relationships/image" Target="../media/image6.jpeg"/><Relationship Id="rId17" Type="http://schemas.openxmlformats.org/officeDocument/2006/relationships/hyperlink" Target="http://www.afripro.org.uk/papers/Paper01Taylor.pdf" TargetMode="External"/><Relationship Id="rId2" Type="http://schemas.openxmlformats.org/officeDocument/2006/relationships/slideLayout" Target="../slideLayouts/slideLayout4.xml"/><Relationship Id="rId16" Type="http://schemas.openxmlformats.org/officeDocument/2006/relationships/hyperlink" Target="http://www.fao.org/docrep/X0081F/X0081F0h.htm.%20consult&#233;%20en%20Septembre%202009" TargetMode="Externa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5.jpeg"/><Relationship Id="rId5" Type="http://schemas.openxmlformats.org/officeDocument/2006/relationships/oleObject" Target="../embeddings/oleObject1.bin"/><Relationship Id="rId15" Type="http://schemas.openxmlformats.org/officeDocument/2006/relationships/image" Target="../media/image9.jpeg"/><Relationship Id="rId10" Type="http://schemas.openxmlformats.org/officeDocument/2006/relationships/diagramColors" Target="../diagrams/colors1.xml"/><Relationship Id="rId4" Type="http://schemas.openxmlformats.org/officeDocument/2006/relationships/image" Target="../media/image3.jpeg"/><Relationship Id="rId9" Type="http://schemas.openxmlformats.org/officeDocument/2006/relationships/diagramQuickStyle" Target="../diagrams/quickStyle1.xm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0101245"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ZoneTexte 22"/>
          <p:cNvSpPr txBox="1"/>
          <p:nvPr/>
        </p:nvSpPr>
        <p:spPr>
          <a:xfrm>
            <a:off x="13101641" y="7786616"/>
            <a:ext cx="1785950" cy="1154162"/>
          </a:xfrm>
          <a:prstGeom prst="rect">
            <a:avLst/>
          </a:prstGeom>
          <a:noFill/>
        </p:spPr>
        <p:txBody>
          <a:bodyPr wrap="square" rtlCol="0">
            <a:spAutoFit/>
          </a:bodyPr>
          <a:lstStyle/>
          <a:p>
            <a:endParaRPr lang="fr-BE" dirty="0">
              <a:solidFill>
                <a:schemeClr val="bg1"/>
              </a:solidFill>
            </a:endParaRPr>
          </a:p>
        </p:txBody>
      </p:sp>
      <p:sp>
        <p:nvSpPr>
          <p:cNvPr id="24" name="ZoneTexte 23"/>
          <p:cNvSpPr txBox="1"/>
          <p:nvPr/>
        </p:nvSpPr>
        <p:spPr>
          <a:xfrm>
            <a:off x="13173079" y="7929492"/>
            <a:ext cx="7572428" cy="1154162"/>
          </a:xfrm>
          <a:prstGeom prst="rect">
            <a:avLst/>
          </a:prstGeom>
          <a:noFill/>
        </p:spPr>
        <p:txBody>
          <a:bodyPr wrap="square" rtlCol="0">
            <a:spAutoFit/>
          </a:bodyPr>
          <a:lstStyle/>
          <a:p>
            <a:endParaRPr lang="fr-BE" dirty="0"/>
          </a:p>
        </p:txBody>
      </p:sp>
      <p:sp>
        <p:nvSpPr>
          <p:cNvPr id="25" name="ZoneTexte 24"/>
          <p:cNvSpPr txBox="1"/>
          <p:nvPr/>
        </p:nvSpPr>
        <p:spPr>
          <a:xfrm>
            <a:off x="13101641" y="7858054"/>
            <a:ext cx="7858180" cy="1154162"/>
          </a:xfrm>
          <a:prstGeom prst="rect">
            <a:avLst/>
          </a:prstGeom>
          <a:noFill/>
        </p:spPr>
        <p:txBody>
          <a:bodyPr wrap="square" rtlCol="0">
            <a:spAutoFit/>
          </a:bodyPr>
          <a:lstStyle/>
          <a:p>
            <a:endParaRPr lang="fr-BE" dirty="0"/>
          </a:p>
        </p:txBody>
      </p:sp>
      <p:pic>
        <p:nvPicPr>
          <p:cNvPr id="4" name="Picture 2" descr="C:\Users\Nadia\Pictures\Cereal\المغربي\DSC01576.JPG"/>
          <p:cNvPicPr>
            <a:picLocks noChangeAspect="1" noChangeArrowheads="1"/>
          </p:cNvPicPr>
          <p:nvPr/>
        </p:nvPicPr>
        <p:blipFill>
          <a:blip r:embed="rId3"/>
          <a:srcRect/>
          <a:stretch>
            <a:fillRect/>
          </a:stretch>
        </p:blipFill>
        <p:spPr bwMode="auto">
          <a:xfrm>
            <a:off x="0" y="0"/>
            <a:ext cx="25203150" cy="36004500"/>
          </a:xfrm>
          <a:prstGeom prst="rect">
            <a:avLst/>
          </a:prstGeom>
          <a:noFill/>
          <a:ln>
            <a:solidFill>
              <a:srgbClr val="00B050"/>
            </a:solidFill>
          </a:ln>
        </p:spPr>
      </p:pic>
      <p:pic>
        <p:nvPicPr>
          <p:cNvPr id="56" name="Picture 3" descr="MoyenLogo"/>
          <p:cNvPicPr>
            <a:picLocks noChangeAspect="1" noChangeArrowheads="1"/>
          </p:cNvPicPr>
          <p:nvPr/>
        </p:nvPicPr>
        <p:blipFill>
          <a:blip r:embed="rId4"/>
          <a:srcRect/>
          <a:stretch>
            <a:fillRect/>
          </a:stretch>
        </p:blipFill>
        <p:spPr bwMode="auto">
          <a:xfrm>
            <a:off x="7172287" y="3286022"/>
            <a:ext cx="500066" cy="500066"/>
          </a:xfrm>
          <a:prstGeom prst="rect">
            <a:avLst/>
          </a:prstGeom>
          <a:noFill/>
          <a:ln w="9525">
            <a:noFill/>
            <a:miter lim="800000"/>
            <a:headEnd/>
            <a:tailEnd/>
          </a:ln>
        </p:spPr>
      </p:pic>
      <p:graphicFrame>
        <p:nvGraphicFramePr>
          <p:cNvPr id="7" name="Object 4"/>
          <p:cNvGraphicFramePr>
            <a:graphicFrameLocks noChangeAspect="1"/>
          </p:cNvGraphicFramePr>
          <p:nvPr/>
        </p:nvGraphicFramePr>
        <p:xfrm>
          <a:off x="4529081" y="3643212"/>
          <a:ext cx="500062" cy="500062"/>
        </p:xfrm>
        <a:graphic>
          <a:graphicData uri="http://schemas.openxmlformats.org/presentationml/2006/ole">
            <p:oleObj spid="_x0000_s2052" r:id="rId5" imgW="2324424" imgH="2265468" progId="">
              <p:embed/>
            </p:oleObj>
          </a:graphicData>
        </a:graphic>
      </p:graphicFrame>
      <p:pic>
        <p:nvPicPr>
          <p:cNvPr id="57" name="Picture 2"/>
          <p:cNvPicPr preferRelativeResize="0">
            <a:picLocks noChangeArrowheads="1"/>
          </p:cNvPicPr>
          <p:nvPr/>
        </p:nvPicPr>
        <p:blipFill>
          <a:blip r:embed="rId6" cstate="print"/>
          <a:srcRect/>
          <a:stretch>
            <a:fillRect/>
          </a:stretch>
        </p:blipFill>
        <p:spPr bwMode="auto">
          <a:xfrm>
            <a:off x="3671825" y="3928964"/>
            <a:ext cx="500066" cy="540000"/>
          </a:xfrm>
          <a:prstGeom prst="rect">
            <a:avLst/>
          </a:prstGeom>
          <a:noFill/>
        </p:spPr>
      </p:pic>
      <p:sp>
        <p:nvSpPr>
          <p:cNvPr id="38" name="Rectangle 37"/>
          <p:cNvSpPr/>
          <p:nvPr/>
        </p:nvSpPr>
        <p:spPr>
          <a:xfrm>
            <a:off x="1457247" y="32432726"/>
            <a:ext cx="12601575" cy="400110"/>
          </a:xfrm>
          <a:prstGeom prst="rect">
            <a:avLst/>
          </a:prstGeom>
        </p:spPr>
        <p:txBody>
          <a:bodyPr>
            <a:spAutoFit/>
          </a:bodyPr>
          <a:lstStyle/>
          <a:p>
            <a:endParaRPr lang="fr-BE" sz="2000" dirty="0">
              <a:latin typeface="Comic Sans MS" pitchFamily="66" charset="0"/>
            </a:endParaRPr>
          </a:p>
        </p:txBody>
      </p:sp>
      <p:graphicFrame>
        <p:nvGraphicFramePr>
          <p:cNvPr id="66" name="Diagramme 65"/>
          <p:cNvGraphicFramePr/>
          <p:nvPr/>
        </p:nvGraphicFramePr>
        <p:xfrm>
          <a:off x="1242933" y="357065"/>
          <a:ext cx="23145912" cy="41434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Rectangle à coins arrondis 28"/>
          <p:cNvSpPr/>
          <p:nvPr/>
        </p:nvSpPr>
        <p:spPr>
          <a:xfrm>
            <a:off x="1171495" y="5143410"/>
            <a:ext cx="23288789" cy="228601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p:cNvSpPr/>
          <p:nvPr/>
        </p:nvSpPr>
        <p:spPr>
          <a:xfrm>
            <a:off x="1528685" y="5286286"/>
            <a:ext cx="22717284" cy="2031325"/>
          </a:xfrm>
          <a:prstGeom prst="rect">
            <a:avLst/>
          </a:prstGeom>
        </p:spPr>
        <p:txBody>
          <a:bodyPr wrap="square">
            <a:spAutoFit/>
          </a:bodyPr>
          <a:lstStyle/>
          <a:p>
            <a:pPr>
              <a:buNone/>
            </a:pPr>
            <a:r>
              <a:rPr lang="fr-BE" sz="1800" b="1" dirty="0" smtClean="0">
                <a:latin typeface="Comic Sans MS" pitchFamily="66" charset="0"/>
              </a:rPr>
              <a:t>Abstract:</a:t>
            </a:r>
          </a:p>
          <a:p>
            <a:r>
              <a:rPr lang="en-US" sz="1800" dirty="0" smtClean="0">
                <a:latin typeface="Comic Sans MS" pitchFamily="66" charset="0"/>
              </a:rPr>
              <a:t>     The pure starches were isolated from pearl millet (</a:t>
            </a:r>
            <a:r>
              <a:rPr lang="en-US" sz="1800" i="1" dirty="0" err="1" smtClean="0">
                <a:latin typeface="Comic Sans MS" pitchFamily="66" charset="0"/>
              </a:rPr>
              <a:t>Pennisetum</a:t>
            </a:r>
            <a:r>
              <a:rPr lang="en-US" sz="1800" i="1" dirty="0" smtClean="0">
                <a:latin typeface="Comic Sans MS" pitchFamily="66" charset="0"/>
              </a:rPr>
              <a:t> </a:t>
            </a:r>
            <a:r>
              <a:rPr lang="en-US" sz="1800" i="1" dirty="0" err="1" smtClean="0">
                <a:latin typeface="Comic Sans MS" pitchFamily="66" charset="0"/>
              </a:rPr>
              <a:t>glaucum</a:t>
            </a:r>
            <a:r>
              <a:rPr lang="en-US" sz="1800" i="1" dirty="0" smtClean="0">
                <a:latin typeface="Comic Sans MS" pitchFamily="66" charset="0"/>
              </a:rPr>
              <a:t> (L.))</a:t>
            </a:r>
            <a:r>
              <a:rPr lang="en-US" sz="1800" dirty="0" smtClean="0">
                <a:latin typeface="Comic Sans MS" pitchFamily="66" charset="0"/>
              </a:rPr>
              <a:t> cultivated in In </a:t>
            </a:r>
            <a:r>
              <a:rPr lang="en-US" sz="1800" dirty="0" err="1" smtClean="0">
                <a:latin typeface="Comic Sans MS" pitchFamily="66" charset="0"/>
              </a:rPr>
              <a:t>Saleh</a:t>
            </a:r>
            <a:r>
              <a:rPr lang="en-US" sz="1800" dirty="0" smtClean="0">
                <a:latin typeface="Comic Sans MS" pitchFamily="66" charset="0"/>
              </a:rPr>
              <a:t> and </a:t>
            </a:r>
            <a:r>
              <a:rPr lang="en-US" sz="1800" dirty="0" err="1" smtClean="0">
                <a:latin typeface="Comic Sans MS" pitchFamily="66" charset="0"/>
              </a:rPr>
              <a:t>Tamanrasset</a:t>
            </a:r>
            <a:r>
              <a:rPr lang="en-US" sz="1800" dirty="0" smtClean="0">
                <a:latin typeface="Comic Sans MS" pitchFamily="66" charset="0"/>
              </a:rPr>
              <a:t> a hyper arid regions situated in south of Algeria. Color, amylose content, pasting and thermal properties were examined. The amylose content showed that the genotypes were normal (21.20-26.80%). The pasting and thermal properties measured respectively by RVA and DSC showed that the starches have a significant viscosity peaks (2985 and 3809 </a:t>
            </a:r>
            <a:r>
              <a:rPr lang="en-US" sz="1800" dirty="0" err="1" smtClean="0">
                <a:latin typeface="Comic Sans MS" pitchFamily="66" charset="0"/>
              </a:rPr>
              <a:t>cP</a:t>
            </a:r>
            <a:r>
              <a:rPr lang="en-US" sz="1800" dirty="0" smtClean="0">
                <a:latin typeface="Comic Sans MS" pitchFamily="66" charset="0"/>
              </a:rPr>
              <a:t>) and </a:t>
            </a:r>
            <a:r>
              <a:rPr lang="en-US" sz="1800" dirty="0" err="1" smtClean="0">
                <a:latin typeface="Comic Sans MS" pitchFamily="66" charset="0"/>
              </a:rPr>
              <a:t>gelatization</a:t>
            </a:r>
            <a:r>
              <a:rPr lang="en-US" sz="1800" dirty="0" smtClean="0">
                <a:latin typeface="Comic Sans MS" pitchFamily="66" charset="0"/>
              </a:rPr>
              <a:t> temperatures.</a:t>
            </a:r>
            <a:r>
              <a:rPr lang="en-US" sz="1800" dirty="0" smtClean="0"/>
              <a:t> </a:t>
            </a:r>
            <a:r>
              <a:rPr lang="en-US" sz="1800" dirty="0" smtClean="0">
                <a:latin typeface="Comic Sans MS" pitchFamily="66" charset="0"/>
              </a:rPr>
              <a:t>The results showed that physicochemical and functional properties of sorghum cultivar starches were influenced by the genotype and the environment.  </a:t>
            </a:r>
          </a:p>
          <a:p>
            <a:endParaRPr lang="en-US" sz="1800" dirty="0" smtClean="0">
              <a:latin typeface="Comic Sans MS" pitchFamily="66" charset="0"/>
            </a:endParaRPr>
          </a:p>
          <a:p>
            <a:pPr>
              <a:buNone/>
            </a:pPr>
            <a:r>
              <a:rPr lang="en-US" sz="1800" b="1" dirty="0" smtClean="0">
                <a:latin typeface="Comic Sans MS" pitchFamily="66" charset="0"/>
              </a:rPr>
              <a:t>Keywords</a:t>
            </a:r>
            <a:r>
              <a:rPr lang="en-US" sz="1800" dirty="0" smtClean="0"/>
              <a:t>:</a:t>
            </a:r>
            <a:r>
              <a:rPr lang="en-US" sz="1800" dirty="0" smtClean="0">
                <a:latin typeface="Comic Sans MS" pitchFamily="66" charset="0"/>
              </a:rPr>
              <a:t> Starch. Pearl millet, functional properties, physicochemical properties, Sahara of Algeria</a:t>
            </a:r>
            <a:endParaRPr lang="fr-BE" sz="1800" dirty="0"/>
          </a:p>
        </p:txBody>
      </p:sp>
      <p:sp>
        <p:nvSpPr>
          <p:cNvPr id="31" name="Rectangle à coins arrondis 30"/>
          <p:cNvSpPr/>
          <p:nvPr/>
        </p:nvSpPr>
        <p:spPr>
          <a:xfrm>
            <a:off x="1171495" y="7929492"/>
            <a:ext cx="11501518" cy="628654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1242933" y="8000930"/>
            <a:ext cx="11215766" cy="6001643"/>
          </a:xfrm>
          <a:prstGeom prst="rect">
            <a:avLst/>
          </a:prstGeom>
        </p:spPr>
        <p:txBody>
          <a:bodyPr wrap="square">
            <a:spAutoFit/>
          </a:bodyPr>
          <a:lstStyle/>
          <a:p>
            <a:pPr algn="just"/>
            <a:r>
              <a:rPr lang="en-US" sz="2400" b="1" dirty="0" smtClean="0">
                <a:latin typeface="Comic Sans MS" pitchFamily="66" charset="0"/>
              </a:rPr>
              <a:t>    </a:t>
            </a:r>
            <a:r>
              <a:rPr lang="en-US" sz="2400" b="1" dirty="0" smtClean="0">
                <a:effectLst>
                  <a:outerShdw blurRad="38100" dist="38100" dir="2700000" algn="tl">
                    <a:srgbClr val="000000">
                      <a:alpha val="43137"/>
                    </a:srgbClr>
                  </a:outerShdw>
                </a:effectLst>
                <a:latin typeface="Comic Sans MS" pitchFamily="66" charset="0"/>
              </a:rPr>
              <a:t>1 Introduction</a:t>
            </a:r>
          </a:p>
          <a:p>
            <a:pPr algn="just"/>
            <a:r>
              <a:rPr lang="en-US" sz="2400" dirty="0" smtClean="0">
                <a:effectLst>
                  <a:outerShdw blurRad="38100" dist="38100" dir="2700000" algn="tl">
                    <a:srgbClr val="000000">
                      <a:alpha val="43137"/>
                    </a:srgbClr>
                  </a:outerShdw>
                </a:effectLst>
                <a:latin typeface="Comic Sans MS" pitchFamily="66" charset="0"/>
              </a:rPr>
              <a:t>       Starch is the primary component of most plant storage organs. Two polymers are present in starch granule: amylose and amylopectin.</a:t>
            </a:r>
            <a:r>
              <a:rPr lang="en-US" sz="2400" i="1" dirty="0" smtClean="0">
                <a:effectLst>
                  <a:outerShdw blurRad="38100" dist="38100" dir="2700000" algn="tl">
                    <a:srgbClr val="000000">
                      <a:alpha val="43137"/>
                    </a:srgbClr>
                  </a:outerShdw>
                </a:effectLst>
                <a:latin typeface="Comic Sans MS" pitchFamily="66" charset="0"/>
              </a:rPr>
              <a:t> </a:t>
            </a:r>
            <a:r>
              <a:rPr lang="en-US" sz="2400" dirty="0" smtClean="0">
                <a:effectLst>
                  <a:outerShdw blurRad="38100" dist="38100" dir="2700000" algn="tl">
                    <a:srgbClr val="000000">
                      <a:alpha val="43137"/>
                    </a:srgbClr>
                  </a:outerShdw>
                </a:effectLst>
                <a:latin typeface="Comic Sans MS" pitchFamily="66" charset="0"/>
              </a:rPr>
              <a:t>They contribute greatly to the structure of wide range of food and constitute a raw material for production of many modifications. Thus increased understanding of biopolymer structure and behavior is of vital importance in modern food processing. Corn, wheat and potato starches have been extensively characterized but little interest has been given to the pearl millet starches. The Sahara of Algeria which is a hyper arid region bordering the Sahel countries as Niger include many cultivars of </a:t>
            </a:r>
            <a:r>
              <a:rPr lang="en-US" sz="2400" i="1" dirty="0" err="1" smtClean="0">
                <a:effectLst>
                  <a:outerShdw blurRad="38100" dist="38100" dir="2700000" algn="tl">
                    <a:srgbClr val="000000">
                      <a:alpha val="43137"/>
                    </a:srgbClr>
                  </a:outerShdw>
                </a:effectLst>
                <a:latin typeface="Comic Sans MS" pitchFamily="66" charset="0"/>
              </a:rPr>
              <a:t>Pennisetum</a:t>
            </a:r>
            <a:r>
              <a:rPr lang="en-US" sz="2400" i="1" dirty="0" smtClean="0">
                <a:effectLst>
                  <a:outerShdw blurRad="38100" dist="38100" dir="2700000" algn="tl">
                    <a:srgbClr val="000000">
                      <a:alpha val="43137"/>
                    </a:srgbClr>
                  </a:outerShdw>
                </a:effectLst>
                <a:latin typeface="Comic Sans MS" pitchFamily="66" charset="0"/>
              </a:rPr>
              <a:t> </a:t>
            </a:r>
            <a:r>
              <a:rPr lang="en-US" sz="2400" i="1" dirty="0" err="1" smtClean="0">
                <a:effectLst>
                  <a:outerShdw blurRad="38100" dist="38100" dir="2700000" algn="tl">
                    <a:srgbClr val="000000">
                      <a:alpha val="43137"/>
                    </a:srgbClr>
                  </a:outerShdw>
                </a:effectLst>
                <a:latin typeface="Comic Sans MS" pitchFamily="66" charset="0"/>
              </a:rPr>
              <a:t>glaucum</a:t>
            </a:r>
            <a:r>
              <a:rPr lang="en-US" sz="2400" i="1" dirty="0" smtClean="0">
                <a:effectLst>
                  <a:outerShdw blurRad="38100" dist="38100" dir="2700000" algn="tl">
                    <a:srgbClr val="000000">
                      <a:alpha val="43137"/>
                    </a:srgbClr>
                  </a:outerShdw>
                </a:effectLst>
                <a:latin typeface="Comic Sans MS" pitchFamily="66" charset="0"/>
              </a:rPr>
              <a:t> (L.)</a:t>
            </a:r>
            <a:r>
              <a:rPr lang="en-US" sz="2400" dirty="0" smtClean="0">
                <a:effectLst>
                  <a:outerShdw blurRad="38100" dist="38100" dir="2700000" algn="tl">
                    <a:srgbClr val="000000">
                      <a:alpha val="43137"/>
                    </a:srgbClr>
                  </a:outerShdw>
                </a:effectLst>
                <a:latin typeface="Comic Sans MS" pitchFamily="66" charset="0"/>
              </a:rPr>
              <a:t>. Data on Algerian pearl millet cultivars and their isolated starches properties were nonexistent so the aims of this study were starches isolation and partial characterization. Samples of 2002-2006 pearl millet harvests were collected and some functional and physicochemical properties of isolated starches were studied for their competitive potential to satisfy specific technological and nutritional needs for target market. </a:t>
            </a:r>
            <a:endParaRPr lang="fr-BE" sz="2400" dirty="0">
              <a:effectLst>
                <a:outerShdw blurRad="38100" dist="38100" dir="2700000" algn="tl">
                  <a:srgbClr val="000000">
                    <a:alpha val="43137"/>
                  </a:srgbClr>
                </a:outerShdw>
              </a:effectLst>
              <a:latin typeface="Comic Sans MS" pitchFamily="66" charset="0"/>
            </a:endParaRPr>
          </a:p>
        </p:txBody>
      </p:sp>
      <p:sp>
        <p:nvSpPr>
          <p:cNvPr id="39" name="Rectangle à coins arrondis 38"/>
          <p:cNvSpPr/>
          <p:nvPr/>
        </p:nvSpPr>
        <p:spPr>
          <a:xfrm>
            <a:off x="1171495" y="14573226"/>
            <a:ext cx="11430080" cy="214314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b="1" dirty="0" smtClean="0">
                <a:solidFill>
                  <a:schemeClr val="tx1"/>
                </a:solidFill>
                <a:effectLst>
                  <a:outerShdw blurRad="38100" dist="38100" dir="2700000" algn="tl">
                    <a:srgbClr val="000000">
                      <a:alpha val="43137"/>
                    </a:srgbClr>
                  </a:outerShdw>
                </a:effectLst>
                <a:latin typeface="Comic Sans MS" pitchFamily="66" charset="0"/>
              </a:rPr>
              <a:t>2 Materials</a:t>
            </a:r>
            <a:endParaRPr lang="fr-BE" sz="2400" b="1"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r>
              <a:rPr lang="en-US" sz="2400" dirty="0" smtClean="0">
                <a:solidFill>
                  <a:schemeClr val="tx1"/>
                </a:solidFill>
                <a:effectLst>
                  <a:outerShdw blurRad="38100" dist="38100" dir="2700000" algn="tl">
                    <a:srgbClr val="000000">
                      <a:alpha val="43137"/>
                    </a:srgbClr>
                  </a:outerShdw>
                </a:effectLst>
                <a:latin typeface="Comic Sans MS" pitchFamily="66" charset="0"/>
              </a:rPr>
              <a:t>     Pearl millet cultivars were cultivated in In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Salah</a:t>
            </a:r>
            <a:r>
              <a:rPr lang="en-US" sz="2400" dirty="0" smtClean="0">
                <a:solidFill>
                  <a:schemeClr val="tx1"/>
                </a:solidFill>
                <a:effectLst>
                  <a:outerShdw blurRad="38100" dist="38100" dir="2700000" algn="tl">
                    <a:srgbClr val="000000">
                      <a:alpha val="43137"/>
                    </a:srgbClr>
                  </a:outerShdw>
                </a:effectLst>
                <a:latin typeface="Comic Sans MS" pitchFamily="66" charset="0"/>
              </a:rPr>
              <a:t> and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Tamanrasset</a:t>
            </a:r>
            <a:r>
              <a:rPr lang="en-US" sz="2400" dirty="0" smtClean="0">
                <a:solidFill>
                  <a:schemeClr val="tx1"/>
                </a:solidFill>
                <a:effectLst>
                  <a:outerShdw blurRad="38100" dist="38100" dir="2700000" algn="tl">
                    <a:srgbClr val="000000">
                      <a:alpha val="43137"/>
                    </a:srgbClr>
                  </a:outerShdw>
                </a:effectLst>
                <a:latin typeface="Comic Sans MS" pitchFamily="66" charset="0"/>
              </a:rPr>
              <a:t> (South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ofAlgeria</a:t>
            </a:r>
            <a:r>
              <a:rPr lang="en-US" sz="2400" dirty="0" smtClean="0">
                <a:solidFill>
                  <a:schemeClr val="tx1"/>
                </a:solidFill>
                <a:effectLst>
                  <a:outerShdw blurRad="38100" dist="38100" dir="2700000" algn="tl">
                    <a:srgbClr val="000000">
                      <a:alpha val="43137"/>
                    </a:srgbClr>
                  </a:outerShdw>
                </a:effectLst>
                <a:latin typeface="Comic Sans MS" pitchFamily="66" charset="0"/>
              </a:rPr>
              <a:t>) known to have temperatures ranging from 11 to 47°C and low annual rainfall rate (2-29 mm). A sample was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impoted</a:t>
            </a:r>
            <a:r>
              <a:rPr lang="en-US" sz="2400" dirty="0" smtClean="0">
                <a:solidFill>
                  <a:schemeClr val="tx1"/>
                </a:solidFill>
                <a:effectLst>
                  <a:outerShdw blurRad="38100" dist="38100" dir="2700000" algn="tl">
                    <a:srgbClr val="000000">
                      <a:alpha val="43137"/>
                    </a:srgbClr>
                  </a:outerShdw>
                </a:effectLst>
                <a:latin typeface="Comic Sans MS" pitchFamily="66" charset="0"/>
              </a:rPr>
              <a:t> from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Agadez</a:t>
            </a:r>
            <a:r>
              <a:rPr lang="en-US" sz="2400" dirty="0" smtClean="0">
                <a:solidFill>
                  <a:schemeClr val="tx1"/>
                </a:solidFill>
                <a:effectLst>
                  <a:outerShdw blurRad="38100" dist="38100" dir="2700000" algn="tl">
                    <a:srgbClr val="000000">
                      <a:alpha val="43137"/>
                    </a:srgbClr>
                  </a:outerShdw>
                </a:effectLst>
                <a:latin typeface="Comic Sans MS" pitchFamily="66" charset="0"/>
              </a:rPr>
              <a:t> (Niger). The spike and kernel pearl millet (Figure 1) were purchased from the 2002 to 2006 harvests.</a:t>
            </a:r>
          </a:p>
        </p:txBody>
      </p:sp>
      <p:sp>
        <p:nvSpPr>
          <p:cNvPr id="40" name="Rectangle à coins arrondis 39"/>
          <p:cNvSpPr/>
          <p:nvPr/>
        </p:nvSpPr>
        <p:spPr>
          <a:xfrm>
            <a:off x="1171495" y="16930680"/>
            <a:ext cx="11430080" cy="250033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Image 40" descr="C:\Users\Nadia\Desktop\photo nadia\DSC02902.JPG"/>
          <p:cNvPicPr/>
          <p:nvPr/>
        </p:nvPicPr>
        <p:blipFill>
          <a:blip r:embed="rId11" cstate="print"/>
          <a:srcRect/>
          <a:stretch>
            <a:fillRect/>
          </a:stretch>
        </p:blipFill>
        <p:spPr bwMode="auto">
          <a:xfrm>
            <a:off x="1457247" y="17002118"/>
            <a:ext cx="1440000" cy="1260000"/>
          </a:xfrm>
          <a:prstGeom prst="rect">
            <a:avLst/>
          </a:prstGeom>
          <a:noFill/>
          <a:ln w="9525">
            <a:noFill/>
            <a:miter lim="800000"/>
            <a:headEnd/>
            <a:tailEnd/>
          </a:ln>
        </p:spPr>
      </p:pic>
      <p:pic>
        <p:nvPicPr>
          <p:cNvPr id="42" name="Image 41" descr="C:\Users\Nadia\Desktop\photo nadia\DSC02900.JPG"/>
          <p:cNvPicPr/>
          <p:nvPr/>
        </p:nvPicPr>
        <p:blipFill>
          <a:blip r:embed="rId12" cstate="print"/>
          <a:srcRect/>
          <a:stretch>
            <a:fillRect/>
          </a:stretch>
        </p:blipFill>
        <p:spPr bwMode="auto">
          <a:xfrm>
            <a:off x="3743263" y="17002118"/>
            <a:ext cx="1440000" cy="1260000"/>
          </a:xfrm>
          <a:prstGeom prst="rect">
            <a:avLst/>
          </a:prstGeom>
          <a:noFill/>
          <a:ln w="9525">
            <a:noFill/>
            <a:miter lim="800000"/>
            <a:headEnd/>
            <a:tailEnd/>
          </a:ln>
        </p:spPr>
      </p:pic>
      <p:pic>
        <p:nvPicPr>
          <p:cNvPr id="43" name="Image 42" descr="C:\Users\Nadia\Desktop\photo nadia\DSC02894.JPG"/>
          <p:cNvPicPr/>
          <p:nvPr/>
        </p:nvPicPr>
        <p:blipFill>
          <a:blip r:embed="rId13" cstate="print"/>
          <a:srcRect/>
          <a:stretch>
            <a:fillRect/>
          </a:stretch>
        </p:blipFill>
        <p:spPr bwMode="auto">
          <a:xfrm>
            <a:off x="5886403" y="17002118"/>
            <a:ext cx="1440000" cy="1260000"/>
          </a:xfrm>
          <a:prstGeom prst="rect">
            <a:avLst/>
          </a:prstGeom>
          <a:noFill/>
          <a:ln w="9525">
            <a:noFill/>
            <a:miter lim="800000"/>
            <a:headEnd/>
            <a:tailEnd/>
          </a:ln>
        </p:spPr>
      </p:pic>
      <p:pic>
        <p:nvPicPr>
          <p:cNvPr id="44" name="Image 43" descr="C:\Users\Nadia\Desktop\photo nadia\DSC02907.JPG"/>
          <p:cNvPicPr/>
          <p:nvPr/>
        </p:nvPicPr>
        <p:blipFill>
          <a:blip r:embed="rId14" cstate="print"/>
          <a:srcRect/>
          <a:stretch>
            <a:fillRect/>
          </a:stretch>
        </p:blipFill>
        <p:spPr bwMode="auto">
          <a:xfrm>
            <a:off x="8243857" y="17002118"/>
            <a:ext cx="1440000" cy="1260000"/>
          </a:xfrm>
          <a:prstGeom prst="rect">
            <a:avLst/>
          </a:prstGeom>
          <a:noFill/>
          <a:ln w="9525">
            <a:noFill/>
            <a:miter lim="800000"/>
            <a:headEnd/>
            <a:tailEnd/>
          </a:ln>
        </p:spPr>
      </p:pic>
      <p:pic>
        <p:nvPicPr>
          <p:cNvPr id="45" name="Picture 7" descr="C:\Users\Nadia\Pictures\105___10\IMG_0085.JPG"/>
          <p:cNvPicPr preferRelativeResize="0">
            <a:picLocks noChangeArrowheads="1"/>
          </p:cNvPicPr>
          <p:nvPr/>
        </p:nvPicPr>
        <p:blipFill>
          <a:blip r:embed="rId15" cstate="print"/>
          <a:srcRect/>
          <a:stretch>
            <a:fillRect/>
          </a:stretch>
        </p:blipFill>
        <p:spPr bwMode="auto">
          <a:xfrm>
            <a:off x="10529873" y="17002118"/>
            <a:ext cx="1440000" cy="1357322"/>
          </a:xfrm>
          <a:prstGeom prst="rect">
            <a:avLst/>
          </a:prstGeom>
          <a:noFill/>
        </p:spPr>
      </p:pic>
      <p:sp>
        <p:nvSpPr>
          <p:cNvPr id="46" name="Rectangle 45"/>
          <p:cNvSpPr/>
          <p:nvPr/>
        </p:nvSpPr>
        <p:spPr>
          <a:xfrm>
            <a:off x="1385809" y="18288002"/>
            <a:ext cx="11215766" cy="1200329"/>
          </a:xfrm>
          <a:prstGeom prst="rect">
            <a:avLst/>
          </a:prstGeom>
          <a:noFill/>
        </p:spPr>
        <p:txBody>
          <a:bodyPr wrap="square">
            <a:spAutoFit/>
          </a:bodyPr>
          <a:lstStyle/>
          <a:p>
            <a:pPr>
              <a:lnSpc>
                <a:spcPct val="120000"/>
              </a:lnSpc>
            </a:pPr>
            <a:r>
              <a:rPr lang="en-US" sz="1800" b="1" dirty="0" smtClean="0">
                <a:solidFill>
                  <a:schemeClr val="bg1"/>
                </a:solidFill>
                <a:effectLst>
                  <a:outerShdw blurRad="38100" dist="38100" dir="2700000" algn="tl">
                    <a:srgbClr val="000000">
                      <a:alpha val="43137"/>
                    </a:srgbClr>
                  </a:outerShdw>
                </a:effectLst>
                <a:latin typeface="Comic Sans MS" pitchFamily="66" charset="0"/>
              </a:rPr>
              <a:t>PMI04,El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Bechna</a:t>
            </a:r>
            <a:r>
              <a:rPr lang="en-US" sz="1800" b="1" dirty="0" smtClean="0">
                <a:solidFill>
                  <a:schemeClr val="bg1"/>
                </a:solidFill>
                <a:effectLst>
                  <a:outerShdw blurRad="38100" dist="38100" dir="2700000" algn="tl">
                    <a:srgbClr val="000000">
                      <a:alpha val="43137"/>
                    </a:srgbClr>
                  </a:outerShdw>
                </a:effectLst>
                <a:latin typeface="Comic Sans MS" pitchFamily="66" charset="0"/>
              </a:rPr>
              <a:t> c.   PMN04,local c.  PMJI06,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Jafo</a:t>
            </a:r>
            <a:r>
              <a:rPr lang="en-US" sz="1800" b="1" dirty="0" smtClean="0">
                <a:solidFill>
                  <a:schemeClr val="bg1"/>
                </a:solidFill>
                <a:effectLst>
                  <a:outerShdw blurRad="38100" dist="38100" dir="2700000" algn="tl">
                    <a:srgbClr val="000000">
                      <a:alpha val="43137"/>
                    </a:srgbClr>
                  </a:outerShdw>
                </a:effectLst>
                <a:latin typeface="Comic Sans MS" pitchFamily="66" charset="0"/>
              </a:rPr>
              <a:t> c.  PMOI06,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Ouaini</a:t>
            </a:r>
            <a:r>
              <a:rPr lang="en-US" sz="1800" b="1" dirty="0" smtClean="0">
                <a:solidFill>
                  <a:schemeClr val="bg1"/>
                </a:solidFill>
                <a:effectLst>
                  <a:outerShdw blurRad="38100" dist="38100" dir="2700000" algn="tl">
                    <a:srgbClr val="000000">
                      <a:alpha val="43137"/>
                    </a:srgbClr>
                  </a:outerShdw>
                </a:effectLst>
                <a:latin typeface="Comic Sans MS" pitchFamily="66" charset="0"/>
              </a:rPr>
              <a:t> c. Pearl millet spikes</a:t>
            </a:r>
          </a:p>
          <a:p>
            <a:pPr>
              <a:lnSpc>
                <a:spcPct val="120000"/>
              </a:lnSpc>
              <a:buNone/>
            </a:pPr>
            <a:r>
              <a:rPr lang="en-US" sz="1800" b="1" dirty="0" smtClean="0">
                <a:solidFill>
                  <a:schemeClr val="bg1"/>
                </a:solidFill>
                <a:effectLst>
                  <a:outerShdw blurRad="38100" dist="38100" dir="2700000" algn="tl">
                    <a:srgbClr val="000000">
                      <a:alpha val="43137"/>
                    </a:srgbClr>
                  </a:outerShdw>
                </a:effectLst>
                <a:latin typeface="Comic Sans MS" pitchFamily="66" charset="0"/>
              </a:rPr>
              <a:t>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(2004)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Agadez</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(2004)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(2006)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(2006)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(2006)</a:t>
            </a:r>
          </a:p>
          <a:p>
            <a:pPr algn="ctr">
              <a:lnSpc>
                <a:spcPct val="120000"/>
              </a:lnSpc>
              <a:buNone/>
            </a:pPr>
            <a:r>
              <a:rPr lang="en-US" sz="1800" b="1" dirty="0" smtClean="0">
                <a:solidFill>
                  <a:schemeClr val="bg1"/>
                </a:solidFill>
                <a:latin typeface="Comic Sans MS" pitchFamily="66" charset="0"/>
              </a:rPr>
              <a:t> </a:t>
            </a:r>
            <a:r>
              <a:rPr lang="en-US" sz="2400" b="1" i="1" dirty="0" smtClean="0">
                <a:solidFill>
                  <a:schemeClr val="bg1"/>
                </a:solidFill>
                <a:effectLst>
                  <a:outerShdw blurRad="38100" dist="38100" dir="2700000" algn="tl">
                    <a:srgbClr val="000000">
                      <a:alpha val="43137"/>
                    </a:srgbClr>
                  </a:outerShdw>
                </a:effectLst>
                <a:latin typeface="Comic Sans MS" pitchFamily="66" charset="0"/>
              </a:rPr>
              <a:t>Fig.1: Pearl millet kernel and spike </a:t>
            </a:r>
            <a:r>
              <a:rPr lang="en-US" sz="2400" b="1" i="1" dirty="0" err="1" smtClean="0">
                <a:solidFill>
                  <a:schemeClr val="bg1"/>
                </a:solidFill>
                <a:effectLst>
                  <a:outerShdw blurRad="38100" dist="38100" dir="2700000" algn="tl">
                    <a:srgbClr val="000000">
                      <a:alpha val="43137"/>
                    </a:srgbClr>
                  </a:outerShdw>
                </a:effectLst>
                <a:latin typeface="Comic Sans MS" pitchFamily="66" charset="0"/>
              </a:rPr>
              <a:t>photographies</a:t>
            </a:r>
            <a:endParaRPr lang="en-US" sz="2400" b="1" i="1" dirty="0" smtClean="0">
              <a:solidFill>
                <a:schemeClr val="bg1"/>
              </a:solidFill>
              <a:effectLst>
                <a:outerShdw blurRad="38100" dist="38100" dir="2700000" algn="tl">
                  <a:srgbClr val="000000">
                    <a:alpha val="43137"/>
                  </a:srgbClr>
                </a:outerShdw>
              </a:effectLst>
              <a:latin typeface="Comic Sans MS" pitchFamily="66" charset="0"/>
            </a:endParaRPr>
          </a:p>
        </p:txBody>
      </p:sp>
      <p:sp>
        <p:nvSpPr>
          <p:cNvPr id="47" name="Rectangle à coins arrondis 46"/>
          <p:cNvSpPr/>
          <p:nvPr/>
        </p:nvSpPr>
        <p:spPr>
          <a:xfrm>
            <a:off x="1100057" y="19645324"/>
            <a:ext cx="11572956" cy="364333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buNone/>
            </a:pPr>
            <a:r>
              <a:rPr lang="en-US" sz="2800" b="1" dirty="0" smtClean="0">
                <a:solidFill>
                  <a:schemeClr val="tx1"/>
                </a:solidFill>
                <a:effectLst>
                  <a:outerShdw blurRad="38100" dist="38100" dir="2700000" algn="tl">
                    <a:srgbClr val="000000">
                      <a:alpha val="43137"/>
                    </a:srgbClr>
                  </a:outerShdw>
                </a:effectLst>
                <a:latin typeface="Comic Sans MS" pitchFamily="66" charset="0"/>
              </a:rPr>
              <a:t>3 Methods </a:t>
            </a:r>
          </a:p>
          <a:p>
            <a:pPr algn="just">
              <a:lnSpc>
                <a:spcPct val="120000"/>
              </a:lnSpc>
              <a:buNone/>
            </a:pPr>
            <a:r>
              <a:rPr lang="en-US" sz="2400" dirty="0" smtClean="0">
                <a:solidFill>
                  <a:schemeClr val="tx1"/>
                </a:solidFill>
                <a:effectLst>
                  <a:outerShdw blurRad="38100" dist="38100" dir="2700000" algn="tl">
                    <a:srgbClr val="000000">
                      <a:alpha val="43137"/>
                    </a:srgbClr>
                  </a:outerShdw>
                </a:effectLst>
                <a:latin typeface="Comic Sans MS" pitchFamily="66" charset="0"/>
              </a:rPr>
              <a:t>    Starches were isolated by alkali extraction (Pérez Sira et al. (2004),</a:t>
            </a:r>
            <a:r>
              <a:rPr lang="nl-NL" sz="2400" dirty="0" smtClean="0">
                <a:solidFill>
                  <a:schemeClr val="tx1"/>
                </a:solidFill>
                <a:effectLst>
                  <a:outerShdw blurRad="38100" dist="38100" dir="2700000" algn="tl">
                    <a:srgbClr val="000000">
                      <a:alpha val="43137"/>
                    </a:srgbClr>
                  </a:outerShdw>
                </a:effectLst>
                <a:latin typeface="Comic Sans MS" pitchFamily="66" charset="0"/>
              </a:rPr>
              <a:t> Beta et al. (2000) </a:t>
            </a:r>
            <a:r>
              <a:rPr lang="en-US" sz="2400" dirty="0" smtClean="0">
                <a:solidFill>
                  <a:schemeClr val="tx1"/>
                </a:solidFill>
                <a:effectLst>
                  <a:outerShdw blurRad="38100" dist="38100" dir="2700000" algn="tl">
                    <a:srgbClr val="000000">
                      <a:alpha val="43137"/>
                    </a:srgbClr>
                  </a:outerShdw>
                </a:effectLst>
                <a:latin typeface="Comic Sans MS" pitchFamily="66" charset="0"/>
              </a:rPr>
              <a:t>and Beta &amp; Corke (2001)). The starches color and amylose content were determined using respectively a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spectrocolorimeter</a:t>
            </a:r>
            <a:r>
              <a:rPr lang="en-US" sz="2400" dirty="0" smtClean="0">
                <a:solidFill>
                  <a:schemeClr val="tx1"/>
                </a:solidFill>
                <a:effectLst>
                  <a:outerShdw blurRad="38100" dist="38100" dir="2700000" algn="tl">
                    <a:srgbClr val="000000">
                      <a:alpha val="43137"/>
                    </a:srgbClr>
                  </a:outerShdw>
                </a:effectLst>
                <a:latin typeface="Comic Sans MS" pitchFamily="66" charset="0"/>
              </a:rPr>
              <a:t>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Miniscan</a:t>
            </a:r>
            <a:r>
              <a:rPr lang="en-US" sz="2400" dirty="0" smtClean="0">
                <a:solidFill>
                  <a:schemeClr val="tx1"/>
                </a:solidFill>
                <a:effectLst>
                  <a:outerShdw blurRad="38100" dist="38100" dir="2700000" algn="tl">
                    <a:srgbClr val="000000">
                      <a:alpha val="43137"/>
                    </a:srgbClr>
                  </a:outerShdw>
                </a:effectLst>
                <a:latin typeface="Comic Sans MS" pitchFamily="66" charset="0"/>
              </a:rPr>
              <a:t> (Virginia. USA) and the Morrison and Laignelet method  (1983). RVA4 (Newport scientific Pty. Ltd.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Warriewood</a:t>
            </a:r>
            <a:r>
              <a:rPr lang="en-US" sz="2400" dirty="0" smtClean="0">
                <a:solidFill>
                  <a:schemeClr val="tx1"/>
                </a:solidFill>
                <a:effectLst>
                  <a:outerShdw blurRad="38100" dist="38100" dir="2700000" algn="tl">
                    <a:srgbClr val="000000">
                      <a:alpha val="43137"/>
                    </a:srgbClr>
                  </a:outerShdw>
                </a:effectLst>
                <a:latin typeface="Comic Sans MS" pitchFamily="66" charset="0"/>
              </a:rPr>
              <a:t>. Australia) and DSC 2920 analyzer enthalpy differential (TA Instruments, New Castle DE, USA) were used respectively for of pasting properties and  thermal behavior.</a:t>
            </a:r>
            <a:endParaRPr lang="fr-BE" sz="2400" dirty="0">
              <a:solidFill>
                <a:schemeClr val="tx1"/>
              </a:solidFill>
              <a:effectLst>
                <a:outerShdw blurRad="38100" dist="38100" dir="2700000" algn="tl">
                  <a:srgbClr val="000000">
                    <a:alpha val="43137"/>
                  </a:srgbClr>
                </a:outerShdw>
              </a:effectLst>
              <a:latin typeface="Comic Sans MS" pitchFamily="66" charset="0"/>
            </a:endParaRPr>
          </a:p>
        </p:txBody>
      </p:sp>
      <p:sp>
        <p:nvSpPr>
          <p:cNvPr id="48" name="Rectangle à coins arrondis 47"/>
          <p:cNvSpPr/>
          <p:nvPr/>
        </p:nvSpPr>
        <p:spPr>
          <a:xfrm>
            <a:off x="885743" y="23574414"/>
            <a:ext cx="12215898" cy="12430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latin typeface="Comic Sans MS" pitchFamily="66" charset="0"/>
            </a:endParaRPr>
          </a:p>
          <a:p>
            <a:r>
              <a:rPr lang="en-US" sz="2800" b="1" dirty="0" smtClean="0">
                <a:solidFill>
                  <a:schemeClr val="tx1"/>
                </a:solidFill>
                <a:effectLst>
                  <a:outerShdw blurRad="38100" dist="38100" dir="2700000" algn="tl">
                    <a:srgbClr val="000000">
                      <a:alpha val="43137"/>
                    </a:srgbClr>
                  </a:outerShdw>
                </a:effectLst>
                <a:latin typeface="Comic Sans MS" pitchFamily="66" charset="0"/>
              </a:rPr>
              <a:t>4 Results and Discussion</a:t>
            </a:r>
          </a:p>
          <a:p>
            <a:pPr algn="just"/>
            <a:r>
              <a:rPr lang="en-US" sz="2400" dirty="0" smtClean="0">
                <a:solidFill>
                  <a:schemeClr val="tx1"/>
                </a:solidFill>
                <a:effectLst>
                  <a:outerShdw blurRad="38100" dist="38100" dir="2700000" algn="tl">
                    <a:srgbClr val="000000">
                      <a:alpha val="43137"/>
                    </a:srgbClr>
                  </a:outerShdw>
                </a:effectLst>
                <a:latin typeface="Comic Sans MS" pitchFamily="66" charset="0"/>
              </a:rPr>
              <a:t>     Native starches were isolated from local Pearl millet grain cultivars with high purity (88-97% ) and lower  extraction yield  (54-62%).</a:t>
            </a:r>
          </a:p>
          <a:p>
            <a:pPr algn="just"/>
            <a:endParaRPr lang="en-US" sz="2000" dirty="0" smtClean="0">
              <a:solidFill>
                <a:schemeClr val="tx1"/>
              </a:solidFill>
              <a:effectLst>
                <a:outerShdw blurRad="38100" dist="38100" dir="2700000" algn="tl">
                  <a:srgbClr val="000000">
                    <a:alpha val="43137"/>
                  </a:srgbClr>
                </a:outerShdw>
              </a:effectLst>
              <a:latin typeface="Comic Sans MS" pitchFamily="66" charset="0"/>
            </a:endParaRPr>
          </a:p>
          <a:p>
            <a:pPr algn="just"/>
            <a:r>
              <a:rPr lang="en-US" sz="2400" b="1" dirty="0" smtClean="0">
                <a:solidFill>
                  <a:schemeClr val="tx1"/>
                </a:solidFill>
                <a:effectLst>
                  <a:outerShdw blurRad="38100" dist="38100" dir="2700000" algn="tl">
                    <a:srgbClr val="000000">
                      <a:alpha val="43137"/>
                    </a:srgbClr>
                  </a:outerShdw>
                </a:effectLst>
                <a:latin typeface="Comic Sans MS" pitchFamily="66" charset="0"/>
              </a:rPr>
              <a:t>4.1 Starch color </a:t>
            </a:r>
          </a:p>
          <a:p>
            <a:pPr algn="just"/>
            <a:r>
              <a:rPr lang="fr-BE" sz="2400" dirty="0" smtClean="0">
                <a:solidFill>
                  <a:schemeClr val="tx1"/>
                </a:solidFill>
                <a:effectLst>
                  <a:outerShdw blurRad="38100" dist="38100" dir="2700000" algn="tl">
                    <a:srgbClr val="000000">
                      <a:alpha val="43137"/>
                    </a:srgbClr>
                  </a:outerShdw>
                </a:effectLst>
                <a:latin typeface="Comic Sans MS" pitchFamily="66" charset="0"/>
              </a:rPr>
              <a:t>     The starches granules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present</a:t>
            </a:r>
            <a:r>
              <a:rPr lang="fr-BE" sz="2400" dirty="0" smtClean="0">
                <a:solidFill>
                  <a:schemeClr val="tx1"/>
                </a:solidFill>
                <a:effectLst>
                  <a:outerShdw blurRad="38100" dist="38100" dir="2700000" algn="tl">
                    <a:srgbClr val="000000">
                      <a:alpha val="43137"/>
                    </a:srgbClr>
                  </a:outerShdw>
                </a:effectLst>
                <a:latin typeface="Comic Sans MS" pitchFamily="66" charset="0"/>
              </a:rPr>
              <a:t> a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satisfatory</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whitness</a:t>
            </a:r>
            <a:r>
              <a:rPr lang="fr-BE" sz="2400" dirty="0" smtClean="0">
                <a:solidFill>
                  <a:schemeClr val="tx1"/>
                </a:solidFill>
                <a:effectLst>
                  <a:outerShdw blurRad="38100" dist="38100" dir="2700000" algn="tl">
                    <a:srgbClr val="000000">
                      <a:alpha val="43137"/>
                    </a:srgbClr>
                  </a:outerShdw>
                </a:effectLst>
                <a:latin typeface="Comic Sans MS" pitchFamily="66" charset="0"/>
              </a:rPr>
              <a:t>, L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was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higher</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than</a:t>
            </a:r>
            <a:r>
              <a:rPr lang="fr-BE" sz="2400" dirty="0" smtClean="0">
                <a:solidFill>
                  <a:schemeClr val="tx1"/>
                </a:solidFill>
                <a:effectLst>
                  <a:outerShdw blurRad="38100" dist="38100" dir="2700000" algn="tl">
                    <a:srgbClr val="000000">
                      <a:alpha val="43137"/>
                    </a:srgbClr>
                  </a:outerShdw>
                </a:effectLst>
                <a:latin typeface="Comic Sans MS" pitchFamily="66" charset="0"/>
              </a:rPr>
              <a:t> 90. the isolation and purification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process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used</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were</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so</a:t>
            </a:r>
            <a:r>
              <a:rPr lang="fr-BE" sz="2400" dirty="0" smtClean="0">
                <a:solidFill>
                  <a:schemeClr val="tx1"/>
                </a:solidFill>
                <a:effectLst>
                  <a:outerShdw blurRad="38100" dist="38100" dir="2700000" algn="tl">
                    <a:srgbClr val="000000">
                      <a:alpha val="43137"/>
                    </a:srgbClr>
                  </a:outerShdw>
                </a:effectLst>
                <a:latin typeface="Comic Sans MS" pitchFamily="66" charset="0"/>
              </a:rPr>
              <a:t> effective. </a:t>
            </a:r>
            <a:endParaRPr lang="en-US" sz="2400" b="1" dirty="0" smtClean="0">
              <a:solidFill>
                <a:schemeClr val="tx1"/>
              </a:solidFill>
              <a:effectLst>
                <a:outerShdw blurRad="38100" dist="38100" dir="2700000" algn="tl">
                  <a:srgbClr val="000000">
                    <a:alpha val="43137"/>
                  </a:srgbClr>
                </a:outerShdw>
              </a:effectLst>
              <a:latin typeface="Comic Sans MS" pitchFamily="66" charset="0"/>
            </a:endParaRPr>
          </a:p>
          <a:p>
            <a:pPr algn="ctr">
              <a:lnSpc>
                <a:spcPct val="150000"/>
              </a:lnSpc>
            </a:pPr>
            <a:r>
              <a:rPr lang="fr-BE" sz="2400" i="1" dirty="0" smtClean="0">
                <a:solidFill>
                  <a:schemeClr val="tx1"/>
                </a:solidFill>
                <a:effectLst>
                  <a:outerShdw blurRad="38100" dist="38100" dir="2700000" algn="tl">
                    <a:srgbClr val="000000">
                      <a:alpha val="43137"/>
                    </a:srgbClr>
                  </a:outerShdw>
                </a:effectLst>
                <a:latin typeface="Comic Sans MS" pitchFamily="66" charset="0"/>
              </a:rPr>
              <a:t>Table 1: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Color</a:t>
            </a:r>
            <a:r>
              <a:rPr lang="fr-BE" sz="2400" i="1" dirty="0" smtClean="0">
                <a:solidFill>
                  <a:schemeClr val="tx1"/>
                </a:solidFill>
                <a:effectLst>
                  <a:outerShdw blurRad="38100" dist="38100" dir="2700000" algn="tl">
                    <a:srgbClr val="000000">
                      <a:alpha val="43137"/>
                    </a:srgbClr>
                  </a:outerShdw>
                </a:effectLst>
                <a:latin typeface="Comic Sans MS" pitchFamily="66" charset="0"/>
              </a:rPr>
              <a:t>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parameters</a:t>
            </a:r>
            <a:r>
              <a:rPr lang="fr-BE" sz="2400" i="1" dirty="0" smtClean="0">
                <a:solidFill>
                  <a:schemeClr val="tx1"/>
                </a:solidFill>
                <a:effectLst>
                  <a:outerShdw blurRad="38100" dist="38100" dir="2700000" algn="tl">
                    <a:srgbClr val="000000">
                      <a:alpha val="43137"/>
                    </a:srgbClr>
                  </a:outerShdw>
                </a:effectLst>
                <a:latin typeface="Comic Sans MS" pitchFamily="66" charset="0"/>
              </a:rPr>
              <a:t> of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isolated</a:t>
            </a:r>
            <a:r>
              <a:rPr lang="fr-BE" sz="2400" i="1" dirty="0" smtClean="0">
                <a:solidFill>
                  <a:schemeClr val="tx1"/>
                </a:solidFill>
                <a:effectLst>
                  <a:outerShdw blurRad="38100" dist="38100" dir="2700000" algn="tl">
                    <a:srgbClr val="000000">
                      <a:alpha val="43137"/>
                    </a:srgbClr>
                  </a:outerShdw>
                </a:effectLst>
                <a:latin typeface="Comic Sans MS" pitchFamily="66" charset="0"/>
              </a:rPr>
              <a:t>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i="1" dirty="0" smtClean="0">
                <a:solidFill>
                  <a:schemeClr val="tx1"/>
                </a:solidFill>
                <a:effectLst>
                  <a:outerShdw blurRad="38100" dist="38100" dir="2700000" algn="tl">
                    <a:srgbClr val="000000">
                      <a:alpha val="43137"/>
                    </a:srgbClr>
                  </a:outerShdw>
                </a:effectLst>
                <a:latin typeface="Comic Sans MS" pitchFamily="66" charset="0"/>
              </a:rPr>
              <a:t> millet starches</a:t>
            </a: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en-US" sz="2400" b="1" dirty="0" smtClean="0">
              <a:solidFill>
                <a:schemeClr val="tx1"/>
              </a:solidFill>
              <a:latin typeface="Comic Sans MS" pitchFamily="66" charset="0"/>
            </a:endParaRPr>
          </a:p>
          <a:p>
            <a:endParaRPr lang="en-US" sz="2400" b="1" dirty="0" smtClean="0">
              <a:solidFill>
                <a:schemeClr val="tx1"/>
              </a:solidFill>
              <a:effectLst>
                <a:outerShdw blurRad="38100" dist="38100" dir="2700000" algn="tl">
                  <a:srgbClr val="000000">
                    <a:alpha val="43137"/>
                  </a:srgbClr>
                </a:outerShdw>
              </a:effectLst>
              <a:latin typeface="Comic Sans MS" pitchFamily="66" charset="0"/>
            </a:endParaRPr>
          </a:p>
          <a:p>
            <a:r>
              <a:rPr lang="en-US" sz="2400" b="1" dirty="0" smtClean="0">
                <a:solidFill>
                  <a:schemeClr val="tx1"/>
                </a:solidFill>
                <a:effectLst>
                  <a:outerShdw blurRad="38100" dist="38100" dir="2700000" algn="tl">
                    <a:srgbClr val="000000">
                      <a:alpha val="43137"/>
                    </a:srgbClr>
                  </a:outerShdw>
                </a:effectLst>
                <a:latin typeface="Comic Sans MS" pitchFamily="66" charset="0"/>
              </a:rPr>
              <a:t>4.2 </a:t>
            </a:r>
            <a:r>
              <a:rPr lang="fr-BE" sz="2400" b="1" dirty="0" smtClean="0">
                <a:solidFill>
                  <a:schemeClr val="tx1"/>
                </a:solidFill>
                <a:effectLst>
                  <a:outerShdw blurRad="38100" dist="38100" dir="2700000" algn="tl">
                    <a:srgbClr val="000000">
                      <a:alpha val="43137"/>
                    </a:srgbClr>
                  </a:outerShdw>
                </a:effectLst>
                <a:latin typeface="Comic Sans MS" pitchFamily="66" charset="0"/>
              </a:rPr>
              <a:t>amylose content</a:t>
            </a:r>
          </a:p>
          <a:p>
            <a:pPr algn="just"/>
            <a:r>
              <a:rPr lang="en-US" sz="2400" dirty="0" smtClean="0">
                <a:solidFill>
                  <a:schemeClr val="tx1"/>
                </a:solidFill>
                <a:effectLst>
                  <a:outerShdw blurRad="38100" dist="38100" dir="2700000" algn="tl">
                    <a:srgbClr val="000000">
                      <a:alpha val="43137"/>
                    </a:srgbClr>
                  </a:outerShdw>
                </a:effectLst>
                <a:latin typeface="Comic Sans MS" pitchFamily="66" charset="0"/>
              </a:rPr>
              <a:t>     The amylose content of starches showed a significant difference. They are considered as normal types since the rate was ranging from 21 to 34 % (Beta &amp; Corke 2001).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Starch</a:t>
            </a:r>
            <a:r>
              <a:rPr lang="fr-BE" sz="2400" dirty="0" smtClean="0">
                <a:solidFill>
                  <a:schemeClr val="tx1"/>
                </a:solidFill>
                <a:effectLst>
                  <a:outerShdw blurRad="38100" dist="38100" dir="2700000" algn="tl">
                    <a:srgbClr val="000000">
                      <a:alpha val="43137"/>
                    </a:srgbClr>
                  </a:outerShdw>
                </a:effectLst>
                <a:latin typeface="Comic Sans MS" pitchFamily="66" charset="0"/>
              </a:rPr>
              <a:t> of  Agadez cultivar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showed</a:t>
            </a: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highest</a:t>
            </a:r>
            <a:r>
              <a:rPr lang="fr-BE" sz="2400" dirty="0" smtClean="0">
                <a:solidFill>
                  <a:schemeClr val="tx1"/>
                </a:solidFill>
                <a:effectLst>
                  <a:outerShdw blurRad="38100" dist="38100" dir="2700000" algn="tl">
                    <a:srgbClr val="000000">
                      <a:alpha val="43137"/>
                    </a:srgbClr>
                  </a:outerShdw>
                </a:effectLst>
                <a:latin typeface="Comic Sans MS" pitchFamily="66" charset="0"/>
              </a:rPr>
              <a:t> amylose content.  </a:t>
            </a:r>
            <a:r>
              <a:rPr lang="en-US" sz="2400" dirty="0" smtClean="0">
                <a:solidFill>
                  <a:schemeClr val="tx1"/>
                </a:solidFill>
                <a:effectLst>
                  <a:outerShdw blurRad="38100" dist="38100" dir="2700000" algn="tl">
                    <a:srgbClr val="000000">
                      <a:alpha val="43137"/>
                    </a:srgbClr>
                  </a:outerShdw>
                </a:effectLst>
                <a:latin typeface="Comic Sans MS" pitchFamily="66" charset="0"/>
              </a:rPr>
              <a:t>The amylose plays an important role in the properties of swelling,  gelatinization  and gel firmness  </a:t>
            </a:r>
            <a:r>
              <a:rPr lang="fr-BE" sz="2400" dirty="0" smtClean="0">
                <a:solidFill>
                  <a:schemeClr val="tx1"/>
                </a:solidFill>
                <a:effectLst>
                  <a:outerShdw blurRad="38100" dist="38100" dir="2700000" algn="tl">
                    <a:srgbClr val="000000">
                      <a:alpha val="43137"/>
                    </a:srgbClr>
                  </a:outerShdw>
                </a:effectLst>
                <a:latin typeface="Comic Sans MS" pitchFamily="66" charset="0"/>
              </a:rPr>
              <a:t>(Tester et Morrison, 1990). </a:t>
            </a:r>
          </a:p>
          <a:p>
            <a:pPr algn="just"/>
            <a:r>
              <a:rPr lang="fr-BE" sz="2400" dirty="0" smtClean="0">
                <a:solidFill>
                  <a:schemeClr val="tx1"/>
                </a:solidFill>
                <a:effectLst>
                  <a:outerShdw blurRad="38100" dist="38100" dir="2700000" algn="tl">
                    <a:srgbClr val="000000">
                      <a:alpha val="43137"/>
                    </a:srgbClr>
                  </a:outerShdw>
                </a:effectLst>
                <a:latin typeface="Comic Sans MS" pitchFamily="66" charset="0"/>
              </a:rPr>
              <a:t>The FAO (1995) gave a rang of 21,9-28,8 % for starches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dirty="0" smtClean="0">
                <a:solidFill>
                  <a:schemeClr val="tx1"/>
                </a:solidFill>
                <a:effectLst>
                  <a:outerShdw blurRad="38100" dist="38100" dir="2700000" algn="tl">
                    <a:srgbClr val="000000">
                      <a:alpha val="43137"/>
                    </a:srgbClr>
                  </a:outerShdw>
                </a:effectLst>
                <a:latin typeface="Comic Sans MS" pitchFamily="66" charset="0"/>
              </a:rPr>
              <a:t> millet. </a:t>
            </a: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r>
              <a:rPr lang="fr-BE" sz="2400" i="1" dirty="0" smtClean="0">
                <a:solidFill>
                  <a:schemeClr val="tx1"/>
                </a:solidFill>
                <a:effectLst>
                  <a:outerShdw blurRad="38100" dist="38100" dir="2700000" algn="tl">
                    <a:srgbClr val="000000">
                      <a:alpha val="43137"/>
                    </a:srgbClr>
                  </a:outerShdw>
                </a:effectLst>
                <a:latin typeface="Comic Sans MS" pitchFamily="66" charset="0"/>
              </a:rPr>
              <a:t>Table 2: amylose and amylopectin content in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i="1" dirty="0" smtClean="0">
                <a:solidFill>
                  <a:schemeClr val="tx1"/>
                </a:solidFill>
                <a:effectLst>
                  <a:outerShdw blurRad="38100" dist="38100" dir="2700000" algn="tl">
                    <a:srgbClr val="000000">
                      <a:alpha val="43137"/>
                    </a:srgbClr>
                  </a:outerShdw>
                </a:effectLst>
                <a:latin typeface="Comic Sans MS" pitchFamily="66" charset="0"/>
              </a:rPr>
              <a:t> millet  starches</a:t>
            </a:r>
            <a:endParaRPr lang="fr-BE" sz="2400" dirty="0" smtClean="0">
              <a:solidFill>
                <a:schemeClr val="tx1"/>
              </a:solidFill>
              <a:effectLst>
                <a:outerShdw blurRad="38100" dist="38100" dir="2700000" algn="tl">
                  <a:srgbClr val="000000">
                    <a:alpha val="43137"/>
                  </a:srgbClr>
                </a:outerShdw>
              </a:effectLst>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a:solidFill>
                <a:schemeClr val="tx1"/>
              </a:solidFill>
              <a:latin typeface="Comic Sans MS" pitchFamily="66" charset="0"/>
            </a:endParaRPr>
          </a:p>
        </p:txBody>
      </p:sp>
      <p:graphicFrame>
        <p:nvGraphicFramePr>
          <p:cNvPr id="50" name="Tableau 49"/>
          <p:cNvGraphicFramePr>
            <a:graphicFrameLocks noGrp="1"/>
          </p:cNvGraphicFramePr>
          <p:nvPr/>
        </p:nvGraphicFramePr>
        <p:xfrm>
          <a:off x="1600123" y="27217752"/>
          <a:ext cx="11001456" cy="1752600"/>
        </p:xfrm>
        <a:graphic>
          <a:graphicData uri="http://schemas.openxmlformats.org/drawingml/2006/table">
            <a:tbl>
              <a:tblPr>
                <a:effectLst>
                  <a:innerShdw blurRad="63500" dist="50800" dir="13500000">
                    <a:prstClr val="black">
                      <a:alpha val="50000"/>
                    </a:prstClr>
                  </a:innerShdw>
                </a:effectLst>
              </a:tblPr>
              <a:tblGrid>
                <a:gridCol w="1375182"/>
                <a:gridCol w="1375182"/>
                <a:gridCol w="1375182"/>
                <a:gridCol w="1375182"/>
                <a:gridCol w="1375182"/>
                <a:gridCol w="1375182"/>
                <a:gridCol w="1375182"/>
                <a:gridCol w="1375182"/>
              </a:tblGrid>
              <a:tr h="428628">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Starches</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PMI02</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PMI04</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PMI05</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PMJI06</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PMAI06</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PMT06</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PMN04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9821">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L</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91.76</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90.52</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92.49</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89.98</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90.73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91.34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89.66</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r>
              <a:tr h="309821">
                <a:tc>
                  <a:txBody>
                    <a:bodyPr/>
                    <a:lstStyle/>
                    <a:p>
                      <a:pPr algn="ctr">
                        <a:lnSpc>
                          <a:spcPct val="115000"/>
                        </a:lnSpc>
                        <a:spcAft>
                          <a:spcPts val="0"/>
                        </a:spcAft>
                      </a:pPr>
                      <a:r>
                        <a:rPr lang="en-US" sz="2000" b="0">
                          <a:solidFill>
                            <a:schemeClr val="tx1"/>
                          </a:solidFill>
                          <a:effectLst>
                            <a:outerShdw blurRad="38100" dist="38100" dir="2700000" algn="tl">
                              <a:srgbClr val="000000">
                                <a:alpha val="43137"/>
                              </a:srgbClr>
                            </a:outerShdw>
                          </a:effectLst>
                          <a:latin typeface="Comic Sans MS" pitchFamily="66" charset="0"/>
                          <a:ea typeface="Calibri"/>
                          <a:cs typeface="Times New Roman"/>
                        </a:rPr>
                        <a:t>a</a:t>
                      </a:r>
                      <a:endParaRPr lang="fr-BE" sz="2000" b="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0.43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0.24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0.29</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0.37</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0.12</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0.25</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r>
              <a:tr h="309821">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b</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3.14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3.42</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2.77</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3.3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4.07</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2.96</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4.43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bl>
          </a:graphicData>
        </a:graphic>
      </p:graphicFrame>
      <p:graphicFrame>
        <p:nvGraphicFramePr>
          <p:cNvPr id="51" name="Tableau 50"/>
          <p:cNvGraphicFramePr>
            <a:graphicFrameLocks noGrp="1"/>
          </p:cNvGraphicFramePr>
          <p:nvPr/>
        </p:nvGraphicFramePr>
        <p:xfrm>
          <a:off x="1671561" y="32932792"/>
          <a:ext cx="10715699" cy="2225401"/>
        </p:xfrm>
        <a:graphic>
          <a:graphicData uri="http://schemas.openxmlformats.org/drawingml/2006/table">
            <a:tbl>
              <a:tblPr/>
              <a:tblGrid>
                <a:gridCol w="2031079"/>
                <a:gridCol w="1156502"/>
                <a:gridCol w="1170138"/>
                <a:gridCol w="1251838"/>
                <a:gridCol w="1294514"/>
                <a:gridCol w="1438349"/>
                <a:gridCol w="1222597"/>
                <a:gridCol w="1150682"/>
              </a:tblGrid>
              <a:tr h="404464">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Starches</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PMI02</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PMI04</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PMI05</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PMJI06</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PMOI06</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PMT06</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PMA04</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562">
                <a:tc>
                  <a:txBody>
                    <a:bodyPr/>
                    <a:lstStyle/>
                    <a:p>
                      <a:pPr algn="ctr">
                        <a:lnSpc>
                          <a:spcPct val="150000"/>
                        </a:lnSpc>
                        <a:spcAft>
                          <a:spcPts val="0"/>
                        </a:spcAft>
                      </a:pPr>
                      <a:r>
                        <a:rPr lang="fr-FR" sz="2000" dirty="0">
                          <a:solidFill>
                            <a:srgbClr val="000000"/>
                          </a:solidFill>
                          <a:effectLst>
                            <a:outerShdw blurRad="38100" dist="38100" dir="2700000" algn="tl">
                              <a:srgbClr val="000000">
                                <a:alpha val="43137"/>
                              </a:srgbClr>
                            </a:outerShdw>
                          </a:effectLst>
                          <a:latin typeface="Comic Sans MS" pitchFamily="66" charset="0"/>
                          <a:ea typeface="Calibri"/>
                          <a:cs typeface="Times New Roman"/>
                        </a:rPr>
                        <a:t>Amylose (%)</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21.2</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23.1</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21.5</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21.0</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21.1</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21.4</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26.8</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27562">
                <a:tc>
                  <a:txBody>
                    <a:bodyPr/>
                    <a:lstStyle/>
                    <a:p>
                      <a:pPr algn="ctr">
                        <a:lnSpc>
                          <a:spcPct val="150000"/>
                        </a:lnSpc>
                        <a:spcAft>
                          <a:spcPts val="0"/>
                        </a:spcAft>
                      </a:pPr>
                      <a:r>
                        <a:rPr lang="fr-BE" sz="2000" dirty="0">
                          <a:solidFill>
                            <a:srgbClr val="000000"/>
                          </a:solidFill>
                          <a:effectLst>
                            <a:outerShdw blurRad="38100" dist="38100" dir="2700000" algn="tl">
                              <a:srgbClr val="000000">
                                <a:alpha val="43137"/>
                              </a:srgbClr>
                            </a:outerShdw>
                          </a:effectLst>
                          <a:latin typeface="Comic Sans MS" pitchFamily="66" charset="0"/>
                          <a:ea typeface="Calibri"/>
                          <a:cs typeface="Times New Roman"/>
                        </a:rPr>
                        <a:t>Amylopectin </a:t>
                      </a: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79.8</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77.0</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78.5</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79.0</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78.9</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78.6</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73.2</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9237">
                <a:tc>
                  <a:txBody>
                    <a:bodyPr/>
                    <a:lstStyle/>
                    <a:p>
                      <a:pPr algn="ctr">
                        <a:lnSpc>
                          <a:spcPct val="150000"/>
                        </a:lnSpc>
                        <a:spcAft>
                          <a:spcPts val="0"/>
                        </a:spcAft>
                      </a:pPr>
                      <a:r>
                        <a:rPr lang="fr-BE" sz="2000" dirty="0">
                          <a:solidFill>
                            <a:srgbClr val="000000"/>
                          </a:solidFill>
                          <a:effectLst>
                            <a:outerShdw blurRad="38100" dist="38100" dir="2700000" algn="tl">
                              <a:srgbClr val="000000">
                                <a:alpha val="43137"/>
                              </a:srgbClr>
                            </a:outerShdw>
                          </a:effectLst>
                          <a:latin typeface="Comic Sans MS" pitchFamily="66" charset="0"/>
                          <a:ea typeface="Calibri"/>
                          <a:cs typeface="Times New Roman"/>
                        </a:rPr>
                        <a:t>Ratio</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0.2</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0.4</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3" name="Rectangle à coins arrondis 52"/>
          <p:cNvSpPr/>
          <p:nvPr/>
        </p:nvSpPr>
        <p:spPr>
          <a:xfrm>
            <a:off x="13601707" y="8143806"/>
            <a:ext cx="10715700" cy="1414472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fr-BE" sz="2400" b="1" i="1" dirty="0" smtClean="0">
              <a:solidFill>
                <a:schemeClr val="tx1"/>
              </a:solidFill>
              <a:latin typeface="Comic Sans MS" pitchFamily="66" charset="0"/>
            </a:endParaRPr>
          </a:p>
          <a:p>
            <a:pPr>
              <a:buNone/>
            </a:pPr>
            <a:endParaRPr lang="fr-BE" sz="2400" b="1" i="1" dirty="0" smtClean="0">
              <a:solidFill>
                <a:schemeClr val="tx1"/>
              </a:solidFill>
              <a:latin typeface="Comic Sans MS" pitchFamily="66" charset="0"/>
            </a:endParaRPr>
          </a:p>
          <a:p>
            <a:pPr>
              <a:buNone/>
            </a:pPr>
            <a:endParaRPr lang="fr-BE" sz="2400" b="1" i="1" dirty="0" smtClean="0">
              <a:solidFill>
                <a:schemeClr val="tx1"/>
              </a:solidFill>
              <a:latin typeface="Comic Sans MS" pitchFamily="66" charset="0"/>
            </a:endParaRPr>
          </a:p>
          <a:p>
            <a:pPr>
              <a:buNone/>
            </a:pP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pPr>
              <a:buNone/>
            </a:pPr>
            <a:r>
              <a:rPr lang="fr-BE" sz="2400" b="1" i="1" dirty="0" smtClean="0">
                <a:solidFill>
                  <a:schemeClr val="tx1"/>
                </a:solidFill>
                <a:effectLst>
                  <a:outerShdw blurRad="38100" dist="38100" dir="2700000" algn="tl">
                    <a:srgbClr val="000000">
                      <a:alpha val="43137"/>
                    </a:srgbClr>
                  </a:outerShdw>
                </a:effectLst>
                <a:latin typeface="Comic Sans MS" pitchFamily="66" charset="0"/>
              </a:rPr>
              <a:t>4.3 </a:t>
            </a:r>
            <a:r>
              <a:rPr lang="fr-BE" sz="2400" b="1" i="1" dirty="0" err="1" smtClean="0">
                <a:solidFill>
                  <a:schemeClr val="tx1"/>
                </a:solidFill>
                <a:effectLst>
                  <a:outerShdw blurRad="38100" dist="38100" dir="2700000" algn="tl">
                    <a:srgbClr val="000000">
                      <a:alpha val="43137"/>
                    </a:srgbClr>
                  </a:outerShdw>
                </a:effectLst>
                <a:latin typeface="Comic Sans MS" pitchFamily="66" charset="0"/>
              </a:rPr>
              <a:t>Pasting</a:t>
            </a:r>
            <a:r>
              <a:rPr lang="fr-BE" sz="2400" b="1" i="1" dirty="0" smtClean="0">
                <a:solidFill>
                  <a:schemeClr val="tx1"/>
                </a:solidFill>
                <a:effectLst>
                  <a:outerShdw blurRad="38100" dist="38100" dir="2700000" algn="tl">
                    <a:srgbClr val="000000">
                      <a:alpha val="43137"/>
                    </a:srgbClr>
                  </a:outerShdw>
                </a:effectLst>
                <a:latin typeface="Comic Sans MS" pitchFamily="66" charset="0"/>
              </a:rPr>
              <a:t> </a:t>
            </a:r>
            <a:r>
              <a:rPr lang="fr-BE" sz="2400" b="1" i="1" dirty="0" err="1" smtClean="0">
                <a:solidFill>
                  <a:schemeClr val="tx1"/>
                </a:solidFill>
                <a:effectLst>
                  <a:outerShdw blurRad="38100" dist="38100" dir="2700000" algn="tl">
                    <a:srgbClr val="000000">
                      <a:alpha val="43137"/>
                    </a:srgbClr>
                  </a:outerShdw>
                </a:effectLst>
                <a:latin typeface="Comic Sans MS" pitchFamily="66" charset="0"/>
              </a:rPr>
              <a:t>properties</a:t>
            </a: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results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showed</a:t>
            </a:r>
            <a:r>
              <a:rPr lang="fr-BE" sz="2400" dirty="0" smtClean="0">
                <a:solidFill>
                  <a:schemeClr val="tx1"/>
                </a:solidFill>
                <a:effectLst>
                  <a:outerShdw blurRad="38100" dist="38100" dir="2700000" algn="tl">
                    <a:srgbClr val="000000">
                      <a:alpha val="43137"/>
                    </a:srgbClr>
                  </a:outerShdw>
                </a:effectLst>
                <a:latin typeface="Comic Sans MS" pitchFamily="66" charset="0"/>
              </a:rPr>
              <a:t> a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significant</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difference</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between</a:t>
            </a: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harvests</a:t>
            </a:r>
            <a:r>
              <a:rPr lang="fr-BE" sz="2400" dirty="0" smtClean="0">
                <a:solidFill>
                  <a:schemeClr val="tx1"/>
                </a:solidFill>
                <a:effectLst>
                  <a:outerShdw blurRad="38100" dist="38100" dir="2700000" algn="tl">
                    <a:srgbClr val="000000">
                      <a:alpha val="43137"/>
                    </a:srgbClr>
                  </a:outerShdw>
                </a:effectLst>
                <a:latin typeface="Comic Sans MS" pitchFamily="66" charset="0"/>
              </a:rPr>
              <a:t> and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genotypes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Starch</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viscosity</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was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affected</a:t>
            </a:r>
            <a:r>
              <a:rPr lang="fr-BE" sz="2400" dirty="0" smtClean="0">
                <a:solidFill>
                  <a:schemeClr val="tx1"/>
                </a:solidFill>
                <a:effectLst>
                  <a:outerShdw blurRad="38100" dist="38100" dir="2700000" algn="tl">
                    <a:srgbClr val="000000">
                      <a:alpha val="43137"/>
                    </a:srgbClr>
                  </a:outerShdw>
                </a:effectLst>
                <a:latin typeface="Comic Sans MS" pitchFamily="66" charset="0"/>
              </a:rPr>
              <a:t> by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ecosystem</a:t>
            </a:r>
            <a:r>
              <a:rPr lang="fr-BE" sz="2400" dirty="0" smtClean="0">
                <a:solidFill>
                  <a:schemeClr val="tx1"/>
                </a:solidFill>
                <a:effectLst>
                  <a:outerShdw blurRad="38100" dist="38100" dir="2700000" algn="tl">
                    <a:srgbClr val="000000">
                      <a:alpha val="43137"/>
                    </a:srgbClr>
                  </a:outerShdw>
                </a:effectLst>
                <a:latin typeface="Comic Sans MS" pitchFamily="66" charset="0"/>
              </a:rPr>
              <a:t> conditions and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genotype</a:t>
            </a: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peak</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viscosity</a:t>
            </a:r>
            <a:r>
              <a:rPr lang="fr-BE" sz="2400" dirty="0" smtClean="0">
                <a:solidFill>
                  <a:schemeClr val="tx1"/>
                </a:solidFill>
                <a:effectLst>
                  <a:outerShdw blurRad="38100" dist="38100" dir="2700000" algn="tl">
                    <a:srgbClr val="000000">
                      <a:alpha val="43137"/>
                    </a:srgbClr>
                  </a:outerShdw>
                </a:effectLst>
                <a:latin typeface="Comic Sans MS" pitchFamily="66" charset="0"/>
              </a:rPr>
              <a:t> rang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was</a:t>
            </a:r>
            <a:r>
              <a:rPr lang="fr-BE" sz="2400" dirty="0" smtClean="0">
                <a:solidFill>
                  <a:schemeClr val="tx1"/>
                </a:solidFill>
                <a:effectLst>
                  <a:outerShdw blurRad="38100" dist="38100" dir="2700000" algn="tl">
                    <a:srgbClr val="000000">
                      <a:alpha val="43137"/>
                    </a:srgbClr>
                  </a:outerShdw>
                </a:effectLst>
                <a:latin typeface="Comic Sans MS" pitchFamily="66" charset="0"/>
              </a:rPr>
              <a:t> 2985-3809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cP</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Compared</a:t>
            </a:r>
            <a:r>
              <a:rPr lang="fr-BE" sz="2400" dirty="0" smtClean="0">
                <a:solidFill>
                  <a:schemeClr val="tx1"/>
                </a:solidFill>
                <a:effectLst>
                  <a:outerShdw blurRad="38100" dist="38100" dir="2700000" algn="tl">
                    <a:srgbClr val="000000">
                      <a:alpha val="43137"/>
                    </a:srgbClr>
                  </a:outerShdw>
                </a:effectLst>
                <a:latin typeface="Comic Sans MS" pitchFamily="66" charset="0"/>
              </a:rPr>
              <a:t> to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other</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cereals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Algerian</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dirty="0" smtClean="0">
                <a:solidFill>
                  <a:schemeClr val="tx1"/>
                </a:solidFill>
                <a:effectLst>
                  <a:outerShdw blurRad="38100" dist="38100" dir="2700000" algn="tl">
                    <a:srgbClr val="000000">
                      <a:alpha val="43137"/>
                    </a:srgbClr>
                  </a:outerShdw>
                </a:effectLst>
                <a:latin typeface="Comic Sans MS" pitchFamily="66" charset="0"/>
              </a:rPr>
              <a:t> millet starches gave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higher</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viscosities</a:t>
            </a:r>
            <a:r>
              <a:rPr lang="fr-BE" sz="2400" dirty="0" smtClean="0">
                <a:solidFill>
                  <a:schemeClr val="tx1"/>
                </a:solidFill>
                <a:effectLst>
                  <a:outerShdw blurRad="38100" dist="38100" dir="2700000" algn="tl">
                    <a:srgbClr val="000000">
                      <a:alpha val="43137"/>
                    </a:srgbClr>
                  </a:outerShdw>
                </a:effectLst>
                <a:latin typeface="Comic Sans MS" pitchFamily="66" charset="0"/>
              </a:rPr>
              <a:t> and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gelatinization</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temperatures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p>
          <a:p>
            <a:pP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r>
              <a:rPr lang="fr-BE" sz="2400" i="1" dirty="0" smtClean="0">
                <a:solidFill>
                  <a:schemeClr val="tx1"/>
                </a:solidFill>
                <a:effectLst>
                  <a:outerShdw blurRad="38100" dist="38100" dir="2700000" algn="tl">
                    <a:srgbClr val="000000">
                      <a:alpha val="43137"/>
                    </a:srgbClr>
                  </a:outerShdw>
                </a:effectLst>
                <a:latin typeface="Comic Sans MS" pitchFamily="66" charset="0"/>
              </a:rPr>
              <a:t>Table 3: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Pasting</a:t>
            </a:r>
            <a:r>
              <a:rPr lang="fr-BE" sz="2400" i="1" dirty="0" smtClean="0">
                <a:solidFill>
                  <a:schemeClr val="tx1"/>
                </a:solidFill>
                <a:effectLst>
                  <a:outerShdw blurRad="38100" dist="38100" dir="2700000" algn="tl">
                    <a:srgbClr val="000000">
                      <a:alpha val="43137"/>
                    </a:srgbClr>
                  </a:outerShdw>
                </a:effectLst>
                <a:latin typeface="Comic Sans MS" pitchFamily="66" charset="0"/>
              </a:rPr>
              <a:t> </a:t>
            </a:r>
            <a:r>
              <a:rPr lang="en-US" sz="2400" i="1" dirty="0" smtClean="0">
                <a:solidFill>
                  <a:schemeClr val="tx1"/>
                </a:solidFill>
                <a:effectLst>
                  <a:outerShdw blurRad="38100" dist="38100" dir="2700000" algn="tl">
                    <a:srgbClr val="000000">
                      <a:alpha val="43137"/>
                    </a:srgbClr>
                  </a:outerShdw>
                </a:effectLst>
                <a:latin typeface="Comic Sans MS" pitchFamily="66" charset="0"/>
              </a:rPr>
              <a:t>properties of pearl millet starches</a:t>
            </a: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buNone/>
            </a:pPr>
            <a:r>
              <a:rPr lang="fr-BE" sz="2400" b="1" i="1" dirty="0" smtClean="0">
                <a:solidFill>
                  <a:schemeClr val="tx1"/>
                </a:solidFill>
                <a:effectLst>
                  <a:outerShdw blurRad="38100" dist="38100" dir="2700000" algn="tl">
                    <a:srgbClr val="000000">
                      <a:alpha val="43137"/>
                    </a:srgbClr>
                  </a:outerShdw>
                </a:effectLst>
                <a:latin typeface="Comic Sans MS" pitchFamily="66" charset="0"/>
              </a:rPr>
              <a:t>4.4  Thermal </a:t>
            </a:r>
            <a:r>
              <a:rPr lang="fr-BE" sz="2400" b="1" i="1" dirty="0" err="1" smtClean="0">
                <a:solidFill>
                  <a:schemeClr val="tx1"/>
                </a:solidFill>
                <a:effectLst>
                  <a:outerShdw blurRad="38100" dist="38100" dir="2700000" algn="tl">
                    <a:srgbClr val="000000">
                      <a:alpha val="43137"/>
                    </a:srgbClr>
                  </a:outerShdw>
                </a:effectLst>
                <a:latin typeface="Comic Sans MS" pitchFamily="66" charset="0"/>
              </a:rPr>
              <a:t>properties</a:t>
            </a: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pP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endParaRPr lang="en-US" sz="2400" b="1"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fr-BE" sz="2400" dirty="0"/>
          </a:p>
        </p:txBody>
      </p:sp>
      <p:graphicFrame>
        <p:nvGraphicFramePr>
          <p:cNvPr id="54" name="Tableau 53"/>
          <p:cNvGraphicFramePr>
            <a:graphicFrameLocks noGrp="1"/>
          </p:cNvGraphicFramePr>
          <p:nvPr/>
        </p:nvGraphicFramePr>
        <p:xfrm>
          <a:off x="14101773" y="11572830"/>
          <a:ext cx="10072760" cy="2453640"/>
        </p:xfrm>
        <a:graphic>
          <a:graphicData uri="http://schemas.openxmlformats.org/drawingml/2006/table">
            <a:tbl>
              <a:tblPr/>
              <a:tblGrid>
                <a:gridCol w="1259095"/>
                <a:gridCol w="1259095"/>
                <a:gridCol w="1259095"/>
                <a:gridCol w="1259095"/>
                <a:gridCol w="1259095"/>
                <a:gridCol w="1259095"/>
                <a:gridCol w="1259095"/>
                <a:gridCol w="1259095"/>
              </a:tblGrid>
              <a:tr h="210312">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Starches</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PV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HPV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BD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FV (</a:t>
                      </a:r>
                      <a:r>
                        <a:rPr lang="en-US" sz="2000" dirty="0" err="1">
                          <a:solidFill>
                            <a:srgbClr val="000000"/>
                          </a:solidFill>
                          <a:effectLst>
                            <a:outerShdw blurRad="38100" dist="38100" dir="2700000" algn="tl">
                              <a:srgbClr val="000000">
                                <a:alpha val="43137"/>
                              </a:srgbClr>
                            </a:outerShdw>
                          </a:effectLst>
                          <a:latin typeface="Comic Sans MS"/>
                          <a:ea typeface="Calibri"/>
                          <a:cs typeface="Times New Roman"/>
                        </a:rPr>
                        <a:t>cP</a:t>
                      </a: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SB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PT (min)</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Tg (°C)</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2">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3809</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1066</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2743</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3062</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1996</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9.33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75.07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0312">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2985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967</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2018</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3147</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2180</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9.97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BE" sz="2000" dirty="0" smtClean="0">
                          <a:effectLst>
                            <a:outerShdw blurRad="38100" dist="38100" dir="2700000" algn="tl">
                              <a:srgbClr val="000000">
                                <a:alpha val="43137"/>
                              </a:srgbClr>
                            </a:outerShdw>
                          </a:effectLst>
                          <a:latin typeface="Comic Sans MS"/>
                          <a:ea typeface="Calibri"/>
                          <a:cs typeface="Times New Roman"/>
                        </a:rPr>
                        <a:t>76.70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3694</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1125</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2569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3030</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1905</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9.17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73.85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PMJI06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3514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951</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2563</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2675</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1724</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8.80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74.25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PMOI06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3402</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1089</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2313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2938</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1849</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9.47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76.00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PMT06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3254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892</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2362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2670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1778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9.40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74.65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5" name="Tableau 54"/>
          <p:cNvGraphicFramePr>
            <a:graphicFrameLocks noGrp="1"/>
          </p:cNvGraphicFramePr>
          <p:nvPr/>
        </p:nvGraphicFramePr>
        <p:xfrm>
          <a:off x="13816021" y="19288134"/>
          <a:ext cx="10144196" cy="2453640"/>
        </p:xfrm>
        <a:graphic>
          <a:graphicData uri="http://schemas.openxmlformats.org/drawingml/2006/table">
            <a:tbl>
              <a:tblPr/>
              <a:tblGrid>
                <a:gridCol w="1233209"/>
                <a:gridCol w="1233209"/>
                <a:gridCol w="1233209"/>
                <a:gridCol w="1233209"/>
                <a:gridCol w="1233209"/>
                <a:gridCol w="1233209"/>
                <a:gridCol w="1233209"/>
                <a:gridCol w="1511733"/>
              </a:tblGrid>
              <a:tr h="283139">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Starches</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PMJI06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PMOI06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PMT06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PMA04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39">
                <a:tc>
                  <a:txBody>
                    <a:bodyPr/>
                    <a:lstStyle/>
                    <a:p>
                      <a:pP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T</a:t>
                      </a:r>
                      <a:r>
                        <a:rPr lang="fr-BE" sz="2000" baseline="-25000">
                          <a:solidFill>
                            <a:srgbClr val="000000"/>
                          </a:solidFill>
                          <a:effectLst>
                            <a:outerShdw blurRad="38100" dist="38100" dir="2700000" algn="tl">
                              <a:srgbClr val="000000">
                                <a:alpha val="43137"/>
                              </a:srgbClr>
                            </a:outerShdw>
                          </a:effectLst>
                          <a:latin typeface="Comic Sans MS"/>
                          <a:ea typeface="Calibri"/>
                          <a:cs typeface="Times New Roman"/>
                        </a:rPr>
                        <a:t>onset </a:t>
                      </a: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(°C)</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69.60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69.88</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69.32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68.92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69.07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67.97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68.89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1432">
                <a:tc>
                  <a:txBody>
                    <a:bodyPr/>
                    <a:lstStyle/>
                    <a:p>
                      <a:pPr algn="ctr">
                        <a:lnSpc>
                          <a:spcPct val="115000"/>
                        </a:lnSpc>
                        <a:spcAft>
                          <a:spcPts val="0"/>
                        </a:spcAft>
                      </a:pPr>
                      <a:endParaRPr lang="fr-BE" sz="2000" dirty="0">
                        <a:solidFill>
                          <a:srgbClr val="000000"/>
                        </a:solidFill>
                        <a:effectLst>
                          <a:outerShdw blurRad="38100" dist="38100" dir="2700000" algn="tl">
                            <a:srgbClr val="000000">
                              <a:alpha val="43137"/>
                            </a:srgbClr>
                          </a:outerShdw>
                        </a:effectLst>
                        <a:latin typeface="Comic Sans MS"/>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0.04</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0.21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0.47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139">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T </a:t>
                      </a:r>
                      <a:r>
                        <a:rPr lang="fr-BE" sz="2000" baseline="-25000" dirty="0" err="1" smtClean="0">
                          <a:solidFill>
                            <a:srgbClr val="000000"/>
                          </a:solidFill>
                          <a:effectLst>
                            <a:outerShdw blurRad="38100" dist="38100" dir="2700000" algn="tl">
                              <a:srgbClr val="000000">
                                <a:alpha val="43137"/>
                              </a:srgbClr>
                            </a:outerShdw>
                          </a:effectLst>
                          <a:latin typeface="Comic Sans MS"/>
                          <a:ea typeface="Calibri"/>
                          <a:cs typeface="Times New Roman"/>
                        </a:rPr>
                        <a:t>peak</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 </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(°C)</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74.145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73.44</a:t>
                      </a: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73.37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73.445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74.09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73.015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72.49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139">
                <a:tc>
                  <a:txBody>
                    <a:bodyPr/>
                    <a:lstStyle/>
                    <a:p>
                      <a:pPr algn="ctr">
                        <a:lnSpc>
                          <a:spcPct val="115000"/>
                        </a:lnSpc>
                        <a:spcAft>
                          <a:spcPts val="0"/>
                        </a:spcAft>
                      </a:pPr>
                      <a:r>
                        <a:rPr lang="nl-NL" sz="200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0.04</a:t>
                      </a: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0.28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139">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Δ</a:t>
                      </a:r>
                      <a:r>
                        <a:rPr lang="nl-NL" sz="2000">
                          <a:solidFill>
                            <a:srgbClr val="000000"/>
                          </a:solidFill>
                          <a:effectLst>
                            <a:outerShdw blurRad="38100" dist="38100" dir="2700000" algn="tl">
                              <a:srgbClr val="000000">
                                <a:alpha val="43137"/>
                              </a:srgbClr>
                            </a:outerShdw>
                          </a:effectLst>
                          <a:latin typeface="Comic Sans MS"/>
                          <a:ea typeface="Calibri"/>
                          <a:cs typeface="Times New Roman"/>
                        </a:rPr>
                        <a:t>H (J/g)</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12.865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8.93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12.83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12.445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12.81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12.285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9.044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139">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0.389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0.143</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0.339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0.148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0.184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0.672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0.078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053" name="Rectangle 5"/>
          <p:cNvSpPr>
            <a:spLocks noChangeArrowheads="1"/>
          </p:cNvSpPr>
          <p:nvPr/>
        </p:nvSpPr>
        <p:spPr bwMode="auto">
          <a:xfrm>
            <a:off x="13673145" y="14644664"/>
            <a:ext cx="1035851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T</a:t>
            </a:r>
            <a:r>
              <a:rPr kumimoji="0" lang="en-US" sz="2400" b="0" i="0" u="none" strike="noStrike" cap="none" normalizeH="0" baseline="-30000" dirty="0" err="1"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onset</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was the same for almost starches cultivars, whereas, T </a:t>
            </a:r>
            <a:r>
              <a:rPr kumimoji="0" lang="en-US" sz="2400" b="0" i="0" u="none" strike="noStrike" cap="none" normalizeH="0" baseline="-3000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peak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were fairly different. The high value suggest that the amylopectin molecules has a long chain and a great stability of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rPr>
              <a:t>crystal lattices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according to Taylor (2003) and </a:t>
            </a:r>
            <a:r>
              <a:rPr kumimoji="0" lang="en-US"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Moorty</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(2002) . The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rPr>
              <a:t>enthalpy of gelatinization depend of the intermolecular connections  in the crystalline structure as well as genetic and environmental factors  .  It can be deduced, consequently that the environment of the southern areas of Algeria affect </a:t>
            </a:r>
            <a:r>
              <a:rPr lang="en-US" sz="2400" dirty="0" smtClean="0">
                <a:effectLst>
                  <a:outerShdw blurRad="38100" dist="38100" dir="2700000" algn="tl">
                    <a:srgbClr val="000000">
                      <a:alpha val="43137"/>
                    </a:srgbClr>
                  </a:outerShdw>
                </a:effectLst>
                <a:latin typeface="Comic Sans MS" pitchFamily="66" charset="0"/>
                <a:ea typeface="Calibri" pitchFamily="34" charset="0"/>
                <a:cs typeface="Calibri" pitchFamily="34" charset="0"/>
              </a:rPr>
              <a:t>the gelatinization properties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rPr>
              <a:t>of pearl millet  starches, which could explain the </a:t>
            </a:r>
            <a:r>
              <a:rPr lang="en-US" sz="2400" dirty="0" smtClean="0">
                <a:effectLst>
                  <a:outerShdw blurRad="38100" dist="38100" dir="2700000" algn="tl">
                    <a:srgbClr val="000000">
                      <a:alpha val="43137"/>
                    </a:srgbClr>
                  </a:outerShdw>
                </a:effectLst>
                <a:latin typeface="Comic Sans MS" pitchFamily="66" charset="0"/>
                <a:ea typeface="Calibri" pitchFamily="34" charset="0"/>
                <a:cs typeface="Calibri" pitchFamily="34" charset="0"/>
              </a:rPr>
              <a:t>high values of gelatinization temperature.</a:t>
            </a:r>
          </a:p>
          <a:p>
            <a:pPr lvl="0" algn="just" defTabSz="914400" fontAlgn="base">
              <a:spcBef>
                <a:spcPct val="0"/>
              </a:spcBef>
              <a:spcAft>
                <a:spcPct val="0"/>
              </a:spcAf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endParaRPr>
          </a:p>
          <a:p>
            <a:pPr algn="ctr" defTabSz="914400" eaLnBrk="0" fontAlgn="base" hangingPunct="0">
              <a:spcBef>
                <a:spcPct val="0"/>
              </a:spcBef>
              <a:spcAft>
                <a:spcPct val="0"/>
              </a:spcAft>
            </a:pPr>
            <a:r>
              <a:rPr lang="fr-BE" sz="2400" i="1" dirty="0" smtClean="0">
                <a:effectLst>
                  <a:outerShdw blurRad="38100" dist="38100" dir="2700000" algn="tl">
                    <a:srgbClr val="000000">
                      <a:alpha val="43137"/>
                    </a:srgbClr>
                  </a:outerShdw>
                </a:effectLst>
                <a:latin typeface="Comic Sans MS" pitchFamily="66" charset="0"/>
              </a:rPr>
              <a:t>Table 4: Thermal </a:t>
            </a:r>
            <a:r>
              <a:rPr lang="en-US" sz="2400" i="1" dirty="0" smtClean="0">
                <a:effectLst>
                  <a:outerShdw blurRad="38100" dist="38100" dir="2700000" algn="tl">
                    <a:srgbClr val="000000">
                      <a:alpha val="43137"/>
                    </a:srgbClr>
                  </a:outerShdw>
                </a:effectLst>
                <a:latin typeface="Comic Sans MS" pitchFamily="66" charset="0"/>
              </a:rPr>
              <a:t>properties of pearl millet starches</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63" name="Rectangle à coins arrondis 62"/>
          <p:cNvSpPr/>
          <p:nvPr/>
        </p:nvSpPr>
        <p:spPr>
          <a:xfrm>
            <a:off x="13744583" y="22717158"/>
            <a:ext cx="10572824" cy="657229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Rectangle 63"/>
          <p:cNvSpPr/>
          <p:nvPr/>
        </p:nvSpPr>
        <p:spPr>
          <a:xfrm>
            <a:off x="14101773" y="23145786"/>
            <a:ext cx="9858444" cy="5780044"/>
          </a:xfrm>
          <a:prstGeom prst="rect">
            <a:avLst/>
          </a:prstGeom>
        </p:spPr>
        <p:txBody>
          <a:bodyPr wrap="square">
            <a:spAutoFit/>
          </a:bodyPr>
          <a:lstStyle/>
          <a:p>
            <a:pPr>
              <a:buNone/>
            </a:pPr>
            <a:r>
              <a:rPr lang="en-US" sz="2400" b="1" dirty="0" smtClean="0">
                <a:effectLst>
                  <a:outerShdw blurRad="38100" dist="38100" dir="2700000" algn="tl">
                    <a:srgbClr val="000000">
                      <a:alpha val="43137"/>
                    </a:srgbClr>
                  </a:outerShdw>
                </a:effectLst>
                <a:latin typeface="Comic Sans MS" pitchFamily="66" charset="0"/>
              </a:rPr>
              <a:t>5 Conclusion</a:t>
            </a:r>
          </a:p>
          <a:p>
            <a:pPr algn="just">
              <a:lnSpc>
                <a:spcPct val="120000"/>
              </a:lnSpc>
              <a:buNone/>
            </a:pPr>
            <a:r>
              <a:rPr lang="en-US" sz="2400" dirty="0" smtClean="0">
                <a:effectLst>
                  <a:outerShdw blurRad="38100" dist="38100" dir="2700000" algn="tl">
                    <a:srgbClr val="000000">
                      <a:alpha val="43137"/>
                    </a:srgbClr>
                  </a:outerShdw>
                </a:effectLst>
                <a:latin typeface="Comic Sans MS" pitchFamily="66" charset="0"/>
              </a:rPr>
              <a:t>    The starches of pearl millet kernels growing in hyper arid environmental conditions showed significant differences. amylose content, pasting and thermal behavior which ultimately affect the physicochemical and functional properties.</a:t>
            </a:r>
          </a:p>
          <a:p>
            <a:pPr algn="just">
              <a:lnSpc>
                <a:spcPct val="120000"/>
              </a:lnSpc>
              <a:buNone/>
            </a:pPr>
            <a:r>
              <a:rPr lang="en-US" sz="2400" dirty="0" smtClean="0">
                <a:effectLst>
                  <a:outerShdw blurRad="38100" dist="38100" dir="2700000" algn="tl">
                    <a:srgbClr val="000000">
                      <a:alpha val="43137"/>
                    </a:srgbClr>
                  </a:outerShdw>
                </a:effectLst>
                <a:latin typeface="Comic Sans MS" pitchFamily="66" charset="0"/>
              </a:rPr>
              <a:t>The characterization of the isolated starches showed an interesting functional and physicochemical </a:t>
            </a:r>
            <a:r>
              <a:rPr lang="en-US" sz="2400" dirty="0" err="1" smtClean="0">
                <a:effectLst>
                  <a:outerShdw blurRad="38100" dist="38100" dir="2700000" algn="tl">
                    <a:srgbClr val="000000">
                      <a:alpha val="43137"/>
                    </a:srgbClr>
                  </a:outerShdw>
                </a:effectLst>
                <a:latin typeface="Comic Sans MS" pitchFamily="66" charset="0"/>
              </a:rPr>
              <a:t>properpties</a:t>
            </a:r>
            <a:r>
              <a:rPr lang="en-US" sz="2400" dirty="0" smtClean="0">
                <a:effectLst>
                  <a:outerShdw blurRad="38100" dist="38100" dir="2700000" algn="tl">
                    <a:srgbClr val="000000">
                      <a:alpha val="43137"/>
                    </a:srgbClr>
                  </a:outerShdw>
                </a:effectLst>
                <a:latin typeface="Comic Sans MS" pitchFamily="66" charset="0"/>
              </a:rPr>
              <a:t>. The valorization of Algerian pearl millet cultivars is particularly relevant considering their high drought resistance and capacity to grow using low-input agricultural fertilizers which may stimulate local populations to enhance their cultivation and transformation and so contribute to the socioeconomic development of these regions.</a:t>
            </a:r>
            <a:r>
              <a:rPr lang="en-US" sz="2400" b="1" dirty="0" smtClean="0">
                <a:effectLst>
                  <a:outerShdw blurRad="38100" dist="38100" dir="2700000" algn="tl">
                    <a:srgbClr val="000000">
                      <a:alpha val="43137"/>
                    </a:srgbClr>
                  </a:outerShdw>
                </a:effectLst>
                <a:latin typeface="Comic Sans MS" pitchFamily="66" charset="0"/>
              </a:rPr>
              <a:t> </a:t>
            </a:r>
            <a:endParaRPr lang="en-US" sz="2400" dirty="0" smtClean="0">
              <a:effectLst>
                <a:outerShdw blurRad="38100" dist="38100" dir="2700000" algn="tl">
                  <a:srgbClr val="000000">
                    <a:alpha val="43137"/>
                  </a:srgbClr>
                </a:outerShdw>
              </a:effectLst>
              <a:latin typeface="Comic Sans MS" pitchFamily="66" charset="0"/>
            </a:endParaRPr>
          </a:p>
          <a:p>
            <a:pPr>
              <a:lnSpc>
                <a:spcPct val="120000"/>
              </a:lnSpc>
              <a:buNone/>
            </a:pPr>
            <a:endParaRPr lang="en-US" sz="2400" b="1" dirty="0" smtClean="0">
              <a:latin typeface="Comic Sans MS" pitchFamily="66" charset="0"/>
            </a:endParaRPr>
          </a:p>
        </p:txBody>
      </p:sp>
      <p:sp>
        <p:nvSpPr>
          <p:cNvPr id="65" name="Rectangle à coins arrondis 64"/>
          <p:cNvSpPr/>
          <p:nvPr/>
        </p:nvSpPr>
        <p:spPr>
          <a:xfrm>
            <a:off x="13744583" y="29575206"/>
            <a:ext cx="10644262" cy="642929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sz="2400" b="1" dirty="0" smtClean="0">
              <a:solidFill>
                <a:schemeClr val="tx1"/>
              </a:solidFill>
              <a:latin typeface="Comic Sans MS" pitchFamily="66" charset="0"/>
            </a:endParaRPr>
          </a:p>
          <a:p>
            <a:pPr>
              <a:buNone/>
            </a:pPr>
            <a:endParaRPr lang="en-US" sz="2400" b="1" dirty="0" smtClean="0">
              <a:solidFill>
                <a:schemeClr val="tx1"/>
              </a:solidFill>
              <a:latin typeface="Comic Sans MS" pitchFamily="66" charset="0"/>
            </a:endParaRPr>
          </a:p>
          <a:p>
            <a:pPr>
              <a:buNone/>
            </a:pPr>
            <a:endParaRPr lang="en-US" sz="2400" b="1" dirty="0" smtClean="0">
              <a:solidFill>
                <a:schemeClr val="tx1"/>
              </a:solidFill>
              <a:latin typeface="Comic Sans MS" pitchFamily="66" charset="0"/>
            </a:endParaRPr>
          </a:p>
          <a:p>
            <a:pPr>
              <a:buNone/>
            </a:pPr>
            <a:endParaRPr lang="fr-BE" sz="2400" dirty="0">
              <a:solidFill>
                <a:schemeClr val="tx1"/>
              </a:solidFill>
            </a:endParaRPr>
          </a:p>
        </p:txBody>
      </p:sp>
      <p:sp>
        <p:nvSpPr>
          <p:cNvPr id="2054" name="Rectangle 6"/>
          <p:cNvSpPr>
            <a:spLocks noChangeArrowheads="1"/>
          </p:cNvSpPr>
          <p:nvPr/>
        </p:nvSpPr>
        <p:spPr bwMode="auto">
          <a:xfrm>
            <a:off x="14030335" y="29718082"/>
            <a:ext cx="1021563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2400" b="1" dirty="0" smtClean="0">
                <a:effectLst>
                  <a:outerShdw blurRad="38100" dist="38100" dir="2700000" algn="tl">
                    <a:srgbClr val="000000">
                      <a:alpha val="43137"/>
                    </a:srgbClr>
                  </a:outerShdw>
                </a:effectLst>
                <a:latin typeface="Comic Sans MS" pitchFamily="66" charset="0"/>
              </a:rPr>
              <a:t>5 References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Beta, T., Corke, H., Rooney, L. &amp; Taylor, J.R.N. 2000. Starch properties as affected by sorghum grain chemistry. </a:t>
            </a:r>
            <a:r>
              <a:rPr kumimoji="0" lang="en-GB"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the science of food and agriculture,</a:t>
            </a:r>
            <a:r>
              <a:rPr kumimoji="0" lang="en-GB"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81: </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245-251.</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Beta, T. &amp; Corke, H. 2001. Genetic and environmental variation in sorghum starch properties. </a:t>
            </a:r>
            <a:r>
              <a:rPr kumimoji="0" lang="fr-FR"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a:t>
            </a:r>
            <a:r>
              <a:rPr kumimoji="0" lang="fr-FR" sz="2000" b="0" i="1"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cereal</a:t>
            </a:r>
            <a:r>
              <a:rPr kumimoji="0" lang="fr-FR"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science,</a:t>
            </a: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34:261-268.</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FAO. 1979. Nutrition humaine en Afrique tropicale. Manuel pour le personnel de santé. </a:t>
            </a: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hlinkClick r:id="rId16"/>
              </a:rPr>
              <a:t>http://www.fao.org/docrep/X0081F/X0081F0h.htm. 2009</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Moorthy</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S.N. 2002. </a:t>
            </a:r>
            <a:r>
              <a:rPr kumimoji="0" lang="en-GB" sz="2000" b="0" i="0"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Physico</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-chemical and functional properties of tropical tuber starch</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A review. </a:t>
            </a:r>
            <a:r>
              <a:rPr kumimoji="0" lang="en-US"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Starch/ </a:t>
            </a:r>
            <a:r>
              <a:rPr kumimoji="0" lang="en-US" sz="2000" b="0" i="1"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Stärke</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54, 559-592.</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Morrison, W.R., &amp; Laignelet, B. 1983. An improved colorimetric procedure for determining apparent and total amylose in cereal and other starches. </a:t>
            </a:r>
            <a:r>
              <a:rPr kumimoji="0" lang="en-US"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cereal science</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1: 9-20.</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Pérez Sira, E. &amp; </a:t>
            </a:r>
            <a:r>
              <a:rPr kumimoji="0" lang="fr-FR" sz="2000" b="0" i="0"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Amaiz</a:t>
            </a: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M. L. 2004. </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A laboratory scale method for isolation of starch from pigmented sorghum, </a:t>
            </a:r>
            <a:r>
              <a:rPr kumimoji="0" lang="en-US"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food engineering</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64, 515-519.</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Taylor, J.R.N. 2003. Overview: importance of sorghum in Africa </a:t>
            </a:r>
            <a:r>
              <a:rPr kumimoji="0" lang="en-GB"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hlinkClick r:id="rId17"/>
              </a:rPr>
              <a:t>http://www.afripro.org.uk/papers/Paper01Taylor.pdf</a:t>
            </a:r>
            <a:r>
              <a:rPr kumimoji="0" lang="en-GB"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2006</a:t>
            </a:r>
            <a:endParaRPr kumimoji="0" lang="fr-FR"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Tester, R.F. &amp; Morrison, W.R. 1990. Swelling and gelatinization of cereal starches. I. Effects of amylopectin, amylose and lipids. </a:t>
            </a:r>
            <a:r>
              <a:rPr kumimoji="0" lang="en-GB"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Cereal chemistry,</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67: 551-557.</a:t>
            </a:r>
            <a:endPar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1423</Words>
  <Application>Microsoft Office PowerPoint</Application>
  <PresentationFormat>Personnalisé</PresentationFormat>
  <Paragraphs>271</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1</vt:i4>
      </vt:variant>
    </vt:vector>
  </HeadingPairs>
  <TitlesOfParts>
    <vt:vector size="2" baseType="lpstr">
      <vt:lpstr>Thème Office</vt:lpstr>
      <vt:lpstr>Diapositive 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Boudries, Nadia</dc:creator>
  <cp:lastModifiedBy>Boudries, Nadia</cp:lastModifiedBy>
  <cp:revision>132</cp:revision>
  <dcterms:created xsi:type="dcterms:W3CDTF">2010-10-21T13:51:35Z</dcterms:created>
  <dcterms:modified xsi:type="dcterms:W3CDTF">2014-05-17T10:20:46Z</dcterms:modified>
</cp:coreProperties>
</file>