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33"/>
  </p:notesMasterIdLst>
  <p:handoutMasterIdLst>
    <p:handoutMasterId r:id="rId34"/>
  </p:handoutMasterIdLst>
  <p:sldIdLst>
    <p:sldId id="256" r:id="rId4"/>
    <p:sldId id="293" r:id="rId5"/>
    <p:sldId id="262" r:id="rId6"/>
    <p:sldId id="269" r:id="rId7"/>
    <p:sldId id="268" r:id="rId8"/>
    <p:sldId id="270" r:id="rId9"/>
    <p:sldId id="312" r:id="rId10"/>
    <p:sldId id="297" r:id="rId11"/>
    <p:sldId id="315" r:id="rId12"/>
    <p:sldId id="332" r:id="rId13"/>
    <p:sldId id="317" r:id="rId14"/>
    <p:sldId id="271" r:id="rId15"/>
    <p:sldId id="318" r:id="rId16"/>
    <p:sldId id="319" r:id="rId17"/>
    <p:sldId id="322" r:id="rId18"/>
    <p:sldId id="323" r:id="rId19"/>
    <p:sldId id="281" r:id="rId20"/>
    <p:sldId id="289" r:id="rId21"/>
    <p:sldId id="324" r:id="rId22"/>
    <p:sldId id="325" r:id="rId23"/>
    <p:sldId id="326" r:id="rId24"/>
    <p:sldId id="286" r:id="rId25"/>
    <p:sldId id="327" r:id="rId26"/>
    <p:sldId id="267" r:id="rId27"/>
    <p:sldId id="328" r:id="rId28"/>
    <p:sldId id="329" r:id="rId29"/>
    <p:sldId id="331" r:id="rId30"/>
    <p:sldId id="330" r:id="rId31"/>
    <p:sldId id="273" r:id="rId32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86868"/>
    <a:srgbClr val="FF0000"/>
    <a:srgbClr val="FF6600"/>
    <a:srgbClr val="FF9900"/>
    <a:srgbClr val="008000"/>
    <a:srgbClr val="A0CB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8924" autoAdjust="0"/>
  </p:normalViewPr>
  <p:slideViewPr>
    <p:cSldViewPr snapToGrid="0">
      <p:cViewPr>
        <p:scale>
          <a:sx n="100" d="100"/>
          <a:sy n="100" d="100"/>
        </p:scale>
        <p:origin x="-204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B54B18-A530-47DF-82AA-7890427EE2A3}" type="datetimeFigureOut">
              <a:rPr lang="en-GB"/>
              <a:pPr>
                <a:defRPr/>
              </a:pPr>
              <a:t>20/08/2014</a:t>
            </a:fld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E4D367-B8FB-4814-AF8F-9CCEE32F65B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4E7679-E693-41AE-B509-967A9211D591}" type="datetimeFigureOut">
              <a:rPr lang="fr-BE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9976AF-87C2-4298-9570-28D3F3F0CD3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2D906-D6AE-4884-8D4B-085DEEC86F98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B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17763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9B3552-5318-4A44-B511-497C46D6D0D4}" type="slidenum">
              <a:rPr lang="fr-BE" sz="1200"/>
              <a:pPr algn="r"/>
              <a:t>29</a:t>
            </a:fld>
            <a:endParaRPr lang="fr-B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5444-270A-4137-8AFB-FFB5EF886388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F7A-2F5D-44AC-8CE7-70A8E394995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E4D3-ED10-4A50-86F3-8DAA201242A4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1F78-7B11-487C-8FBA-095B9336E2F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55E3-6ED8-479D-BA5F-52392A911600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F3C4-4044-4876-83A7-0DE53A5BCC5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EDE2-6410-4398-B6C2-3A75A5703C6F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C3BF-CA3E-40D7-8090-B29C831D4F2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AC3E-BB3A-45C4-B417-81E662FA92BB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0D6C-762D-42EB-A4AF-0E0115E50D9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DC42-0F9C-4C1C-BCCB-ACCFA4150935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7DD7-6E72-406B-846F-4A89A354FE1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1706-8DCE-4DE4-8260-C64D39464460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7044-4072-4E8E-9DD4-F08653162B0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6D7A-E681-4F39-B017-E58F8B34577C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0A83-4DE7-47F9-9517-4296D050B07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9AE3-C314-404B-9AB0-3B795B5FBAE8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B76E-8213-43D1-A2E6-33B2B0EDD69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8E1C-655F-4D80-96B1-799981DB91FC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CD70-9DFA-4598-AE50-BBC19187139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FA8B-9743-49CE-80E2-54DA2881CD13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9DEA-4840-47BE-BA92-A88AE3D24B9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6070-B34C-4F18-861D-FF4361B57C5B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A495-DDDA-4AFF-8C73-60952E14068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FC9F-ECAF-42CC-8792-CA17A134D912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A98B-B6EF-4786-82D6-C59AF527463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1CAF-73FF-4048-9103-D12896EF293B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ED90-9198-41C0-8941-0078B6E5DF3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4697-1ABF-4AE2-804C-5AF49F915A47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AB82-5596-4EA9-A643-CC123146F0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CD83-8352-4AA3-834E-D39EEA977050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AFF6-7F5F-4855-BEC6-94ADF98CD5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1C9D-00EE-41B0-9223-FD3A7FC4C4E8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537D-A5F3-45D3-B2DE-8FFF89B2A07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DB55-18D3-444A-87F3-CBEA5F962A64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F598-22C7-4F91-946B-FC12AFDDE1C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D134-70C9-4E78-8CA5-EB11D7C33ED3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23AD-3159-42A2-A473-B6328EBA73E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64C8-9078-4887-A8C6-2D95500F6EB3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9D94-8EEE-41AF-BF83-374C70D5CBA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84BA-3BA5-406A-893A-76821D8B6FA0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593D-6F96-42CC-A585-C708ED714A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41D5-C8B8-4A62-A7DA-A69B395CFBD9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E28-53CB-413A-92AF-51D975DE1C9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213D-B2F4-4237-833C-7912ACD9416F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4A6B-A99C-445B-A5BF-721177342EC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5957-F308-4DD6-A9CA-64E36A9036CA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D22B2-BD99-47BA-9933-94A3CD533E2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6367-A5FC-44F1-99CA-31369B4F5DDF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05AA-34CD-4821-88AA-6E53256997C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FF94-EB43-4DA3-BB01-FBF5694191C8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3F6B-ACBF-482F-AAA6-C4B678D9081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913C-CB05-4524-842A-9489A76B134F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82EC-8349-4D23-9C47-125D3701986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E9AF-A13E-4C1A-A70B-83332761B223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7F0B-8C95-4795-8D68-DE84DCAB60D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C0EE-E754-485B-93FC-868BD60BA1BE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FC01-77B2-4D43-8C73-D84379289A6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DCA3-78EC-4EE6-83D0-9F72B18AFB01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275A-2482-4774-95EA-EE715B0350D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9033-937C-4FE9-9F7C-32C182190ACE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A346-647C-4FD0-B3AA-E6A01D78F98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AC9F-404C-45C9-892D-90E4B7F2BA36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50F5-9E6D-4D40-A1AA-EDAFAB15626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1B81-E3B2-4089-B82E-ECF234F98E0B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1B2F-7A73-44B9-B3B2-D554441D295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B87056-93FB-4238-B08E-60BEA203AB43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EB6AE-AB81-4B84-9DEC-338A73F6B14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D9238-915F-4DDF-96E5-C8569C61DF5D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C79D8-16D8-4FD0-BB49-67145BE75E5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256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6C911-1926-430D-A5E0-63D7011F0C64}" type="datetime1">
              <a:rPr lang="fr-FR"/>
              <a:pPr>
                <a:defRPr/>
              </a:pPr>
              <a:t>20/08/2014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A6A44-0A04-4875-9A1E-EBFB7F4FCF2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ctrTitle"/>
          </p:nvPr>
        </p:nvSpPr>
        <p:spPr>
          <a:xfrm>
            <a:off x="304800" y="1985963"/>
            <a:ext cx="8534400" cy="2241550"/>
          </a:xfrm>
        </p:spPr>
        <p:txBody>
          <a:bodyPr/>
          <a:lstStyle/>
          <a:p>
            <a:pPr eaLnBrk="1" hangingPunct="1"/>
            <a:r>
              <a:rPr lang="en-GB" sz="3200" b="1" i="1" smtClean="0">
                <a:solidFill>
                  <a:srgbClr val="3B4042"/>
                </a:solidFill>
              </a:rPr>
              <a:t>NITROGEN FERTILISATION RECOMMENDATIONS : COULD THEY BE IMPROVED USING STOCHASTICALLY GENERATED CLIMATES IN CONJUNCTION WITH CROP MODELS ? </a:t>
            </a:r>
            <a:endParaRPr lang="fr-BE" sz="3200" b="1" i="1" smtClean="0">
              <a:solidFill>
                <a:srgbClr val="3B4042"/>
              </a:solidFill>
            </a:endParaRPr>
          </a:p>
        </p:txBody>
      </p:sp>
      <p:pic>
        <p:nvPicPr>
          <p:cNvPr id="39938" name="Picture 2" descr="C:\Users\Mathieu\Documents\logoGxABT_couleur_CMJN_Hi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6048375"/>
            <a:ext cx="2187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Mathieu\Documents\logo_coul_texte_blason_cadre_300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3988" y="5824538"/>
            <a:ext cx="1312862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13A6C-A479-4910-81F0-83F3F8C6E17D}" type="slidenum">
              <a:rPr lang="fr-BE"/>
              <a:pPr>
                <a:defRPr/>
              </a:pPr>
              <a:t>1</a:t>
            </a:fld>
            <a:endParaRPr lang="fr-BE"/>
          </a:p>
        </p:txBody>
      </p:sp>
      <p:pic>
        <p:nvPicPr>
          <p:cNvPr id="39941" name="Picture 9" descr="201012086dd765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5826125"/>
            <a:ext cx="1023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 txBox="1">
            <a:spLocks noChangeArrowheads="1"/>
          </p:cNvSpPr>
          <p:nvPr/>
        </p:nvSpPr>
        <p:spPr bwMode="auto">
          <a:xfrm>
            <a:off x="144463" y="4367213"/>
            <a:ext cx="88566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eaLnBrk="0">
              <a:spcBef>
                <a:spcPct val="20000"/>
              </a:spcBef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000" u="sng">
                <a:solidFill>
                  <a:srgbClr val="686868"/>
                </a:solidFill>
              </a:rPr>
              <a:t>B. Dumont</a:t>
            </a:r>
            <a:r>
              <a:rPr lang="fr-BE" sz="2000" baseline="-33000">
                <a:solidFill>
                  <a:srgbClr val="686868"/>
                </a:solidFill>
              </a:rPr>
              <a:t>1</a:t>
            </a:r>
            <a:r>
              <a:rPr lang="fr-BE" sz="2000">
                <a:solidFill>
                  <a:srgbClr val="686868"/>
                </a:solidFill>
              </a:rPr>
              <a:t>, B. Basso</a:t>
            </a:r>
            <a:r>
              <a:rPr lang="fr-BE" sz="2000" baseline="-33000">
                <a:solidFill>
                  <a:srgbClr val="686868"/>
                </a:solidFill>
              </a:rPr>
              <a:t>2</a:t>
            </a:r>
            <a:r>
              <a:rPr lang="fr-BE" sz="2000">
                <a:solidFill>
                  <a:srgbClr val="686868"/>
                </a:solidFill>
              </a:rPr>
              <a:t>, V. Leemans</a:t>
            </a:r>
            <a:r>
              <a:rPr lang="fr-BE" sz="2000" baseline="-33000">
                <a:solidFill>
                  <a:srgbClr val="686868"/>
                </a:solidFill>
              </a:rPr>
              <a:t>1</a:t>
            </a:r>
            <a:r>
              <a:rPr lang="fr-BE" sz="2000">
                <a:solidFill>
                  <a:srgbClr val="686868"/>
                </a:solidFill>
              </a:rPr>
              <a:t>, JP. Destain</a:t>
            </a:r>
            <a:r>
              <a:rPr lang="fr-BE" sz="2000" baseline="-33000">
                <a:solidFill>
                  <a:srgbClr val="686868"/>
                </a:solidFill>
              </a:rPr>
              <a:t>3</a:t>
            </a:r>
            <a:r>
              <a:rPr lang="fr-BE" sz="2000">
                <a:solidFill>
                  <a:srgbClr val="686868"/>
                </a:solidFill>
              </a:rPr>
              <a:t>, B. Bodson</a:t>
            </a:r>
            <a:r>
              <a:rPr lang="fr-BE" sz="2000" baseline="-33000">
                <a:solidFill>
                  <a:srgbClr val="686868"/>
                </a:solidFill>
              </a:rPr>
              <a:t>1</a:t>
            </a:r>
            <a:r>
              <a:rPr lang="fr-BE" sz="2000">
                <a:solidFill>
                  <a:srgbClr val="686868"/>
                </a:solidFill>
              </a:rPr>
              <a:t>, MF. Destain</a:t>
            </a:r>
            <a:r>
              <a:rPr lang="fr-BE" sz="2000" baseline="-33000">
                <a:solidFill>
                  <a:srgbClr val="686868"/>
                </a:solidFill>
              </a:rPr>
              <a:t>1</a:t>
            </a:r>
          </a:p>
          <a:p>
            <a:pPr algn="ctr" eaLnBrk="0">
              <a:spcBef>
                <a:spcPct val="20000"/>
              </a:spcBef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1200">
              <a:solidFill>
                <a:srgbClr val="686868"/>
              </a:solidFill>
            </a:endParaRP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1200">
                <a:solidFill>
                  <a:srgbClr val="686868"/>
                </a:solidFill>
              </a:rPr>
              <a:t>1,  ULg - Gembloux Agro-Bio Tech, Gembloux, Belgium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1200">
                <a:solidFill>
                  <a:srgbClr val="686868"/>
                </a:solidFill>
              </a:rPr>
              <a:t>2, Michigan State University, East Lansing, Michigan, USA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1200">
                <a:solidFill>
                  <a:srgbClr val="686868"/>
                </a:solidFill>
              </a:rPr>
              <a:t>3, </a:t>
            </a:r>
            <a:r>
              <a:rPr lang="en-GB" sz="1200">
                <a:solidFill>
                  <a:srgbClr val="686868"/>
                </a:solidFill>
              </a:rPr>
              <a:t>Walloon Agronomical Research Center (CRA-W), Gembloux, Belgium</a:t>
            </a:r>
            <a:endParaRPr lang="fr-BE" sz="1200">
              <a:solidFill>
                <a:srgbClr val="686868"/>
              </a:solidFill>
            </a:endParaRPr>
          </a:p>
        </p:txBody>
      </p:sp>
      <p:pic>
        <p:nvPicPr>
          <p:cNvPr id="39943" name="Picture 9" descr="LOGO_MS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8238" y="5872163"/>
            <a:ext cx="9858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6" descr="11th International Conference on Precision Agriculture, July 15-18, 2012, Hyatt Regency, Indianapolis, Indiana, US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AutoShape 2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63BEBC-D3EE-42EF-A189-DE0B68EE6EB3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50179" name="ZoneTexte 1"/>
          <p:cNvSpPr txBox="1">
            <a:spLocks noChangeArrowheads="1"/>
          </p:cNvSpPr>
          <p:nvPr/>
        </p:nvSpPr>
        <p:spPr bwMode="auto">
          <a:xfrm>
            <a:off x="107950" y="142875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Material and Method </a:t>
            </a:r>
            <a:r>
              <a:rPr lang="en-GB" sz="4000" i="1">
                <a:solidFill>
                  <a:schemeClr val="bg1"/>
                </a:solidFill>
              </a:rPr>
              <a:t>(1/4)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Espace réservé du texte 5"/>
          <p:cNvSpPr>
            <a:spLocks/>
          </p:cNvSpPr>
          <p:nvPr/>
        </p:nvSpPr>
        <p:spPr bwMode="auto">
          <a:xfrm>
            <a:off x="250825" y="1052513"/>
            <a:ext cx="84851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charset="0"/>
              <a:buNone/>
            </a:pPr>
            <a:r>
              <a:rPr lang="en-US" sz="2800" u="sng"/>
              <a:t>Defining Nitrogen management strategies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Historical Belgian farmer current N practice : 60-60-60 kgN ha</a:t>
            </a:r>
            <a:r>
              <a:rPr lang="en-US" baseline="30000"/>
              <a:t>-1</a:t>
            </a:r>
            <a:r>
              <a:rPr lang="en-US"/>
              <a:t>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The timing of application was maintained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The two first N doses are kept at 60 kgN ha</a:t>
            </a:r>
            <a:r>
              <a:rPr lang="en-US" baseline="30000"/>
              <a:t>-1</a:t>
            </a:r>
            <a:r>
              <a:rPr lang="en-US"/>
              <a:t>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Only the Flag-Leaf application will be modified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r>
              <a:rPr lang="en-US" sz="2000">
                <a:sym typeface="Wingdings" pitchFamily="2" charset="2"/>
              </a:rPr>
              <a:t> </a:t>
            </a:r>
            <a:r>
              <a:rPr lang="en-US" sz="2000"/>
              <a:t>Wheat is able to compensate early climatic stresses (tiller, #grains, …)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r>
              <a:rPr lang="en-US" sz="2000">
                <a:sym typeface="Wingdings" pitchFamily="2" charset="2"/>
              </a:rPr>
              <a:t> </a:t>
            </a:r>
            <a:r>
              <a:rPr lang="en-US" sz="2000"/>
              <a:t>Need to avoid early N stress</a:t>
            </a:r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000"/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endParaRPr lang="en-US" sz="2000"/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400" u="sng"/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3339EF-3794-4A76-AE13-B8E92EDBBF7F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51203" name="ZoneTexte 1"/>
          <p:cNvSpPr txBox="1">
            <a:spLocks noChangeArrowheads="1"/>
          </p:cNvSpPr>
          <p:nvPr/>
        </p:nvSpPr>
        <p:spPr bwMode="auto">
          <a:xfrm>
            <a:off x="107950" y="142875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Material and Method </a:t>
            </a:r>
            <a:r>
              <a:rPr lang="en-GB" sz="4000" i="1">
                <a:solidFill>
                  <a:schemeClr val="bg1"/>
                </a:solidFill>
              </a:rPr>
              <a:t>(1/4)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Espace réservé du texte 5"/>
          <p:cNvSpPr>
            <a:spLocks/>
          </p:cNvSpPr>
          <p:nvPr/>
        </p:nvSpPr>
        <p:spPr bwMode="auto">
          <a:xfrm>
            <a:off x="250825" y="1052513"/>
            <a:ext cx="84851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charset="0"/>
              <a:buNone/>
            </a:pPr>
            <a:r>
              <a:rPr lang="en-US" sz="2800" u="sng"/>
              <a:t>Defining Nitrogen management strategies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Historical Belgian farmer current N practice : 60-60-60 kgN ha</a:t>
            </a:r>
            <a:r>
              <a:rPr lang="en-US" baseline="30000"/>
              <a:t>-1</a:t>
            </a:r>
            <a:r>
              <a:rPr lang="en-US"/>
              <a:t>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The timing of application was maintained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The two first N doses are kept at 60 kgN ha</a:t>
            </a:r>
            <a:r>
              <a:rPr lang="en-US" baseline="30000"/>
              <a:t>-1</a:t>
            </a:r>
            <a:r>
              <a:rPr lang="en-US"/>
              <a:t> 	</a:t>
            </a:r>
            <a:r>
              <a:rPr lang="en-US" b="1" i="1"/>
              <a:t>MODULO-60 Strategies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Only the Flag-Leaf application will be modified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000"/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400" u="sng"/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400"/>
          </a:p>
        </p:txBody>
      </p:sp>
      <p:sp>
        <p:nvSpPr>
          <p:cNvPr id="51206" name="AutoShape 10"/>
          <p:cNvSpPr>
            <a:spLocks/>
          </p:cNvSpPr>
          <p:nvPr/>
        </p:nvSpPr>
        <p:spPr bwMode="auto">
          <a:xfrm>
            <a:off x="5511800" y="1943100"/>
            <a:ext cx="136525" cy="885825"/>
          </a:xfrm>
          <a:prstGeom prst="rightBrace">
            <a:avLst>
              <a:gd name="adj1" fmla="val 54070"/>
              <a:gd name="adj2" fmla="val 49102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Arial" charset="0"/>
            </a:endParaRPr>
          </a:p>
        </p:txBody>
      </p:sp>
      <p:pic>
        <p:nvPicPr>
          <p:cNvPr id="51207" name="Picture 34"/>
          <p:cNvPicPr>
            <a:picLocks noChangeAspect="1" noChangeArrowheads="1"/>
          </p:cNvPicPr>
          <p:nvPr/>
        </p:nvPicPr>
        <p:blipFill>
          <a:blip r:embed="rId3"/>
          <a:srcRect r="47343" b="3024"/>
          <a:stretch>
            <a:fillRect/>
          </a:stretch>
        </p:blipFill>
        <p:spPr bwMode="auto">
          <a:xfrm>
            <a:off x="1949450" y="2992438"/>
            <a:ext cx="519747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E96BF0-60BF-4410-B471-86FE3AEED578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52227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</a:rPr>
              <a:t>Material and Method (2/4)</a:t>
            </a: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Espace réservé du texte 5"/>
          <p:cNvSpPr>
            <a:spLocks/>
          </p:cNvSpPr>
          <p:nvPr/>
        </p:nvSpPr>
        <p:spPr bwMode="auto">
          <a:xfrm>
            <a:off x="250825" y="1052513"/>
            <a:ext cx="87137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charset="0"/>
              <a:buNone/>
            </a:pPr>
            <a:r>
              <a:rPr lang="en-US" sz="2800" u="sng"/>
              <a:t>Synthetic weather time series : The LARS-WG </a:t>
            </a:r>
          </a:p>
          <a:p>
            <a:pPr marL="285750" indent="-285750" algn="r">
              <a:spcBef>
                <a:spcPct val="20000"/>
              </a:spcBef>
              <a:buFont typeface="Arial" charset="0"/>
              <a:buNone/>
            </a:pPr>
            <a:r>
              <a:rPr lang="en-GB" altLang="fr-FR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altLang="fr-FR">
                <a:solidFill>
                  <a:schemeClr val="hlink"/>
                </a:solidFill>
              </a:rPr>
              <a:t>(Semenov and Barrow, 2002)</a:t>
            </a:r>
          </a:p>
          <a:p>
            <a:pPr marL="285750" indent="-285750"/>
            <a:endParaRPr lang="fr-BE" altLang="fr-FR" sz="2400" u="sng"/>
          </a:p>
          <a:p>
            <a:pPr marL="285750" indent="-285750"/>
            <a:endParaRPr lang="fr-BE" altLang="fr-FR" sz="2400" u="sng"/>
          </a:p>
          <a:p>
            <a:pPr marL="285750" indent="-285750"/>
            <a:endParaRPr lang="fr-BE" altLang="fr-FR" sz="2400" u="sng"/>
          </a:p>
          <a:p>
            <a:pPr marL="285750" indent="-285750"/>
            <a:endParaRPr lang="fr-BE" altLang="fr-FR" sz="2400" u="sng"/>
          </a:p>
          <a:p>
            <a:pPr marL="285750" indent="-285750"/>
            <a:endParaRPr lang="fr-BE" altLang="fr-FR" sz="2400" u="sng"/>
          </a:p>
          <a:p>
            <a:pPr marL="285750" indent="-285750"/>
            <a:endParaRPr lang="fr-BE" altLang="fr-FR" sz="2400" u="sng"/>
          </a:p>
          <a:p>
            <a:pPr marL="285750" indent="-285750"/>
            <a:endParaRPr lang="fr-BE" altLang="fr-FR" sz="2400" u="sng"/>
          </a:p>
          <a:p>
            <a:pPr marL="285750" indent="-285750"/>
            <a:endParaRPr lang="fr-BE" altLang="fr-FR" sz="2400" u="sng"/>
          </a:p>
          <a:p>
            <a:pPr marL="285750" indent="-285750">
              <a:buFont typeface="Wingdings" pitchFamily="2" charset="2"/>
              <a:buChar char="§"/>
            </a:pPr>
            <a:r>
              <a:rPr lang="fr-BE" altLang="fr-FR" sz="2400"/>
              <a:t>Deconstructing the Ernage WDB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BE" altLang="fr-FR"/>
              <a:t> Analysis of the daily mean, std, maxima/minima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BE" altLang="fr-FR"/>
              <a:t> D</a:t>
            </a:r>
            <a:r>
              <a:rPr lang="fr-FR" altLang="fr-FR"/>
              <a:t>e</a:t>
            </a:r>
            <a:r>
              <a:rPr lang="fr-BE" altLang="fr-FR"/>
              <a:t>composition </a:t>
            </a:r>
            <a:r>
              <a:rPr lang="fr-FR" altLang="fr-FR"/>
              <a:t>in </a:t>
            </a:r>
            <a:r>
              <a:rPr lang="fr-BE" altLang="fr-FR"/>
              <a:t>wet and dry series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BE" altLang="fr-FR"/>
              <a:t> Return time of rainy events</a:t>
            </a:r>
            <a:endParaRPr lang="en-US"/>
          </a:p>
        </p:txBody>
      </p:sp>
      <p:sp>
        <p:nvSpPr>
          <p:cNvPr id="52230" name="Espace réservé du numéro de diapositive 1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893D4A7-C92D-414E-8895-032EFDDDE8A5}" type="slidenum">
              <a:rPr lang="fr-BE" altLang="fr-FR" sz="1200">
                <a:solidFill>
                  <a:srgbClr val="898989"/>
                </a:solidFill>
              </a:rPr>
              <a:pPr algn="r"/>
              <a:t>12</a:t>
            </a:fld>
            <a:endParaRPr lang="fr-BE" altLang="fr-FR" sz="1200">
              <a:solidFill>
                <a:srgbClr val="898989"/>
              </a:solidFill>
            </a:endParaRPr>
          </a:p>
        </p:txBody>
      </p:sp>
      <p:pic>
        <p:nvPicPr>
          <p:cNvPr id="52231" name="Picture 6" descr="BW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371725"/>
            <a:ext cx="9699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14"/>
          <p:cNvSpPr>
            <a:spLocks noChangeArrowheads="1"/>
          </p:cNvSpPr>
          <p:nvPr/>
        </p:nvSpPr>
        <p:spPr bwMode="auto">
          <a:xfrm>
            <a:off x="5076825" y="3240088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fr-FR">
                <a:latin typeface="Arial" charset="0"/>
                <a:sym typeface="Wingdings" pitchFamily="2" charset="2"/>
              </a:rPr>
              <a:t></a:t>
            </a:r>
            <a:endParaRPr lang="fr-BE" altLang="fr-FR">
              <a:latin typeface="Arial" charset="0"/>
              <a:sym typeface="Wingdings" pitchFamily="2" charset="2"/>
            </a:endParaRPr>
          </a:p>
        </p:txBody>
      </p:sp>
      <p:sp>
        <p:nvSpPr>
          <p:cNvPr id="52233" name="Rectangle 14"/>
          <p:cNvSpPr>
            <a:spLocks noChangeArrowheads="1"/>
          </p:cNvSpPr>
          <p:nvPr/>
        </p:nvSpPr>
        <p:spPr bwMode="auto">
          <a:xfrm>
            <a:off x="3132138" y="3241675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fr-FR">
                <a:latin typeface="Arial" charset="0"/>
                <a:sym typeface="Wingdings" pitchFamily="2" charset="2"/>
              </a:rPr>
              <a:t></a:t>
            </a:r>
            <a:endParaRPr lang="fr-BE" altLang="fr-FR">
              <a:latin typeface="Arial" charset="0"/>
              <a:sym typeface="Wingdings" pitchFamily="2" charset="2"/>
            </a:endParaRPr>
          </a:p>
        </p:txBody>
      </p:sp>
      <p:sp>
        <p:nvSpPr>
          <p:cNvPr id="52234" name="Rectangle 23"/>
          <p:cNvSpPr>
            <a:spLocks noChangeArrowheads="1"/>
          </p:cNvSpPr>
          <p:nvPr/>
        </p:nvSpPr>
        <p:spPr bwMode="auto">
          <a:xfrm>
            <a:off x="0" y="6448425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fr-FR" sz="900" i="1">
                <a:latin typeface="Arial" charset="0"/>
              </a:rPr>
              <a:t>Semenov, M.A., Barrow, E.M., 2002. LARS-WG - A stochastic weather generator for use in climate impact studies. User manual, version 3.0, August 2002. Tech. rep., Rothamsted Research, Harpenden, Hertfordshire, AL5 2JQ, UK.</a:t>
            </a:r>
          </a:p>
        </p:txBody>
      </p:sp>
      <p:sp>
        <p:nvSpPr>
          <p:cNvPr id="52235" name="AutoShape 24"/>
          <p:cNvSpPr>
            <a:spLocks noChangeArrowheads="1"/>
          </p:cNvSpPr>
          <p:nvPr/>
        </p:nvSpPr>
        <p:spPr bwMode="auto">
          <a:xfrm>
            <a:off x="684213" y="2565400"/>
            <a:ext cx="2374900" cy="1584325"/>
          </a:xfrm>
          <a:prstGeom prst="flowChartMagneticDisk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BE" altLang="fr-FR" sz="1600">
              <a:latin typeface="Times New Roman" pitchFamily="18" charset="0"/>
            </a:endParaRPr>
          </a:p>
          <a:p>
            <a:pPr algn="ctr"/>
            <a:r>
              <a:rPr lang="fr-BE" altLang="fr-FR" sz="1600">
                <a:latin typeface="Times New Roman" pitchFamily="18" charset="0"/>
              </a:rPr>
              <a:t>E</a:t>
            </a:r>
            <a:r>
              <a:rPr lang="fr-FR" altLang="fr-FR" sz="1600">
                <a:latin typeface="Times New Roman" pitchFamily="18" charset="0"/>
              </a:rPr>
              <a:t>rnage WDB</a:t>
            </a:r>
            <a:r>
              <a:rPr lang="fr-BE" altLang="fr-FR" sz="1600">
                <a:latin typeface="Times New Roman" pitchFamily="18" charset="0"/>
              </a:rPr>
              <a:t> </a:t>
            </a:r>
          </a:p>
          <a:p>
            <a:pPr algn="ctr"/>
            <a:r>
              <a:rPr lang="fr-BE" altLang="fr-FR" sz="1600">
                <a:latin typeface="Times New Roman" pitchFamily="18" charset="0"/>
              </a:rPr>
              <a:t># 30 years</a:t>
            </a:r>
            <a:endParaRPr lang="en-GB" altLang="fr-FR" sz="1600">
              <a:latin typeface="Arial" charset="0"/>
            </a:endParaRPr>
          </a:p>
        </p:txBody>
      </p:sp>
      <p:sp>
        <p:nvSpPr>
          <p:cNvPr id="52236" name="AutoShape 25"/>
          <p:cNvSpPr>
            <a:spLocks noChangeArrowheads="1"/>
          </p:cNvSpPr>
          <p:nvPr/>
        </p:nvSpPr>
        <p:spPr bwMode="auto">
          <a:xfrm>
            <a:off x="5867400" y="2492375"/>
            <a:ext cx="2952750" cy="1890713"/>
          </a:xfrm>
          <a:prstGeom prst="flowChartMagneticDisk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BE" altLang="fr-FR" sz="1600">
              <a:latin typeface="Times New Roman" pitchFamily="18" charset="0"/>
            </a:endParaRPr>
          </a:p>
          <a:p>
            <a:pPr algn="ctr"/>
            <a:r>
              <a:rPr lang="fr-BE" altLang="fr-FR" sz="1600">
                <a:latin typeface="Times New Roman" pitchFamily="18" charset="0"/>
              </a:rPr>
              <a:t>Stochastically derived </a:t>
            </a:r>
          </a:p>
          <a:p>
            <a:pPr algn="ctr"/>
            <a:r>
              <a:rPr lang="fr-FR" altLang="fr-FR" sz="1600">
                <a:latin typeface="Times New Roman" pitchFamily="18" charset="0"/>
              </a:rPr>
              <a:t>Climatic conditions</a:t>
            </a:r>
            <a:endParaRPr lang="fr-BE" altLang="fr-FR" sz="1600">
              <a:latin typeface="Times New Roman" pitchFamily="18" charset="0"/>
            </a:endParaRPr>
          </a:p>
          <a:p>
            <a:pPr algn="ctr"/>
            <a:r>
              <a:rPr lang="fr-BE" altLang="fr-FR" sz="1600">
                <a:latin typeface="Times New Roman" pitchFamily="18" charset="0"/>
              </a:rPr>
              <a:t># 300 </a:t>
            </a:r>
            <a:r>
              <a:rPr lang="fr-FR" altLang="fr-FR" sz="1600">
                <a:latin typeface="Times New Roman" pitchFamily="18" charset="0"/>
              </a:rPr>
              <a:t>time series</a:t>
            </a:r>
            <a:endParaRPr lang="en-GB" altLang="fr-FR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8" name="Espace réservé du numéro de diapositive 13"/>
          <p:cNvSpPr txBox="1">
            <a:spLocks noGrp="1"/>
          </p:cNvSpPr>
          <p:nvPr/>
        </p:nvSpPr>
        <p:spPr bwMode="auto">
          <a:xfrm>
            <a:off x="6659563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723648F-AA4B-4361-933C-FF22733CB01B}" type="slidenum">
              <a:rPr lang="fr-BE" altLang="fr-FR" sz="1200">
                <a:solidFill>
                  <a:srgbClr val="898989"/>
                </a:solidFill>
              </a:rPr>
              <a:pPr algn="r"/>
              <a:t>13</a:t>
            </a:fld>
            <a:endParaRPr lang="fr-BE" altLang="fr-FR" sz="1200">
              <a:solidFill>
                <a:srgbClr val="898989"/>
              </a:solidFill>
            </a:endParaRPr>
          </a:p>
        </p:txBody>
      </p:sp>
      <p:sp>
        <p:nvSpPr>
          <p:cNvPr id="100369" name="Rectangle 6"/>
          <p:cNvSpPr>
            <a:spLocks noChangeArrowheads="1"/>
          </p:cNvSpPr>
          <p:nvPr/>
        </p:nvSpPr>
        <p:spPr bwMode="auto">
          <a:xfrm>
            <a:off x="179388" y="1019175"/>
            <a:ext cx="885666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sz="2400" u="sng"/>
              <a:t>Defining decision criteria</a:t>
            </a:r>
            <a:endParaRPr lang="en-US" altLang="fr-FR" sz="2400" u="sng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altLang="fr-FR" sz="2000" b="1" i="1"/>
              <a:t>Agronomical criteri</a:t>
            </a:r>
            <a:r>
              <a:rPr lang="fr-FR" altLang="fr-FR" sz="2000" b="1" i="1"/>
              <a:t>on</a:t>
            </a:r>
            <a:endParaRPr lang="en-US" altLang="fr-FR" sz="2000" b="1" i="1"/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r>
              <a:rPr lang="en-US" altLang="fr-FR">
                <a:sym typeface="Wingdings" pitchFamily="2" charset="2"/>
              </a:rPr>
              <a:t> Maximal Yield </a:t>
            </a: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endParaRPr lang="en-US" altLang="fr-FR">
              <a:sym typeface="Wingdings" pitchFamily="2" charset="2"/>
            </a:endParaRP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endParaRPr lang="en-US" altLang="fr-FR" sz="600">
              <a:sym typeface="Wingdings" pitchFamily="2" charset="2"/>
            </a:endParaRPr>
          </a:p>
          <a:p>
            <a:pPr marL="360363" indent="-360363">
              <a:spcBef>
                <a:spcPct val="20000"/>
              </a:spcBef>
              <a:buFont typeface="Wingdings" pitchFamily="2" charset="2"/>
              <a:buNone/>
              <a:tabLst>
                <a:tab pos="542925" algn="l"/>
              </a:tabLst>
            </a:pPr>
            <a:r>
              <a:rPr lang="en-US" altLang="fr-FR" sz="2000" b="1" i="1"/>
              <a:t>Agro-Economic criteri</a:t>
            </a:r>
            <a:r>
              <a:rPr lang="fr-FR" altLang="fr-FR" sz="2000" b="1" i="1"/>
              <a:t>on</a:t>
            </a:r>
            <a:endParaRPr lang="en-US" altLang="fr-FR" sz="2000" b="1" i="1"/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r>
              <a:rPr lang="en-US" altLang="fr-FR">
                <a:sym typeface="Wingdings" pitchFamily="2" charset="2"/>
              </a:rPr>
              <a:t> Marg</a:t>
            </a:r>
            <a:r>
              <a:rPr lang="fr-FR" altLang="fr-FR">
                <a:sym typeface="Wingdings" pitchFamily="2" charset="2"/>
              </a:rPr>
              <a:t>inal Net Revenue</a:t>
            </a:r>
            <a:r>
              <a:rPr lang="en-US" altLang="fr-FR">
                <a:sym typeface="Wingdings" pitchFamily="2" charset="2"/>
              </a:rPr>
              <a:t> (MNR)</a:t>
            </a: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endParaRPr lang="en-US" altLang="fr-FR">
              <a:sym typeface="Wingdings" pitchFamily="2" charset="2"/>
            </a:endParaRPr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>
              <a:sym typeface="Wingdings" pitchFamily="2" charset="2"/>
            </a:endParaRPr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 sz="1400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 sz="1400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altLang="fr-FR" sz="1400"/>
              <a:t>Y</a:t>
            </a:r>
            <a:r>
              <a:rPr lang="en-US" altLang="fr-FR" sz="1400" baseline="-25000"/>
              <a:t>N</a:t>
            </a:r>
            <a:r>
              <a:rPr lang="en-US" altLang="fr-FR" sz="1400"/>
              <a:t> = Yield obtained under given N level</a:t>
            </a:r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altLang="fr-FR" sz="1400"/>
              <a:t>G</a:t>
            </a:r>
            <a:r>
              <a:rPr lang="en-US" altLang="fr-FR" sz="1400" baseline="-25000"/>
              <a:t>P</a:t>
            </a:r>
            <a:r>
              <a:rPr lang="en-US" altLang="fr-FR" sz="1400"/>
              <a:t> = Grain selling price ~ 200 eur ha</a:t>
            </a:r>
            <a:r>
              <a:rPr lang="en-US" altLang="fr-FR" sz="1400" baseline="30000"/>
              <a:t>-1</a:t>
            </a:r>
            <a:endParaRPr lang="en-US" altLang="fr-FR" sz="1400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altLang="fr-FR" sz="1400"/>
              <a:t>N  = Amount of N fertilised</a:t>
            </a:r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altLang="fr-FR" sz="1400"/>
              <a:t>N</a:t>
            </a:r>
            <a:r>
              <a:rPr lang="en-US" altLang="fr-FR" sz="1400" baseline="-25000"/>
              <a:t>P</a:t>
            </a:r>
            <a:r>
              <a:rPr lang="en-US" altLang="fr-FR" sz="1400"/>
              <a:t> = Cost of N ~ 300 eur ha</a:t>
            </a:r>
            <a:r>
              <a:rPr lang="en-US" altLang="fr-FR" sz="1400" baseline="30000"/>
              <a:t>-1</a:t>
            </a:r>
            <a:r>
              <a:rPr lang="fr-FR" altLang="fr-FR" sz="1400"/>
              <a:t> @ 27%N</a:t>
            </a:r>
            <a:endParaRPr lang="en-US" altLang="fr-FR" sz="1400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 sz="140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0371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</a:rPr>
              <a:t>Material and Method (3/4)</a:t>
            </a:r>
          </a:p>
        </p:txBody>
      </p:sp>
      <p:pic>
        <p:nvPicPr>
          <p:cNvPr id="10037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67" name="Object 15"/>
          <p:cNvGraphicFramePr>
            <a:graphicFrameLocks noChangeAspect="1"/>
          </p:cNvGraphicFramePr>
          <p:nvPr/>
        </p:nvGraphicFramePr>
        <p:xfrm>
          <a:off x="3097213" y="3421063"/>
          <a:ext cx="2908300" cy="428625"/>
        </p:xfrm>
        <a:graphic>
          <a:graphicData uri="http://schemas.openxmlformats.org/presentationml/2006/ole">
            <p:oleObj spid="_x0000_s100367" name="Equation" r:id="rId4" imgW="1549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1" name="Espace réservé du numéro de diapositive 13"/>
          <p:cNvSpPr txBox="1">
            <a:spLocks noGrp="1"/>
          </p:cNvSpPr>
          <p:nvPr/>
        </p:nvSpPr>
        <p:spPr bwMode="auto">
          <a:xfrm>
            <a:off x="6659563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EF65F2-65DA-45EF-9190-7E6BA2C2C84F}" type="slidenum">
              <a:rPr lang="fr-BE" altLang="fr-FR" sz="1200">
                <a:solidFill>
                  <a:srgbClr val="898989"/>
                </a:solidFill>
              </a:rPr>
              <a:pPr algn="r"/>
              <a:t>14</a:t>
            </a:fld>
            <a:endParaRPr lang="fr-BE" altLang="fr-FR" sz="1200">
              <a:solidFill>
                <a:srgbClr val="898989"/>
              </a:solidFill>
            </a:endParaRPr>
          </a:p>
        </p:txBody>
      </p:sp>
      <p:sp>
        <p:nvSpPr>
          <p:cNvPr id="101392" name="Rectangle 6"/>
          <p:cNvSpPr>
            <a:spLocks noChangeArrowheads="1"/>
          </p:cNvSpPr>
          <p:nvPr/>
        </p:nvSpPr>
        <p:spPr bwMode="auto">
          <a:xfrm>
            <a:off x="179388" y="1019175"/>
            <a:ext cx="885666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sz="2400" u="sng"/>
              <a:t>Defining decision criteria</a:t>
            </a:r>
            <a:endParaRPr lang="en-US" altLang="fr-FR" sz="2400" u="sng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altLang="fr-FR" sz="2000" b="1" i="1"/>
              <a:t>Agronomical criteri</a:t>
            </a:r>
            <a:r>
              <a:rPr lang="fr-FR" altLang="fr-FR" sz="2000" b="1" i="1"/>
              <a:t>on</a:t>
            </a:r>
            <a:endParaRPr lang="en-US" altLang="fr-FR" sz="2000" b="1" i="1"/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r>
              <a:rPr lang="en-US" altLang="fr-FR">
                <a:sym typeface="Wingdings" pitchFamily="2" charset="2"/>
              </a:rPr>
              <a:t> Maximal Yield</a:t>
            </a: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endParaRPr lang="en-US" altLang="fr-FR">
              <a:sym typeface="Wingdings" pitchFamily="2" charset="2"/>
            </a:endParaRP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endParaRPr lang="en-US" altLang="fr-FR" sz="600">
              <a:sym typeface="Wingdings" pitchFamily="2" charset="2"/>
            </a:endParaRPr>
          </a:p>
          <a:p>
            <a:pPr marL="360363" indent="-360363">
              <a:spcBef>
                <a:spcPct val="20000"/>
              </a:spcBef>
              <a:buFont typeface="Wingdings" pitchFamily="2" charset="2"/>
              <a:buNone/>
              <a:tabLst>
                <a:tab pos="542925" algn="l"/>
              </a:tabLst>
            </a:pPr>
            <a:r>
              <a:rPr lang="en-US" altLang="fr-FR" sz="2000" b="1" i="1"/>
              <a:t>Agro-Economic criteri</a:t>
            </a:r>
            <a:r>
              <a:rPr lang="fr-FR" altLang="fr-FR" sz="2000" b="1" i="1"/>
              <a:t>on</a:t>
            </a:r>
            <a:endParaRPr lang="en-US" altLang="fr-FR" sz="2000" b="1" i="1"/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r>
              <a:rPr lang="en-US" altLang="fr-FR">
                <a:sym typeface="Wingdings" pitchFamily="2" charset="2"/>
              </a:rPr>
              <a:t> Marg</a:t>
            </a:r>
            <a:r>
              <a:rPr lang="fr-FR" altLang="fr-FR">
                <a:sym typeface="Wingdings" pitchFamily="2" charset="2"/>
              </a:rPr>
              <a:t>inal Net Revenue</a:t>
            </a:r>
            <a:r>
              <a:rPr lang="en-US" altLang="fr-FR">
                <a:sym typeface="Wingdings" pitchFamily="2" charset="2"/>
              </a:rPr>
              <a:t> (MNR)</a:t>
            </a:r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>
              <a:sym typeface="Wingdings" pitchFamily="2" charset="2"/>
            </a:endParaRPr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 sz="1400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 sz="1400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altLang="fr-FR" sz="2000" b="1" i="1"/>
              <a:t>Agro-Eco</a:t>
            </a:r>
            <a:r>
              <a:rPr lang="fr-FR" altLang="fr-FR" sz="2000" b="1" i="1"/>
              <a:t>nomico</a:t>
            </a:r>
            <a:r>
              <a:rPr lang="en-US" altLang="fr-FR" sz="2000" b="1" i="1"/>
              <a:t>-Environmental criteri</a:t>
            </a:r>
            <a:r>
              <a:rPr lang="fr-FR" altLang="fr-FR" sz="2000" b="1" i="1"/>
              <a:t>on</a:t>
            </a: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§"/>
              <a:tabLst>
                <a:tab pos="542925" algn="l"/>
              </a:tabLst>
            </a:pPr>
            <a:r>
              <a:rPr lang="en-US" altLang="fr-FR">
                <a:sym typeface="Wingdings" pitchFamily="2" charset="2"/>
              </a:rPr>
              <a:t> Environmenta</a:t>
            </a:r>
            <a:r>
              <a:rPr lang="fr-FR" altLang="fr-FR">
                <a:sym typeface="Wingdings" pitchFamily="2" charset="2"/>
              </a:rPr>
              <a:t>l-Friendly Net Revenue</a:t>
            </a:r>
            <a:r>
              <a:rPr lang="en-US" altLang="fr-FR">
                <a:sym typeface="Wingdings" pitchFamily="2" charset="2"/>
              </a:rPr>
              <a:t> (</a:t>
            </a:r>
            <a:r>
              <a:rPr lang="fr-FR" altLang="fr-FR">
                <a:sym typeface="Wingdings" pitchFamily="2" charset="2"/>
              </a:rPr>
              <a:t>E</a:t>
            </a:r>
            <a:r>
              <a:rPr lang="en-US" altLang="fr-FR">
                <a:sym typeface="Wingdings" pitchFamily="2" charset="2"/>
              </a:rPr>
              <a:t>NR) – designed according to PGDA</a:t>
            </a:r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fr-FR" altLang="fr-FR" sz="2400" u="sng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fr-FR" altLang="fr-FR" sz="2400" u="sng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 sz="1400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 sz="1400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altLang="fr-FR" sz="1400"/>
              <a:t>SNC = Soil N content in the 0-90 cm profile after harvest</a:t>
            </a: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3097213" y="3421063"/>
          <a:ext cx="2908300" cy="428625"/>
        </p:xfrm>
        <a:graphic>
          <a:graphicData uri="http://schemas.openxmlformats.org/presentationml/2006/ole">
            <p:oleObj spid="_x0000_s101380" name="Equation" r:id="rId3" imgW="1549080" imgH="22860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1394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</a:rPr>
              <a:t>Material and Method (3/4)</a:t>
            </a:r>
          </a:p>
        </p:txBody>
      </p:sp>
      <p:pic>
        <p:nvPicPr>
          <p:cNvPr id="10139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6" name="Rectangle 13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1388" name="Object 12"/>
          <p:cNvGraphicFramePr>
            <a:graphicFrameLocks noChangeAspect="1"/>
          </p:cNvGraphicFramePr>
          <p:nvPr/>
        </p:nvGraphicFramePr>
        <p:xfrm>
          <a:off x="3219450" y="5019675"/>
          <a:ext cx="2671763" cy="347663"/>
        </p:xfrm>
        <a:graphic>
          <a:graphicData uri="http://schemas.openxmlformats.org/presentationml/2006/ole">
            <p:oleObj spid="_x0000_s101388" name="Equation" r:id="rId5" imgW="1307532" imgH="177723" progId="Equation.3">
              <p:embed/>
            </p:oleObj>
          </a:graphicData>
        </a:graphic>
      </p:graphicFrame>
      <p:sp>
        <p:nvSpPr>
          <p:cNvPr id="101397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2435225" y="5405438"/>
          <a:ext cx="4224338" cy="709612"/>
        </p:xfrm>
        <a:graphic>
          <a:graphicData uri="http://schemas.openxmlformats.org/presentationml/2006/ole">
            <p:oleObj spid="_x0000_s101390" name="Equation" r:id="rId6" imgW="30607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Espace réservé du numéro de diapositive 13"/>
          <p:cNvSpPr txBox="1">
            <a:spLocks noGrp="1"/>
          </p:cNvSpPr>
          <p:nvPr/>
        </p:nvSpPr>
        <p:spPr bwMode="auto">
          <a:xfrm>
            <a:off x="6659563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33486B-6D81-4B4F-9E6D-1FB2C7079F7E}" type="slidenum">
              <a:rPr lang="fr-BE" altLang="fr-FR" sz="1200">
                <a:solidFill>
                  <a:srgbClr val="898989"/>
                </a:solidFill>
              </a:rPr>
              <a:pPr algn="r"/>
              <a:t>15</a:t>
            </a:fld>
            <a:endParaRPr lang="fr-BE" altLang="fr-FR" sz="1200">
              <a:solidFill>
                <a:srgbClr val="898989"/>
              </a:solidFill>
            </a:endParaRPr>
          </a:p>
        </p:txBody>
      </p:sp>
      <p:sp>
        <p:nvSpPr>
          <p:cNvPr id="102402" name="Rectangle 6"/>
          <p:cNvSpPr>
            <a:spLocks noChangeArrowheads="1"/>
          </p:cNvSpPr>
          <p:nvPr/>
        </p:nvSpPr>
        <p:spPr bwMode="auto">
          <a:xfrm>
            <a:off x="179388" y="1019175"/>
            <a:ext cx="885666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r>
              <a:rPr lang="en-US" sz="2400" u="sng"/>
              <a:t>Designing a Strategic approach</a:t>
            </a:r>
          </a:p>
          <a:p>
            <a:pPr marL="742950" lvl="1" indent="-285750">
              <a:tabLst>
                <a:tab pos="542925" algn="l"/>
              </a:tabLst>
            </a:pPr>
            <a:endParaRPr lang="en-GB" altLang="fr-FR" b="1"/>
          </a:p>
          <a:p>
            <a:pPr marL="742950" lvl="1" indent="-285750">
              <a:tabLst>
                <a:tab pos="542925" algn="l"/>
              </a:tabLst>
            </a:pPr>
            <a:r>
              <a:rPr lang="fr-FR" altLang="fr-FR" sz="2000" b="1"/>
              <a:t>A </a:t>
            </a:r>
            <a:r>
              <a:rPr lang="en-GB" altLang="fr-FR" sz="2000" b="1"/>
              <a:t>Strategic</a:t>
            </a:r>
            <a:r>
              <a:rPr lang="en-GB" altLang="fr-FR" sz="2000"/>
              <a:t> management aims t</a:t>
            </a:r>
            <a:r>
              <a:rPr lang="fr-FR" altLang="fr-FR" sz="2000"/>
              <a:t>o achieve </a:t>
            </a:r>
            <a:r>
              <a:rPr lang="en-GB" altLang="fr-FR" sz="2000"/>
              <a:t>a </a:t>
            </a:r>
            <a:r>
              <a:rPr lang="en-GB" altLang="fr-FR" sz="2000" b="1"/>
              <a:t>global</a:t>
            </a:r>
            <a:r>
              <a:rPr lang="en-GB" altLang="fr-FR" sz="2000"/>
              <a:t> and </a:t>
            </a:r>
            <a:r>
              <a:rPr lang="en-GB" altLang="fr-FR" sz="2000" b="1"/>
              <a:t>long</a:t>
            </a:r>
            <a:r>
              <a:rPr lang="fr-FR" altLang="fr-FR" sz="2000" b="1"/>
              <a:t>-</a:t>
            </a:r>
            <a:r>
              <a:rPr lang="en-GB" altLang="fr-FR" sz="2000" b="1"/>
              <a:t>term</a:t>
            </a:r>
            <a:r>
              <a:rPr lang="en-GB" altLang="fr-FR" sz="2000"/>
              <a:t> </a:t>
            </a:r>
            <a:r>
              <a:rPr lang="en-GB" altLang="fr-FR" sz="2000" b="1"/>
              <a:t>objective</a:t>
            </a:r>
            <a:endParaRPr lang="en-GB" altLang="fr-FR" sz="2000"/>
          </a:p>
          <a:p>
            <a:pPr marL="742950" lvl="1" indent="-285750">
              <a:tabLst>
                <a:tab pos="542925" algn="l"/>
              </a:tabLst>
            </a:pPr>
            <a:r>
              <a:rPr lang="fr-FR" altLang="fr-FR">
                <a:sym typeface="Wingdings" pitchFamily="2" charset="2"/>
              </a:rPr>
              <a:t>	</a:t>
            </a:r>
            <a:r>
              <a:rPr lang="en-US" altLang="fr-FR">
                <a:sym typeface="Wingdings" pitchFamily="2" charset="2"/>
              </a:rPr>
              <a:t> </a:t>
            </a:r>
            <a:r>
              <a:rPr lang="fr-FR" altLang="fr-FR"/>
              <a:t>Only t</a:t>
            </a:r>
            <a:r>
              <a:rPr lang="en-US" altLang="fr-FR"/>
              <a:t>he </a:t>
            </a:r>
            <a:r>
              <a:rPr lang="en-US" altLang="fr-FR" b="1"/>
              <a:t>climatic ha</a:t>
            </a:r>
            <a:r>
              <a:rPr lang="fr-FR" altLang="fr-FR" b="1"/>
              <a:t>zards</a:t>
            </a:r>
            <a:r>
              <a:rPr lang="fr-FR" altLang="fr-FR"/>
              <a:t> will be of interest</a:t>
            </a:r>
            <a:endParaRPr lang="en-US" altLang="fr-FR"/>
          </a:p>
          <a:p>
            <a:pPr marL="742950" lvl="1" indent="-285750">
              <a:tabLst>
                <a:tab pos="542925" algn="l"/>
              </a:tabLst>
            </a:pPr>
            <a:r>
              <a:rPr lang="fr-FR" altLang="fr-FR">
                <a:sym typeface="Wingdings" pitchFamily="2" charset="2"/>
              </a:rPr>
              <a:t>	 </a:t>
            </a:r>
            <a:r>
              <a:rPr lang="fr-FR" altLang="fr-FR"/>
              <a:t>Weather generators will be used to derive synthetic time series </a:t>
            </a:r>
          </a:p>
          <a:p>
            <a:pPr marL="742950" lvl="1" indent="-285750">
              <a:tabLst>
                <a:tab pos="542925" algn="l"/>
              </a:tabLst>
            </a:pPr>
            <a:r>
              <a:rPr lang="fr-FR" altLang="fr-FR"/>
              <a:t>	</a:t>
            </a:r>
            <a:r>
              <a:rPr lang="fr-FR" altLang="fr-FR">
                <a:sym typeface="Wingdings" pitchFamily="2" charset="2"/>
              </a:rPr>
              <a:t> The impact of </a:t>
            </a:r>
            <a:r>
              <a:rPr lang="fr-FR" altLang="fr-FR" b="1">
                <a:sym typeface="Wingdings" pitchFamily="2" charset="2"/>
              </a:rPr>
              <a:t>two fixed</a:t>
            </a:r>
            <a:r>
              <a:rPr lang="fr-FR" altLang="fr-FR">
                <a:sym typeface="Wingdings" pitchFamily="2" charset="2"/>
              </a:rPr>
              <a:t> and </a:t>
            </a:r>
            <a:r>
              <a:rPr lang="fr-FR" altLang="fr-FR" b="1">
                <a:sym typeface="Wingdings" pitchFamily="2" charset="2"/>
              </a:rPr>
              <a:t>one variable N practice</a:t>
            </a:r>
            <a:r>
              <a:rPr lang="fr-FR" altLang="fr-FR">
                <a:sym typeface="Wingdings" pitchFamily="2" charset="2"/>
              </a:rPr>
              <a:t> will be evaluated</a:t>
            </a:r>
            <a:endParaRPr lang="en-US" altLang="fr-FR"/>
          </a:p>
          <a:p>
            <a:pPr marL="360363" indent="-360363">
              <a:spcBef>
                <a:spcPct val="20000"/>
              </a:spcBef>
              <a:tabLst>
                <a:tab pos="542925" algn="l"/>
              </a:tabLst>
            </a:pPr>
            <a:endParaRPr lang="en-US" altLang="fr-FR" sz="2400" u="sng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2404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</a:rPr>
              <a:t>Material and Method (4/4)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Rectangle 8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07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2408" name="Picture 9" descr="croissan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505"/>
          <a:stretch>
            <a:fillRect/>
          </a:stretch>
        </p:blipFill>
        <p:spPr bwMode="auto">
          <a:xfrm>
            <a:off x="1574800" y="3060700"/>
            <a:ext cx="53276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9" name="Rectangle 11"/>
          <p:cNvSpPr>
            <a:spLocks noChangeArrowheads="1"/>
          </p:cNvSpPr>
          <p:nvPr/>
        </p:nvSpPr>
        <p:spPr bwMode="auto">
          <a:xfrm>
            <a:off x="4552950" y="6300788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1400" b="1" i="1">
                <a:solidFill>
                  <a:srgbClr val="FF0000"/>
                </a:solidFill>
              </a:rPr>
              <a:t>? Action ?</a:t>
            </a:r>
            <a:endParaRPr lang="en-GB" altLang="fr-FR" sz="1400" b="1" i="1">
              <a:solidFill>
                <a:srgbClr val="FF0000"/>
              </a:solidFill>
            </a:endParaRPr>
          </a:p>
        </p:txBody>
      </p:sp>
      <p:sp>
        <p:nvSpPr>
          <p:cNvPr id="102410" name="Line 16"/>
          <p:cNvSpPr>
            <a:spLocks noChangeShapeType="1"/>
          </p:cNvSpPr>
          <p:nvPr/>
        </p:nvSpPr>
        <p:spPr bwMode="auto">
          <a:xfrm>
            <a:off x="1574800" y="5437188"/>
            <a:ext cx="5040313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11" name="Line 18"/>
          <p:cNvSpPr>
            <a:spLocks noChangeShapeType="1"/>
          </p:cNvSpPr>
          <p:nvPr/>
        </p:nvSpPr>
        <p:spPr bwMode="auto">
          <a:xfrm>
            <a:off x="1574800" y="5581650"/>
            <a:ext cx="5040313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12" name="Line 19"/>
          <p:cNvSpPr>
            <a:spLocks noChangeShapeType="1"/>
          </p:cNvSpPr>
          <p:nvPr/>
        </p:nvSpPr>
        <p:spPr bwMode="auto">
          <a:xfrm>
            <a:off x="1574800" y="5724525"/>
            <a:ext cx="5040313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13" name="Line 21"/>
          <p:cNvSpPr>
            <a:spLocks noChangeShapeType="1"/>
          </p:cNvSpPr>
          <p:nvPr/>
        </p:nvSpPr>
        <p:spPr bwMode="auto">
          <a:xfrm>
            <a:off x="1574800" y="6013450"/>
            <a:ext cx="5040313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14" name="Line 22"/>
          <p:cNvSpPr>
            <a:spLocks noChangeShapeType="1"/>
          </p:cNvSpPr>
          <p:nvPr/>
        </p:nvSpPr>
        <p:spPr bwMode="auto">
          <a:xfrm>
            <a:off x="1574800" y="6157913"/>
            <a:ext cx="5040313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15" name="Line 23"/>
          <p:cNvSpPr>
            <a:spLocks noChangeShapeType="1"/>
          </p:cNvSpPr>
          <p:nvPr/>
        </p:nvSpPr>
        <p:spPr bwMode="auto">
          <a:xfrm flipV="1">
            <a:off x="5133975" y="5365750"/>
            <a:ext cx="1588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16" name="Rectangle 24"/>
          <p:cNvSpPr>
            <a:spLocks noChangeArrowheads="1"/>
          </p:cNvSpPr>
          <p:nvPr/>
        </p:nvSpPr>
        <p:spPr bwMode="auto">
          <a:xfrm>
            <a:off x="4008438" y="56530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b="1" i="1">
                <a:solidFill>
                  <a:srgbClr val="969696"/>
                </a:solidFill>
                <a:latin typeface="Arial" charset="0"/>
              </a:rPr>
              <a:t>…</a:t>
            </a:r>
            <a:endParaRPr lang="en-GB" altLang="fr-FR" b="1" i="1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102417" name="Line 25"/>
          <p:cNvSpPr>
            <a:spLocks noChangeShapeType="1"/>
          </p:cNvSpPr>
          <p:nvPr/>
        </p:nvSpPr>
        <p:spPr bwMode="auto">
          <a:xfrm flipV="1">
            <a:off x="3375025" y="5365750"/>
            <a:ext cx="1588" cy="863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18" name="Line 26"/>
          <p:cNvSpPr>
            <a:spLocks noChangeShapeType="1"/>
          </p:cNvSpPr>
          <p:nvPr/>
        </p:nvSpPr>
        <p:spPr bwMode="auto">
          <a:xfrm flipV="1">
            <a:off x="2417763" y="5365750"/>
            <a:ext cx="1587" cy="863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19" name="Rectangle 11"/>
          <p:cNvSpPr>
            <a:spLocks noChangeArrowheads="1"/>
          </p:cNvSpPr>
          <p:nvPr/>
        </p:nvSpPr>
        <p:spPr bwMode="auto">
          <a:xfrm>
            <a:off x="2506663" y="6300788"/>
            <a:ext cx="852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1400" b="1" i="1">
                <a:solidFill>
                  <a:srgbClr val="548235"/>
                </a:solidFill>
              </a:rPr>
              <a:t>! Action !</a:t>
            </a:r>
            <a:endParaRPr lang="en-GB" altLang="fr-FR" sz="1400" b="1" i="1">
              <a:solidFill>
                <a:srgbClr val="548235"/>
              </a:solidFill>
            </a:endParaRPr>
          </a:p>
        </p:txBody>
      </p:sp>
      <p:sp>
        <p:nvSpPr>
          <p:cNvPr id="102420" name="Line 16"/>
          <p:cNvSpPr>
            <a:spLocks noChangeShapeType="1"/>
          </p:cNvSpPr>
          <p:nvPr/>
        </p:nvSpPr>
        <p:spPr bwMode="auto">
          <a:xfrm>
            <a:off x="1581150" y="5062538"/>
            <a:ext cx="5040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21" name="Rectangle 11"/>
          <p:cNvSpPr>
            <a:spLocks noChangeArrowheads="1"/>
          </p:cNvSpPr>
          <p:nvPr/>
        </p:nvSpPr>
        <p:spPr bwMode="auto">
          <a:xfrm>
            <a:off x="1760538" y="4802188"/>
            <a:ext cx="472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fr-FR" sz="1200" b="1" i="1"/>
              <a:t>Climatic datas</a:t>
            </a:r>
            <a:r>
              <a:rPr lang="fr-FR" altLang="fr-FR" sz="1200" b="1" i="1"/>
              <a:t>et necessary to simulate a complete crop season</a:t>
            </a:r>
            <a:endParaRPr lang="en-GB" altLang="fr-FR" sz="1200" b="1" i="1"/>
          </a:p>
        </p:txBody>
      </p:sp>
      <p:sp>
        <p:nvSpPr>
          <p:cNvPr id="102422" name="Rectangle 11"/>
          <p:cNvSpPr>
            <a:spLocks noChangeArrowheads="1"/>
          </p:cNvSpPr>
          <p:nvPr/>
        </p:nvSpPr>
        <p:spPr bwMode="auto">
          <a:xfrm>
            <a:off x="6970713" y="5554663"/>
            <a:ext cx="80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1200" b="1" i="1">
                <a:solidFill>
                  <a:srgbClr val="969696"/>
                </a:solidFill>
              </a:rPr>
              <a:t>Synth</a:t>
            </a:r>
            <a:r>
              <a:rPr lang="fr-FR" altLang="fr-FR" sz="1200" b="1" i="1">
                <a:solidFill>
                  <a:srgbClr val="969696"/>
                </a:solidFill>
              </a:rPr>
              <a:t>etic </a:t>
            </a:r>
          </a:p>
          <a:p>
            <a:r>
              <a:rPr lang="fr-FR" altLang="fr-FR" sz="1200" b="1" i="1">
                <a:solidFill>
                  <a:srgbClr val="969696"/>
                </a:solidFill>
              </a:rPr>
              <a:t>weather</a:t>
            </a:r>
            <a:endParaRPr lang="en-GB" altLang="fr-FR" sz="1200" b="1" i="1">
              <a:solidFill>
                <a:srgbClr val="969696"/>
              </a:solidFill>
            </a:endParaRPr>
          </a:p>
        </p:txBody>
      </p:sp>
      <p:sp>
        <p:nvSpPr>
          <p:cNvPr id="102423" name="AutoShape 10"/>
          <p:cNvSpPr>
            <a:spLocks/>
          </p:cNvSpPr>
          <p:nvPr/>
        </p:nvSpPr>
        <p:spPr bwMode="auto">
          <a:xfrm>
            <a:off x="6750050" y="5324475"/>
            <a:ext cx="136525" cy="885825"/>
          </a:xfrm>
          <a:prstGeom prst="rightBrace">
            <a:avLst>
              <a:gd name="adj1" fmla="val 54070"/>
              <a:gd name="adj2" fmla="val 49102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8243888" y="6356350"/>
            <a:ext cx="4429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7C34C0-E1F8-4145-86CA-68AD8F782272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3427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Results (1/8)</a:t>
            </a:r>
            <a:endParaRPr lang="en-US" sz="4000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42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08050"/>
            <a:ext cx="8686800" cy="57610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266700" algn="l"/>
              </a:tabLst>
            </a:pPr>
            <a:r>
              <a:rPr lang="en-US" sz="2800" u="sng" smtClean="0"/>
              <a:t>Simulating the Modulo-60 strategies</a:t>
            </a:r>
            <a:endParaRPr lang="en-GB" sz="2800" smtClean="0"/>
          </a:p>
          <a:p>
            <a:pPr marL="0" indent="0" algn="just" eaLnBrk="1" hangingPunct="1"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US" sz="2000" smtClean="0">
                <a:latin typeface="Arial" charset="0"/>
              </a:rPr>
              <a:t>	Example with the Belgian farmers’ current N practice : 60-60-60 kgN ha</a:t>
            </a:r>
            <a:r>
              <a:rPr lang="en-US" sz="2000" baseline="30000" smtClean="0">
                <a:latin typeface="Arial" charset="0"/>
              </a:rPr>
              <a:t>-1</a:t>
            </a:r>
            <a:endParaRPr lang="en-US" sz="2000" smtClean="0">
              <a:latin typeface="Arial" charset="0"/>
            </a:endParaRPr>
          </a:p>
          <a:p>
            <a:pPr marL="0" indent="0" algn="just" eaLnBrk="1" hangingPunct="1">
              <a:buFont typeface="Wingdings" pitchFamily="2" charset="2"/>
              <a:buChar char="§"/>
              <a:tabLst>
                <a:tab pos="266700" algn="l"/>
              </a:tabLst>
            </a:pPr>
            <a:endParaRPr lang="en-US" sz="2000" smtClean="0">
              <a:latin typeface="Arial" charset="0"/>
            </a:endParaRPr>
          </a:p>
        </p:txBody>
      </p:sp>
      <p:pic>
        <p:nvPicPr>
          <p:cNvPr id="103430" name="Picture 10" descr="Figure_2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3328988"/>
            <a:ext cx="4438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11" descr="Figure_2_PDF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1776413"/>
            <a:ext cx="4438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8243888" y="6356350"/>
            <a:ext cx="4429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3CDC10-4096-4304-9E27-21CC8B6B6836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4451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Results (2/8)</a:t>
            </a:r>
            <a:endParaRPr lang="en-US" sz="4000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445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08050"/>
            <a:ext cx="8686800" cy="57610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266700" algn="l"/>
              </a:tabLst>
            </a:pPr>
            <a:r>
              <a:rPr lang="en-US" sz="2800" u="sng" smtClean="0"/>
              <a:t>Simulating the Modulo-60 strategies</a:t>
            </a:r>
            <a:endParaRPr lang="en-GB" sz="2800" smtClean="0"/>
          </a:p>
          <a:p>
            <a:pPr marL="0" indent="0" algn="just" eaLnBrk="1" hangingPunct="1"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US" sz="2000" smtClean="0">
                <a:latin typeface="Arial" charset="0"/>
              </a:rPr>
              <a:t>	Example with the Belgian farmers’ current N practice : 60-60-60 kgN ha</a:t>
            </a:r>
            <a:r>
              <a:rPr lang="en-US" sz="2000" baseline="30000" smtClean="0">
                <a:latin typeface="Arial" charset="0"/>
              </a:rPr>
              <a:t>-1</a:t>
            </a:r>
            <a:endParaRPr lang="en-US" sz="2000" smtClean="0">
              <a:latin typeface="Arial" charset="0"/>
            </a:endParaRPr>
          </a:p>
          <a:p>
            <a:pPr marL="0" indent="0" algn="just" eaLnBrk="1" hangingPunct="1">
              <a:buFont typeface="Wingdings" pitchFamily="2" charset="2"/>
              <a:buChar char="§"/>
              <a:tabLst>
                <a:tab pos="266700" algn="l"/>
              </a:tabLst>
            </a:pPr>
            <a:endParaRPr lang="en-US" altLang="fr-FR" sz="2000" smtClean="0">
              <a:latin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  <a:tabLst>
                <a:tab pos="266700" algn="l"/>
              </a:tabLst>
            </a:pPr>
            <a:r>
              <a:rPr lang="fr-FR" altLang="fr-FR" sz="2000" smtClean="0">
                <a:latin typeface="Arial" charset="0"/>
                <a:sym typeface="Wingdings" pitchFamily="2" charset="2"/>
              </a:rPr>
              <a:t> </a:t>
            </a:r>
            <a:r>
              <a:rPr lang="fr-BE" altLang="fr-FR" sz="2000" smtClean="0"/>
              <a:t>In terms of risk for the farmers</a:t>
            </a:r>
          </a:p>
          <a:p>
            <a:pPr lvl="1">
              <a:tabLst>
                <a:tab pos="266700" algn="l"/>
              </a:tabLst>
            </a:pPr>
            <a:r>
              <a:rPr lang="fr-BE" altLang="fr-FR" sz="1800" smtClean="0"/>
              <a:t>The</a:t>
            </a:r>
            <a:r>
              <a:rPr lang="fr-FR" altLang="fr-FR" sz="1800" smtClean="0"/>
              <a:t> worst climate is the more likely to happen</a:t>
            </a:r>
            <a:endParaRPr lang="fr-BE" altLang="fr-FR" sz="1800" smtClean="0"/>
          </a:p>
          <a:p>
            <a:pPr lvl="1">
              <a:tabLst>
                <a:tab pos="266700" algn="l"/>
              </a:tabLst>
            </a:pPr>
            <a:r>
              <a:rPr lang="fr-BE" altLang="fr-FR" sz="1800" smtClean="0"/>
              <a:t>Climate ‘+’ = Probability of 0</a:t>
            </a:r>
          </a:p>
          <a:p>
            <a:pPr lvl="1">
              <a:tabLst>
                <a:tab pos="266700" algn="l"/>
              </a:tabLst>
            </a:pPr>
            <a:r>
              <a:rPr lang="fr-BE" altLang="fr-FR" sz="1800" smtClean="0"/>
              <a:t>Climate  ‘-’ = Probability of </a:t>
            </a:r>
            <a:r>
              <a:rPr lang="fr-FR" altLang="fr-FR" sz="1800" smtClean="0"/>
              <a:t>1</a:t>
            </a:r>
            <a:endParaRPr lang="fr-BE" altLang="fr-FR" sz="1800" smtClean="0"/>
          </a:p>
        </p:txBody>
      </p:sp>
      <p:pic>
        <p:nvPicPr>
          <p:cNvPr id="10445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3514725"/>
            <a:ext cx="407828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Rectangle 21"/>
          <p:cNvSpPr>
            <a:spLocks noChangeArrowheads="1"/>
          </p:cNvSpPr>
          <p:nvPr/>
        </p:nvSpPr>
        <p:spPr bwMode="auto">
          <a:xfrm>
            <a:off x="4076700" y="3514725"/>
            <a:ext cx="8016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fr-FR" sz="1400" b="1">
                <a:solidFill>
                  <a:srgbClr val="008000"/>
                </a:solidFill>
                <a:latin typeface="Times New Roman" pitchFamily="18" charset="0"/>
              </a:rPr>
              <a:t>Climat “+”</a:t>
            </a: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endParaRPr lang="fr-FR" altLang="fr-FR" sz="1400" b="1">
              <a:latin typeface="Times New Roman" pitchFamily="18" charset="0"/>
            </a:endParaRP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endParaRPr lang="fr-FR" altLang="fr-FR" sz="1400" b="1">
              <a:latin typeface="Times New Roman" pitchFamily="18" charset="0"/>
            </a:endParaRP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endParaRPr lang="en-GB" altLang="fr-FR" sz="1400" b="1">
              <a:latin typeface="Times New Roman" pitchFamily="18" charset="0"/>
            </a:endParaRPr>
          </a:p>
          <a:p>
            <a:pPr algn="ctr"/>
            <a:r>
              <a:rPr lang="en-GB" altLang="fr-FR" sz="1400" b="1">
                <a:solidFill>
                  <a:srgbClr val="FF0000"/>
                </a:solidFill>
                <a:latin typeface="Times New Roman" pitchFamily="18" charset="0"/>
              </a:rPr>
              <a:t>Climat “-”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7" descr="Figure_1_ICPA - C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165225"/>
            <a:ext cx="69627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8243888" y="6356350"/>
            <a:ext cx="4429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2940DE-22A6-4465-AFB9-2774D774DB9D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5476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Results (3/8)</a:t>
            </a:r>
            <a:endParaRPr lang="en-US" sz="4000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547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Rectangle 7"/>
          <p:cNvSpPr>
            <a:spLocks noChangeArrowheads="1"/>
          </p:cNvSpPr>
          <p:nvPr/>
        </p:nvSpPr>
        <p:spPr bwMode="auto">
          <a:xfrm>
            <a:off x="457200" y="1600200"/>
            <a:ext cx="8075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45000"/>
              <a:buFont typeface="Wingdings" pitchFamily="2" charset="2"/>
              <a:buNone/>
            </a:pPr>
            <a:endParaRPr lang="en-GB" altLang="fr-FR" sz="2000">
              <a:latin typeface="Arial" charset="0"/>
            </a:endParaRPr>
          </a:p>
        </p:txBody>
      </p:sp>
      <p:sp>
        <p:nvSpPr>
          <p:cNvPr id="105479" name="Line 10"/>
          <p:cNvSpPr>
            <a:spLocks noChangeShapeType="1"/>
          </p:cNvSpPr>
          <p:nvPr/>
        </p:nvSpPr>
        <p:spPr bwMode="auto">
          <a:xfrm flipV="1">
            <a:off x="5462588" y="5126038"/>
            <a:ext cx="2514600" cy="10318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5480" name="Rectangle 11"/>
          <p:cNvSpPr>
            <a:spLocks noChangeArrowheads="1"/>
          </p:cNvSpPr>
          <p:nvPr/>
        </p:nvSpPr>
        <p:spPr bwMode="auto">
          <a:xfrm>
            <a:off x="3321050" y="6391275"/>
            <a:ext cx="12509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FF0000"/>
                </a:solidFill>
                <a:latin typeface="Arial" charset="0"/>
              </a:rPr>
              <a:t>Climat</a:t>
            </a:r>
            <a:r>
              <a:rPr lang="fr-FR" altLang="fr-FR" sz="1400" b="1">
                <a:solidFill>
                  <a:srgbClr val="FF0000"/>
                </a:solidFill>
                <a:latin typeface="Arial" charset="0"/>
              </a:rPr>
              <a:t>e </a:t>
            </a:r>
            <a:r>
              <a:rPr lang="en-GB" altLang="fr-FR" sz="1400" b="1">
                <a:solidFill>
                  <a:srgbClr val="FF0000"/>
                </a:solidFill>
                <a:latin typeface="Arial" charset="0"/>
              </a:rPr>
              <a:t>‘-’</a:t>
            </a:r>
          </a:p>
        </p:txBody>
      </p:sp>
      <p:sp>
        <p:nvSpPr>
          <p:cNvPr id="105481" name="Rectangle 12"/>
          <p:cNvSpPr>
            <a:spLocks noChangeArrowheads="1"/>
          </p:cNvSpPr>
          <p:nvPr/>
        </p:nvSpPr>
        <p:spPr bwMode="auto">
          <a:xfrm>
            <a:off x="676275" y="5132388"/>
            <a:ext cx="10810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008000"/>
                </a:solidFill>
                <a:latin typeface="Arial" charset="0"/>
              </a:rPr>
              <a:t>Climat</a:t>
            </a:r>
            <a:r>
              <a:rPr lang="fr-FR" altLang="fr-FR" sz="1400" b="1">
                <a:solidFill>
                  <a:srgbClr val="008000"/>
                </a:solidFill>
                <a:latin typeface="Arial" charset="0"/>
              </a:rPr>
              <a:t>e ‘+’</a:t>
            </a:r>
            <a:endParaRPr lang="en-GB" altLang="fr-FR" sz="14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5482" name="Rectangle 13"/>
          <p:cNvSpPr>
            <a:spLocks noChangeArrowheads="1"/>
          </p:cNvSpPr>
          <p:nvPr/>
        </p:nvSpPr>
        <p:spPr bwMode="auto">
          <a:xfrm>
            <a:off x="8088313" y="5165725"/>
            <a:ext cx="611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008000"/>
                </a:solidFill>
                <a:latin typeface="Arial" charset="0"/>
              </a:rPr>
              <a:t>N +</a:t>
            </a:r>
          </a:p>
        </p:txBody>
      </p:sp>
      <p:sp>
        <p:nvSpPr>
          <p:cNvPr id="105483" name="Rectangle 14"/>
          <p:cNvSpPr>
            <a:spLocks noChangeArrowheads="1"/>
          </p:cNvSpPr>
          <p:nvPr/>
        </p:nvSpPr>
        <p:spPr bwMode="auto">
          <a:xfrm>
            <a:off x="5259388" y="6257925"/>
            <a:ext cx="611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FF0000"/>
                </a:solidFill>
                <a:latin typeface="Arial" charset="0"/>
              </a:rPr>
              <a:t>N -</a:t>
            </a:r>
          </a:p>
        </p:txBody>
      </p:sp>
      <p:sp>
        <p:nvSpPr>
          <p:cNvPr id="105484" name="Line 15"/>
          <p:cNvSpPr>
            <a:spLocks noChangeShapeType="1"/>
          </p:cNvSpPr>
          <p:nvPr/>
        </p:nvSpPr>
        <p:spPr bwMode="auto">
          <a:xfrm flipH="1" flipV="1">
            <a:off x="1611313" y="5027613"/>
            <a:ext cx="2960687" cy="127635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5485" name="Rectangle 26"/>
          <p:cNvSpPr>
            <a:spLocks noChangeArrowheads="1"/>
          </p:cNvSpPr>
          <p:nvPr/>
        </p:nvSpPr>
        <p:spPr bwMode="auto">
          <a:xfrm>
            <a:off x="419100" y="950913"/>
            <a:ext cx="87249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/>
              <a:t>Constructing the 3D-response surface</a:t>
            </a:r>
          </a:p>
          <a:p>
            <a:r>
              <a:rPr lang="fr-BE" sz="1600">
                <a:sym typeface="Wingdings" pitchFamily="2" charset="2"/>
              </a:rPr>
              <a:t>					   Wheat culture </a:t>
            </a:r>
          </a:p>
          <a:p>
            <a:r>
              <a:rPr lang="fr-BE" sz="1600">
                <a:sym typeface="Wingdings" pitchFamily="2" charset="2"/>
              </a:rPr>
              <a:t>					           Given agro-pédological conditions</a:t>
            </a:r>
          </a:p>
          <a:p>
            <a:r>
              <a:rPr lang="fr-BE" sz="1600">
                <a:sym typeface="Wingdings" pitchFamily="2" charset="2"/>
              </a:rPr>
              <a:t>						 Under local climate conditions</a:t>
            </a:r>
          </a:p>
          <a:p>
            <a:r>
              <a:rPr lang="fr-BE" sz="1600">
                <a:sym typeface="Wingdings" pitchFamily="2" charset="2"/>
              </a:rPr>
              <a:t>						          Under different N treatment</a:t>
            </a:r>
          </a:p>
          <a:p>
            <a:endParaRPr lang="en-US" sz="2800" u="sng"/>
          </a:p>
          <a:p>
            <a:endParaRPr lang="en-US" sz="2800" u="sng"/>
          </a:p>
          <a:p>
            <a:endParaRPr lang="en-US" sz="2800" u="sng"/>
          </a:p>
          <a:p>
            <a:endParaRPr lang="en-US" sz="2800" u="sng"/>
          </a:p>
          <a:p>
            <a:endParaRPr lang="en-GB" sz="2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Figure_1_ICPA - C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1774825"/>
            <a:ext cx="62134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8243888" y="6356350"/>
            <a:ext cx="4429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482910-12BA-4576-9631-D7B9C41F42F0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6500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Results (4/8)</a:t>
            </a:r>
            <a:endParaRPr lang="en-US" sz="4000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650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7"/>
          <p:cNvSpPr>
            <a:spLocks noChangeArrowheads="1"/>
          </p:cNvSpPr>
          <p:nvPr/>
        </p:nvSpPr>
        <p:spPr bwMode="auto">
          <a:xfrm>
            <a:off x="457200" y="1600200"/>
            <a:ext cx="8075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45000"/>
              <a:buFont typeface="Wingdings" pitchFamily="2" charset="2"/>
              <a:buNone/>
            </a:pPr>
            <a:endParaRPr lang="en-GB" altLang="fr-FR" sz="2000">
              <a:latin typeface="Arial" charset="0"/>
            </a:endParaRPr>
          </a:p>
        </p:txBody>
      </p:sp>
      <p:sp>
        <p:nvSpPr>
          <p:cNvPr id="106503" name="Line 10"/>
          <p:cNvSpPr>
            <a:spLocks noChangeShapeType="1"/>
          </p:cNvSpPr>
          <p:nvPr/>
        </p:nvSpPr>
        <p:spPr bwMode="auto">
          <a:xfrm flipV="1">
            <a:off x="5462588" y="5126038"/>
            <a:ext cx="2514600" cy="10318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6504" name="Rectangle 11"/>
          <p:cNvSpPr>
            <a:spLocks noChangeArrowheads="1"/>
          </p:cNvSpPr>
          <p:nvPr/>
        </p:nvSpPr>
        <p:spPr bwMode="auto">
          <a:xfrm>
            <a:off x="3321050" y="6391275"/>
            <a:ext cx="12509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FF0000"/>
                </a:solidFill>
                <a:latin typeface="Arial" charset="0"/>
              </a:rPr>
              <a:t>Climat</a:t>
            </a:r>
            <a:r>
              <a:rPr lang="fr-FR" altLang="fr-FR" sz="1400" b="1">
                <a:solidFill>
                  <a:srgbClr val="FF0000"/>
                </a:solidFill>
                <a:latin typeface="Arial" charset="0"/>
              </a:rPr>
              <a:t>e </a:t>
            </a:r>
            <a:r>
              <a:rPr lang="en-GB" altLang="fr-FR" sz="1400" b="1">
                <a:solidFill>
                  <a:srgbClr val="FF0000"/>
                </a:solidFill>
                <a:latin typeface="Arial" charset="0"/>
              </a:rPr>
              <a:t>‘-’</a:t>
            </a:r>
          </a:p>
        </p:txBody>
      </p:sp>
      <p:sp>
        <p:nvSpPr>
          <p:cNvPr id="106505" name="Rectangle 12"/>
          <p:cNvSpPr>
            <a:spLocks noChangeArrowheads="1"/>
          </p:cNvSpPr>
          <p:nvPr/>
        </p:nvSpPr>
        <p:spPr bwMode="auto">
          <a:xfrm>
            <a:off x="676275" y="5132388"/>
            <a:ext cx="10810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008000"/>
                </a:solidFill>
                <a:latin typeface="Arial" charset="0"/>
              </a:rPr>
              <a:t>Climat</a:t>
            </a:r>
            <a:r>
              <a:rPr lang="fr-FR" altLang="fr-FR" sz="1400" b="1">
                <a:solidFill>
                  <a:srgbClr val="008000"/>
                </a:solidFill>
                <a:latin typeface="Arial" charset="0"/>
              </a:rPr>
              <a:t>e ‘+’</a:t>
            </a:r>
            <a:endParaRPr lang="en-GB" altLang="fr-FR" sz="14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6506" name="Rectangle 13"/>
          <p:cNvSpPr>
            <a:spLocks noChangeArrowheads="1"/>
          </p:cNvSpPr>
          <p:nvPr/>
        </p:nvSpPr>
        <p:spPr bwMode="auto">
          <a:xfrm>
            <a:off x="8088313" y="5165725"/>
            <a:ext cx="611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008000"/>
                </a:solidFill>
                <a:latin typeface="Arial" charset="0"/>
              </a:rPr>
              <a:t>N +</a:t>
            </a:r>
          </a:p>
        </p:txBody>
      </p:sp>
      <p:sp>
        <p:nvSpPr>
          <p:cNvPr id="106507" name="Rectangle 14"/>
          <p:cNvSpPr>
            <a:spLocks noChangeArrowheads="1"/>
          </p:cNvSpPr>
          <p:nvPr/>
        </p:nvSpPr>
        <p:spPr bwMode="auto">
          <a:xfrm>
            <a:off x="5259388" y="6257925"/>
            <a:ext cx="611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FF0000"/>
                </a:solidFill>
                <a:latin typeface="Arial" charset="0"/>
              </a:rPr>
              <a:t>N -</a:t>
            </a:r>
          </a:p>
        </p:txBody>
      </p:sp>
      <p:sp>
        <p:nvSpPr>
          <p:cNvPr id="106508" name="Line 15"/>
          <p:cNvSpPr>
            <a:spLocks noChangeShapeType="1"/>
          </p:cNvSpPr>
          <p:nvPr/>
        </p:nvSpPr>
        <p:spPr bwMode="auto">
          <a:xfrm flipH="1" flipV="1">
            <a:off x="1611313" y="5027613"/>
            <a:ext cx="2960687" cy="127635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6509" name="Rectangle 14"/>
          <p:cNvSpPr>
            <a:spLocks noChangeArrowheads="1"/>
          </p:cNvSpPr>
          <p:nvPr/>
        </p:nvSpPr>
        <p:spPr bwMode="auto">
          <a:xfrm>
            <a:off x="419100" y="950913"/>
            <a:ext cx="87249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/>
              <a:t>Optimising N management</a:t>
            </a:r>
          </a:p>
          <a:p>
            <a:r>
              <a:rPr lang="en-GB">
                <a:sym typeface="Wingdings" pitchFamily="2" charset="2"/>
              </a:rPr>
              <a:t> It is impossible to determine the climatic conditions that will occur till harvest !</a:t>
            </a:r>
          </a:p>
          <a:p>
            <a:r>
              <a:rPr lang="en-GB">
                <a:sym typeface="Wingdings" pitchFamily="2" charset="2"/>
              </a:rPr>
              <a:t> It is impossible to determine the best N practice for that given year !</a:t>
            </a:r>
            <a:endParaRPr lang="en-GB"/>
          </a:p>
        </p:txBody>
      </p:sp>
      <p:sp>
        <p:nvSpPr>
          <p:cNvPr id="106510" name="Line 10"/>
          <p:cNvSpPr>
            <a:spLocks noChangeShapeType="1"/>
          </p:cNvSpPr>
          <p:nvPr/>
        </p:nvSpPr>
        <p:spPr bwMode="auto">
          <a:xfrm>
            <a:off x="4076700" y="3706813"/>
            <a:ext cx="0" cy="576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6511" name="Line 11"/>
          <p:cNvSpPr>
            <a:spLocks noChangeShapeType="1"/>
          </p:cNvSpPr>
          <p:nvPr/>
        </p:nvSpPr>
        <p:spPr bwMode="auto">
          <a:xfrm>
            <a:off x="3717925" y="2843213"/>
            <a:ext cx="0" cy="576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6512" name="Line 12"/>
          <p:cNvSpPr>
            <a:spLocks noChangeShapeType="1"/>
          </p:cNvSpPr>
          <p:nvPr/>
        </p:nvSpPr>
        <p:spPr bwMode="auto">
          <a:xfrm>
            <a:off x="5518150" y="3924300"/>
            <a:ext cx="0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6513" name="Line 13"/>
          <p:cNvSpPr>
            <a:spLocks noChangeShapeType="1"/>
          </p:cNvSpPr>
          <p:nvPr/>
        </p:nvSpPr>
        <p:spPr bwMode="auto">
          <a:xfrm>
            <a:off x="5157788" y="2555875"/>
            <a:ext cx="0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1986" name="Espace réservé du numéro de diapositive 13"/>
          <p:cNvSpPr txBox="1">
            <a:spLocks noGrp="1"/>
          </p:cNvSpPr>
          <p:nvPr/>
        </p:nvSpPr>
        <p:spPr bwMode="auto">
          <a:xfrm>
            <a:off x="6877050" y="64293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56571EA-A30F-4D89-99E3-CB8571826DC2}" type="slidenum">
              <a:rPr lang="fr-BE" altLang="fr-FR" sz="1200">
                <a:solidFill>
                  <a:srgbClr val="898989"/>
                </a:solidFill>
              </a:rPr>
              <a:pPr algn="r"/>
              <a:t>2</a:t>
            </a:fld>
            <a:endParaRPr lang="fr-BE" altLang="fr-FR" sz="1200">
              <a:solidFill>
                <a:srgbClr val="898989"/>
              </a:solidFill>
            </a:endParaRPr>
          </a:p>
        </p:txBody>
      </p:sp>
      <p:sp>
        <p:nvSpPr>
          <p:cNvPr id="41987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altLang="fr-FR" sz="4000" i="1">
                <a:solidFill>
                  <a:schemeClr val="bg1"/>
                </a:solidFill>
              </a:rPr>
              <a:t>Context : </a:t>
            </a:r>
            <a:r>
              <a:rPr lang="fr-FR" altLang="fr-FR" sz="4000" i="1">
                <a:solidFill>
                  <a:schemeClr val="bg1"/>
                </a:solidFill>
              </a:rPr>
              <a:t>H</a:t>
            </a:r>
            <a:r>
              <a:rPr lang="fr-BE" altLang="fr-FR" sz="4000" i="1">
                <a:solidFill>
                  <a:schemeClr val="bg1"/>
                </a:solidFill>
              </a:rPr>
              <a:t>istor</a:t>
            </a:r>
            <a:r>
              <a:rPr lang="fr-FR" altLang="fr-FR" sz="4000" i="1">
                <a:solidFill>
                  <a:schemeClr val="bg1"/>
                </a:solidFill>
              </a:rPr>
              <a:t>y</a:t>
            </a:r>
            <a:endParaRPr lang="fr-BE" altLang="fr-FR" sz="4000" i="1">
              <a:solidFill>
                <a:schemeClr val="bg1"/>
              </a:solidFill>
            </a:endParaRPr>
          </a:p>
        </p:txBody>
      </p:sp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8"/>
          <p:cNvSpPr>
            <a:spLocks noChangeArrowheads="1"/>
          </p:cNvSpPr>
          <p:nvPr/>
        </p:nvSpPr>
        <p:spPr bwMode="auto">
          <a:xfrm rot="5400000">
            <a:off x="202406" y="924720"/>
            <a:ext cx="1120775" cy="1166812"/>
          </a:xfrm>
          <a:prstGeom prst="chevron">
            <a:avLst>
              <a:gd name="adj" fmla="val 24236"/>
            </a:avLst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altLang="fr-FR" sz="1600" b="1">
                <a:solidFill>
                  <a:schemeClr val="bg1"/>
                </a:solidFill>
                <a:latin typeface="Arial" charset="0"/>
              </a:rPr>
              <a:t>Since</a:t>
            </a:r>
            <a:br>
              <a:rPr lang="en-GB" altLang="fr-FR" sz="1600" b="1">
                <a:solidFill>
                  <a:schemeClr val="bg1"/>
                </a:solidFill>
                <a:latin typeface="Arial" charset="0"/>
              </a:rPr>
            </a:br>
            <a:r>
              <a:rPr lang="en-GB" altLang="fr-FR" sz="1600" b="1">
                <a:solidFill>
                  <a:schemeClr val="bg1"/>
                </a:solidFill>
                <a:latin typeface="Arial" charset="0"/>
              </a:rPr>
              <a:t>1950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 rot="5400000">
            <a:off x="202406" y="1812132"/>
            <a:ext cx="1120775" cy="1166812"/>
          </a:xfrm>
          <a:prstGeom prst="chevron">
            <a:avLst>
              <a:gd name="adj" fmla="val 24236"/>
            </a:avLst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altLang="fr-FR" sz="1600" b="1">
                <a:solidFill>
                  <a:schemeClr val="bg1"/>
                </a:solidFill>
                <a:latin typeface="Arial" charset="0"/>
              </a:rPr>
              <a:t>1991</a:t>
            </a:r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 rot="5400000">
            <a:off x="202406" y="2709070"/>
            <a:ext cx="1120775" cy="1166812"/>
          </a:xfrm>
          <a:prstGeom prst="chevron">
            <a:avLst>
              <a:gd name="adj" fmla="val 242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altLang="fr-FR" sz="1600" b="1">
                <a:solidFill>
                  <a:schemeClr val="bg1"/>
                </a:solidFill>
                <a:latin typeface="Arial" charset="0"/>
              </a:rPr>
              <a:t>2002</a:t>
            </a:r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1331913" y="947738"/>
            <a:ext cx="7654925" cy="862012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BE" altLang="fr-FR" sz="1600">
                <a:latin typeface="Arial" charset="0"/>
              </a:rPr>
              <a:t>Intensification of </a:t>
            </a:r>
            <a:r>
              <a:rPr lang="fr-FR" altLang="fr-FR" sz="1600">
                <a:latin typeface="Arial" charset="0"/>
              </a:rPr>
              <a:t>a</a:t>
            </a:r>
            <a:r>
              <a:rPr lang="fr-BE" altLang="fr-FR" sz="1600">
                <a:latin typeface="Arial" charset="0"/>
              </a:rPr>
              <a:t>gricultural </a:t>
            </a:r>
            <a:r>
              <a:rPr lang="fr-FR" altLang="fr-FR" sz="1600">
                <a:latin typeface="Arial" charset="0"/>
              </a:rPr>
              <a:t>s</a:t>
            </a:r>
            <a:r>
              <a:rPr lang="fr-BE" altLang="fr-FR" sz="1600">
                <a:latin typeface="Arial" charset="0"/>
              </a:rPr>
              <a:t>ystems </a:t>
            </a:r>
            <a:br>
              <a:rPr lang="fr-BE" altLang="fr-FR" sz="1600">
                <a:latin typeface="Arial" charset="0"/>
              </a:rPr>
            </a:br>
            <a:r>
              <a:rPr lang="fr-BE" altLang="fr-FR" sz="1600">
                <a:latin typeface="Arial" charset="0"/>
                <a:sym typeface="Wingdings" pitchFamily="2" charset="2"/>
              </a:rPr>
              <a:t> </a:t>
            </a:r>
            <a:r>
              <a:rPr lang="fr-BE" altLang="fr-FR" sz="1600">
                <a:latin typeface="Arial" charset="0"/>
              </a:rPr>
              <a:t>Intensification of </a:t>
            </a:r>
            <a:r>
              <a:rPr lang="fr-FR" altLang="fr-FR" sz="1600">
                <a:latin typeface="Arial" charset="0"/>
              </a:rPr>
              <a:t>f</a:t>
            </a:r>
            <a:r>
              <a:rPr lang="fr-BE" altLang="fr-FR" sz="1600">
                <a:latin typeface="Arial" charset="0"/>
              </a:rPr>
              <a:t>ertilizer application</a:t>
            </a:r>
            <a:endParaRPr lang="en-GB" altLang="fr-FR" sz="1600">
              <a:latin typeface="Arial" charset="0"/>
            </a:endParaRPr>
          </a:p>
        </p:txBody>
      </p:sp>
      <p:sp>
        <p:nvSpPr>
          <p:cNvPr id="41993" name="Rectangle 12"/>
          <p:cNvSpPr>
            <a:spLocks noChangeArrowheads="1"/>
          </p:cNvSpPr>
          <p:nvPr/>
        </p:nvSpPr>
        <p:spPr bwMode="auto">
          <a:xfrm>
            <a:off x="1331913" y="1836738"/>
            <a:ext cx="7654925" cy="862012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BE" altLang="fr-FR" sz="1600">
                <a:latin typeface="Arial" charset="0"/>
              </a:rPr>
              <a:t>European Nitrate Directive </a:t>
            </a:r>
            <a:r>
              <a:rPr lang="fr-BE" altLang="fr-FR" sz="1600" i="1">
                <a:latin typeface="Arial" charset="0"/>
              </a:rPr>
              <a:t>91/6/76/EEC</a:t>
            </a:r>
          </a:p>
          <a:p>
            <a:r>
              <a:rPr lang="en-GB" altLang="fr-FR" sz="1600">
                <a:latin typeface="Arial" charset="0"/>
                <a:sym typeface="Wingdings" pitchFamily="2" charset="2"/>
              </a:rPr>
              <a:t> Maintain productivity – Decrease N environmental pressure</a:t>
            </a:r>
            <a:endParaRPr lang="en-GB" altLang="fr-FR" sz="1600">
              <a:latin typeface="Arial" charset="0"/>
            </a:endParaRPr>
          </a:p>
        </p:txBody>
      </p:sp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1331913" y="2732088"/>
            <a:ext cx="7654925" cy="86201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altLang="fr-FR" sz="1600">
                <a:latin typeface="Arial" charset="0"/>
              </a:rPr>
              <a:t>Sustainable Nitrogen Management in Agriculture Program (PGDA) </a:t>
            </a:r>
          </a:p>
          <a:p>
            <a:r>
              <a:rPr lang="fr-FR" altLang="fr-FR" sz="1600">
                <a:latin typeface="Arial" charset="0"/>
                <a:sym typeface="Wingdings" pitchFamily="2" charset="2"/>
              </a:rPr>
              <a:t> Transposition of EEC 91/6/76 : a guide of « good practices »</a:t>
            </a:r>
            <a:endParaRPr lang="en-GB" altLang="fr-FR" sz="1600">
              <a:latin typeface="Arial" charset="0"/>
            </a:endParaRP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1331913" y="3629025"/>
            <a:ext cx="7654925" cy="862013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BE" altLang="fr-FR" sz="1600">
                <a:latin typeface="Arial" charset="0"/>
              </a:rPr>
              <a:t>N </a:t>
            </a:r>
            <a:r>
              <a:rPr lang="fr-FR" altLang="fr-FR" sz="1600">
                <a:latin typeface="Arial" charset="0"/>
              </a:rPr>
              <a:t>fertilizer</a:t>
            </a:r>
            <a:r>
              <a:rPr lang="fr-BE" altLang="fr-FR" sz="1600">
                <a:latin typeface="Arial" charset="0"/>
              </a:rPr>
              <a:t> use would have increased by 6% in 10 / 27 EU state members</a:t>
            </a:r>
          </a:p>
          <a:p>
            <a:r>
              <a:rPr lang="fr-FR" altLang="fr-FR" sz="1600">
                <a:latin typeface="Arial" charset="0"/>
                <a:sym typeface="Wingdings" pitchFamily="2" charset="2"/>
              </a:rPr>
              <a:t></a:t>
            </a:r>
            <a:r>
              <a:rPr lang="fr-FR" altLang="fr-FR" sz="1600">
                <a:latin typeface="Arial" charset="0"/>
              </a:rPr>
              <a:t>Agriculture could be responsible for 50% of total N in surface water in EU</a:t>
            </a:r>
            <a:endParaRPr lang="en-GB" altLang="fr-FR" sz="1600">
              <a:latin typeface="Arial" charset="0"/>
            </a:endParaRPr>
          </a:p>
        </p:txBody>
      </p:sp>
      <p:sp>
        <p:nvSpPr>
          <p:cNvPr id="41996" name="Rectangle 17"/>
          <p:cNvSpPr>
            <a:spLocks noChangeArrowheads="1"/>
          </p:cNvSpPr>
          <p:nvPr/>
        </p:nvSpPr>
        <p:spPr bwMode="auto">
          <a:xfrm>
            <a:off x="1331913" y="4525963"/>
            <a:ext cx="7654925" cy="862012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altLang="fr-FR" sz="1600">
                <a:latin typeface="Arial" charset="0"/>
              </a:rPr>
              <a:t>With CC : Incre</a:t>
            </a:r>
            <a:r>
              <a:rPr lang="fr-FR" altLang="fr-FR" sz="1600">
                <a:latin typeface="Arial" charset="0"/>
              </a:rPr>
              <a:t>asing frequencies of extreme weather events</a:t>
            </a:r>
          </a:p>
          <a:p>
            <a:r>
              <a:rPr lang="fr-FR" altLang="fr-FR" sz="1600">
                <a:latin typeface="Arial" charset="0"/>
                <a:sym typeface="Wingdings" pitchFamily="2" charset="2"/>
              </a:rPr>
              <a:t> Quantifying the climatic uncertainty impacting cropping systems</a:t>
            </a:r>
            <a:endParaRPr lang="en-GB" altLang="fr-FR" sz="1600">
              <a:latin typeface="Arial" charset="0"/>
            </a:endParaRPr>
          </a:p>
        </p:txBody>
      </p:sp>
      <p:sp>
        <p:nvSpPr>
          <p:cNvPr id="41997" name="AutoShape 19"/>
          <p:cNvSpPr>
            <a:spLocks noChangeArrowheads="1"/>
          </p:cNvSpPr>
          <p:nvPr/>
        </p:nvSpPr>
        <p:spPr bwMode="auto">
          <a:xfrm rot="5400000">
            <a:off x="202406" y="5401470"/>
            <a:ext cx="1120775" cy="1166812"/>
          </a:xfrm>
          <a:prstGeom prst="chevron">
            <a:avLst>
              <a:gd name="adj" fmla="val 2423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altLang="fr-FR" sz="1600" b="1">
                <a:solidFill>
                  <a:schemeClr val="bg1"/>
                </a:solidFill>
                <a:latin typeface="Arial" charset="0"/>
              </a:rPr>
              <a:t>For the </a:t>
            </a:r>
            <a:br>
              <a:rPr lang="en-GB" altLang="fr-FR" sz="1600" b="1">
                <a:solidFill>
                  <a:schemeClr val="bg1"/>
                </a:solidFill>
                <a:latin typeface="Arial" charset="0"/>
              </a:rPr>
            </a:br>
            <a:r>
              <a:rPr lang="en-GB" altLang="fr-FR" sz="1600" b="1">
                <a:solidFill>
                  <a:schemeClr val="bg1"/>
                </a:solidFill>
                <a:latin typeface="Arial" charset="0"/>
              </a:rPr>
              <a:t>future</a:t>
            </a:r>
          </a:p>
        </p:txBody>
      </p:sp>
      <p:sp>
        <p:nvSpPr>
          <p:cNvPr id="41998" name="Rectangle 20"/>
          <p:cNvSpPr>
            <a:spLocks noChangeArrowheads="1"/>
          </p:cNvSpPr>
          <p:nvPr/>
        </p:nvSpPr>
        <p:spPr bwMode="auto">
          <a:xfrm>
            <a:off x="1331913" y="5424488"/>
            <a:ext cx="7654925" cy="8620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BE" altLang="fr-FR" sz="1600">
                <a:latin typeface="Arial" charset="0"/>
                <a:sym typeface="Wingdings" pitchFamily="2" charset="2"/>
              </a:rPr>
              <a:t> </a:t>
            </a:r>
            <a:r>
              <a:rPr lang="fr-FR" altLang="fr-FR" sz="1600">
                <a:latin typeface="Arial" charset="0"/>
                <a:sym typeface="Wingdings" pitchFamily="2" charset="2"/>
              </a:rPr>
              <a:t>T</a:t>
            </a:r>
            <a:r>
              <a:rPr lang="fr-BE" altLang="fr-FR" sz="1600">
                <a:latin typeface="Arial" charset="0"/>
                <a:sym typeface="Wingdings" pitchFamily="2" charset="2"/>
              </a:rPr>
              <a:t>here’s a need </a:t>
            </a:r>
            <a:r>
              <a:rPr lang="fr-FR" altLang="fr-FR" sz="1600">
                <a:latin typeface="Arial" charset="0"/>
                <a:sym typeface="Wingdings" pitchFamily="2" charset="2"/>
              </a:rPr>
              <a:t>for </a:t>
            </a:r>
            <a:r>
              <a:rPr lang="fr-BE" altLang="fr-FR" sz="1600" b="1" i="1">
                <a:latin typeface="Arial" charset="0"/>
                <a:sym typeface="Wingdings" pitchFamily="2" charset="2"/>
              </a:rPr>
              <a:t>Tools and D</a:t>
            </a:r>
            <a:r>
              <a:rPr lang="fr-FR" altLang="fr-FR" sz="1600" b="1" i="1">
                <a:latin typeface="Arial" charset="0"/>
                <a:sym typeface="Wingdings" pitchFamily="2" charset="2"/>
              </a:rPr>
              <a:t>ecision support systems</a:t>
            </a:r>
            <a:endParaRPr lang="en-GB" altLang="fr-FR" sz="1600" b="1" i="1">
              <a:latin typeface="Arial" charset="0"/>
            </a:endParaRPr>
          </a:p>
        </p:txBody>
      </p:sp>
      <p:sp>
        <p:nvSpPr>
          <p:cNvPr id="41999" name="AutoShape 14"/>
          <p:cNvSpPr>
            <a:spLocks noChangeArrowheads="1"/>
          </p:cNvSpPr>
          <p:nvPr/>
        </p:nvSpPr>
        <p:spPr bwMode="auto">
          <a:xfrm rot="5400000">
            <a:off x="202406" y="3606007"/>
            <a:ext cx="1120775" cy="1166812"/>
          </a:xfrm>
          <a:prstGeom prst="chevron">
            <a:avLst>
              <a:gd name="adj" fmla="val 24236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altLang="fr-FR" sz="1600" b="1">
                <a:solidFill>
                  <a:schemeClr val="bg1"/>
                </a:solidFill>
                <a:latin typeface="Arial" charset="0"/>
              </a:rPr>
              <a:t>2009-201</a:t>
            </a:r>
            <a:r>
              <a:rPr lang="fr-FR" altLang="fr-FR" sz="1600" b="1">
                <a:solidFill>
                  <a:schemeClr val="bg1"/>
                </a:solidFill>
                <a:latin typeface="Arial" charset="0"/>
              </a:rPr>
              <a:t>3</a:t>
            </a:r>
            <a:endParaRPr lang="en-GB" altLang="fr-FR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000" name="AutoShape 17"/>
          <p:cNvSpPr>
            <a:spLocks noChangeArrowheads="1"/>
          </p:cNvSpPr>
          <p:nvPr/>
        </p:nvSpPr>
        <p:spPr bwMode="auto">
          <a:xfrm rot="5400000">
            <a:off x="202406" y="4502945"/>
            <a:ext cx="1120775" cy="1166812"/>
          </a:xfrm>
          <a:prstGeom prst="chevron">
            <a:avLst>
              <a:gd name="adj" fmla="val 24236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altLang="fr-FR" sz="1600" b="1">
                <a:solidFill>
                  <a:schemeClr val="bg1"/>
                </a:solidFill>
                <a:latin typeface="Arial" charset="0"/>
              </a:rPr>
              <a:t>2014-???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Figure_1_ICPA - C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1774825"/>
            <a:ext cx="62134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8243888" y="6356350"/>
            <a:ext cx="4429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ED08D4-9908-434C-B1D6-4299CA9CD825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7524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Results (5/8)</a:t>
            </a:r>
            <a:endParaRPr lang="en-US" sz="4000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Rectangle 7"/>
          <p:cNvSpPr>
            <a:spLocks noChangeArrowheads="1"/>
          </p:cNvSpPr>
          <p:nvPr/>
        </p:nvSpPr>
        <p:spPr bwMode="auto">
          <a:xfrm>
            <a:off x="457200" y="1600200"/>
            <a:ext cx="8075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45000"/>
              <a:buFont typeface="Wingdings" pitchFamily="2" charset="2"/>
              <a:buNone/>
            </a:pPr>
            <a:endParaRPr lang="en-GB" altLang="fr-FR" sz="2000">
              <a:latin typeface="Arial" charset="0"/>
            </a:endParaRPr>
          </a:p>
        </p:txBody>
      </p:sp>
      <p:sp>
        <p:nvSpPr>
          <p:cNvPr id="107527" name="Line 10"/>
          <p:cNvSpPr>
            <a:spLocks noChangeShapeType="1"/>
          </p:cNvSpPr>
          <p:nvPr/>
        </p:nvSpPr>
        <p:spPr bwMode="auto">
          <a:xfrm flipV="1">
            <a:off x="5462588" y="5126038"/>
            <a:ext cx="2514600" cy="10318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7528" name="Rectangle 11"/>
          <p:cNvSpPr>
            <a:spLocks noChangeArrowheads="1"/>
          </p:cNvSpPr>
          <p:nvPr/>
        </p:nvSpPr>
        <p:spPr bwMode="auto">
          <a:xfrm>
            <a:off x="3321050" y="6391275"/>
            <a:ext cx="12509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FF0000"/>
                </a:solidFill>
                <a:latin typeface="Arial" charset="0"/>
              </a:rPr>
              <a:t>Climat</a:t>
            </a:r>
            <a:r>
              <a:rPr lang="fr-FR" altLang="fr-FR" sz="1400" b="1">
                <a:solidFill>
                  <a:srgbClr val="FF0000"/>
                </a:solidFill>
                <a:latin typeface="Arial" charset="0"/>
              </a:rPr>
              <a:t>e </a:t>
            </a:r>
            <a:r>
              <a:rPr lang="en-GB" altLang="fr-FR" sz="1400" b="1">
                <a:solidFill>
                  <a:srgbClr val="FF0000"/>
                </a:solidFill>
                <a:latin typeface="Arial" charset="0"/>
              </a:rPr>
              <a:t>‘-’</a:t>
            </a:r>
          </a:p>
        </p:txBody>
      </p:sp>
      <p:sp>
        <p:nvSpPr>
          <p:cNvPr id="107529" name="Rectangle 12"/>
          <p:cNvSpPr>
            <a:spLocks noChangeArrowheads="1"/>
          </p:cNvSpPr>
          <p:nvPr/>
        </p:nvSpPr>
        <p:spPr bwMode="auto">
          <a:xfrm>
            <a:off x="676275" y="5132388"/>
            <a:ext cx="10810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008000"/>
                </a:solidFill>
                <a:latin typeface="Arial" charset="0"/>
              </a:rPr>
              <a:t>Climat</a:t>
            </a:r>
            <a:r>
              <a:rPr lang="fr-FR" altLang="fr-FR" sz="1400" b="1">
                <a:solidFill>
                  <a:srgbClr val="008000"/>
                </a:solidFill>
                <a:latin typeface="Arial" charset="0"/>
              </a:rPr>
              <a:t>e ‘+’</a:t>
            </a:r>
            <a:endParaRPr lang="en-GB" altLang="fr-FR" sz="14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7530" name="Rectangle 13"/>
          <p:cNvSpPr>
            <a:spLocks noChangeArrowheads="1"/>
          </p:cNvSpPr>
          <p:nvPr/>
        </p:nvSpPr>
        <p:spPr bwMode="auto">
          <a:xfrm>
            <a:off x="8088313" y="5165725"/>
            <a:ext cx="611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008000"/>
                </a:solidFill>
                <a:latin typeface="Arial" charset="0"/>
              </a:rPr>
              <a:t>N +</a:t>
            </a:r>
          </a:p>
        </p:txBody>
      </p:sp>
      <p:sp>
        <p:nvSpPr>
          <p:cNvPr id="107531" name="Rectangle 14"/>
          <p:cNvSpPr>
            <a:spLocks noChangeArrowheads="1"/>
          </p:cNvSpPr>
          <p:nvPr/>
        </p:nvSpPr>
        <p:spPr bwMode="auto">
          <a:xfrm>
            <a:off x="5259388" y="6257925"/>
            <a:ext cx="611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FF0000"/>
                </a:solidFill>
                <a:latin typeface="Arial" charset="0"/>
              </a:rPr>
              <a:t>N -</a:t>
            </a:r>
          </a:p>
        </p:txBody>
      </p:sp>
      <p:sp>
        <p:nvSpPr>
          <p:cNvPr id="107532" name="Line 15"/>
          <p:cNvSpPr>
            <a:spLocks noChangeShapeType="1"/>
          </p:cNvSpPr>
          <p:nvPr/>
        </p:nvSpPr>
        <p:spPr bwMode="auto">
          <a:xfrm flipH="1" flipV="1">
            <a:off x="1611313" y="5027613"/>
            <a:ext cx="2960687" cy="127635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7533" name="Rectangle 14"/>
          <p:cNvSpPr>
            <a:spLocks noChangeArrowheads="1"/>
          </p:cNvSpPr>
          <p:nvPr/>
        </p:nvSpPr>
        <p:spPr bwMode="auto">
          <a:xfrm>
            <a:off x="419100" y="950913"/>
            <a:ext cx="87249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/>
              <a:t>Optimising N management</a:t>
            </a:r>
          </a:p>
          <a:p>
            <a:r>
              <a:rPr lang="en-GB">
                <a:sym typeface="Wingdings" pitchFamily="2" charset="2"/>
              </a:rPr>
              <a:t> Linear relationship between the optimal N (•) and the corresponding climatic probability</a:t>
            </a:r>
            <a:endParaRPr lang="en-GB"/>
          </a:p>
        </p:txBody>
      </p:sp>
      <p:sp>
        <p:nvSpPr>
          <p:cNvPr id="107534" name="Freeform 20"/>
          <p:cNvSpPr>
            <a:spLocks/>
          </p:cNvSpPr>
          <p:nvPr/>
        </p:nvSpPr>
        <p:spPr bwMode="auto">
          <a:xfrm rot="453519">
            <a:off x="5043488" y="3224213"/>
            <a:ext cx="633412" cy="2292350"/>
          </a:xfrm>
          <a:custGeom>
            <a:avLst/>
            <a:gdLst>
              <a:gd name="T0" fmla="*/ 2147483647 w 431"/>
              <a:gd name="T1" fmla="*/ 2147483647 h 1134"/>
              <a:gd name="T2" fmla="*/ 2147483647 w 431"/>
              <a:gd name="T3" fmla="*/ 2147483647 h 1134"/>
              <a:gd name="T4" fmla="*/ 2147483647 w 431"/>
              <a:gd name="T5" fmla="*/ 0 h 1134"/>
              <a:gd name="T6" fmla="*/ 0 60000 65536"/>
              <a:gd name="T7" fmla="*/ 0 60000 65536"/>
              <a:gd name="T8" fmla="*/ 0 60000 65536"/>
              <a:gd name="T9" fmla="*/ 0 w 431"/>
              <a:gd name="T10" fmla="*/ 0 h 1134"/>
              <a:gd name="T11" fmla="*/ 431 w 431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1134">
                <a:moveTo>
                  <a:pt x="22" y="1134"/>
                </a:moveTo>
                <a:cubicBezTo>
                  <a:pt x="11" y="1001"/>
                  <a:pt x="0" y="869"/>
                  <a:pt x="68" y="680"/>
                </a:cubicBezTo>
                <a:cubicBezTo>
                  <a:pt x="136" y="491"/>
                  <a:pt x="371" y="113"/>
                  <a:pt x="431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Figure_1_ICPA - C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1774825"/>
            <a:ext cx="62134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8243888" y="6356350"/>
            <a:ext cx="4429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D03552-CEAE-4E4A-B0C5-A5F7ECCF1F73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8548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Results (6/8)</a:t>
            </a:r>
            <a:endParaRPr lang="en-US" sz="4000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854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Rectangle 7"/>
          <p:cNvSpPr>
            <a:spLocks noChangeArrowheads="1"/>
          </p:cNvSpPr>
          <p:nvPr/>
        </p:nvSpPr>
        <p:spPr bwMode="auto">
          <a:xfrm>
            <a:off x="457200" y="1600200"/>
            <a:ext cx="8075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45000"/>
              <a:buFont typeface="Wingdings" pitchFamily="2" charset="2"/>
              <a:buNone/>
            </a:pPr>
            <a:endParaRPr lang="en-GB" altLang="fr-FR" sz="2000">
              <a:latin typeface="Arial" charset="0"/>
            </a:endParaRPr>
          </a:p>
        </p:txBody>
      </p:sp>
      <p:sp>
        <p:nvSpPr>
          <p:cNvPr id="108551" name="Line 10"/>
          <p:cNvSpPr>
            <a:spLocks noChangeShapeType="1"/>
          </p:cNvSpPr>
          <p:nvPr/>
        </p:nvSpPr>
        <p:spPr bwMode="auto">
          <a:xfrm flipV="1">
            <a:off x="5462588" y="5126038"/>
            <a:ext cx="2514600" cy="10318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8552" name="Rectangle 11"/>
          <p:cNvSpPr>
            <a:spLocks noChangeArrowheads="1"/>
          </p:cNvSpPr>
          <p:nvPr/>
        </p:nvSpPr>
        <p:spPr bwMode="auto">
          <a:xfrm>
            <a:off x="3321050" y="6391275"/>
            <a:ext cx="12509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FF0000"/>
                </a:solidFill>
                <a:latin typeface="Arial" charset="0"/>
              </a:rPr>
              <a:t>Climat</a:t>
            </a:r>
            <a:r>
              <a:rPr lang="fr-FR" altLang="fr-FR" sz="1400" b="1">
                <a:solidFill>
                  <a:srgbClr val="FF0000"/>
                </a:solidFill>
                <a:latin typeface="Arial" charset="0"/>
              </a:rPr>
              <a:t>e </a:t>
            </a:r>
            <a:r>
              <a:rPr lang="en-GB" altLang="fr-FR" sz="1400" b="1">
                <a:solidFill>
                  <a:srgbClr val="FF0000"/>
                </a:solidFill>
                <a:latin typeface="Arial" charset="0"/>
              </a:rPr>
              <a:t>‘-’</a:t>
            </a:r>
          </a:p>
        </p:txBody>
      </p:sp>
      <p:sp>
        <p:nvSpPr>
          <p:cNvPr id="108553" name="Rectangle 12"/>
          <p:cNvSpPr>
            <a:spLocks noChangeArrowheads="1"/>
          </p:cNvSpPr>
          <p:nvPr/>
        </p:nvSpPr>
        <p:spPr bwMode="auto">
          <a:xfrm>
            <a:off x="676275" y="5132388"/>
            <a:ext cx="10810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400" b="1">
                <a:solidFill>
                  <a:srgbClr val="008000"/>
                </a:solidFill>
                <a:latin typeface="Arial" charset="0"/>
              </a:rPr>
              <a:t>Climat</a:t>
            </a:r>
            <a:r>
              <a:rPr lang="fr-FR" altLang="fr-FR" sz="1400" b="1">
                <a:solidFill>
                  <a:srgbClr val="008000"/>
                </a:solidFill>
                <a:latin typeface="Arial" charset="0"/>
              </a:rPr>
              <a:t>e ‘+’</a:t>
            </a:r>
            <a:endParaRPr lang="en-GB" altLang="fr-FR" sz="14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8554" name="Rectangle 13"/>
          <p:cNvSpPr>
            <a:spLocks noChangeArrowheads="1"/>
          </p:cNvSpPr>
          <p:nvPr/>
        </p:nvSpPr>
        <p:spPr bwMode="auto">
          <a:xfrm>
            <a:off x="8088313" y="5165725"/>
            <a:ext cx="611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008000"/>
                </a:solidFill>
                <a:latin typeface="Arial" charset="0"/>
              </a:rPr>
              <a:t>N +</a:t>
            </a:r>
          </a:p>
        </p:txBody>
      </p:sp>
      <p:sp>
        <p:nvSpPr>
          <p:cNvPr id="108555" name="Rectangle 14"/>
          <p:cNvSpPr>
            <a:spLocks noChangeArrowheads="1"/>
          </p:cNvSpPr>
          <p:nvPr/>
        </p:nvSpPr>
        <p:spPr bwMode="auto">
          <a:xfrm>
            <a:off x="5259388" y="6257925"/>
            <a:ext cx="611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600" b="1">
                <a:solidFill>
                  <a:srgbClr val="FF0000"/>
                </a:solidFill>
                <a:latin typeface="Arial" charset="0"/>
              </a:rPr>
              <a:t>N -</a:t>
            </a:r>
          </a:p>
        </p:txBody>
      </p:sp>
      <p:sp>
        <p:nvSpPr>
          <p:cNvPr id="108556" name="Line 15"/>
          <p:cNvSpPr>
            <a:spLocks noChangeShapeType="1"/>
          </p:cNvSpPr>
          <p:nvPr/>
        </p:nvSpPr>
        <p:spPr bwMode="auto">
          <a:xfrm flipH="1" flipV="1">
            <a:off x="1611313" y="5027613"/>
            <a:ext cx="2960687" cy="127635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8557" name="Rectangle 14"/>
          <p:cNvSpPr>
            <a:spLocks noChangeArrowheads="1"/>
          </p:cNvSpPr>
          <p:nvPr/>
        </p:nvSpPr>
        <p:spPr bwMode="auto">
          <a:xfrm>
            <a:off x="419100" y="950913"/>
            <a:ext cx="87249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/>
              <a:t>Optimising N management</a:t>
            </a:r>
          </a:p>
          <a:p>
            <a:r>
              <a:rPr lang="en-GB">
                <a:sym typeface="Wingdings" pitchFamily="2" charset="2"/>
              </a:rPr>
              <a:t> According to Basso et al. (2012), one has to determine the optimal N practice has the one that outperforms the others 75% of the time (3years out of 4)</a:t>
            </a:r>
            <a:endParaRPr lang="en-GB"/>
          </a:p>
        </p:txBody>
      </p:sp>
      <p:sp>
        <p:nvSpPr>
          <p:cNvPr id="108558" name="Freeform 21"/>
          <p:cNvSpPr>
            <a:spLocks/>
          </p:cNvSpPr>
          <p:nvPr/>
        </p:nvSpPr>
        <p:spPr bwMode="auto">
          <a:xfrm>
            <a:off x="4340225" y="3797300"/>
            <a:ext cx="2087563" cy="879475"/>
          </a:xfrm>
          <a:custGeom>
            <a:avLst/>
            <a:gdLst>
              <a:gd name="T0" fmla="*/ 0 w 1361"/>
              <a:gd name="T1" fmla="*/ 2147483647 h 544"/>
              <a:gd name="T2" fmla="*/ 2147483647 w 1361"/>
              <a:gd name="T3" fmla="*/ 2147483647 h 544"/>
              <a:gd name="T4" fmla="*/ 2147483647 w 1361"/>
              <a:gd name="T5" fmla="*/ 2147483647 h 544"/>
              <a:gd name="T6" fmla="*/ 2147483647 w 1361"/>
              <a:gd name="T7" fmla="*/ 2147483647 h 544"/>
              <a:gd name="T8" fmla="*/ 2147483647 w 1361"/>
              <a:gd name="T9" fmla="*/ 0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1"/>
              <a:gd name="T16" fmla="*/ 0 h 544"/>
              <a:gd name="T17" fmla="*/ 1361 w 1361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1" h="544">
                <a:moveTo>
                  <a:pt x="0" y="544"/>
                </a:moveTo>
                <a:cubicBezTo>
                  <a:pt x="125" y="480"/>
                  <a:pt x="250" y="416"/>
                  <a:pt x="363" y="363"/>
                </a:cubicBezTo>
                <a:cubicBezTo>
                  <a:pt x="476" y="310"/>
                  <a:pt x="560" y="272"/>
                  <a:pt x="681" y="227"/>
                </a:cubicBezTo>
                <a:cubicBezTo>
                  <a:pt x="802" y="182"/>
                  <a:pt x="976" y="129"/>
                  <a:pt x="1089" y="91"/>
                </a:cubicBezTo>
                <a:cubicBezTo>
                  <a:pt x="1202" y="53"/>
                  <a:pt x="1316" y="15"/>
                  <a:pt x="1361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559" name="Freeform 22"/>
          <p:cNvSpPr>
            <a:spLocks/>
          </p:cNvSpPr>
          <p:nvPr/>
        </p:nvSpPr>
        <p:spPr bwMode="auto">
          <a:xfrm>
            <a:off x="5153025" y="4254500"/>
            <a:ext cx="561975" cy="990600"/>
          </a:xfrm>
          <a:custGeom>
            <a:avLst/>
            <a:gdLst>
              <a:gd name="T0" fmla="*/ 0 w 408"/>
              <a:gd name="T1" fmla="*/ 0 h 816"/>
              <a:gd name="T2" fmla="*/ 2147483647 w 408"/>
              <a:gd name="T3" fmla="*/ 2147483647 h 816"/>
              <a:gd name="T4" fmla="*/ 2147483647 w 408"/>
              <a:gd name="T5" fmla="*/ 2147483647 h 816"/>
              <a:gd name="T6" fmla="*/ 2147483647 w 408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64" y="60"/>
                  <a:pt x="128" y="120"/>
                  <a:pt x="181" y="181"/>
                </a:cubicBezTo>
                <a:cubicBezTo>
                  <a:pt x="234" y="242"/>
                  <a:pt x="279" y="257"/>
                  <a:pt x="317" y="363"/>
                </a:cubicBezTo>
                <a:cubicBezTo>
                  <a:pt x="355" y="469"/>
                  <a:pt x="393" y="741"/>
                  <a:pt x="408" y="816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8560" name="Oval 23"/>
          <p:cNvSpPr>
            <a:spLocks noChangeArrowheads="1"/>
          </p:cNvSpPr>
          <p:nvPr/>
        </p:nvSpPr>
        <p:spPr bwMode="auto">
          <a:xfrm>
            <a:off x="5108575" y="417195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charset="0"/>
            </a:endParaRPr>
          </a:p>
        </p:txBody>
      </p:sp>
      <p:sp>
        <p:nvSpPr>
          <p:cNvPr id="108561" name="Rectangle 19"/>
          <p:cNvSpPr>
            <a:spLocks noChangeArrowheads="1"/>
          </p:cNvSpPr>
          <p:nvPr/>
        </p:nvSpPr>
        <p:spPr bwMode="auto">
          <a:xfrm>
            <a:off x="7224713" y="3832225"/>
            <a:ext cx="1919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ym typeface="Wingdings" pitchFamily="2" charset="2"/>
              </a:rPr>
              <a:t> 60-60-50 kgN ha</a:t>
            </a:r>
            <a:r>
              <a:rPr lang="en-GB" sz="1600" baseline="30000">
                <a:sym typeface="Wingdings" pitchFamily="2" charset="2"/>
              </a:rPr>
              <a:t>-1</a:t>
            </a:r>
            <a:endParaRPr lang="en-GB" sz="1600">
              <a:sym typeface="Wingdings" pitchFamily="2" charset="2"/>
            </a:endParaRPr>
          </a:p>
          <a:p>
            <a:r>
              <a:rPr lang="en-GB" sz="1600">
                <a:sym typeface="Wingdings" pitchFamily="2" charset="2"/>
              </a:rPr>
              <a:t> 60-60-40 kgN ha</a:t>
            </a:r>
            <a:r>
              <a:rPr lang="en-GB" sz="1600" baseline="30000">
                <a:sym typeface="Wingdings" pitchFamily="2" charset="2"/>
              </a:rPr>
              <a:t>-1</a:t>
            </a:r>
          </a:p>
        </p:txBody>
      </p:sp>
      <p:sp>
        <p:nvSpPr>
          <p:cNvPr id="108562" name="Freeform 22"/>
          <p:cNvSpPr>
            <a:spLocks/>
          </p:cNvSpPr>
          <p:nvPr/>
        </p:nvSpPr>
        <p:spPr bwMode="auto">
          <a:xfrm>
            <a:off x="5378450" y="4175125"/>
            <a:ext cx="561975" cy="990600"/>
          </a:xfrm>
          <a:custGeom>
            <a:avLst/>
            <a:gdLst>
              <a:gd name="T0" fmla="*/ 0 w 408"/>
              <a:gd name="T1" fmla="*/ 0 h 816"/>
              <a:gd name="T2" fmla="*/ 2147483647 w 408"/>
              <a:gd name="T3" fmla="*/ 2147483647 h 816"/>
              <a:gd name="T4" fmla="*/ 2147483647 w 408"/>
              <a:gd name="T5" fmla="*/ 2147483647 h 816"/>
              <a:gd name="T6" fmla="*/ 2147483647 w 408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816"/>
              <a:gd name="T14" fmla="*/ 408 w 40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816">
                <a:moveTo>
                  <a:pt x="0" y="0"/>
                </a:moveTo>
                <a:cubicBezTo>
                  <a:pt x="64" y="60"/>
                  <a:pt x="128" y="120"/>
                  <a:pt x="181" y="181"/>
                </a:cubicBezTo>
                <a:cubicBezTo>
                  <a:pt x="234" y="242"/>
                  <a:pt x="279" y="257"/>
                  <a:pt x="317" y="363"/>
                </a:cubicBezTo>
                <a:cubicBezTo>
                  <a:pt x="355" y="469"/>
                  <a:pt x="393" y="741"/>
                  <a:pt x="408" y="816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8563" name="Oval 23"/>
          <p:cNvSpPr>
            <a:spLocks noChangeArrowheads="1"/>
          </p:cNvSpPr>
          <p:nvPr/>
        </p:nvSpPr>
        <p:spPr bwMode="auto">
          <a:xfrm>
            <a:off x="5334000" y="4092575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9"/>
          <p:cNvSpPr>
            <a:spLocks noChangeArrowheads="1"/>
          </p:cNvSpPr>
          <p:nvPr/>
        </p:nvSpPr>
        <p:spPr bwMode="auto">
          <a:xfrm>
            <a:off x="250825" y="1052513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en-GB" sz="2000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en-GB" sz="2000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en-GB">
                <a:sym typeface="Wingdings" pitchFamily="2" charset="2"/>
              </a:rPr>
              <a:t> According to the </a:t>
            </a:r>
            <a:r>
              <a:rPr lang="en-GB" b="1" i="1">
                <a:sym typeface="Wingdings" pitchFamily="2" charset="2"/>
              </a:rPr>
              <a:t>graphical analysis</a:t>
            </a: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en-GB">
                <a:sym typeface="Wingdings" pitchFamily="2" charset="2"/>
              </a:rPr>
              <a:t>		one could decrease the flag-leaf application up to 60-60-40 kgN ha</a:t>
            </a:r>
            <a:r>
              <a:rPr lang="en-GB" baseline="30000">
                <a:sym typeface="Wingdings" pitchFamily="2" charset="2"/>
              </a:rPr>
              <a:t>-1</a:t>
            </a:r>
            <a:endParaRPr lang="en-US" sz="2000">
              <a:latin typeface="Arial" charset="0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fr-BE">
                <a:sym typeface="Wingdings" pitchFamily="2" charset="2"/>
              </a:rPr>
              <a:t>		 Obviously fonction of genotype and soil properties</a:t>
            </a: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fr-BE">
                <a:sym typeface="Wingdings" pitchFamily="2" charset="2"/>
              </a:rPr>
              <a:t>		 Mainly linked to </a:t>
            </a:r>
            <a:r>
              <a:rPr lang="fr-BE" b="1" i="1">
                <a:sym typeface="Wingdings" pitchFamily="2" charset="2"/>
              </a:rPr>
              <a:t>N costs</a:t>
            </a:r>
            <a:r>
              <a:rPr lang="fr-BE">
                <a:sym typeface="Wingdings" pitchFamily="2" charset="2"/>
              </a:rPr>
              <a:t> and grain </a:t>
            </a:r>
            <a:r>
              <a:rPr lang="fr-BE" b="1" i="1">
                <a:sym typeface="Wingdings" pitchFamily="2" charset="2"/>
              </a:rPr>
              <a:t>selling prices</a:t>
            </a: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659563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6570D7-3245-4FCE-B9A6-40F565EFA6A6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9572" name="ZoneTexte 1"/>
          <p:cNvSpPr txBox="1">
            <a:spLocks noChangeArrowheads="1"/>
          </p:cNvSpPr>
          <p:nvPr/>
        </p:nvSpPr>
        <p:spPr bwMode="auto">
          <a:xfrm>
            <a:off x="107950" y="115888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Results (7/8)</a:t>
            </a:r>
            <a:endParaRPr lang="en-US" sz="4000" i="1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10957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09577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0957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9"/>
          <p:cNvSpPr>
            <a:spLocks noChangeArrowheads="1"/>
          </p:cNvSpPr>
          <p:nvPr/>
        </p:nvSpPr>
        <p:spPr bwMode="auto">
          <a:xfrm>
            <a:off x="250825" y="1052513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en-US" sz="2000" u="sng">
                <a:latin typeface="Arial" charset="0"/>
              </a:rPr>
              <a:t>A Wilcoxon test to compare statistically equivalent distributions</a:t>
            </a:r>
            <a:endParaRPr lang="en-US">
              <a:latin typeface="Arial" charset="0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en-GB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en-GB">
                <a:sym typeface="Wingdings" pitchFamily="2" charset="2"/>
              </a:rPr>
              <a:t> According to the </a:t>
            </a:r>
            <a:r>
              <a:rPr lang="en-GB" b="1" i="1">
                <a:sym typeface="Wingdings" pitchFamily="2" charset="2"/>
              </a:rPr>
              <a:t>graphical analysis</a:t>
            </a: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en-GB">
                <a:sym typeface="Wingdings" pitchFamily="2" charset="2"/>
              </a:rPr>
              <a:t>		one could decrease the flag-leaf application up to 60-60-40 kgN ha</a:t>
            </a:r>
            <a:r>
              <a:rPr lang="en-GB" baseline="30000">
                <a:sym typeface="Wingdings" pitchFamily="2" charset="2"/>
              </a:rPr>
              <a:t>-1</a:t>
            </a:r>
            <a:endParaRPr lang="en-US" sz="2000">
              <a:latin typeface="Arial" charset="0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en-GB">
                <a:sym typeface="Wingdings" pitchFamily="2" charset="2"/>
              </a:rPr>
              <a:t> According to the </a:t>
            </a:r>
            <a:r>
              <a:rPr lang="en-GB" b="1" i="1">
                <a:sym typeface="Wingdings" pitchFamily="2" charset="2"/>
              </a:rPr>
              <a:t>statistical analysis</a:t>
            </a: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r>
              <a:rPr lang="en-GB">
                <a:sym typeface="Wingdings" pitchFamily="2" charset="2"/>
              </a:rPr>
              <a:t>                one could decrease the flag-leaf application up to 60-60-20 kgN ha</a:t>
            </a:r>
            <a:r>
              <a:rPr lang="en-GB" baseline="30000">
                <a:sym typeface="Wingdings" pitchFamily="2" charset="2"/>
              </a:rPr>
              <a:t>-1</a:t>
            </a:r>
            <a:endParaRPr lang="en-US" baseline="30000"/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latin typeface="Arial" charset="0"/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  <a:p>
            <a:pPr>
              <a:tabLst>
                <a:tab pos="88900" algn="l"/>
                <a:tab pos="809625" algn="l"/>
                <a:tab pos="1343025" algn="l"/>
                <a:tab pos="1797050" algn="l"/>
                <a:tab pos="2330450" algn="l"/>
                <a:tab pos="2782888" algn="l"/>
                <a:tab pos="3317875" algn="l"/>
                <a:tab pos="3859213" algn="l"/>
                <a:tab pos="4216400" algn="l"/>
                <a:tab pos="4660900" algn="l"/>
                <a:tab pos="5203825" algn="l"/>
                <a:tab pos="5826125" algn="l"/>
              </a:tabLst>
            </a:pPr>
            <a:endParaRPr lang="fr-BE">
              <a:sym typeface="Wingdings" pitchFamily="2" charset="2"/>
            </a:endParaRPr>
          </a:p>
        </p:txBody>
      </p:sp>
      <p:pic>
        <p:nvPicPr>
          <p:cNvPr id="1105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3863975"/>
            <a:ext cx="80010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659563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33B3A0-81DD-4F35-9965-F748607DABDC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0597" name="ZoneTexte 1"/>
          <p:cNvSpPr txBox="1">
            <a:spLocks noChangeArrowheads="1"/>
          </p:cNvSpPr>
          <p:nvPr/>
        </p:nvSpPr>
        <p:spPr bwMode="auto">
          <a:xfrm>
            <a:off x="107950" y="115888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Results (8/8)</a:t>
            </a:r>
            <a:endParaRPr lang="en-US" sz="4000" i="1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11059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0605" name="Rectangle 12"/>
          <p:cNvSpPr>
            <a:spLocks noChangeArrowheads="1"/>
          </p:cNvSpPr>
          <p:nvPr/>
        </p:nvSpPr>
        <p:spPr bwMode="auto">
          <a:xfrm>
            <a:off x="514350" y="5476875"/>
            <a:ext cx="5857875" cy="219075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charset="0"/>
            </a:endParaRPr>
          </a:p>
        </p:txBody>
      </p:sp>
      <p:sp>
        <p:nvSpPr>
          <p:cNvPr id="110606" name="Line 15"/>
          <p:cNvSpPr>
            <a:spLocks noChangeShapeType="1"/>
          </p:cNvSpPr>
          <p:nvPr/>
        </p:nvSpPr>
        <p:spPr bwMode="auto">
          <a:xfrm>
            <a:off x="5972175" y="4305300"/>
            <a:ext cx="0" cy="55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1212850"/>
            <a:ext cx="8218488" cy="5006975"/>
          </a:xfrm>
        </p:spPr>
        <p:txBody>
          <a:bodyPr/>
          <a:lstStyle/>
          <a:p>
            <a:pPr marL="285750" indent="-285750" algn="just" eaLnBrk="1" hangingPunct="1">
              <a:buFont typeface="Wingdings" pitchFamily="2" charset="2"/>
              <a:buNone/>
            </a:pPr>
            <a:r>
              <a:rPr lang="fr-BE" sz="2000" b="1" i="1" smtClean="0"/>
              <a:t>An optimal strategic N management DSS</a:t>
            </a:r>
            <a:r>
              <a:rPr lang="fr-BE" sz="2000" smtClean="0"/>
              <a:t> was developed, allowing</a:t>
            </a:r>
            <a:r>
              <a:rPr lang="fr-BE" sz="2800" smtClean="0"/>
              <a:t>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quantify the risk for farmers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maximize farmers revenues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reduce the environmental pressure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optimize N practice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sz="1800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b="1" i="1" smtClean="0">
              <a:sym typeface="Wingdings" pitchFamily="2" charset="2"/>
            </a:endParaRPr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D9B782-C94F-4825-835A-3355DE9F5CDF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1620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11162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1212850"/>
            <a:ext cx="8218488" cy="5006975"/>
          </a:xfrm>
        </p:spPr>
        <p:txBody>
          <a:bodyPr/>
          <a:lstStyle/>
          <a:p>
            <a:pPr marL="285750" indent="-285750" algn="just" eaLnBrk="1" hangingPunct="1">
              <a:buFont typeface="Wingdings" pitchFamily="2" charset="2"/>
              <a:buNone/>
            </a:pPr>
            <a:r>
              <a:rPr lang="fr-BE" sz="2000" b="1" i="1" smtClean="0"/>
              <a:t>An optimal strategic N management DSS</a:t>
            </a:r>
            <a:r>
              <a:rPr lang="fr-BE" sz="2000" smtClean="0"/>
              <a:t> was developed, allowing</a:t>
            </a:r>
            <a:r>
              <a:rPr lang="fr-BE" sz="2800" smtClean="0"/>
              <a:t>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quantify the risk for farmers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maximize farmers revenues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reduce the environmental pressure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optimize N practice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sz="2400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GB" sz="2400" b="1" i="1" smtClean="0">
                <a:sym typeface="Wingdings" pitchFamily="2" charset="2"/>
              </a:rPr>
              <a:t> Easy coupling with SPATIAL soil maps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sz="2400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b="1" i="1" smtClean="0">
              <a:sym typeface="Wingdings" pitchFamily="2" charset="2"/>
            </a:endParaRPr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80193E-CDEE-4BAD-B97E-68845FB61433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2644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11264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1212850"/>
            <a:ext cx="8218488" cy="5006975"/>
          </a:xfrm>
        </p:spPr>
        <p:txBody>
          <a:bodyPr/>
          <a:lstStyle/>
          <a:p>
            <a:pPr marL="285750" indent="-2857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BE" sz="2000" b="1" i="1" smtClean="0"/>
              <a:t>An optimal strategic N management DSS</a:t>
            </a:r>
            <a:r>
              <a:rPr lang="fr-BE" sz="2000" smtClean="0"/>
              <a:t> was developed, allowing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quantify the risk for farmers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maximize farmers revenues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reduce the environmental pressure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optimize N practice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sz="2400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GB" sz="2400" b="1" i="1" smtClean="0">
                <a:sym typeface="Wingdings" pitchFamily="2" charset="2"/>
              </a:rPr>
              <a:t> Easy coupling with SPATIAL soil maps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sz="1200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GB" sz="2400" b="1" i="1" smtClean="0">
                <a:sym typeface="Wingdings" pitchFamily="2" charset="2"/>
              </a:rPr>
              <a:t> Easy coupling with REAL-TIME data acquisition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GB" sz="2400" b="1" i="1" smtClean="0">
                <a:sym typeface="Wingdings" pitchFamily="2" charset="2"/>
              </a:rPr>
              <a:t>(either in-season sensors measurements or climatic records)</a:t>
            </a:r>
            <a:br>
              <a:rPr lang="en-GB" sz="2400" b="1" i="1" smtClean="0">
                <a:sym typeface="Wingdings" pitchFamily="2" charset="2"/>
              </a:rPr>
            </a:br>
            <a:endParaRPr lang="en-GB" sz="2400" b="1" i="1" smtClean="0">
              <a:sym typeface="Wingdings" pitchFamily="2" charset="2"/>
            </a:endParaRPr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394DB6-A624-4540-9299-6C44F85D6CA0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3668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11366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1212850"/>
            <a:ext cx="8218488" cy="5006975"/>
          </a:xfrm>
        </p:spPr>
        <p:txBody>
          <a:bodyPr/>
          <a:lstStyle/>
          <a:p>
            <a:pPr marL="285750" indent="-285750" algn="just" eaLnBrk="1" hangingPunct="1">
              <a:buFont typeface="Wingdings" pitchFamily="2" charset="2"/>
              <a:buNone/>
            </a:pPr>
            <a:r>
              <a:rPr lang="en-US" sz="2000" b="1" i="1" smtClean="0"/>
              <a:t>	</a:t>
            </a:r>
            <a:r>
              <a:rPr lang="en-US" sz="2000" b="1" i="1" u="sng" smtClean="0"/>
              <a:t>Defining the climate</a:t>
            </a:r>
            <a:r>
              <a:rPr lang="en-US" sz="2000" b="1" i="1" smtClean="0"/>
              <a:t>			</a:t>
            </a:r>
            <a:r>
              <a:rPr lang="en-US" sz="2000" b="1" i="1" u="sng" smtClean="0"/>
              <a:t>Positioning the yield</a:t>
            </a:r>
            <a:endParaRPr lang="en-US" sz="2000" b="1" i="1" u="sng" smtClean="0">
              <a:sym typeface="Wingdings" pitchFamily="2" charset="2"/>
            </a:endParaRPr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F9A2FD-3B72-4BC1-B4FD-0B6DB1E23FA4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4692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11469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2" descr="Figure_1_ICPA - C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54250"/>
            <a:ext cx="4572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3"/>
          <p:cNvSpPr txBox="1">
            <a:spLocks noGrp="1"/>
          </p:cNvSpPr>
          <p:nvPr/>
        </p:nvSpPr>
        <p:spPr>
          <a:xfrm>
            <a:off x="8151813" y="6232525"/>
            <a:ext cx="4429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043DB7-36FD-4DB7-9BD6-27138936EEF0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4696" name="Picture 2" descr="Figure_1_ICPA - C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60600"/>
            <a:ext cx="4572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7" name="Freeform 22"/>
          <p:cNvSpPr>
            <a:spLocks/>
          </p:cNvSpPr>
          <p:nvPr/>
        </p:nvSpPr>
        <p:spPr bwMode="auto">
          <a:xfrm>
            <a:off x="2505075" y="3267075"/>
            <a:ext cx="581025" cy="1752600"/>
          </a:xfrm>
          <a:custGeom>
            <a:avLst/>
            <a:gdLst>
              <a:gd name="T0" fmla="*/ 0 w 318"/>
              <a:gd name="T1" fmla="*/ 2147483647 h 1032"/>
              <a:gd name="T2" fmla="*/ 2147483647 w 318"/>
              <a:gd name="T3" fmla="*/ 2147483647 h 1032"/>
              <a:gd name="T4" fmla="*/ 2147483647 w 318"/>
              <a:gd name="T5" fmla="*/ 2147483647 h 1032"/>
              <a:gd name="T6" fmla="*/ 2147483647 w 318"/>
              <a:gd name="T7" fmla="*/ 2147483647 h 1032"/>
              <a:gd name="T8" fmla="*/ 2147483647 w 318"/>
              <a:gd name="T9" fmla="*/ 2147483647 h 1032"/>
              <a:gd name="T10" fmla="*/ 2147483647 w 318"/>
              <a:gd name="T11" fmla="*/ 2147483647 h 1032"/>
              <a:gd name="T12" fmla="*/ 2147483647 w 318"/>
              <a:gd name="T13" fmla="*/ 0 h 1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8"/>
              <a:gd name="T22" fmla="*/ 0 h 1032"/>
              <a:gd name="T23" fmla="*/ 318 w 318"/>
              <a:gd name="T24" fmla="*/ 1032 h 10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8" h="1032">
                <a:moveTo>
                  <a:pt x="0" y="1032"/>
                </a:moveTo>
                <a:cubicBezTo>
                  <a:pt x="6" y="972"/>
                  <a:pt x="13" y="913"/>
                  <a:pt x="24" y="858"/>
                </a:cubicBezTo>
                <a:cubicBezTo>
                  <a:pt x="35" y="803"/>
                  <a:pt x="49" y="753"/>
                  <a:pt x="66" y="702"/>
                </a:cubicBezTo>
                <a:cubicBezTo>
                  <a:pt x="83" y="651"/>
                  <a:pt x="109" y="601"/>
                  <a:pt x="126" y="552"/>
                </a:cubicBezTo>
                <a:cubicBezTo>
                  <a:pt x="143" y="503"/>
                  <a:pt x="150" y="460"/>
                  <a:pt x="168" y="408"/>
                </a:cubicBezTo>
                <a:cubicBezTo>
                  <a:pt x="186" y="356"/>
                  <a:pt x="209" y="308"/>
                  <a:pt x="234" y="240"/>
                </a:cubicBezTo>
                <a:cubicBezTo>
                  <a:pt x="259" y="172"/>
                  <a:pt x="288" y="86"/>
                  <a:pt x="318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698" name="AutoShape 23"/>
          <p:cNvSpPr>
            <a:spLocks noChangeArrowheads="1"/>
          </p:cNvSpPr>
          <p:nvPr/>
        </p:nvSpPr>
        <p:spPr bwMode="auto">
          <a:xfrm rot="-1501013">
            <a:off x="1162050" y="3675063"/>
            <a:ext cx="1819275" cy="171450"/>
          </a:xfrm>
          <a:prstGeom prst="rightArrow">
            <a:avLst>
              <a:gd name="adj1" fmla="val 40417"/>
              <a:gd name="adj2" fmla="val 58607"/>
            </a:avLst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4699" name="AutoShape 25"/>
          <p:cNvSpPr>
            <a:spLocks noChangeArrowheads="1"/>
          </p:cNvSpPr>
          <p:nvPr/>
        </p:nvSpPr>
        <p:spPr bwMode="auto">
          <a:xfrm rot="-1501013">
            <a:off x="939800" y="4291013"/>
            <a:ext cx="1819275" cy="171450"/>
          </a:xfrm>
          <a:prstGeom prst="rightArrow">
            <a:avLst>
              <a:gd name="adj1" fmla="val 40417"/>
              <a:gd name="adj2" fmla="val 58607"/>
            </a:avLst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4700" name="AutoShape 26"/>
          <p:cNvSpPr>
            <a:spLocks noChangeArrowheads="1"/>
          </p:cNvSpPr>
          <p:nvPr/>
        </p:nvSpPr>
        <p:spPr bwMode="auto">
          <a:xfrm rot="-1501013">
            <a:off x="650875" y="5021263"/>
            <a:ext cx="1819275" cy="171450"/>
          </a:xfrm>
          <a:prstGeom prst="rightArrow">
            <a:avLst>
              <a:gd name="adj1" fmla="val 40417"/>
              <a:gd name="adj2" fmla="val 58607"/>
            </a:avLst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4701" name="Line 28"/>
          <p:cNvSpPr>
            <a:spLocks noChangeShapeType="1"/>
          </p:cNvSpPr>
          <p:nvPr/>
        </p:nvSpPr>
        <p:spPr bwMode="auto">
          <a:xfrm>
            <a:off x="5715000" y="3962400"/>
            <a:ext cx="790575" cy="29527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702" name="Line 29"/>
          <p:cNvSpPr>
            <a:spLocks noChangeShapeType="1"/>
          </p:cNvSpPr>
          <p:nvPr/>
        </p:nvSpPr>
        <p:spPr bwMode="auto">
          <a:xfrm flipV="1">
            <a:off x="5730875" y="3911600"/>
            <a:ext cx="180975" cy="6667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703" name="Freeform 31"/>
          <p:cNvSpPr>
            <a:spLocks/>
          </p:cNvSpPr>
          <p:nvPr/>
        </p:nvSpPr>
        <p:spPr bwMode="auto">
          <a:xfrm>
            <a:off x="7073900" y="3282950"/>
            <a:ext cx="581025" cy="1752600"/>
          </a:xfrm>
          <a:custGeom>
            <a:avLst/>
            <a:gdLst>
              <a:gd name="T0" fmla="*/ 0 w 318"/>
              <a:gd name="T1" fmla="*/ 2147483647 h 1032"/>
              <a:gd name="T2" fmla="*/ 2147483647 w 318"/>
              <a:gd name="T3" fmla="*/ 2147483647 h 1032"/>
              <a:gd name="T4" fmla="*/ 2147483647 w 318"/>
              <a:gd name="T5" fmla="*/ 2147483647 h 1032"/>
              <a:gd name="T6" fmla="*/ 2147483647 w 318"/>
              <a:gd name="T7" fmla="*/ 2147483647 h 1032"/>
              <a:gd name="T8" fmla="*/ 2147483647 w 318"/>
              <a:gd name="T9" fmla="*/ 2147483647 h 1032"/>
              <a:gd name="T10" fmla="*/ 2147483647 w 318"/>
              <a:gd name="T11" fmla="*/ 2147483647 h 1032"/>
              <a:gd name="T12" fmla="*/ 2147483647 w 318"/>
              <a:gd name="T13" fmla="*/ 0 h 1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8"/>
              <a:gd name="T22" fmla="*/ 0 h 1032"/>
              <a:gd name="T23" fmla="*/ 318 w 318"/>
              <a:gd name="T24" fmla="*/ 1032 h 10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8" h="1032">
                <a:moveTo>
                  <a:pt x="0" y="1032"/>
                </a:moveTo>
                <a:cubicBezTo>
                  <a:pt x="6" y="972"/>
                  <a:pt x="13" y="913"/>
                  <a:pt x="24" y="858"/>
                </a:cubicBezTo>
                <a:cubicBezTo>
                  <a:pt x="35" y="803"/>
                  <a:pt x="49" y="753"/>
                  <a:pt x="66" y="702"/>
                </a:cubicBezTo>
                <a:cubicBezTo>
                  <a:pt x="83" y="651"/>
                  <a:pt x="109" y="601"/>
                  <a:pt x="126" y="552"/>
                </a:cubicBezTo>
                <a:cubicBezTo>
                  <a:pt x="143" y="503"/>
                  <a:pt x="150" y="460"/>
                  <a:pt x="168" y="408"/>
                </a:cubicBezTo>
                <a:cubicBezTo>
                  <a:pt x="186" y="356"/>
                  <a:pt x="209" y="308"/>
                  <a:pt x="234" y="240"/>
                </a:cubicBezTo>
                <a:cubicBezTo>
                  <a:pt x="259" y="172"/>
                  <a:pt x="288" y="86"/>
                  <a:pt x="318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704" name="Line 30"/>
          <p:cNvSpPr>
            <a:spLocks noChangeShapeType="1"/>
          </p:cNvSpPr>
          <p:nvPr/>
        </p:nvSpPr>
        <p:spPr bwMode="auto">
          <a:xfrm>
            <a:off x="6483350" y="4254500"/>
            <a:ext cx="790575" cy="29527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705" name="Freeform 33"/>
          <p:cNvSpPr>
            <a:spLocks/>
          </p:cNvSpPr>
          <p:nvPr/>
        </p:nvSpPr>
        <p:spPr bwMode="auto">
          <a:xfrm>
            <a:off x="6410325" y="3714750"/>
            <a:ext cx="2190750" cy="828675"/>
          </a:xfrm>
          <a:custGeom>
            <a:avLst/>
            <a:gdLst>
              <a:gd name="T0" fmla="*/ 2147483647 w 1380"/>
              <a:gd name="T1" fmla="*/ 2147483647 h 522"/>
              <a:gd name="T2" fmla="*/ 2147483647 w 1380"/>
              <a:gd name="T3" fmla="*/ 2147483647 h 522"/>
              <a:gd name="T4" fmla="*/ 2147483647 w 1380"/>
              <a:gd name="T5" fmla="*/ 2147483647 h 522"/>
              <a:gd name="T6" fmla="*/ 2147483647 w 1380"/>
              <a:gd name="T7" fmla="*/ 0 h 522"/>
              <a:gd name="T8" fmla="*/ 2147483647 w 1380"/>
              <a:gd name="T9" fmla="*/ 2147483647 h 522"/>
              <a:gd name="T10" fmla="*/ 2147483647 w 1380"/>
              <a:gd name="T11" fmla="*/ 2147483647 h 522"/>
              <a:gd name="T12" fmla="*/ 2147483647 w 1380"/>
              <a:gd name="T13" fmla="*/ 2147483647 h 522"/>
              <a:gd name="T14" fmla="*/ 2147483647 w 1380"/>
              <a:gd name="T15" fmla="*/ 2147483647 h 522"/>
              <a:gd name="T16" fmla="*/ 2147483647 w 1380"/>
              <a:gd name="T17" fmla="*/ 2147483647 h 522"/>
              <a:gd name="T18" fmla="*/ 0 w 1380"/>
              <a:gd name="T19" fmla="*/ 2147483647 h 5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0"/>
              <a:gd name="T31" fmla="*/ 0 h 522"/>
              <a:gd name="T32" fmla="*/ 1380 w 1380"/>
              <a:gd name="T33" fmla="*/ 522 h 5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0" h="522">
                <a:moveTo>
                  <a:pt x="42" y="324"/>
                </a:moveTo>
                <a:lnTo>
                  <a:pt x="558" y="522"/>
                </a:lnTo>
                <a:lnTo>
                  <a:pt x="1380" y="192"/>
                </a:lnTo>
                <a:lnTo>
                  <a:pt x="1026" y="0"/>
                </a:lnTo>
                <a:lnTo>
                  <a:pt x="906" y="42"/>
                </a:lnTo>
                <a:lnTo>
                  <a:pt x="726" y="102"/>
                </a:lnTo>
                <a:lnTo>
                  <a:pt x="552" y="108"/>
                </a:lnTo>
                <a:lnTo>
                  <a:pt x="342" y="156"/>
                </a:lnTo>
                <a:lnTo>
                  <a:pt x="192" y="216"/>
                </a:lnTo>
                <a:lnTo>
                  <a:pt x="0" y="318"/>
                </a:lnTo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1212850"/>
            <a:ext cx="8218488" cy="5349875"/>
          </a:xfrm>
        </p:spPr>
        <p:txBody>
          <a:bodyPr/>
          <a:lstStyle/>
          <a:p>
            <a:pPr marL="285750" indent="-2857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BE" sz="2000" b="1" i="1" smtClean="0"/>
              <a:t>An optimal strategic N management DSS</a:t>
            </a:r>
            <a:r>
              <a:rPr lang="fr-BE" sz="2000" smtClean="0"/>
              <a:t> was developed, allowing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quantify the risk for farmers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maximize farmers revenues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reduce the environmental pressure </a:t>
            </a:r>
          </a:p>
          <a:p>
            <a:pPr lvl="1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1800" smtClean="0"/>
              <a:t>To optimize N practice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sz="2400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GB" sz="2400" b="1" i="1" smtClean="0">
                <a:sym typeface="Wingdings" pitchFamily="2" charset="2"/>
              </a:rPr>
              <a:t> Easy coupling with SPATIAL soil maps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GB" sz="1200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GB" sz="2400" b="1" i="1" smtClean="0">
                <a:sym typeface="Wingdings" pitchFamily="2" charset="2"/>
              </a:rPr>
              <a:t> Easy coupling with REAL-TIME data acquisition</a:t>
            </a: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GB" sz="2400" b="1" i="1" smtClean="0">
                <a:sym typeface="Wingdings" pitchFamily="2" charset="2"/>
              </a:rPr>
              <a:t>(either in-season sensors measurements or climatic records)</a:t>
            </a:r>
            <a:br>
              <a:rPr lang="en-GB" sz="2400" b="1" i="1" smtClean="0">
                <a:sym typeface="Wingdings" pitchFamily="2" charset="2"/>
              </a:rPr>
            </a:br>
            <a:endParaRPr lang="en-GB" sz="1200" b="1" i="1" smtClean="0">
              <a:sym typeface="Wingdings" pitchFamily="2" charset="2"/>
            </a:endParaRPr>
          </a:p>
          <a:p>
            <a:pPr marL="285750" indent="-28575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GB" sz="2400" b="1" i="1" smtClean="0">
                <a:sym typeface="Wingdings" pitchFamily="2" charset="2"/>
              </a:rPr>
              <a:t> And then, this is even more PA !!</a:t>
            </a:r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4ACCE5-1559-4685-B5D2-69A0405F3873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5716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11571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re 1"/>
          <p:cNvSpPr>
            <a:spLocks noGrp="1"/>
          </p:cNvSpPr>
          <p:nvPr>
            <p:ph type="ctrTitle" idx="4294967295"/>
          </p:nvPr>
        </p:nvSpPr>
        <p:spPr>
          <a:xfrm>
            <a:off x="571500" y="3624263"/>
            <a:ext cx="7953375" cy="1795462"/>
          </a:xfrm>
        </p:spPr>
        <p:txBody>
          <a:bodyPr/>
          <a:lstStyle/>
          <a:p>
            <a:pPr eaLnBrk="1" hangingPunct="1"/>
            <a:r>
              <a:rPr lang="en-GB" sz="2400" b="1" i="1" smtClean="0">
                <a:solidFill>
                  <a:srgbClr val="3B4042"/>
                </a:solidFill>
              </a:rPr>
              <a:t>NITROGEN FERTILISATION RECOMMENDATIONS : COULD THEY BE IMPROVED USING STOCHASTICALLY GENERATED CLIMATES IN CONJUNCTION WITH CROP MODELS ? </a:t>
            </a:r>
            <a:br>
              <a:rPr lang="en-GB" sz="2400" b="1" i="1" smtClean="0">
                <a:solidFill>
                  <a:srgbClr val="3B4042"/>
                </a:solidFill>
              </a:rPr>
            </a:br>
            <a:r>
              <a:rPr lang="fr-FR" sz="2400" b="1" i="1" smtClean="0">
                <a:solidFill>
                  <a:srgbClr val="3B4042"/>
                </a:solidFill>
              </a:rPr>
              <a:t>-</a:t>
            </a:r>
            <a:br>
              <a:rPr lang="fr-FR" sz="2400" b="1" i="1" smtClean="0">
                <a:solidFill>
                  <a:srgbClr val="3B4042"/>
                </a:solidFill>
              </a:rPr>
            </a:br>
            <a:r>
              <a:rPr lang="fr-FR" sz="2400" b="1" i="1" smtClean="0">
                <a:solidFill>
                  <a:srgbClr val="3B4042"/>
                </a:solidFill>
              </a:rPr>
              <a:t>Thank you for your attention</a:t>
            </a:r>
            <a:endParaRPr lang="fr-BE" sz="2400" b="1" i="1" smtClean="0">
              <a:solidFill>
                <a:srgbClr val="3B4042"/>
              </a:solidFill>
            </a:endParaRPr>
          </a:p>
        </p:txBody>
      </p:sp>
      <p:pic>
        <p:nvPicPr>
          <p:cNvPr id="116738" name="Picture 2" descr="C:\Users\Mathieu\Documents\logoGxABT_couleur_CMJN_Hi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132513"/>
            <a:ext cx="182086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 descr="C:\Users\Mathieu\Documents\logo_coul_texte_blason_cadre_300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9200" y="5721350"/>
            <a:ext cx="14589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29988E-94BD-435E-832F-3C90704E6601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6741" name="Picture 9" descr="201012086dd765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3550" y="4603750"/>
            <a:ext cx="10604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8" descr="MACSUR+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0" t="17363" r="6412" b="14790"/>
          <a:stretch>
            <a:fillRect/>
          </a:stretch>
        </p:blipFill>
        <p:spPr bwMode="auto">
          <a:xfrm>
            <a:off x="2619375" y="1857375"/>
            <a:ext cx="38909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9" descr="dgo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9813" y="2027238"/>
            <a:ext cx="14668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Rectangle 2"/>
          <p:cNvSpPr txBox="1">
            <a:spLocks noChangeArrowheads="1"/>
          </p:cNvSpPr>
          <p:nvPr/>
        </p:nvSpPr>
        <p:spPr bwMode="auto">
          <a:xfrm>
            <a:off x="142875" y="5667375"/>
            <a:ext cx="88566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eaLnBrk="0">
              <a:spcBef>
                <a:spcPct val="20000"/>
              </a:spcBef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000">
                <a:solidFill>
                  <a:srgbClr val="898989"/>
                </a:solidFill>
              </a:rPr>
              <a:t>Benjamin Dumont</a:t>
            </a:r>
          </a:p>
          <a:p>
            <a:pPr algn="ctr" eaLnBrk="0">
              <a:spcBef>
                <a:spcPct val="20000"/>
              </a:spcBef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000" i="1" u="sng">
                <a:solidFill>
                  <a:srgbClr val="898989"/>
                </a:solidFill>
              </a:rPr>
              <a:t>Benjamin.dumont@ulg.ac.be</a:t>
            </a:r>
          </a:p>
        </p:txBody>
      </p:sp>
      <p:pic>
        <p:nvPicPr>
          <p:cNvPr id="116745" name="Picture 11" descr="LOGO_MS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338" y="4976813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4" descr="11th International Conference on Precision Agriculture, July 15-18, 2012, Hyatt Regency, Indianapolis, Indiana, US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4" descr="Logo_FNRS_E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3" y="2352675"/>
            <a:ext cx="1685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908050"/>
            <a:ext cx="8218488" cy="5218113"/>
          </a:xfrm>
        </p:spPr>
        <p:txBody>
          <a:bodyPr/>
          <a:lstStyle/>
          <a:p>
            <a:pPr marL="285750" indent="-285750" algn="just" eaLnBrk="1" hangingPunct="1">
              <a:buFont typeface="Wingdings" pitchFamily="2" charset="2"/>
              <a:buNone/>
            </a:pPr>
            <a:r>
              <a:rPr lang="en-GB" sz="2400" smtClean="0"/>
              <a:t>An original experiment was designed to study the winter wheat growth under different growing conditions :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en-GB" sz="1600" smtClean="0"/>
              <a:t>Soil types : sandy loam vs. classical loam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en-GB" sz="1600" smtClean="0"/>
              <a:t>Nitrogen fertilisation level : 0-120-180-240uN	       7 protocols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en-GB" sz="1600" smtClean="0"/>
              <a:t>Nitrogen fertilisation rate : 2 or 3 applications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en-GB" sz="1600" smtClean="0"/>
              <a:t>Climatic variability : Since 2008 – Till 2014</a:t>
            </a:r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52D461-2057-4AC5-A075-DD441D2182F0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3012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Context :</a:t>
            </a:r>
            <a:r>
              <a:rPr lang="en-US">
                <a:latin typeface="Arial" charset="0"/>
              </a:rPr>
              <a:t> </a:t>
            </a:r>
            <a:r>
              <a:rPr lang="en-US" sz="4000" i="1">
                <a:solidFill>
                  <a:schemeClr val="bg1"/>
                </a:solidFill>
              </a:rPr>
              <a:t>Case study (1/4)</a:t>
            </a: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AutoShape 10"/>
          <p:cNvSpPr>
            <a:spLocks/>
          </p:cNvSpPr>
          <p:nvPr/>
        </p:nvSpPr>
        <p:spPr bwMode="auto">
          <a:xfrm>
            <a:off x="5054600" y="2009775"/>
            <a:ext cx="127000" cy="457200"/>
          </a:xfrm>
          <a:prstGeom prst="rightBrace">
            <a:avLst>
              <a:gd name="adj1" fmla="val 30000"/>
              <a:gd name="adj2" fmla="val 2659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Arial" charset="0"/>
            </a:endParaRPr>
          </a:p>
        </p:txBody>
      </p:sp>
      <p:grpSp>
        <p:nvGrpSpPr>
          <p:cNvPr id="43015" name="Group 2"/>
          <p:cNvGrpSpPr>
            <a:grpSpLocks noChangeAspect="1"/>
          </p:cNvGrpSpPr>
          <p:nvPr/>
        </p:nvGrpSpPr>
        <p:grpSpPr bwMode="auto">
          <a:xfrm>
            <a:off x="4572000" y="2909888"/>
            <a:ext cx="3854450" cy="3814762"/>
            <a:chOff x="1237" y="1418"/>
            <a:chExt cx="8847" cy="8762"/>
          </a:xfrm>
        </p:grpSpPr>
        <p:pic>
          <p:nvPicPr>
            <p:cNvPr id="43020" name="Picture 3"/>
            <p:cNvPicPr>
              <a:picLocks noChangeAspect="1" noChangeArrowheads="1"/>
            </p:cNvPicPr>
            <p:nvPr/>
          </p:nvPicPr>
          <p:blipFill>
            <a:blip r:embed="rId3">
              <a:lum bright="30000"/>
              <a:grayscl/>
            </a:blip>
            <a:srcRect/>
            <a:stretch>
              <a:fillRect/>
            </a:stretch>
          </p:blipFill>
          <p:spPr bwMode="auto">
            <a:xfrm>
              <a:off x="1237" y="1418"/>
              <a:ext cx="8847" cy="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52" y="3252"/>
              <a:ext cx="246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2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29" y="6458"/>
              <a:ext cx="1509" cy="2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4843" name="Rectangle 11"/>
          <p:cNvSpPr>
            <a:spLocks noChangeArrowheads="1"/>
          </p:cNvSpPr>
          <p:nvPr/>
        </p:nvSpPr>
        <p:spPr bwMode="auto">
          <a:xfrm>
            <a:off x="5619750" y="6178550"/>
            <a:ext cx="97155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CRA-W</a:t>
            </a:r>
          </a:p>
        </p:txBody>
      </p:sp>
      <p:sp>
        <p:nvSpPr>
          <p:cNvPr id="43017" name="Rectangle 12"/>
          <p:cNvSpPr>
            <a:spLocks noChangeArrowheads="1"/>
          </p:cNvSpPr>
          <p:nvPr/>
        </p:nvSpPr>
        <p:spPr bwMode="auto">
          <a:xfrm rot="-2002520">
            <a:off x="6540500" y="3875088"/>
            <a:ext cx="266700" cy="2190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charset="0"/>
            </a:endParaRPr>
          </a:p>
        </p:txBody>
      </p:sp>
      <p:sp>
        <p:nvSpPr>
          <p:cNvPr id="43018" name="Rectangle 13"/>
          <p:cNvSpPr>
            <a:spLocks noChangeArrowheads="1"/>
          </p:cNvSpPr>
          <p:nvPr/>
        </p:nvSpPr>
        <p:spPr bwMode="auto">
          <a:xfrm rot="-2002520">
            <a:off x="6769100" y="4221163"/>
            <a:ext cx="266700" cy="2190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Arial" charset="0"/>
            </a:endParaRPr>
          </a:p>
        </p:txBody>
      </p:sp>
      <p:pic>
        <p:nvPicPr>
          <p:cNvPr id="43019" name="Picture 34"/>
          <p:cNvPicPr>
            <a:picLocks noChangeAspect="1" noChangeArrowheads="1"/>
          </p:cNvPicPr>
          <p:nvPr/>
        </p:nvPicPr>
        <p:blipFill>
          <a:blip r:embed="rId6"/>
          <a:srcRect r="36127" b="8023"/>
          <a:stretch>
            <a:fillRect/>
          </a:stretch>
        </p:blipFill>
        <p:spPr bwMode="auto">
          <a:xfrm>
            <a:off x="215900" y="4397375"/>
            <a:ext cx="408781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908050"/>
            <a:ext cx="8218488" cy="5580063"/>
          </a:xfrm>
        </p:spPr>
        <p:txBody>
          <a:bodyPr/>
          <a:lstStyle/>
          <a:p>
            <a:pPr marL="285750" indent="-2857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Crop and environmental measurements :</a:t>
            </a:r>
          </a:p>
          <a:p>
            <a:pPr marL="285750" indent="-28575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/>
          </a:p>
          <a:p>
            <a:pPr marL="285750" indent="-2857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		</a:t>
            </a:r>
            <a:r>
              <a:rPr lang="en-GB" sz="2400" i="1" u="sng" smtClean="0"/>
              <a:t>What ?	</a:t>
            </a:r>
            <a:r>
              <a:rPr lang="en-GB" sz="2400" smtClean="0"/>
              <a:t>			     </a:t>
            </a:r>
            <a:r>
              <a:rPr lang="en-GB" sz="2400" i="1" u="sng" smtClean="0"/>
              <a:t>When ?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# plants, 				after emergence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# tillers, 				after tillering stage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# grains per ear, 			after flowering stage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LAI development, 			once a month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Total biomass and grain yield, 		once every 2 weeks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Final grain yield, 			at harvest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GB" sz="700" smtClean="0"/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N soil profile (by 15cm layer),		once every 2 weeks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N concentration in plant organs, 	at harvest</a:t>
            </a:r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GB" sz="700" smtClean="0"/>
          </a:p>
          <a:p>
            <a:pPr marL="285750" indent="-28575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smtClean="0"/>
              <a:t>Soil Water content,			continuously (Microsensors)</a:t>
            </a:r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B8658A-DD32-4175-9C48-29EB0054B122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4036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Context :</a:t>
            </a:r>
            <a:r>
              <a:rPr lang="en-US">
                <a:latin typeface="Arial" charset="0"/>
              </a:rPr>
              <a:t> </a:t>
            </a:r>
            <a:r>
              <a:rPr lang="en-US" sz="4000" i="1">
                <a:solidFill>
                  <a:schemeClr val="bg1"/>
                </a:solidFill>
              </a:rPr>
              <a:t>Case study (2/4)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A4B3F3-B9E8-4B6E-8480-4955CD6EF8CD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5059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Context :</a:t>
            </a:r>
            <a:r>
              <a:rPr lang="en-US">
                <a:latin typeface="Arial" charset="0"/>
              </a:rPr>
              <a:t> </a:t>
            </a:r>
            <a:r>
              <a:rPr lang="en-US" sz="4000" i="1">
                <a:solidFill>
                  <a:schemeClr val="bg1"/>
                </a:solidFill>
              </a:rPr>
              <a:t>Case study (3/4)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179388" y="1096963"/>
            <a:ext cx="87137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750"/>
              </a:spcBef>
            </a:pPr>
            <a:r>
              <a:rPr lang="fr-BE" altLang="fr-FR" sz="2400" u="sng"/>
              <a:t>The Ernage </a:t>
            </a:r>
            <a:r>
              <a:rPr lang="fr-FR" altLang="fr-FR" sz="2400" u="sng"/>
              <a:t>weather database</a:t>
            </a:r>
            <a:endParaRPr lang="fr-BE" altLang="fr-FR" sz="2400"/>
          </a:p>
          <a:p>
            <a:pPr marL="177800" indent="-177800">
              <a:spcBef>
                <a:spcPts val="750"/>
              </a:spcBef>
              <a:buFont typeface="Wingdings" pitchFamily="2" charset="2"/>
              <a:buChar char="§"/>
            </a:pPr>
            <a:r>
              <a:rPr lang="en-GB" altLang="fr-FR" sz="2000"/>
              <a:t>Part of the national observation network : </a:t>
            </a:r>
            <a:endParaRPr lang="fr-FR" altLang="fr-FR" sz="2000"/>
          </a:p>
          <a:p>
            <a:pPr marL="177800" indent="-177800">
              <a:spcBef>
                <a:spcPts val="750"/>
              </a:spcBef>
              <a:buFont typeface="Wingdings" pitchFamily="2" charset="2"/>
              <a:buNone/>
            </a:pPr>
            <a:r>
              <a:rPr lang="en-GB" altLang="fr-FR" sz="2000"/>
              <a:t>			</a:t>
            </a:r>
            <a:r>
              <a:rPr lang="en-GB" altLang="fr-FR" sz="2000" b="1" i="1"/>
              <a:t>Royal Meteorological Institute (IRM)</a:t>
            </a:r>
            <a:r>
              <a:rPr lang="en-GB" altLang="fr-FR" sz="2000"/>
              <a:t> of Belgium</a:t>
            </a:r>
            <a:endParaRPr lang="fr-BE" altLang="fr-FR" sz="2000"/>
          </a:p>
          <a:p>
            <a:pPr marL="177800" indent="-177800">
              <a:spcBef>
                <a:spcPts val="750"/>
              </a:spcBef>
              <a:buFont typeface="Wingdings" pitchFamily="2" charset="2"/>
              <a:buChar char="§"/>
            </a:pPr>
            <a:r>
              <a:rPr lang="fr-BE" altLang="fr-FR" sz="2000" b="1" i="1"/>
              <a:t>30</a:t>
            </a:r>
            <a:r>
              <a:rPr lang="fr-FR" altLang="fr-FR" sz="2000" b="1" i="1"/>
              <a:t>-years </a:t>
            </a:r>
            <a:r>
              <a:rPr lang="fr-FR" altLang="fr-FR" sz="2000"/>
              <a:t>of historical records</a:t>
            </a:r>
            <a:r>
              <a:rPr lang="fr-BE" altLang="fr-FR" sz="2000"/>
              <a:t> </a:t>
            </a:r>
          </a:p>
          <a:p>
            <a:pPr marL="177800" indent="-177800">
              <a:spcBef>
                <a:spcPts val="750"/>
              </a:spcBef>
              <a:buFont typeface="Wingdings" pitchFamily="2" charset="2"/>
              <a:buChar char="§"/>
            </a:pPr>
            <a:r>
              <a:rPr lang="fr-FR" altLang="fr-FR" sz="2000"/>
              <a:t>Located </a:t>
            </a:r>
            <a:r>
              <a:rPr lang="fr-BE" altLang="fr-FR" sz="2000" b="1" i="1"/>
              <a:t>2 kilometers</a:t>
            </a:r>
            <a:r>
              <a:rPr lang="fr-BE" altLang="fr-FR" sz="2000"/>
              <a:t> from the field</a:t>
            </a:r>
          </a:p>
          <a:p>
            <a:pPr marL="177800" indent="-177800">
              <a:spcBef>
                <a:spcPts val="750"/>
              </a:spcBef>
              <a:buFont typeface="Wingdings" pitchFamily="2" charset="2"/>
              <a:buChar char="§"/>
            </a:pPr>
            <a:r>
              <a:rPr lang="fr-BE" altLang="fr-FR" sz="2000"/>
              <a:t>Available </a:t>
            </a:r>
            <a:r>
              <a:rPr lang="fr-FR" altLang="fr-FR" sz="2000"/>
              <a:t>measurements</a:t>
            </a:r>
            <a:r>
              <a:rPr lang="fr-BE" altLang="fr-FR" sz="2000"/>
              <a:t> : </a:t>
            </a:r>
          </a:p>
          <a:p>
            <a:pPr marL="801688" lvl="1">
              <a:spcBef>
                <a:spcPts val="750"/>
              </a:spcBef>
              <a:buFont typeface="Wingdings" pitchFamily="2" charset="2"/>
              <a:buChar char="§"/>
            </a:pPr>
            <a:r>
              <a:rPr lang="fr-BE" altLang="fr-FR" sz="1600"/>
              <a:t> T</a:t>
            </a:r>
            <a:r>
              <a:rPr lang="fr-FR" altLang="fr-FR" sz="1600"/>
              <a:t>emperature</a:t>
            </a:r>
          </a:p>
          <a:p>
            <a:pPr marL="801688" lvl="1">
              <a:spcBef>
                <a:spcPts val="750"/>
              </a:spcBef>
              <a:buFont typeface="Wingdings" pitchFamily="2" charset="2"/>
              <a:buChar char="§"/>
            </a:pPr>
            <a:r>
              <a:rPr lang="fr-FR" altLang="fr-FR" sz="1600"/>
              <a:t> </a:t>
            </a:r>
            <a:r>
              <a:rPr lang="fr-BE" altLang="fr-FR" sz="1600"/>
              <a:t>Vapor pressure</a:t>
            </a:r>
          </a:p>
          <a:p>
            <a:pPr marL="801688" lvl="1">
              <a:spcBef>
                <a:spcPts val="750"/>
              </a:spcBef>
              <a:buFont typeface="Wingdings" pitchFamily="2" charset="2"/>
              <a:buChar char="§"/>
            </a:pPr>
            <a:r>
              <a:rPr lang="fr-BE" altLang="fr-FR" sz="1600"/>
              <a:t> </a:t>
            </a:r>
            <a:r>
              <a:rPr lang="fr-FR" altLang="fr-FR" sz="1600"/>
              <a:t>Solar r</a:t>
            </a:r>
            <a:r>
              <a:rPr lang="fr-BE" altLang="fr-FR" sz="1600"/>
              <a:t>adiation</a:t>
            </a:r>
          </a:p>
          <a:p>
            <a:pPr marL="801688" lvl="1">
              <a:spcBef>
                <a:spcPts val="750"/>
              </a:spcBef>
              <a:buFont typeface="Wingdings" pitchFamily="2" charset="2"/>
              <a:buChar char="§"/>
            </a:pPr>
            <a:r>
              <a:rPr lang="fr-BE" altLang="fr-FR" sz="1600"/>
              <a:t> Rainfall</a:t>
            </a:r>
          </a:p>
          <a:p>
            <a:pPr marL="801688" lvl="1">
              <a:spcBef>
                <a:spcPts val="750"/>
              </a:spcBef>
              <a:buFont typeface="Wingdings" pitchFamily="2" charset="2"/>
              <a:buChar char="§"/>
            </a:pPr>
            <a:r>
              <a:rPr lang="fr-BE" altLang="fr-FR" sz="1600"/>
              <a:t> Wind spedd</a:t>
            </a:r>
          </a:p>
          <a:p>
            <a:pPr marL="177800" indent="-177800"/>
            <a:endParaRPr lang="fr-BE" altLang="fr-FR" sz="1600"/>
          </a:p>
        </p:txBody>
      </p:sp>
      <p:pic>
        <p:nvPicPr>
          <p:cNvPr id="45062" name="Picture 11" descr="b2791f81db21f291ed5faf330f2708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198813"/>
            <a:ext cx="4762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2565400"/>
            <a:ext cx="8562975" cy="4311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6082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984250"/>
            <a:ext cx="8218488" cy="5132388"/>
          </a:xfrm>
        </p:spPr>
        <p:txBody>
          <a:bodyPr/>
          <a:lstStyle/>
          <a:p>
            <a:pPr marL="285750" indent="-285750" algn="just" eaLnBrk="1" hangingPunct="1">
              <a:buFont typeface="Wingdings" pitchFamily="2" charset="2"/>
              <a:buNone/>
            </a:pPr>
            <a:r>
              <a:rPr lang="en-GB" sz="2800" smtClean="0"/>
              <a:t>The STICS soil-crop model  (Inra, France)</a:t>
            </a:r>
          </a:p>
          <a:p>
            <a:pPr marL="285750" indent="-285750" algn="r" eaLnBrk="1" hangingPunct="1">
              <a:buFont typeface="Wingdings" pitchFamily="2" charset="2"/>
              <a:buNone/>
            </a:pPr>
            <a:r>
              <a:rPr lang="en-GB" sz="2800" b="1" u="sng" smtClean="0"/>
              <a:t>S</a:t>
            </a:r>
            <a:r>
              <a:rPr lang="en-GB" sz="2800" smtClean="0"/>
              <a:t>imulateur mul</a:t>
            </a:r>
            <a:r>
              <a:rPr lang="en-GB" sz="2800" b="1" u="sng" smtClean="0"/>
              <a:t>TI</a:t>
            </a:r>
            <a:r>
              <a:rPr lang="en-GB" sz="2800" smtClean="0"/>
              <a:t>disciplinaire pour </a:t>
            </a:r>
            <a:r>
              <a:rPr lang="en-GB" sz="2800" b="1" u="sng" smtClean="0"/>
              <a:t>C</a:t>
            </a:r>
            <a:r>
              <a:rPr lang="en-GB" sz="2800" smtClean="0"/>
              <a:t>ulture </a:t>
            </a:r>
            <a:r>
              <a:rPr lang="en-GB" sz="2800" b="1" u="sng" smtClean="0"/>
              <a:t>S</a:t>
            </a:r>
            <a:r>
              <a:rPr lang="en-GB" sz="2800" smtClean="0"/>
              <a:t>tandard</a:t>
            </a:r>
          </a:p>
          <a:p>
            <a:pPr marL="285750" indent="-285750" algn="r" eaLnBrk="1" hangingPunct="1">
              <a:buFont typeface="Wingdings" pitchFamily="2" charset="2"/>
              <a:buNone/>
            </a:pPr>
            <a:r>
              <a:rPr lang="en-GB" sz="2800" smtClean="0"/>
              <a:t>(Multidisciplinary model for standard culture)</a:t>
            </a:r>
          </a:p>
          <a:p>
            <a:pPr marL="285750" indent="-285750" algn="just" eaLnBrk="1" hangingPunct="1">
              <a:buFont typeface="Wingdings" pitchFamily="2" charset="2"/>
              <a:buNone/>
            </a:pPr>
            <a:endParaRPr lang="en-GB" sz="2800" smtClean="0"/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7FB63E-B284-4D3E-9812-9422F2EE8BA7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6085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Context :</a:t>
            </a:r>
            <a:r>
              <a:rPr lang="en-US">
                <a:latin typeface="Arial" charset="0"/>
              </a:rPr>
              <a:t> </a:t>
            </a:r>
            <a:r>
              <a:rPr lang="en-US" sz="4000" i="1">
                <a:solidFill>
                  <a:schemeClr val="bg1"/>
                </a:solidFill>
              </a:rPr>
              <a:t>Case study (4/4)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457200" y="1089025"/>
            <a:ext cx="8686800" cy="5037138"/>
          </a:xfrm>
        </p:spPr>
        <p:txBody>
          <a:bodyPr/>
          <a:lstStyle/>
          <a:p>
            <a:pPr marL="285750" indent="-285750" algn="just" eaLnBrk="1" hangingPunct="1">
              <a:buFont typeface="Wingdings" pitchFamily="2" charset="2"/>
              <a:buNone/>
            </a:pPr>
            <a:r>
              <a:rPr lang="en-GB" sz="2800" smtClean="0"/>
              <a:t>The STICS soil-crop model validation</a:t>
            </a:r>
          </a:p>
          <a:p>
            <a:pPr marL="285750" indent="-285750" algn="just" eaLnBrk="1" hangingPunct="1">
              <a:buFont typeface="Wingdings" pitchFamily="2" charset="2"/>
              <a:buNone/>
            </a:pPr>
            <a:r>
              <a:rPr lang="en-GB" sz="2800" smtClean="0"/>
              <a:t>	</a:t>
            </a:r>
            <a:r>
              <a:rPr lang="en-GB" sz="2000" smtClean="0">
                <a:sym typeface="Wingdings" pitchFamily="2" charset="2"/>
              </a:rPr>
              <a:t> A correctly calibrated crop model is a key solution !!!  </a:t>
            </a:r>
          </a:p>
          <a:p>
            <a:pPr marL="285750" indent="-285750" algn="just" eaLnBrk="1" hangingPunct="1">
              <a:buFont typeface="Wingdings" pitchFamily="2" charset="2"/>
              <a:buNone/>
            </a:pPr>
            <a:r>
              <a:rPr lang="en-GB" sz="2000" smtClean="0">
                <a:sym typeface="Wingdings" pitchFamily="2" charset="2"/>
              </a:rPr>
              <a:t>		Plant parameters were optimised, BUT soil was parameterised !!! </a:t>
            </a:r>
            <a:endParaRPr lang="en-GB" sz="2800" smtClean="0"/>
          </a:p>
          <a:p>
            <a:pPr marL="285750" indent="-285750" algn="just" eaLnBrk="1" hangingPunct="1">
              <a:buFont typeface="Wingdings" pitchFamily="2" charset="2"/>
              <a:buNone/>
            </a:pPr>
            <a:endParaRPr lang="en-GB" sz="2800" smtClean="0"/>
          </a:p>
        </p:txBody>
      </p:sp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E206C0-2E3C-4713-927B-1E8FAD21DA36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7108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Context :</a:t>
            </a:r>
            <a:r>
              <a:rPr lang="en-US">
                <a:latin typeface="Arial" charset="0"/>
              </a:rPr>
              <a:t> </a:t>
            </a:r>
            <a:r>
              <a:rPr lang="en-US" sz="4000" i="1">
                <a:solidFill>
                  <a:schemeClr val="bg1"/>
                </a:solidFill>
              </a:rPr>
              <a:t>Case study (4/4)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6"/>
          <p:cNvPicPr>
            <a:picLocks noChangeAspect="1" noChangeArrowheads="1"/>
          </p:cNvPicPr>
          <p:nvPr/>
        </p:nvPicPr>
        <p:blipFill>
          <a:blip r:embed="rId3"/>
          <a:srcRect t="11160"/>
          <a:stretch>
            <a:fillRect/>
          </a:stretch>
        </p:blipFill>
        <p:spPr bwMode="auto">
          <a:xfrm>
            <a:off x="1258888" y="2473325"/>
            <a:ext cx="640873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22"/>
          <p:cNvSpPr>
            <a:spLocks noChangeArrowheads="1"/>
          </p:cNvSpPr>
          <p:nvPr/>
        </p:nvSpPr>
        <p:spPr bwMode="auto">
          <a:xfrm>
            <a:off x="2051050" y="6416675"/>
            <a:ext cx="51117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altLang="fr-FR" sz="1400">
                <a:latin typeface="Arial" charset="0"/>
              </a:rPr>
              <a:t>Observed </a:t>
            </a:r>
            <a:r>
              <a:rPr lang="fr-FR" altLang="fr-FR" sz="1400">
                <a:latin typeface="Arial" charset="0"/>
              </a:rPr>
              <a:t>b</a:t>
            </a:r>
            <a:r>
              <a:rPr lang="fr-BE" altLang="fr-FR" sz="1400">
                <a:latin typeface="Arial" charset="0"/>
              </a:rPr>
              <a:t>iomass [t</a:t>
            </a:r>
            <a:r>
              <a:rPr lang="fr-FR" altLang="fr-FR" sz="1400">
                <a:latin typeface="Arial" charset="0"/>
              </a:rPr>
              <a:t>on </a:t>
            </a:r>
            <a:r>
              <a:rPr lang="fr-BE" altLang="fr-FR" sz="1400">
                <a:latin typeface="Arial" charset="0"/>
              </a:rPr>
              <a:t>ha</a:t>
            </a:r>
            <a:r>
              <a:rPr lang="fr-BE" altLang="fr-FR" sz="1400" baseline="30000">
                <a:latin typeface="Arial" charset="0"/>
              </a:rPr>
              <a:t>-1</a:t>
            </a:r>
            <a:r>
              <a:rPr lang="fr-BE" altLang="fr-FR" sz="1400">
                <a:latin typeface="Arial" charset="0"/>
              </a:rPr>
              <a:t>]</a:t>
            </a:r>
            <a:endParaRPr lang="en-GB" altLang="fr-FR" sz="1400">
              <a:latin typeface="Arial" charset="0"/>
            </a:endParaRPr>
          </a:p>
        </p:txBody>
      </p:sp>
      <p:sp>
        <p:nvSpPr>
          <p:cNvPr id="47112" name="Rectangle 23"/>
          <p:cNvSpPr>
            <a:spLocks noChangeArrowheads="1"/>
          </p:cNvSpPr>
          <p:nvPr/>
        </p:nvSpPr>
        <p:spPr bwMode="auto">
          <a:xfrm rot="-5400000">
            <a:off x="-193675" y="4187825"/>
            <a:ext cx="37465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altLang="fr-FR" sz="1400">
                <a:latin typeface="Arial" charset="0"/>
              </a:rPr>
              <a:t>Simulated biomass  [t</a:t>
            </a:r>
            <a:r>
              <a:rPr lang="fr-FR" altLang="fr-FR" sz="1400">
                <a:latin typeface="Arial" charset="0"/>
              </a:rPr>
              <a:t>on </a:t>
            </a:r>
            <a:r>
              <a:rPr lang="fr-BE" altLang="fr-FR" sz="1400">
                <a:latin typeface="Arial" charset="0"/>
              </a:rPr>
              <a:t>ha</a:t>
            </a:r>
            <a:r>
              <a:rPr lang="fr-BE" altLang="fr-FR" sz="1400" baseline="30000">
                <a:latin typeface="Arial" charset="0"/>
              </a:rPr>
              <a:t>-1</a:t>
            </a:r>
            <a:r>
              <a:rPr lang="fr-BE" altLang="fr-FR" sz="1400">
                <a:latin typeface="Arial" charset="0"/>
              </a:rPr>
              <a:t>]</a:t>
            </a:r>
            <a:endParaRPr lang="en-GB" altLang="fr-FR" sz="1400">
              <a:latin typeface="Arial" charset="0"/>
            </a:endParaRPr>
          </a:p>
        </p:txBody>
      </p:sp>
      <p:sp>
        <p:nvSpPr>
          <p:cNvPr id="47113" name="Rectangle 25"/>
          <p:cNvSpPr>
            <a:spLocks noChangeArrowheads="1"/>
          </p:cNvSpPr>
          <p:nvPr/>
        </p:nvSpPr>
        <p:spPr bwMode="auto">
          <a:xfrm>
            <a:off x="6511925" y="2940050"/>
            <a:ext cx="2051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altLang="fr-FR" sz="1400">
                <a:latin typeface="Arial" charset="0"/>
              </a:rPr>
              <a:t>RMSE = 1.91 ton ha</a:t>
            </a:r>
            <a:r>
              <a:rPr lang="fr-BE" altLang="fr-FR" sz="1400" baseline="30000">
                <a:latin typeface="Arial" charset="0"/>
              </a:rPr>
              <a:t>-1</a:t>
            </a:r>
            <a:endParaRPr lang="fr-BE" altLang="fr-FR" sz="1400">
              <a:latin typeface="Arial" charset="0"/>
            </a:endParaRPr>
          </a:p>
          <a:p>
            <a:r>
              <a:rPr lang="fr-BE" altLang="fr-FR" sz="1400">
                <a:latin typeface="Arial" charset="0"/>
              </a:rPr>
              <a:t>EF = 0.87               </a:t>
            </a:r>
          </a:p>
          <a:p>
            <a:r>
              <a:rPr lang="fr-BE" altLang="fr-FR" sz="1400">
                <a:latin typeface="Arial" charset="0"/>
              </a:rPr>
              <a:t>ND = 0.1</a:t>
            </a:r>
            <a:endParaRPr lang="en-GB" altLang="fr-FR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8130" name="Espace réservé du numéro de diapositive 13"/>
          <p:cNvSpPr txBox="1">
            <a:spLocks noGrp="1"/>
          </p:cNvSpPr>
          <p:nvPr/>
        </p:nvSpPr>
        <p:spPr bwMode="auto">
          <a:xfrm>
            <a:off x="6877050" y="64293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A6CD469-47C9-462D-9A5E-1F3FCE67EE03}" type="slidenum">
              <a:rPr lang="fr-BE" altLang="fr-FR" sz="1200">
                <a:solidFill>
                  <a:srgbClr val="898989"/>
                </a:solidFill>
              </a:rPr>
              <a:pPr algn="r"/>
              <a:t>8</a:t>
            </a:fld>
            <a:endParaRPr lang="fr-BE" altLang="fr-FR" sz="1200">
              <a:solidFill>
                <a:srgbClr val="898989"/>
              </a:solidFill>
            </a:endParaRPr>
          </a:p>
        </p:txBody>
      </p:sp>
      <p:sp>
        <p:nvSpPr>
          <p:cNvPr id="48131" name="ZoneTexte 1"/>
          <p:cNvSpPr txBox="1">
            <a:spLocks noChangeArrowheads="1"/>
          </p:cNvSpPr>
          <p:nvPr/>
        </p:nvSpPr>
        <p:spPr bwMode="auto">
          <a:xfrm>
            <a:off x="107950" y="635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altLang="fr-FR" sz="4000" i="1">
                <a:solidFill>
                  <a:schemeClr val="bg1"/>
                </a:solidFill>
              </a:rPr>
              <a:t>Objectives</a:t>
            </a:r>
          </a:p>
        </p:txBody>
      </p:sp>
      <p:pic>
        <p:nvPicPr>
          <p:cNvPr id="4813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13"/>
          <p:cNvSpPr>
            <a:spLocks noChangeArrowheads="1"/>
          </p:cNvSpPr>
          <p:nvPr/>
        </p:nvSpPr>
        <p:spPr bwMode="auto">
          <a:xfrm>
            <a:off x="1193800" y="1071563"/>
            <a:ext cx="7797800" cy="25479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42925"/>
            <a:r>
              <a:rPr lang="en-US" altLang="fr-FR" b="1" i="1"/>
              <a:t>Crop models</a:t>
            </a:r>
            <a:r>
              <a:rPr lang="en-US" altLang="fr-FR"/>
              <a:t> are effective to assess different cropping systems inputs</a:t>
            </a:r>
          </a:p>
          <a:p>
            <a:pPr marL="1008063" lvl="1" indent="-285750">
              <a:buFontTx/>
              <a:buChar char="•"/>
            </a:pPr>
            <a:r>
              <a:rPr lang="en-US" altLang="fr-FR" sz="1600"/>
              <a:t>Agro-environmental conditions</a:t>
            </a:r>
          </a:p>
          <a:p>
            <a:pPr marL="1008063" lvl="1" indent="-285750">
              <a:buFontTx/>
              <a:buChar char="•"/>
            </a:pPr>
            <a:r>
              <a:rPr lang="en-US" altLang="fr-FR" sz="1600"/>
              <a:t>Management practices</a:t>
            </a:r>
          </a:p>
          <a:p>
            <a:pPr marL="1008063" lvl="1" indent="-285750">
              <a:buFontTx/>
              <a:buChar char="•"/>
            </a:pPr>
            <a:r>
              <a:rPr lang="en-US" altLang="fr-FR" sz="1600"/>
              <a:t>Climatic conditions</a:t>
            </a:r>
          </a:p>
          <a:p>
            <a:pPr marL="542925"/>
            <a:endParaRPr lang="en-US" altLang="fr-FR"/>
          </a:p>
          <a:p>
            <a:pPr marL="542925"/>
            <a:r>
              <a:rPr lang="en-US" altLang="fr-FR" b="1" i="1"/>
              <a:t>Weather generators</a:t>
            </a:r>
            <a:r>
              <a:rPr lang="en-US" altLang="fr-FR"/>
              <a:t> can be used to evaluate the climatic uncertainties</a:t>
            </a:r>
          </a:p>
          <a:p>
            <a:pPr marL="1008063" lvl="1" indent="-285750">
              <a:buFontTx/>
              <a:buChar char="•"/>
            </a:pPr>
            <a:r>
              <a:rPr lang="en-US" altLang="fr-FR" sz="1600"/>
              <a:t>Based on historical records</a:t>
            </a:r>
          </a:p>
          <a:p>
            <a:pPr marL="1008063" lvl="1" indent="-285750">
              <a:buFontTx/>
              <a:buChar char="•"/>
            </a:pPr>
            <a:r>
              <a:rPr lang="fr-FR" altLang="fr-FR" sz="1600"/>
              <a:t>Stochastically derived weather time series</a:t>
            </a:r>
            <a:endParaRPr lang="en-US" altLang="fr-FR" sz="1600"/>
          </a:p>
          <a:p>
            <a:pPr marL="1008063" lvl="1" indent="-285750">
              <a:buFontTx/>
              <a:buChar char="•"/>
            </a:pPr>
            <a:r>
              <a:rPr lang="en-US" altLang="fr-FR" sz="1600"/>
              <a:t>Probability risk assessment</a:t>
            </a:r>
          </a:p>
        </p:txBody>
      </p:sp>
      <p:sp>
        <p:nvSpPr>
          <p:cNvPr id="48134" name="AutoShape 10"/>
          <p:cNvSpPr>
            <a:spLocks noChangeArrowheads="1"/>
          </p:cNvSpPr>
          <p:nvPr/>
        </p:nvSpPr>
        <p:spPr bwMode="auto">
          <a:xfrm rot="10800000" flipH="1">
            <a:off x="119063" y="1060450"/>
            <a:ext cx="1584325" cy="2566988"/>
          </a:xfrm>
          <a:prstGeom prst="chevron">
            <a:avLst>
              <a:gd name="adj" fmla="val 242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GB" altLang="fr-FR" b="1">
                <a:solidFill>
                  <a:schemeClr val="bg1"/>
                </a:solidFill>
              </a:rPr>
              <a:t>   FROM </a:t>
            </a:r>
            <a:br>
              <a:rPr lang="en-GB" altLang="fr-FR" b="1">
                <a:solidFill>
                  <a:schemeClr val="bg1"/>
                </a:solidFill>
              </a:rPr>
            </a:br>
            <a:r>
              <a:rPr lang="en-GB" altLang="fr-FR" b="1">
                <a:solidFill>
                  <a:schemeClr val="bg1"/>
                </a:solidFill>
              </a:rPr>
              <a:t>     </a:t>
            </a:r>
          </a:p>
          <a:p>
            <a:pPr algn="ctr"/>
            <a:endParaRPr lang="fr-FR" altLang="fr-FR" b="1">
              <a:solidFill>
                <a:schemeClr val="bg1"/>
              </a:solidFill>
            </a:endParaRPr>
          </a:p>
          <a:p>
            <a:pPr algn="ctr"/>
            <a:endParaRPr lang="fr-FR" altLang="fr-FR" b="1">
              <a:solidFill>
                <a:schemeClr val="bg1"/>
              </a:solidFill>
            </a:endParaRPr>
          </a:p>
          <a:p>
            <a:pPr algn="ctr"/>
            <a:r>
              <a:rPr lang="fr-FR" altLang="fr-FR" b="1">
                <a:solidFill>
                  <a:schemeClr val="bg1"/>
                </a:solidFill>
              </a:rPr>
              <a:t>   TOOLS</a:t>
            </a:r>
            <a:endParaRPr lang="en-GB" altLang="fr-FR" b="1">
              <a:solidFill>
                <a:schemeClr val="bg1"/>
              </a:solidFill>
            </a:endParaRPr>
          </a:p>
        </p:txBody>
      </p:sp>
      <p:sp>
        <p:nvSpPr>
          <p:cNvPr id="48135" name="Rectangle 13"/>
          <p:cNvSpPr>
            <a:spLocks noChangeArrowheads="1"/>
          </p:cNvSpPr>
          <p:nvPr/>
        </p:nvSpPr>
        <p:spPr bwMode="auto">
          <a:xfrm>
            <a:off x="1190625" y="3802063"/>
            <a:ext cx="7797800" cy="25479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42925"/>
            <a:endParaRPr lang="en-US" altLang="fr-FR"/>
          </a:p>
          <a:p>
            <a:pPr marL="542925"/>
            <a:r>
              <a:rPr lang="en-GB" altLang="fr-FR"/>
              <a:t>Developping a promising methodology  </a:t>
            </a:r>
          </a:p>
          <a:p>
            <a:pPr marL="1008063" lvl="1" indent="-285750">
              <a:buFontTx/>
              <a:buChar char="•"/>
            </a:pPr>
            <a:r>
              <a:rPr lang="en-GB" altLang="fr-FR" sz="1600"/>
              <a:t>based on the concomitant use of crop models and weather generators</a:t>
            </a:r>
          </a:p>
          <a:p>
            <a:pPr marL="1008063" lvl="1" indent="-285750">
              <a:buFontTx/>
              <a:buChar char="•"/>
            </a:pPr>
            <a:r>
              <a:rPr lang="en-GB" altLang="fr-FR"/>
              <a:t> </a:t>
            </a:r>
            <a:r>
              <a:rPr lang="en-GB" altLang="fr-FR" sz="1600"/>
              <a:t>allowing to study the effect of different N fertilisation practices</a:t>
            </a:r>
            <a:r>
              <a:rPr lang="fr-FR" altLang="fr-FR" sz="1600"/>
              <a:t> </a:t>
            </a:r>
          </a:p>
          <a:p>
            <a:pPr marL="1008063" lvl="1" indent="-285750">
              <a:buFontTx/>
              <a:buChar char="•"/>
            </a:pPr>
            <a:endParaRPr lang="en-GB" altLang="fr-FR"/>
          </a:p>
          <a:p>
            <a:pPr marL="542925"/>
            <a:r>
              <a:rPr lang="fr-FR" altLang="fr-FR">
                <a:sym typeface="Wingdings" pitchFamily="2" charset="2"/>
              </a:rPr>
              <a:t>		 Design an </a:t>
            </a:r>
            <a:r>
              <a:rPr lang="fr-FR" altLang="fr-FR" b="1" i="1">
                <a:sym typeface="Wingdings" pitchFamily="2" charset="2"/>
              </a:rPr>
              <a:t>OPTIMAL</a:t>
            </a:r>
            <a:r>
              <a:rPr lang="fr-FR" altLang="fr-FR">
                <a:sym typeface="Wingdings" pitchFamily="2" charset="2"/>
              </a:rPr>
              <a:t> strategic approach</a:t>
            </a:r>
            <a:endParaRPr lang="fr-FR" altLang="fr-FR"/>
          </a:p>
          <a:p>
            <a:pPr marL="542925"/>
            <a:endParaRPr lang="en-GB" altLang="fr-FR"/>
          </a:p>
          <a:p>
            <a:pPr marL="542925"/>
            <a:r>
              <a:rPr lang="en-GB" altLang="fr-FR">
                <a:sym typeface="Wingdings" pitchFamily="2" charset="2"/>
              </a:rPr>
              <a:t>	 Optimisation</a:t>
            </a:r>
            <a:r>
              <a:rPr lang="fr-FR" altLang="fr-FR">
                <a:sym typeface="Wingdings" pitchFamily="2" charset="2"/>
              </a:rPr>
              <a:t> of the</a:t>
            </a:r>
            <a:r>
              <a:rPr lang="en-GB" altLang="fr-FR"/>
              <a:t> </a:t>
            </a:r>
            <a:r>
              <a:rPr lang="fr-FR" altLang="fr-FR" b="1" i="1"/>
              <a:t>e</a:t>
            </a:r>
            <a:r>
              <a:rPr lang="en-GB" altLang="fr-FR" b="1" i="1"/>
              <a:t>conomic</a:t>
            </a:r>
            <a:r>
              <a:rPr lang="en-GB" altLang="fr-FR"/>
              <a:t> and </a:t>
            </a:r>
            <a:r>
              <a:rPr lang="fr-FR" altLang="fr-FR" b="1" i="1"/>
              <a:t>e</a:t>
            </a:r>
            <a:r>
              <a:rPr lang="en-GB" altLang="fr-FR" b="1" i="1"/>
              <a:t>nvironmental N</a:t>
            </a:r>
            <a:r>
              <a:rPr lang="fr-FR" altLang="fr-FR" b="1" i="1"/>
              <a:t>-U</a:t>
            </a:r>
            <a:r>
              <a:rPr lang="en-GB" altLang="fr-FR" b="1" i="1"/>
              <a:t>se </a:t>
            </a:r>
            <a:r>
              <a:rPr lang="fr-FR" altLang="fr-FR" b="1" i="1"/>
              <a:t>e</a:t>
            </a:r>
            <a:r>
              <a:rPr lang="en-GB" altLang="fr-FR" b="1" i="1"/>
              <a:t>fficienc</a:t>
            </a:r>
            <a:r>
              <a:rPr lang="fr-FR" altLang="fr-FR" b="1" i="1"/>
              <a:t>ies</a:t>
            </a:r>
          </a:p>
        </p:txBody>
      </p:sp>
      <p:sp>
        <p:nvSpPr>
          <p:cNvPr id="48136" name="AutoShape 10"/>
          <p:cNvSpPr>
            <a:spLocks noChangeArrowheads="1"/>
          </p:cNvSpPr>
          <p:nvPr/>
        </p:nvSpPr>
        <p:spPr bwMode="auto">
          <a:xfrm rot="10800000" flipH="1">
            <a:off x="115888" y="3790950"/>
            <a:ext cx="1584325" cy="2566988"/>
          </a:xfrm>
          <a:prstGeom prst="chevron">
            <a:avLst>
              <a:gd name="adj" fmla="val 2423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GB" altLang="fr-FR" b="1">
                <a:solidFill>
                  <a:schemeClr val="bg1"/>
                </a:solidFill>
              </a:rPr>
              <a:t>       T</a:t>
            </a:r>
            <a:r>
              <a:rPr lang="fr-FR" altLang="fr-FR" b="1">
                <a:solidFill>
                  <a:schemeClr val="bg1"/>
                </a:solidFill>
              </a:rPr>
              <a:t>OWARDS</a:t>
            </a:r>
            <a:r>
              <a:rPr lang="en-GB" altLang="fr-FR" b="1">
                <a:solidFill>
                  <a:schemeClr val="bg1"/>
                </a:solidFill>
              </a:rPr>
              <a:t>   </a:t>
            </a:r>
          </a:p>
          <a:p>
            <a:pPr algn="ctr"/>
            <a:endParaRPr lang="fr-FR" altLang="fr-FR" b="1">
              <a:solidFill>
                <a:schemeClr val="bg1"/>
              </a:solidFill>
            </a:endParaRPr>
          </a:p>
          <a:p>
            <a:pPr algn="ctr"/>
            <a:endParaRPr lang="fr-FR" altLang="fr-FR" b="1">
              <a:solidFill>
                <a:schemeClr val="bg1"/>
              </a:solidFill>
            </a:endParaRPr>
          </a:p>
          <a:p>
            <a:pPr algn="ctr"/>
            <a:endParaRPr lang="fr-FR" altLang="fr-FR" b="1">
              <a:solidFill>
                <a:schemeClr val="bg1"/>
              </a:solidFill>
            </a:endParaRPr>
          </a:p>
          <a:p>
            <a:pPr algn="ctr"/>
            <a:r>
              <a:rPr lang="en-GB" altLang="fr-FR" b="1">
                <a:solidFill>
                  <a:schemeClr val="bg1"/>
                </a:solidFill>
              </a:rPr>
              <a:t> DSS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C61616-249E-4152-84FF-F0BAF8DE8B4E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9155" name="ZoneTexte 1"/>
          <p:cNvSpPr txBox="1">
            <a:spLocks noChangeArrowheads="1"/>
          </p:cNvSpPr>
          <p:nvPr/>
        </p:nvSpPr>
        <p:spPr bwMode="auto">
          <a:xfrm>
            <a:off x="107950" y="142875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i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Material and Method </a:t>
            </a:r>
            <a:r>
              <a:rPr lang="en-GB" sz="4000" i="1">
                <a:solidFill>
                  <a:schemeClr val="bg1"/>
                </a:solidFill>
              </a:rPr>
              <a:t>(1/4)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1125"/>
            <a:ext cx="1979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Espace réservé du texte 5"/>
          <p:cNvSpPr>
            <a:spLocks/>
          </p:cNvSpPr>
          <p:nvPr/>
        </p:nvSpPr>
        <p:spPr bwMode="auto">
          <a:xfrm>
            <a:off x="250825" y="1052513"/>
            <a:ext cx="84851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charset="0"/>
              <a:buNone/>
            </a:pPr>
            <a:r>
              <a:rPr lang="en-US" sz="2800" u="sng"/>
              <a:t>Defining Nitrogen management strategies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Historical Belgian farmer current N practice : 60-60-60 kgN ha</a:t>
            </a:r>
            <a:r>
              <a:rPr lang="en-US" baseline="30000"/>
              <a:t>-1</a:t>
            </a:r>
            <a:r>
              <a:rPr lang="en-US"/>
              <a:t>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endParaRPr lang="en-US" sz="2000"/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000"/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endParaRPr lang="en-US" sz="2000"/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400" u="sng"/>
          </a:p>
          <a:p>
            <a:pPr marL="285750" indent="-285750">
              <a:spcBef>
                <a:spcPct val="20000"/>
              </a:spcBef>
              <a:buFont typeface="Arial" charset="0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1_Thème Office 1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FFFFFF"/>
      </a:accent3>
      <a:accent4>
        <a:srgbClr val="000000"/>
      </a:accent4>
      <a:accent5>
        <a:srgbClr val="B6BDD6"/>
      </a:accent5>
      <a:accent6>
        <a:srgbClr val="8D4949"/>
      </a:accent6>
      <a:hlink>
        <a:srgbClr val="3399FF"/>
      </a:hlink>
      <a:folHlink>
        <a:srgbClr val="B2B2B2"/>
      </a:folHlink>
    </a:clrScheme>
    <a:fontScheme name="1_Thème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hème Office 1">
        <a:dk1>
          <a:srgbClr val="000000"/>
        </a:dk1>
        <a:lt1>
          <a:srgbClr val="FFFFFF"/>
        </a:lt1>
        <a:dk2>
          <a:srgbClr val="2F5897"/>
        </a:dk2>
        <a:lt2>
          <a:srgbClr val="E4E9EF"/>
        </a:lt2>
        <a:accent1>
          <a:srgbClr val="6076B4"/>
        </a:accent1>
        <a:accent2>
          <a:srgbClr val="9C5252"/>
        </a:accent2>
        <a:accent3>
          <a:srgbClr val="FFFFFF"/>
        </a:accent3>
        <a:accent4>
          <a:srgbClr val="000000"/>
        </a:accent4>
        <a:accent5>
          <a:srgbClr val="B6BDD6"/>
        </a:accent5>
        <a:accent6>
          <a:srgbClr val="8D4949"/>
        </a:accent6>
        <a:hlink>
          <a:srgbClr val="33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FFFFFF"/>
      </a:accent3>
      <a:accent4>
        <a:srgbClr val="000000"/>
      </a:accent4>
      <a:accent5>
        <a:srgbClr val="B6BDD6"/>
      </a:accent5>
      <a:accent6>
        <a:srgbClr val="8D4949"/>
      </a:accent6>
      <a:hlink>
        <a:srgbClr val="3399FF"/>
      </a:hlink>
      <a:folHlink>
        <a:srgbClr val="B2B2B2"/>
      </a:folHlink>
    </a:clrScheme>
    <a:fontScheme name="2_Thème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hème Office 1">
        <a:dk1>
          <a:srgbClr val="000000"/>
        </a:dk1>
        <a:lt1>
          <a:srgbClr val="FFFFFF"/>
        </a:lt1>
        <a:dk2>
          <a:srgbClr val="2F5897"/>
        </a:dk2>
        <a:lt2>
          <a:srgbClr val="E4E9EF"/>
        </a:lt2>
        <a:accent1>
          <a:srgbClr val="6076B4"/>
        </a:accent1>
        <a:accent2>
          <a:srgbClr val="9C5252"/>
        </a:accent2>
        <a:accent3>
          <a:srgbClr val="FFFFFF"/>
        </a:accent3>
        <a:accent4>
          <a:srgbClr val="000000"/>
        </a:accent4>
        <a:accent5>
          <a:srgbClr val="B6BDD6"/>
        </a:accent5>
        <a:accent6>
          <a:srgbClr val="8D4949"/>
        </a:accent6>
        <a:hlink>
          <a:srgbClr val="33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1321</Words>
  <Application>Microsoft Office PowerPoint</Application>
  <PresentationFormat>Affichage à l'écran (4:3)</PresentationFormat>
  <Paragraphs>366</Paragraphs>
  <Slides>29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Calibri</vt:lpstr>
      <vt:lpstr>Arial</vt:lpstr>
      <vt:lpstr>Wingdings</vt:lpstr>
      <vt:lpstr>Times New Roman</vt:lpstr>
      <vt:lpstr>Thème Office</vt:lpstr>
      <vt:lpstr>1_Thème Office</vt:lpstr>
      <vt:lpstr>2_Thème Office</vt:lpstr>
      <vt:lpstr>Equation</vt:lpstr>
      <vt:lpstr>NITROGEN FERTILISATION RECOMMENDATIONS : COULD THEY BE IMPROVED USING STOCHASTICALLY GENERATED CLIMATES IN CONJUNCTION WITH CROP MODELS ?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NITROGEN FERTILISATION RECOMMENDATIONS : COULD THEY BE IMPROVED USING STOCHASTICALLY GENERATED CLIMATES IN CONJUNCTION WITH CROP MODELS ?  - 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pesticide application method efficiency by high-speed image analysis</dc:title>
  <dc:creator>Mathieu</dc:creator>
  <cp:lastModifiedBy>Ulg</cp:lastModifiedBy>
  <cp:revision>174</cp:revision>
  <dcterms:created xsi:type="dcterms:W3CDTF">2012-06-28T14:17:17Z</dcterms:created>
  <dcterms:modified xsi:type="dcterms:W3CDTF">2014-08-20T08:22:05Z</dcterms:modified>
</cp:coreProperties>
</file>