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44" r:id="rId1"/>
  </p:sldMasterIdLst>
  <p:notesMasterIdLst>
    <p:notesMasterId r:id="rId55"/>
  </p:notesMasterIdLst>
  <p:handoutMasterIdLst>
    <p:handoutMasterId r:id="rId56"/>
  </p:handoutMasterIdLst>
  <p:sldIdLst>
    <p:sldId id="256" r:id="rId2"/>
    <p:sldId id="296" r:id="rId3"/>
    <p:sldId id="339" r:id="rId4"/>
    <p:sldId id="258" r:id="rId5"/>
    <p:sldId id="340" r:id="rId6"/>
    <p:sldId id="259" r:id="rId7"/>
    <p:sldId id="341" r:id="rId8"/>
    <p:sldId id="260" r:id="rId9"/>
    <p:sldId id="335" r:id="rId10"/>
    <p:sldId id="342" r:id="rId11"/>
    <p:sldId id="334" r:id="rId12"/>
    <p:sldId id="263" r:id="rId13"/>
    <p:sldId id="264" r:id="rId14"/>
    <p:sldId id="298" r:id="rId15"/>
    <p:sldId id="297" r:id="rId16"/>
    <p:sldId id="265" r:id="rId17"/>
    <p:sldId id="271" r:id="rId18"/>
    <p:sldId id="326" r:id="rId19"/>
    <p:sldId id="338" r:id="rId20"/>
    <p:sldId id="343" r:id="rId21"/>
    <p:sldId id="327" r:id="rId22"/>
    <p:sldId id="328" r:id="rId23"/>
    <p:sldId id="300" r:id="rId24"/>
    <p:sldId id="301" r:id="rId25"/>
    <p:sldId id="303" r:id="rId26"/>
    <p:sldId id="304" r:id="rId27"/>
    <p:sldId id="337" r:id="rId28"/>
    <p:sldId id="294" r:id="rId29"/>
    <p:sldId id="329" r:id="rId30"/>
    <p:sldId id="283" r:id="rId31"/>
    <p:sldId id="345" r:id="rId32"/>
    <p:sldId id="324" r:id="rId33"/>
    <p:sldId id="292" r:id="rId34"/>
    <p:sldId id="290" r:id="rId35"/>
    <p:sldId id="321" r:id="rId36"/>
    <p:sldId id="320" r:id="rId37"/>
    <p:sldId id="346" r:id="rId38"/>
    <p:sldId id="287" r:id="rId39"/>
    <p:sldId id="310" r:id="rId40"/>
    <p:sldId id="317" r:id="rId41"/>
    <p:sldId id="318" r:id="rId42"/>
    <p:sldId id="312" r:id="rId43"/>
    <p:sldId id="308" r:id="rId44"/>
    <p:sldId id="333" r:id="rId45"/>
    <p:sldId id="347" r:id="rId46"/>
    <p:sldId id="286" r:id="rId47"/>
    <p:sldId id="350" r:id="rId48"/>
    <p:sldId id="285" r:id="rId49"/>
    <p:sldId id="323" r:id="rId50"/>
    <p:sldId id="351" r:id="rId51"/>
    <p:sldId id="288" r:id="rId52"/>
    <p:sldId id="319" r:id="rId53"/>
    <p:sldId id="325" r:id="rId54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233" autoAdjust="0"/>
    <p:restoredTop sz="94660"/>
  </p:normalViewPr>
  <p:slideViewPr>
    <p:cSldViewPr>
      <p:cViewPr>
        <p:scale>
          <a:sx n="115" d="100"/>
          <a:sy n="115" d="100"/>
        </p:scale>
        <p:origin x="-7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9793F-2C29-4BAB-8B97-34E5BD1B7187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EC1A-D5C1-4CF1-BC69-6071228F7E2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2600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0107-6246-4489-9E94-A1D3C33B83ED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BA84D-68E1-4A7F-A989-6EB53078831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432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4F8A5-E1C0-DE43-93B0-1D02CB6E8B9A}" type="slidenum">
              <a:rPr lang="en-US"/>
              <a:pPr/>
              <a:t>31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624" y="4688712"/>
            <a:ext cx="4986432" cy="44426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A84D-68E1-4A7F-A989-6EB53078831A}" type="slidenum">
              <a:rPr lang="fr-BE" smtClean="0"/>
              <a:pPr/>
              <a:t>36</a:t>
            </a:fld>
            <a:endParaRPr lang="fr-B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942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9E5-41A5-4B73-8C60-F6C3E836A684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B003-65C8-446B-93AB-BEF71EB15A70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9E5-41A5-4B73-8C60-F6C3E836A684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B003-65C8-446B-93AB-BEF71EB15A7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9E5-41A5-4B73-8C60-F6C3E836A684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B003-65C8-446B-93AB-BEF71EB15A7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9E5-41A5-4B73-8C60-F6C3E836A684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B003-65C8-446B-93AB-BEF71EB15A7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9E5-41A5-4B73-8C60-F6C3E836A684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0CB003-65C8-446B-93AB-BEF71EB15A7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9E5-41A5-4B73-8C60-F6C3E836A684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B003-65C8-446B-93AB-BEF71EB15A7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9E5-41A5-4B73-8C60-F6C3E836A684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B003-65C8-446B-93AB-BEF71EB15A7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9E5-41A5-4B73-8C60-F6C3E836A684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B003-65C8-446B-93AB-BEF71EB15A7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9E5-41A5-4B73-8C60-F6C3E836A684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B003-65C8-446B-93AB-BEF71EB15A7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9E5-41A5-4B73-8C60-F6C3E836A684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B003-65C8-446B-93AB-BEF71EB15A7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9E5-41A5-4B73-8C60-F6C3E836A684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B003-65C8-446B-93AB-BEF71EB15A7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8FE9E5-41A5-4B73-8C60-F6C3E836A684}" type="datetimeFigureOut">
              <a:rPr lang="fr-BE" smtClean="0"/>
              <a:pPr/>
              <a:t>6/10/14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0CB003-65C8-446B-93AB-BEF71EB15A70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2651720"/>
          </a:xfrm>
        </p:spPr>
        <p:txBody>
          <a:bodyPr>
            <a:normAutofit fontScale="90000"/>
          </a:bodyPr>
          <a:lstStyle/>
          <a:p>
            <a:r>
              <a:rPr lang="fr-FR" dirty="0">
                <a:effectLst/>
              </a:rPr>
              <a:t>Et si ce n’était pas un syndrome du canal carpien</a:t>
            </a:r>
            <a:br>
              <a:rPr lang="fr-FR" dirty="0">
                <a:effectLst/>
              </a:rPr>
            </a:b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231362"/>
          </a:xfrm>
        </p:spPr>
        <p:txBody>
          <a:bodyPr>
            <a:normAutofit/>
          </a:bodyPr>
          <a:lstStyle/>
          <a:p>
            <a:r>
              <a:rPr lang="fr-BE" sz="5400" dirty="0" err="1" smtClean="0">
                <a:latin typeface="Calvin" pitchFamily="2" charset="0"/>
              </a:rPr>
              <a:t>What</a:t>
            </a:r>
            <a:r>
              <a:rPr lang="fr-BE" sz="5400" dirty="0" smtClean="0">
                <a:latin typeface="Calvin" pitchFamily="2" charset="0"/>
              </a:rPr>
              <a:t> </a:t>
            </a:r>
            <a:r>
              <a:rPr lang="fr-BE" sz="5400" dirty="0" err="1" smtClean="0">
                <a:latin typeface="Calvin" pitchFamily="2" charset="0"/>
              </a:rPr>
              <a:t>else</a:t>
            </a:r>
            <a:r>
              <a:rPr lang="fr-BE" sz="5400" dirty="0" smtClean="0">
                <a:latin typeface="Calvin" pitchFamily="2" charset="0"/>
              </a:rPr>
              <a:t> ?</a:t>
            </a:r>
            <a:endParaRPr lang="fr-BE" sz="5400" dirty="0">
              <a:latin typeface="Calvin" pitchFamily="2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45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Epidémiologie</a:t>
            </a:r>
          </a:p>
          <a:p>
            <a:r>
              <a:rPr lang="fr-BE" dirty="0" smtClean="0"/>
              <a:t>Anatomie</a:t>
            </a:r>
          </a:p>
          <a:p>
            <a:r>
              <a:rPr lang="fr-BE" dirty="0" smtClean="0"/>
              <a:t>Clinique</a:t>
            </a:r>
          </a:p>
          <a:p>
            <a:r>
              <a:rPr lang="fr-BE" dirty="0" smtClean="0">
                <a:solidFill>
                  <a:schemeClr val="accent4">
                    <a:lumMod val="75000"/>
                  </a:schemeClr>
                </a:solidFill>
              </a:rPr>
              <a:t>Exploration : ENMG et échographie</a:t>
            </a:r>
          </a:p>
          <a:p>
            <a:r>
              <a:rPr lang="fr-BE" dirty="0" smtClean="0"/>
              <a:t>Cinq situations cliniques</a:t>
            </a:r>
            <a:endParaRPr lang="fr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00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ENMG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fr-BE" dirty="0" smtClean="0"/>
              <a:t>L’enmg occupe une place déterminante dans l’évaluation d’un syndrome du canal carpien</a:t>
            </a:r>
          </a:p>
          <a:p>
            <a:pPr marL="137160" indent="0">
              <a:buNone/>
            </a:pPr>
            <a:endParaRPr lang="fr-BE" dirty="0" smtClean="0">
              <a:solidFill>
                <a:srgbClr val="FF0000"/>
              </a:solidFill>
            </a:endParaRPr>
          </a:p>
          <a:p>
            <a:r>
              <a:rPr lang="fr-BE" dirty="0" smtClean="0"/>
              <a:t>Positionnement électrodes/marqueurs </a:t>
            </a:r>
          </a:p>
          <a:p>
            <a:pPr marL="457200" lvl="1" indent="0">
              <a:buNone/>
            </a:pPr>
            <a:r>
              <a:rPr lang="fr-BE" dirty="0" smtClean="0"/>
              <a:t>   quelques pièges à éviter</a:t>
            </a:r>
          </a:p>
          <a:p>
            <a:pPr marL="1284732" lvl="3" indent="-342900">
              <a:buFont typeface="Wingdings" panose="05000000000000000000" pitchFamily="2" charset="2"/>
              <a:buChar char="§"/>
            </a:pPr>
            <a:r>
              <a:rPr lang="fr-BE" dirty="0" smtClean="0"/>
              <a:t>Placement sur court </a:t>
            </a:r>
            <a:r>
              <a:rPr lang="fr-BE" dirty="0"/>
              <a:t>fléchisseur du pouce</a:t>
            </a:r>
            <a:endParaRPr lang="fr-BE" dirty="0" smtClean="0"/>
          </a:p>
          <a:p>
            <a:pPr marL="1284732" lvl="3" indent="-342900">
              <a:buFont typeface="Wingdings" panose="05000000000000000000" pitchFamily="2" charset="2"/>
              <a:buChar char="§"/>
            </a:pPr>
            <a:r>
              <a:rPr lang="fr-BE" dirty="0"/>
              <a:t>Mesure au pic </a:t>
            </a:r>
            <a:r>
              <a:rPr lang="fr-BE" dirty="0" smtClean="0"/>
              <a:t>et non au début de la latence du PAS sensitif</a:t>
            </a:r>
          </a:p>
          <a:p>
            <a:pPr marL="1284732" lvl="3" indent="-342900">
              <a:buFont typeface="Wingdings" panose="05000000000000000000" pitchFamily="2" charset="2"/>
              <a:buChar char="§"/>
            </a:pPr>
            <a:r>
              <a:rPr lang="fr-BE" dirty="0" smtClean="0"/>
              <a:t>stimulation  du nerf cubital par intensité trop élevée</a:t>
            </a:r>
          </a:p>
          <a:p>
            <a:pPr marL="457200" lvl="1" indent="0">
              <a:buNone/>
            </a:pPr>
            <a:endParaRPr lang="fr-BE" dirty="0" smtClean="0"/>
          </a:p>
          <a:p>
            <a:r>
              <a:rPr lang="fr-BE" dirty="0" smtClean="0"/>
              <a:t> Normes </a:t>
            </a:r>
          </a:p>
          <a:p>
            <a:pPr lvl="1"/>
            <a:r>
              <a:rPr lang="fr-BE" dirty="0" err="1" smtClean="0"/>
              <a:t>Cfr</a:t>
            </a:r>
            <a:r>
              <a:rPr lang="fr-BE" dirty="0" smtClean="0"/>
              <a:t>. F </a:t>
            </a:r>
            <a:r>
              <a:rPr lang="fr-BE" dirty="0"/>
              <a:t>W</a:t>
            </a:r>
            <a:r>
              <a:rPr lang="fr-BE" dirty="0" smtClean="0"/>
              <a:t>ang </a:t>
            </a:r>
          </a:p>
          <a:p>
            <a:pPr marL="137160" indent="0">
              <a:buNone/>
            </a:pPr>
            <a:endParaRPr lang="fr-BE" dirty="0" smtClean="0"/>
          </a:p>
          <a:p>
            <a:pPr marL="137160" indent="0">
              <a:buNone/>
            </a:pPr>
            <a:endParaRPr lang="fr-BE" dirty="0"/>
          </a:p>
          <a:p>
            <a:pPr marL="13716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15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Stimulation</a:t>
            </a:r>
            <a:br>
              <a:rPr lang="fr-BE" dirty="0" smtClean="0"/>
            </a:br>
            <a:r>
              <a:rPr lang="fr-BE" dirty="0" smtClean="0"/>
              <a:t> sensitive</a:t>
            </a:r>
            <a:endParaRPr lang="fr-BE" dirty="0"/>
          </a:p>
        </p:txBody>
      </p:sp>
      <p:pic>
        <p:nvPicPr>
          <p:cNvPr id="4" name="Picture 6" descr="C:\Documents and Settings\François Wang\Mes documents\Mes images\Images médicales\Twin Pe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6133577" y="2270507"/>
            <a:ext cx="2805545" cy="423117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Documents and Settings\François Wang\Mes documents\Mes images\Images médicales\CC V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8978" y="2290647"/>
            <a:ext cx="2859704" cy="423584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Documents and Settings\François Wang\Mes documents\Mes images\Images médicales\CC VCS M-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81403"/>
            <a:ext cx="2819938" cy="424509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20698" y="17008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LN &gt; 50 m/s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3503506" y="17008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Delta &lt; 14 m/s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6228184" y="17008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VN  &lt; 2,10</a:t>
            </a:r>
            <a:endParaRPr lang="fr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38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LDM</a:t>
            </a:r>
            <a:br>
              <a:rPr lang="fr-BE" dirty="0" smtClean="0"/>
            </a:br>
            <a:endParaRPr lang="fr-BE" dirty="0"/>
          </a:p>
        </p:txBody>
      </p:sp>
      <p:pic>
        <p:nvPicPr>
          <p:cNvPr id="4" name="Picture 5" descr="C:\Documents and Settings\François Wang\Mes documents\Mes images\Images médicales\Médian LD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3007340" y="1600200"/>
            <a:ext cx="3129319" cy="47085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020272" y="40770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LN &lt; </a:t>
            </a:r>
            <a:r>
              <a:rPr lang="fr-BE" sz="2400" dirty="0" smtClean="0"/>
              <a:t>3,9 ms</a:t>
            </a:r>
            <a:endParaRPr lang="fr-BE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1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0" dirty="0"/>
              <a:t>Recherche d’un bloc de conduction</a:t>
            </a:r>
            <a:br>
              <a:rPr lang="fr-BE" b="0" dirty="0"/>
            </a:br>
            <a:r>
              <a:rPr lang="fr-BE" b="0" dirty="0"/>
              <a:t>moteur</a:t>
            </a:r>
            <a:endParaRPr lang="fr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554546" cy="356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556792"/>
            <a:ext cx="4431441" cy="3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16016" y="551723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Stimulation à la </a:t>
            </a:r>
            <a:r>
              <a:rPr lang="fr-BE" dirty="0" smtClean="0"/>
              <a:t>paume 3 </a:t>
            </a:r>
            <a:r>
              <a:rPr lang="fr-BE" dirty="0"/>
              <a:t>à 4 </a:t>
            </a:r>
            <a:r>
              <a:rPr lang="fr-BE" dirty="0" smtClean="0"/>
              <a:t>cm</a:t>
            </a:r>
          </a:p>
          <a:p>
            <a:r>
              <a:rPr lang="fr-BE" dirty="0" smtClean="0"/>
              <a:t> </a:t>
            </a:r>
            <a:r>
              <a:rPr lang="fr-BE" dirty="0"/>
              <a:t>au </a:t>
            </a:r>
            <a:r>
              <a:rPr lang="fr-BE" dirty="0" smtClean="0"/>
              <a:t>dessous du </a:t>
            </a:r>
            <a:r>
              <a:rPr lang="fr-BE" dirty="0"/>
              <a:t>pli du poignet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71600" y="554642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Stimulation au poignet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8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426170"/>
          </a:xfrm>
        </p:spPr>
        <p:txBody>
          <a:bodyPr>
            <a:noAutofit/>
          </a:bodyPr>
          <a:lstStyle/>
          <a:p>
            <a:r>
              <a:rPr lang="fr-BE" sz="3200" dirty="0"/>
              <a:t>Comparaison LDM 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>2 </a:t>
            </a:r>
            <a:r>
              <a:rPr lang="fr-BE" sz="3200" dirty="0" err="1" smtClean="0"/>
              <a:t>éme</a:t>
            </a:r>
            <a:r>
              <a:rPr lang="fr-BE" sz="3200" dirty="0" smtClean="0"/>
              <a:t> </a:t>
            </a:r>
            <a:r>
              <a:rPr lang="fr-BE" sz="3200" dirty="0"/>
              <a:t>IO / 2 </a:t>
            </a:r>
            <a:r>
              <a:rPr lang="fr-BE" sz="3200" dirty="0" err="1" smtClean="0"/>
              <a:t>ème</a:t>
            </a:r>
            <a:r>
              <a:rPr lang="fr-BE" sz="3200" dirty="0" smtClean="0"/>
              <a:t> Lombrical</a:t>
            </a:r>
            <a:br>
              <a:rPr lang="fr-BE" sz="3200" dirty="0" smtClean="0"/>
            </a:br>
            <a:r>
              <a:rPr lang="fr-BE" sz="3200" dirty="0" smtClean="0"/>
              <a:t>Test de </a:t>
            </a:r>
            <a:r>
              <a:rPr lang="fr-BE" sz="3200" dirty="0" err="1" smtClean="0"/>
              <a:t>Logigian</a:t>
            </a:r>
            <a:r>
              <a:rPr lang="fr-BE" sz="3200" dirty="0" smtClean="0"/>
              <a:t> et Preston 1987-1992</a:t>
            </a:r>
            <a:endParaRPr lang="fr-BE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303415" cy="338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060849"/>
            <a:ext cx="4248473" cy="340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58052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Stimulation nerf médian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5652120" y="5816397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Stimulation nerf </a:t>
            </a:r>
            <a:r>
              <a:rPr lang="fr-BE" dirty="0" smtClean="0"/>
              <a:t>cubital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3851920" y="580526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Delta </a:t>
            </a:r>
            <a:r>
              <a:rPr lang="fr-BE" dirty="0" smtClean="0">
                <a:solidFill>
                  <a:srgbClr val="FF0000"/>
                </a:solidFill>
              </a:rPr>
              <a:t>&lt;0,8 ms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15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240" y="66"/>
              <a:ext cx="5268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r>
                <a:rPr lang="fr-BE" altLang="fr-FR" sz="3700" b="1" dirty="0" smtClean="0">
                  <a:ln w="6350">
                    <a:noFill/>
                  </a:ln>
                  <a:gradFill>
                    <a:gsLst>
                      <a:gs pos="0">
                        <a:schemeClr val="accent1">
                          <a:tint val="73000"/>
                          <a:satMod val="145000"/>
                        </a:schemeClr>
                      </a:gs>
                      <a:gs pos="73000">
                        <a:schemeClr val="accent1">
                          <a:tint val="73000"/>
                          <a:satMod val="145000"/>
                        </a:schemeClr>
                      </a:gs>
                      <a:gs pos="100000">
                        <a:schemeClr val="accent1">
                          <a:tint val="83000"/>
                          <a:satMod val="143000"/>
                        </a:schemeClr>
                      </a:gs>
                    </a:gsLst>
                    <a:lin ang="4800000" scaled="1"/>
                  </a:gra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Nouvelle approche </a:t>
              </a:r>
              <a:r>
                <a:rPr lang="fr-BE" altLang="fr-FR" sz="3700" b="1" dirty="0">
                  <a:ln w="6350">
                    <a:noFill/>
                  </a:ln>
                  <a:gradFill>
                    <a:gsLst>
                      <a:gs pos="0">
                        <a:schemeClr val="accent1">
                          <a:tint val="73000"/>
                          <a:satMod val="145000"/>
                        </a:schemeClr>
                      </a:gs>
                      <a:gs pos="73000">
                        <a:schemeClr val="accent1">
                          <a:tint val="73000"/>
                          <a:satMod val="145000"/>
                        </a:schemeClr>
                      </a:gs>
                      <a:gs pos="100000">
                        <a:schemeClr val="accent1">
                          <a:tint val="83000"/>
                          <a:satMod val="143000"/>
                        </a:schemeClr>
                      </a:gs>
                    </a:gsLst>
                    <a:lin ang="4800000" scaled="1"/>
                  </a:gra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diagnostic </a:t>
              </a:r>
              <a:endParaRPr lang="fr-BE" altLang="fr-FR" sz="2800" b="1" dirty="0" smtClean="0">
                <a:solidFill>
                  <a:schemeClr val="bg1"/>
                </a:solidFill>
                <a:latin typeface="Trebuchet MS" pitchFamily="34" charset="0"/>
              </a:endParaRPr>
            </a:p>
            <a:p>
              <a:r>
                <a:rPr lang="fr-BE" altLang="fr-FR" sz="2800" b="1" dirty="0" smtClean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100% of </a:t>
              </a:r>
              <a:r>
                <a:rPr lang="fr-BE" altLang="fr-FR" sz="20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specificity</a:t>
              </a:r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	89% of </a:t>
              </a:r>
              <a:r>
                <a:rPr lang="fr-BE" altLang="fr-FR" sz="2000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sensitivity</a:t>
              </a:r>
              <a:endParaRPr lang="fr-FR" alt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1740" y="696"/>
              <a:ext cx="223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r>
                <a:rPr lang="fr-BE" altLang="fr-FR" sz="2000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med</a:t>
              </a:r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 SCV and </a:t>
              </a:r>
              <a:r>
                <a:rPr lang="fr-BE" altLang="fr-FR" sz="2000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uln-med</a:t>
              </a:r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 SCV</a:t>
              </a:r>
            </a:p>
            <a:p>
              <a:pPr algn="ctr"/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(LN</a:t>
              </a:r>
              <a:r>
                <a:rPr lang="fr-BE" altLang="fr-FR" sz="2000" b="1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:</a:t>
              </a:r>
              <a:r>
                <a:rPr lang="fr-BE" altLang="fr-FR" sz="2000" b="1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fr-BE" altLang="fr-FR" sz="2000" b="1" dirty="0">
                  <a:solidFill>
                    <a:srgbClr val="FF0000"/>
                  </a:solidFill>
                  <a:latin typeface="Trebuchet MS" pitchFamily="34" charset="0"/>
                </a:rPr>
                <a:t>&gt;</a:t>
              </a:r>
              <a:r>
                <a:rPr lang="fr-BE" altLang="fr-FR" sz="2000" b="1" dirty="0" smtClean="0">
                  <a:solidFill>
                    <a:srgbClr val="FF3300"/>
                  </a:solidFill>
                  <a:latin typeface="Trebuchet MS" pitchFamily="34" charset="0"/>
                </a:rPr>
                <a:t>50 </a:t>
              </a:r>
              <a:r>
                <a:rPr lang="fr-BE" altLang="fr-FR" sz="2000" b="1" dirty="0">
                  <a:solidFill>
                    <a:srgbClr val="FF3300"/>
                  </a:solidFill>
                  <a:latin typeface="Trebuchet MS" pitchFamily="34" charset="0"/>
                </a:rPr>
                <a:t>m/s</a:t>
              </a:r>
              <a:r>
                <a:rPr lang="fr-BE" altLang="fr-FR" sz="2000" b="1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and</a:t>
              </a:r>
              <a:r>
                <a:rPr lang="fr-BE" altLang="fr-FR" sz="2000" b="1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fr-BE" altLang="fr-FR" sz="2000" b="1" dirty="0" smtClean="0">
                  <a:solidFill>
                    <a:srgbClr val="FF0000"/>
                  </a:solidFill>
                  <a:latin typeface="Trebuchet MS" pitchFamily="34" charset="0"/>
                </a:rPr>
                <a:t>&lt;</a:t>
              </a:r>
              <a:r>
                <a:rPr lang="fr-BE" altLang="fr-FR" sz="2000" b="1" dirty="0" smtClean="0">
                  <a:solidFill>
                    <a:srgbClr val="FF3300"/>
                  </a:solidFill>
                  <a:latin typeface="Trebuchet MS" pitchFamily="34" charset="0"/>
                </a:rPr>
                <a:t>14 m/s</a:t>
              </a:r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)</a:t>
              </a: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98" y="1230"/>
              <a:ext cx="22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r>
                <a:rPr lang="fr-BE" altLang="fr-FR" sz="2000">
                  <a:solidFill>
                    <a:srgbClr val="FF9900"/>
                  </a:solidFill>
                  <a:latin typeface="Trebuchet MS" pitchFamily="34" charset="0"/>
                </a:rPr>
                <a:t>Both abnormal</a:t>
              </a: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824" y="1230"/>
              <a:ext cx="22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r>
                <a:rPr lang="fr-BE" altLang="fr-FR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rebuchet MS" pitchFamily="34" charset="0"/>
                </a:rPr>
                <a:t>One normal,</a:t>
              </a:r>
              <a:r>
                <a:rPr lang="fr-BE" altLang="fr-FR" sz="2000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fr-BE" altLang="fr-FR" sz="2000" dirty="0">
                  <a:solidFill>
                    <a:srgbClr val="FF9900"/>
                  </a:solidFill>
                  <a:latin typeface="Trebuchet MS" pitchFamily="34" charset="0"/>
                </a:rPr>
                <a:t>one </a:t>
              </a:r>
              <a:r>
                <a:rPr lang="fr-BE" altLang="fr-FR" sz="2000" dirty="0" err="1">
                  <a:solidFill>
                    <a:srgbClr val="FF9900"/>
                  </a:solidFill>
                  <a:latin typeface="Trebuchet MS" pitchFamily="34" charset="0"/>
                </a:rPr>
                <a:t>abnormal</a:t>
              </a:r>
              <a:endParaRPr lang="fr-BE" altLang="fr-FR" sz="2000" dirty="0">
                <a:solidFill>
                  <a:srgbClr val="FF9900"/>
                </a:solidFill>
                <a:latin typeface="Trebuchet MS" pitchFamily="34" charset="0"/>
              </a:endParaRP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4314" y="1230"/>
              <a:ext cx="1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r>
                <a:rPr lang="fr-BE" altLang="fr-FR" sz="20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rebuchet MS" pitchFamily="34" charset="0"/>
                </a:rPr>
                <a:t>Both</a:t>
              </a:r>
              <a:r>
                <a:rPr lang="fr-BE" altLang="fr-FR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rebuchet MS" pitchFamily="34" charset="0"/>
                </a:rPr>
                <a:t> normal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806" y="1548"/>
              <a:ext cx="223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altLang="fr-FR" sz="2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rebuchet MS" pitchFamily="34" charset="0"/>
                </a:rPr>
                <a:t>14-7 </a:t>
              </a:r>
              <a:r>
                <a:rPr lang="fr-BE" altLang="fr-FR" sz="2000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rebuchet MS" pitchFamily="34" charset="0"/>
                </a:rPr>
                <a:t>method</a:t>
              </a:r>
              <a:endParaRPr lang="fr-BE" altLang="fr-FR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pitchFamily="34" charset="0"/>
              </a:endParaRPr>
            </a:p>
            <a:p>
              <a:pPr algn="ctr"/>
              <a:r>
                <a:rPr lang="fr-BE" altLang="fr-FR" sz="2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rebuchet MS" pitchFamily="34" charset="0"/>
                </a:rPr>
                <a:t>(LN : </a:t>
              </a:r>
              <a:r>
                <a:rPr lang="fr-BE" altLang="fr-FR" sz="2000" b="1" dirty="0" smtClean="0">
                  <a:solidFill>
                    <a:srgbClr val="FF0000"/>
                  </a:solidFill>
                  <a:latin typeface="Trebuchet MS" pitchFamily="34" charset="0"/>
                </a:rPr>
                <a:t>&lt;</a:t>
              </a:r>
              <a:r>
                <a:rPr lang="fr-BE" altLang="fr-FR" sz="2000" b="1" dirty="0" smtClean="0">
                  <a:solidFill>
                    <a:srgbClr val="FF3300"/>
                  </a:solidFill>
                  <a:latin typeface="Trebuchet MS" pitchFamily="34" charset="0"/>
                </a:rPr>
                <a:t>2.10</a:t>
              </a:r>
              <a:r>
                <a:rPr lang="fr-BE" altLang="fr-FR" sz="20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rebuchet MS" pitchFamily="34" charset="0"/>
                </a:rPr>
                <a:t>)</a:t>
              </a:r>
              <a:endParaRPr lang="fr-BE" altLang="fr-FR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782" y="1983"/>
              <a:ext cx="10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r>
                <a:rPr lang="fr-BE" altLang="fr-FR" sz="2000" dirty="0" err="1">
                  <a:solidFill>
                    <a:srgbClr val="FF9900"/>
                  </a:solidFill>
                  <a:latin typeface="Trebuchet MS" pitchFamily="34" charset="0"/>
                </a:rPr>
                <a:t>Abnormal</a:t>
              </a:r>
              <a:endParaRPr lang="fr-BE" altLang="fr-FR" sz="2000" dirty="0">
                <a:solidFill>
                  <a:srgbClr val="FF9900"/>
                </a:solidFill>
                <a:latin typeface="Trebuchet MS" pitchFamily="34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144" y="2009"/>
              <a:ext cx="10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r>
                <a:rPr lang="fr-BE" altLang="fr-FR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rebuchet MS" pitchFamily="34" charset="0"/>
                </a:rPr>
                <a:t>Normal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1848" y="3762"/>
              <a:ext cx="24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r>
                <a:rPr lang="fr-BE" altLang="fr-FR" sz="2000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med</a:t>
              </a:r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 </a:t>
              </a:r>
              <a:r>
                <a:rPr lang="fr-BE" altLang="fr-FR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LDM </a:t>
              </a:r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and </a:t>
              </a:r>
              <a:r>
                <a:rPr lang="fr-BE" altLang="fr-FR" sz="2000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med-uln</a:t>
              </a:r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 </a:t>
              </a:r>
              <a:r>
                <a:rPr lang="fr-BE" altLang="fr-FR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LDM</a:t>
              </a:r>
              <a:endParaRPr lang="fr-BE" alt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itchFamily="34" charset="0"/>
              </a:endParaRPr>
            </a:p>
            <a:p>
              <a:pPr algn="ctr"/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(LN : </a:t>
              </a:r>
              <a:r>
                <a:rPr lang="fr-BE" altLang="fr-FR" sz="2000" b="1" dirty="0">
                  <a:solidFill>
                    <a:srgbClr val="FF3300"/>
                  </a:solidFill>
                  <a:latin typeface="Trebuchet MS" pitchFamily="34" charset="0"/>
                </a:rPr>
                <a:t>3.8 ms</a:t>
              </a:r>
              <a:r>
                <a:rPr lang="fr-BE" altLang="fr-FR" sz="2000" b="1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and</a:t>
              </a:r>
              <a:r>
                <a:rPr lang="fr-BE" altLang="fr-FR" sz="2000" b="1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fr-BE" altLang="fr-FR" sz="2000" b="1" dirty="0">
                  <a:solidFill>
                    <a:srgbClr val="FF3300"/>
                  </a:solidFill>
                  <a:latin typeface="Trebuchet MS" pitchFamily="34" charset="0"/>
                </a:rPr>
                <a:t>0.9</a:t>
              </a:r>
              <a:r>
                <a:rPr lang="fr-BE" altLang="fr-FR" sz="2000" b="1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fr-BE" altLang="fr-FR" sz="2000" b="1" dirty="0">
                  <a:solidFill>
                    <a:srgbClr val="FF3300"/>
                  </a:solidFill>
                  <a:latin typeface="Trebuchet MS" pitchFamily="34" charset="0"/>
                </a:rPr>
                <a:t>ms</a:t>
              </a:r>
              <a:r>
                <a:rPr lang="fr-BE" altLang="fr-FR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rebuchet MS" pitchFamily="34" charset="0"/>
                </a:rPr>
                <a:t>)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198" y="3360"/>
              <a:ext cx="22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r>
                <a:rPr lang="fr-BE" altLang="fr-FR" sz="2000">
                  <a:solidFill>
                    <a:srgbClr val="FF9900"/>
                  </a:solidFill>
                  <a:latin typeface="Trebuchet MS" pitchFamily="34" charset="0"/>
                </a:rPr>
                <a:t>Both abnormal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1824" y="3366"/>
              <a:ext cx="22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r>
                <a:rPr lang="fr-BE" altLang="fr-FR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rebuchet MS" pitchFamily="34" charset="0"/>
                </a:rPr>
                <a:t>One normal,</a:t>
              </a:r>
              <a:r>
                <a:rPr lang="fr-BE" altLang="fr-FR" sz="2000" dirty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  <a:r>
                <a:rPr lang="fr-BE" altLang="fr-FR" sz="2000" dirty="0">
                  <a:solidFill>
                    <a:srgbClr val="FF9900"/>
                  </a:solidFill>
                  <a:latin typeface="Trebuchet MS" pitchFamily="34" charset="0"/>
                </a:rPr>
                <a:t>one </a:t>
              </a:r>
              <a:r>
                <a:rPr lang="fr-BE" altLang="fr-FR" sz="2000" dirty="0" err="1">
                  <a:solidFill>
                    <a:srgbClr val="FF9900"/>
                  </a:solidFill>
                  <a:latin typeface="Trebuchet MS" pitchFamily="34" charset="0"/>
                </a:rPr>
                <a:t>abnormal</a:t>
              </a:r>
              <a:endParaRPr lang="fr-BE" altLang="fr-FR" sz="2000" dirty="0">
                <a:solidFill>
                  <a:srgbClr val="FF9900"/>
                </a:solidFill>
                <a:latin typeface="Trebuchet MS" pitchFamily="34" charset="0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4314" y="3354"/>
              <a:ext cx="1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r>
                <a:rPr lang="fr-BE" altLang="fr-FR" sz="20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rebuchet MS" pitchFamily="34" charset="0"/>
                </a:rPr>
                <a:t>Both</a:t>
              </a:r>
              <a:r>
                <a:rPr lang="fr-BE" altLang="fr-FR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rebuchet MS" pitchFamily="34" charset="0"/>
                </a:rPr>
                <a:t> normal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327" y="1977"/>
              <a:ext cx="1164" cy="27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altLang="fr-FR" sz="2000" b="1">
                  <a:solidFill>
                    <a:srgbClr val="FF9900"/>
                  </a:solidFill>
                  <a:latin typeface="Trebuchet MS" pitchFamily="34" charset="0"/>
                </a:rPr>
                <a:t>Sensory CTS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342" y="2733"/>
              <a:ext cx="966" cy="46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altLang="fr-FR" sz="2000" b="1">
                  <a:solidFill>
                    <a:srgbClr val="FF9900"/>
                  </a:solidFill>
                  <a:latin typeface="Trebuchet MS" pitchFamily="34" charset="0"/>
                </a:rPr>
                <a:t>Sensory </a:t>
              </a:r>
            </a:p>
            <a:p>
              <a:pPr algn="ctr"/>
              <a:r>
                <a:rPr lang="fr-BE" altLang="fr-FR" sz="2000" b="1">
                  <a:solidFill>
                    <a:srgbClr val="FF9900"/>
                  </a:solidFill>
                  <a:latin typeface="Trebuchet MS" pitchFamily="34" charset="0"/>
                </a:rPr>
                <a:t>motor CTS</a:t>
              </a: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4623" y="2445"/>
              <a:ext cx="738" cy="25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altLang="fr-FR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rebuchet MS" pitchFamily="34" charset="0"/>
                </a:rPr>
                <a:t>No CTS</a:t>
              </a:r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810" y="1170"/>
              <a:ext cx="42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 flipV="1">
              <a:off x="810" y="1158"/>
              <a:ext cx="0" cy="12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V="1">
              <a:off x="2907" y="1158"/>
              <a:ext cx="0" cy="12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 flipV="1">
              <a:off x="5082" y="1158"/>
              <a:ext cx="0" cy="12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 flipV="1">
              <a:off x="810" y="3594"/>
              <a:ext cx="0" cy="12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 flipV="1">
              <a:off x="2896" y="3594"/>
              <a:ext cx="0" cy="12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V="1">
              <a:off x="5082" y="3594"/>
              <a:ext cx="0" cy="12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804" y="3705"/>
              <a:ext cx="42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807" y="1518"/>
              <a:ext cx="0" cy="33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28" name="Line 39"/>
            <p:cNvSpPr>
              <a:spLocks noChangeShapeType="1"/>
            </p:cNvSpPr>
            <p:nvPr/>
          </p:nvSpPr>
          <p:spPr bwMode="auto">
            <a:xfrm>
              <a:off x="5078" y="1542"/>
              <a:ext cx="1" cy="72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 flipV="1">
              <a:off x="5082" y="2838"/>
              <a:ext cx="0" cy="4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30" name="Line 41"/>
            <p:cNvSpPr>
              <a:spLocks noChangeShapeType="1"/>
            </p:cNvSpPr>
            <p:nvPr/>
          </p:nvSpPr>
          <p:spPr bwMode="auto">
            <a:xfrm>
              <a:off x="2910" y="1392"/>
              <a:ext cx="2" cy="20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31" name="Line 42"/>
            <p:cNvSpPr>
              <a:spLocks noChangeShapeType="1"/>
            </p:cNvSpPr>
            <p:nvPr/>
          </p:nvSpPr>
          <p:spPr bwMode="auto">
            <a:xfrm flipV="1">
              <a:off x="2886" y="2949"/>
              <a:ext cx="0" cy="33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32" name="Line 45"/>
            <p:cNvSpPr>
              <a:spLocks noChangeShapeType="1"/>
            </p:cNvSpPr>
            <p:nvPr/>
          </p:nvSpPr>
          <p:spPr bwMode="auto">
            <a:xfrm>
              <a:off x="810" y="2264"/>
              <a:ext cx="0" cy="41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33" name="Line 47"/>
            <p:cNvSpPr>
              <a:spLocks noChangeShapeType="1"/>
            </p:cNvSpPr>
            <p:nvPr/>
          </p:nvSpPr>
          <p:spPr bwMode="auto">
            <a:xfrm flipH="1" flipV="1">
              <a:off x="1554" y="2106"/>
              <a:ext cx="31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34" name="Line 48"/>
            <p:cNvSpPr>
              <a:spLocks noChangeShapeType="1"/>
            </p:cNvSpPr>
            <p:nvPr/>
          </p:nvSpPr>
          <p:spPr bwMode="auto">
            <a:xfrm>
              <a:off x="3900" y="2184"/>
              <a:ext cx="564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35" name="Line 49"/>
            <p:cNvSpPr>
              <a:spLocks noChangeShapeType="1"/>
            </p:cNvSpPr>
            <p:nvPr/>
          </p:nvSpPr>
          <p:spPr bwMode="auto">
            <a:xfrm flipV="1">
              <a:off x="2892" y="2310"/>
              <a:ext cx="1092" cy="6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36" name="Line 50"/>
            <p:cNvSpPr>
              <a:spLocks noChangeShapeType="1"/>
            </p:cNvSpPr>
            <p:nvPr/>
          </p:nvSpPr>
          <p:spPr bwMode="auto">
            <a:xfrm flipH="1" flipV="1">
              <a:off x="876" y="2457"/>
              <a:ext cx="201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37" name="Line 51"/>
            <p:cNvSpPr>
              <a:spLocks noChangeShapeType="1"/>
            </p:cNvSpPr>
            <p:nvPr/>
          </p:nvSpPr>
          <p:spPr bwMode="auto">
            <a:xfrm flipV="1">
              <a:off x="2908" y="1992"/>
              <a:ext cx="0" cy="12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38" name="Line 52"/>
            <p:cNvSpPr>
              <a:spLocks noChangeShapeType="1"/>
            </p:cNvSpPr>
            <p:nvPr/>
          </p:nvSpPr>
          <p:spPr bwMode="auto">
            <a:xfrm flipV="1">
              <a:off x="2688" y="2115"/>
              <a:ext cx="47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 flipV="1">
              <a:off x="4116" y="1680"/>
              <a:ext cx="804" cy="4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 flipH="1" flipV="1">
              <a:off x="894" y="1560"/>
              <a:ext cx="540" cy="36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41" name="Line 57"/>
            <p:cNvSpPr>
              <a:spLocks noChangeShapeType="1"/>
            </p:cNvSpPr>
            <p:nvPr/>
          </p:nvSpPr>
          <p:spPr bwMode="auto">
            <a:xfrm flipH="1">
              <a:off x="219" y="3486"/>
              <a:ext cx="10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42" name="Line 58"/>
            <p:cNvSpPr>
              <a:spLocks noChangeShapeType="1"/>
            </p:cNvSpPr>
            <p:nvPr/>
          </p:nvSpPr>
          <p:spPr bwMode="auto">
            <a:xfrm flipV="1">
              <a:off x="228" y="2463"/>
              <a:ext cx="0" cy="103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43" name="Line 59"/>
            <p:cNvSpPr>
              <a:spLocks noChangeShapeType="1"/>
            </p:cNvSpPr>
            <p:nvPr/>
          </p:nvSpPr>
          <p:spPr bwMode="auto">
            <a:xfrm>
              <a:off x="216" y="2460"/>
              <a:ext cx="55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  <p:sp>
          <p:nvSpPr>
            <p:cNvPr id="44" name="Line 60"/>
            <p:cNvSpPr>
              <a:spLocks noChangeShapeType="1"/>
            </p:cNvSpPr>
            <p:nvPr/>
          </p:nvSpPr>
          <p:spPr bwMode="auto">
            <a:xfrm flipV="1">
              <a:off x="2886" y="2445"/>
              <a:ext cx="0" cy="51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fr-BE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01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989" y="425470"/>
            <a:ext cx="82809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Techniques </a:t>
            </a:r>
            <a:r>
              <a:rPr lang="fr-BE" sz="37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ENMG</a:t>
            </a:r>
          </a:p>
          <a:p>
            <a:r>
              <a:rPr lang="fr-BE" sz="37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</a:t>
            </a:r>
            <a:r>
              <a:rPr lang="fr-BE" sz="28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					        Sensibilité</a:t>
            </a:r>
          </a:p>
          <a:p>
            <a:endParaRPr lang="fr-BE" sz="28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200" dirty="0" smtClean="0"/>
              <a:t>Comparaison </a:t>
            </a:r>
            <a:r>
              <a:rPr lang="fr-BE" sz="2200" dirty="0"/>
              <a:t>2ème lombrical/ </a:t>
            </a:r>
            <a:r>
              <a:rPr lang="fr-BE" sz="2200" dirty="0" smtClean="0"/>
              <a:t> 2éme IO               56 </a:t>
            </a:r>
            <a:r>
              <a:rPr lang="fr-BE" sz="2200" dirty="0"/>
              <a:t>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200" dirty="0" smtClean="0"/>
              <a:t>Latence </a:t>
            </a:r>
            <a:r>
              <a:rPr lang="fr-BE" sz="2200" dirty="0"/>
              <a:t>distale motrice </a:t>
            </a:r>
            <a:r>
              <a:rPr lang="fr-BE" sz="2200" dirty="0" smtClean="0"/>
              <a:t>                                            63</a:t>
            </a:r>
            <a:r>
              <a:rPr lang="fr-BE" sz="2200" dirty="0"/>
              <a:t>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200" dirty="0" smtClean="0"/>
              <a:t>BC </a:t>
            </a:r>
            <a:r>
              <a:rPr lang="fr-BE" sz="2200" dirty="0"/>
              <a:t>moteur </a:t>
            </a:r>
            <a:r>
              <a:rPr lang="fr-BE" sz="2200" dirty="0" smtClean="0"/>
              <a:t>                                                                  69%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200" dirty="0"/>
              <a:t>Comparaison médio-ulnaire sur IV  doigt         </a:t>
            </a:r>
            <a:r>
              <a:rPr lang="fr-BE" sz="2200" dirty="0" smtClean="0"/>
              <a:t>    </a:t>
            </a:r>
            <a:r>
              <a:rPr lang="fr-BE" sz="2200" dirty="0"/>
              <a:t>85%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200" dirty="0" smtClean="0"/>
              <a:t>VCS </a:t>
            </a:r>
            <a:r>
              <a:rPr lang="fr-BE" sz="2200" dirty="0"/>
              <a:t>médian </a:t>
            </a:r>
            <a:r>
              <a:rPr lang="fr-BE" sz="2200" dirty="0" err="1"/>
              <a:t>trans</a:t>
            </a:r>
            <a:r>
              <a:rPr lang="fr-BE" sz="2200" dirty="0"/>
              <a:t>-canalaire </a:t>
            </a:r>
            <a:r>
              <a:rPr lang="fr-BE" sz="2200" dirty="0" smtClean="0"/>
              <a:t>                                    74%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200" dirty="0"/>
              <a:t>VCS médian long segment </a:t>
            </a:r>
            <a:r>
              <a:rPr lang="fr-BE" sz="2200" dirty="0" smtClean="0"/>
              <a:t>                                      65%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200" dirty="0"/>
              <a:t>Comparaison médio-radial                                      65</a:t>
            </a:r>
            <a:r>
              <a:rPr lang="fr-BE" sz="2200" dirty="0" smtClean="0"/>
              <a:t>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200" dirty="0" smtClean="0"/>
              <a:t>TLI                                                                          80 à 90%</a:t>
            </a:r>
            <a:endParaRPr lang="fr-BE" sz="2200" dirty="0"/>
          </a:p>
          <a:p>
            <a:endParaRPr lang="fr-BE" sz="2200" dirty="0" smtClean="0"/>
          </a:p>
          <a:p>
            <a:r>
              <a:rPr lang="fr-BE" sz="2200" dirty="0" smtClean="0"/>
              <a:t>Malgré tout il existe des faux négatifs ( 10 à 15%) notamment  en rapport avec une atteinte très débutante ou une souffrance isolée des petites fibres  </a:t>
            </a:r>
            <a:endParaRPr lang="fr-BE" sz="2200" dirty="0"/>
          </a:p>
          <a:p>
            <a:endParaRPr lang="fr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65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/>
          </a:bodyPr>
          <a:lstStyle/>
          <a:p>
            <a:r>
              <a:rPr lang="fr-BE" dirty="0" smtClean="0"/>
              <a:t>Echographie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pic>
        <p:nvPicPr>
          <p:cNvPr id="5" name="Image 4" descr="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2637"/>
            <a:ext cx="4522107" cy="3452762"/>
          </a:xfrm>
          <a:prstGeom prst="rect">
            <a:avLst/>
          </a:prstGeom>
        </p:spPr>
      </p:pic>
      <p:pic>
        <p:nvPicPr>
          <p:cNvPr id="6" name="Image 5" descr="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892" y="1652638"/>
            <a:ext cx="4522108" cy="345276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87667" y="5345668"/>
            <a:ext cx="397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Absence de sensitive, LDM = 6,7 ms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20467" y="5345668"/>
            <a:ext cx="273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Absence de </a:t>
            </a:r>
            <a:r>
              <a:rPr lang="en-US" b="1" dirty="0" err="1" smtClean="0"/>
              <a:t>neuropathie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43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9383" y="116632"/>
            <a:ext cx="8229600" cy="864096"/>
          </a:xfrm>
        </p:spPr>
        <p:txBody>
          <a:bodyPr/>
          <a:lstStyle/>
          <a:p>
            <a:r>
              <a:rPr lang="fr-BE" dirty="0" smtClean="0"/>
              <a:t>IRM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59"/>
            <a:ext cx="4316305" cy="30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14183" y="1268760"/>
            <a:ext cx="4398665" cy="303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49716" y="3284985"/>
            <a:ext cx="2190064" cy="171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6305" y="8274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T2FS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5094938" y="8274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T1</a:t>
            </a:r>
            <a:endParaRPr lang="fr-BE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5" name="ZoneTexte 4"/>
              <p:cNvSpPr txBox="1"/>
              <p:nvPr/>
            </p:nvSpPr>
            <p:spPr>
              <a:xfrm>
                <a:off x="347673" y="5085184"/>
                <a:ext cx="847329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/>
                  <a:t>IRM du nerf médian (flèche) dans le canal carpien. Séquences axiales pondérées T1 et </a:t>
                </a:r>
                <a:r>
                  <a:rPr lang="fr-BE" dirty="0" smtClean="0"/>
                  <a:t>T2 avec </a:t>
                </a:r>
                <a:r>
                  <a:rPr lang="fr-BE" dirty="0"/>
                  <a:t>suppression du signal de la graisse </a:t>
                </a:r>
                <a:r>
                  <a:rPr lang="fr-BE" dirty="0" smtClean="0"/>
                  <a:t>: </a:t>
                </a:r>
                <a:r>
                  <a:rPr lang="fr-BE" dirty="0"/>
                  <a:t>une résolution spatiale suffisante permet </a:t>
                </a:r>
                <a:r>
                  <a:rPr lang="fr-BE" dirty="0" smtClean="0"/>
                  <a:t>de distinguer </a:t>
                </a:r>
                <a:r>
                  <a:rPr lang="fr-BE" dirty="0"/>
                  <a:t>les fascicules nerveux iso T1 et </a:t>
                </a:r>
                <a:r>
                  <a:rPr lang="fr-BE" dirty="0" err="1"/>
                  <a:t>hyperintense</a:t>
                </a:r>
                <a:r>
                  <a:rPr lang="fr-BE" dirty="0"/>
                  <a:t> T2 au sein de leurs </a:t>
                </a:r>
                <a:r>
                  <a:rPr lang="fr-BE" dirty="0" smtClean="0"/>
                  <a:t>enveloppes </a:t>
                </a:r>
                <a:r>
                  <a:rPr lang="fr-BE" dirty="0" err="1" smtClean="0"/>
                  <a:t>hypointenses</a:t>
                </a:r>
                <a:r>
                  <a:rPr lang="fr-BE" dirty="0" smtClean="0"/>
                  <a:t> </a:t>
                </a:r>
                <a:r>
                  <a:rPr lang="fr-BE" dirty="0"/>
                  <a:t>en pondération T1 et </a:t>
                </a:r>
                <a:r>
                  <a:rPr lang="fr-BE" dirty="0" smtClean="0"/>
                  <a:t>T2 </a:t>
                </a:r>
                <a:endParaRPr lang="fr-BE" dirty="0"/>
              </a:p>
              <a:p>
                <a:r>
                  <a:rPr lang="fr-BE" sz="900" dirty="0" smtClean="0"/>
                  <a:t>IKEDA </a:t>
                </a:r>
                <a:r>
                  <a:rPr lang="fr-BE" sz="900" dirty="0"/>
                  <a:t>K., HAUGHTON V.M., HO K.C., NOWICKI B.H. 1996. </a:t>
                </a:r>
                <a:r>
                  <a:rPr lang="fr-BE" sz="900" dirty="0" err="1"/>
                  <a:t>Correlative</a:t>
                </a:r>
                <a:r>
                  <a:rPr lang="fr-BE" sz="900" dirty="0"/>
                  <a:t> MR-</a:t>
                </a:r>
                <a:r>
                  <a:rPr lang="fr-BE" sz="900" dirty="0" err="1"/>
                  <a:t>anatomic</a:t>
                </a:r>
                <a:r>
                  <a:rPr lang="fr-BE" sz="900" dirty="0"/>
                  <a:t> </a:t>
                </a:r>
                <a:r>
                  <a:rPr lang="fr-BE" sz="900" dirty="0" err="1"/>
                  <a:t>study</a:t>
                </a:r>
                <a:r>
                  <a:rPr lang="fr-BE" sz="900" dirty="0"/>
                  <a:t> of the </a:t>
                </a:r>
                <a:r>
                  <a:rPr lang="fr-BE" sz="900" dirty="0" err="1"/>
                  <a:t>median</a:t>
                </a:r>
                <a:r>
                  <a:rPr lang="fr-BE" sz="900" dirty="0"/>
                  <a:t> nerve. AJR Am J </a:t>
                </a:r>
                <a:r>
                  <a:rPr lang="fr-BE" sz="900" dirty="0" err="1"/>
                  <a:t>Roentgenol</a:t>
                </a:r>
                <a:r>
                  <a:rPr lang="fr-BE" sz="900" dirty="0"/>
                  <a:t> </a:t>
                </a:r>
                <a:r>
                  <a:rPr lang="fr-BE" sz="900" dirty="0" smtClean="0"/>
                  <a:t>167:1233-</a:t>
                </a:r>
                <a14:m>
                  <m:oMath xmlns:m="http://schemas.openxmlformats.org/officeDocument/2006/math">
                    <a:fld id="{1F9E811F-45F2-42BC-91D5-CD924170590C}" type="mathplaceholder">
                      <a:rPr lang="fr-BE" sz="900" i="1" smtClean="0">
                        <a:latin typeface="Cambria Math"/>
                      </a:rPr>
                      <a:t>Tapez une équation ici.</a:t>
                    </a:fld>
                  </m:oMath>
                </a14:m>
                <a:r>
                  <a:rPr lang="fr-BE" sz="900" dirty="0" smtClean="0"/>
                  <a:t>1236</a:t>
                </a:r>
                <a:endParaRPr lang="fr-BE" sz="900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73" y="5085184"/>
                <a:ext cx="8473296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576" t="-1646" b="-412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/>
          <p:cNvCxnSpPr/>
          <p:nvPr/>
        </p:nvCxnSpPr>
        <p:spPr>
          <a:xfrm>
            <a:off x="5724128" y="1124744"/>
            <a:ext cx="864096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032508" y="1093467"/>
            <a:ext cx="669935" cy="750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34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030" y="-99392"/>
            <a:ext cx="8229600" cy="5095465"/>
          </a:xfrm>
        </p:spPr>
        <p:txBody>
          <a:bodyPr>
            <a:normAutofit/>
          </a:bodyPr>
          <a:lstStyle/>
          <a:p>
            <a:r>
              <a:rPr lang="fr-BE" sz="7200" dirty="0" err="1">
                <a:solidFill>
                  <a:schemeClr val="tx1"/>
                </a:solidFill>
                <a:latin typeface="Calvin" pitchFamily="2" charset="0"/>
              </a:rPr>
              <a:t>What</a:t>
            </a:r>
            <a:r>
              <a:rPr lang="fr-BE" sz="7200" dirty="0">
                <a:solidFill>
                  <a:schemeClr val="tx1"/>
                </a:solidFill>
                <a:latin typeface="Calvin" pitchFamily="2" charset="0"/>
              </a:rPr>
              <a:t> </a:t>
            </a:r>
            <a:r>
              <a:rPr lang="fr-BE" sz="7200" dirty="0" err="1">
                <a:solidFill>
                  <a:schemeClr val="tx1"/>
                </a:solidFill>
                <a:latin typeface="Calvin" pitchFamily="2" charset="0"/>
              </a:rPr>
              <a:t>else</a:t>
            </a:r>
            <a:r>
              <a:rPr lang="fr-BE" sz="7200" dirty="0">
                <a:solidFill>
                  <a:schemeClr val="tx1"/>
                </a:solidFill>
                <a:latin typeface="Calvin" pitchFamily="2" charset="0"/>
              </a:rPr>
              <a:t> ?</a:t>
            </a:r>
            <a:r>
              <a:rPr lang="fr-BE" sz="7200" dirty="0">
                <a:latin typeface="Calvin" pitchFamily="2" charset="0"/>
              </a:rPr>
              <a:t/>
            </a:r>
            <a:br>
              <a:rPr lang="fr-BE" sz="7200" dirty="0">
                <a:latin typeface="Calvin" pitchFamily="2" charset="0"/>
              </a:rPr>
            </a:br>
            <a:r>
              <a:rPr lang="fr-FR" sz="7200" dirty="0">
                <a:effectLst/>
              </a:rPr>
              <a:t/>
            </a:r>
            <a:br>
              <a:rPr lang="fr-FR" sz="7200" dirty="0">
                <a:effectLst/>
              </a:rPr>
            </a:br>
            <a:endParaRPr lang="fr-BE" sz="7200" dirty="0"/>
          </a:p>
        </p:txBody>
      </p:sp>
      <p:pic>
        <p:nvPicPr>
          <p:cNvPr id="2050" name="Picture 2" descr="George Cloone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25234" y="3134147"/>
            <a:ext cx="4968552" cy="372385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772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Epidémiologie</a:t>
            </a:r>
          </a:p>
          <a:p>
            <a:r>
              <a:rPr lang="fr-BE" dirty="0" smtClean="0"/>
              <a:t>Anatomie</a:t>
            </a:r>
          </a:p>
          <a:p>
            <a:r>
              <a:rPr lang="fr-BE" dirty="0" smtClean="0"/>
              <a:t>Clinique</a:t>
            </a:r>
          </a:p>
          <a:p>
            <a:r>
              <a:rPr lang="fr-BE" dirty="0" smtClean="0"/>
              <a:t>Exploration : ENMG et échographie</a:t>
            </a:r>
          </a:p>
          <a:p>
            <a:r>
              <a:rPr lang="fr-BE" dirty="0" smtClean="0">
                <a:solidFill>
                  <a:schemeClr val="accent4">
                    <a:lumMod val="75000"/>
                  </a:schemeClr>
                </a:solidFill>
              </a:rPr>
              <a:t>Cinq situations cliniques</a:t>
            </a:r>
            <a:endParaRPr lang="fr-B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90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/>
          </a:bodyPr>
          <a:lstStyle/>
          <a:p>
            <a:r>
              <a:rPr lang="fr-BE" dirty="0" smtClean="0"/>
              <a:t>What Else ?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plus (SCC non idiopathique)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maladie générale</a:t>
            </a:r>
            <a:br>
              <a:rPr lang="fr-BE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facteur étiologique local</a:t>
            </a:r>
            <a:br>
              <a:rPr lang="fr-BE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neuropathie périphérique diffuse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Atteintes du nerf médian en dehors du CC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Atteintes nerveuses non tronculaires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PNP/PRN  avec ou sans CC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Pathologies non neurologiques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43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1. </a:t>
            </a:r>
            <a:r>
              <a:rPr lang="fr-BE" sz="3200" dirty="0" smtClean="0"/>
              <a:t>Canal </a:t>
            </a:r>
            <a:r>
              <a:rPr lang="fr-BE" sz="3200" dirty="0"/>
              <a:t>carpien plus</a:t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PRh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Diabète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Hypothyroidie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Acromégalie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Obésite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Maladies de surcharge : amylose (substance amyloïde), hémodialyse (beta2-microglobuline)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43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1. </a:t>
            </a:r>
            <a:r>
              <a:rPr lang="fr-BE" sz="3200" dirty="0" smtClean="0"/>
              <a:t>Canal </a:t>
            </a:r>
            <a:r>
              <a:rPr lang="fr-BE" sz="3200" dirty="0"/>
              <a:t>carpien plus</a:t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PRh</a:t>
            </a:r>
            <a:r>
              <a:rPr lang="fr-BE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Douleur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Raideur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Tuméfaction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Ténosynovite des fléchisseurs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err="1" smtClean="0"/>
              <a:t>Sy</a:t>
            </a:r>
            <a:r>
              <a:rPr lang="fr-BE" dirty="0" smtClean="0"/>
              <a:t> inflammatoire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/>
              <a:t>(idem </a:t>
            </a:r>
            <a:r>
              <a:rPr lang="fr-BE" dirty="0" smtClean="0"/>
              <a:t>Goutte </a:t>
            </a:r>
            <a:r>
              <a:rPr lang="fr-BE" dirty="0" err="1" smtClean="0"/>
              <a:t>tophi</a:t>
            </a:r>
            <a:r>
              <a:rPr lang="fr-BE" dirty="0" smtClean="0"/>
              <a:t> goutteux </a:t>
            </a:r>
            <a:r>
              <a:rPr lang="fr-BE" dirty="0" err="1" smtClean="0"/>
              <a:t>intracanalaires</a:t>
            </a:r>
            <a:r>
              <a:rPr lang="fr-BE" dirty="0" smtClean="0"/>
              <a:t>)</a:t>
            </a:r>
            <a:endParaRPr lang="fr-BE" dirty="0"/>
          </a:p>
          <a:p>
            <a:pPr lvl="1">
              <a:buFont typeface="Wingdings" panose="05000000000000000000" pitchFamily="2" charset="2"/>
              <a:buChar char="§"/>
            </a:pPr>
            <a:endParaRPr lang="fr-BE" dirty="0" smtClean="0"/>
          </a:p>
          <a:p>
            <a:pPr marL="585216" lvl="1" indent="0">
              <a:buNone/>
            </a:pP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Diabète</a:t>
            </a:r>
            <a:endParaRPr lang="fr-BE" b="1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Hypothyroidie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Acromégalie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Obésite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Maladies </a:t>
            </a:r>
            <a:r>
              <a:rPr lang="fr-BE" dirty="0"/>
              <a:t>de surcharge : amylose (substance amyloïde), hémodialyse (beta2-microglobuline)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40152" y="1628800"/>
            <a:ext cx="2670048" cy="165811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37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1. </a:t>
            </a:r>
            <a:r>
              <a:rPr lang="fr-BE" sz="3200" dirty="0" smtClean="0"/>
              <a:t>Canal </a:t>
            </a:r>
            <a:r>
              <a:rPr lang="fr-BE" sz="3200" dirty="0"/>
              <a:t>carpien plus</a:t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PRh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Absence des facteurs favorisants à l’anamnèse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Risque relatif de 2 à 3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14 % sans PNP, 30% avec PNP</a:t>
            </a:r>
          </a:p>
          <a:p>
            <a:pPr marL="585216" lvl="1" indent="0">
              <a:buNone/>
            </a:pP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Hypothyroidie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Acromégalie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Obésite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Maladies </a:t>
            </a:r>
            <a:r>
              <a:rPr lang="fr-BE" dirty="0"/>
              <a:t>de surcharge : amylose (substance amyloïde), hémodialyse (beta2-microglobuline)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69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1. </a:t>
            </a:r>
            <a:r>
              <a:rPr lang="fr-BE" sz="3200" dirty="0" smtClean="0"/>
              <a:t>Canal </a:t>
            </a:r>
            <a:r>
              <a:rPr lang="fr-BE" sz="3200" dirty="0"/>
              <a:t>carpien plus</a:t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091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PRh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Diabète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Hypothyroidie</a:t>
            </a:r>
            <a:endParaRPr lang="fr-BE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3% des SCC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Femme jeune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/>
              <a:t>Apparition récente de la </a:t>
            </a:r>
            <a:r>
              <a:rPr lang="fr-BE" sz="2000" dirty="0" smtClean="0"/>
              <a:t>∑</a:t>
            </a:r>
            <a:endParaRPr lang="fr-BE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Bilatéral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Prise  </a:t>
            </a:r>
            <a:r>
              <a:rPr lang="fr-BE" dirty="0"/>
              <a:t>de poids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Biologie TSH ,T4 libre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dirty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Acromégalie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Obésite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/>
              <a:t>Maladies de surcharge : amylose (substance amyloïde), hémodialyse (beta2-microglobuline)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85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1. </a:t>
            </a:r>
            <a:r>
              <a:rPr lang="fr-BE" sz="3200" dirty="0" smtClean="0"/>
              <a:t>Canal </a:t>
            </a:r>
            <a:r>
              <a:rPr lang="fr-BE" sz="3200" dirty="0"/>
              <a:t>carpien plus</a:t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PRh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Diabète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Hypothyroidie</a:t>
            </a:r>
            <a:endParaRPr lang="fr-BE" dirty="0" smtClean="0"/>
          </a:p>
          <a:p>
            <a:pPr marL="137160" indent="0">
              <a:buNone/>
            </a:pP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Acromégalie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BE" dirty="0" smtClean="0"/>
              <a:t>rare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Douleurs articulaires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Atteinte </a:t>
            </a:r>
            <a:r>
              <a:rPr lang="fr-BE" dirty="0" err="1" smtClean="0"/>
              <a:t>multicanalaire</a:t>
            </a:r>
            <a:r>
              <a:rPr lang="fr-BE" dirty="0" smtClean="0"/>
              <a:t> </a:t>
            </a:r>
          </a:p>
          <a:p>
            <a:pPr marL="585216" lvl="1" indent="0">
              <a:buNone/>
            </a:pPr>
            <a:endParaRPr lang="fr-BE" dirty="0" smtClean="0"/>
          </a:p>
          <a:p>
            <a:pPr marL="585216" lvl="1" indent="0">
              <a:buNone/>
            </a:pP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Obésité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Lien discuté mais dans une étude chez des patients  ayant des  plaintes </a:t>
            </a:r>
            <a:r>
              <a:rPr lang="fr-BE" dirty="0"/>
              <a:t>diverses aux </a:t>
            </a:r>
            <a:r>
              <a:rPr lang="fr-BE" dirty="0" smtClean="0"/>
              <a:t>MS (</a:t>
            </a:r>
            <a:r>
              <a:rPr lang="fr-BE" dirty="0"/>
              <a:t>pas forcément de CC</a:t>
            </a:r>
            <a:r>
              <a:rPr lang="fr-BE" dirty="0" smtClean="0"/>
              <a:t>), on retrouve  43% </a:t>
            </a:r>
            <a:r>
              <a:rPr lang="fr-BE" dirty="0" smtClean="0"/>
              <a:t>de </a:t>
            </a:r>
            <a:r>
              <a:rPr lang="fr-BE" dirty="0" smtClean="0"/>
              <a:t>femmes</a:t>
            </a:r>
            <a:r>
              <a:rPr lang="fr-BE" dirty="0" smtClean="0"/>
              <a:t> et </a:t>
            </a:r>
            <a:r>
              <a:rPr lang="fr-BE" dirty="0" smtClean="0"/>
              <a:t>32%</a:t>
            </a:r>
            <a:r>
              <a:rPr lang="fr-BE" dirty="0" smtClean="0"/>
              <a:t> </a:t>
            </a:r>
            <a:r>
              <a:rPr lang="fr-BE" dirty="0" smtClean="0"/>
              <a:t>d’hommes  obèses avec  </a:t>
            </a:r>
            <a:r>
              <a:rPr lang="fr-BE" dirty="0" smtClean="0"/>
              <a:t>un SCC  contre respectivement  21% et 0% des sujets maigres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/>
              <a:t>Maladies de surcharge : amylose (substance amyloïde), </a:t>
            </a:r>
            <a:r>
              <a:rPr lang="fr-BE" dirty="0" smtClean="0"/>
              <a:t>hémodialyse (beta2-microglobuline)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80112" y="2663775"/>
            <a:ext cx="2628900" cy="1743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47245" y="2420888"/>
            <a:ext cx="933450" cy="11144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00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1. </a:t>
            </a:r>
            <a:r>
              <a:rPr lang="fr-BE" sz="3200" dirty="0" smtClean="0"/>
              <a:t>Canal </a:t>
            </a:r>
            <a:r>
              <a:rPr lang="fr-BE" sz="3200" dirty="0"/>
              <a:t>carpien plus</a:t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31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PRh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Diabète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Hypothyroidie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Acromégalie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Obésite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Maladies de surcharge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amylose héréditaire (substance amyloïde),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hémodialyse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quasi constant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lié à l’accumulation de beta2-microglobuline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ssocié à neuropathie ulnaire au coude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écidive fréquente après chirurgie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BE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69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1. </a:t>
            </a:r>
            <a:r>
              <a:rPr lang="fr-BE" sz="3200" dirty="0" smtClean="0"/>
              <a:t>Canal </a:t>
            </a:r>
            <a:r>
              <a:rPr lang="fr-BE" sz="3200" dirty="0"/>
              <a:t>carpien plus</a:t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70916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Grossesse/Lactation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2 à 4,6% des SCC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/>
              <a:t>3° </a:t>
            </a:r>
            <a:r>
              <a:rPr lang="fr-BE" dirty="0" smtClean="0"/>
              <a:t>trimestre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50% paresthésies nocturnes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43% anomalies enmg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 de conduction fréquent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10% f.  </a:t>
            </a:r>
            <a:r>
              <a:rPr lang="fr-BE" dirty="0"/>
              <a:t>s</a:t>
            </a:r>
            <a:r>
              <a:rPr lang="fr-BE" dirty="0" smtClean="0"/>
              <a:t>évère et aigue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/>
              <a:t>Peu de plainte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Att motrice sévère amyotrophie  60%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2° lombrical préservé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0,1% des SCC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Mal de surcharge </a:t>
            </a:r>
            <a:r>
              <a:rPr lang="fr-BE" dirty="0" err="1" smtClean="0"/>
              <a:t>mucopolysaccharidose</a:t>
            </a:r>
            <a:r>
              <a:rPr lang="fr-BE" dirty="0" smtClean="0"/>
              <a:t> </a:t>
            </a:r>
          </a:p>
          <a:p>
            <a:pPr marL="1124712" lvl="3" indent="0">
              <a:buNone/>
            </a:pPr>
            <a:r>
              <a:rPr lang="fr-BE" dirty="0" smtClean="0"/>
              <a:t>(</a:t>
            </a:r>
            <a:r>
              <a:rPr lang="fr-BE" dirty="0"/>
              <a:t>hydrocéphalie, RM)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Mal </a:t>
            </a:r>
            <a:r>
              <a:rPr lang="fr-BE" dirty="0"/>
              <a:t>de </a:t>
            </a:r>
            <a:r>
              <a:rPr lang="fr-BE" dirty="0" smtClean="0"/>
              <a:t>Fabry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Trisomie 21</a:t>
            </a:r>
            <a:endParaRPr lang="fr-BE" sz="15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Mal de Tangier très rare</a:t>
            </a:r>
          </a:p>
          <a:p>
            <a:pPr marL="905256" lvl="2" indent="0">
              <a:buNone/>
            </a:pPr>
            <a:endParaRPr lang="fr-BE" sz="1500" dirty="0"/>
          </a:p>
          <a:p>
            <a:pPr lvl="1">
              <a:buFont typeface="Wingdings" panose="05000000000000000000" pitchFamily="2" charset="2"/>
              <a:buChar char="§"/>
            </a:pPr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42103" y="2996952"/>
            <a:ext cx="306299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34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71703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1. </a:t>
            </a:r>
            <a:r>
              <a:rPr lang="fr-BE" sz="3200" dirty="0" smtClean="0"/>
              <a:t>Canal </a:t>
            </a:r>
            <a:r>
              <a:rPr lang="fr-BE" sz="3200" dirty="0"/>
              <a:t>carpien </a:t>
            </a:r>
            <a:r>
              <a:rPr lang="fr-BE" sz="3200" dirty="0" smtClean="0"/>
              <a:t>plus</a:t>
            </a:r>
            <a:br>
              <a:rPr lang="fr-BE" sz="3200" dirty="0" smtClean="0"/>
            </a:br>
            <a:r>
              <a:rPr lang="fr-BE" sz="3200" dirty="0"/>
              <a:t>Facteurs locaux </a:t>
            </a:r>
            <a:br>
              <a:rPr lang="fr-BE" sz="3200" dirty="0"/>
            </a:b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624" y="1484784"/>
            <a:ext cx="8229600" cy="5069160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endParaRPr lang="fr-BE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BE" sz="3100" dirty="0" smtClean="0"/>
              <a:t>Caractère Asymétrique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sz="3100" dirty="0" smtClean="0"/>
              <a:t>Souvent Aigu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sz="3100" dirty="0" smtClean="0"/>
              <a:t>Moteur&gt; sensitif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BE" sz="3100" dirty="0" smtClean="0"/>
              <a:t>Atteinte très sévère </a:t>
            </a:r>
          </a:p>
          <a:p>
            <a:pPr>
              <a:buFont typeface="Courier New" panose="02070309020205020404" pitchFamily="49" charset="0"/>
              <a:buChar char="o"/>
            </a:pPr>
            <a:endParaRPr lang="fr-BE" sz="33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Muscle surnuméraire  0,7%</a:t>
            </a:r>
          </a:p>
          <a:p>
            <a:pPr lvl="1"/>
            <a:r>
              <a:rPr lang="fr-BE" dirty="0" smtClean="0"/>
              <a:t>Artère Médiane persistante</a:t>
            </a:r>
          </a:p>
          <a:p>
            <a:pPr lvl="1"/>
            <a:r>
              <a:rPr lang="fr-BE" dirty="0" smtClean="0"/>
              <a:t>Kas  0,4%</a:t>
            </a:r>
          </a:p>
          <a:p>
            <a:pPr lvl="1"/>
            <a:r>
              <a:rPr lang="fr-BE" dirty="0" smtClean="0"/>
              <a:t>Lipome</a:t>
            </a:r>
          </a:p>
          <a:p>
            <a:pPr lvl="1"/>
            <a:r>
              <a:rPr lang="fr-BE" dirty="0" smtClean="0"/>
              <a:t>Névrome</a:t>
            </a:r>
          </a:p>
          <a:p>
            <a:pPr lvl="1"/>
            <a:r>
              <a:rPr lang="fr-BE" dirty="0" smtClean="0"/>
              <a:t>Tumeur exceptionnel</a:t>
            </a:r>
          </a:p>
          <a:p>
            <a:pPr lvl="1"/>
            <a:r>
              <a:rPr lang="fr-BE" dirty="0" smtClean="0"/>
              <a:t>Hématome (anticoagulant)</a:t>
            </a:r>
          </a:p>
          <a:p>
            <a:pPr lvl="1"/>
            <a:r>
              <a:rPr lang="fr-BE" dirty="0" smtClean="0"/>
              <a:t>Post-traumatique, </a:t>
            </a:r>
          </a:p>
          <a:p>
            <a:pPr marL="905256" lvl="2" indent="0">
              <a:buNone/>
            </a:pPr>
            <a:r>
              <a:rPr lang="fr-BE" dirty="0" err="1" smtClean="0"/>
              <a:t>hyperflexion</a:t>
            </a:r>
            <a:r>
              <a:rPr lang="fr-BE" dirty="0" smtClean="0"/>
              <a:t> du poignet</a:t>
            </a:r>
          </a:p>
          <a:p>
            <a:pPr lvl="1"/>
            <a:r>
              <a:rPr lang="fr-BE" dirty="0"/>
              <a:t>C</a:t>
            </a:r>
            <a:r>
              <a:rPr lang="fr-BE" dirty="0" smtClean="0"/>
              <a:t>a++ intracanalaire, </a:t>
            </a:r>
            <a:r>
              <a:rPr lang="fr-BE" dirty="0" err="1" smtClean="0"/>
              <a:t>tophi</a:t>
            </a:r>
            <a:endParaRPr lang="fr-BE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fr-BE" dirty="0" smtClean="0"/>
          </a:p>
          <a:p>
            <a:r>
              <a:rPr lang="fr-BE" dirty="0" smtClean="0"/>
              <a:t>ECHO ou IRM ont une place privilégiée </a:t>
            </a:r>
          </a:p>
          <a:p>
            <a:pPr marL="137160" indent="0">
              <a:buNone/>
            </a:pPr>
            <a:r>
              <a:rPr lang="fr-BE" dirty="0" smtClean="0"/>
              <a:t>        dans ces conditions  </a:t>
            </a:r>
          </a:p>
          <a:p>
            <a:pPr marL="585216" lvl="1" indent="0">
              <a:buNone/>
            </a:pPr>
            <a:r>
              <a:rPr lang="fr-BE" dirty="0" smtClean="0"/>
              <a:t> Sensibilité de 67%  spécificité de 97%</a:t>
            </a:r>
            <a:endParaRPr lang="fr-BE" dirty="0"/>
          </a:p>
        </p:txBody>
      </p:sp>
      <p:pic>
        <p:nvPicPr>
          <p:cNvPr id="4" name="Image 3" descr="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424" y="1664519"/>
            <a:ext cx="4522107" cy="3452762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3779912" y="2564904"/>
            <a:ext cx="2421632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56176" y="3717032"/>
            <a:ext cx="2971355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87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accent4">
                    <a:lumMod val="75000"/>
                  </a:schemeClr>
                </a:solidFill>
              </a:rPr>
              <a:t>Epidémiologie</a:t>
            </a:r>
          </a:p>
          <a:p>
            <a:r>
              <a:rPr lang="fr-BE" dirty="0" smtClean="0"/>
              <a:t>Anatomie</a:t>
            </a:r>
          </a:p>
          <a:p>
            <a:r>
              <a:rPr lang="fr-BE" dirty="0" smtClean="0"/>
              <a:t>Clinique</a:t>
            </a:r>
          </a:p>
          <a:p>
            <a:r>
              <a:rPr lang="fr-BE" dirty="0" smtClean="0"/>
              <a:t>Exploration : ENMG et échographie</a:t>
            </a:r>
          </a:p>
          <a:p>
            <a:r>
              <a:rPr lang="fr-BE" dirty="0" smtClean="0"/>
              <a:t>Cinq situations cliniques</a:t>
            </a:r>
            <a:endParaRPr lang="fr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71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86104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1. Canal carpien plus</a:t>
            </a:r>
            <a:br>
              <a:rPr lang="fr-BE" dirty="0" smtClean="0"/>
            </a:br>
            <a:r>
              <a:rPr lang="fr-BE" sz="3200" dirty="0" smtClean="0"/>
              <a:t>et neuropathie associée</a:t>
            </a:r>
            <a:br>
              <a:rPr lang="fr-BE" sz="3200" dirty="0" smtClean="0"/>
            </a:br>
            <a:r>
              <a:rPr lang="fr-BE" sz="3200" dirty="0" smtClean="0"/>
              <a:t>HNPP</a:t>
            </a: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1 à 4%des SCC associés à HNPP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Bloc de conduction dans zone d’enclavement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Ulnaire au coude souvent asymptomatique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Asymétrique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PNP démyélinisante sous-jacente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Amplitude PAS M </a:t>
            </a:r>
            <a:r>
              <a:rPr lang="fr-BE" dirty="0" err="1" smtClean="0"/>
              <a:t>inf</a:t>
            </a:r>
            <a:r>
              <a:rPr lang="fr-BE" dirty="0" smtClean="0"/>
              <a:t>  ↓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/>
              <a:t>Ondes F </a:t>
            </a:r>
            <a:r>
              <a:rPr lang="fr-BE" dirty="0" smtClean="0"/>
              <a:t>augmentées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VC basse mais LDM ↑↑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TLI  &lt;</a:t>
            </a:r>
            <a:r>
              <a:rPr lang="fr-BE" dirty="0" smtClean="0"/>
              <a:t>0,34  </a:t>
            </a:r>
            <a:endParaRPr lang="fr-BE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3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0" y="0"/>
            <a:ext cx="2085975" cy="66008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9513" name="Picture 9" descr="C:\Mes documents\Mes images\Conduction F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0" contrast="100000"/>
          </a:blip>
          <a:srcRect/>
          <a:stretch>
            <a:fillRect/>
          </a:stretch>
        </p:blipFill>
        <p:spPr bwMode="auto">
          <a:xfrm>
            <a:off x="30406" y="-289789"/>
            <a:ext cx="4143375" cy="6761163"/>
          </a:xfrm>
          <a:prstGeom prst="rect">
            <a:avLst/>
          </a:prstGeom>
          <a:noFill/>
        </p:spPr>
      </p:pic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2102094" y="0"/>
            <a:ext cx="7041906" cy="6852382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2489200" y="1350963"/>
            <a:ext cx="55038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r>
              <a:rPr lang="fr-BE" b="1" dirty="0">
                <a:latin typeface="Century Gothic" pitchFamily="-84" charset="0"/>
              </a:rPr>
              <a:t>Terminal Latency Index :</a:t>
            </a:r>
          </a:p>
        </p:txBody>
      </p:sp>
      <p:sp>
        <p:nvSpPr>
          <p:cNvPr id="149506" name="WordArt 2"/>
          <p:cNvSpPr>
            <a:spLocks noChangeArrowheads="1" noChangeShapeType="1" noTextEdit="1"/>
          </p:cNvSpPr>
          <p:nvPr/>
        </p:nvSpPr>
        <p:spPr bwMode="auto">
          <a:xfrm>
            <a:off x="2603500" y="454025"/>
            <a:ext cx="2763838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Index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st="38099" dir="2700000" algn="ctr" rotWithShape="0">
                  <a:srgbClr val="C0C0C0">
                    <a:alpha val="74998"/>
                  </a:srgbClr>
                </a:outerShdw>
              </a:effectLst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1263650" y="2003425"/>
            <a:ext cx="333375" cy="889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1860550" y="161925"/>
            <a:ext cx="219075" cy="166687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22" name="Freeform 18"/>
          <p:cNvSpPr>
            <a:spLocks/>
          </p:cNvSpPr>
          <p:nvPr/>
        </p:nvSpPr>
        <p:spPr bwMode="auto">
          <a:xfrm>
            <a:off x="921558" y="5958109"/>
            <a:ext cx="266066" cy="1966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48"/>
              </a:cxn>
              <a:cxn ang="0">
                <a:pos x="26" y="74"/>
              </a:cxn>
              <a:cxn ang="0">
                <a:pos x="40" y="98"/>
              </a:cxn>
              <a:cxn ang="0">
                <a:pos x="50" y="118"/>
              </a:cxn>
              <a:cxn ang="0">
                <a:pos x="76" y="148"/>
              </a:cxn>
              <a:cxn ang="0">
                <a:pos x="100" y="154"/>
              </a:cxn>
            </a:cxnLst>
            <a:rect l="0" t="0" r="r" b="b"/>
            <a:pathLst>
              <a:path w="100" h="154">
                <a:moveTo>
                  <a:pt x="0" y="0"/>
                </a:moveTo>
                <a:cubicBezTo>
                  <a:pt x="4" y="18"/>
                  <a:pt x="8" y="36"/>
                  <a:pt x="12" y="48"/>
                </a:cubicBezTo>
                <a:cubicBezTo>
                  <a:pt x="16" y="60"/>
                  <a:pt x="21" y="66"/>
                  <a:pt x="26" y="74"/>
                </a:cubicBezTo>
                <a:cubicBezTo>
                  <a:pt x="31" y="82"/>
                  <a:pt x="36" y="91"/>
                  <a:pt x="40" y="98"/>
                </a:cubicBezTo>
                <a:cubicBezTo>
                  <a:pt x="44" y="105"/>
                  <a:pt x="44" y="110"/>
                  <a:pt x="50" y="118"/>
                </a:cubicBezTo>
                <a:cubicBezTo>
                  <a:pt x="56" y="126"/>
                  <a:pt x="68" y="142"/>
                  <a:pt x="76" y="148"/>
                </a:cubicBezTo>
                <a:cubicBezTo>
                  <a:pt x="84" y="154"/>
                  <a:pt x="92" y="154"/>
                  <a:pt x="100" y="154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23" name="Freeform 19"/>
          <p:cNvSpPr>
            <a:spLocks/>
          </p:cNvSpPr>
          <p:nvPr/>
        </p:nvSpPr>
        <p:spPr bwMode="auto">
          <a:xfrm>
            <a:off x="763587" y="3378200"/>
            <a:ext cx="152400" cy="2486025"/>
          </a:xfrm>
          <a:custGeom>
            <a:avLst/>
            <a:gdLst/>
            <a:ahLst/>
            <a:cxnLst>
              <a:cxn ang="0">
                <a:pos x="96" y="1566"/>
              </a:cxn>
              <a:cxn ang="0">
                <a:pos x="62" y="1464"/>
              </a:cxn>
              <a:cxn ang="0">
                <a:pos x="24" y="1352"/>
              </a:cxn>
              <a:cxn ang="0">
                <a:pos x="10" y="1258"/>
              </a:cxn>
              <a:cxn ang="0">
                <a:pos x="4" y="1144"/>
              </a:cxn>
              <a:cxn ang="0">
                <a:pos x="0" y="1032"/>
              </a:cxn>
              <a:cxn ang="0">
                <a:pos x="2" y="872"/>
              </a:cxn>
              <a:cxn ang="0">
                <a:pos x="6" y="696"/>
              </a:cxn>
              <a:cxn ang="0">
                <a:pos x="22" y="456"/>
              </a:cxn>
              <a:cxn ang="0">
                <a:pos x="40" y="232"/>
              </a:cxn>
              <a:cxn ang="0">
                <a:pos x="60" y="64"/>
              </a:cxn>
              <a:cxn ang="0">
                <a:pos x="70" y="0"/>
              </a:cxn>
            </a:cxnLst>
            <a:rect l="0" t="0" r="r" b="b"/>
            <a:pathLst>
              <a:path w="96" h="1566">
                <a:moveTo>
                  <a:pt x="96" y="1566"/>
                </a:moveTo>
                <a:cubicBezTo>
                  <a:pt x="85" y="1533"/>
                  <a:pt x="74" y="1500"/>
                  <a:pt x="62" y="1464"/>
                </a:cubicBezTo>
                <a:cubicBezTo>
                  <a:pt x="50" y="1428"/>
                  <a:pt x="33" y="1386"/>
                  <a:pt x="24" y="1352"/>
                </a:cubicBezTo>
                <a:cubicBezTo>
                  <a:pt x="15" y="1318"/>
                  <a:pt x="13" y="1293"/>
                  <a:pt x="10" y="1258"/>
                </a:cubicBezTo>
                <a:cubicBezTo>
                  <a:pt x="7" y="1223"/>
                  <a:pt x="6" y="1182"/>
                  <a:pt x="4" y="1144"/>
                </a:cubicBezTo>
                <a:cubicBezTo>
                  <a:pt x="2" y="1106"/>
                  <a:pt x="0" y="1077"/>
                  <a:pt x="0" y="1032"/>
                </a:cubicBezTo>
                <a:cubicBezTo>
                  <a:pt x="0" y="987"/>
                  <a:pt x="1" y="928"/>
                  <a:pt x="2" y="872"/>
                </a:cubicBezTo>
                <a:cubicBezTo>
                  <a:pt x="3" y="816"/>
                  <a:pt x="3" y="765"/>
                  <a:pt x="6" y="696"/>
                </a:cubicBezTo>
                <a:cubicBezTo>
                  <a:pt x="9" y="627"/>
                  <a:pt x="16" y="533"/>
                  <a:pt x="22" y="456"/>
                </a:cubicBezTo>
                <a:cubicBezTo>
                  <a:pt x="28" y="379"/>
                  <a:pt x="34" y="297"/>
                  <a:pt x="40" y="232"/>
                </a:cubicBezTo>
                <a:cubicBezTo>
                  <a:pt x="46" y="167"/>
                  <a:pt x="55" y="103"/>
                  <a:pt x="60" y="64"/>
                </a:cubicBezTo>
                <a:cubicBezTo>
                  <a:pt x="65" y="25"/>
                  <a:pt x="67" y="12"/>
                  <a:pt x="70" y="0"/>
                </a:cubicBezTo>
              </a:path>
            </a:pathLst>
          </a:cu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1250950" y="4240213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b="1">
                <a:solidFill>
                  <a:srgbClr val="CC3300"/>
                </a:solidFill>
                <a:latin typeface="Century Gothic" pitchFamily="-84" charset="0"/>
              </a:rPr>
              <a:t>MCV</a:t>
            </a: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1374775" y="6154738"/>
            <a:ext cx="652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b="1">
                <a:solidFill>
                  <a:srgbClr val="FFFF00"/>
                </a:solidFill>
                <a:latin typeface="Century Gothic" pitchFamily="-84" charset="0"/>
              </a:rPr>
              <a:t>DLAT</a:t>
            </a:r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2563019" y="2092325"/>
            <a:ext cx="5608638" cy="1117229"/>
          </a:xfrm>
          <a:prstGeom prst="rect">
            <a:avLst/>
          </a:prstGeom>
          <a:solidFill>
            <a:srgbClr val="C0C0C0">
              <a:alpha val="50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buFont typeface="Wingdings" pitchFamily="-84" charset="2"/>
              <a:buNone/>
              <a:tabLst>
                <a:tab pos="374650" algn="l"/>
                <a:tab pos="1143000" algn="l"/>
                <a:tab pos="1428750" algn="l"/>
              </a:tabLst>
            </a:pPr>
            <a:r>
              <a:rPr lang="fr-BE" dirty="0">
                <a:latin typeface="Century Gothic" pitchFamily="-84" charset="0"/>
              </a:rPr>
              <a:t>		</a:t>
            </a:r>
            <a:r>
              <a:rPr lang="fr-BE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-84" charset="0"/>
              </a:rPr>
              <a:t>Terminal distance (80 mm)</a:t>
            </a:r>
          </a:p>
          <a:p>
            <a:pPr algn="just">
              <a:spcBef>
                <a:spcPct val="50000"/>
              </a:spcBef>
              <a:buFont typeface="Wingdings" pitchFamily="-84" charset="2"/>
              <a:buNone/>
              <a:tabLst>
                <a:tab pos="374650" algn="l"/>
                <a:tab pos="1143000" algn="l"/>
                <a:tab pos="1428750" algn="l"/>
              </a:tabLst>
            </a:pPr>
            <a:r>
              <a:rPr lang="fr-BE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-84" charset="0"/>
              </a:rPr>
              <a:t>TLI =</a:t>
            </a:r>
            <a:endParaRPr lang="fr-BE" b="1" dirty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-84" charset="0"/>
            </a:endParaRPr>
          </a:p>
          <a:p>
            <a:pPr eaLnBrk="0" hangingPunct="0">
              <a:spcBef>
                <a:spcPct val="20000"/>
              </a:spcBef>
              <a:buFont typeface="Monotype Sorts" pitchFamily="-84" charset="2"/>
              <a:buNone/>
              <a:tabLst>
                <a:tab pos="374650" algn="l"/>
                <a:tab pos="1143000" algn="l"/>
                <a:tab pos="1428750" algn="l"/>
              </a:tabLst>
            </a:pPr>
            <a:r>
              <a:rPr lang="fr-BE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-84" charset="0"/>
              </a:rPr>
              <a:t>			MCV (m/s) X </a:t>
            </a:r>
            <a:r>
              <a:rPr lang="fr-BE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-84" charset="0"/>
              </a:rPr>
              <a:t>DLAT (ms)</a:t>
            </a:r>
            <a:endParaRPr lang="fr-BE" dirty="0">
              <a:latin typeface="Century Gothic" pitchFamily="-84" charset="0"/>
            </a:endParaRPr>
          </a:p>
        </p:txBody>
      </p:sp>
      <p:sp>
        <p:nvSpPr>
          <p:cNvPr id="149529" name="Line 25"/>
          <p:cNvSpPr>
            <a:spLocks noChangeShapeType="1"/>
          </p:cNvSpPr>
          <p:nvPr/>
        </p:nvSpPr>
        <p:spPr bwMode="auto">
          <a:xfrm>
            <a:off x="3448843" y="2701017"/>
            <a:ext cx="35845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0" name="AutoShape 26"/>
          <p:cNvSpPr>
            <a:spLocks noChangeArrowheads="1"/>
          </p:cNvSpPr>
          <p:nvPr/>
        </p:nvSpPr>
        <p:spPr bwMode="auto">
          <a:xfrm>
            <a:off x="762000" y="3249613"/>
            <a:ext cx="257175" cy="257175"/>
          </a:xfrm>
          <a:prstGeom prst="star5">
            <a:avLst/>
          </a:prstGeom>
          <a:solidFill>
            <a:srgbClr val="FFFF00"/>
          </a:solid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1" name="AutoShape 27"/>
          <p:cNvSpPr>
            <a:spLocks noChangeArrowheads="1"/>
          </p:cNvSpPr>
          <p:nvPr/>
        </p:nvSpPr>
        <p:spPr bwMode="auto">
          <a:xfrm>
            <a:off x="787400" y="5761038"/>
            <a:ext cx="257175" cy="257175"/>
          </a:xfrm>
          <a:prstGeom prst="star5">
            <a:avLst/>
          </a:prstGeom>
          <a:solidFill>
            <a:srgbClr val="FFFF00"/>
          </a:solid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" name="Rectangle 1"/>
              <p:cNvSpPr/>
              <p:nvPr/>
            </p:nvSpPr>
            <p:spPr>
              <a:xfrm>
                <a:off x="3851920" y="4006712"/>
                <a:ext cx="529208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BE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Moyenne =0.42</a:t>
                </a:r>
                <a14:m>
                  <m:oMath xmlns:m="http://schemas.openxmlformats.org/officeDocument/2006/math">
                    <m:r>
                      <a:rPr lang="fr-BE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fr-BE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fr-BE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0.036</a:t>
                </a:r>
                <a:endParaRPr lang="fr-B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02920" lvl="3" indent="-411480">
                  <a:buClr>
                    <a:schemeClr val="tx1">
                      <a:shade val="95000"/>
                    </a:schemeClr>
                  </a:buClr>
                  <a:buSzPct val="65000"/>
                  <a:buFont typeface="Wingdings" panose="05000000000000000000" pitchFamily="2" charset="2"/>
                  <a:buChar char="§"/>
                </a:pPr>
                <a:r>
                  <a:rPr lang="fr-BE" dirty="0">
                    <a:solidFill>
                      <a:schemeClr val="tx1"/>
                    </a:solidFill>
                  </a:rPr>
                  <a:t>&lt;</a:t>
                </a:r>
                <a:r>
                  <a:rPr lang="fr-BE" dirty="0" smtClean="0">
                    <a:solidFill>
                      <a:schemeClr val="tx1"/>
                    </a:solidFill>
                  </a:rPr>
                  <a:t>0.34  </a:t>
                </a:r>
                <a:r>
                  <a:rPr lang="fr-BE" dirty="0">
                    <a:solidFill>
                      <a:schemeClr val="tx1"/>
                    </a:solidFill>
                  </a:rPr>
                  <a:t>signe  une démyélinisation </a:t>
                </a:r>
                <a:r>
                  <a:rPr lang="fr-BE" dirty="0" smtClean="0">
                    <a:solidFill>
                      <a:schemeClr val="tx1"/>
                    </a:solidFill>
                  </a:rPr>
                  <a:t>distale</a:t>
                </a:r>
              </a:p>
              <a:p>
                <a:pPr marL="502920" lvl="3" indent="-411480">
                  <a:buClr>
                    <a:schemeClr val="tx1">
                      <a:shade val="95000"/>
                    </a:schemeClr>
                  </a:buClr>
                  <a:buSzPct val="65000"/>
                  <a:buFont typeface="Wingdings" panose="05000000000000000000" pitchFamily="2" charset="2"/>
                  <a:buChar char="§"/>
                </a:pPr>
                <a:r>
                  <a:rPr lang="fr-BE" dirty="0" smtClean="0">
                    <a:solidFill>
                      <a:schemeClr val="tx1"/>
                    </a:solidFill>
                  </a:rPr>
                  <a:t>&gt;0.50  signe  une démyélinisation proximale</a:t>
                </a:r>
              </a:p>
              <a:p>
                <a:pPr marL="502920" lvl="3" indent="-411480">
                  <a:buClr>
                    <a:schemeClr val="tx1">
                      <a:shade val="95000"/>
                    </a:schemeClr>
                  </a:buClr>
                  <a:buSzPct val="65000"/>
                  <a:buFont typeface="Wingdings" panose="05000000000000000000" pitchFamily="2" charset="2"/>
                  <a:buChar char="§"/>
                </a:pPr>
                <a:r>
                  <a:rPr lang="fr-BE" dirty="0"/>
                  <a:t>Utile dans les SCC modérés avec</a:t>
                </a:r>
              </a:p>
              <a:p>
                <a:pPr marL="91440" lvl="3">
                  <a:buClr>
                    <a:schemeClr val="tx1">
                      <a:shade val="95000"/>
                    </a:schemeClr>
                  </a:buClr>
                  <a:buSzPct val="65000"/>
                </a:pPr>
                <a:r>
                  <a:rPr lang="fr-BE" dirty="0"/>
                  <a:t>        </a:t>
                </a:r>
                <a:r>
                  <a:rPr lang="fr-BE" dirty="0" smtClean="0"/>
                  <a:t>sensibilité </a:t>
                </a:r>
                <a:r>
                  <a:rPr lang="fr-BE" dirty="0"/>
                  <a:t>90%  spécificité 54% (</a:t>
                </a:r>
                <a:r>
                  <a:rPr lang="fr-BE" dirty="0" err="1"/>
                  <a:t>Kuntzer</a:t>
                </a:r>
                <a:r>
                  <a:rPr lang="fr-BE" dirty="0"/>
                  <a:t>)</a:t>
                </a:r>
              </a:p>
              <a:p>
                <a:pPr marL="502920" lvl="3" indent="-411480">
                  <a:buClr>
                    <a:schemeClr val="tx1">
                      <a:shade val="95000"/>
                    </a:schemeClr>
                  </a:buClr>
                  <a:buSzPct val="65000"/>
                  <a:buFont typeface="Wingdings" panose="05000000000000000000" pitchFamily="2" charset="2"/>
                  <a:buChar char="§"/>
                </a:pPr>
                <a:r>
                  <a:rPr lang="fr-BE" dirty="0" smtClean="0">
                    <a:solidFill>
                      <a:schemeClr val="tx1"/>
                    </a:solidFill>
                  </a:rPr>
                  <a:t>Permet </a:t>
                </a:r>
                <a:r>
                  <a:rPr lang="fr-BE" dirty="0">
                    <a:solidFill>
                      <a:schemeClr val="tx1"/>
                    </a:solidFill>
                  </a:rPr>
                  <a:t>de différencier SCC et PNP démyélinisante </a:t>
                </a:r>
                <a:endParaRPr lang="fr-BE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006712"/>
                <a:ext cx="5292080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1037" t="-1502" b="-420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628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fr-BE" dirty="0" smtClean="0"/>
              <a:t>Index de latence terminale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281132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BE" sz="2000" dirty="0" smtClean="0"/>
              <a:t>Chez un patient atteint d’une polynévrite démyélinisante, la réduction des vitesses terminales du nerf médian peut être due à la seule polynévrite.</a:t>
            </a:r>
          </a:p>
          <a:p>
            <a:pPr marL="137160" indent="0">
              <a:buNone/>
            </a:pPr>
            <a:endParaRPr lang="fr-BE" sz="2000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fr-BE" sz="2000" dirty="0" smtClean="0"/>
              <a:t>Pour affirmer la présence d’une compression dans le canal carpien</a:t>
            </a:r>
            <a:r>
              <a:rPr lang="fr-BE" sz="2000" smtClean="0"/>
              <a:t>, </a:t>
            </a:r>
          </a:p>
          <a:p>
            <a:pPr marL="137160" indent="0">
              <a:buNone/>
            </a:pPr>
            <a:r>
              <a:rPr lang="fr-BE" sz="2000" smtClean="0"/>
              <a:t>il faut prouver </a:t>
            </a:r>
            <a:r>
              <a:rPr lang="fr-BE" sz="2000" dirty="0" smtClean="0"/>
              <a:t>que</a:t>
            </a:r>
            <a:r>
              <a:rPr lang="fr-BE" sz="2000" dirty="0"/>
              <a:t> le ralentissement de la conduction nerveuse du nerf médian est significativement plus important sur le segment distal que sur le segment  plus proximal.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3456873"/>
              </p:ext>
            </p:extLst>
          </p:nvPr>
        </p:nvGraphicFramePr>
        <p:xfrm>
          <a:off x="539552" y="4797152"/>
          <a:ext cx="8353425" cy="1645920"/>
        </p:xfrm>
        <a:graphic>
          <a:graphicData uri="http://schemas.openxmlformats.org/drawingml/2006/table">
            <a:tbl>
              <a:tblPr/>
              <a:tblGrid>
                <a:gridCol w="1133475"/>
                <a:gridCol w="1857375"/>
                <a:gridCol w="1819275"/>
                <a:gridCol w="1774825"/>
                <a:gridCol w="1768475"/>
              </a:tblGrid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m±DS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/>
                      </a:r>
                      <a:b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</a:b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(NL)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Median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Ulnar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Peroneal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Tibial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TLI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0.42±0.036</a:t>
                      </a:r>
                      <a:b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</a:b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(0.35-0.49)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0.48±0.048</a:t>
                      </a:r>
                      <a:b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</a:b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(0.39-0.57)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0.42±0.040</a:t>
                      </a:r>
                      <a:b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</a:b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(0.33-0.50)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0.40±0.040</a:t>
                      </a:r>
                      <a:b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</a:b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84" charset="0"/>
                        </a:rPr>
                        <a:t>(0.32-0.48)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096"/>
          <p:cNvSpPr txBox="1">
            <a:spLocks noChangeArrowheads="1"/>
          </p:cNvSpPr>
          <p:nvPr/>
        </p:nvSpPr>
        <p:spPr bwMode="auto">
          <a:xfrm>
            <a:off x="455077" y="4221088"/>
            <a:ext cx="55038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  <a:tabLst>
                <a:tab pos="374650" algn="l"/>
              </a:tabLst>
            </a:pPr>
            <a:r>
              <a:rPr lang="fr-BE" b="1" dirty="0">
                <a:solidFill>
                  <a:srgbClr val="000066"/>
                </a:solidFill>
                <a:latin typeface="Century Gothic" pitchFamily="-84" charset="0"/>
              </a:rPr>
              <a:t>Reference values :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17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149080"/>
          </a:xfrm>
        </p:spPr>
        <p:txBody>
          <a:bodyPr>
            <a:normAutofit fontScale="90000"/>
          </a:bodyPr>
          <a:lstStyle/>
          <a:p>
            <a:r>
              <a:rPr lang="fr-BE" dirty="0"/>
              <a:t>Situations cliniques</a:t>
            </a:r>
            <a:br>
              <a:rPr lang="fr-BE" dirty="0"/>
            </a:br>
            <a:r>
              <a:rPr lang="fr-BE" dirty="0"/>
              <a:t>1. Canal carpien plus</a:t>
            </a:r>
            <a:br>
              <a:rPr lang="fr-BE" dirty="0"/>
            </a:br>
            <a:r>
              <a:rPr lang="fr-BE" sz="3200" dirty="0"/>
              <a:t>et neuropathie associée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>CMT démyélinisant</a:t>
            </a:r>
            <a:br>
              <a:rPr lang="fr-BE" sz="3200" dirty="0" smtClean="0"/>
            </a:b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7650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toujours de notion familiale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Début précoce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Expressivité variable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Bilatéral 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Peu symptomatique plutôt brulure picotements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Pieds creux, atrophie (</a:t>
            </a:r>
            <a:r>
              <a:rPr lang="fr-B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jambio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-)péronière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allongement LDM  </a:t>
            </a: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↓ VCM &lt;35m/s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TLI est habituellement normal dans les CMT car la démyélinisation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 homogène, 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sauf si CCA associé  </a:t>
            </a:r>
          </a:p>
          <a:p>
            <a:pPr marL="585216" lvl="1" indent="0">
              <a:buNone/>
            </a:pPr>
            <a:endPara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939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717032"/>
          </a:xfrm>
        </p:spPr>
        <p:txBody>
          <a:bodyPr>
            <a:normAutofit fontScale="90000"/>
          </a:bodyPr>
          <a:lstStyle/>
          <a:p>
            <a:r>
              <a:rPr lang="fr-BE" dirty="0"/>
              <a:t>Situations cliniques</a:t>
            </a:r>
            <a:br>
              <a:rPr lang="fr-BE" dirty="0"/>
            </a:br>
            <a:r>
              <a:rPr lang="fr-BE" dirty="0"/>
              <a:t>1. Canal carpien plus</a:t>
            </a:r>
            <a:br>
              <a:rPr lang="fr-BE" dirty="0"/>
            </a:br>
            <a:r>
              <a:rPr lang="fr-BE" sz="3200" dirty="0"/>
              <a:t>et neuropathie associée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>Amylose</a:t>
            </a: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579296" cy="417650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Précédant </a:t>
            </a:r>
            <a:r>
              <a:rPr lang="fr-BE" sz="2600" dirty="0"/>
              <a:t>la maladie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Notion </a:t>
            </a:r>
            <a:r>
              <a:rPr lang="fr-BE" sz="2600" dirty="0"/>
              <a:t>familiale parfois absente dans les formes </a:t>
            </a:r>
            <a:r>
              <a:rPr lang="fr-BE" sz="2600" dirty="0" smtClean="0"/>
              <a:t>tardives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Atteinte sévère sensitive&gt;moteur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Asymétrique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/>
              <a:t>Hypo/anesthésie thermoalgique </a:t>
            </a:r>
            <a:r>
              <a:rPr lang="fr-BE" sz="26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Perte de poids inexpliquée (15 à 20 </a:t>
            </a:r>
            <a:r>
              <a:rPr lang="fr-BE" sz="2600" dirty="0" err="1" smtClean="0"/>
              <a:t>kgs</a:t>
            </a:r>
            <a:r>
              <a:rPr lang="fr-BE" sz="26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/>
              <a:t>Atteinte des petites fibres </a:t>
            </a:r>
            <a:r>
              <a:rPr lang="fr-BE" sz="2600" dirty="0" smtClean="0"/>
              <a:t>brulures, douleur fulgurante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Signe </a:t>
            </a:r>
            <a:r>
              <a:rPr lang="fr-BE" sz="2600" dirty="0"/>
              <a:t>de dysautonomie </a:t>
            </a:r>
            <a:r>
              <a:rPr lang="fr-BE" sz="2100" dirty="0" smtClean="0"/>
              <a:t>(impuissance, dysphagie, diarrhée/constipation, anisocorie, hypohydrose segmentaire, hyperhydrose tronculaire </a:t>
            </a:r>
            <a:r>
              <a:rPr lang="fr-BE" sz="2100" dirty="0" err="1" smtClean="0"/>
              <a:t>post-prandiale</a:t>
            </a:r>
            <a:r>
              <a:rPr lang="fr-BE" sz="2100" dirty="0" smtClean="0"/>
              <a:t>, </a:t>
            </a:r>
            <a:r>
              <a:rPr lang="fr-BE" sz="2100" dirty="0" err="1" smtClean="0"/>
              <a:t>hypoTA</a:t>
            </a:r>
            <a:r>
              <a:rPr lang="fr-BE" sz="2100" dirty="0" smtClean="0"/>
              <a:t> OS,…)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36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717032"/>
          </a:xfrm>
        </p:spPr>
        <p:txBody>
          <a:bodyPr>
            <a:normAutofit fontScale="90000"/>
          </a:bodyPr>
          <a:lstStyle/>
          <a:p>
            <a:r>
              <a:rPr lang="fr-BE" dirty="0"/>
              <a:t>Situations cliniques</a:t>
            </a:r>
            <a:br>
              <a:rPr lang="fr-BE" dirty="0"/>
            </a:br>
            <a:r>
              <a:rPr lang="fr-BE" dirty="0"/>
              <a:t>1. Canal carpien plus</a:t>
            </a:r>
            <a:br>
              <a:rPr lang="fr-BE" dirty="0"/>
            </a:br>
            <a:r>
              <a:rPr lang="fr-BE" sz="3200" dirty="0"/>
              <a:t>et neuropathie associée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>Amylose</a:t>
            </a: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3812" y="2132856"/>
            <a:ext cx="8856984" cy="417650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fr-BE" sz="2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ENMG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/>
              <a:t> </a:t>
            </a:r>
            <a:r>
              <a:rPr lang="fr-BE" sz="2600" dirty="0" smtClean="0"/>
              <a:t>SCC Sensitif et Moteur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PNP axonale </a:t>
            </a:r>
            <a:r>
              <a:rPr lang="fr-BE" sz="2600" dirty="0"/>
              <a:t>longueur-dépendante sensitive au </a:t>
            </a:r>
            <a:r>
              <a:rPr lang="fr-BE" sz="2600" dirty="0" smtClean="0"/>
              <a:t>début puis 2° atteinte motrice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Topographie asymétrique, radiculaire, proximale, multifocale, MS &gt; 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Ondes F un peu longues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Distal</a:t>
            </a:r>
            <a:r>
              <a:rPr lang="fr-BE" sz="2600" dirty="0"/>
              <a:t> </a:t>
            </a:r>
            <a:r>
              <a:rPr lang="fr-BE" sz="2600" dirty="0" smtClean="0"/>
              <a:t>→ proximal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Fibrillations et fasciculations</a:t>
            </a:r>
            <a:endParaRPr lang="fr-BE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Atteinte des &lt; fibres : PE laser, RCS, ∆ </a:t>
            </a:r>
            <a:r>
              <a:rPr lang="fr-BE" sz="2600" dirty="0" smtClean="0"/>
              <a:t>espace RR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76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51"/>
            <a:ext cx="8100392" cy="3827797"/>
          </a:xfrm>
        </p:spPr>
        <p:txBody>
          <a:bodyPr>
            <a:normAutofit fontScale="90000"/>
          </a:bodyPr>
          <a:lstStyle/>
          <a:p>
            <a:r>
              <a:rPr lang="fr-BE" dirty="0"/>
              <a:t>Situations cliniques</a:t>
            </a:r>
            <a:br>
              <a:rPr lang="fr-BE" dirty="0"/>
            </a:br>
            <a:r>
              <a:rPr lang="fr-BE" dirty="0"/>
              <a:t>1. Canal carpien plus</a:t>
            </a:r>
            <a:br>
              <a:rPr lang="fr-BE" dirty="0"/>
            </a:br>
            <a:r>
              <a:rPr lang="fr-BE" sz="3200" dirty="0"/>
              <a:t>et neuropathie associée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>Fabry</a:t>
            </a: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48" y="2234854"/>
            <a:ext cx="7276203" cy="460851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SCC 25%, parfois signe d’appel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Surtout chez l’homme 1/80 000 naissances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/>
              <a:t>Bilatéral 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Début précoce &lt; 20 ans </a:t>
            </a:r>
            <a:endParaRPr lang="fr-BE" dirty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Neuropathie des petites fibres</a:t>
            </a:r>
            <a:endParaRPr lang="fr-BE" sz="2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BE" sz="2300" dirty="0" smtClean="0"/>
              <a:t> douleurs fulgurantes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sz="2300" dirty="0" smtClean="0"/>
              <a:t>Accentuée à la chaleur et Fièvre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Angiokératomes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Signes </a:t>
            </a:r>
            <a:r>
              <a:rPr lang="fr-BE" dirty="0"/>
              <a:t>de dysautonomie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Hypohydrose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Tr vasomoteurs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Diarrhée 1/3,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Atteinte de système: </a:t>
            </a:r>
            <a:r>
              <a:rPr lang="fr-BE" sz="2500" dirty="0" smtClean="0"/>
              <a:t>rein, cœur, vasculaire AIT/AVC, </a:t>
            </a:r>
          </a:p>
          <a:p>
            <a:pPr marL="137160" indent="0">
              <a:buNone/>
            </a:pPr>
            <a:r>
              <a:rPr lang="fr-BE" sz="2500" dirty="0"/>
              <a:t>	</a:t>
            </a:r>
            <a:r>
              <a:rPr lang="fr-BE" sz="2500" dirty="0" smtClean="0"/>
              <a:t>ophtalmo (opacité cornée et cristallin)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16216" y="1340768"/>
            <a:ext cx="2376264" cy="3564396"/>
          </a:xfrm>
          <a:prstGeom prst="rect">
            <a:avLst/>
          </a:prstGeom>
        </p:spPr>
      </p:pic>
      <p:pic>
        <p:nvPicPr>
          <p:cNvPr id="1026" name="Picture 2" descr="C:\Documents and Settings\Frédéric\Bureau\présentation\CCA Torgny\Corneverticil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30427"/>
            <a:ext cx="2339752" cy="177922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en arc 5"/>
          <p:cNvCxnSpPr/>
          <p:nvPr/>
        </p:nvCxnSpPr>
        <p:spPr>
          <a:xfrm flipV="1">
            <a:off x="2699792" y="3861048"/>
            <a:ext cx="3528392" cy="720080"/>
          </a:xfrm>
          <a:prstGeom prst="curvedConnector3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59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/>
          </a:bodyPr>
          <a:lstStyle/>
          <a:p>
            <a:r>
              <a:rPr lang="fr-BE" dirty="0" smtClean="0"/>
              <a:t>What Else ?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plus (SCC non idiopathique)</a:t>
            </a:r>
            <a:b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maladie générale</a:t>
            </a:r>
            <a:b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facteur étiologique local</a:t>
            </a:r>
            <a:b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neuropathie périphérique diffuse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Atteintes du nerf médian en dehors du CC</a:t>
            </a:r>
          </a:p>
          <a:p>
            <a:pPr marL="457200" lvl="1" indent="0">
              <a:buNone/>
            </a:pPr>
            <a:r>
              <a:rPr lang="fr-B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Nerf interosseux antérieur</a:t>
            </a:r>
          </a:p>
          <a:p>
            <a:pPr marL="457200" lvl="1" indent="0">
              <a:buNone/>
            </a:pPr>
            <a:r>
              <a:rPr lang="fr-B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Syndrome du rond pronateur 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PNP/PRN sans CC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Pathologies non neurologiques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Pathologies non neurologiques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88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9001000" cy="324036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2. </a:t>
            </a:r>
            <a:r>
              <a:rPr lang="fr-BE" sz="3100" dirty="0" smtClean="0"/>
              <a:t>Atteinte du nerf médian sans canal carpien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709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Nerf interosseux </a:t>
            </a: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antérieur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Syndrome du rond pronateur</a:t>
            </a:r>
            <a:endPara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alt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Lacertus </a:t>
            </a:r>
            <a:r>
              <a:rPr lang="fr-FR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fibrosus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alt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Syndrome </a:t>
            </a:r>
            <a:r>
              <a:rPr lang="fr-FR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 l’apophyse </a:t>
            </a:r>
            <a:endParaRPr lang="fr-FR" alt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137160" indent="0">
              <a:lnSpc>
                <a:spcPct val="120000"/>
              </a:lnSpc>
              <a:buNone/>
            </a:pPr>
            <a:r>
              <a:rPr lang="fr-FR" alt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	sus-</a:t>
            </a:r>
            <a:r>
              <a:rPr lang="fr-FR" alt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pitrochléenne</a:t>
            </a:r>
            <a:r>
              <a:rPr lang="fr-FR" alt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fr-BE" alt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Espace réservé du contenu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12160" y="1556792"/>
            <a:ext cx="3020770" cy="520369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81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9001000" cy="3933056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2. </a:t>
            </a:r>
            <a:r>
              <a:rPr lang="fr-BE" sz="3100" dirty="0" smtClean="0"/>
              <a:t>Atteinte du nerf médian sans canal carpien</a:t>
            </a:r>
            <a:br>
              <a:rPr lang="fr-BE" sz="3100" dirty="0" smtClean="0"/>
            </a:br>
            <a:r>
              <a:rPr lang="fr-BE" sz="3100" dirty="0" smtClean="0"/>
              <a:t>Nerf interosseux antérieur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8562" y="2276872"/>
            <a:ext cx="8784976" cy="424851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fr-BE" sz="2600" dirty="0"/>
              <a:t>• Douleurs non </a:t>
            </a:r>
            <a:r>
              <a:rPr lang="fr-BE" sz="2600" dirty="0" smtClean="0"/>
              <a:t>spécifiques, purement moteur </a:t>
            </a:r>
          </a:p>
          <a:p>
            <a:pPr marL="137160" indent="0">
              <a:buNone/>
            </a:pPr>
            <a:r>
              <a:rPr lang="fr-BE" sz="2600" dirty="0" smtClean="0"/>
              <a:t>déficit </a:t>
            </a:r>
            <a:r>
              <a:rPr lang="fr-BE" sz="2600" dirty="0"/>
              <a:t>pince </a:t>
            </a:r>
            <a:r>
              <a:rPr lang="fr-BE" sz="2600" dirty="0" smtClean="0"/>
              <a:t>pouce-index </a:t>
            </a:r>
          </a:p>
          <a:p>
            <a:pPr marL="137160" indent="0">
              <a:buNone/>
            </a:pPr>
            <a:r>
              <a:rPr lang="fr-BE" sz="2600" dirty="0" smtClean="0"/>
              <a:t>(pince </a:t>
            </a:r>
            <a:r>
              <a:rPr lang="fr-BE" sz="2600" dirty="0"/>
              <a:t>carrée en </a:t>
            </a:r>
            <a:r>
              <a:rPr lang="fr-BE" sz="2600" dirty="0" smtClean="0"/>
              <a:t>bec de </a:t>
            </a:r>
            <a:r>
              <a:rPr lang="fr-BE" sz="2600" dirty="0"/>
              <a:t>canard), </a:t>
            </a:r>
            <a:endParaRPr lang="fr-BE" sz="2600" dirty="0" smtClean="0"/>
          </a:p>
          <a:p>
            <a:pPr marL="137160" indent="0">
              <a:buNone/>
            </a:pPr>
            <a:r>
              <a:rPr lang="fr-BE" sz="2600" dirty="0" smtClean="0"/>
              <a:t>déficit pronation modéré</a:t>
            </a:r>
          </a:p>
          <a:p>
            <a:pPr marL="137160" indent="0">
              <a:buNone/>
            </a:pPr>
            <a:r>
              <a:rPr lang="fr-BE" sz="2600" dirty="0"/>
              <a:t>pas de déficit sensitif</a:t>
            </a:r>
          </a:p>
          <a:p>
            <a:pPr marL="137160" indent="0">
              <a:buNone/>
            </a:pPr>
            <a:r>
              <a:rPr lang="fr-BE" sz="2600" dirty="0" smtClean="0"/>
              <a:t>Douleur à la pression de l’avant-bras si atteinte aigue </a:t>
            </a:r>
          </a:p>
          <a:p>
            <a:pPr marL="137160" indent="0">
              <a:buNone/>
            </a:pPr>
            <a:endParaRPr lang="fr-BE" sz="2600" dirty="0"/>
          </a:p>
          <a:p>
            <a:pPr marL="137160" indent="0">
              <a:buNone/>
            </a:pPr>
            <a:r>
              <a:rPr lang="fr-BE" sz="2600" dirty="0"/>
              <a:t>• </a:t>
            </a:r>
            <a:r>
              <a:rPr lang="fr-BE" sz="2600" dirty="0">
                <a:latin typeface="Book Antiqua" panose="02040602050305030304" pitchFamily="18" charset="0"/>
              </a:rPr>
              <a:t>Étiologies</a:t>
            </a:r>
            <a:r>
              <a:rPr lang="fr-BE" sz="2600" dirty="0" smtClean="0">
                <a:latin typeface="Book Antiqua" panose="02040602050305030304" pitchFamily="18" charset="0"/>
              </a:rPr>
              <a:t>:</a:t>
            </a:r>
          </a:p>
          <a:p>
            <a:pPr marL="800100" lvl="1" indent="-342900"/>
            <a:r>
              <a:rPr lang="fr-BE" sz="2200" dirty="0" err="1" smtClean="0">
                <a:latin typeface="Book Antiqua" panose="02040602050305030304" pitchFamily="18" charset="0"/>
              </a:rPr>
              <a:t>Parsonage</a:t>
            </a:r>
            <a:r>
              <a:rPr lang="fr-BE" sz="2200" dirty="0" smtClean="0">
                <a:latin typeface="Book Antiqua" panose="02040602050305030304" pitchFamily="18" charset="0"/>
              </a:rPr>
              <a:t> et Turner +++, N M à bloc, Infection virale, </a:t>
            </a:r>
          </a:p>
          <a:p>
            <a:pPr marL="800100" lvl="1" indent="-342900"/>
            <a:r>
              <a:rPr lang="fr-BE" sz="2200" dirty="0">
                <a:latin typeface="Book Antiqua" panose="02040602050305030304" pitchFamily="18" charset="0"/>
              </a:rPr>
              <a:t>T</a:t>
            </a:r>
            <a:r>
              <a:rPr lang="fr-BE" sz="2200" dirty="0" smtClean="0">
                <a:latin typeface="Book Antiqua" panose="02040602050305030304" pitchFamily="18" charset="0"/>
              </a:rPr>
              <a:t>rauma</a:t>
            </a:r>
            <a:r>
              <a:rPr lang="fr-BE" sz="2200" dirty="0">
                <a:latin typeface="Book Antiqua" panose="02040602050305030304" pitchFamily="18" charset="0"/>
              </a:rPr>
              <a:t>, fracture supracondylienne ou </a:t>
            </a:r>
            <a:r>
              <a:rPr lang="fr-BE" sz="2200" dirty="0" smtClean="0">
                <a:latin typeface="Book Antiqua" panose="02040602050305030304" pitchFamily="18" charset="0"/>
              </a:rPr>
              <a:t>radius</a:t>
            </a:r>
          </a:p>
          <a:p>
            <a:pPr marL="800100" lvl="1" indent="-342900"/>
            <a:r>
              <a:rPr lang="fr-BE" sz="2200" dirty="0" smtClean="0">
                <a:latin typeface="Book Antiqua" panose="02040602050305030304" pitchFamily="18" charset="0"/>
              </a:rPr>
              <a:t>Rarement  compression ligament des  FCS, chef profond du rond pronateur,</a:t>
            </a:r>
          </a:p>
          <a:p>
            <a:pPr marL="457200" lvl="1" indent="0">
              <a:buNone/>
            </a:pPr>
            <a:r>
              <a:rPr lang="fr-BE" sz="2200" dirty="0" smtClean="0">
                <a:latin typeface="Book Antiqua" panose="02040602050305030304" pitchFamily="18" charset="0"/>
              </a:rPr>
              <a:t>	 </a:t>
            </a:r>
            <a:r>
              <a:rPr lang="fr-FR" altLang="fr-FR" sz="2200" dirty="0">
                <a:latin typeface="Book Antiqua" panose="02040602050305030304" pitchFamily="18" charset="0"/>
              </a:rPr>
              <a:t>chef accessoire du long fléchisseur du pouce (muscle de Gantzer)</a:t>
            </a:r>
          </a:p>
          <a:p>
            <a:pPr marL="137160" indent="0">
              <a:buNone/>
            </a:pPr>
            <a:endParaRPr lang="fr-BE" sz="2600" dirty="0">
              <a:latin typeface="Book Antiqua" panose="02040602050305030304" pitchFamily="18" charset="0"/>
            </a:endParaRPr>
          </a:p>
          <a:p>
            <a:pPr marL="137160" indent="0">
              <a:buNone/>
            </a:pPr>
            <a:r>
              <a:rPr lang="fr-BE" sz="2600" dirty="0"/>
              <a:t>• Evolution: 5 à 18 mois</a:t>
            </a:r>
          </a:p>
          <a:p>
            <a:pPr marL="137160" indent="0">
              <a:buNone/>
            </a:pPr>
            <a:endParaRPr lang="fr-BE" dirty="0"/>
          </a:p>
        </p:txBody>
      </p:sp>
      <p:pic>
        <p:nvPicPr>
          <p:cNvPr id="4" name="Picture 5" descr="C:\Mes Documents\Wang\Img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7318" y="1722469"/>
            <a:ext cx="3203848" cy="206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95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 syndrome du canal carpien représente la plus fréquente cause d’enclavement nerveux</a:t>
            </a:r>
          </a:p>
          <a:p>
            <a:r>
              <a:rPr lang="fr-BE" dirty="0" smtClean="0"/>
              <a:t>Incidence 250 à 350/100.000 /an </a:t>
            </a:r>
          </a:p>
          <a:p>
            <a:pPr marL="457200" lvl="1" indent="0">
              <a:buNone/>
            </a:pPr>
            <a:r>
              <a:rPr lang="fr-BE" dirty="0" smtClean="0"/>
              <a:t>(200.000 nouveaux cas/an et </a:t>
            </a:r>
          </a:p>
          <a:p>
            <a:pPr marL="457200" lvl="1" indent="0">
              <a:buNone/>
            </a:pPr>
            <a:r>
              <a:rPr lang="fr-BE" dirty="0" smtClean="0"/>
              <a:t>120.000 interventions/an en France)</a:t>
            </a:r>
          </a:p>
          <a:p>
            <a:r>
              <a:rPr lang="fr-BE" dirty="0" smtClean="0"/>
              <a:t>Pic entre  40 et 60 ans </a:t>
            </a:r>
          </a:p>
          <a:p>
            <a:r>
              <a:rPr lang="fr-BE" dirty="0" err="1" smtClean="0"/>
              <a:t>Sex</a:t>
            </a:r>
            <a:r>
              <a:rPr lang="fr-BE" dirty="0" smtClean="0"/>
              <a:t> ratio 3 femmes / 1 homme </a:t>
            </a:r>
          </a:p>
          <a:p>
            <a:r>
              <a:rPr lang="fr-BE" dirty="0" smtClean="0"/>
              <a:t>Souvent </a:t>
            </a:r>
            <a:r>
              <a:rPr lang="fr-BE" dirty="0" smtClean="0"/>
              <a:t>bilatéral  </a:t>
            </a:r>
            <a:r>
              <a:rPr lang="fr-BE" dirty="0" smtClean="0"/>
              <a:t>66 à 78% des cas</a:t>
            </a:r>
          </a:p>
          <a:p>
            <a:r>
              <a:rPr lang="fr-BE" dirty="0" smtClean="0"/>
              <a:t>Main dominante dans  66%</a:t>
            </a:r>
            <a:endParaRPr lang="fr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71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9001000" cy="324036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2. </a:t>
            </a:r>
            <a:r>
              <a:rPr lang="fr-BE" sz="3100" dirty="0" smtClean="0"/>
              <a:t>Atteinte du nerf médian sans canal carpien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>Nerf interosseux antérieur</a:t>
            </a: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ENMG</a:t>
            </a:r>
          </a:p>
          <a:p>
            <a:pPr marL="137160" indent="0">
              <a:buNone/>
            </a:pPr>
            <a:endParaRPr lang="fr-BE" dirty="0" smtClean="0"/>
          </a:p>
          <a:p>
            <a:pPr marL="457200" lvl="1" indent="0">
              <a:buNone/>
            </a:pPr>
            <a:r>
              <a:rPr lang="fr-BE" dirty="0" smtClean="0"/>
              <a:t>• LDM du médian au carré pronateur  VN &lt; 6 msec,</a:t>
            </a:r>
          </a:p>
          <a:p>
            <a:pPr marL="457200" lvl="1" indent="0">
              <a:buNone/>
            </a:pPr>
            <a:r>
              <a:rPr lang="fr-BE" dirty="0" smtClean="0"/>
              <a:t>• absence d’anomalie de VCM et VCS médian à l’avant-bras</a:t>
            </a:r>
          </a:p>
          <a:p>
            <a:pPr marL="137160" indent="0">
              <a:buNone/>
            </a:pPr>
            <a:r>
              <a:rPr lang="fr-BE" dirty="0" smtClean="0"/>
              <a:t> </a:t>
            </a:r>
          </a:p>
          <a:p>
            <a:pPr marL="137160" indent="0">
              <a:buNone/>
            </a:pPr>
            <a:endParaRPr lang="fr-BE" dirty="0"/>
          </a:p>
          <a:p>
            <a:pPr marL="137160" indent="0">
              <a:buNone/>
            </a:pP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11960" y="3689338"/>
            <a:ext cx="4536504" cy="30600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7544" y="3689338"/>
            <a:ext cx="3507813" cy="302241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10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9001000" cy="324036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2. </a:t>
            </a:r>
            <a:r>
              <a:rPr lang="fr-BE" sz="3100" dirty="0" smtClean="0"/>
              <a:t>Atteinte du nerf médian sans canal carpien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>Nerf interosseux antérieur</a:t>
            </a: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fr-BE" dirty="0" smtClean="0"/>
              <a:t> ENMG</a:t>
            </a:r>
          </a:p>
          <a:p>
            <a:pPr marL="457200" lvl="1" indent="0">
              <a:buNone/>
            </a:pPr>
            <a:r>
              <a:rPr lang="fr-BE" dirty="0" smtClean="0"/>
              <a:t> • Détection:</a:t>
            </a:r>
          </a:p>
          <a:p>
            <a:pPr marL="1065276" lvl="2" indent="-342900"/>
            <a:r>
              <a:rPr lang="fr-BE" dirty="0" smtClean="0"/>
              <a:t> </a:t>
            </a:r>
            <a:r>
              <a:rPr lang="fr-BE" dirty="0"/>
              <a:t>carré pronateur, </a:t>
            </a:r>
            <a:endParaRPr lang="fr-BE" dirty="0" smtClean="0"/>
          </a:p>
          <a:p>
            <a:pPr marL="1065276" lvl="2" indent="-342900"/>
            <a:r>
              <a:rPr lang="fr-BE" dirty="0" smtClean="0"/>
              <a:t>Long fléchisseur </a:t>
            </a:r>
            <a:r>
              <a:rPr lang="fr-BE" dirty="0"/>
              <a:t>du pouce, </a:t>
            </a:r>
            <a:endParaRPr lang="fr-BE" dirty="0" smtClean="0"/>
          </a:p>
          <a:p>
            <a:pPr marL="1065276" lvl="2" indent="-342900"/>
            <a:r>
              <a:rPr lang="fr-BE" dirty="0" err="1" smtClean="0"/>
              <a:t>Flech</a:t>
            </a:r>
            <a:r>
              <a:rPr lang="fr-BE" dirty="0" smtClean="0"/>
              <a:t> profond </a:t>
            </a:r>
            <a:r>
              <a:rPr lang="fr-BE" dirty="0"/>
              <a:t>de </a:t>
            </a:r>
            <a:r>
              <a:rPr lang="fr-BE" dirty="0" smtClean="0"/>
              <a:t>l’index</a:t>
            </a:r>
            <a:endParaRPr lang="fr-BE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fr-BE" dirty="0"/>
          </a:p>
          <a:p>
            <a:pPr marL="137160" indent="0">
              <a:buNone/>
            </a:pP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76056" y="3805754"/>
            <a:ext cx="3672408" cy="30085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06086" y="3762012"/>
            <a:ext cx="3077882" cy="309598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54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9001000" cy="324036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sz="2800" dirty="0"/>
              <a:t>2</a:t>
            </a:r>
            <a:r>
              <a:rPr lang="fr-BE" sz="2800" dirty="0" smtClean="0"/>
              <a:t>. </a:t>
            </a:r>
            <a:r>
              <a:rPr lang="fr-BE" sz="3100" dirty="0" smtClean="0"/>
              <a:t>Atteinte du nerf médian sans canal carpien</a:t>
            </a:r>
            <a:br>
              <a:rPr lang="fr-BE" sz="3100" dirty="0" smtClean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1125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FR" altLang="fr-F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Nerf interosseux antérieur</a:t>
            </a:r>
          </a:p>
          <a:p>
            <a:pPr marL="137160" indent="0">
              <a:buNone/>
            </a:pPr>
            <a:r>
              <a:rPr lang="fr-FR" alt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Syndrome </a:t>
            </a:r>
            <a:r>
              <a:rPr lang="fr-FR" altLang="fr-FR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du rond </a:t>
            </a:r>
            <a:r>
              <a:rPr lang="fr-FR" alt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pronateur</a:t>
            </a:r>
            <a:endParaRPr lang="fr-FR" sz="3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 chefs du rond pronateur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Lacertus </a:t>
            </a:r>
            <a:r>
              <a:rPr lang="fr-FR" alt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fibrosus</a:t>
            </a: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endParaRPr lang="fr-FR" altLang="fr-FR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altLang="fr-F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Ligaments </a:t>
            </a:r>
            <a:r>
              <a:rPr lang="fr-FR" alt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des </a:t>
            </a:r>
            <a:r>
              <a:rPr lang="fr-FR" altLang="fr-FR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fléch</a:t>
            </a:r>
            <a:r>
              <a:rPr lang="fr-FR" alt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fr-FR" altLang="fr-F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superficiels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altLang="fr-F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Syndrome </a:t>
            </a:r>
            <a:r>
              <a:rPr lang="fr-FR" alt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de l’apophyse </a:t>
            </a:r>
            <a:r>
              <a:rPr lang="fr-FR" altLang="fr-F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sus-</a:t>
            </a:r>
            <a:r>
              <a:rPr lang="fr-FR" altLang="fr-FR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épitrochléenne</a:t>
            </a:r>
            <a:endParaRPr lang="fr-FR" altLang="fr-FR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Picture 1031" descr="C:\Mes Documents\Wang\sans tit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4721" y="1524000"/>
            <a:ext cx="2878137" cy="205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01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580" y="0"/>
            <a:ext cx="9036496" cy="1475656"/>
          </a:xfrm>
        </p:spPr>
        <p:txBody>
          <a:bodyPr>
            <a:normAutofit fontScale="90000"/>
          </a:bodyPr>
          <a:lstStyle/>
          <a:p>
            <a:r>
              <a:rPr lang="fr-BE" sz="2800" dirty="0"/>
              <a:t>2</a:t>
            </a:r>
            <a:r>
              <a:rPr lang="fr-BE" sz="2800" dirty="0" smtClean="0"/>
              <a:t>. </a:t>
            </a:r>
            <a:r>
              <a:rPr lang="fr-BE" sz="3100" dirty="0" smtClean="0"/>
              <a:t>Atteinte du nerf médian sans canal carpien</a:t>
            </a:r>
            <a:r>
              <a:rPr lang="fr-BE" sz="4400" dirty="0" smtClean="0"/>
              <a:t/>
            </a:r>
            <a:br>
              <a:rPr lang="fr-BE" sz="4400" dirty="0" smtClean="0"/>
            </a:br>
            <a:r>
              <a:rPr lang="fr-BE" sz="3100" dirty="0" smtClean="0">
                <a:solidFill>
                  <a:schemeClr val="accent4">
                    <a:lumMod val="75000"/>
                  </a:schemeClr>
                </a:solidFill>
              </a:rPr>
              <a:t>Syndrome du rond pronateur</a:t>
            </a:r>
            <a:endParaRPr lang="fr-BE" sz="3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28185"/>
            <a:ext cx="8579296" cy="546176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altLang="fr-FR" dirty="0" smtClean="0"/>
              <a:t>P</a:t>
            </a:r>
            <a:r>
              <a:rPr lang="fr-BE" dirty="0" smtClean="0"/>
              <a:t>aresthésies </a:t>
            </a:r>
            <a:r>
              <a:rPr lang="fr-BE" dirty="0"/>
              <a:t>et douleurs </a:t>
            </a:r>
            <a:r>
              <a:rPr lang="fr-BE" dirty="0" smtClean="0"/>
              <a:t>Médian ± paume </a:t>
            </a:r>
            <a:r>
              <a:rPr lang="fr-BE" dirty="0"/>
              <a:t>+ face antérieure de </a:t>
            </a:r>
            <a:r>
              <a:rPr lang="fr-BE" dirty="0" smtClean="0"/>
              <a:t>l’avant-bras,  déclenchées par les </a:t>
            </a:r>
            <a:r>
              <a:rPr lang="fr-BE" dirty="0" err="1" smtClean="0"/>
              <a:t>mvts</a:t>
            </a:r>
            <a:r>
              <a:rPr lang="fr-BE" dirty="0" smtClean="0"/>
              <a:t> </a:t>
            </a:r>
            <a:r>
              <a:rPr lang="fr-BE" dirty="0"/>
              <a:t>répétés de pronation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Peu de douleur la nuit </a:t>
            </a:r>
            <a:endParaRPr lang="fr-BE" dirty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Rares crampes et faiblesse des doigts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Paralysie court </a:t>
            </a:r>
            <a:r>
              <a:rPr lang="fr-BE" dirty="0"/>
              <a:t>Abd I et </a:t>
            </a:r>
            <a:r>
              <a:rPr lang="fr-BE" dirty="0" err="1" smtClean="0"/>
              <a:t>fléch</a:t>
            </a:r>
            <a:r>
              <a:rPr lang="fr-BE" dirty="0" smtClean="0"/>
              <a:t> </a:t>
            </a:r>
            <a:r>
              <a:rPr lang="fr-BE" dirty="0"/>
              <a:t>radial </a:t>
            </a:r>
            <a:r>
              <a:rPr lang="fr-BE" dirty="0" smtClean="0"/>
              <a:t>du carpe</a:t>
            </a:r>
            <a:r>
              <a:rPr lang="fr-BE" dirty="0"/>
              <a:t>, </a:t>
            </a:r>
            <a:r>
              <a:rPr lang="fr-BE" dirty="0" err="1" smtClean="0"/>
              <a:t>fléch</a:t>
            </a:r>
            <a:r>
              <a:rPr lang="fr-BE" dirty="0" smtClean="0"/>
              <a:t> des doigts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Test provocateur douleur en pronation contre 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Test de compression du rond pronateur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Hypoesthésie 1er espace palmaire et paume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err="1" smtClean="0"/>
              <a:t>Tinel</a:t>
            </a:r>
            <a:r>
              <a:rPr lang="fr-BE" dirty="0" smtClean="0"/>
              <a:t> + à l’avant-bras  dans  50% des cas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dirty="0"/>
          </a:p>
          <a:p>
            <a:pPr marL="137160" indent="0">
              <a:buNone/>
            </a:pPr>
            <a:r>
              <a:rPr lang="fr-BE" dirty="0" smtClean="0"/>
              <a:t> </a:t>
            </a:r>
            <a:r>
              <a:rPr lang="fr-BE" dirty="0"/>
              <a:t>Étiologie : </a:t>
            </a:r>
            <a:r>
              <a:rPr lang="fr-BE" dirty="0" smtClean="0"/>
              <a:t>choc, </a:t>
            </a:r>
            <a:r>
              <a:rPr lang="fr-BE" dirty="0" err="1" smtClean="0"/>
              <a:t>honey</a:t>
            </a:r>
            <a:r>
              <a:rPr lang="fr-BE" dirty="0" smtClean="0"/>
              <a:t> </a:t>
            </a:r>
            <a:r>
              <a:rPr lang="fr-BE" dirty="0"/>
              <a:t>ou post </a:t>
            </a:r>
            <a:r>
              <a:rPr lang="fr-BE" dirty="0" err="1" smtClean="0"/>
              <a:t>honeymoon</a:t>
            </a:r>
            <a:r>
              <a:rPr lang="fr-BE" dirty="0" smtClean="0"/>
              <a:t>, </a:t>
            </a:r>
            <a:r>
              <a:rPr lang="fr-BE" dirty="0" err="1"/>
              <a:t>mvts</a:t>
            </a:r>
            <a:r>
              <a:rPr lang="fr-BE" dirty="0"/>
              <a:t> </a:t>
            </a:r>
            <a:r>
              <a:rPr lang="fr-BE" dirty="0" smtClean="0"/>
              <a:t>répétitifs (musiciens, athlètes),               	      vascularite</a:t>
            </a:r>
            <a:r>
              <a:rPr lang="fr-BE" dirty="0"/>
              <a:t>, 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dirty="0"/>
          </a:p>
          <a:p>
            <a:pPr marL="137160" indent="0">
              <a:buNone/>
            </a:pPr>
            <a:r>
              <a:rPr lang="fr-BE" dirty="0" smtClean="0"/>
              <a:t> </a:t>
            </a: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EMG </a:t>
            </a:r>
            <a:r>
              <a:rPr lang="fr-BE" dirty="0" smtClean="0"/>
              <a:t>: souvent normal mais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VCM </a:t>
            </a:r>
            <a:r>
              <a:rPr lang="fr-BE" sz="2600" dirty="0"/>
              <a:t>médian </a:t>
            </a:r>
            <a:r>
              <a:rPr lang="fr-BE" sz="2600" dirty="0" smtClean="0"/>
              <a:t>anormale à l’avant-bras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Bloc de conduction</a:t>
            </a:r>
            <a:endParaRPr lang="fr-BE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/>
              <a:t>↓ PAS médian </a:t>
            </a:r>
            <a:r>
              <a:rPr lang="fr-BE" sz="2600" dirty="0" smtClean="0"/>
              <a:t>sans ralentissement </a:t>
            </a:r>
            <a:r>
              <a:rPr lang="fr-BE" sz="2600" dirty="0"/>
              <a:t>VCS </a:t>
            </a:r>
            <a:r>
              <a:rPr lang="fr-BE" sz="2600" dirty="0" smtClean="0"/>
              <a:t>dans </a:t>
            </a:r>
            <a:r>
              <a:rPr lang="fr-BE" sz="2600" dirty="0"/>
              <a:t>canal </a:t>
            </a:r>
            <a:r>
              <a:rPr lang="fr-BE" sz="2600" dirty="0" smtClean="0"/>
              <a:t>carpien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Tracés neurogènes </a:t>
            </a:r>
            <a:r>
              <a:rPr lang="fr-BE" sz="2600" dirty="0"/>
              <a:t>court Abd I et </a:t>
            </a:r>
            <a:r>
              <a:rPr lang="fr-BE" sz="2600" dirty="0" err="1"/>
              <a:t>flech</a:t>
            </a:r>
            <a:r>
              <a:rPr lang="fr-BE" sz="2600" dirty="0"/>
              <a:t> radial du </a:t>
            </a:r>
            <a:r>
              <a:rPr lang="fr-BE" sz="2600" dirty="0" smtClean="0"/>
              <a:t>carpe </a:t>
            </a:r>
            <a:endParaRPr lang="fr-BE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 smtClean="0"/>
              <a:t>respect </a:t>
            </a:r>
            <a:r>
              <a:rPr lang="fr-BE" sz="2600" dirty="0"/>
              <a:t>rond </a:t>
            </a:r>
            <a:r>
              <a:rPr lang="fr-BE" sz="2600" dirty="0" smtClean="0"/>
              <a:t>pronateur dans les formes pures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600" dirty="0"/>
              <a:t>a</a:t>
            </a:r>
            <a:r>
              <a:rPr lang="fr-BE" sz="2600" dirty="0" smtClean="0"/>
              <a:t>tteinte </a:t>
            </a:r>
            <a:r>
              <a:rPr lang="fr-BE" sz="2600" dirty="0"/>
              <a:t>r</a:t>
            </a:r>
            <a:r>
              <a:rPr lang="fr-BE" sz="2600" dirty="0" smtClean="0"/>
              <a:t>ond pronateur dans les f plus proximales (Struthers)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44208" y="4293096"/>
            <a:ext cx="2699791" cy="256490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53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9001000" cy="324036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sz="2800" dirty="0"/>
              <a:t>2</a:t>
            </a:r>
            <a:r>
              <a:rPr lang="fr-BE" sz="2800" dirty="0" smtClean="0"/>
              <a:t>. </a:t>
            </a:r>
            <a:r>
              <a:rPr lang="fr-BE" sz="3100" dirty="0" smtClean="0"/>
              <a:t>Atteinte du nerf médian sans canal carpien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556792"/>
            <a:ext cx="8373616" cy="4709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dirty="0">
                <a:latin typeface="Book Antiqua" panose="02040602050305030304" pitchFamily="18" charset="0"/>
              </a:rPr>
              <a:t>Nerf interosseux </a:t>
            </a:r>
            <a:r>
              <a:rPr lang="fr-BE" dirty="0" smtClean="0">
                <a:latin typeface="Book Antiqua" panose="02040602050305030304" pitchFamily="18" charset="0"/>
              </a:rPr>
              <a:t>antérieur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b="1" dirty="0">
                <a:latin typeface="Book Antiqua" panose="02040602050305030304" pitchFamily="18" charset="0"/>
              </a:rPr>
              <a:t>Syndrome du rond pronateur</a:t>
            </a:r>
            <a:endParaRPr lang="fr-BE" dirty="0" smtClean="0">
              <a:latin typeface="Book Antiqua" panose="02040602050305030304" pitchFamily="18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fr-FR" altLang="fr-F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Lacertus </a:t>
            </a:r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fibrosus</a:t>
            </a:r>
            <a:r>
              <a:rPr lang="fr-FR" altLang="fr-FR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altLang="fr-F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 à 10%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altLang="fr-F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Test provocateur flexion contrariée du coude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altLang="fr-F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Ligaments des </a:t>
            </a:r>
            <a:r>
              <a:rPr lang="fr-FR" altLang="fr-FR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fléch</a:t>
            </a:r>
            <a:r>
              <a:rPr lang="fr-FR" altLang="fr-F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superficiels</a:t>
            </a:r>
          </a:p>
          <a:p>
            <a:pPr marL="928116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altLang="fr-F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Test </a:t>
            </a:r>
            <a:r>
              <a:rPr lang="fr-FR" altLang="fr-FR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provocateur flexion contrariée </a:t>
            </a:r>
            <a:r>
              <a:rPr lang="fr-FR" altLang="fr-F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P2/P 1 Médius</a:t>
            </a:r>
            <a:endParaRPr lang="fr-FR" altLang="fr-FR" sz="18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fr-FR" altLang="fr-F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Syndrome </a:t>
            </a:r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de l’apophyse </a:t>
            </a:r>
            <a:r>
              <a:rPr lang="fr-FR" altLang="fr-F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sus-</a:t>
            </a:r>
            <a:r>
              <a:rPr lang="fr-FR" altLang="fr-FR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épitrochléenne</a:t>
            </a:r>
            <a:r>
              <a:rPr lang="fr-FR" altLang="fr-F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marL="742950" lvl="1" indent="-285750">
              <a:lnSpc>
                <a:spcPct val="120000"/>
              </a:lnSpc>
            </a:pPr>
            <a:r>
              <a:rPr lang="fr-FR" altLang="fr-FR" sz="1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compression </a:t>
            </a:r>
            <a:r>
              <a:rPr lang="fr-FR" altLang="fr-FR" sz="17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par une bande fibreuse (ligament</a:t>
            </a:r>
            <a:r>
              <a:rPr lang="fr-BE" altLang="fr-FR" sz="17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fr-FR" altLang="fr-FR" sz="17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de </a:t>
            </a:r>
            <a:r>
              <a:rPr lang="fr-FR" altLang="fr-FR" sz="1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Struthers)</a:t>
            </a:r>
          </a:p>
          <a:p>
            <a:pPr marL="402336" lvl="2" indent="0">
              <a:lnSpc>
                <a:spcPct val="120000"/>
              </a:lnSpc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fr-FR" altLang="fr-FR" sz="1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fr-FR" altLang="fr-FR" sz="17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tendu</a:t>
            </a:r>
            <a:r>
              <a:rPr lang="fr-BE" altLang="fr-FR" sz="17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 </a:t>
            </a:r>
            <a:r>
              <a:rPr lang="fr-FR" altLang="fr-FR" sz="17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entre l’épitrochlée et l’apophyse sus-</a:t>
            </a:r>
            <a:r>
              <a:rPr lang="fr-FR" altLang="fr-FR" sz="1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épitrochléenne</a:t>
            </a:r>
            <a:endParaRPr lang="fr-BE" altLang="fr-FR" sz="17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BE" altLang="fr-FR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009485" y="1124744"/>
            <a:ext cx="2123727" cy="4066792"/>
          </a:xfrm>
          <a:prstGeom prst="rect">
            <a:avLst/>
          </a:prstGeom>
        </p:spPr>
      </p:pic>
      <p:pic>
        <p:nvPicPr>
          <p:cNvPr id="5" name="Picture 1030" descr="C:\Mes Documents\Wang\Img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2218" y="4797152"/>
            <a:ext cx="197459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47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/>
          </a:bodyPr>
          <a:lstStyle/>
          <a:p>
            <a:r>
              <a:rPr lang="fr-BE" dirty="0" smtClean="0"/>
              <a:t>What Else ?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plus (SCC non idiopathique)</a:t>
            </a:r>
            <a:b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maladie générale</a:t>
            </a:r>
            <a:b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facteur étiologique local</a:t>
            </a:r>
            <a:b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neuropathie périphérique diffuse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Atteintes du nerf médian en dehors du CC</a:t>
            </a:r>
          </a:p>
          <a:p>
            <a:pPr marL="457200" lvl="1" indent="0">
              <a:buNone/>
            </a:pP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nerf </a:t>
            </a:r>
            <a:r>
              <a:rPr lang="fr-B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interosseux antérieur</a:t>
            </a:r>
          </a:p>
          <a:p>
            <a:pPr marL="457200" lvl="1" indent="0">
              <a:buNone/>
            </a:pPr>
            <a:r>
              <a:rPr lang="fr-B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Syndrome du rond pronateur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Atteintes nerveuses non tronculaires</a:t>
            </a:r>
          </a:p>
          <a:p>
            <a:pPr marL="457200" lvl="1" indent="0">
              <a:buNone/>
            </a:pPr>
            <a:r>
              <a:rPr lang="fr-B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Radiculopathie C6D1 motrices ; C6C7 sensitives</a:t>
            </a:r>
          </a:p>
          <a:p>
            <a:pPr marL="457200" lvl="1" indent="0">
              <a:buNone/>
            </a:pPr>
            <a:r>
              <a:rPr lang="fr-B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Plexopathie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PNP/PRN sans CC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Pathologies non neurologiques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22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3. </a:t>
            </a:r>
            <a:r>
              <a:rPr lang="fr-BE" sz="3100" dirty="0" smtClean="0"/>
              <a:t>Atteintes nerveuses non tronculaires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dirty="0" smtClean="0"/>
              <a:t> </a:t>
            </a: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229600" cy="511256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fr-BE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Radiculopathie C6 C7 </a:t>
                </a:r>
              </a:p>
              <a:p>
                <a:pPr lvl="1"/>
                <a:r>
                  <a:rPr lang="fr-BE" dirty="0" smtClean="0"/>
                  <a:t>Théorie du double crush</a:t>
                </a:r>
              </a:p>
              <a:p>
                <a:pPr lvl="1"/>
                <a:r>
                  <a:rPr lang="fr-BE" dirty="0" smtClean="0"/>
                  <a:t>Paresthésies face dorsale de la main C7 , souvent unilatérale </a:t>
                </a:r>
              </a:p>
              <a:p>
                <a:pPr lvl="1"/>
                <a:r>
                  <a:rPr lang="fr-BE" dirty="0" smtClean="0"/>
                  <a:t>Irradiation dans le bras</a:t>
                </a:r>
              </a:p>
              <a:p>
                <a:pPr lvl="1"/>
                <a:r>
                  <a:rPr lang="fr-BE" dirty="0" smtClean="0"/>
                  <a:t>Pas de déficit moteur des m thénariens</a:t>
                </a:r>
              </a:p>
              <a:p>
                <a:pPr lvl="1"/>
                <a:endParaRPr lang="fr-BE" dirty="0" smtClean="0"/>
              </a:p>
              <a:p>
                <a:r>
                  <a:rPr lang="fr-BE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TOS  atteinte  du Tronc primaire inférieur (TPI)</a:t>
                </a:r>
              </a:p>
              <a:p>
                <a:pPr lvl="1"/>
                <a:r>
                  <a:rPr lang="fr-BE" dirty="0" smtClean="0"/>
                  <a:t>Atteinte  ulnaire SM, médian, BCI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fr-BE" dirty="0" smtClean="0"/>
                  <a:t>Atteinte  c </a:t>
                </a:r>
                <a:r>
                  <a:rPr lang="fr-BE" dirty="0" err="1" smtClean="0"/>
                  <a:t>abd</a:t>
                </a:r>
                <a:r>
                  <a:rPr lang="fr-BE" dirty="0" smtClean="0"/>
                  <a:t> du I </a:t>
                </a:r>
              </a:p>
              <a:p>
                <a:endParaRPr lang="fr-BE" dirty="0" smtClean="0"/>
              </a:p>
              <a:p>
                <a:r>
                  <a:rPr lang="fr-BE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Plexopathie post-radique </a:t>
                </a:r>
              </a:p>
              <a:p>
                <a:pPr lvl="1"/>
                <a:r>
                  <a:rPr lang="fr-BE" dirty="0" smtClean="0"/>
                  <a:t>plutôt Troncs secondaires</a:t>
                </a:r>
              </a:p>
              <a:p>
                <a:pPr lvl="1"/>
                <a:r>
                  <a:rPr lang="fr-BE" dirty="0" smtClean="0"/>
                  <a:t>paresthésies 70%, douleur </a:t>
                </a:r>
                <a14:m>
                  <m:oMath xmlns:m="http://schemas.openxmlformats.org/officeDocument/2006/math">
                    <m:r>
                      <a:rPr lang="fr-BE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fr-BE" dirty="0" smtClean="0"/>
                  <a:t> C6 dans 50%</a:t>
                </a:r>
              </a:p>
              <a:p>
                <a:pPr lvl="1"/>
                <a:r>
                  <a:rPr lang="fr-BE" dirty="0" smtClean="0"/>
                  <a:t>Blocs de conduction proximaux</a:t>
                </a:r>
              </a:p>
              <a:p>
                <a:pPr lvl="1"/>
                <a:r>
                  <a:rPr lang="fr-BE" dirty="0" smtClean="0"/>
                  <a:t>Myokimies 80%</a:t>
                </a:r>
              </a:p>
              <a:p>
                <a:pPr lvl="1"/>
                <a:r>
                  <a:rPr lang="fr-BE" dirty="0" err="1" smtClean="0"/>
                  <a:t>Fibs</a:t>
                </a:r>
                <a:r>
                  <a:rPr lang="fr-BE" dirty="0" smtClean="0"/>
                  <a:t> dans paravertébraux</a:t>
                </a:r>
              </a:p>
              <a:p>
                <a:pPr marL="585216" lvl="1" indent="0">
                  <a:buNone/>
                </a:pPr>
                <a:endParaRPr lang="fr-BE" dirty="0" smtClean="0"/>
              </a:p>
              <a:p>
                <a:r>
                  <a:rPr lang="fr-BE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Plexopathie tumorale</a:t>
                </a:r>
              </a:p>
              <a:p>
                <a:pPr lvl="1"/>
                <a:r>
                  <a:rPr lang="fr-BE" dirty="0"/>
                  <a:t>p</a:t>
                </a:r>
                <a:r>
                  <a:rPr lang="fr-BE" dirty="0" smtClean="0"/>
                  <a:t>lutôt atteinte Troncs primaires   </a:t>
                </a:r>
                <a:r>
                  <a:rPr lang="fr-BE" dirty="0"/>
                  <a:t>(</a:t>
                </a:r>
                <a:r>
                  <a:rPr lang="fr-BE" dirty="0" smtClean="0"/>
                  <a:t>TPI surtout)</a:t>
                </a:r>
                <a:endParaRPr lang="fr-BE" dirty="0"/>
              </a:p>
              <a:p>
                <a:pPr lvl="1"/>
                <a:r>
                  <a:rPr lang="fr-BE" dirty="0" smtClean="0"/>
                  <a:t>atteinte  </a:t>
                </a:r>
                <a:r>
                  <a:rPr lang="fr-BE" dirty="0"/>
                  <a:t>ulnaire, médian, BCI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fr-BE" dirty="0" smtClean="0"/>
                  <a:t>atteinte  </a:t>
                </a:r>
                <a:r>
                  <a:rPr lang="fr-BE" dirty="0"/>
                  <a:t>c </a:t>
                </a:r>
                <a:r>
                  <a:rPr lang="fr-BE" dirty="0" err="1"/>
                  <a:t>abd</a:t>
                </a:r>
                <a:r>
                  <a:rPr lang="fr-BE" dirty="0"/>
                  <a:t> du I </a:t>
                </a:r>
              </a:p>
              <a:p>
                <a:pPr lvl="1"/>
                <a:endParaRPr lang="fr-BE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29600" cy="5112568"/>
              </a:xfrm>
              <a:blipFill rotWithShape="1">
                <a:blip r:embed="rId2"/>
                <a:stretch>
                  <a:fillRect t="-1430" b="-596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>
            <a:off x="1371600" y="5367129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98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/>
          </a:bodyPr>
          <a:lstStyle/>
          <a:p>
            <a:r>
              <a:rPr lang="fr-BE" dirty="0" smtClean="0"/>
              <a:t>What Else ?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plus (SCC non idiopathique)</a:t>
            </a:r>
            <a:b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maladie générale</a:t>
            </a:r>
            <a:b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facteur étiologique local</a:t>
            </a:r>
            <a:b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neuropathie périphérique diffuse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Atteintes du nerf médian en dehors du CC</a:t>
            </a:r>
          </a:p>
          <a:p>
            <a:pPr marL="457200" lvl="1" indent="0">
              <a:buNone/>
            </a:pP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nerf </a:t>
            </a:r>
            <a:r>
              <a:rPr lang="fr-B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interosseux antérieur</a:t>
            </a:r>
          </a:p>
          <a:p>
            <a:pPr marL="457200" lvl="1" indent="0">
              <a:buNone/>
            </a:pPr>
            <a:r>
              <a:rPr lang="fr-B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Syndrome du rond pronateur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Atteintes nerveuses non tronculaires</a:t>
            </a: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651510" indent="-514350">
              <a:buFont typeface="+mj-lt"/>
              <a:buAutoNum type="arabicPeriod"/>
            </a:pP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Radiculopathie C6D1 motrices ; C6C7 sensitives</a:t>
            </a:r>
          </a:p>
          <a:p>
            <a:pPr marL="457200" lvl="1" indent="0">
              <a:buNone/>
            </a:pPr>
            <a:r>
              <a:rPr lang="fr-B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Plexopathie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PNP/PRN sans CC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Pathologies non neurologiques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22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501008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accent1"/>
                </a:solidFill>
              </a:rPr>
              <a:t>Situations cliniques</a:t>
            </a:r>
            <a:br>
              <a:rPr lang="fr-BE" dirty="0" smtClean="0">
                <a:solidFill>
                  <a:schemeClr val="accent1"/>
                </a:solidFill>
              </a:rPr>
            </a:br>
            <a:r>
              <a:rPr lang="fr-BE" sz="3200" dirty="0">
                <a:solidFill>
                  <a:schemeClr val="accent1"/>
                </a:solidFill>
              </a:rPr>
              <a:t>4</a:t>
            </a:r>
            <a:r>
              <a:rPr lang="fr-BE" sz="3200" dirty="0" smtClean="0">
                <a:solidFill>
                  <a:schemeClr val="accent1"/>
                </a:solidFill>
              </a:rPr>
              <a:t>. PNP/PRN</a:t>
            </a:r>
            <a:br>
              <a:rPr lang="fr-BE" sz="3200" dirty="0" smtClean="0">
                <a:solidFill>
                  <a:schemeClr val="accent1"/>
                </a:solidFill>
              </a:rPr>
            </a:br>
            <a:r>
              <a:rPr lang="fr-BE" sz="3200" dirty="0" smtClean="0">
                <a:solidFill>
                  <a:schemeClr val="accent1"/>
                </a:solidFill>
              </a:rPr>
              <a:t>Neuropathies dysimmunes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52400" y="16288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fr-B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Lewis et </a:t>
            </a:r>
            <a:r>
              <a:rPr lang="fr-BE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Sumner</a:t>
            </a:r>
            <a:endParaRPr lang="fr-BE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fr-BE" dirty="0"/>
              <a:t>Déficit sensitif et moteur d’installation progressive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dirty="0"/>
              <a:t>Rares douleurs </a:t>
            </a:r>
            <a:r>
              <a:rPr lang="fr-BE" dirty="0" smtClean="0"/>
              <a:t>20%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dirty="0" smtClean="0"/>
              <a:t>Forme sensitive pure 32%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dirty="0" smtClean="0"/>
              <a:t>Atteinte </a:t>
            </a:r>
            <a:r>
              <a:rPr lang="fr-BE" dirty="0" err="1" smtClean="0"/>
              <a:t>plexique</a:t>
            </a:r>
            <a:r>
              <a:rPr lang="fr-BE" dirty="0" smtClean="0"/>
              <a:t> </a:t>
            </a:r>
            <a:endParaRPr lang="fr-BE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fr-BE" dirty="0"/>
              <a:t>Bloc de conduction 90% , parfois proximaux </a:t>
            </a:r>
          </a:p>
          <a:p>
            <a:pPr marL="905256" lvl="2" indent="0">
              <a:buNone/>
            </a:pPr>
            <a:endParaRPr lang="fr-B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B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Multifocale à bloc moteur  ( MMN)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dirty="0"/>
              <a:t>Parésie </a:t>
            </a:r>
            <a:r>
              <a:rPr lang="fr-BE" dirty="0" smtClean="0"/>
              <a:t>+/- récente </a:t>
            </a:r>
            <a:endParaRPr lang="fr-BE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fr-BE" dirty="0"/>
              <a:t>Bloc de </a:t>
            </a:r>
            <a:r>
              <a:rPr lang="fr-BE" dirty="0" smtClean="0"/>
              <a:t>conduction fréquent sur le n médian </a:t>
            </a:r>
            <a:endParaRPr lang="fr-BE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fr-BE" dirty="0" smtClean="0"/>
              <a:t>pas </a:t>
            </a:r>
            <a:r>
              <a:rPr lang="fr-BE" dirty="0"/>
              <a:t>ou peu de plaintes sensitives</a:t>
            </a:r>
          </a:p>
          <a:p>
            <a:pPr marL="905256" lvl="2" indent="0">
              <a:buNone/>
            </a:pPr>
            <a:r>
              <a:rPr lang="fr-BE" dirty="0" smtClean="0"/>
              <a:t> 	( </a:t>
            </a:r>
            <a:r>
              <a:rPr lang="fr-BE" dirty="0"/>
              <a:t>paresthésies n’excluent pas le diagnostic)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dirty="0"/>
              <a:t>H/F =2,6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dirty="0"/>
              <a:t>MS&gt;MI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dirty="0"/>
              <a:t>Age moyen &lt;50 ans </a:t>
            </a:r>
          </a:p>
          <a:p>
            <a:pPr marL="905256" lvl="2" indent="0">
              <a:buNone/>
            </a:pPr>
            <a:endParaRPr lang="fr-B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B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Critères de 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l’AAEM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Atteinte sensitive fréquente aux 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Intérêt des PES si tr sensitifs</a:t>
            </a:r>
            <a:endPara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5256" lvl="2" indent="0">
              <a:buNone/>
              <a:tabLst>
                <a:tab pos="1169988" algn="l"/>
              </a:tabLst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sans 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anomalie des pot sensitifs distaux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H/F </a:t>
            </a: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 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fr-B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24993" y="1556792"/>
            <a:ext cx="3419007" cy="344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46712" y="4415733"/>
            <a:ext cx="2555776" cy="239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427984" y="5615589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/>
              <a:t>VIALLON M., VARGAS M.I., JLASSI H., LOVBLAD K.O.,DELAVELLE J. 2008. </a:t>
            </a:r>
            <a:r>
              <a:rPr lang="fr-BE" sz="800" dirty="0" smtClean="0"/>
              <a:t>High </a:t>
            </a:r>
            <a:r>
              <a:rPr lang="fr-BE" sz="800" dirty="0" err="1" smtClean="0"/>
              <a:t>resolution</a:t>
            </a:r>
            <a:r>
              <a:rPr lang="fr-BE" sz="800" dirty="0" smtClean="0"/>
              <a:t> </a:t>
            </a:r>
            <a:r>
              <a:rPr lang="en-US" sz="800" dirty="0" smtClean="0"/>
              <a:t>and </a:t>
            </a:r>
            <a:r>
              <a:rPr lang="en-US" sz="800" dirty="0"/>
              <a:t>functional magnetic resonance imaging of the brachial plexus using an </a:t>
            </a:r>
            <a:r>
              <a:rPr lang="en-US" sz="800" dirty="0" smtClean="0"/>
              <a:t>isotropic 3D </a:t>
            </a:r>
            <a:r>
              <a:rPr lang="en-US" sz="800" dirty="0"/>
              <a:t>T2 STIR (Short Term Inversion Recovery) SPACE sequence and diffusion tensor imaging.</a:t>
            </a:r>
          </a:p>
          <a:p>
            <a:r>
              <a:rPr lang="fr-BE" sz="800" dirty="0" err="1"/>
              <a:t>Eur</a:t>
            </a:r>
            <a:r>
              <a:rPr lang="fr-BE" sz="800" dirty="0"/>
              <a:t> </a:t>
            </a:r>
            <a:r>
              <a:rPr lang="fr-BE" sz="800" dirty="0" err="1"/>
              <a:t>Radiol</a:t>
            </a:r>
            <a:endParaRPr lang="fr-BE" sz="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6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3573016"/>
          </a:xfrm>
        </p:spPr>
        <p:txBody>
          <a:bodyPr>
            <a:normAutofit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r>
              <a:rPr lang="fr-BE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PNP/PRN 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> </a:t>
            </a: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213176"/>
          </a:xfrm>
        </p:spPr>
        <p:txBody>
          <a:bodyPr>
            <a:normAutofit fontScale="62500" lnSpcReduction="20000"/>
          </a:bodyPr>
          <a:lstStyle/>
          <a:p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Ganglionopathie</a:t>
            </a:r>
          </a:p>
          <a:p>
            <a:pPr marL="800100" lvl="1" indent="-342900"/>
            <a:r>
              <a:rPr lang="fr-BE" dirty="0" smtClean="0"/>
              <a:t>  </a:t>
            </a:r>
            <a:r>
              <a:rPr lang="fr-BE" dirty="0" err="1" smtClean="0"/>
              <a:t>paraN</a:t>
            </a:r>
            <a:r>
              <a:rPr lang="fr-BE" dirty="0" smtClean="0"/>
              <a:t>, </a:t>
            </a:r>
            <a:r>
              <a:rPr lang="fr-BE" dirty="0" err="1" smtClean="0"/>
              <a:t>Cisplatine</a:t>
            </a:r>
            <a:r>
              <a:rPr lang="fr-BE" dirty="0" smtClean="0"/>
              <a:t>, </a:t>
            </a:r>
            <a:r>
              <a:rPr lang="fr-BE" dirty="0" err="1" smtClean="0"/>
              <a:t>sy</a:t>
            </a:r>
            <a:r>
              <a:rPr lang="fr-BE" dirty="0" smtClean="0"/>
              <a:t> de </a:t>
            </a:r>
            <a:r>
              <a:rPr lang="fr-BE" dirty="0" err="1" smtClean="0"/>
              <a:t>Sjögren</a:t>
            </a:r>
            <a:r>
              <a:rPr lang="fr-BE" dirty="0" smtClean="0"/>
              <a:t>, vit E, cirrhose </a:t>
            </a:r>
            <a:r>
              <a:rPr lang="fr-BE" dirty="0" err="1" smtClean="0"/>
              <a:t>bilaire</a:t>
            </a:r>
            <a:r>
              <a:rPr lang="fr-BE" dirty="0" smtClean="0"/>
              <a:t> 1°,…</a:t>
            </a:r>
          </a:p>
          <a:p>
            <a:pPr lvl="1"/>
            <a:r>
              <a:rPr lang="fr-BE" dirty="0" smtClean="0"/>
              <a:t>MS 25%</a:t>
            </a:r>
          </a:p>
          <a:p>
            <a:pPr lvl="1"/>
            <a:r>
              <a:rPr lang="fr-BE" dirty="0" smtClean="0"/>
              <a:t>Asymétrique dans  30 à 50%</a:t>
            </a:r>
          </a:p>
          <a:p>
            <a:pPr lvl="1"/>
            <a:r>
              <a:rPr lang="fr-BE" dirty="0" smtClean="0"/>
              <a:t>Aréflexie </a:t>
            </a:r>
          </a:p>
          <a:p>
            <a:pPr lvl="1"/>
            <a:r>
              <a:rPr lang="fr-BE" dirty="0" smtClean="0"/>
              <a:t>Ataxie</a:t>
            </a:r>
          </a:p>
          <a:p>
            <a:pPr lvl="1"/>
            <a:endParaRPr lang="fr-BE" dirty="0"/>
          </a:p>
          <a:p>
            <a:pPr lvl="1"/>
            <a:r>
              <a:rPr lang="fr-BE" dirty="0" smtClean="0"/>
              <a:t>VCS +/-N</a:t>
            </a:r>
          </a:p>
          <a:p>
            <a:pPr lvl="1"/>
            <a:r>
              <a:rPr lang="fr-BE" dirty="0" smtClean="0"/>
              <a:t>↓↓ PAS</a:t>
            </a:r>
          </a:p>
          <a:p>
            <a:pPr lvl="1"/>
            <a:r>
              <a:rPr lang="fr-BE" dirty="0" smtClean="0"/>
              <a:t>Intérêt PES, IRM médullaire </a:t>
            </a:r>
          </a:p>
          <a:p>
            <a:pPr marL="457200" lvl="1" indent="0">
              <a:buNone/>
            </a:pPr>
            <a:endParaRPr lang="fr-BE" dirty="0" smtClean="0">
              <a:solidFill>
                <a:srgbClr val="FF0000"/>
              </a:solidFill>
            </a:endParaRPr>
          </a:p>
          <a:p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Mononévrite Inflammatoire  </a:t>
            </a:r>
            <a:endPara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fr-BE" dirty="0" smtClean="0"/>
              <a:t>vascularite, </a:t>
            </a:r>
            <a:r>
              <a:rPr lang="fr-BE" dirty="0" err="1" smtClean="0"/>
              <a:t>sarcoidose</a:t>
            </a:r>
            <a:r>
              <a:rPr lang="fr-BE" dirty="0" smtClean="0"/>
              <a:t>, lèpre</a:t>
            </a:r>
          </a:p>
          <a:p>
            <a:pPr lvl="1"/>
            <a:r>
              <a:rPr lang="fr-BE" dirty="0" smtClean="0"/>
              <a:t>Début brutal</a:t>
            </a:r>
          </a:p>
          <a:p>
            <a:pPr lvl="1"/>
            <a:r>
              <a:rPr lang="fr-BE" dirty="0" smtClean="0"/>
              <a:t>Douleur</a:t>
            </a:r>
          </a:p>
          <a:p>
            <a:pPr lvl="1"/>
            <a:r>
              <a:rPr lang="fr-BE" dirty="0" smtClean="0"/>
              <a:t>SM</a:t>
            </a:r>
          </a:p>
          <a:p>
            <a:pPr lvl="1"/>
            <a:r>
              <a:rPr lang="fr-BE" dirty="0" smtClean="0"/>
              <a:t>Pseudo BC au début </a:t>
            </a:r>
          </a:p>
          <a:p>
            <a:pPr lvl="1"/>
            <a:r>
              <a:rPr lang="fr-BE" dirty="0" smtClean="0"/>
              <a:t>Atteinte n médian isolé dans  10 à 20% </a:t>
            </a:r>
          </a:p>
          <a:p>
            <a:pPr marL="585216" lvl="1" indent="0">
              <a:buNone/>
            </a:pPr>
            <a:endParaRPr lang="fr-BE" dirty="0" smtClean="0"/>
          </a:p>
          <a:p>
            <a:r>
              <a:rPr lang="fr-B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Infectieuse  </a:t>
            </a:r>
          </a:p>
          <a:p>
            <a:pPr marL="800100" lvl="1" indent="-342900"/>
            <a:r>
              <a:rPr lang="fr-BE" dirty="0"/>
              <a:t>Lyme</a:t>
            </a:r>
          </a:p>
          <a:p>
            <a:pPr marL="265176" indent="0">
              <a:buNone/>
            </a:pPr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32041" y="2060848"/>
            <a:ext cx="4211960" cy="31721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27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Epidémiologie</a:t>
            </a:r>
          </a:p>
          <a:p>
            <a:r>
              <a:rPr lang="fr-BE" dirty="0" smtClean="0">
                <a:solidFill>
                  <a:schemeClr val="accent4">
                    <a:lumMod val="75000"/>
                  </a:schemeClr>
                </a:solidFill>
              </a:rPr>
              <a:t>Anatomie</a:t>
            </a:r>
          </a:p>
          <a:p>
            <a:r>
              <a:rPr lang="fr-BE" dirty="0" smtClean="0"/>
              <a:t>Clinique</a:t>
            </a:r>
          </a:p>
          <a:p>
            <a:r>
              <a:rPr lang="fr-BE" dirty="0" smtClean="0"/>
              <a:t>Exploration : ENMG et échographie</a:t>
            </a:r>
          </a:p>
          <a:p>
            <a:r>
              <a:rPr lang="fr-BE" dirty="0" smtClean="0"/>
              <a:t>Cinq situations cliniques</a:t>
            </a:r>
            <a:endParaRPr lang="fr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93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/>
          </a:bodyPr>
          <a:lstStyle/>
          <a:p>
            <a:r>
              <a:rPr lang="fr-BE" dirty="0" smtClean="0"/>
              <a:t>What Else ?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plus (SCC non idiopathique)</a:t>
            </a:r>
            <a:b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maladie générale</a:t>
            </a:r>
            <a:b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facteur étiologique local</a:t>
            </a:r>
            <a:b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neuropathie périphérique diffuse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Atteintes du nerf médian en dehors du CC</a:t>
            </a:r>
          </a:p>
          <a:p>
            <a:pPr marL="457200" lvl="1" indent="0">
              <a:buNone/>
            </a:pP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nerf </a:t>
            </a:r>
            <a:r>
              <a:rPr lang="fr-B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interosseux antérieur</a:t>
            </a:r>
          </a:p>
          <a:p>
            <a:pPr marL="457200" lvl="1" indent="0">
              <a:buNone/>
            </a:pPr>
            <a:r>
              <a:rPr lang="fr-B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Syndrome du rond pronateur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Atteintes nerveuses non tronculaires</a:t>
            </a:r>
          </a:p>
          <a:p>
            <a:pPr marL="457200" lvl="1" indent="0">
              <a:buNone/>
            </a:pPr>
            <a:r>
              <a:rPr lang="fr-B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Radiculopathie C6D1 motrices ; C6C7 sensitives</a:t>
            </a:r>
          </a:p>
          <a:p>
            <a:pPr marL="457200" lvl="1" indent="0">
              <a:buNone/>
            </a:pPr>
            <a:r>
              <a:rPr lang="fr-B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Plexopathie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PNP/PRN sans CC</a:t>
            </a:r>
          </a:p>
          <a:p>
            <a:pPr marL="651510" indent="-514350">
              <a:buFont typeface="+mj-lt"/>
              <a:buAutoNum type="arabicPeriod"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Pathologies non neurologiques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20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24036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Situations cliniques</a:t>
            </a:r>
            <a:br>
              <a:rPr lang="fr-BE" dirty="0" smtClean="0"/>
            </a:br>
            <a:r>
              <a:rPr lang="fr-BE" dirty="0" smtClean="0"/>
              <a:t>5</a:t>
            </a:r>
            <a:r>
              <a:rPr lang="fr-BE" sz="3200" dirty="0" smtClean="0"/>
              <a:t>. Pathologies non neurologiques périphériques </a:t>
            </a:r>
            <a:br>
              <a:rPr lang="fr-BE" sz="3200" dirty="0" smtClean="0"/>
            </a:br>
            <a:r>
              <a:rPr lang="fr-BE" sz="3200" dirty="0"/>
              <a:t/>
            </a:r>
            <a:br>
              <a:rPr lang="fr-BE" sz="3200" dirty="0"/>
            </a:br>
            <a:r>
              <a:rPr lang="fr-BE" dirty="0"/>
              <a:t> </a:t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7091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Atteinte centrale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Lacune ou embolie thalamiques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AIT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Migraine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Tendinite du Poignet, T de de </a:t>
            </a:r>
            <a:r>
              <a:rPr lang="fr-BE" dirty="0" err="1" smtClean="0"/>
              <a:t>Quervain</a:t>
            </a:r>
            <a:endParaRPr lang="fr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Algodystrophie/SDRC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Polyarthrose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Syndrome de </a:t>
            </a:r>
            <a:r>
              <a:rPr lang="fr-BE" dirty="0"/>
              <a:t>R</a:t>
            </a:r>
            <a:r>
              <a:rPr lang="fr-BE" dirty="0" smtClean="0"/>
              <a:t>aynaud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8104" y="3933056"/>
            <a:ext cx="3137024" cy="28067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44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fr-BE" dirty="0" smtClean="0"/>
              <a:t>Grande fréquence d’une symptomatologie de Canal carpien et facilité de diagnostic </a:t>
            </a:r>
          </a:p>
          <a:p>
            <a:pPr marL="137160" indent="0">
              <a:buNone/>
            </a:pPr>
            <a:r>
              <a:rPr lang="fr-BE" u="sng" dirty="0" smtClean="0"/>
              <a:t>MAIS</a:t>
            </a:r>
          </a:p>
          <a:p>
            <a:pPr marL="137160" indent="0">
              <a:buNone/>
            </a:pPr>
            <a:r>
              <a:rPr lang="fr-BE" dirty="0"/>
              <a:t> </a:t>
            </a:r>
            <a:r>
              <a:rPr lang="fr-BE" dirty="0" smtClean="0"/>
              <a:t>si </a:t>
            </a: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CCA  positif </a:t>
            </a:r>
            <a:r>
              <a:rPr lang="fr-BE" dirty="0" smtClean="0"/>
              <a:t>ne pas méconnaitre</a:t>
            </a:r>
          </a:p>
          <a:p>
            <a:pPr marL="905256" lvl="2" indent="0">
              <a:buNone/>
            </a:pPr>
            <a:r>
              <a:rPr lang="fr-BE" dirty="0" smtClean="0"/>
              <a:t> une pathologie locale </a:t>
            </a:r>
          </a:p>
          <a:p>
            <a:pPr marL="905256" lvl="2" indent="0">
              <a:buNone/>
            </a:pPr>
            <a:r>
              <a:rPr lang="fr-BE" dirty="0" smtClean="0"/>
              <a:t> une pathologie sous-jacente</a:t>
            </a:r>
          </a:p>
          <a:p>
            <a:pPr marL="905256" lvl="2" indent="0">
              <a:buNone/>
            </a:pPr>
            <a:r>
              <a:rPr lang="fr-BE" dirty="0" smtClean="0"/>
              <a:t>Neuropathie diffuse</a:t>
            </a:r>
          </a:p>
          <a:p>
            <a:pPr marL="905256" lvl="2" indent="0">
              <a:buNone/>
            </a:pPr>
            <a:endParaRPr lang="fr-BE" dirty="0" smtClean="0"/>
          </a:p>
          <a:p>
            <a:pPr marL="137160" indent="0">
              <a:buNone/>
            </a:pPr>
            <a:r>
              <a:rPr lang="fr-BE" dirty="0" smtClean="0"/>
              <a:t>Si </a:t>
            </a: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CCA négatif </a:t>
            </a:r>
            <a:r>
              <a:rPr lang="fr-BE" dirty="0" smtClean="0"/>
              <a:t>diagnostic différentiel lésionnel</a:t>
            </a:r>
          </a:p>
          <a:p>
            <a:pPr marL="905256" lvl="2" indent="0">
              <a:buNone/>
            </a:pPr>
            <a:r>
              <a:rPr lang="fr-BE" dirty="0" smtClean="0"/>
              <a:t>N médian à l’avant-bras </a:t>
            </a:r>
          </a:p>
          <a:p>
            <a:pPr marL="905256" lvl="2" indent="0">
              <a:buNone/>
            </a:pPr>
            <a:r>
              <a:rPr lang="fr-BE" dirty="0" smtClean="0"/>
              <a:t>Atteinte </a:t>
            </a:r>
            <a:r>
              <a:rPr lang="fr-BE" dirty="0" err="1" smtClean="0"/>
              <a:t>plexuelle</a:t>
            </a:r>
            <a:r>
              <a:rPr lang="fr-BE" dirty="0" smtClean="0"/>
              <a:t> Tronc 1° ou 2° médial</a:t>
            </a:r>
          </a:p>
          <a:p>
            <a:pPr marL="905256" lvl="2" indent="0">
              <a:buNone/>
            </a:pPr>
            <a:r>
              <a:rPr lang="fr-BE" dirty="0" smtClean="0"/>
              <a:t>Atteinte radiculaire C6 C7 </a:t>
            </a:r>
          </a:p>
          <a:p>
            <a:pPr marL="905256" lvl="2" indent="0">
              <a:buNone/>
            </a:pPr>
            <a:endParaRPr lang="fr-BE" dirty="0"/>
          </a:p>
          <a:p>
            <a:pPr marL="905256" lvl="2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289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Merci</a:t>
            </a:r>
            <a:br>
              <a:rPr lang="fr-BE" dirty="0" smtClean="0"/>
            </a:br>
            <a:r>
              <a:rPr lang="fr-BE" dirty="0" smtClean="0"/>
              <a:t>and best </a:t>
            </a:r>
            <a:r>
              <a:rPr lang="fr-BE" dirty="0" err="1" smtClean="0"/>
              <a:t>wiches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sz="4900" dirty="0"/>
              <a:t>T</a:t>
            </a:r>
            <a:r>
              <a:rPr lang="fr-BE" sz="4900" dirty="0" smtClean="0"/>
              <a:t>he </a:t>
            </a:r>
            <a:r>
              <a:rPr lang="fr-BE" sz="4900" dirty="0" err="1" smtClean="0"/>
              <a:t>just</a:t>
            </a:r>
            <a:r>
              <a:rPr lang="fr-BE" sz="4900" dirty="0" smtClean="0"/>
              <a:t> </a:t>
            </a:r>
            <a:r>
              <a:rPr lang="fr-BE" sz="4900" dirty="0" err="1" smtClean="0"/>
              <a:t>married</a:t>
            </a:r>
            <a:r>
              <a:rPr lang="fr-BE" sz="4900" dirty="0" smtClean="0"/>
              <a:t>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75656" y="1772816"/>
            <a:ext cx="5762625" cy="4086225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87624" y="1196752"/>
            <a:ext cx="6313314" cy="489654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01094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Anatomie</a:t>
            </a:r>
            <a:br>
              <a:rPr lang="fr-BE" dirty="0" smtClean="0"/>
            </a:br>
            <a:endParaRPr lang="fr-BE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980728"/>
            <a:ext cx="3440795" cy="534832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84168" y="3093431"/>
            <a:ext cx="3024336" cy="35714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419872" y="2274540"/>
            <a:ext cx="2664296" cy="4046838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>
            <a:off x="7668344" y="1196752"/>
            <a:ext cx="144016" cy="2520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94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Epidémiologie</a:t>
            </a:r>
          </a:p>
          <a:p>
            <a:r>
              <a:rPr lang="fr-BE" dirty="0" smtClean="0"/>
              <a:t>Anatomie</a:t>
            </a:r>
          </a:p>
          <a:p>
            <a:r>
              <a:rPr lang="fr-BE" dirty="0" smtClean="0">
                <a:solidFill>
                  <a:schemeClr val="accent4">
                    <a:lumMod val="75000"/>
                  </a:schemeClr>
                </a:solidFill>
              </a:rPr>
              <a:t>Clinique</a:t>
            </a:r>
          </a:p>
          <a:p>
            <a:r>
              <a:rPr lang="fr-BE" dirty="0" smtClean="0"/>
              <a:t>Exploration : ENMG et échographie</a:t>
            </a:r>
          </a:p>
          <a:p>
            <a:r>
              <a:rPr lang="fr-BE" dirty="0" smtClean="0"/>
              <a:t>Cinq situations cliniques</a:t>
            </a:r>
            <a:endParaRPr lang="fr-B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55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Symptomes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Symptômes sensitifs</a:t>
            </a:r>
          </a:p>
          <a:p>
            <a:r>
              <a:rPr lang="fr-BE" dirty="0" smtClean="0"/>
              <a:t>Symptômes moteurs</a:t>
            </a:r>
          </a:p>
          <a:p>
            <a:r>
              <a:rPr lang="fr-BE" dirty="0"/>
              <a:t>Signes dysautonomiques</a:t>
            </a:r>
          </a:p>
          <a:p>
            <a:r>
              <a:rPr lang="fr-BE" dirty="0" smtClean="0"/>
              <a:t>Test de Provocation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06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de Provocation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47800"/>
            <a:ext cx="8496944" cy="4709160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Signe de </a:t>
            </a:r>
            <a:r>
              <a:rPr lang="fr-BE" dirty="0" smtClean="0">
                <a:solidFill>
                  <a:srgbClr val="FFC000"/>
                </a:solidFill>
              </a:rPr>
              <a:t>George</a:t>
            </a:r>
            <a:r>
              <a:rPr lang="fr-BE" dirty="0" smtClean="0"/>
              <a:t>               </a:t>
            </a:r>
            <a:r>
              <a:rPr lang="fr-BE" dirty="0" err="1" smtClean="0"/>
              <a:t>Phalen</a:t>
            </a:r>
            <a:r>
              <a:rPr lang="fr-BE" dirty="0" smtClean="0"/>
              <a:t> et </a:t>
            </a:r>
            <a:r>
              <a:rPr lang="fr-BE" dirty="0" err="1" smtClean="0"/>
              <a:t>Phalen</a:t>
            </a:r>
            <a:r>
              <a:rPr lang="fr-BE" dirty="0" smtClean="0"/>
              <a:t> inversé</a:t>
            </a:r>
          </a:p>
          <a:p>
            <a:r>
              <a:rPr lang="fr-BE" dirty="0" smtClean="0"/>
              <a:t>Signe de </a:t>
            </a:r>
            <a:r>
              <a:rPr lang="fr-BE" dirty="0" err="1" smtClean="0"/>
              <a:t>Tinel</a:t>
            </a:r>
            <a:endParaRPr lang="fr-BE" dirty="0" smtClean="0"/>
          </a:p>
          <a:p>
            <a:r>
              <a:rPr lang="fr-BE" dirty="0" smtClean="0"/>
              <a:t>Test de compression </a:t>
            </a:r>
            <a:br>
              <a:rPr lang="fr-BE" dirty="0" smtClean="0"/>
            </a:br>
            <a:r>
              <a:rPr lang="fr-BE" dirty="0" smtClean="0"/>
              <a:t>du nerf médian 1’</a:t>
            </a:r>
          </a:p>
          <a:p>
            <a:r>
              <a:rPr lang="fr-BE" dirty="0" smtClean="0"/>
              <a:t>Combinaison  Phalen </a:t>
            </a:r>
            <a:br>
              <a:rPr lang="fr-BE" dirty="0" smtClean="0"/>
            </a:br>
            <a:r>
              <a:rPr lang="fr-BE" dirty="0" smtClean="0"/>
              <a:t>+ compression 40 ’’</a:t>
            </a:r>
          </a:p>
          <a:p>
            <a:endParaRPr lang="fr-BE" dirty="0" smtClean="0">
              <a:solidFill>
                <a:srgbClr val="FF0000"/>
              </a:solidFill>
            </a:endParaRPr>
          </a:p>
          <a:p>
            <a:pPr lvl="1"/>
            <a:r>
              <a:rPr lang="fr-BE" dirty="0" smtClean="0"/>
              <a:t>Sensibilité de  60%</a:t>
            </a:r>
          </a:p>
          <a:p>
            <a:pPr lvl="1"/>
            <a:r>
              <a:rPr lang="fr-BE" dirty="0" smtClean="0"/>
              <a:t>Spécificité  de  70%</a:t>
            </a:r>
          </a:p>
          <a:p>
            <a:pPr marL="585216" lvl="1" indent="0">
              <a:buNone/>
            </a:pPr>
            <a:endParaRPr lang="fr-BE" dirty="0" smtClean="0">
              <a:solidFill>
                <a:srgbClr val="FF0000"/>
              </a:solidFill>
            </a:endParaRPr>
          </a:p>
          <a:p>
            <a:pPr marL="265176" indent="0">
              <a:buNone/>
            </a:pPr>
            <a:r>
              <a:rPr lang="fr-BE" sz="2100" dirty="0" smtClean="0"/>
              <a:t>En pratique 30% des patients présentant</a:t>
            </a:r>
          </a:p>
          <a:p>
            <a:pPr marL="265176" indent="0">
              <a:buNone/>
            </a:pPr>
            <a:r>
              <a:rPr lang="fr-BE" sz="2100" dirty="0" smtClean="0"/>
              <a:t> un test de provocation positif </a:t>
            </a:r>
          </a:p>
          <a:p>
            <a:pPr marL="265176" indent="0">
              <a:buNone/>
            </a:pPr>
            <a:r>
              <a:rPr lang="fr-BE" sz="2100" dirty="0" smtClean="0"/>
              <a:t>n’ont pas de CCA à l’enmg</a:t>
            </a:r>
          </a:p>
          <a:p>
            <a:pPr marL="585216" lvl="1" indent="0">
              <a:buNone/>
            </a:pPr>
            <a:endParaRPr lang="fr-BE" dirty="0" smtClean="0"/>
          </a:p>
          <a:p>
            <a:pPr marL="585216" lvl="1" indent="0">
              <a:buNone/>
            </a:pPr>
            <a:endParaRPr lang="fr-BE" dirty="0"/>
          </a:p>
        </p:txBody>
      </p:sp>
      <p:pic>
        <p:nvPicPr>
          <p:cNvPr id="3074" name="Picture 2" descr="George Clooney Wall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1032973" cy="77419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Mes Documents\Wang\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2057400"/>
            <a:ext cx="31162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98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</TotalTime>
  <Words>2755</Words>
  <Application>Microsoft Macintosh PowerPoint</Application>
  <PresentationFormat>Présentation à l'écran (4:3)</PresentationFormat>
  <Paragraphs>506</Paragraphs>
  <Slides>53</Slides>
  <Notes>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Apex</vt:lpstr>
      <vt:lpstr>Et si ce n’était pas un syndrome du canal carpien </vt:lpstr>
      <vt:lpstr>What else ?  </vt:lpstr>
      <vt:lpstr>Plan </vt:lpstr>
      <vt:lpstr>introduction</vt:lpstr>
      <vt:lpstr>Plan </vt:lpstr>
      <vt:lpstr>Anatomie </vt:lpstr>
      <vt:lpstr>Plan </vt:lpstr>
      <vt:lpstr>Symptomes </vt:lpstr>
      <vt:lpstr>Tests de Provocation</vt:lpstr>
      <vt:lpstr>Plan </vt:lpstr>
      <vt:lpstr>ENMG</vt:lpstr>
      <vt:lpstr>Stimulation  sensitive</vt:lpstr>
      <vt:lpstr>LDM </vt:lpstr>
      <vt:lpstr>Recherche d’un bloc de conduction moteur</vt:lpstr>
      <vt:lpstr>Comparaison LDM  2 éme IO / 2 ème Lombrical Test de Logigian et Preston 1987-1992</vt:lpstr>
      <vt:lpstr>Diapositive 16</vt:lpstr>
      <vt:lpstr>Diapositive 17</vt:lpstr>
      <vt:lpstr>Echographie    </vt:lpstr>
      <vt:lpstr>IRM</vt:lpstr>
      <vt:lpstr>Plan </vt:lpstr>
      <vt:lpstr>What Else ?    </vt:lpstr>
      <vt:lpstr>Situations cliniques 1. Canal carpien plus    </vt:lpstr>
      <vt:lpstr>Situations cliniques 1. Canal carpien plus    </vt:lpstr>
      <vt:lpstr>Situations cliniques 1. Canal carpien plus    </vt:lpstr>
      <vt:lpstr>Situations cliniques 1. Canal carpien plus    </vt:lpstr>
      <vt:lpstr>Situations cliniques 1. Canal carpien plus    </vt:lpstr>
      <vt:lpstr>Situations cliniques 1. Canal carpien plus    </vt:lpstr>
      <vt:lpstr>Situations cliniques 1. Canal carpien plus    </vt:lpstr>
      <vt:lpstr>Situations cliniques 1. Canal carpien plus Facteurs locaux      </vt:lpstr>
      <vt:lpstr>Situations cliniques 1. Canal carpien plus et neuropathie associée HNPP    </vt:lpstr>
      <vt:lpstr>Diapositive 31</vt:lpstr>
      <vt:lpstr>Index de latence terminale</vt:lpstr>
      <vt:lpstr>Situations cliniques 1. Canal carpien plus et neuropathie associée CMT démyélinisant     </vt:lpstr>
      <vt:lpstr>Situations cliniques 1. Canal carpien plus et neuropathie associée Amylose    </vt:lpstr>
      <vt:lpstr>Situations cliniques 1. Canal carpien plus et neuropathie associée Amylose    </vt:lpstr>
      <vt:lpstr>Situations cliniques 1. Canal carpien plus et neuropathie associée Fabry    </vt:lpstr>
      <vt:lpstr>What Else ?    </vt:lpstr>
      <vt:lpstr>Situations cliniques 2. Atteinte du nerf médian sans canal carpien     </vt:lpstr>
      <vt:lpstr>Situations cliniques 2. Atteinte du nerf médian sans canal carpien Nerf interosseux antérieur     </vt:lpstr>
      <vt:lpstr>Situations cliniques 2. Atteinte du nerf médian sans canal carpien Nerf interosseux antérieur    </vt:lpstr>
      <vt:lpstr>Situations cliniques 2. Atteinte du nerf médian sans canal carpien Nerf interosseux antérieur    </vt:lpstr>
      <vt:lpstr>Situations cliniques 2. Atteinte du nerf médian sans canal carpien    </vt:lpstr>
      <vt:lpstr>2. Atteinte du nerf médian sans canal carpien Syndrome du rond pronateur</vt:lpstr>
      <vt:lpstr>Situations cliniques 2. Atteinte du nerf médian sans canal carpien     </vt:lpstr>
      <vt:lpstr>What Else ?    </vt:lpstr>
      <vt:lpstr>Situations cliniques 3. Atteintes nerveuses non tronculaires    </vt:lpstr>
      <vt:lpstr>What Else ?    </vt:lpstr>
      <vt:lpstr>Situations cliniques 4. PNP/PRN Neuropathies dysimmunes     </vt:lpstr>
      <vt:lpstr>Situations cliniques 4. PNP/PRN       </vt:lpstr>
      <vt:lpstr>What Else ?    </vt:lpstr>
      <vt:lpstr>Situations cliniques 5. Pathologies non neurologiques périphériques      </vt:lpstr>
      <vt:lpstr>Conclusions</vt:lpstr>
      <vt:lpstr>Merci and best wiches  The just married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si ce n’était pas un syndrome du canal carpien </dc:title>
  <dc:creator>Feron</dc:creator>
  <cp:lastModifiedBy>Francois Wang</cp:lastModifiedBy>
  <cp:revision>167</cp:revision>
  <cp:lastPrinted>2014-10-03T20:03:47Z</cp:lastPrinted>
  <dcterms:created xsi:type="dcterms:W3CDTF">2014-10-06T11:27:05Z</dcterms:created>
  <dcterms:modified xsi:type="dcterms:W3CDTF">2014-10-06T11:42:15Z</dcterms:modified>
</cp:coreProperties>
</file>