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523" r:id="rId3"/>
    <p:sldId id="510" r:id="rId4"/>
    <p:sldId id="532" r:id="rId5"/>
    <p:sldId id="385" r:id="rId6"/>
    <p:sldId id="501" r:id="rId7"/>
    <p:sldId id="502" r:id="rId8"/>
    <p:sldId id="503" r:id="rId9"/>
    <p:sldId id="505" r:id="rId10"/>
    <p:sldId id="530" r:id="rId11"/>
    <p:sldId id="531" r:id="rId12"/>
    <p:sldId id="504" r:id="rId13"/>
    <p:sldId id="524" r:id="rId14"/>
    <p:sldId id="507" r:id="rId15"/>
    <p:sldId id="511" r:id="rId16"/>
    <p:sldId id="508" r:id="rId17"/>
    <p:sldId id="509" r:id="rId18"/>
    <p:sldId id="514" r:id="rId19"/>
    <p:sldId id="515" r:id="rId20"/>
    <p:sldId id="516" r:id="rId21"/>
    <p:sldId id="533" r:id="rId22"/>
    <p:sldId id="517" r:id="rId23"/>
    <p:sldId id="512" r:id="rId24"/>
    <p:sldId id="518" r:id="rId25"/>
    <p:sldId id="519" r:id="rId26"/>
    <p:sldId id="520" r:id="rId27"/>
    <p:sldId id="534" r:id="rId28"/>
    <p:sldId id="535" r:id="rId29"/>
    <p:sldId id="536" r:id="rId30"/>
    <p:sldId id="537" r:id="rId31"/>
    <p:sldId id="538" r:id="rId32"/>
    <p:sldId id="539" r:id="rId33"/>
    <p:sldId id="540" r:id="rId34"/>
    <p:sldId id="541" r:id="rId35"/>
    <p:sldId id="542" r:id="rId36"/>
    <p:sldId id="543" r:id="rId37"/>
    <p:sldId id="544" r:id="rId38"/>
    <p:sldId id="545" r:id="rId39"/>
    <p:sldId id="546" r:id="rId40"/>
    <p:sldId id="521" r:id="rId41"/>
    <p:sldId id="513" r:id="rId42"/>
    <p:sldId id="522" r:id="rId43"/>
    <p:sldId id="528" r:id="rId44"/>
    <p:sldId id="547" r:id="rId45"/>
    <p:sldId id="525" r:id="rId46"/>
    <p:sldId id="526" r:id="rId47"/>
    <p:sldId id="527" r:id="rId48"/>
    <p:sldId id="52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3EFFF3"/>
    <a:srgbClr val="000069"/>
    <a:srgbClr val="290029"/>
    <a:srgbClr val="82007A"/>
    <a:srgbClr val="6C1B64"/>
    <a:srgbClr val="F2F8AA"/>
    <a:srgbClr val="E2ED98"/>
    <a:srgbClr val="3D0D47"/>
    <a:srgbClr val="0C43F4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57" autoAdjust="0"/>
    <p:restoredTop sz="97368" autoAdjust="0"/>
  </p:normalViewPr>
  <p:slideViewPr>
    <p:cSldViewPr snapToGrid="0">
      <p:cViewPr>
        <p:scale>
          <a:sx n="75" d="100"/>
          <a:sy n="75" d="100"/>
        </p:scale>
        <p:origin x="-192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8E12BC-9F31-7043-A6BC-A55F9DC343F4}" type="slidenum">
              <a:rPr lang="fr-FR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fr-FR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8E12BC-9F31-7043-A6BC-A55F9DC343F4}" type="slidenum">
              <a:rPr lang="fr-FR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r-FR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..%5C..%5C..%5CDocuments%20and%20Settings%5CFran%C3%A7ois%20Wang%5CMes%20documents%5CPr%C3%A9sentations%20Power%20Point%5CDES2000%20bis.ppt%2322.%20Pr%C3%A9sentation%20PowerPoint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enmgblog.blogspot.be/2012/03/les-polyradiculonevrites-inflammatoire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Cambria" pitchFamily="-65" charset="0"/>
              </a:rPr>
              <a:t>Neuropathies </a:t>
            </a:r>
            <a:r>
              <a:rPr lang="en-US" sz="4000" b="1" dirty="0" err="1" smtClean="0">
                <a:solidFill>
                  <a:srgbClr val="FFFF00"/>
                </a:solidFill>
                <a:latin typeface="Cambria" pitchFamily="-65" charset="0"/>
              </a:rPr>
              <a:t>proximales</a:t>
            </a:r>
            <a:r>
              <a:rPr lang="en-US" sz="4000" b="1" dirty="0" smtClean="0">
                <a:solidFill>
                  <a:srgbClr val="FFFF00"/>
                </a:solidFill>
                <a:latin typeface="Cambria" pitchFamily="-65" charset="0"/>
              </a:rPr>
              <a:t> du </a:t>
            </a:r>
            <a:r>
              <a:rPr lang="en-US" sz="4000" b="1" dirty="0" err="1" smtClean="0">
                <a:solidFill>
                  <a:srgbClr val="FFFF00"/>
                </a:solidFill>
                <a:latin typeface="Cambria" pitchFamily="-65" charset="0"/>
              </a:rPr>
              <a:t>membre</a:t>
            </a:r>
            <a:r>
              <a:rPr lang="en-US" sz="4000" b="1" dirty="0" smtClean="0">
                <a:solidFill>
                  <a:srgbClr val="FFFF00"/>
                </a:solidFill>
                <a:latin typeface="Cambria" pitchFamily="-65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ambria" pitchFamily="-65" charset="0"/>
              </a:rPr>
              <a:t>supérieur</a:t>
            </a:r>
            <a:endParaRPr lang="en-US" sz="4000" b="1" dirty="0" smtClean="0">
              <a:solidFill>
                <a:srgbClr val="FFFF00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mbria" pitchFamily="-65" charset="0"/>
              </a:rPr>
              <a:t>4 situations </a:t>
            </a:r>
            <a:r>
              <a:rPr lang="en-US" sz="4000" b="1" dirty="0" err="1" smtClean="0">
                <a:solidFill>
                  <a:schemeClr val="bg1"/>
                </a:solidFill>
                <a:latin typeface="Cambria" pitchFamily="-65" charset="0"/>
              </a:rPr>
              <a:t>cliniques</a:t>
            </a:r>
            <a:endParaRPr lang="en-US" sz="4000" b="1" dirty="0" smtClean="0">
              <a:solidFill>
                <a:schemeClr val="bg1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mbria" pitchFamily="-65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mbria" pitchFamily="-65" charset="0"/>
              </a:rPr>
              <a:t>réflexion</a:t>
            </a:r>
            <a:r>
              <a:rPr lang="en-US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 pitchFamily="-65" charset="0"/>
              </a:rPr>
              <a:t>clinico</a:t>
            </a:r>
            <a:r>
              <a:rPr lang="en-US" dirty="0" smtClean="0">
                <a:solidFill>
                  <a:schemeClr val="bg1"/>
                </a:solidFill>
                <a:latin typeface="Cambria" pitchFamily="-65" charset="0"/>
              </a:rPr>
              <a:t>-électrophysiologique)</a:t>
            </a:r>
            <a:endParaRPr lang="en-US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Vision simplifiée des atteintes du plexus brachial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611169"/>
            <a:ext cx="8896350" cy="71711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supérieur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flexion du coude et pronation av-bras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Trépied sensitif (radial + CAL + R1)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TPS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CAL + R1-R3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TSAE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inférieur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muscles intrinsèques de la main</a:t>
            </a:r>
            <a:b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BCI + R5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TPI ou TSAI</a:t>
            </a: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377190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moyen/post.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extension du coude et du poignet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R3 &gt; radial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TPM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radial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TSP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Vision simplifiée des atteintes du plexus brachial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611169"/>
            <a:ext cx="8896350" cy="71711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supérieur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flexion du coude et pronation av-bras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BB, PT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avec D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TPS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sans D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TSAE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inférieur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muscles intrinsèques de la main</a:t>
            </a:r>
            <a:b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APB, ADM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avec EI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TPI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sans EI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TSAI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377190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moyen/post.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extension du coude et du poignet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TB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sans D &amp; EI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avec FRC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TPM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avec D &amp; EI 		    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TSP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Mécanisme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infiltratif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Cellules inflammatoires (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Parsonage et Turner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vascularite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Lyme, Zona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Cellules tumorales (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métastase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syndrome de Pancoast Tobias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lymphome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Imagerie, biologie, PL,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biopsies, immunophénotypage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	lymphocytaire,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PCR, cytométrie de flux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70" y="2571750"/>
            <a:ext cx="3642079" cy="343535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69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Infiltration néoplasique vs séquelle de radiothérapie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55598" y="190500"/>
          <a:ext cx="852170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331"/>
                <a:gridCol w="3187185"/>
                <a:gridCol w="3187185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Infiltration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néoplasique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Séquelle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 de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radiothérapie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Début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subaigüe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Douleur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&lt; 6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mois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de la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radiothérapie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Insidieux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Paresthésies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buFont typeface="Wingdings" pitchFamily="-65" charset="2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&gt;2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de la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radiothérapie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Distribution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Troncs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primaires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(TPI)</a:t>
                      </a:r>
                    </a:p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Syn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d’Horner/Pancoast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Tobias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Troncs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secondaires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ENMG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Dénervation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active (fibrillations et pointes positives)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Myokymie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Perte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axonale sensitive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BC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Image 9" descr="hornerc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094" y="5198872"/>
            <a:ext cx="2295144" cy="82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3. Mécanisme toxique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Contexte de toxicomanie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(héroïne)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Associations possibles 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myélopathie, rhabdomyolyse</a:t>
            </a: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pic>
        <p:nvPicPr>
          <p:cNvPr id="8" name="Image 7" descr="heroinsclong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48" y="882207"/>
            <a:ext cx="1482852" cy="3448493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vaccin-hero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2603500"/>
            <a:ext cx="4040072" cy="278765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Deuxième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situation </a:t>
            </a: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clinique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endParaRPr lang="en-US" sz="80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Deuxième situation clinique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Atteintes purement motrices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Exclure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myopathies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troubles de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transmission neuromusculaire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7100" y="3035300"/>
            <a:ext cx="6032421" cy="2277547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Atteinte de troncs nerveux moteurs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Atteinte spécifique des axones moteurs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Atteinte très chronique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Atteinte du motoneurone spinal</a:t>
            </a:r>
            <a:endParaRPr lang="fr-FR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1. Atteinte de troncs nerveux moteurs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Nerfs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sus-scapulaire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spinal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et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thoracique long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NIA 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0200" y="2844800"/>
            <a:ext cx="3223959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Etirement aigu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Microtraumatismes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Parsonage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&amp; Turner</a:t>
            </a:r>
            <a:endParaRPr lang="fr-FR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 descr="Figur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966" y="520700"/>
            <a:ext cx="2218266" cy="166370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Figure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444" y="2844800"/>
            <a:ext cx="4412555" cy="302260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Atteinte spécifique des axones moteurs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5811"/>
            <a:ext cx="889635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Parsonage &amp; Turner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Neuropathies motrices multifocales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avec ou sans bloc de conduction persistants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Biologie : anti GM1 (IgM)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AMAN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000" y="2429926"/>
            <a:ext cx="8328572" cy="230832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Consensus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criteria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for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diagnosis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of MMN 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(Olney </a:t>
            </a:r>
            <a:r>
              <a:rPr lang="fr-FR" sz="2000" i="1" dirty="0" smtClean="0">
                <a:solidFill>
                  <a:srgbClr val="000069"/>
                </a:solidFill>
                <a:latin typeface="Cambria"/>
                <a:cs typeface="Cambria"/>
              </a:rPr>
              <a:t>et al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, 2003)</a:t>
            </a:r>
            <a:b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Bloc partiel défini: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-	dispersion temporelle &lt; 30%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-	MS &gt; 40% (S)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sauf segment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Erb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/axillaire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-	MI &gt; 50% (S)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sauf segment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sous-/sus-fibula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(&gt; 40%)</a:t>
            </a:r>
          </a:p>
          <a:p>
            <a:pPr indent="177800"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TST 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(</a:t>
            </a:r>
            <a:r>
              <a:rPr lang="fr-FR" sz="2000" dirty="0" err="1" smtClean="0">
                <a:solidFill>
                  <a:srgbClr val="000069"/>
                </a:solidFill>
                <a:latin typeface="Cambria"/>
                <a:cs typeface="Cambria"/>
              </a:rPr>
              <a:t>Magistris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fr-FR" sz="2000" i="1" dirty="0" smtClean="0">
                <a:solidFill>
                  <a:srgbClr val="000069"/>
                </a:solidFill>
                <a:latin typeface="Cambria"/>
                <a:cs typeface="Cambria"/>
              </a:rPr>
              <a:t>et al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3. Atteinte très chronique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158750" y="-319069"/>
            <a:ext cx="89852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Neuropathie compressive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TOS neurologique vrai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(D1 &gt; C8)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Neuropathie tumorale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Périneuriome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et ENMG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9399" y="1612900"/>
            <a:ext cx="3258035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ENMG documente la composante sensitive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infraclinique</a:t>
            </a:r>
            <a:endParaRPr lang="fr-FR" sz="2000" dirty="0" smtClean="0">
              <a:solidFill>
                <a:srgbClr val="000069"/>
              </a:solidFill>
              <a:latin typeface="Cambria"/>
              <a:cs typeface="Cambria"/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938588" y="1219200"/>
            <a:ext cx="4515072" cy="2027238"/>
            <a:chOff x="2640" y="192"/>
            <a:chExt cx="3168" cy="1277"/>
          </a:xfrm>
        </p:grpSpPr>
        <p:pic>
          <p:nvPicPr>
            <p:cNvPr id="10" name="Picture 18" descr="C:\Mes documents\DES2000\DES images\TOS neurologique.jpg">
              <a:hlinkClick r:id="rId4" action="ppaction://hlinkpres?slideindex=22&amp;slidetitle=Présentation PowerPoint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8" y="200"/>
              <a:ext cx="1440" cy="1269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  <p:pic>
          <p:nvPicPr>
            <p:cNvPr id="11" name="I 2" descr="F:\091101Egypte 138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192"/>
              <a:ext cx="1701" cy="1275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</p:grp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4830763" y="1752600"/>
            <a:ext cx="708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  <a:latin typeface="Trebuchet MS" pitchFamily="-65" charset="0"/>
              </a:rPr>
              <a:t>TOS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3661038"/>
            <a:ext cx="6026150" cy="2396861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5409717" y="3198168"/>
            <a:ext cx="215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Périneuriome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304800" y="-203200"/>
            <a:ext cx="429895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Neuronopathie motrice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Polio et post-polio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SLA et Flail arm syn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ASP et Kennedy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Hirayama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Médullopathie cervicale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673100" y="2438400"/>
            <a:ext cx="750570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Radiculopathie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Compressive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Inflammatoire/infectieuse/infiltrative/tumorale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4864100" y="-190500"/>
            <a:ext cx="750570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Plexopathie brachiale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Parsonage et Turner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Pancoast Tobias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TOS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Périneuriome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Toxique </a:t>
            </a: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3517900" y="2438400"/>
            <a:ext cx="750570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Mononeuropathie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Compressive/inflammatoire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</a:p>
        </p:txBody>
      </p:sp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4292600" y="3848100"/>
            <a:ext cx="750570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Mononeuropathie multiple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MMN et Lewis Sumner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Vascularite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HNLPP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342900" y="3898900"/>
            <a:ext cx="750570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PNP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et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PRN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CMT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PRNC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4. Atteinte du </a:t>
            </a:r>
            <a:r>
              <a:rPr lang="fr-FR" sz="2400" b="1" smtClean="0">
                <a:solidFill>
                  <a:schemeClr val="bg1"/>
                </a:solidFill>
                <a:latin typeface="Cambria" pitchFamily="-1" charset="0"/>
              </a:rPr>
              <a:t>motoneurone spinal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158750" y="-319069"/>
            <a:ext cx="89852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Séquelle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polio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ou syndrome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post-polio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Dégénérescence motoneuronale : </a:t>
            </a:r>
            <a:b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flail arm syndrome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(Man-in-the barrel)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Maladie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Hirayama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C7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C8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D1,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unilatéral ou asymétrique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3101" y="2654300"/>
            <a:ext cx="4051300" cy="3385542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Hommes entre 15-25 ans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Début insidieux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Amyotrophie oblique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Evolue 3 à 6 ans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Myélopathie de flexion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(composante ischémique)</a:t>
            </a:r>
            <a:endParaRPr lang="fr-FR" b="1" dirty="0" smtClean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9" y="2653358"/>
            <a:ext cx="2820985" cy="3391842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F1.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667" y="575734"/>
            <a:ext cx="1933264" cy="1723324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4. Atteinte du </a:t>
            </a:r>
            <a:r>
              <a:rPr lang="fr-FR" sz="2400" b="1" smtClean="0">
                <a:solidFill>
                  <a:schemeClr val="bg1"/>
                </a:solidFill>
                <a:latin typeface="Cambria" pitchFamily="-1" charset="0"/>
              </a:rPr>
              <a:t>motoneurone spinal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158750" y="-319069"/>
            <a:ext cx="89852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Séquelle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polio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ou syndrome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post-polio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Dégénérescence motoneuronale : </a:t>
            </a:r>
            <a:b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flail arm syndrome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(Man-in-the barrel)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Maladie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Hirayama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C7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C8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D1,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unilatéral ou asymétrique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866" y="922109"/>
            <a:ext cx="1464852" cy="1042158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83" y="2527968"/>
            <a:ext cx="7956550" cy="3489715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4. Atteinte du </a:t>
            </a:r>
            <a:r>
              <a:rPr lang="fr-FR" sz="2400" b="1" smtClean="0">
                <a:solidFill>
                  <a:schemeClr val="bg1"/>
                </a:solidFill>
                <a:latin typeface="Cambria" pitchFamily="-1" charset="0"/>
              </a:rPr>
              <a:t>motoneurone spinal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158750" y="-319069"/>
            <a:ext cx="89852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Séquelle de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polio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ou syndrome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post-polio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Dégénérescence motoneuronale :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flail arm syndrome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(Man-in-the barrel)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Maladie de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Hirayama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(C7)C8(D1)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et ENMG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3100" y="2844800"/>
            <a:ext cx="5702299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Rapport d’amplitude du PAGM 	ulnaire/médian 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(</a:t>
            </a:r>
            <a:r>
              <a:rPr lang="fr-FR" sz="2000" dirty="0" err="1" smtClean="0">
                <a:solidFill>
                  <a:srgbClr val="000069"/>
                </a:solidFill>
                <a:latin typeface="Cambria"/>
                <a:cs typeface="Cambria"/>
              </a:rPr>
              <a:t>Lyu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fr-FR" sz="2000" i="1" dirty="0" smtClean="0">
                <a:solidFill>
                  <a:srgbClr val="000069"/>
                </a:solidFill>
                <a:latin typeface="Cambria"/>
                <a:cs typeface="Cambria"/>
              </a:rPr>
              <a:t>et al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, 2011)</a:t>
            </a:r>
            <a:b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- (0,6 – 1,7) : normal</a:t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- &gt; 1,7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SLA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(TOS)</a:t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- &lt; 0,6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Hirayama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267" y="1587505"/>
            <a:ext cx="2083982" cy="426720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Troisième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situation </a:t>
            </a: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clinique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endParaRPr lang="en-US" sz="80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Troisième situation clinique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L’atteinte nerveuse n’est pas limitée aux membres 	supérieurs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1400" y="2400300"/>
            <a:ext cx="6840334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Atteinte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des 4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membres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prédominant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aux MS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Composante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motrice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centrale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associée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Atteinte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extra-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neurologique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associée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1. Atteinte des 4 membres prédominant aux MS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242869"/>
            <a:ext cx="889635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Amyotrophies spinales progressives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dHMN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5A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– CMT 2D 	(GARS),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dHMN 5B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(REEP1),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dHMN 5C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(BSCL2)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CMT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forme scapulo-péronière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(TRPV4),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forme proximale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(TFG)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Neuropathies dysimmunes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formes atypiques de PRN chronique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(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ou aigüe)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7400" y="3162300"/>
            <a:ext cx="7827784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u="sng" dirty="0" err="1" smtClean="0">
                <a:solidFill>
                  <a:srgbClr val="000069"/>
                </a:solidFill>
                <a:latin typeface="Cambria"/>
                <a:cs typeface="Cambria"/>
                <a:hlinkClick r:id="rId4"/>
              </a:rPr>
              <a:t>Critères</a:t>
            </a:r>
            <a:r>
              <a:rPr lang="en-US" b="1" u="sng" dirty="0" smtClean="0">
                <a:solidFill>
                  <a:srgbClr val="000069"/>
                </a:solidFill>
                <a:latin typeface="Cambria"/>
                <a:cs typeface="Cambria"/>
                <a:hlinkClick r:id="rId4"/>
              </a:rPr>
              <a:t> </a:t>
            </a:r>
            <a:r>
              <a:rPr lang="en-US" b="1" u="sng" dirty="0" err="1" smtClean="0">
                <a:solidFill>
                  <a:srgbClr val="000069"/>
                </a:solidFill>
                <a:latin typeface="Cambria"/>
                <a:cs typeface="Cambria"/>
                <a:hlinkClick r:id="rId4"/>
              </a:rPr>
              <a:t>électrodiagnostiques</a:t>
            </a:r>
            <a:r>
              <a:rPr lang="en-US" b="1" u="sng" dirty="0" smtClean="0">
                <a:solidFill>
                  <a:srgbClr val="000069"/>
                </a:solidFill>
                <a:latin typeface="Cambria"/>
                <a:cs typeface="Cambria"/>
                <a:hlinkClick r:id="rId4"/>
              </a:rPr>
              <a:t> </a:t>
            </a:r>
            <a:r>
              <a:rPr lang="en-US" b="1" u="sng" dirty="0" err="1" smtClean="0">
                <a:solidFill>
                  <a:srgbClr val="000069"/>
                </a:solidFill>
                <a:latin typeface="Cambria"/>
                <a:cs typeface="Cambria"/>
                <a:hlinkClick r:id="rId4"/>
              </a:rPr>
              <a:t>consensuels</a:t>
            </a:r>
            <a:r>
              <a:rPr lang="en-US" b="1" u="sng" dirty="0" smtClean="0">
                <a:solidFill>
                  <a:srgbClr val="000069"/>
                </a:solidFill>
                <a:latin typeface="Cambria"/>
                <a:cs typeface="Cambria"/>
                <a:hlinkClick r:id="rId4"/>
              </a:rPr>
              <a:t> des PIDC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/>
            </a:r>
            <a:b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en-US" sz="2000" dirty="0" smtClean="0">
                <a:solidFill>
                  <a:srgbClr val="000069"/>
                </a:solidFill>
                <a:latin typeface="Cambria"/>
                <a:cs typeface="Cambria"/>
              </a:rPr>
              <a:t>(EFNS et PNS, 2010)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LDM, VCM,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ondes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F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BC et dispersion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temporelle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Durée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du PAGM distal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Composante motrice centrale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242869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SLA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Médullopathie cervicarthrosique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et électrophysiologie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76900" y="3213100"/>
            <a:ext cx="3046227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ENMG, </a:t>
            </a:r>
            <a:b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Comptage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des UM</a:t>
            </a:r>
            <a:b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	(MUNE, MUNIX)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PES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PEM et TST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976134"/>
            <a:ext cx="5048250" cy="3376916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62040" y="5267524"/>
            <a:ext cx="30789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>
              <a:lnSpc>
                <a:spcPct val="150000"/>
              </a:lnSpc>
              <a:tabLst>
                <a:tab pos="3556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Magistris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i="1" dirty="0" smtClean="0">
                <a:solidFill>
                  <a:schemeClr val="bg1"/>
                </a:solidFill>
                <a:latin typeface="Cambria"/>
                <a:cs typeface="Cambria"/>
              </a:rPr>
              <a:t>et al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, 1998)</a:t>
            </a:r>
            <a:endParaRPr lang="en-US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1" name="Image 10" descr="cervicale-stenose-2-F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0" y="304800"/>
            <a:ext cx="1549400" cy="2541016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7142689" y="4015692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16200000" flipH="1">
            <a:off x="7142444" y="4110699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083124" y="38702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>
            <a:stCxn id="6" idx="6"/>
          </p:cNvCxnSpPr>
          <p:nvPr/>
        </p:nvCxnSpPr>
        <p:spPr>
          <a:xfrm>
            <a:off x="1351490" y="4044735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853390" y="39764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3853145" y="40714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359724" y="3909477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>
            <a:stCxn id="10" idx="6"/>
          </p:cNvCxnSpPr>
          <p:nvPr/>
        </p:nvCxnSpPr>
        <p:spPr>
          <a:xfrm>
            <a:off x="4628090" y="4083998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689994" y="3074041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02715" y="3073353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47576" y="307122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134235" y="4015692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7133990" y="4110699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>
            <a:off x="7388235" y="3634859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er 17"/>
          <p:cNvGrpSpPr/>
          <p:nvPr/>
        </p:nvGrpSpPr>
        <p:grpSpPr>
          <a:xfrm>
            <a:off x="1344966" y="3974881"/>
            <a:ext cx="2597325" cy="177803"/>
            <a:chOff x="4316102" y="1175622"/>
            <a:chExt cx="2174668" cy="133352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lipse 21"/>
          <p:cNvSpPr/>
          <p:nvPr/>
        </p:nvSpPr>
        <p:spPr>
          <a:xfrm>
            <a:off x="4361008" y="3914591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er 22"/>
          <p:cNvGrpSpPr/>
          <p:nvPr/>
        </p:nvGrpSpPr>
        <p:grpSpPr>
          <a:xfrm>
            <a:off x="4634614" y="4014145"/>
            <a:ext cx="2591696" cy="177803"/>
            <a:chOff x="4316102" y="1175622"/>
            <a:chExt cx="2174668" cy="133352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Étoile à 6 branches 27"/>
          <p:cNvSpPr/>
          <p:nvPr/>
        </p:nvSpPr>
        <p:spPr>
          <a:xfrm>
            <a:off x="1081616" y="3835753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2058552" y="1236134"/>
            <a:ext cx="4982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Conduction </a:t>
            </a:r>
            <a:r>
              <a:rPr lang="en-US" sz="3200" b="1" dirty="0" err="1" smtClean="0">
                <a:solidFill>
                  <a:schemeClr val="bg1"/>
                </a:solidFill>
              </a:rPr>
              <a:t>physiologique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7142689" y="4015692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16200000" flipH="1">
            <a:off x="7142444" y="4110699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083124" y="38702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>
            <a:stCxn id="6" idx="6"/>
          </p:cNvCxnSpPr>
          <p:nvPr/>
        </p:nvCxnSpPr>
        <p:spPr>
          <a:xfrm>
            <a:off x="1351490" y="4044735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853390" y="39764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3853145" y="40714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359724" y="3909477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>
            <a:stCxn id="10" idx="6"/>
          </p:cNvCxnSpPr>
          <p:nvPr/>
        </p:nvCxnSpPr>
        <p:spPr>
          <a:xfrm>
            <a:off x="4628090" y="4083998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689994" y="3074041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02715" y="3073353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47576" y="307122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134235" y="4015692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7133990" y="4110699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31"/>
          <p:cNvGrpSpPr/>
          <p:nvPr/>
        </p:nvGrpSpPr>
        <p:grpSpPr>
          <a:xfrm>
            <a:off x="6269567" y="3634859"/>
            <a:ext cx="1588568" cy="683141"/>
            <a:chOff x="6269567" y="2726144"/>
            <a:chExt cx="1588568" cy="512356"/>
          </a:xfrm>
        </p:grpSpPr>
        <p:sp>
          <p:nvSpPr>
            <p:cNvPr id="17" name="Forme libre 16"/>
            <p:cNvSpPr/>
            <p:nvPr/>
          </p:nvSpPr>
          <p:spPr>
            <a:xfrm>
              <a:off x="7388235" y="2726144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6269567" y="3069774"/>
              <a:ext cx="862145" cy="158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7127930" y="3010609"/>
              <a:ext cx="9838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6200000" flipV="1">
              <a:off x="7149486" y="3067137"/>
              <a:ext cx="74186" cy="794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>
            <a:off x="1439894" y="1236133"/>
            <a:ext cx="6623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Conduction </a:t>
            </a:r>
            <a:r>
              <a:rPr lang="en-US" sz="3200" b="1" dirty="0" err="1" smtClean="0">
                <a:solidFill>
                  <a:schemeClr val="bg1"/>
                </a:solidFill>
              </a:rPr>
              <a:t>neuro-physiologique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Stimulation </a:t>
            </a:r>
            <a:r>
              <a:rPr lang="en-US" sz="3200" b="1" dirty="0" err="1" smtClean="0">
                <a:solidFill>
                  <a:schemeClr val="bg1"/>
                </a:solidFill>
              </a:rPr>
              <a:t>nerveuse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percutanée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9" name="Connecteur droit 28"/>
          <p:cNvCxnSpPr>
            <a:stCxn id="10" idx="6"/>
          </p:cNvCxnSpPr>
          <p:nvPr/>
        </p:nvCxnSpPr>
        <p:spPr>
          <a:xfrm>
            <a:off x="4628090" y="4083997"/>
            <a:ext cx="1570962" cy="9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Étoile à 6 branches 30"/>
          <p:cNvSpPr/>
          <p:nvPr/>
        </p:nvSpPr>
        <p:spPr>
          <a:xfrm>
            <a:off x="6064115" y="3869969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6068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15568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14220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59653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5282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16232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14612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635802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625845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625157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62302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19130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876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193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1143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19523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268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24041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578673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5103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26053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617935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5496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26446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29007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0752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0069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1019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1145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0462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1412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337912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553650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485344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358035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341839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59291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52460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361961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5963978" y="1416620"/>
            <a:ext cx="274120" cy="2407008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214"/>
          <p:cNvGrpSpPr/>
          <p:nvPr/>
        </p:nvGrpSpPr>
        <p:grpSpPr>
          <a:xfrm>
            <a:off x="6187509" y="1567497"/>
            <a:ext cx="314891" cy="2134913"/>
            <a:chOff x="6187508" y="1175622"/>
            <a:chExt cx="314891" cy="1601185"/>
          </a:xfrm>
        </p:grpSpPr>
        <p:grpSp>
          <p:nvGrpSpPr>
            <p:cNvPr id="5" name="Grouper 150"/>
            <p:cNvGrpSpPr/>
            <p:nvPr/>
          </p:nvGrpSpPr>
          <p:grpSpPr>
            <a:xfrm>
              <a:off x="6193858" y="1175622"/>
              <a:ext cx="300087" cy="133352"/>
              <a:chOff x="6190683" y="1175622"/>
              <a:chExt cx="300087" cy="133352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r 156"/>
            <p:cNvGrpSpPr/>
            <p:nvPr/>
          </p:nvGrpSpPr>
          <p:grpSpPr>
            <a:xfrm>
              <a:off x="6202312" y="1547098"/>
              <a:ext cx="300087" cy="133352"/>
              <a:chOff x="6190683" y="1175622"/>
              <a:chExt cx="300087" cy="133352"/>
            </a:xfrm>
          </p:grpSpPr>
          <p:cxnSp>
            <p:nvCxnSpPr>
              <p:cNvPr id="163" name="Connecteur droit 162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16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16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r 172"/>
            <p:cNvGrpSpPr/>
            <p:nvPr/>
          </p:nvGrpSpPr>
          <p:grpSpPr>
            <a:xfrm>
              <a:off x="6193858" y="1912222"/>
              <a:ext cx="300087" cy="133352"/>
              <a:chOff x="6190683" y="1175622"/>
              <a:chExt cx="300087" cy="133352"/>
            </a:xfrm>
          </p:grpSpPr>
          <p:cxnSp>
            <p:nvCxnSpPr>
              <p:cNvPr id="174" name="Connecteur droit 173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cteur droit 174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cteur droit 181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r 183"/>
            <p:cNvGrpSpPr/>
            <p:nvPr/>
          </p:nvGrpSpPr>
          <p:grpSpPr>
            <a:xfrm>
              <a:off x="6187508" y="2284680"/>
              <a:ext cx="300087" cy="133352"/>
              <a:chOff x="6190683" y="1175622"/>
              <a:chExt cx="300087" cy="133352"/>
            </a:xfrm>
          </p:grpSpPr>
          <p:cxnSp>
            <p:nvCxnSpPr>
              <p:cNvPr id="190" name="Connecteur droit 189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19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r 199"/>
            <p:cNvGrpSpPr/>
            <p:nvPr/>
          </p:nvGrpSpPr>
          <p:grpSpPr>
            <a:xfrm>
              <a:off x="6187508" y="2643455"/>
              <a:ext cx="300087" cy="133352"/>
              <a:chOff x="6190683" y="1175622"/>
              <a:chExt cx="300087" cy="133352"/>
            </a:xfrm>
          </p:grpSpPr>
          <p:cxnSp>
            <p:nvCxnSpPr>
              <p:cNvPr id="205" name="Connecteur droit 204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eur droit 211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necteur droit 212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er 221"/>
          <p:cNvGrpSpPr/>
          <p:nvPr/>
        </p:nvGrpSpPr>
        <p:grpSpPr>
          <a:xfrm>
            <a:off x="6662220" y="1186663"/>
            <a:ext cx="633930" cy="5171804"/>
            <a:chOff x="6662220" y="889997"/>
            <a:chExt cx="633930" cy="3878853"/>
          </a:xfrm>
        </p:grpSpPr>
        <p:grpSp>
          <p:nvGrpSpPr>
            <p:cNvPr id="14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27" name="Forme libre 26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6" name="Forme libre 215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7" name="Forme libre 216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8" name="Forme libre 217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9" name="Forme libre 218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1" name="Forme libre 220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3" name="ZoneTexte 132"/>
          <p:cNvSpPr txBox="1"/>
          <p:nvPr/>
        </p:nvSpPr>
        <p:spPr>
          <a:xfrm>
            <a:off x="634467" y="4814253"/>
            <a:ext cx="5126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</a:t>
            </a:r>
            <a:r>
              <a:rPr lang="en-US" sz="3200" b="1" dirty="0" err="1" smtClean="0">
                <a:solidFill>
                  <a:schemeClr val="bg1"/>
                </a:solidFill>
              </a:rPr>
              <a:t>poignet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Pas de </a:t>
            </a:r>
            <a:r>
              <a:rPr lang="en-US" sz="3200" b="1" dirty="0" err="1" smtClean="0">
                <a:solidFill>
                  <a:schemeClr val="bg1"/>
                </a:solidFill>
              </a:rPr>
              <a:t>désynchronisation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84" name="Connecteur droit 83"/>
          <p:cNvCxnSpPr/>
          <p:nvPr/>
        </p:nvCxnSpPr>
        <p:spPr>
          <a:xfrm rot="5400000">
            <a:off x="4956187" y="2586831"/>
            <a:ext cx="3412067" cy="1588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40000" dist="20000" dir="5400000" rotWithShape="0">
              <a:srgbClr val="FFFF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4 situations cliniques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87867" y="950918"/>
            <a:ext cx="8449734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Douleur neurologique intense initiale, accompagnée ou 	suivie d’un déficit sensitif et/ou moteur plus ou moins 	marqué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Atteintes purement motrices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L’atteinte nerveuse n’est pas limitée aux membres 	supérieurs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L’ENMG montre des signes évocateurs d’une 	myélinopathie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6068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15568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14220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59653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5282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16232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14612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635802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625845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625157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62302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19130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876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193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1143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19523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268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24041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578673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5103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26053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617935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5496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26446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29007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0752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0069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1019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1145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0462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1412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337912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553650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485344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358035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341839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59291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52460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361961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4068394" y="1385751"/>
            <a:ext cx="274120" cy="2407008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120"/>
          <p:cNvGrpSpPr/>
          <p:nvPr/>
        </p:nvGrpSpPr>
        <p:grpSpPr>
          <a:xfrm>
            <a:off x="7233720" y="1186663"/>
            <a:ext cx="760930" cy="5171804"/>
            <a:chOff x="7233720" y="889997"/>
            <a:chExt cx="760930" cy="3878853"/>
          </a:xfrm>
        </p:grpSpPr>
        <p:sp>
          <p:nvSpPr>
            <p:cNvPr id="27" name="Forme libre 26"/>
            <p:cNvSpPr/>
            <p:nvPr/>
          </p:nvSpPr>
          <p:spPr>
            <a:xfrm>
              <a:off x="7233720" y="889997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6" name="Forme libre 215"/>
            <p:cNvSpPr/>
            <p:nvPr/>
          </p:nvSpPr>
          <p:spPr>
            <a:xfrm>
              <a:off x="7271820" y="1226851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7" name="Forme libre 216"/>
            <p:cNvSpPr/>
            <p:nvPr/>
          </p:nvSpPr>
          <p:spPr>
            <a:xfrm>
              <a:off x="7292982" y="1594685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8" name="Forme libre 217"/>
            <p:cNvSpPr/>
            <p:nvPr/>
          </p:nvSpPr>
          <p:spPr>
            <a:xfrm>
              <a:off x="7314147" y="1993416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9" name="Forme libre 218"/>
            <p:cNvSpPr/>
            <p:nvPr/>
          </p:nvSpPr>
          <p:spPr>
            <a:xfrm>
              <a:off x="7356477" y="2357830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1" name="Forme libre 220"/>
            <p:cNvSpPr/>
            <p:nvPr/>
          </p:nvSpPr>
          <p:spPr>
            <a:xfrm>
              <a:off x="7233720" y="3327400"/>
              <a:ext cx="760930" cy="144145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er 109"/>
          <p:cNvGrpSpPr/>
          <p:nvPr/>
        </p:nvGrpSpPr>
        <p:grpSpPr>
          <a:xfrm>
            <a:off x="4312928" y="1565950"/>
            <a:ext cx="2189473" cy="2136460"/>
            <a:chOff x="4312927" y="1174462"/>
            <a:chExt cx="2189473" cy="1602345"/>
          </a:xfrm>
        </p:grpSpPr>
        <p:grpSp>
          <p:nvGrpSpPr>
            <p:cNvPr id="8" name="Grouper 81"/>
            <p:cNvGrpSpPr/>
            <p:nvPr/>
          </p:nvGrpSpPr>
          <p:grpSpPr>
            <a:xfrm>
              <a:off x="4327732" y="1545510"/>
              <a:ext cx="2174668" cy="133352"/>
              <a:chOff x="4316102" y="1175622"/>
              <a:chExt cx="2174668" cy="133352"/>
            </a:xfrm>
          </p:grpSpPr>
          <p:cxnSp>
            <p:nvCxnSpPr>
              <p:cNvPr id="83" name="Connecteur droit 82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r 85"/>
            <p:cNvGrpSpPr/>
            <p:nvPr/>
          </p:nvGrpSpPr>
          <p:grpSpPr>
            <a:xfrm>
              <a:off x="4319277" y="1174462"/>
              <a:ext cx="2174668" cy="133352"/>
              <a:chOff x="4316102" y="1175622"/>
              <a:chExt cx="2174668" cy="133352"/>
            </a:xfrm>
          </p:grpSpPr>
          <p:cxnSp>
            <p:nvCxnSpPr>
              <p:cNvPr id="87" name="Connecteur droit 86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r 97"/>
            <p:cNvGrpSpPr/>
            <p:nvPr/>
          </p:nvGrpSpPr>
          <p:grpSpPr>
            <a:xfrm>
              <a:off x="4327732" y="1911062"/>
              <a:ext cx="2174668" cy="133352"/>
              <a:chOff x="4316102" y="1175622"/>
              <a:chExt cx="2174668" cy="133352"/>
            </a:xfrm>
          </p:grpSpPr>
          <p:cxnSp>
            <p:nvCxnSpPr>
              <p:cNvPr id="99" name="Connecteur droit 98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r 101"/>
            <p:cNvGrpSpPr/>
            <p:nvPr/>
          </p:nvGrpSpPr>
          <p:grpSpPr>
            <a:xfrm>
              <a:off x="4312927" y="2282112"/>
              <a:ext cx="2174668" cy="133352"/>
              <a:chOff x="4316102" y="1175622"/>
              <a:chExt cx="2174668" cy="133352"/>
            </a:xfrm>
          </p:grpSpPr>
          <p:cxnSp>
            <p:nvCxnSpPr>
              <p:cNvPr id="103" name="Connecteur droit 102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r 105"/>
            <p:cNvGrpSpPr/>
            <p:nvPr/>
          </p:nvGrpSpPr>
          <p:grpSpPr>
            <a:xfrm>
              <a:off x="4312927" y="2643455"/>
              <a:ext cx="2174668" cy="133352"/>
              <a:chOff x="4316102" y="1175622"/>
              <a:chExt cx="2174668" cy="133352"/>
            </a:xfrm>
          </p:grpSpPr>
          <p:cxnSp>
            <p:nvCxnSpPr>
              <p:cNvPr id="107" name="Connecteur droit 106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ZoneTexte 111"/>
          <p:cNvSpPr txBox="1"/>
          <p:nvPr/>
        </p:nvSpPr>
        <p:spPr>
          <a:xfrm>
            <a:off x="634467" y="4814253"/>
            <a:ext cx="5787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point </a:t>
            </a:r>
            <a:r>
              <a:rPr lang="en-US" sz="3200" b="1" dirty="0" err="1" smtClean="0">
                <a:solidFill>
                  <a:schemeClr val="bg1"/>
                </a:solidFill>
              </a:rPr>
              <a:t>d’Erb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Peu</a:t>
            </a:r>
            <a:r>
              <a:rPr lang="en-US" sz="3200" b="1" dirty="0" smtClean="0">
                <a:solidFill>
                  <a:schemeClr val="bg1"/>
                </a:solidFill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</a:rPr>
              <a:t>désynchronisation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 rot="16200000" flipH="1">
            <a:off x="6042950" y="2606532"/>
            <a:ext cx="2484185" cy="19368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orme libre 85"/>
          <p:cNvSpPr/>
          <p:nvPr/>
        </p:nvSpPr>
        <p:spPr>
          <a:xfrm>
            <a:off x="6662220" y="4292600"/>
            <a:ext cx="633930" cy="2065867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6068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15568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14220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59653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5282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16232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14612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635802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625845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625157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62302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19130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876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193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1143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19523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268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24041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578673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5103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26053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617935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5496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26446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29007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0752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0069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1019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1145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0462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1412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337912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553650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485344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358035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341839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59291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52460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361961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352425" y="1375168"/>
            <a:ext cx="274120" cy="2407008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orme libre 26"/>
          <p:cNvSpPr/>
          <p:nvPr/>
        </p:nvSpPr>
        <p:spPr>
          <a:xfrm>
            <a:off x="6662220" y="1186663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6" name="Forme libre 215"/>
          <p:cNvSpPr/>
          <p:nvPr/>
        </p:nvSpPr>
        <p:spPr>
          <a:xfrm>
            <a:off x="6859070" y="1676182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7" name="Forme libre 216"/>
          <p:cNvSpPr/>
          <p:nvPr/>
        </p:nvSpPr>
        <p:spPr>
          <a:xfrm>
            <a:off x="6986070" y="2109314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8" name="Forme libre 217"/>
          <p:cNvSpPr/>
          <p:nvPr/>
        </p:nvSpPr>
        <p:spPr>
          <a:xfrm>
            <a:off x="7094020" y="2688170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9" name="Forme libre 218"/>
          <p:cNvSpPr/>
          <p:nvPr/>
        </p:nvSpPr>
        <p:spPr>
          <a:xfrm>
            <a:off x="7367070" y="3184780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1" name="Forme libre 220"/>
          <p:cNvSpPr/>
          <p:nvPr/>
        </p:nvSpPr>
        <p:spPr>
          <a:xfrm>
            <a:off x="6662220" y="4969934"/>
            <a:ext cx="1478480" cy="1388533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er 81"/>
          <p:cNvGrpSpPr/>
          <p:nvPr/>
        </p:nvGrpSpPr>
        <p:grpSpPr>
          <a:xfrm>
            <a:off x="618951" y="1526685"/>
            <a:ext cx="2597325" cy="177803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8" y="2017752"/>
            <a:ext cx="2597325" cy="177803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69" y="2510367"/>
            <a:ext cx="2597325" cy="177803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124"/>
          <p:cNvGrpSpPr/>
          <p:nvPr/>
        </p:nvGrpSpPr>
        <p:grpSpPr>
          <a:xfrm>
            <a:off x="621770" y="3003315"/>
            <a:ext cx="2597325" cy="177803"/>
            <a:chOff x="4316102" y="1175622"/>
            <a:chExt cx="2174668" cy="133352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128"/>
          <p:cNvGrpSpPr/>
          <p:nvPr/>
        </p:nvGrpSpPr>
        <p:grpSpPr>
          <a:xfrm>
            <a:off x="621770" y="3485344"/>
            <a:ext cx="2597325" cy="177803"/>
            <a:chOff x="4316102" y="1175622"/>
            <a:chExt cx="2174668" cy="133352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3" y="146639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09" y="1943260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lipse 135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lipse 136"/>
          <p:cNvSpPr/>
          <p:nvPr/>
        </p:nvSpPr>
        <p:spPr>
          <a:xfrm>
            <a:off x="3637954" y="3418392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er 83"/>
          <p:cNvGrpSpPr/>
          <p:nvPr/>
        </p:nvGrpSpPr>
        <p:grpSpPr>
          <a:xfrm>
            <a:off x="3908599" y="1565949"/>
            <a:ext cx="2591696" cy="177803"/>
            <a:chOff x="4316102" y="1175622"/>
            <a:chExt cx="2174668" cy="133352"/>
          </a:xfrm>
        </p:grpSpPr>
        <p:cxnSp>
          <p:nvCxnSpPr>
            <p:cNvPr id="85" name="Connecteur droit 84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96"/>
          <p:cNvGrpSpPr/>
          <p:nvPr/>
        </p:nvGrpSpPr>
        <p:grpSpPr>
          <a:xfrm>
            <a:off x="3911774" y="2059133"/>
            <a:ext cx="2591696" cy="177803"/>
            <a:chOff x="4316102" y="1175622"/>
            <a:chExt cx="2174668" cy="133352"/>
          </a:xfrm>
        </p:grpSpPr>
        <p:cxnSp>
          <p:nvCxnSpPr>
            <p:cNvPr id="99" name="Connecteur droit 98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r 102"/>
          <p:cNvGrpSpPr/>
          <p:nvPr/>
        </p:nvGrpSpPr>
        <p:grpSpPr>
          <a:xfrm>
            <a:off x="3911774" y="2549629"/>
            <a:ext cx="2591696" cy="177803"/>
            <a:chOff x="4316102" y="1175622"/>
            <a:chExt cx="2174668" cy="133352"/>
          </a:xfrm>
        </p:grpSpPr>
        <p:cxnSp>
          <p:nvCxnSpPr>
            <p:cNvPr id="104" name="Connecteur droit 103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r 107"/>
          <p:cNvGrpSpPr/>
          <p:nvPr/>
        </p:nvGrpSpPr>
        <p:grpSpPr>
          <a:xfrm>
            <a:off x="3905424" y="3046240"/>
            <a:ext cx="2591696" cy="177803"/>
            <a:chOff x="4316102" y="1175622"/>
            <a:chExt cx="2174668" cy="133352"/>
          </a:xfrm>
        </p:grpSpPr>
        <p:cxnSp>
          <p:nvCxnSpPr>
            <p:cNvPr id="109" name="Connecteur droit 108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r 139"/>
          <p:cNvGrpSpPr/>
          <p:nvPr/>
        </p:nvGrpSpPr>
        <p:grpSpPr>
          <a:xfrm>
            <a:off x="3905424" y="3524681"/>
            <a:ext cx="2591696" cy="177803"/>
            <a:chOff x="4316102" y="1175622"/>
            <a:chExt cx="2174668" cy="133352"/>
          </a:xfrm>
        </p:grpSpPr>
        <p:cxnSp>
          <p:nvCxnSpPr>
            <p:cNvPr id="146" name="Connecteur droit 14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ZoneTexte 152"/>
          <p:cNvSpPr txBox="1"/>
          <p:nvPr/>
        </p:nvSpPr>
        <p:spPr>
          <a:xfrm>
            <a:off x="634467" y="4390920"/>
            <a:ext cx="7063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</a:t>
            </a:r>
            <a:r>
              <a:rPr lang="en-US" sz="3200" b="1" dirty="0" err="1" smtClean="0">
                <a:solidFill>
                  <a:schemeClr val="bg1"/>
                </a:solidFill>
              </a:rPr>
              <a:t>magnétique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corticale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Désynchronisation</a:t>
            </a:r>
            <a:r>
              <a:rPr lang="en-US" sz="3200" b="1" dirty="0" smtClean="0">
                <a:solidFill>
                  <a:schemeClr val="bg1"/>
                </a:solidFill>
              </a:rPr>
              <a:t> des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efférences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motrices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6" grpId="0" animBg="1"/>
      <p:bldP spid="217" grpId="0" animBg="1"/>
      <p:bldP spid="218" grpId="0" animBg="1"/>
      <p:bldP spid="219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rme libre 38"/>
          <p:cNvSpPr/>
          <p:nvPr/>
        </p:nvSpPr>
        <p:spPr>
          <a:xfrm>
            <a:off x="4427020" y="3429000"/>
            <a:ext cx="1478480" cy="1388533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3360220" y="2937933"/>
            <a:ext cx="633930" cy="2065867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487221" y="2013691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868694" y="2022845"/>
            <a:ext cx="312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922070" y="406400"/>
            <a:ext cx="6872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Différence</a:t>
            </a:r>
            <a:r>
              <a:rPr lang="en-US" sz="3200" b="1" dirty="0" smtClean="0">
                <a:solidFill>
                  <a:schemeClr val="bg1"/>
                </a:solidFill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</a:rPr>
              <a:t>taille</a:t>
            </a:r>
            <a:r>
              <a:rPr lang="en-US" sz="3200" b="1" dirty="0" smtClean="0">
                <a:solidFill>
                  <a:schemeClr val="bg1"/>
                </a:solidFill>
              </a:rPr>
              <a:t> des </a:t>
            </a:r>
            <a:r>
              <a:rPr lang="en-US" sz="3200" b="1" dirty="0" err="1" smtClean="0">
                <a:solidFill>
                  <a:schemeClr val="bg1"/>
                </a:solidFill>
              </a:rPr>
              <a:t>réponses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-105996" y="5063067"/>
            <a:ext cx="9443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désynchronisation</a:t>
            </a:r>
            <a:r>
              <a:rPr lang="en-US" sz="3200" b="1" dirty="0" smtClean="0">
                <a:solidFill>
                  <a:schemeClr val="bg1"/>
                </a:solidFill>
              </a:rPr>
              <a:t> des </a:t>
            </a:r>
            <a:r>
              <a:rPr lang="en-US" sz="3200" b="1" dirty="0" err="1" smtClean="0">
                <a:solidFill>
                  <a:schemeClr val="bg1"/>
                </a:solidFill>
              </a:rPr>
              <a:t>efférences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motrices</a:t>
            </a:r>
            <a:r>
              <a:rPr lang="en-US" sz="3200" b="1" dirty="0" smtClean="0">
                <a:solidFill>
                  <a:schemeClr val="bg1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atteinte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centrale</a:t>
            </a:r>
            <a:r>
              <a:rPr lang="en-US" sz="3200" b="1" dirty="0" smtClean="0">
                <a:solidFill>
                  <a:schemeClr val="bg1"/>
                </a:solidFill>
              </a:rPr>
              <a:t> : </a:t>
            </a:r>
            <a:r>
              <a:rPr lang="en-US" sz="3200" b="1" dirty="0" err="1" smtClean="0">
                <a:solidFill>
                  <a:schemeClr val="bg1"/>
                </a:solidFill>
              </a:rPr>
              <a:t>perte</a:t>
            </a:r>
            <a:r>
              <a:rPr lang="en-US" sz="3200" b="1" dirty="0" smtClean="0">
                <a:solidFill>
                  <a:schemeClr val="bg1"/>
                </a:solidFill>
              </a:rPr>
              <a:t> axonale </a:t>
            </a:r>
            <a:r>
              <a:rPr lang="en-US" sz="3200" b="1" dirty="0" err="1" smtClean="0">
                <a:solidFill>
                  <a:schemeClr val="bg1"/>
                </a:solidFill>
              </a:rPr>
              <a:t>ou</a:t>
            </a:r>
            <a:r>
              <a:rPr lang="en-US" sz="3200" b="1" dirty="0" smtClean="0">
                <a:solidFill>
                  <a:schemeClr val="bg1"/>
                </a:solidFill>
              </a:rPr>
              <a:t> BC ?</a:t>
            </a:r>
          </a:p>
          <a:p>
            <a:pPr>
              <a:buFontTx/>
              <a:buChar char="-"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73801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83302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22448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23398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20993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227387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22055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23005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21386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2313135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1303179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1302491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130036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22448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23398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25904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76493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6966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7916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26296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804202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30814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32560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31877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32827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31207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32952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322696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3321970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3578096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752617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684311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779318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361735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79187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72357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81858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40564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42309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41626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42576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40957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42702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42019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42969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352425" y="2052501"/>
            <a:ext cx="274120" cy="2407008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81"/>
          <p:cNvGrpSpPr/>
          <p:nvPr/>
        </p:nvGrpSpPr>
        <p:grpSpPr>
          <a:xfrm>
            <a:off x="618951" y="2204019"/>
            <a:ext cx="2597325" cy="177803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8" y="2695085"/>
            <a:ext cx="2597325" cy="177803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69" y="3187700"/>
            <a:ext cx="2597325" cy="177803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124"/>
          <p:cNvGrpSpPr/>
          <p:nvPr/>
        </p:nvGrpSpPr>
        <p:grpSpPr>
          <a:xfrm>
            <a:off x="621770" y="3680648"/>
            <a:ext cx="2597325" cy="177803"/>
            <a:chOff x="4316102" y="1175622"/>
            <a:chExt cx="2174668" cy="133352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128"/>
          <p:cNvGrpSpPr/>
          <p:nvPr/>
        </p:nvGrpSpPr>
        <p:grpSpPr>
          <a:xfrm>
            <a:off x="621770" y="4162677"/>
            <a:ext cx="2597325" cy="177803"/>
            <a:chOff x="4316102" y="1175622"/>
            <a:chExt cx="2174668" cy="133352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3" y="2143728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09" y="2620593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09" y="3120748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lipse 135"/>
          <p:cNvSpPr/>
          <p:nvPr/>
        </p:nvSpPr>
        <p:spPr>
          <a:xfrm>
            <a:off x="3637954" y="3617359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lipse 136"/>
          <p:cNvSpPr/>
          <p:nvPr/>
        </p:nvSpPr>
        <p:spPr>
          <a:xfrm>
            <a:off x="3637954" y="409572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onnecteur droit 84"/>
          <p:cNvCxnSpPr/>
          <p:nvPr/>
        </p:nvCxnSpPr>
        <p:spPr>
          <a:xfrm>
            <a:off x="3908600" y="2310206"/>
            <a:ext cx="190165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3908600" y="2798219"/>
            <a:ext cx="162225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3908600" y="3295268"/>
            <a:ext cx="137460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3908600" y="3790496"/>
            <a:ext cx="1095201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3902076" y="4264263"/>
            <a:ext cx="911225" cy="165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2058553" y="270934"/>
            <a:ext cx="3905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Principe de la TST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321561" y="4814254"/>
            <a:ext cx="7063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</a:t>
            </a:r>
            <a:r>
              <a:rPr lang="en-US" sz="3200" b="1" dirty="0" err="1" smtClean="0">
                <a:solidFill>
                  <a:schemeClr val="bg1"/>
                </a:solidFill>
              </a:rPr>
              <a:t>magnétique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corticale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6068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15568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14220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59653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5282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16232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14612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635802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625845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625157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62302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19130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876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193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1143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19523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268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24041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578673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5103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26053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617935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5496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26446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29007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0752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0069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1019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1145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0462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1412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337912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553650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485344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358035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341839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59291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52460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361961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352425" y="1375168"/>
            <a:ext cx="274120" cy="2407008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81"/>
          <p:cNvGrpSpPr/>
          <p:nvPr/>
        </p:nvGrpSpPr>
        <p:grpSpPr>
          <a:xfrm>
            <a:off x="618951" y="1526685"/>
            <a:ext cx="2597325" cy="177803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8" y="2017752"/>
            <a:ext cx="2597325" cy="177803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69" y="2510367"/>
            <a:ext cx="2597325" cy="177803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124"/>
          <p:cNvGrpSpPr/>
          <p:nvPr/>
        </p:nvGrpSpPr>
        <p:grpSpPr>
          <a:xfrm>
            <a:off x="621770" y="3003315"/>
            <a:ext cx="2597325" cy="177803"/>
            <a:chOff x="4316102" y="1175622"/>
            <a:chExt cx="2174668" cy="133352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128"/>
          <p:cNvGrpSpPr/>
          <p:nvPr/>
        </p:nvGrpSpPr>
        <p:grpSpPr>
          <a:xfrm>
            <a:off x="621770" y="3485344"/>
            <a:ext cx="2597325" cy="177803"/>
            <a:chOff x="4316102" y="1175622"/>
            <a:chExt cx="2174668" cy="133352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3" y="146639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09" y="1943260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lipse 135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lipse 136"/>
          <p:cNvSpPr/>
          <p:nvPr/>
        </p:nvSpPr>
        <p:spPr>
          <a:xfrm>
            <a:off x="3637954" y="3418392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onnecteur droit 84"/>
          <p:cNvCxnSpPr/>
          <p:nvPr/>
        </p:nvCxnSpPr>
        <p:spPr>
          <a:xfrm>
            <a:off x="3908600" y="1632872"/>
            <a:ext cx="1920701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3908600" y="2120886"/>
            <a:ext cx="162225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3908600" y="2617935"/>
            <a:ext cx="137460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3908600" y="3113163"/>
            <a:ext cx="1095201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3902076" y="3586929"/>
            <a:ext cx="911225" cy="165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r 83"/>
          <p:cNvGrpSpPr/>
          <p:nvPr/>
        </p:nvGrpSpPr>
        <p:grpSpPr>
          <a:xfrm>
            <a:off x="5963978" y="1416620"/>
            <a:ext cx="274120" cy="2407008"/>
            <a:chOff x="5963978" y="1062465"/>
            <a:chExt cx="274120" cy="1805256"/>
          </a:xfrm>
        </p:grpSpPr>
        <p:sp>
          <p:nvSpPr>
            <p:cNvPr id="87" name="Étoile à 6 branches 86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Étoile à 6 branches 93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Étoile à 6 branches 96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Étoile à 6 branches 9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Étoile à 6 branches 9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er 100"/>
          <p:cNvGrpSpPr/>
          <p:nvPr/>
        </p:nvGrpSpPr>
        <p:grpSpPr>
          <a:xfrm>
            <a:off x="6187509" y="1567497"/>
            <a:ext cx="314891" cy="2134913"/>
            <a:chOff x="6187508" y="1175622"/>
            <a:chExt cx="314891" cy="1601185"/>
          </a:xfrm>
        </p:grpSpPr>
        <p:grpSp>
          <p:nvGrpSpPr>
            <p:cNvPr id="14" name="Grouper 150"/>
            <p:cNvGrpSpPr/>
            <p:nvPr/>
          </p:nvGrpSpPr>
          <p:grpSpPr>
            <a:xfrm>
              <a:off x="6193858" y="1175622"/>
              <a:ext cx="300087" cy="133352"/>
              <a:chOff x="6190683" y="1175622"/>
              <a:chExt cx="300087" cy="133352"/>
            </a:xfrm>
          </p:grpSpPr>
          <p:cxnSp>
            <p:nvCxnSpPr>
              <p:cNvPr id="158" name="Connecteur droit 157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r 156"/>
            <p:cNvGrpSpPr/>
            <p:nvPr/>
          </p:nvGrpSpPr>
          <p:grpSpPr>
            <a:xfrm>
              <a:off x="6202312" y="1547098"/>
              <a:ext cx="300087" cy="133352"/>
              <a:chOff x="6190683" y="1175622"/>
              <a:chExt cx="300087" cy="133352"/>
            </a:xfrm>
          </p:grpSpPr>
          <p:cxnSp>
            <p:nvCxnSpPr>
              <p:cNvPr id="155" name="Connecteur droit 154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r 172"/>
            <p:cNvGrpSpPr/>
            <p:nvPr/>
          </p:nvGrpSpPr>
          <p:grpSpPr>
            <a:xfrm>
              <a:off x="6193858" y="1912222"/>
              <a:ext cx="300087" cy="133352"/>
              <a:chOff x="6190683" y="1175622"/>
              <a:chExt cx="300087" cy="133352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r 183"/>
            <p:cNvGrpSpPr/>
            <p:nvPr/>
          </p:nvGrpSpPr>
          <p:grpSpPr>
            <a:xfrm>
              <a:off x="6187508" y="2284680"/>
              <a:ext cx="300087" cy="133352"/>
              <a:chOff x="6190683" y="1175622"/>
              <a:chExt cx="300087" cy="133352"/>
            </a:xfrm>
          </p:grpSpPr>
          <p:cxnSp>
            <p:nvCxnSpPr>
              <p:cNvPr id="140" name="Connecteur droit 139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r 199"/>
            <p:cNvGrpSpPr/>
            <p:nvPr/>
          </p:nvGrpSpPr>
          <p:grpSpPr>
            <a:xfrm>
              <a:off x="6187508" y="2643455"/>
              <a:ext cx="300087" cy="133352"/>
              <a:chOff x="6190683" y="1175622"/>
              <a:chExt cx="300087" cy="133352"/>
            </a:xfrm>
          </p:grpSpPr>
          <p:cxnSp>
            <p:nvCxnSpPr>
              <p:cNvPr id="109" name="Connecteur droit 108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er 160"/>
          <p:cNvGrpSpPr/>
          <p:nvPr/>
        </p:nvGrpSpPr>
        <p:grpSpPr>
          <a:xfrm>
            <a:off x="6662220" y="1186663"/>
            <a:ext cx="633930" cy="5171804"/>
            <a:chOff x="6662220" y="889997"/>
            <a:chExt cx="633930" cy="3878853"/>
          </a:xfrm>
        </p:grpSpPr>
        <p:grpSp>
          <p:nvGrpSpPr>
            <p:cNvPr id="24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9" name="Connecteur droit 168"/>
          <p:cNvCxnSpPr/>
          <p:nvPr/>
        </p:nvCxnSpPr>
        <p:spPr>
          <a:xfrm>
            <a:off x="5829301" y="1643779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>
            <a:off x="5822951" y="2135336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>
            <a:off x="5822951" y="2622168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5825056" y="3124070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5822951" y="3597146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ZoneTexte 175"/>
          <p:cNvSpPr txBox="1"/>
          <p:nvPr/>
        </p:nvSpPr>
        <p:spPr>
          <a:xfrm>
            <a:off x="-67897" y="4475587"/>
            <a:ext cx="7071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</a:t>
            </a:r>
            <a:r>
              <a:rPr lang="en-US" sz="3200" b="1" dirty="0" err="1" smtClean="0">
                <a:solidFill>
                  <a:schemeClr val="bg1"/>
                </a:solidFill>
              </a:rPr>
              <a:t>poignet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avec un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r>
              <a:rPr lang="en-US" sz="2000" dirty="0" smtClean="0">
                <a:solidFill>
                  <a:schemeClr val="bg1"/>
                </a:solidFill>
              </a:rPr>
              <a:t> ÷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temps de conduction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=&gt; collision des influx </a:t>
            </a:r>
            <a:r>
              <a:rPr lang="en-US" sz="2000" dirty="0" err="1" smtClean="0">
                <a:solidFill>
                  <a:schemeClr val="bg1"/>
                </a:solidFill>
              </a:rPr>
              <a:t>antérogrades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- et </a:t>
            </a:r>
            <a:r>
              <a:rPr lang="en-US" sz="2000" dirty="0" err="1" smtClean="0">
                <a:solidFill>
                  <a:schemeClr val="bg1"/>
                </a:solidFill>
              </a:rPr>
              <a:t>rétrogrades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6068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15568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14220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59653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5282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16232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14612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635802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625845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625157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62302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19130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876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193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1143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19523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268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24041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578673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5103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26053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617935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5496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26446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29007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0752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0069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1019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1145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0462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1412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337912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553650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485344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358035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341839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59291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52460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361961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352425" y="1375168"/>
            <a:ext cx="274120" cy="2407008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81"/>
          <p:cNvGrpSpPr/>
          <p:nvPr/>
        </p:nvGrpSpPr>
        <p:grpSpPr>
          <a:xfrm>
            <a:off x="618951" y="1526685"/>
            <a:ext cx="2597325" cy="177803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8" y="2017752"/>
            <a:ext cx="2597325" cy="177803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69" y="2510367"/>
            <a:ext cx="2597325" cy="177803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124"/>
          <p:cNvGrpSpPr/>
          <p:nvPr/>
        </p:nvGrpSpPr>
        <p:grpSpPr>
          <a:xfrm>
            <a:off x="621770" y="3003315"/>
            <a:ext cx="2597325" cy="177803"/>
            <a:chOff x="4316102" y="1175622"/>
            <a:chExt cx="2174668" cy="133352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128"/>
          <p:cNvGrpSpPr/>
          <p:nvPr/>
        </p:nvGrpSpPr>
        <p:grpSpPr>
          <a:xfrm>
            <a:off x="621770" y="3485344"/>
            <a:ext cx="2597325" cy="177803"/>
            <a:chOff x="4316102" y="1175622"/>
            <a:chExt cx="2174668" cy="133352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3" y="146639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09" y="1943260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lipse 135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lipse 136"/>
          <p:cNvSpPr/>
          <p:nvPr/>
        </p:nvSpPr>
        <p:spPr>
          <a:xfrm>
            <a:off x="3637954" y="3418392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er 160"/>
          <p:cNvGrpSpPr/>
          <p:nvPr/>
        </p:nvGrpSpPr>
        <p:grpSpPr>
          <a:xfrm>
            <a:off x="6662220" y="1186663"/>
            <a:ext cx="633930" cy="5171804"/>
            <a:chOff x="6662220" y="889997"/>
            <a:chExt cx="633930" cy="3878853"/>
          </a:xfrm>
        </p:grpSpPr>
        <p:grpSp>
          <p:nvGrpSpPr>
            <p:cNvPr id="13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er 213"/>
          <p:cNvGrpSpPr/>
          <p:nvPr/>
        </p:nvGrpSpPr>
        <p:grpSpPr>
          <a:xfrm>
            <a:off x="4068394" y="1385751"/>
            <a:ext cx="274120" cy="2407008"/>
            <a:chOff x="5963978" y="1062465"/>
            <a:chExt cx="274120" cy="1805256"/>
          </a:xfrm>
        </p:grpSpPr>
        <p:sp>
          <p:nvSpPr>
            <p:cNvPr id="162" name="Étoile à 6 branches 161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Étoile à 6 branches 169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Étoile à 6 branches 174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Étoile à 6 branches 175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Étoile à 6 branches 176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er 177"/>
          <p:cNvGrpSpPr/>
          <p:nvPr/>
        </p:nvGrpSpPr>
        <p:grpSpPr>
          <a:xfrm>
            <a:off x="8249720" y="1186663"/>
            <a:ext cx="760930" cy="5171804"/>
            <a:chOff x="6662220" y="889997"/>
            <a:chExt cx="760930" cy="3878853"/>
          </a:xfrm>
        </p:grpSpPr>
        <p:grpSp>
          <p:nvGrpSpPr>
            <p:cNvPr id="20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81" name="Forme libre 180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Forme libre 181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Forme libre 182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Forme libre 183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Forme libre 184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0" name="Forme libre 179"/>
            <p:cNvSpPr/>
            <p:nvPr/>
          </p:nvSpPr>
          <p:spPr>
            <a:xfrm>
              <a:off x="6662220" y="3327400"/>
              <a:ext cx="760930" cy="144145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er 185"/>
          <p:cNvGrpSpPr/>
          <p:nvPr/>
        </p:nvGrpSpPr>
        <p:grpSpPr>
          <a:xfrm>
            <a:off x="4312928" y="1565950"/>
            <a:ext cx="2189473" cy="2136460"/>
            <a:chOff x="4312927" y="1174462"/>
            <a:chExt cx="2189473" cy="1602345"/>
          </a:xfrm>
        </p:grpSpPr>
        <p:grpSp>
          <p:nvGrpSpPr>
            <p:cNvPr id="22" name="Grouper 81"/>
            <p:cNvGrpSpPr/>
            <p:nvPr/>
          </p:nvGrpSpPr>
          <p:grpSpPr>
            <a:xfrm>
              <a:off x="4327732" y="1545510"/>
              <a:ext cx="2174668" cy="133352"/>
              <a:chOff x="4316102" y="1175622"/>
              <a:chExt cx="2174668" cy="133352"/>
            </a:xfrm>
          </p:grpSpPr>
          <p:cxnSp>
            <p:nvCxnSpPr>
              <p:cNvPr id="204" name="Connecteur droit 203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cteur droit 204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cteur droit 205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r 85"/>
            <p:cNvGrpSpPr/>
            <p:nvPr/>
          </p:nvGrpSpPr>
          <p:grpSpPr>
            <a:xfrm>
              <a:off x="4319277" y="1174462"/>
              <a:ext cx="2174668" cy="133352"/>
              <a:chOff x="4316102" y="1175622"/>
              <a:chExt cx="2174668" cy="133352"/>
            </a:xfrm>
          </p:grpSpPr>
          <p:cxnSp>
            <p:nvCxnSpPr>
              <p:cNvPr id="201" name="Connecteur droit 200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necteur droit 201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necteur droit 202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r 97"/>
            <p:cNvGrpSpPr/>
            <p:nvPr/>
          </p:nvGrpSpPr>
          <p:grpSpPr>
            <a:xfrm>
              <a:off x="4327732" y="1911062"/>
              <a:ext cx="2174668" cy="133352"/>
              <a:chOff x="4316102" y="1175622"/>
              <a:chExt cx="2174668" cy="133352"/>
            </a:xfrm>
          </p:grpSpPr>
          <p:cxnSp>
            <p:nvCxnSpPr>
              <p:cNvPr id="198" name="Connecteur droit 197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cteur droit 199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er 101"/>
            <p:cNvGrpSpPr/>
            <p:nvPr/>
          </p:nvGrpSpPr>
          <p:grpSpPr>
            <a:xfrm>
              <a:off x="4312927" y="2282112"/>
              <a:ext cx="2174668" cy="133352"/>
              <a:chOff x="4316102" y="1175622"/>
              <a:chExt cx="2174668" cy="133352"/>
            </a:xfrm>
          </p:grpSpPr>
          <p:cxnSp>
            <p:nvCxnSpPr>
              <p:cNvPr id="195" name="Connecteur droit 194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cteur droit 19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r 105"/>
            <p:cNvGrpSpPr/>
            <p:nvPr/>
          </p:nvGrpSpPr>
          <p:grpSpPr>
            <a:xfrm>
              <a:off x="4312927" y="2643455"/>
              <a:ext cx="2174668" cy="133352"/>
              <a:chOff x="4316102" y="1175622"/>
              <a:chExt cx="2174668" cy="133352"/>
            </a:xfrm>
          </p:grpSpPr>
          <p:cxnSp>
            <p:nvCxnSpPr>
              <p:cNvPr id="192" name="Connecteur droit 191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cteur droit 192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cteur droit 193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8" name="ZoneTexte 207"/>
          <p:cNvSpPr txBox="1"/>
          <p:nvPr/>
        </p:nvSpPr>
        <p:spPr>
          <a:xfrm>
            <a:off x="118361" y="4729587"/>
            <a:ext cx="68531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point </a:t>
            </a:r>
            <a:r>
              <a:rPr lang="en-US" sz="3200" b="1" dirty="0" err="1" smtClean="0">
                <a:solidFill>
                  <a:schemeClr val="bg1"/>
                </a:solidFill>
              </a:rPr>
              <a:t>d’Erb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avec un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2</a:t>
            </a:r>
            <a:r>
              <a:rPr lang="en-US" sz="2000" dirty="0" smtClean="0">
                <a:solidFill>
                  <a:schemeClr val="bg1"/>
                </a:solidFill>
              </a:rPr>
              <a:t> ÷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r>
              <a:rPr lang="en-US" sz="2000" dirty="0" smtClean="0">
                <a:solidFill>
                  <a:schemeClr val="bg1"/>
                </a:solidFill>
              </a:rPr>
              <a:t> + temps de conduction 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=&gt; </a:t>
            </a:r>
            <a:r>
              <a:rPr lang="en-US" sz="2000" dirty="0" err="1" smtClean="0">
                <a:solidFill>
                  <a:schemeClr val="bg1"/>
                </a:solidFill>
              </a:rPr>
              <a:t>réponse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motrice</a:t>
            </a:r>
            <a:r>
              <a:rPr lang="en-US" sz="2000" dirty="0" smtClean="0">
                <a:solidFill>
                  <a:schemeClr val="bg1"/>
                </a:solidFill>
              </a:rPr>
              <a:t> non </a:t>
            </a:r>
            <a:r>
              <a:rPr lang="en-US" sz="2000" dirty="0" err="1" smtClean="0">
                <a:solidFill>
                  <a:schemeClr val="bg1"/>
                </a:solidFill>
              </a:rPr>
              <a:t>désynchronisée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dont</a:t>
            </a:r>
            <a:r>
              <a:rPr lang="en-US" sz="2000" dirty="0" smtClean="0">
                <a:solidFill>
                  <a:schemeClr val="bg1"/>
                </a:solidFill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</a:rPr>
              <a:t>taille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est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celle</a:t>
            </a:r>
            <a:r>
              <a:rPr lang="en-US" sz="2000" dirty="0" smtClean="0">
                <a:solidFill>
                  <a:schemeClr val="bg1"/>
                </a:solidFill>
              </a:rPr>
              <a:t> de la </a:t>
            </a:r>
            <a:r>
              <a:rPr lang="en-US" sz="2000" dirty="0" err="1" smtClean="0">
                <a:solidFill>
                  <a:schemeClr val="bg1"/>
                </a:solidFill>
              </a:rPr>
              <a:t>réponse</a:t>
            </a:r>
            <a:r>
              <a:rPr lang="en-US" sz="2000" dirty="0" smtClean="0">
                <a:solidFill>
                  <a:schemeClr val="bg1"/>
                </a:solidFill>
              </a:rPr>
              <a:t> après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       stimulation </a:t>
            </a:r>
            <a:r>
              <a:rPr lang="en-US" sz="2000" dirty="0" smtClean="0">
                <a:solidFill>
                  <a:schemeClr val="bg1"/>
                </a:solidFill>
              </a:rPr>
              <a:t>simple au point </a:t>
            </a:r>
            <a:r>
              <a:rPr lang="en-US" sz="2000" dirty="0" err="1" smtClean="0">
                <a:solidFill>
                  <a:schemeClr val="bg1"/>
                </a:solidFill>
              </a:rPr>
              <a:t>d’Erb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73801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83302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22448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23398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20993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227387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22055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23005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21386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2313135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1303179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1302491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130036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22448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23398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25904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76493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6966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7916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26296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804202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30814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32560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31877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32827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31207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32952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322696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3321970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3578096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752617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684311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779318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361735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79187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72357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81858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40564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42309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41626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42576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40957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42702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42019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42969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Étoile à 6 branches 140"/>
          <p:cNvSpPr/>
          <p:nvPr/>
        </p:nvSpPr>
        <p:spPr>
          <a:xfrm>
            <a:off x="356671" y="2052501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Étoile à 6 branches 146"/>
          <p:cNvSpPr/>
          <p:nvPr/>
        </p:nvSpPr>
        <p:spPr>
          <a:xfrm>
            <a:off x="356671" y="2513936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Étoile à 6 branches 147"/>
          <p:cNvSpPr/>
          <p:nvPr/>
        </p:nvSpPr>
        <p:spPr>
          <a:xfrm>
            <a:off x="352426" y="3005003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r 81"/>
          <p:cNvGrpSpPr/>
          <p:nvPr/>
        </p:nvGrpSpPr>
        <p:grpSpPr>
          <a:xfrm>
            <a:off x="618951" y="2204019"/>
            <a:ext cx="2597325" cy="177803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r 105"/>
          <p:cNvGrpSpPr/>
          <p:nvPr/>
        </p:nvGrpSpPr>
        <p:grpSpPr>
          <a:xfrm>
            <a:off x="634468" y="2695085"/>
            <a:ext cx="2597325" cy="177803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20"/>
          <p:cNvGrpSpPr/>
          <p:nvPr/>
        </p:nvGrpSpPr>
        <p:grpSpPr>
          <a:xfrm>
            <a:off x="634469" y="3187700"/>
            <a:ext cx="2597325" cy="177803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3" y="2143728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09" y="2620593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09" y="3120748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onnecteur droit 84"/>
          <p:cNvCxnSpPr/>
          <p:nvPr/>
        </p:nvCxnSpPr>
        <p:spPr>
          <a:xfrm>
            <a:off x="3908600" y="2310206"/>
            <a:ext cx="190165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3908600" y="2798219"/>
            <a:ext cx="162225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3908600" y="3295268"/>
            <a:ext cx="137460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2058552" y="270934"/>
            <a:ext cx="3646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Atteinte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centrale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321561" y="4814254"/>
            <a:ext cx="7063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</a:t>
            </a:r>
            <a:r>
              <a:rPr lang="en-US" sz="3200" b="1" dirty="0" err="1" smtClean="0">
                <a:solidFill>
                  <a:schemeClr val="bg1"/>
                </a:solidFill>
              </a:rPr>
              <a:t>magnétique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corticale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6068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15568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14220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59653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5282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16232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14612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635802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625845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625157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62302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19130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876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193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1143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19523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268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24041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578673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5103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26053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617935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5496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26446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29007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0752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0069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1019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1145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0462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1412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337912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553650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485344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358035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341839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59291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52460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361961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Étoile à 6 branches 140"/>
          <p:cNvSpPr/>
          <p:nvPr/>
        </p:nvSpPr>
        <p:spPr>
          <a:xfrm>
            <a:off x="356671" y="1375168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Étoile à 6 branches 146"/>
          <p:cNvSpPr/>
          <p:nvPr/>
        </p:nvSpPr>
        <p:spPr>
          <a:xfrm>
            <a:off x="356671" y="1836603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Étoile à 6 branches 147"/>
          <p:cNvSpPr/>
          <p:nvPr/>
        </p:nvSpPr>
        <p:spPr>
          <a:xfrm>
            <a:off x="352426" y="2327669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r 81"/>
          <p:cNvGrpSpPr/>
          <p:nvPr/>
        </p:nvGrpSpPr>
        <p:grpSpPr>
          <a:xfrm>
            <a:off x="618951" y="1526685"/>
            <a:ext cx="2597325" cy="177803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r 105"/>
          <p:cNvGrpSpPr/>
          <p:nvPr/>
        </p:nvGrpSpPr>
        <p:grpSpPr>
          <a:xfrm>
            <a:off x="634468" y="2017752"/>
            <a:ext cx="2597325" cy="177803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20"/>
          <p:cNvGrpSpPr/>
          <p:nvPr/>
        </p:nvGrpSpPr>
        <p:grpSpPr>
          <a:xfrm>
            <a:off x="634469" y="2510367"/>
            <a:ext cx="2597325" cy="177803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3" y="146639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09" y="1943260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onnecteur droit 84"/>
          <p:cNvCxnSpPr/>
          <p:nvPr/>
        </p:nvCxnSpPr>
        <p:spPr>
          <a:xfrm>
            <a:off x="3908600" y="1632872"/>
            <a:ext cx="1920701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3908600" y="2120886"/>
            <a:ext cx="162225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3908600" y="2617935"/>
            <a:ext cx="1374601" cy="1196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er 83"/>
          <p:cNvGrpSpPr/>
          <p:nvPr/>
        </p:nvGrpSpPr>
        <p:grpSpPr>
          <a:xfrm>
            <a:off x="5963978" y="1416620"/>
            <a:ext cx="274120" cy="2407008"/>
            <a:chOff x="5963978" y="1062465"/>
            <a:chExt cx="274120" cy="1805256"/>
          </a:xfrm>
        </p:grpSpPr>
        <p:sp>
          <p:nvSpPr>
            <p:cNvPr id="87" name="Étoile à 6 branches 86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Étoile à 6 branches 93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Étoile à 6 branches 96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Étoile à 6 branches 9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Étoile à 6 branches 9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er 100"/>
          <p:cNvGrpSpPr/>
          <p:nvPr/>
        </p:nvGrpSpPr>
        <p:grpSpPr>
          <a:xfrm>
            <a:off x="6187509" y="1567497"/>
            <a:ext cx="314891" cy="2134913"/>
            <a:chOff x="6187508" y="1175622"/>
            <a:chExt cx="314891" cy="1601185"/>
          </a:xfrm>
        </p:grpSpPr>
        <p:grpSp>
          <p:nvGrpSpPr>
            <p:cNvPr id="10" name="Grouper 150"/>
            <p:cNvGrpSpPr/>
            <p:nvPr/>
          </p:nvGrpSpPr>
          <p:grpSpPr>
            <a:xfrm>
              <a:off x="6193858" y="1175622"/>
              <a:ext cx="300087" cy="133352"/>
              <a:chOff x="6190683" y="1175622"/>
              <a:chExt cx="300087" cy="133352"/>
            </a:xfrm>
          </p:grpSpPr>
          <p:cxnSp>
            <p:nvCxnSpPr>
              <p:cNvPr id="158" name="Connecteur droit 157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r 156"/>
            <p:cNvGrpSpPr/>
            <p:nvPr/>
          </p:nvGrpSpPr>
          <p:grpSpPr>
            <a:xfrm>
              <a:off x="6202312" y="1547098"/>
              <a:ext cx="300087" cy="133352"/>
              <a:chOff x="6190683" y="1175622"/>
              <a:chExt cx="300087" cy="133352"/>
            </a:xfrm>
          </p:grpSpPr>
          <p:cxnSp>
            <p:nvCxnSpPr>
              <p:cNvPr id="155" name="Connecteur droit 154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r 172"/>
            <p:cNvGrpSpPr/>
            <p:nvPr/>
          </p:nvGrpSpPr>
          <p:grpSpPr>
            <a:xfrm>
              <a:off x="6193858" y="1912222"/>
              <a:ext cx="300087" cy="133352"/>
              <a:chOff x="6190683" y="1175622"/>
              <a:chExt cx="300087" cy="133352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r 183"/>
            <p:cNvGrpSpPr/>
            <p:nvPr/>
          </p:nvGrpSpPr>
          <p:grpSpPr>
            <a:xfrm>
              <a:off x="6187508" y="2284680"/>
              <a:ext cx="300087" cy="133352"/>
              <a:chOff x="6190683" y="1175622"/>
              <a:chExt cx="300087" cy="133352"/>
            </a:xfrm>
          </p:grpSpPr>
          <p:cxnSp>
            <p:nvCxnSpPr>
              <p:cNvPr id="140" name="Connecteur droit 139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r 199"/>
            <p:cNvGrpSpPr/>
            <p:nvPr/>
          </p:nvGrpSpPr>
          <p:grpSpPr>
            <a:xfrm>
              <a:off x="6187508" y="2643455"/>
              <a:ext cx="300087" cy="133352"/>
              <a:chOff x="6190683" y="1175622"/>
              <a:chExt cx="300087" cy="133352"/>
            </a:xfrm>
          </p:grpSpPr>
          <p:cxnSp>
            <p:nvCxnSpPr>
              <p:cNvPr id="109" name="Connecteur droit 108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er 160"/>
          <p:cNvGrpSpPr/>
          <p:nvPr/>
        </p:nvGrpSpPr>
        <p:grpSpPr>
          <a:xfrm>
            <a:off x="6662220" y="1186663"/>
            <a:ext cx="633930" cy="5171804"/>
            <a:chOff x="6662220" y="889997"/>
            <a:chExt cx="633930" cy="3878853"/>
          </a:xfrm>
        </p:grpSpPr>
        <p:grpSp>
          <p:nvGrpSpPr>
            <p:cNvPr id="21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9" name="Connecteur droit 168"/>
          <p:cNvCxnSpPr/>
          <p:nvPr/>
        </p:nvCxnSpPr>
        <p:spPr>
          <a:xfrm>
            <a:off x="5829301" y="1643779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>
            <a:off x="5822951" y="2135336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>
            <a:off x="5822951" y="2622168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5825056" y="3124070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5822951" y="3597146"/>
            <a:ext cx="170673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ZoneTexte 175"/>
          <p:cNvSpPr txBox="1"/>
          <p:nvPr/>
        </p:nvSpPr>
        <p:spPr>
          <a:xfrm>
            <a:off x="321562" y="4475587"/>
            <a:ext cx="57246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</a:t>
            </a:r>
            <a:r>
              <a:rPr lang="en-US" sz="3200" b="1" dirty="0" err="1" smtClean="0">
                <a:solidFill>
                  <a:schemeClr val="bg1"/>
                </a:solidFill>
              </a:rPr>
              <a:t>poignet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avec un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r>
              <a:rPr lang="en-US" sz="2000" dirty="0" smtClean="0">
                <a:solidFill>
                  <a:schemeClr val="bg1"/>
                </a:solidFill>
              </a:rPr>
              <a:t> ÷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temps de conduction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=&gt; collision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3/5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des influx </a:t>
            </a:r>
            <a:r>
              <a:rPr lang="en-US" sz="2000" dirty="0" err="1" smtClean="0">
                <a:solidFill>
                  <a:schemeClr val="bg1"/>
                </a:solidFill>
              </a:rPr>
              <a:t>antérogrades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                       et </a:t>
            </a:r>
            <a:r>
              <a:rPr lang="en-US" sz="2000" dirty="0" err="1" smtClean="0">
                <a:solidFill>
                  <a:schemeClr val="bg1"/>
                </a:solidFill>
              </a:rPr>
              <a:t>rétrogrades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6068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19604" y="215568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16429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09" y="14220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59653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5282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27130" y="16232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09" y="14612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635802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79" y="625845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625157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1" y="62302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07975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09" y="19130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876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193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39830" y="21143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09" y="19523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268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09" y="24041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578673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5103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39830" y="26053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617935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5496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16430" y="26446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4" y="29007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30752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30069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31375" y="31019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4" y="29400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31145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30462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07975" y="31412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79" y="337912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553650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485344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28200" y="358035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79" y="341839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59291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52460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04800" y="361961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Étoile à 6 branches 140"/>
          <p:cNvSpPr/>
          <p:nvPr/>
        </p:nvSpPr>
        <p:spPr>
          <a:xfrm>
            <a:off x="356671" y="1375168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Étoile à 6 branches 146"/>
          <p:cNvSpPr/>
          <p:nvPr/>
        </p:nvSpPr>
        <p:spPr>
          <a:xfrm>
            <a:off x="356671" y="1836603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Étoile à 6 branches 147"/>
          <p:cNvSpPr/>
          <p:nvPr/>
        </p:nvSpPr>
        <p:spPr>
          <a:xfrm>
            <a:off x="352426" y="2327669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r 81"/>
          <p:cNvGrpSpPr/>
          <p:nvPr/>
        </p:nvGrpSpPr>
        <p:grpSpPr>
          <a:xfrm>
            <a:off x="618951" y="1526685"/>
            <a:ext cx="2597325" cy="177803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r 105"/>
          <p:cNvGrpSpPr/>
          <p:nvPr/>
        </p:nvGrpSpPr>
        <p:grpSpPr>
          <a:xfrm>
            <a:off x="634468" y="2017752"/>
            <a:ext cx="2597325" cy="177803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20"/>
          <p:cNvGrpSpPr/>
          <p:nvPr/>
        </p:nvGrpSpPr>
        <p:grpSpPr>
          <a:xfrm>
            <a:off x="634469" y="2510367"/>
            <a:ext cx="2597325" cy="177803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3" y="146639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09" y="1943260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09" y="2443415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r 160"/>
          <p:cNvGrpSpPr/>
          <p:nvPr/>
        </p:nvGrpSpPr>
        <p:grpSpPr>
          <a:xfrm>
            <a:off x="6662220" y="1186663"/>
            <a:ext cx="633930" cy="5171804"/>
            <a:chOff x="6662220" y="889997"/>
            <a:chExt cx="633930" cy="3878853"/>
          </a:xfrm>
        </p:grpSpPr>
        <p:grpSp>
          <p:nvGrpSpPr>
            <p:cNvPr id="9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r 213"/>
          <p:cNvGrpSpPr/>
          <p:nvPr/>
        </p:nvGrpSpPr>
        <p:grpSpPr>
          <a:xfrm>
            <a:off x="4068394" y="1385751"/>
            <a:ext cx="274120" cy="2407008"/>
            <a:chOff x="5963978" y="1062465"/>
            <a:chExt cx="274120" cy="1805256"/>
          </a:xfrm>
        </p:grpSpPr>
        <p:sp>
          <p:nvSpPr>
            <p:cNvPr id="162" name="Étoile à 6 branches 161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Étoile à 6 branches 169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Étoile à 6 branches 174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Étoile à 6 branches 175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Étoile à 6 branches 176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Forme libre 180"/>
          <p:cNvSpPr/>
          <p:nvPr/>
        </p:nvSpPr>
        <p:spPr>
          <a:xfrm>
            <a:off x="8249720" y="1186663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2" name="Forme libre 181"/>
          <p:cNvSpPr/>
          <p:nvPr/>
        </p:nvSpPr>
        <p:spPr>
          <a:xfrm>
            <a:off x="8249720" y="1635801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3" name="Forme libre 182"/>
          <p:cNvSpPr/>
          <p:nvPr/>
        </p:nvSpPr>
        <p:spPr>
          <a:xfrm>
            <a:off x="8249720" y="2126247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0" name="Forme libre 179"/>
          <p:cNvSpPr/>
          <p:nvPr/>
        </p:nvSpPr>
        <p:spPr>
          <a:xfrm>
            <a:off x="8249720" y="4961467"/>
            <a:ext cx="652980" cy="1193800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er 81"/>
          <p:cNvGrpSpPr/>
          <p:nvPr/>
        </p:nvGrpSpPr>
        <p:grpSpPr>
          <a:xfrm>
            <a:off x="4327732" y="2060680"/>
            <a:ext cx="2174668" cy="177803"/>
            <a:chOff x="4316102" y="1175622"/>
            <a:chExt cx="2174668" cy="133352"/>
          </a:xfrm>
        </p:grpSpPr>
        <p:cxnSp>
          <p:nvCxnSpPr>
            <p:cNvPr id="204" name="Connecteur droit 203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85"/>
          <p:cNvGrpSpPr/>
          <p:nvPr/>
        </p:nvGrpSpPr>
        <p:grpSpPr>
          <a:xfrm>
            <a:off x="4319277" y="1565949"/>
            <a:ext cx="2174668" cy="177803"/>
            <a:chOff x="4316102" y="1175622"/>
            <a:chExt cx="2174668" cy="133352"/>
          </a:xfrm>
        </p:grpSpPr>
        <p:cxnSp>
          <p:nvCxnSpPr>
            <p:cNvPr id="201" name="Connecteur droit 200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r 97"/>
          <p:cNvGrpSpPr/>
          <p:nvPr/>
        </p:nvGrpSpPr>
        <p:grpSpPr>
          <a:xfrm>
            <a:off x="4327732" y="2548083"/>
            <a:ext cx="2174668" cy="177803"/>
            <a:chOff x="4316102" y="1175622"/>
            <a:chExt cx="2174668" cy="133352"/>
          </a:xfrm>
        </p:grpSpPr>
        <p:cxnSp>
          <p:nvCxnSpPr>
            <p:cNvPr id="198" name="Connecteur droit 197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Connecteur droit 194"/>
          <p:cNvCxnSpPr/>
          <p:nvPr/>
        </p:nvCxnSpPr>
        <p:spPr>
          <a:xfrm>
            <a:off x="4312928" y="3109739"/>
            <a:ext cx="208273" cy="480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>
          <a:xfrm>
            <a:off x="4312928" y="3591530"/>
            <a:ext cx="208273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ZoneTexte 207"/>
          <p:cNvSpPr txBox="1"/>
          <p:nvPr/>
        </p:nvSpPr>
        <p:spPr>
          <a:xfrm>
            <a:off x="118361" y="4729587"/>
            <a:ext cx="68531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point </a:t>
            </a:r>
            <a:r>
              <a:rPr lang="en-US" sz="3200" b="1" dirty="0" err="1" smtClean="0">
                <a:solidFill>
                  <a:schemeClr val="bg1"/>
                </a:solidFill>
              </a:rPr>
              <a:t>d’Erb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avec un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2</a:t>
            </a:r>
            <a:r>
              <a:rPr lang="en-US" sz="2000" dirty="0" smtClean="0">
                <a:solidFill>
                  <a:schemeClr val="bg1"/>
                </a:solidFill>
              </a:rPr>
              <a:t> ÷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r>
              <a:rPr lang="en-US" sz="2000" dirty="0" smtClean="0">
                <a:solidFill>
                  <a:schemeClr val="bg1"/>
                </a:solidFill>
              </a:rPr>
              <a:t> + temps de conduction 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=&gt; </a:t>
            </a:r>
            <a:r>
              <a:rPr lang="en-US" sz="2000" dirty="0" err="1" smtClean="0">
                <a:solidFill>
                  <a:schemeClr val="bg1"/>
                </a:solidFill>
              </a:rPr>
              <a:t>réponse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motrice</a:t>
            </a:r>
            <a:r>
              <a:rPr lang="en-US" sz="2000" dirty="0" smtClean="0">
                <a:solidFill>
                  <a:schemeClr val="bg1"/>
                </a:solidFill>
              </a:rPr>
              <a:t> non </a:t>
            </a:r>
            <a:r>
              <a:rPr lang="en-US" sz="2000" dirty="0" err="1" smtClean="0">
                <a:solidFill>
                  <a:schemeClr val="bg1"/>
                </a:solidFill>
              </a:rPr>
              <a:t>désynchronisée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dont</a:t>
            </a:r>
            <a:r>
              <a:rPr lang="en-US" sz="2000" dirty="0" smtClean="0">
                <a:solidFill>
                  <a:schemeClr val="bg1"/>
                </a:solidFill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</a:rPr>
              <a:t>taille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est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&lt;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celle</a:t>
            </a:r>
            <a:r>
              <a:rPr lang="en-US" sz="2000" dirty="0" smtClean="0">
                <a:solidFill>
                  <a:schemeClr val="bg1"/>
                </a:solidFill>
              </a:rPr>
              <a:t> de la </a:t>
            </a:r>
            <a:r>
              <a:rPr lang="en-US" sz="2000" dirty="0" err="1" smtClean="0">
                <a:solidFill>
                  <a:schemeClr val="bg1"/>
                </a:solidFill>
              </a:rPr>
              <a:t>réponse</a:t>
            </a:r>
            <a:r>
              <a:rPr lang="en-US" sz="2000" dirty="0" smtClean="0">
                <a:solidFill>
                  <a:schemeClr val="bg1"/>
                </a:solidFill>
              </a:rPr>
              <a:t> après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       stimulation </a:t>
            </a:r>
            <a:r>
              <a:rPr lang="en-US" sz="2000" dirty="0" smtClean="0">
                <a:solidFill>
                  <a:schemeClr val="bg1"/>
                </a:solidFill>
              </a:rPr>
              <a:t>simple au point </a:t>
            </a:r>
            <a:r>
              <a:rPr lang="en-US" sz="2000" dirty="0" err="1" smtClean="0">
                <a:solidFill>
                  <a:schemeClr val="bg1"/>
                </a:solidFill>
              </a:rPr>
              <a:t>d’Erb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4521201" y="3114546"/>
            <a:ext cx="1522091" cy="84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4521201" y="3593617"/>
            <a:ext cx="1522091" cy="84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Connecteur droit 205"/>
          <p:cNvCxnSpPr/>
          <p:nvPr/>
        </p:nvCxnSpPr>
        <p:spPr>
          <a:xfrm flipV="1">
            <a:off x="6892924" y="4032968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 rot="16200000" flipH="1">
            <a:off x="6892679" y="412797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>
            <a:off x="4394213" y="4092448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6902449" y="206068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902204" y="215568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899274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899029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1009039" y="142201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1277405" y="1596539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779305" y="1528233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779060" y="162324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4116309" y="146128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4384675" y="1635802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46579" y="625845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559300" y="625157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4161" y="62302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890820" y="1567496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890575" y="166250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7144820" y="1186663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er 153"/>
          <p:cNvGrpSpPr/>
          <p:nvPr/>
        </p:nvGrpSpPr>
        <p:grpSpPr>
          <a:xfrm>
            <a:off x="6676459" y="1567496"/>
            <a:ext cx="300087" cy="177803"/>
            <a:chOff x="6190683" y="1175622"/>
            <a:chExt cx="300087" cy="133352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6190683" y="1234788"/>
              <a:ext cx="217537" cy="1588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Ellipse 42"/>
          <p:cNvSpPr/>
          <p:nvPr/>
        </p:nvSpPr>
        <p:spPr>
          <a:xfrm>
            <a:off x="1009039" y="191308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1277405" y="2087606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792005" y="201930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791760" y="211430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4116309" y="1952348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4384675" y="2126869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1009039" y="240415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1277405" y="2578673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792005" y="251036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791760" y="260537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4116309" y="244341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4384675" y="2617935"/>
            <a:ext cx="25304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899275" y="2549629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899030" y="264463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1013284" y="290076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1281650" y="307528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783550" y="300697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783305" y="3101985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4120554" y="2940025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4388920" y="3114546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890820" y="3046240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890575" y="3141247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4724401" y="3119484"/>
            <a:ext cx="1642533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Étoile à 6 branches 102"/>
          <p:cNvSpPr/>
          <p:nvPr/>
        </p:nvSpPr>
        <p:spPr>
          <a:xfrm>
            <a:off x="4566979" y="2895385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Connecteur droit 105"/>
          <p:cNvCxnSpPr/>
          <p:nvPr/>
        </p:nvCxnSpPr>
        <p:spPr>
          <a:xfrm>
            <a:off x="6366933" y="3126208"/>
            <a:ext cx="128058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orme libre 96"/>
          <p:cNvSpPr/>
          <p:nvPr/>
        </p:nvSpPr>
        <p:spPr>
          <a:xfrm>
            <a:off x="7144820" y="2665407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er 128"/>
          <p:cNvGrpSpPr/>
          <p:nvPr/>
        </p:nvGrpSpPr>
        <p:grpSpPr>
          <a:xfrm>
            <a:off x="6669039" y="3046261"/>
            <a:ext cx="300087" cy="177803"/>
            <a:chOff x="6186438" y="2284696"/>
            <a:chExt cx="300087" cy="133352"/>
          </a:xfrm>
        </p:grpSpPr>
        <p:cxnSp>
          <p:nvCxnSpPr>
            <p:cNvPr id="99" name="Connecteur droit 98"/>
            <p:cNvCxnSpPr/>
            <p:nvPr/>
          </p:nvCxnSpPr>
          <p:spPr>
            <a:xfrm>
              <a:off x="6186438" y="2343862"/>
              <a:ext cx="217537" cy="1588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V="1">
              <a:off x="6403975" y="2284696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16200000" flipV="1">
              <a:off x="6416094" y="2347617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Étoile à 6 branches 97"/>
          <p:cNvSpPr/>
          <p:nvPr/>
        </p:nvSpPr>
        <p:spPr>
          <a:xfrm>
            <a:off x="6446579" y="2895385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1010109" y="3379129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1278475" y="3553650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780375" y="3485344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780130" y="3580351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4117379" y="3418392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4385745" y="3592913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887645" y="3524607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887400" y="3619614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Étoile à 6 branches 30"/>
          <p:cNvSpPr/>
          <p:nvPr/>
        </p:nvSpPr>
        <p:spPr>
          <a:xfrm>
            <a:off x="6450824" y="1416620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orme libre 154"/>
          <p:cNvSpPr/>
          <p:nvPr/>
        </p:nvSpPr>
        <p:spPr>
          <a:xfrm>
            <a:off x="7709970" y="1677512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Étoile à 6 branches 159"/>
          <p:cNvSpPr/>
          <p:nvPr/>
        </p:nvSpPr>
        <p:spPr>
          <a:xfrm>
            <a:off x="4565858" y="1907469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er 162"/>
          <p:cNvGrpSpPr/>
          <p:nvPr/>
        </p:nvGrpSpPr>
        <p:grpSpPr>
          <a:xfrm>
            <a:off x="4810332" y="2060680"/>
            <a:ext cx="2174668" cy="177803"/>
            <a:chOff x="4316102" y="1175622"/>
            <a:chExt cx="2174668" cy="133352"/>
          </a:xfrm>
        </p:grpSpPr>
        <p:cxnSp>
          <p:nvCxnSpPr>
            <p:cNvPr id="164" name="Connecteur droit 163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Forme libre 103"/>
          <p:cNvSpPr/>
          <p:nvPr/>
        </p:nvSpPr>
        <p:spPr>
          <a:xfrm>
            <a:off x="8346041" y="2167844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er 107"/>
          <p:cNvGrpSpPr/>
          <p:nvPr/>
        </p:nvGrpSpPr>
        <p:grpSpPr>
          <a:xfrm>
            <a:off x="4394425" y="2551012"/>
            <a:ext cx="2591696" cy="177803"/>
            <a:chOff x="4316102" y="1175622"/>
            <a:chExt cx="2174668" cy="133352"/>
          </a:xfrm>
        </p:grpSpPr>
        <p:cxnSp>
          <p:nvCxnSpPr>
            <p:cNvPr id="109" name="Connecteur droit 108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123"/>
          <p:cNvGrpSpPr/>
          <p:nvPr/>
        </p:nvGrpSpPr>
        <p:grpSpPr>
          <a:xfrm>
            <a:off x="1281464" y="2510367"/>
            <a:ext cx="2597325" cy="177803"/>
            <a:chOff x="4316102" y="1175622"/>
            <a:chExt cx="2174668" cy="133352"/>
          </a:xfrm>
        </p:grpSpPr>
        <p:cxnSp>
          <p:nvCxnSpPr>
            <p:cNvPr id="125" name="Connecteur droit 124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Étoile à 6 branches 106"/>
          <p:cNvSpPr/>
          <p:nvPr/>
        </p:nvSpPr>
        <p:spPr>
          <a:xfrm>
            <a:off x="1007356" y="2347736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/>
          <p:cNvSpPr/>
          <p:nvPr/>
        </p:nvSpPr>
        <p:spPr>
          <a:xfrm>
            <a:off x="4117593" y="2444607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Connecteur droit 129"/>
          <p:cNvCxnSpPr/>
          <p:nvPr/>
        </p:nvCxnSpPr>
        <p:spPr>
          <a:xfrm>
            <a:off x="4724413" y="3587952"/>
            <a:ext cx="1642533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Étoile à 6 branches 130"/>
          <p:cNvSpPr/>
          <p:nvPr/>
        </p:nvSpPr>
        <p:spPr>
          <a:xfrm>
            <a:off x="4566991" y="3363853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Connecteur droit 145"/>
          <p:cNvCxnSpPr/>
          <p:nvPr/>
        </p:nvCxnSpPr>
        <p:spPr>
          <a:xfrm>
            <a:off x="6366945" y="3594676"/>
            <a:ext cx="128058" cy="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Forme libre 155"/>
          <p:cNvSpPr/>
          <p:nvPr/>
        </p:nvSpPr>
        <p:spPr>
          <a:xfrm>
            <a:off x="7144832" y="3133875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er 156"/>
          <p:cNvGrpSpPr/>
          <p:nvPr/>
        </p:nvGrpSpPr>
        <p:grpSpPr>
          <a:xfrm>
            <a:off x="6669051" y="3514729"/>
            <a:ext cx="300087" cy="177803"/>
            <a:chOff x="6186438" y="2284696"/>
            <a:chExt cx="300087" cy="133352"/>
          </a:xfrm>
        </p:grpSpPr>
        <p:cxnSp>
          <p:nvCxnSpPr>
            <p:cNvPr id="158" name="Connecteur droit 157"/>
            <p:cNvCxnSpPr/>
            <p:nvPr/>
          </p:nvCxnSpPr>
          <p:spPr>
            <a:xfrm>
              <a:off x="6186438" y="2343862"/>
              <a:ext cx="217537" cy="1588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 flipV="1">
              <a:off x="6403975" y="2284696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 rot="16200000" flipV="1">
              <a:off x="6416094" y="2347617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Étoile à 6 branches 161"/>
          <p:cNvSpPr/>
          <p:nvPr/>
        </p:nvSpPr>
        <p:spPr>
          <a:xfrm>
            <a:off x="6446591" y="3363853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Étoile à 6 branches 166"/>
          <p:cNvSpPr/>
          <p:nvPr/>
        </p:nvSpPr>
        <p:spPr>
          <a:xfrm>
            <a:off x="4566991" y="3373476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er 174"/>
          <p:cNvGrpSpPr/>
          <p:nvPr/>
        </p:nvGrpSpPr>
        <p:grpSpPr>
          <a:xfrm>
            <a:off x="4810333" y="3526487"/>
            <a:ext cx="2155619" cy="177803"/>
            <a:chOff x="4327732" y="2769732"/>
            <a:chExt cx="2155619" cy="133352"/>
          </a:xfrm>
        </p:grpSpPr>
        <p:cxnSp>
          <p:nvCxnSpPr>
            <p:cNvPr id="170" name="Connecteur droit 169"/>
            <p:cNvCxnSpPr/>
            <p:nvPr/>
          </p:nvCxnSpPr>
          <p:spPr>
            <a:xfrm>
              <a:off x="4327732" y="2825722"/>
              <a:ext cx="2083663" cy="740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/>
            <p:cNvCxnSpPr/>
            <p:nvPr/>
          </p:nvCxnSpPr>
          <p:spPr>
            <a:xfrm flipV="1">
              <a:off x="6400801" y="276973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 rot="16200000" flipV="1">
              <a:off x="6412920" y="283265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Forme libre 175"/>
          <p:cNvSpPr/>
          <p:nvPr/>
        </p:nvSpPr>
        <p:spPr>
          <a:xfrm>
            <a:off x="8370318" y="3143773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018577" y="3887131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Connecteur droit 177"/>
          <p:cNvCxnSpPr>
            <a:stCxn id="177" idx="6"/>
          </p:cNvCxnSpPr>
          <p:nvPr/>
        </p:nvCxnSpPr>
        <p:spPr>
          <a:xfrm>
            <a:off x="1286943" y="4061651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 flipV="1">
            <a:off x="3788843" y="3993345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/>
        </p:nvCxnSpPr>
        <p:spPr>
          <a:xfrm rot="16200000" flipH="1">
            <a:off x="3788598" y="4088353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Ellipse 180"/>
          <p:cNvSpPr/>
          <p:nvPr/>
        </p:nvSpPr>
        <p:spPr>
          <a:xfrm>
            <a:off x="4125847" y="3926393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orme libre 182"/>
          <p:cNvSpPr/>
          <p:nvPr/>
        </p:nvSpPr>
        <p:spPr>
          <a:xfrm>
            <a:off x="7153300" y="3641876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er 183"/>
          <p:cNvGrpSpPr/>
          <p:nvPr/>
        </p:nvGrpSpPr>
        <p:grpSpPr>
          <a:xfrm>
            <a:off x="6677519" y="4022731"/>
            <a:ext cx="300087" cy="177803"/>
            <a:chOff x="6186438" y="2284696"/>
            <a:chExt cx="300087" cy="133352"/>
          </a:xfrm>
        </p:grpSpPr>
        <p:cxnSp>
          <p:nvCxnSpPr>
            <p:cNvPr id="185" name="Connecteur droit 184"/>
            <p:cNvCxnSpPr/>
            <p:nvPr/>
          </p:nvCxnSpPr>
          <p:spPr>
            <a:xfrm>
              <a:off x="6186438" y="2343862"/>
              <a:ext cx="217537" cy="1588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/>
            <p:nvPr/>
          </p:nvCxnSpPr>
          <p:spPr>
            <a:xfrm flipV="1">
              <a:off x="6403975" y="2284696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 rot="16200000" flipV="1">
              <a:off x="6416094" y="2347617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Forme libre 193"/>
          <p:cNvSpPr/>
          <p:nvPr/>
        </p:nvSpPr>
        <p:spPr>
          <a:xfrm>
            <a:off x="8556586" y="3651775"/>
            <a:ext cx="469900" cy="683141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6" name="Connecteur droit 195"/>
          <p:cNvCxnSpPr>
            <a:stCxn id="204" idx="6"/>
          </p:cNvCxnSpPr>
          <p:nvPr/>
        </p:nvCxnSpPr>
        <p:spPr>
          <a:xfrm>
            <a:off x="4392308" y="4100914"/>
            <a:ext cx="1978870" cy="2823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 flipV="1">
            <a:off x="6366945" y="4101290"/>
            <a:ext cx="222446" cy="2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Étoile à 6 branches 187"/>
          <p:cNvSpPr/>
          <p:nvPr/>
        </p:nvSpPr>
        <p:spPr>
          <a:xfrm>
            <a:off x="6455059" y="3871855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er 199"/>
          <p:cNvGrpSpPr/>
          <p:nvPr/>
        </p:nvGrpSpPr>
        <p:grpSpPr>
          <a:xfrm>
            <a:off x="1277230" y="3992153"/>
            <a:ext cx="2597325" cy="177803"/>
            <a:chOff x="4316102" y="1175622"/>
            <a:chExt cx="2174668" cy="133352"/>
          </a:xfrm>
        </p:grpSpPr>
        <p:cxnSp>
          <p:nvCxnSpPr>
            <p:cNvPr id="201" name="Connecteur droit 200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Ellipse 203"/>
          <p:cNvSpPr/>
          <p:nvPr/>
        </p:nvSpPr>
        <p:spPr>
          <a:xfrm>
            <a:off x="4123942" y="3926393"/>
            <a:ext cx="268367" cy="34904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Étoile à 6 branches 188"/>
          <p:cNvSpPr/>
          <p:nvPr/>
        </p:nvSpPr>
        <p:spPr>
          <a:xfrm>
            <a:off x="4575459" y="3875820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er 189"/>
          <p:cNvGrpSpPr/>
          <p:nvPr/>
        </p:nvGrpSpPr>
        <p:grpSpPr>
          <a:xfrm>
            <a:off x="4818801" y="4031657"/>
            <a:ext cx="2155619" cy="177803"/>
            <a:chOff x="4327732" y="2803596"/>
            <a:chExt cx="2155619" cy="133352"/>
          </a:xfrm>
        </p:grpSpPr>
        <p:cxnSp>
          <p:nvCxnSpPr>
            <p:cNvPr id="191" name="Connecteur droit 190"/>
            <p:cNvCxnSpPr/>
            <p:nvPr/>
          </p:nvCxnSpPr>
          <p:spPr>
            <a:xfrm>
              <a:off x="4327732" y="2855353"/>
              <a:ext cx="2083663" cy="740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 flipV="1">
              <a:off x="6400801" y="2803596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rot="16200000" flipV="1">
              <a:off x="6412920" y="2866517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Étoile à 6 branches 207"/>
          <p:cNvSpPr/>
          <p:nvPr/>
        </p:nvSpPr>
        <p:spPr>
          <a:xfrm>
            <a:off x="1018577" y="3853025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Connecteur droit 208"/>
          <p:cNvCxnSpPr/>
          <p:nvPr/>
        </p:nvCxnSpPr>
        <p:spPr>
          <a:xfrm flipV="1">
            <a:off x="6905624" y="5692435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 rot="16200000" flipH="1">
            <a:off x="6905379" y="5787442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>
            <a:off x="4406913" y="5751915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Ellipse 226"/>
          <p:cNvSpPr/>
          <p:nvPr/>
        </p:nvSpPr>
        <p:spPr>
          <a:xfrm>
            <a:off x="1031277" y="5546597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/>
          <p:cNvCxnSpPr>
            <a:stCxn id="227" idx="6"/>
          </p:cNvCxnSpPr>
          <p:nvPr/>
        </p:nvCxnSpPr>
        <p:spPr>
          <a:xfrm>
            <a:off x="1299643" y="5721118"/>
            <a:ext cx="2517774" cy="10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/>
          <p:nvPr/>
        </p:nvCxnSpPr>
        <p:spPr>
          <a:xfrm flipV="1">
            <a:off x="3801543" y="5652812"/>
            <a:ext cx="82550" cy="78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>
          <a:xfrm rot="16200000" flipH="1">
            <a:off x="3801298" y="5747819"/>
            <a:ext cx="98915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Ellipse 230"/>
          <p:cNvSpPr/>
          <p:nvPr/>
        </p:nvSpPr>
        <p:spPr>
          <a:xfrm>
            <a:off x="4138547" y="5585860"/>
            <a:ext cx="268367" cy="349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er 260"/>
          <p:cNvGrpSpPr/>
          <p:nvPr/>
        </p:nvGrpSpPr>
        <p:grpSpPr>
          <a:xfrm>
            <a:off x="6690218" y="5301343"/>
            <a:ext cx="945682" cy="683141"/>
            <a:chOff x="6207618" y="3544207"/>
            <a:chExt cx="945682" cy="512356"/>
          </a:xfrm>
        </p:grpSpPr>
        <p:sp>
          <p:nvSpPr>
            <p:cNvPr id="232" name="Forme libre 231"/>
            <p:cNvSpPr/>
            <p:nvPr/>
          </p:nvSpPr>
          <p:spPr>
            <a:xfrm>
              <a:off x="6683400" y="3544207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1" name="Grouper 232"/>
            <p:cNvGrpSpPr/>
            <p:nvPr/>
          </p:nvGrpSpPr>
          <p:grpSpPr>
            <a:xfrm>
              <a:off x="6207618" y="3829848"/>
              <a:ext cx="300087" cy="133352"/>
              <a:chOff x="6186438" y="2284696"/>
              <a:chExt cx="300087" cy="133352"/>
            </a:xfrm>
          </p:grpSpPr>
          <p:cxnSp>
            <p:nvCxnSpPr>
              <p:cNvPr id="234" name="Connecteur droit 233"/>
              <p:cNvCxnSpPr/>
              <p:nvPr/>
            </p:nvCxnSpPr>
            <p:spPr>
              <a:xfrm>
                <a:off x="6186438" y="2343862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necteur droit 234"/>
              <p:cNvCxnSpPr/>
              <p:nvPr/>
            </p:nvCxnSpPr>
            <p:spPr>
              <a:xfrm flipV="1">
                <a:off x="6403975" y="2284696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cteur droit 235"/>
              <p:cNvCxnSpPr/>
              <p:nvPr/>
            </p:nvCxnSpPr>
            <p:spPr>
              <a:xfrm rot="16200000" flipV="1">
                <a:off x="6416094" y="2347617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9" name="Connecteur droit 238"/>
          <p:cNvCxnSpPr/>
          <p:nvPr/>
        </p:nvCxnSpPr>
        <p:spPr>
          <a:xfrm>
            <a:off x="5080001" y="5748747"/>
            <a:ext cx="1522091" cy="169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Étoile à 6 branches 245"/>
          <p:cNvSpPr/>
          <p:nvPr/>
        </p:nvSpPr>
        <p:spPr>
          <a:xfrm>
            <a:off x="4588159" y="5535289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6</a:t>
            </a:r>
            <a:endParaRPr lang="en-US"/>
          </a:p>
        </p:txBody>
      </p:sp>
      <p:cxnSp>
        <p:nvCxnSpPr>
          <p:cNvPr id="248" name="Connecteur droit 247"/>
          <p:cNvCxnSpPr/>
          <p:nvPr/>
        </p:nvCxnSpPr>
        <p:spPr>
          <a:xfrm>
            <a:off x="4836854" y="5751915"/>
            <a:ext cx="243147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1" name="Étoile à 6 branches 250"/>
          <p:cNvSpPr/>
          <p:nvPr/>
        </p:nvSpPr>
        <p:spPr>
          <a:xfrm>
            <a:off x="1031277" y="5512492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Étoile à 6 branches 261"/>
          <p:cNvSpPr/>
          <p:nvPr/>
        </p:nvSpPr>
        <p:spPr>
          <a:xfrm>
            <a:off x="6495004" y="5542364"/>
            <a:ext cx="269875" cy="4402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ZoneTexte 140"/>
          <p:cNvSpPr txBox="1"/>
          <p:nvPr/>
        </p:nvSpPr>
        <p:spPr>
          <a:xfrm>
            <a:off x="-58215" y="1317879"/>
            <a:ext cx="3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-59576" y="1780592"/>
            <a:ext cx="3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-58215" y="226414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-58215" y="2800040"/>
            <a:ext cx="72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E-P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-59577" y="3334472"/>
            <a:ext cx="110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E-P-E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-58216" y="3804120"/>
            <a:ext cx="110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C-P-E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-58216" y="5403195"/>
            <a:ext cx="110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C-P-E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2191349" y="4521642"/>
            <a:ext cx="3646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Atteinte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centrale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3" grpId="0" animBg="1"/>
      <p:bldP spid="97" grpId="0" animBg="1"/>
      <p:bldP spid="98" grpId="0" animBg="1"/>
      <p:bldP spid="31" grpId="0" animBg="1"/>
      <p:bldP spid="155" grpId="0" animBg="1"/>
      <p:bldP spid="160" grpId="0" animBg="1"/>
      <p:bldP spid="104" grpId="0" animBg="1"/>
      <p:bldP spid="107" grpId="0" animBg="1"/>
      <p:bldP spid="128" grpId="0" animBg="1"/>
      <p:bldP spid="131" grpId="0" animBg="1"/>
      <p:bldP spid="156" grpId="0" animBg="1"/>
      <p:bldP spid="162" grpId="0" animBg="1"/>
      <p:bldP spid="167" grpId="0" animBg="1"/>
      <p:bldP spid="176" grpId="0" animBg="1"/>
      <p:bldP spid="183" grpId="0" animBg="1"/>
      <p:bldP spid="194" grpId="0" animBg="1"/>
      <p:bldP spid="188" grpId="0" animBg="1"/>
      <p:bldP spid="204" grpId="0" animBg="1"/>
      <p:bldP spid="189" grpId="0" animBg="1"/>
      <p:bldP spid="208" grpId="0" animBg="1"/>
      <p:bldP spid="246" grpId="0" animBg="1"/>
      <p:bldP spid="251" grpId="0" animBg="1"/>
      <p:bldP spid="2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Première situation </a:t>
            </a: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clinique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endParaRPr lang="en-US" sz="80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3. Atteinte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extra-neurologique</a:t>
            </a: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 associée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242869"/>
            <a:ext cx="889635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Traits dysmorphiques :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forme héréditaire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Parsonage &amp;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turner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 (HNA1-17q25 ; HNA2 ; HNA3)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Syndrome de Kennedy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: </a:t>
            </a:r>
            <a:b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	gynécomastie, </a:t>
            </a:r>
            <a:b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	atrophie testiculaire, diabète…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Bio mol : &gt; 39 répétitions CAG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000" y="3568700"/>
            <a:ext cx="5969000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Atteinte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neurogène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proximale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Fasciculations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diffuses (face et langue)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Ganglionopathie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 descr="hnaey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317500"/>
            <a:ext cx="2601912" cy="6307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023412"/>
            <a:ext cx="2597150" cy="19509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10300" y="2540000"/>
            <a:ext cx="2717800" cy="622300"/>
          </a:xfrm>
          <a:prstGeom prst="rect">
            <a:avLst/>
          </a:prstGeom>
          <a:solidFill>
            <a:srgbClr val="8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5822" y="2486968"/>
            <a:ext cx="276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solidFill>
                  <a:srgbClr val="FFFFFF"/>
                </a:solidFill>
                <a:latin typeface="Cambria"/>
                <a:cs typeface="Cambria"/>
              </a:rPr>
              <a:t>Pachydermie plicaturée </a:t>
            </a:r>
            <a:br>
              <a:rPr lang="fr-BE" sz="2000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rgbClr val="FFFFFF"/>
                </a:solidFill>
                <a:latin typeface="Cambria"/>
                <a:cs typeface="Cambria"/>
              </a:rPr>
              <a:t>du cuir chevelu</a:t>
            </a:r>
            <a:endParaRPr lang="en-US" sz="2000" dirty="0"/>
          </a:p>
        </p:txBody>
      </p:sp>
      <p:pic>
        <p:nvPicPr>
          <p:cNvPr id="13" name="Image 12" descr="bsmatong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971" y="3562604"/>
            <a:ext cx="1935889" cy="173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Quatrième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situation </a:t>
            </a: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clinique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endParaRPr lang="en-US" sz="80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Quatrième situation clinique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L’ENMG montre des signes évocateurs d’une myélinopathie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1400" y="2400300"/>
            <a:ext cx="3916457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Diffus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MS &gt; MI 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Diffus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prédominant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b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	aux sites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d’enclavement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Multitronculaires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Focaux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5384800" y="2005031"/>
            <a:ext cx="59309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PRNC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HNLPP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Lewis Sumner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Syn. canalaire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A6C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ChangeArrowheads="1"/>
          </p:cNvSpPr>
          <p:nvPr/>
        </p:nvSpPr>
        <p:spPr bwMode="auto">
          <a:xfrm>
            <a:off x="1657350" y="3486150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1657350" y="733425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87046" name="Rectangle 13"/>
          <p:cNvSpPr>
            <a:spLocks noChangeArrowheads="1"/>
          </p:cNvSpPr>
          <p:nvPr/>
        </p:nvSpPr>
        <p:spPr bwMode="auto">
          <a:xfrm>
            <a:off x="4648200" y="3486150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87047" name="Rectangle 14"/>
          <p:cNvSpPr>
            <a:spLocks noChangeArrowheads="1"/>
          </p:cNvSpPr>
          <p:nvPr/>
        </p:nvSpPr>
        <p:spPr bwMode="auto">
          <a:xfrm>
            <a:off x="4648200" y="733425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6075" y="1887538"/>
            <a:ext cx="8208963" cy="3070225"/>
            <a:chOff x="206" y="1357"/>
            <a:chExt cx="5171" cy="1934"/>
          </a:xfrm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06" y="1357"/>
              <a:ext cx="6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Normal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21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PRNC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778" y="1357"/>
              <a:ext cx="5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CMT1a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760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DADS</a:t>
              </a:r>
            </a:p>
          </p:txBody>
        </p:sp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1644648" y="729197"/>
            <a:ext cx="5857875" cy="5419725"/>
            <a:chOff x="648" y="630"/>
            <a:chExt cx="3690" cy="3414"/>
          </a:xfrm>
        </p:grpSpPr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648" y="630"/>
              <a:ext cx="1806" cy="3414"/>
              <a:chOff x="648" y="630"/>
              <a:chExt cx="1806" cy="3414"/>
            </a:xfrm>
          </p:grpSpPr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648" y="2364"/>
                <a:ext cx="1806" cy="168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648" y="630"/>
                <a:ext cx="1806" cy="168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7" name="Picture 8" descr="C:\Documents and Settings\François Wang\Mes documents\Medtronic\VCM CIDP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6" y="2470"/>
                <a:ext cx="1623" cy="1481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  <p:pic>
            <p:nvPicPr>
              <p:cNvPr id="38" name="Picture 7" descr="C:\Documents and Settings\François Wang\Mes documents\Medtronic\VCM N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2" y="725"/>
                <a:ext cx="1637" cy="1491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26" name="Group 16"/>
            <p:cNvGrpSpPr>
              <a:grpSpLocks/>
            </p:cNvGrpSpPr>
            <p:nvPr/>
          </p:nvGrpSpPr>
          <p:grpSpPr bwMode="auto">
            <a:xfrm>
              <a:off x="2532" y="630"/>
              <a:ext cx="1806" cy="3414"/>
              <a:chOff x="3132" y="630"/>
              <a:chExt cx="1806" cy="3414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3132" y="2364"/>
                <a:ext cx="1806" cy="168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3132" y="630"/>
                <a:ext cx="1806" cy="168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" name="Picture 9" descr="C:\Documents and Settings\François Wang\Mes documents\Medtronic\VCM CMT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17" y="736"/>
                <a:ext cx="1630" cy="1486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  <p:pic>
            <p:nvPicPr>
              <p:cNvPr id="34" name="Picture 10" descr="C:\Documents and Settings\François Wang\Mes documents\Medtronic\VCM MAG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19" y="2458"/>
                <a:ext cx="1628" cy="1499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352423" y="1883310"/>
            <a:ext cx="8223250" cy="3162299"/>
            <a:chOff x="206" y="1357"/>
            <a:chExt cx="5180" cy="1992"/>
          </a:xfrm>
        </p:grpSpPr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206" y="1357"/>
              <a:ext cx="7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CC3300"/>
                  </a:solidFill>
                  <a:latin typeface="Century Gothic" pitchFamily="-84" charset="0"/>
                </a:rPr>
                <a:t>Normal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421" y="3058"/>
              <a:ext cx="6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 smtClean="0">
                  <a:solidFill>
                    <a:srgbClr val="CC3300"/>
                  </a:solidFill>
                  <a:latin typeface="Century Gothic" pitchFamily="-84" charset="0"/>
                </a:rPr>
                <a:t>PRNC</a:t>
              </a:r>
              <a:endParaRPr lang="fr-FR" b="1" dirty="0">
                <a:solidFill>
                  <a:srgbClr val="CC3300"/>
                </a:solidFill>
                <a:latin typeface="Century Gothic" pitchFamily="-84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778" y="1357"/>
              <a:ext cx="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84" charset="0"/>
                </a:rPr>
                <a:t>CMT</a:t>
              </a: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4760" y="3058"/>
              <a:ext cx="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84" charset="0"/>
                </a:rPr>
                <a:t>DADS</a:t>
              </a:r>
            </a:p>
          </p:txBody>
        </p:sp>
      </p:grpSp>
      <p:grpSp>
        <p:nvGrpSpPr>
          <p:cNvPr id="44" name="Group 26"/>
          <p:cNvGrpSpPr>
            <a:grpSpLocks/>
          </p:cNvGrpSpPr>
          <p:nvPr/>
        </p:nvGrpSpPr>
        <p:grpSpPr bwMode="auto">
          <a:xfrm>
            <a:off x="3197223" y="1910297"/>
            <a:ext cx="4105275" cy="3254375"/>
            <a:chOff x="1950" y="1374"/>
            <a:chExt cx="2586" cy="2050"/>
          </a:xfrm>
        </p:grpSpPr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1950" y="1374"/>
              <a:ext cx="7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84" charset="0"/>
                </a:rPr>
                <a:t>DLAT: 3.7 ms</a:t>
              </a:r>
            </a:p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84" charset="0"/>
                </a:rPr>
                <a:t>MCV: 58 m/s</a:t>
              </a:r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3792" y="1374"/>
              <a:ext cx="7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84" charset="0"/>
                </a:rPr>
                <a:t>DLAT: 10.2 ms</a:t>
              </a:r>
            </a:p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84" charset="0"/>
                </a:rPr>
                <a:t>MCV: 21 m/s</a:t>
              </a: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950" y="3078"/>
              <a:ext cx="7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84" charset="0"/>
                </a:rPr>
                <a:t>DLAT: 3.8 ms</a:t>
              </a:r>
            </a:p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84" charset="0"/>
                </a:rPr>
                <a:t>MCV: 41 m/s</a:t>
              </a: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3792" y="3078"/>
              <a:ext cx="7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84" charset="0"/>
                </a:rPr>
                <a:t>DLAT: 21.3 ms</a:t>
              </a:r>
            </a:p>
            <a:p>
              <a:pPr>
                <a:spcBef>
                  <a:spcPct val="50000"/>
                </a:spcBef>
              </a:pPr>
              <a:r>
                <a:rPr lang="fr-FR" sz="1200" b="1">
                  <a:latin typeface="Century Gothic" pitchFamily="-84" charset="0"/>
                </a:rPr>
                <a:t>MCV: 24 m/s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A6C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ChangeArrowheads="1"/>
          </p:cNvSpPr>
          <p:nvPr/>
        </p:nvSpPr>
        <p:spPr bwMode="auto">
          <a:xfrm>
            <a:off x="1657350" y="3486150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pic>
        <p:nvPicPr>
          <p:cNvPr id="87043" name="Picture 28" descr="C:\Documents and Settings\François Wang\Mes documents\Medtronic\F CID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3941763"/>
            <a:ext cx="2400300" cy="17272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1657350" y="733425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pic>
        <p:nvPicPr>
          <p:cNvPr id="87045" name="Picture 27" descr="C:\Documents and Settings\François Wang\Mes documents\Medtronic\F 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7538" y="1257300"/>
            <a:ext cx="2397125" cy="177165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7046" name="Rectangle 13"/>
          <p:cNvSpPr>
            <a:spLocks noChangeArrowheads="1"/>
          </p:cNvSpPr>
          <p:nvPr/>
        </p:nvSpPr>
        <p:spPr bwMode="auto">
          <a:xfrm>
            <a:off x="4648200" y="3486150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87047" name="Rectangle 14"/>
          <p:cNvSpPr>
            <a:spLocks noChangeArrowheads="1"/>
          </p:cNvSpPr>
          <p:nvPr/>
        </p:nvSpPr>
        <p:spPr bwMode="auto">
          <a:xfrm>
            <a:off x="4648200" y="733425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6075" y="1887538"/>
            <a:ext cx="8208963" cy="3070225"/>
            <a:chOff x="206" y="1357"/>
            <a:chExt cx="5171" cy="1934"/>
          </a:xfrm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06" y="1357"/>
              <a:ext cx="6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Normal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21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PRNC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778" y="1357"/>
              <a:ext cx="5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CMT1a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760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DADS</a:t>
              </a:r>
            </a:p>
          </p:txBody>
        </p:sp>
      </p:grpSp>
      <p:pic>
        <p:nvPicPr>
          <p:cNvPr id="87049" name="Picture 30" descr="C:\Documents and Settings\François Wang\Mes documents\Medtronic\F CM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213" y="1281113"/>
            <a:ext cx="2422525" cy="172402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7050" name="Picture 32" descr="C:\Documents and Settings\François Wang\Mes documents\Medtronic\F MA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7438" y="3944938"/>
            <a:ext cx="2400300" cy="1722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43225" y="1900238"/>
            <a:ext cx="4410075" cy="2825750"/>
            <a:chOff x="1782" y="1365"/>
            <a:chExt cx="2778" cy="1780"/>
          </a:xfrm>
        </p:grpSpPr>
        <p:sp>
          <p:nvSpPr>
            <p:cNvPr id="87056" name="Text Box 23"/>
            <p:cNvSpPr txBox="1">
              <a:spLocks noChangeArrowheads="1"/>
            </p:cNvSpPr>
            <p:nvPr/>
          </p:nvSpPr>
          <p:spPr bwMode="auto">
            <a:xfrm>
              <a:off x="1860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24.7 ms</a:t>
              </a:r>
            </a:p>
          </p:txBody>
        </p:sp>
        <p:sp>
          <p:nvSpPr>
            <p:cNvPr id="87057" name="Text Box 29"/>
            <p:cNvSpPr txBox="1">
              <a:spLocks noChangeArrowheads="1"/>
            </p:cNvSpPr>
            <p:nvPr/>
          </p:nvSpPr>
          <p:spPr bwMode="auto">
            <a:xfrm>
              <a:off x="1782" y="2971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50.5 ms</a:t>
              </a:r>
            </a:p>
          </p:txBody>
        </p:sp>
        <p:sp>
          <p:nvSpPr>
            <p:cNvPr id="87058" name="Text Box 31"/>
            <p:cNvSpPr txBox="1">
              <a:spLocks noChangeArrowheads="1"/>
            </p:cNvSpPr>
            <p:nvPr/>
          </p:nvSpPr>
          <p:spPr bwMode="auto">
            <a:xfrm>
              <a:off x="3528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62.8 ms</a:t>
              </a:r>
            </a:p>
          </p:txBody>
        </p:sp>
        <p:sp>
          <p:nvSpPr>
            <p:cNvPr id="87059" name="Text Box 33"/>
            <p:cNvSpPr txBox="1">
              <a:spLocks noChangeArrowheads="1"/>
            </p:cNvSpPr>
            <p:nvPr/>
          </p:nvSpPr>
          <p:spPr bwMode="auto">
            <a:xfrm>
              <a:off x="3726" y="2972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66.3 ms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rot="5400000">
            <a:off x="2112169" y="2385219"/>
            <a:ext cx="976312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5393531" y="2594769"/>
            <a:ext cx="687388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>
            <a:off x="2137568" y="5072857"/>
            <a:ext cx="976313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5518943" y="5072857"/>
            <a:ext cx="976313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PRNC MS &gt; MI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17600" y="1532466"/>
          <a:ext cx="65661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13"/>
                <a:gridCol w="1550611"/>
                <a:gridCol w="1690062"/>
                <a:gridCol w="1438692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LDM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</a:t>
                      </a:r>
                      <a:r>
                        <a:rPr lang="en-US" sz="2400" dirty="0" err="1" smtClean="0">
                          <a:latin typeface="Cambria"/>
                          <a:cs typeface="Cambria"/>
                        </a:rPr>
                        <a:t>m/s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F-M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38 (-5)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42 (17)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(8)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41 (14)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(7)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31 (-7)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42 (17)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 (5)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40 (13)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5534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Fibulaire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40 (-2)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64 (7)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Tibial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59 (6)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HNLPP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17600" y="1532466"/>
          <a:ext cx="65661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13"/>
                <a:gridCol w="1550611"/>
                <a:gridCol w="1690062"/>
                <a:gridCol w="1438692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LDM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</a:t>
                      </a:r>
                      <a:r>
                        <a:rPr lang="en-US" sz="2400" dirty="0" err="1" smtClean="0">
                          <a:latin typeface="Cambria"/>
                          <a:cs typeface="Cambria"/>
                        </a:rPr>
                        <a:t>m/s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F-M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54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26 (3)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7 (9)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45/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18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27 (4)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7 (9)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54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26 (3)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 (7)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48/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18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25 (2)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5534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Fibulaire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12 (11)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Tibial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94825" y="5551901"/>
            <a:ext cx="6412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bg1"/>
                </a:solidFill>
                <a:latin typeface="Cambria" pitchFamily="-1" charset="0"/>
              </a:rPr>
              <a:t>+ PARALYSIE PLEXUELLE BRACHIALE AIGUE</a:t>
            </a:r>
            <a:endParaRPr lang="fr-FR" b="1" dirty="0">
              <a:solidFill>
                <a:schemeClr val="bg1"/>
              </a:solidFill>
              <a:latin typeface="Cambria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Lewis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Sumner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17600" y="1532466"/>
          <a:ext cx="65661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13"/>
                <a:gridCol w="1550611"/>
                <a:gridCol w="1690062"/>
                <a:gridCol w="1438692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LDM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</a:t>
                      </a:r>
                      <a:r>
                        <a:rPr lang="en-US" sz="2400" dirty="0" err="1" smtClean="0">
                          <a:latin typeface="Cambria"/>
                          <a:cs typeface="Cambria"/>
                        </a:rPr>
                        <a:t>m/s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F-M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3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53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23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(8)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44 (19)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 (0)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30 (-7)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43 (20)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 (2)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28 (5)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245534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Fibulaire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45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45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Tibial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48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46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799" y="1066800"/>
            <a:ext cx="86021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6000" b="1" dirty="0" smtClean="0">
                <a:solidFill>
                  <a:srgbClr val="FFFF00"/>
                </a:solidFill>
                <a:latin typeface="Cambria" pitchFamily="-65" charset="0"/>
              </a:rPr>
              <a:t>http://</a:t>
            </a:r>
            <a:r>
              <a:rPr lang="fr-FR" sz="6000" b="1" dirty="0" err="1" smtClean="0">
                <a:solidFill>
                  <a:srgbClr val="FFFF00"/>
                </a:solidFill>
                <a:latin typeface="Cambria" pitchFamily="-65" charset="0"/>
              </a:rPr>
              <a:t>enmgblog.blogspot.fr</a:t>
            </a:r>
            <a:endParaRPr lang="fr-FR" sz="6000" b="1" dirty="0" smtClean="0">
              <a:solidFill>
                <a:srgbClr val="FFFF00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 smtClean="0">
              <a:solidFill>
                <a:schemeClr val="bg1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mbria" pitchFamily="-65" charset="0"/>
              </a:rPr>
              <a:t>MERCI</a:t>
            </a:r>
            <a:endParaRPr lang="en-US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Première situation clinique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Douleur neurologique intense initiale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Accompagnée ou suivie d’un déficit sensitif et/ou moteur 	plus ou moins marqué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7100" y="3035300"/>
            <a:ext cx="4390946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Mécanisme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compressif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aigu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Mécanisme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infiltratif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Mécanisme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toxique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1. Mécanisme compressif aigu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Compression radiculaire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cervicale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cervicale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4700" y="2641600"/>
            <a:ext cx="6429965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En cas de discordance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radio-clinique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Potentiels sensitifs distaux normaux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Pas toujours de dénervation motrice active 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(trop tôt ou lésion </a:t>
            </a:r>
            <a:r>
              <a:rPr lang="fr-FR" dirty="0" err="1" smtClean="0">
                <a:solidFill>
                  <a:srgbClr val="000069"/>
                </a:solidFill>
                <a:latin typeface="Cambria"/>
                <a:cs typeface="Cambria"/>
              </a:rPr>
              <a:t>neurapraxique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)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Intérêt des muscles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paravertébraux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endParaRPr lang="fr-FR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373504"/>
            <a:ext cx="2311400" cy="1799861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1. Mécanisme compressif aigu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Compression radiculaire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cervicale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cervicale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4700" y="2438400"/>
            <a:ext cx="4339650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Rhomboideus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major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C5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Pronator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teres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C6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Triceps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C7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Extensor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indicis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C8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Abductor pollicis brevis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D1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endParaRPr lang="fr-FR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188" y="400977"/>
            <a:ext cx="2294312" cy="1783423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Mécanisme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infiltratif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Cellules inflammatoires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Parsonage et Turner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vascularite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Lyme, Zona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Cellules tumorales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métastase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syndrome de Pancoast Tobias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lymphome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5000" y="2768600"/>
            <a:ext cx="6853158" cy="3016210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Dénervation motrice active 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(fibrillations et pointes positives)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Radiculaire –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plexuel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- tronculaire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Moteur &gt;&gt; sensitif :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Parsonage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et Turner</a:t>
            </a:r>
            <a:endParaRPr lang="fr-FR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Topographie du TPI ou TSAI :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Pancoast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Tobias</a:t>
            </a:r>
            <a:endParaRPr lang="fr-FR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Méningo-radiculite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Lyme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, lymphome</a:t>
            </a:r>
            <a:endParaRPr lang="fr-FR" dirty="0" smtClean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Mécanisme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infiltratif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74631"/>
            <a:ext cx="889635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Cellules inflammatoires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Parsonage et Turner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vascularite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Lyme, Zona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Cellules tumorales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métastase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syndrome de Pancoast Tobias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lymphome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5000" y="2552700"/>
            <a:ext cx="6729677" cy="3416320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7800">
              <a:buFont typeface="+mj-lt"/>
              <a:buAutoNum type="arabicPeriod"/>
              <a:tabLst>
                <a:tab pos="177800" algn="l"/>
              </a:tabLst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Pré-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ou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post-ganglionnaire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? 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</a:t>
            </a:r>
            <a:r>
              <a:rPr lang="fr-FR" dirty="0" err="1" smtClean="0">
                <a:solidFill>
                  <a:srgbClr val="000069"/>
                </a:solidFill>
                <a:latin typeface="Cambria"/>
                <a:cs typeface="Cambria"/>
              </a:rPr>
              <a:t>paravertébraux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pot. sensitifs)</a:t>
            </a:r>
          </a:p>
          <a:p>
            <a:pPr indent="177800">
              <a:buFont typeface="+mj-lt"/>
              <a:buAutoNum type="arabicPeriod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Racine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post-ganglionnaire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ou plexus ?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(nerfs scapulaire dorsal et thoracique long)</a:t>
            </a:r>
          </a:p>
          <a:p>
            <a:pPr indent="177800">
              <a:buFont typeface="+mj-lt"/>
              <a:buAutoNum type="arabicPeriod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Troncs primaires ou secondaires ?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TPS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C5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+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C6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TPM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C7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TPI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C8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+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D1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TSAE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médian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(C6C7) + </a:t>
            </a:r>
            <a:r>
              <a:rPr lang="fr-FR" b="1" dirty="0" err="1" smtClean="0">
                <a:solidFill>
                  <a:srgbClr val="FF0000"/>
                </a:solidFill>
                <a:latin typeface="Cambria"/>
                <a:cs typeface="Cambria"/>
              </a:rPr>
              <a:t>musculocutané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TSP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radial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+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axillaire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TSAI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médian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(C8D1) + </a:t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ulnaire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+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cutané </a:t>
            </a:r>
            <a:r>
              <a:rPr lang="fr-FR" b="1" dirty="0" err="1" smtClean="0">
                <a:solidFill>
                  <a:srgbClr val="FF0000"/>
                </a:solidFill>
                <a:latin typeface="Cambria"/>
                <a:cs typeface="Cambria"/>
              </a:rPr>
              <a:t>antebrachial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 médial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51032</TotalTime>
  <Words>2176</Words>
  <Application>Microsoft Macintosh PowerPoint</Application>
  <PresentationFormat>Présentation à l'écran (4:3)</PresentationFormat>
  <Paragraphs>445</Paragraphs>
  <Slides>48</Slides>
  <Notes>35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Company>Liminh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486</cp:revision>
  <dcterms:created xsi:type="dcterms:W3CDTF">2014-10-03T08:51:03Z</dcterms:created>
  <dcterms:modified xsi:type="dcterms:W3CDTF">2014-10-03T09:35:05Z</dcterms:modified>
</cp:coreProperties>
</file>