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notesSlides/notesSlide5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8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5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03" r:id="rId2"/>
    <p:sldId id="533" r:id="rId3"/>
    <p:sldId id="531" r:id="rId4"/>
    <p:sldId id="505" r:id="rId5"/>
    <p:sldId id="532" r:id="rId6"/>
    <p:sldId id="583" r:id="rId7"/>
    <p:sldId id="534" r:id="rId8"/>
    <p:sldId id="535" r:id="rId9"/>
    <p:sldId id="536" r:id="rId10"/>
    <p:sldId id="537" r:id="rId11"/>
    <p:sldId id="567" r:id="rId12"/>
    <p:sldId id="566" r:id="rId13"/>
    <p:sldId id="538" r:id="rId14"/>
    <p:sldId id="539" r:id="rId15"/>
    <p:sldId id="545" r:id="rId16"/>
    <p:sldId id="540" r:id="rId17"/>
    <p:sldId id="541" r:id="rId18"/>
    <p:sldId id="542" r:id="rId19"/>
    <p:sldId id="543" r:id="rId20"/>
    <p:sldId id="546" r:id="rId21"/>
    <p:sldId id="581" r:id="rId22"/>
    <p:sldId id="568" r:id="rId23"/>
    <p:sldId id="582" r:id="rId24"/>
    <p:sldId id="578" r:id="rId25"/>
    <p:sldId id="580" r:id="rId26"/>
    <p:sldId id="547" r:id="rId27"/>
    <p:sldId id="544" r:id="rId28"/>
    <p:sldId id="577" r:id="rId29"/>
    <p:sldId id="571" r:id="rId30"/>
    <p:sldId id="572" r:id="rId31"/>
    <p:sldId id="548" r:id="rId32"/>
    <p:sldId id="549" r:id="rId33"/>
    <p:sldId id="550" r:id="rId34"/>
    <p:sldId id="551" r:id="rId35"/>
    <p:sldId id="552" r:id="rId36"/>
    <p:sldId id="553" r:id="rId37"/>
    <p:sldId id="554" r:id="rId38"/>
    <p:sldId id="555" r:id="rId39"/>
    <p:sldId id="556" r:id="rId40"/>
    <p:sldId id="573" r:id="rId41"/>
    <p:sldId id="569" r:id="rId42"/>
    <p:sldId id="557" r:id="rId43"/>
    <p:sldId id="558" r:id="rId44"/>
    <p:sldId id="559" r:id="rId45"/>
    <p:sldId id="570" r:id="rId46"/>
    <p:sldId id="560" r:id="rId47"/>
    <p:sldId id="561" r:id="rId48"/>
    <p:sldId id="562" r:id="rId49"/>
    <p:sldId id="574" r:id="rId50"/>
    <p:sldId id="575" r:id="rId51"/>
    <p:sldId id="576" r:id="rId52"/>
    <p:sldId id="585" r:id="rId53"/>
    <p:sldId id="584" r:id="rId54"/>
    <p:sldId id="563" r:id="rId55"/>
    <p:sldId id="564" r:id="rId56"/>
    <p:sldId id="565" r:id="rId57"/>
    <p:sldId id="579" r:id="rId58"/>
    <p:sldId id="529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E4BE"/>
    <a:srgbClr val="3EFFF3"/>
    <a:srgbClr val="000069"/>
    <a:srgbClr val="290029"/>
    <a:srgbClr val="82007A"/>
    <a:srgbClr val="6C1B64"/>
    <a:srgbClr val="F2F8AA"/>
    <a:srgbClr val="E2ED98"/>
    <a:srgbClr val="3D0D47"/>
    <a:srgbClr val="0C43F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657" autoAdjust="0"/>
    <p:restoredTop sz="97368" autoAdjust="0"/>
  </p:normalViewPr>
  <p:slideViewPr>
    <p:cSldViewPr snapToGrid="0">
      <p:cViewPr>
        <p:scale>
          <a:sx n="100" d="100"/>
          <a:sy n="100" d="100"/>
        </p:scale>
        <p:origin x="-1200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53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CB559157-B03F-0245-A195-89308B1632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AA1A5150-837D-D14C-B479-1BCAF0C514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9052-5D3F-EE4F-8ED1-A8490C95191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26D3-1C44-0F49-BEEA-61CC3B1296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2288-5DAE-B848-A508-68B8A141ADF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D00A6-F22B-434A-808C-97602B2758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A94A-B51B-D842-8A40-F10F2F2A2B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91A6-16D5-CA47-8066-78485835F0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D50B-4958-E94F-B919-BBC5A5D43B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87379-9B2D-6649-BAD9-645612AC54F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5EE10-CC89-C84D-82E5-32BE5E0DB6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51FA-BA55-6345-8E70-B63BD67244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DEA8-0592-5441-BF40-F846B59BD8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912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684A7D4-DB0A-AF42-A094-9D9343CD87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2.png"/><Relationship Id="rId1" Type="http://schemas.openxmlformats.org/officeDocument/2006/relationships/video" Target="file://localhost/Users/francoiswang/Documents/TORGNY/Thoracique_long.mov" TargetMode="Externa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1.jpeg"/><Relationship Id="rId8" Type="http://schemas.openxmlformats.org/officeDocument/2006/relationships/image" Target="../media/image40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50.png"/><Relationship Id="rId1" Type="http://schemas.openxmlformats.org/officeDocument/2006/relationships/video" Target="file://localhost/Users/francoiswang/Documents/TORGNY/Axi_musculo.mov" TargetMode="Externa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51.png"/><Relationship Id="rId1" Type="http://schemas.openxmlformats.org/officeDocument/2006/relationships/video" Target="file://localhost/Users/francoiswang/Documents/TORGNY/Sus-scapulaire.mov" TargetMode="Externa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41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55.png"/><Relationship Id="rId1" Type="http://schemas.openxmlformats.org/officeDocument/2006/relationships/video" Target="file://localhost/Users/francoiswang/Documents/TORGNY/Grand_pectoral.mov" TargetMode="Externa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36.jpeg"/><Relationship Id="rId6" Type="http://schemas.openxmlformats.org/officeDocument/2006/relationships/image" Target="../media/image41.jpe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41.jpeg"/><Relationship Id="rId6" Type="http://schemas.openxmlformats.org/officeDocument/2006/relationships/image" Target="../media/image36.jpe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39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68.jpeg"/><Relationship Id="rId5" Type="http://schemas.openxmlformats.org/officeDocument/2006/relationships/image" Target="../media/image5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68.jpeg"/><Relationship Id="rId5" Type="http://schemas.openxmlformats.org/officeDocument/2006/relationships/image" Target="../media/image5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54.jpe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68.jpeg"/><Relationship Id="rId5" Type="http://schemas.openxmlformats.org/officeDocument/2006/relationships/image" Target="../media/image5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68.jpeg"/><Relationship Id="rId5" Type="http://schemas.openxmlformats.org/officeDocument/2006/relationships/image" Target="../media/image5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82.png"/><Relationship Id="rId1" Type="http://schemas.openxmlformats.org/officeDocument/2006/relationships/video" Target="file://localhost/Users/francoiswang/Documents/TORGNY/Nerf_spinal.mov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hyperlink" Target="http://www.rad.washington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342900"/>
            <a:ext cx="7239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L’épaule</a:t>
            </a: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 :</a:t>
            </a: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un </a:t>
            </a: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carrefour</a:t>
            </a: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 </a:t>
            </a: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complexe</a:t>
            </a: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mbria" pitchFamily="-65" charset="0"/>
              </a:rPr>
              <a:t>François Wang – Alessandro </a:t>
            </a:r>
            <a:r>
              <a:rPr lang="en-US" b="1" dirty="0" err="1" smtClean="0">
                <a:solidFill>
                  <a:schemeClr val="bg1"/>
                </a:solidFill>
                <a:latin typeface="Cambria" pitchFamily="-65" charset="0"/>
              </a:rPr>
              <a:t>Lozza</a:t>
            </a:r>
            <a:endParaRPr lang="en-US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19èmes journées francophones d’ENMG – 4 juin 2014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pic>
        <p:nvPicPr>
          <p:cNvPr id="6" name="Image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99" y="3225800"/>
            <a:ext cx="2614057" cy="2615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dorsal de la scapula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20" name="Image 19" descr="WP_20140122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9" y="3212865"/>
            <a:ext cx="4838701" cy="2718036"/>
          </a:xfrm>
          <a:prstGeom prst="rect">
            <a:avLst/>
          </a:prstGeom>
        </p:spPr>
      </p:pic>
      <p:pic>
        <p:nvPicPr>
          <p:cNvPr id="21" name="Image 20" descr="WP_20140122_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299" y="716844"/>
            <a:ext cx="4699001" cy="2639562"/>
          </a:xfrm>
          <a:prstGeom prst="rect">
            <a:avLst/>
          </a:prstGeom>
        </p:spPr>
      </p:pic>
      <p:pic>
        <p:nvPicPr>
          <p:cNvPr id="22" name="Image 21" descr="WP_20140122_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1795"/>
            <a:ext cx="2931720" cy="5219105"/>
          </a:xfrm>
          <a:prstGeom prst="rect">
            <a:avLst/>
          </a:prstGeom>
        </p:spPr>
      </p:pic>
      <p:pic>
        <p:nvPicPr>
          <p:cNvPr id="23" name="Image 22" descr="WP_20140122_0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814" y="723902"/>
            <a:ext cx="2939186" cy="5194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WP_20140122_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700" y="-736600"/>
            <a:ext cx="2518285" cy="4483100"/>
          </a:xfrm>
          <a:prstGeom prst="rect">
            <a:avLst/>
          </a:prstGeom>
        </p:spPr>
      </p:pic>
      <p:pic>
        <p:nvPicPr>
          <p:cNvPr id="14" name="Image 13" descr="WP_20140122_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3" y="-736600"/>
            <a:ext cx="2523067" cy="4491614"/>
          </a:xfrm>
          <a:prstGeom prst="rect">
            <a:avLst/>
          </a:prstGeom>
        </p:spPr>
      </p:pic>
      <p:pic>
        <p:nvPicPr>
          <p:cNvPr id="15" name="Image 14" descr="WP_20140122_0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7" y="-736600"/>
            <a:ext cx="2525419" cy="4495800"/>
          </a:xfrm>
          <a:prstGeom prst="rect">
            <a:avLst/>
          </a:prstGeom>
        </p:spPr>
      </p:pic>
      <p:pic>
        <p:nvPicPr>
          <p:cNvPr id="16" name="Image 15" descr="WP_20140122_03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32" y="-736600"/>
            <a:ext cx="2532552" cy="4508499"/>
          </a:xfrm>
          <a:prstGeom prst="rect">
            <a:avLst/>
          </a:prstGeom>
        </p:spPr>
      </p:pic>
      <p:pic>
        <p:nvPicPr>
          <p:cNvPr id="17" name="Image 16" descr="WP_20140122_0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942" y="-732694"/>
            <a:ext cx="2530358" cy="4504594"/>
          </a:xfrm>
          <a:prstGeom prst="rect">
            <a:avLst/>
          </a:prstGeom>
        </p:spPr>
      </p:pic>
      <p:pic>
        <p:nvPicPr>
          <p:cNvPr id="18" name="Image 17" descr="WP_20140122_0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4600" y="3105776"/>
            <a:ext cx="5617170" cy="3155324"/>
          </a:xfrm>
          <a:prstGeom prst="rect">
            <a:avLst/>
          </a:prstGeom>
        </p:spPr>
      </p:pic>
      <p:pic>
        <p:nvPicPr>
          <p:cNvPr id="19" name="Image 18" descr="WP_20140122_03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100" y="3126552"/>
            <a:ext cx="5562600" cy="312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11" name="Image 10" descr="Figur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600200"/>
            <a:ext cx="50800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8" name="Image 7" descr="Figure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96900"/>
            <a:ext cx="3352800" cy="5080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4406900" y="1000125"/>
            <a:ext cx="45847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bord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grand dorsal) –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xillaire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bord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grand dorsal) –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Stim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Erb</a:t>
            </a:r>
            <a:endParaRPr lang="en-US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en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avant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de la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ligne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axillaire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moyenne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(digitation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costale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digitation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costale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Erb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1219200"/>
            <a:ext cx="5080000" cy="3810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Thoracique_long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4140200" cy="3646808"/>
          </a:xfrm>
          <a:prstGeom prst="rect">
            <a:avLst/>
          </a:prstGeom>
        </p:spPr>
      </p:pic>
      <p:sp>
        <p:nvSpPr>
          <p:cNvPr id="14" name="Espace réservé du contenu 8"/>
          <p:cNvSpPr>
            <a:spLocks/>
          </p:cNvSpPr>
          <p:nvPr/>
        </p:nvSpPr>
        <p:spPr bwMode="auto">
          <a:xfrm>
            <a:off x="4724400" y="33528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rgbClr val="00FFFF"/>
                </a:solidFill>
                <a:latin typeface="Century Gothic" charset="0"/>
              </a:rPr>
              <a:t>TP</a:t>
            </a:r>
            <a:r>
              <a:rPr lang="en-US" sz="2400" b="1" dirty="0" smtClean="0">
                <a:solidFill>
                  <a:srgbClr val="00FFFF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supraclaviculaires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passent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entre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scalènes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moyen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antérieur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rgbClr val="00FFFF"/>
                </a:solidFill>
                <a:latin typeface="Century Gothic" charset="0"/>
              </a:rPr>
              <a:t>TS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infraclaviculaires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Divisions (entre TP et TS)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rétroclaviculaires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solidFill>
                <a:srgbClr val="00FFFF"/>
              </a:solidFill>
              <a:latin typeface="Century Gothic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1842439" cy="198119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1" y="908600"/>
            <a:ext cx="2514600" cy="1872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610600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racine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ou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?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Vue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simplifiée</a:t>
            </a:r>
            <a:endParaRPr lang="en-US" sz="2400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609600" y="1866900"/>
            <a:ext cx="8077200" cy="3962400"/>
            <a:chOff x="609600" y="1866900"/>
            <a:chExt cx="8077200" cy="3962400"/>
          </a:xfr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609600" y="1866900"/>
              <a:ext cx="8077200" cy="396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089261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TPS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134176" y="4686300"/>
              <a:ext cx="587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070100" y="3619500"/>
              <a:ext cx="66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TPM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419600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TSP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98667" y="3631168"/>
              <a:ext cx="81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TSAE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464516" y="4774168"/>
              <a:ext cx="79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87615" y="2247900"/>
              <a:ext cx="479744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C5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C6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C7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C8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T1</a:t>
              </a:r>
              <a:endParaRPr lang="en-US" sz="18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52059" y="2232779"/>
              <a:ext cx="2325050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Radial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Axillaire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Musculocutané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(C6-C7)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Ulnaire</a:t>
              </a:r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(C8-T1)</a:t>
              </a:r>
            </a:p>
            <a:p>
              <a:r>
                <a:rPr lang="en-US" sz="1800" dirty="0" err="1" smtClean="0"/>
                <a:t>Cutané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antebrachial</a:t>
              </a:r>
              <a:r>
                <a:rPr lang="en-US" sz="1800" dirty="0" smtClean="0"/>
                <a:t> </a:t>
              </a:r>
            </a:p>
            <a:p>
              <a:r>
                <a:rPr lang="en-US" sz="1800" dirty="0" err="1" smtClean="0"/>
                <a:t>médial</a:t>
              </a:r>
              <a:endParaRPr lang="en-US" sz="1800" dirty="0"/>
            </a:p>
          </p:txBody>
        </p:sp>
        <p:cxnSp>
          <p:nvCxnSpPr>
            <p:cNvPr id="46" name="Connecteur droit 45"/>
            <p:cNvCxnSpPr/>
            <p:nvPr/>
          </p:nvCxnSpPr>
          <p:spPr>
            <a:xfrm flipV="1">
              <a:off x="5239259" y="25273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V="1">
              <a:off x="5315459" y="3594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V="1">
              <a:off x="5315459" y="4737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2392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5315459" y="3822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5315459" y="4965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315459" y="4965700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1556259" y="25146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15689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1568959" y="46355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1581659" y="48768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1467359" y="3784600"/>
              <a:ext cx="590041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1143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TPS</a:t>
            </a:r>
          </a:p>
        </p:txBody>
      </p:sp>
      <p:pic>
        <p:nvPicPr>
          <p:cNvPr id="27" name="Image 26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009650"/>
            <a:ext cx="6934200" cy="5200650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>
          <a:xfrm>
            <a:off x="5410200" y="20193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86600" y="1485900"/>
            <a:ext cx="457200" cy="10668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3873500" y="1905000"/>
            <a:ext cx="16710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sus-scapulaire</a:t>
            </a:r>
            <a:endParaRPr lang="en-US" sz="1200" b="1" dirty="0"/>
          </a:p>
        </p:txBody>
      </p:sp>
      <p:sp>
        <p:nvSpPr>
          <p:cNvPr id="33" name="Rectangle 32"/>
          <p:cNvSpPr/>
          <p:nvPr/>
        </p:nvSpPr>
        <p:spPr>
          <a:xfrm>
            <a:off x="7086600" y="1485900"/>
            <a:ext cx="457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7112000" y="1485900"/>
            <a:ext cx="43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C5</a:t>
            </a:r>
          </a:p>
          <a:p>
            <a:endParaRPr lang="en-US" sz="1400" b="1" smtClean="0"/>
          </a:p>
          <a:p>
            <a:endParaRPr lang="en-US" sz="1400" b="1" smtClean="0"/>
          </a:p>
          <a:p>
            <a:r>
              <a:rPr lang="en-US" sz="1400" b="1" smtClean="0"/>
              <a:t>C6</a:t>
            </a:r>
            <a:endParaRPr lang="en-US" sz="1400" b="1"/>
          </a:p>
        </p:txBody>
      </p:sp>
      <p:sp>
        <p:nvSpPr>
          <p:cNvPr id="12" name="ZoneTexte 11"/>
          <p:cNvSpPr txBox="1"/>
          <p:nvPr/>
        </p:nvSpPr>
        <p:spPr>
          <a:xfrm>
            <a:off x="2425700" y="9652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521200" y="2163233"/>
            <a:ext cx="698500" cy="194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TPS</a:t>
            </a:r>
          </a:p>
        </p:txBody>
      </p:sp>
      <p:pic>
        <p:nvPicPr>
          <p:cNvPr id="12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756026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685800" y="1049337"/>
            <a:ext cx="8229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C5 &amp; C6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Avec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du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sus-scapulaire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(le +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souvent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Sans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thoracique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long et dorsal de la scapula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746501"/>
            <a:ext cx="1143000" cy="2238375"/>
          </a:xfrm>
          <a:prstGeom prst="rect">
            <a:avLst/>
          </a:prstGeom>
        </p:spPr>
      </p:pic>
      <p:pic>
        <p:nvPicPr>
          <p:cNvPr id="15" name="Image 14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462" y="3721101"/>
            <a:ext cx="1363938" cy="2260600"/>
          </a:xfrm>
          <a:prstGeom prst="rect">
            <a:avLst/>
          </a:prstGeom>
        </p:spPr>
      </p:pic>
      <p:pic>
        <p:nvPicPr>
          <p:cNvPr id="16" name="Image 15" descr="so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3727451"/>
            <a:ext cx="1066800" cy="1022350"/>
          </a:xfrm>
          <a:prstGeom prst="rect">
            <a:avLst/>
          </a:prstGeom>
        </p:spPr>
      </p:pic>
      <p:pic>
        <p:nvPicPr>
          <p:cNvPr id="17" name="Image 16" descr="ECR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439" y="3746500"/>
            <a:ext cx="650561" cy="2209800"/>
          </a:xfrm>
          <a:prstGeom prst="rect">
            <a:avLst/>
          </a:prstGeom>
        </p:spPr>
      </p:pic>
      <p:pic>
        <p:nvPicPr>
          <p:cNvPr id="18" name="Image 17" descr="rhomboïd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4813300"/>
            <a:ext cx="1066800" cy="1150761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 rot="16200000" flipH="1">
            <a:off x="7200900" y="48514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>
            <a:off x="7200900" y="48514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185281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Techniquement difficile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Risqué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Compliqué à retenir</a:t>
            </a: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8" name="Image 7" descr="Numériser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3" y="344939"/>
            <a:ext cx="3429000" cy="3177194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Figure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44" y="2607734"/>
            <a:ext cx="4412555" cy="30226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pneumothorax_coup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433" y="3979332"/>
            <a:ext cx="2518834" cy="201506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21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806826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contenu 8"/>
          <p:cNvSpPr>
            <a:spLocks/>
          </p:cNvSpPr>
          <p:nvPr/>
        </p:nvSpPr>
        <p:spPr bwMode="auto">
          <a:xfrm>
            <a:off x="152400" y="491211"/>
            <a:ext cx="8229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C5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u="sng" dirty="0" err="1" smtClean="0">
                <a:solidFill>
                  <a:srgbClr val="FF0000"/>
                </a:solidFill>
                <a:latin typeface="Century Gothic" charset="0"/>
              </a:rPr>
              <a:t>deltoïde</a:t>
            </a: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trike="sngStrike" dirty="0" err="1" smtClean="0">
                <a:solidFill>
                  <a:schemeClr val="bg1"/>
                </a:solidFill>
                <a:latin typeface="Century Gothic" charset="0"/>
              </a:rPr>
              <a:t>rhomboïdes</a:t>
            </a:r>
            <a:endParaRPr lang="en-US" strike="sngStrike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C6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biceps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M, 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court ext. radial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du carpe,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rond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pronateur</a:t>
            </a:r>
            <a:endParaRPr lang="en-US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FFFF00"/>
                </a:solidFill>
                <a:latin typeface="Century Gothic" charset="0"/>
              </a:rPr>
              <a:t>Nerf </a:t>
            </a:r>
            <a:r>
              <a:rPr lang="en-US" b="1" u="sng" dirty="0" err="1" smtClean="0">
                <a:solidFill>
                  <a:srgbClr val="FFFF00"/>
                </a:solidFill>
                <a:latin typeface="Century Gothic" charset="0"/>
              </a:rPr>
              <a:t>sus-scapulaire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(C5,C6)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C6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entury Gothic" charset="0"/>
              </a:rPr>
              <a:t>radial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br.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édiane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radiale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R1, cut.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ntebrachial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bicipital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&amp;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stylo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-radial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23" name="Image 22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3797301"/>
            <a:ext cx="1143000" cy="2238375"/>
          </a:xfrm>
          <a:prstGeom prst="rect">
            <a:avLst/>
          </a:prstGeom>
        </p:spPr>
      </p:pic>
      <p:pic>
        <p:nvPicPr>
          <p:cNvPr id="24" name="Image 23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62" y="3771901"/>
            <a:ext cx="1363938" cy="2260600"/>
          </a:xfrm>
          <a:prstGeom prst="rect">
            <a:avLst/>
          </a:prstGeom>
        </p:spPr>
      </p:pic>
      <p:pic>
        <p:nvPicPr>
          <p:cNvPr id="25" name="Image 24" descr="so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700" y="3778251"/>
            <a:ext cx="1066800" cy="1022350"/>
          </a:xfrm>
          <a:prstGeom prst="rect">
            <a:avLst/>
          </a:prstGeom>
        </p:spPr>
      </p:pic>
      <p:pic>
        <p:nvPicPr>
          <p:cNvPr id="26" name="Image 25" descr="dermatomes M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459" y="656311"/>
            <a:ext cx="2688341" cy="2544089"/>
          </a:xfrm>
          <a:prstGeom prst="rect">
            <a:avLst/>
          </a:prstGeom>
        </p:spPr>
      </p:pic>
      <p:pic>
        <p:nvPicPr>
          <p:cNvPr id="27" name="Image 26" descr="ECR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939" y="3797300"/>
            <a:ext cx="650561" cy="2209800"/>
          </a:xfrm>
          <a:prstGeom prst="rect">
            <a:avLst/>
          </a:prstGeom>
        </p:spPr>
      </p:pic>
      <p:pic>
        <p:nvPicPr>
          <p:cNvPr id="28" name="Image 27" descr="rhomboïd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700" y="4864100"/>
            <a:ext cx="1066800" cy="1150761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 rot="16200000" flipH="1">
            <a:off x="7721600" y="49022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5400000">
            <a:off x="7721600" y="49022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55800" y="556568"/>
            <a:ext cx="129215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deltoïde</a:t>
            </a:r>
            <a:r>
              <a:rPr lang="en-US" sz="20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138064" y="2376901"/>
            <a:ext cx="9141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radial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1744366" y="2808700"/>
            <a:ext cx="4950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R1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246966" y="2372667"/>
            <a:ext cx="178223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br. </a:t>
            </a:r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médiane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2341032" y="2817167"/>
            <a:ext cx="36660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cut. </a:t>
            </a:r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antebrachial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latéral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Réflexologie : réponses T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6" y="502140"/>
            <a:ext cx="9147135" cy="543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 : détection électrode-aiguille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Image 7" descr="WP_20140122_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873478"/>
            <a:ext cx="9144000" cy="5136444"/>
          </a:xfrm>
          <a:prstGeom prst="rect">
            <a:avLst/>
          </a:prstGeom>
        </p:spPr>
      </p:pic>
      <p:pic>
        <p:nvPicPr>
          <p:cNvPr id="9" name="Image 8" descr="WP_20140122_0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715" y="876300"/>
            <a:ext cx="9161585" cy="5146322"/>
          </a:xfrm>
          <a:prstGeom prst="rect">
            <a:avLst/>
          </a:prstGeom>
        </p:spPr>
      </p:pic>
      <p:pic>
        <p:nvPicPr>
          <p:cNvPr id="11" name="Image 10" descr="WP_20140423_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34" y="876300"/>
            <a:ext cx="2874982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Electrode aiguille vs électrode de surface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Espace réservé du contenu 8"/>
          <p:cNvSpPr>
            <a:spLocks/>
          </p:cNvSpPr>
          <p:nvPr/>
        </p:nvSpPr>
        <p:spPr bwMode="auto">
          <a:xfrm>
            <a:off x="469900" y="338137"/>
            <a:ext cx="86741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faible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(+/- 20 UM)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la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latence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ne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reflète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pas le conduction 	des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fibres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les plus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rapides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paramètre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amplitude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est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fiable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pas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d’alternative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sus-épineux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grand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dentelé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	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personnes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corpulentes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ou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poitrine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volumineuse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de surface</a:t>
            </a:r>
            <a:b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large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étudié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moins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	(conduction en volume)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stimulation et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détection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doivent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être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le plus 	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La référence n’est pas électriquement neutre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2" y="1079500"/>
            <a:ext cx="4150994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474" y="1028700"/>
            <a:ext cx="4085415" cy="4953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770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acromion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71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3,2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14,4 mV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9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2,2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12,2 mV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endParaRPr lang="en-US" sz="4000" b="1" dirty="0" smtClean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045200" y="4483100"/>
            <a:ext cx="8255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Enregistrement bipolaire vs monopolaire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G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0" y="1079500"/>
            <a:ext cx="3810155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30" y="1079499"/>
            <a:ext cx="3797270" cy="489931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8542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r>
              <a:rPr lang="en-US" b="1" dirty="0" smtClean="0">
                <a:latin typeface="Century Gothic" charset="0"/>
              </a:rPr>
              <a:t> </a:t>
            </a:r>
            <a:r>
              <a:rPr lang="en-US" b="1" dirty="0" err="1" smtClean="0">
                <a:latin typeface="Century Gothic" charset="0"/>
              </a:rPr>
              <a:t>ipsilatéral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39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bras </a:t>
            </a:r>
            <a:r>
              <a:rPr lang="en-US" b="1" dirty="0" err="1" smtClean="0">
                <a:latin typeface="Century Gothic" charset="0"/>
              </a:rPr>
              <a:t>controlatéral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0104" y="4836468"/>
            <a:ext cx="148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Bipolaire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5104" y="4760268"/>
            <a:ext cx="208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Monopolaire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7" y="14582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17757" y="23218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2657" y="31219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70157" y="32997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Axi_musculo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sus-scapulaire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9" name="Sus-scapulair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651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sus-scapulaire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226735" y="2209800"/>
          <a:ext cx="467772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22"/>
                <a:gridCol w="1130990"/>
                <a:gridCol w="12244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Branches</a:t>
                      </a:r>
                    </a:p>
                    <a:p>
                      <a:r>
                        <a:rPr lang="en-US" dirty="0" err="1" smtClean="0"/>
                        <a:t>nerveuses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Latences</a:t>
                      </a:r>
                      <a:r>
                        <a:rPr lang="en-US" dirty="0" smtClean="0"/>
                        <a:t> (ms)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Amplitude</a:t>
                      </a:r>
                    </a:p>
                    <a:p>
                      <a:r>
                        <a:rPr lang="en-US" dirty="0" smtClean="0"/>
                        <a:t>(mV)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(surface)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Sus-épineux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77667" y="414179"/>
            <a:ext cx="66595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Neurographie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limites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de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normalité</a:t>
            </a:r>
            <a:endParaRPr lang="en-US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5257800" y="863600"/>
            <a:ext cx="388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AR :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moto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Syn. de Burner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(trauma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sportif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Syn. du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havresac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Trauma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obstétrical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Parsonage &amp; Turner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Plexopathie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Infiltrative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Post-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anesthésie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Infection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Lyme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Vascularite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Hero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ï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20800"/>
            <a:ext cx="4800600" cy="337820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TPS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584159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On sort de la routine électrophysiologique </a:t>
            </a:r>
            <a:endParaRPr lang="fr-BE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L’anatomie du plexus brachial est complexe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stimulation au point d’Erb ou axillaire n’est pas 	sélective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détection des PAGM n’est pas toujours possible par 	électrodes de surface (ex. muscle sus-épineux)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Le contingent sensitif n’est souvent pas accessible aux 	techniques neurographiques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Certains troncs nerveux sont principalement moteurs 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(sus-scapulaire, spinal, thoracique long)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Risque de pneumothorax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TPS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0430"/>
            <a:ext cx="8305800" cy="3486869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886200" y="5321300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</a:rPr>
              <a:t>Schwannome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TSAE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Image 12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098550"/>
            <a:ext cx="6934200" cy="520065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3581400" y="32512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1498600" y="4076700"/>
            <a:ext cx="16550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musculocutané</a:t>
            </a:r>
            <a:endParaRPr lang="en-US" sz="12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054100" y="5321300"/>
            <a:ext cx="15648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médian</a:t>
            </a:r>
            <a:r>
              <a:rPr lang="en-US" sz="1200" b="1" dirty="0" smtClean="0"/>
              <a:t> C6C7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638300" y="3263900"/>
            <a:ext cx="17716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pectoral </a:t>
            </a:r>
            <a:r>
              <a:rPr lang="en-US" sz="1200" b="1" dirty="0" err="1" smtClean="0">
                <a:solidFill>
                  <a:srgbClr val="FF0000"/>
                </a:solidFill>
              </a:rPr>
              <a:t>latéral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25700" y="10922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2616200" y="5362575"/>
            <a:ext cx="320675" cy="518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153620" y="4266001"/>
            <a:ext cx="126155" cy="107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3401270" y="3330575"/>
            <a:ext cx="802430" cy="97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431800" y="566737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Musculocutané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biceps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M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brachialis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(C6C7)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rond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pronateur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fléchisseur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radial du carpe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Nerf pectoral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(C5,C6)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grand pectoral </a:t>
            </a:r>
            <a:br>
              <a:rPr lang="en-US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(chef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claviculaire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rgbClr val="FFFF00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 R1+ R3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/cut.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ntebrachial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trike="sngStrike" dirty="0" smtClean="0">
                <a:solidFill>
                  <a:schemeClr val="bg1"/>
                </a:solidFill>
                <a:latin typeface="Century Gothic" charset="0"/>
              </a:rPr>
              <a:t>radial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bicipital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endParaRPr lang="en-US" sz="2400" dirty="0" smtClean="0">
              <a:solidFill>
                <a:srgbClr val="FFFF00"/>
              </a:solidFill>
              <a:latin typeface="Century Gothic" charset="0"/>
            </a:endParaRPr>
          </a:p>
        </p:txBody>
      </p:sp>
      <p:pic>
        <p:nvPicPr>
          <p:cNvPr id="16" name="Image 15" descr="grand pect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79" y="3949700"/>
            <a:ext cx="1751621" cy="1828800"/>
          </a:xfrm>
          <a:prstGeom prst="rect">
            <a:avLst/>
          </a:prstGeom>
        </p:spPr>
      </p:pic>
      <p:pic>
        <p:nvPicPr>
          <p:cNvPr id="18" name="Image 17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940175"/>
            <a:ext cx="914400" cy="1790700"/>
          </a:xfrm>
          <a:prstGeom prst="rect">
            <a:avLst/>
          </a:prstGeom>
        </p:spPr>
      </p:pic>
      <p:pic>
        <p:nvPicPr>
          <p:cNvPr id="21" name="Image 20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850" y="3944620"/>
            <a:ext cx="1091150" cy="1808480"/>
          </a:xfrm>
          <a:prstGeom prst="rect">
            <a:avLst/>
          </a:prstGeom>
        </p:spPr>
      </p:pic>
      <p:pic>
        <p:nvPicPr>
          <p:cNvPr id="23" name="Image 22" descr="dermatomes 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06" y="3949700"/>
            <a:ext cx="1932494" cy="1828800"/>
          </a:xfrm>
          <a:prstGeom prst="rect">
            <a:avLst/>
          </a:prstGeom>
        </p:spPr>
      </p:pic>
      <p:pic>
        <p:nvPicPr>
          <p:cNvPr id="24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3958334"/>
            <a:ext cx="1828800" cy="184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onnecteur droit 24"/>
          <p:cNvCxnSpPr/>
          <p:nvPr/>
        </p:nvCxnSpPr>
        <p:spPr>
          <a:xfrm rot="16200000" flipH="1">
            <a:off x="6781800" y="3949700"/>
            <a:ext cx="1828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6781800" y="3949700"/>
            <a:ext cx="1828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27101" y="2867968"/>
            <a:ext cx="21768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Médian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R1 + R3</a:t>
            </a:r>
            <a:r>
              <a:rPr lang="en-US" sz="20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EMG du muscle grand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7" name="Grand_pector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82650"/>
            <a:ext cx="6934200" cy="520065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5486400" y="25781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2425700"/>
            <a:ext cx="457200" cy="457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6600" y="2463800"/>
            <a:ext cx="47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C7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25700" y="9271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609600" y="1379537"/>
            <a:ext cx="84582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Lésion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0" name="Picture 4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3800" y="3706988"/>
            <a:ext cx="14478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0" y="3695700"/>
            <a:ext cx="121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937" y="3695700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cteur droit 20"/>
          <p:cNvCxnSpPr/>
          <p:nvPr/>
        </p:nvCxnSpPr>
        <p:spPr>
          <a:xfrm rot="16200000" flipH="1">
            <a:off x="101600" y="3733800"/>
            <a:ext cx="228600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39700" y="3771900"/>
            <a:ext cx="22098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dermatomes 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670301"/>
            <a:ext cx="2374900" cy="2247467"/>
          </a:xfrm>
          <a:prstGeom prst="rect">
            <a:avLst/>
          </a:prstGeom>
        </p:spPr>
      </p:pic>
      <p:pic>
        <p:nvPicPr>
          <p:cNvPr id="18" name="Image 17" descr="ext inde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1" y="3670300"/>
            <a:ext cx="990600" cy="2251780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>
          <a:xfrm rot="16200000" flipH="1">
            <a:off x="4889500" y="4330699"/>
            <a:ext cx="2133603" cy="965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4895850" y="4337050"/>
            <a:ext cx="2133600" cy="92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6" name="Espace réservé du contenu 8"/>
          <p:cNvSpPr>
            <a:spLocks/>
          </p:cNvSpPr>
          <p:nvPr/>
        </p:nvSpPr>
        <p:spPr bwMode="auto">
          <a:xfrm>
            <a:off x="304800" y="1176337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triceps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fléchisseur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radial du carpe 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H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extenseur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commun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anconé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trike="sngStrike" dirty="0" err="1" smtClean="0">
                <a:solidFill>
                  <a:schemeClr val="bg1"/>
                </a:solidFill>
                <a:latin typeface="Century Gothic" charset="0"/>
              </a:rPr>
              <a:t>extenseur</a:t>
            </a:r>
            <a:r>
              <a:rPr lang="en-US" strike="sngStrike" dirty="0" smtClean="0">
                <a:solidFill>
                  <a:schemeClr val="bg1"/>
                </a:solidFill>
                <a:latin typeface="Century Gothic" charset="0"/>
              </a:rPr>
              <a:t> index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médian/R2+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R3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radial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,</a:t>
            </a:r>
            <a:r>
              <a:rPr lang="en-US" sz="2400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trike="sngStrike" dirty="0" smtClean="0">
                <a:solidFill>
                  <a:schemeClr val="bg1"/>
                </a:solidFill>
                <a:latin typeface="Century Gothic" charset="0"/>
              </a:rPr>
              <a:t>cut. </a:t>
            </a:r>
            <a:r>
              <a:rPr lang="en-US" strike="sngStrike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trike="sngStrike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trike="sngStrike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endParaRPr lang="en-US" sz="2400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tricipital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8" name="Picture 4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300" y="3795888"/>
            <a:ext cx="14478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3784600"/>
            <a:ext cx="121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 descr="dermatomes M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0" y="3784601"/>
            <a:ext cx="2374900" cy="2247467"/>
          </a:xfrm>
          <a:prstGeom prst="rect">
            <a:avLst/>
          </a:prstGeom>
        </p:spPr>
      </p:pic>
      <p:pic>
        <p:nvPicPr>
          <p:cNvPr id="27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" y="3784600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29"/>
          <p:cNvCxnSpPr/>
          <p:nvPr/>
        </p:nvCxnSpPr>
        <p:spPr>
          <a:xfrm rot="16200000" flipH="1">
            <a:off x="38100" y="3822700"/>
            <a:ext cx="228600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76200" y="3860800"/>
            <a:ext cx="22098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ext inde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1" y="3784600"/>
            <a:ext cx="990600" cy="2251780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rot="16200000" flipH="1">
            <a:off x="4826000" y="4444999"/>
            <a:ext cx="2133603" cy="965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>
            <a:off x="4832350" y="4451350"/>
            <a:ext cx="2133600" cy="92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08633" y="1255068"/>
            <a:ext cx="39367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Fléchisseur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radial du carpe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TSP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Image 9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98550"/>
            <a:ext cx="6934200" cy="520065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3162300" y="35560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838200" y="4457700"/>
            <a:ext cx="12071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axillaire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238500" y="5740400"/>
            <a:ext cx="1035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radial</a:t>
            </a:r>
            <a:endParaRPr lang="en-US" sz="1200" b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889000"/>
            <a:ext cx="2038350" cy="3663950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7620000" y="2794000"/>
            <a:ext cx="609600" cy="6096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70469" y="2946400"/>
            <a:ext cx="673531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8356601" y="2870200"/>
            <a:ext cx="81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Axillaire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8382000" y="328295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382000" y="3251200"/>
            <a:ext cx="64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/>
              <a:t>Radial</a:t>
            </a:r>
            <a:endParaRPr lang="en-US" sz="1200" b="1"/>
          </a:p>
        </p:txBody>
      </p:sp>
      <p:sp>
        <p:nvSpPr>
          <p:cNvPr id="28" name="Rectangle 27"/>
          <p:cNvSpPr/>
          <p:nvPr/>
        </p:nvSpPr>
        <p:spPr>
          <a:xfrm>
            <a:off x="3911600" y="5207000"/>
            <a:ext cx="171821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</a:t>
            </a:r>
            <a:r>
              <a:rPr lang="en-US" sz="1200" b="1" dirty="0" err="1" smtClean="0">
                <a:solidFill>
                  <a:srgbClr val="FF0000"/>
                </a:solidFill>
              </a:rPr>
              <a:t>thoraco</a:t>
            </a:r>
            <a:r>
              <a:rPr lang="en-US" sz="1200" b="1" dirty="0" smtClean="0">
                <a:solidFill>
                  <a:srgbClr val="FF0000"/>
                </a:solidFill>
              </a:rPr>
              <a:t>-dorsal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84600" y="5486400"/>
            <a:ext cx="24636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</a:t>
            </a:r>
            <a:r>
              <a:rPr lang="en-US" sz="1200" b="1" dirty="0" err="1" smtClean="0">
                <a:solidFill>
                  <a:srgbClr val="FF0000"/>
                </a:solidFill>
              </a:rPr>
              <a:t>sous-scapulaire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inférieur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35100" y="1104900"/>
            <a:ext cx="51435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TS        Divisions     TP   </a:t>
            </a:r>
            <a:r>
              <a:rPr lang="en-US" dirty="0" err="1" smtClean="0"/>
              <a:t>Racines</a:t>
            </a:r>
            <a:endParaRPr lang="en-US" dirty="0"/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2036020" y="4391025"/>
            <a:ext cx="977055" cy="170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16200000" flipH="1">
            <a:off x="2733675" y="4908550"/>
            <a:ext cx="1136651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16200000" flipH="1">
            <a:off x="3187701" y="4829175"/>
            <a:ext cx="1130303" cy="2540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H="1">
            <a:off x="3849690" y="5021264"/>
            <a:ext cx="307977" cy="88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8" name="Espace réservé du contenu 8"/>
          <p:cNvSpPr>
            <a:spLocks/>
          </p:cNvSpPr>
          <p:nvPr/>
        </p:nvSpPr>
        <p:spPr bwMode="auto">
          <a:xfrm>
            <a:off x="304800" y="368300"/>
            <a:ext cx="8674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Radial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triceps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extenseur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commun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extenseur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index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ECU(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M),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anconé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delto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ï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de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EMG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petit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rond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Thoraco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-dorsal mot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grand dorsal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Sous-scapulaire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inf. mot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grand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rond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(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sous-scapulaire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Radial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tricipital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stylo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-radial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08" y="3721100"/>
            <a:ext cx="988292" cy="2286000"/>
          </a:xfrm>
          <a:prstGeom prst="rect">
            <a:avLst/>
          </a:prstGeom>
        </p:spPr>
      </p:pic>
      <p:pic>
        <p:nvPicPr>
          <p:cNvPr id="29" name="Image 28" descr="petit ro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721100"/>
            <a:ext cx="2541638" cy="2259234"/>
          </a:xfrm>
          <a:prstGeom prst="rect">
            <a:avLst/>
          </a:prstGeom>
        </p:spPr>
      </p:pic>
      <p:pic>
        <p:nvPicPr>
          <p:cNvPr id="32" name="Image 31" descr="grand ro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721100"/>
            <a:ext cx="1176602" cy="2260600"/>
          </a:xfrm>
          <a:prstGeom prst="rect">
            <a:avLst/>
          </a:prstGeom>
        </p:spPr>
      </p:pic>
      <p:pic>
        <p:nvPicPr>
          <p:cNvPr id="33" name="Image 32" descr="s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0" y="4996038"/>
            <a:ext cx="1066800" cy="1017411"/>
          </a:xfrm>
          <a:prstGeom prst="rect">
            <a:avLst/>
          </a:prstGeom>
        </p:spPr>
      </p:pic>
      <p:pic>
        <p:nvPicPr>
          <p:cNvPr id="34" name="Image 33" descr="sous-épineu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300" y="3708400"/>
            <a:ext cx="1066800" cy="1022350"/>
          </a:xfrm>
          <a:prstGeom prst="rect">
            <a:avLst/>
          </a:prstGeom>
        </p:spPr>
      </p:pic>
      <p:cxnSp>
        <p:nvCxnSpPr>
          <p:cNvPr id="35" name="Connecteur droit 34"/>
          <p:cNvCxnSpPr/>
          <p:nvPr/>
        </p:nvCxnSpPr>
        <p:spPr>
          <a:xfrm rot="16200000" flipH="1">
            <a:off x="3568700" y="4337049"/>
            <a:ext cx="228600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>
            <a:off x="3568700" y="4337049"/>
            <a:ext cx="228600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3721100"/>
            <a:ext cx="2274290" cy="229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06933" y="1305868"/>
            <a:ext cx="121572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deltoïde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62800" y="429568"/>
            <a:ext cx="145398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extenseur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813033" y="861368"/>
            <a:ext cx="87721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index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sous-scapulaire inférieur et muscle grand dorsal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altAlyjwHLUuMTPO8ONUBw4NHBt5Ub6dT4jKcQuJqMaLd4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10100" cy="3457575"/>
          </a:xfrm>
          <a:prstGeom prst="rect">
            <a:avLst/>
          </a:prstGeom>
        </p:spPr>
      </p:pic>
      <p:pic>
        <p:nvPicPr>
          <p:cNvPr id="14" name="Image 13" descr="altAithVFAQHO_EqB1-Cbd9Yugf3R-oydeOjT1le6tzpdX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1"/>
            <a:ext cx="3670300" cy="3454670"/>
          </a:xfrm>
          <a:prstGeom prst="rect">
            <a:avLst/>
          </a:prstGeom>
        </p:spPr>
      </p:pic>
      <p:pic>
        <p:nvPicPr>
          <p:cNvPr id="15" name="Image 14" descr="altAsKVfmhtovRMo_1D0-rL_GeE1BsbdL6ccjQhhfhFh4TJ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2273300"/>
            <a:ext cx="2290763" cy="2349500"/>
          </a:xfrm>
          <a:prstGeom prst="rect">
            <a:avLst/>
          </a:prstGeom>
        </p:spPr>
      </p:pic>
      <p:pic>
        <p:nvPicPr>
          <p:cNvPr id="16" name="Image 15" descr="DSC0277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3231685"/>
            <a:ext cx="5422900" cy="304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L’anatomie du plexus brachial est complexe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1669" y="3721100"/>
            <a:ext cx="6087534" cy="2308324"/>
          </a:xfrm>
          <a:prstGeom prst="rect">
            <a:avLst/>
          </a:prstGeom>
          <a:solidFill>
            <a:schemeClr val="bg1"/>
          </a:solidFill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Pré-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ou </a:t>
            </a: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? 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dirty="0" smtClean="0">
              <a:solidFill>
                <a:srgbClr val="000069"/>
              </a:solidFill>
              <a:latin typeface="Cambria"/>
              <a:cs typeface="Cambria"/>
            </a:endParaRPr>
          </a:p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ou plexus ?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dirty="0" smtClean="0">
              <a:solidFill>
                <a:srgbClr val="000069"/>
              </a:solidFill>
              <a:latin typeface="Cambria"/>
              <a:cs typeface="Cambria"/>
            </a:endParaRPr>
          </a:p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Troncs primaires ou secondaires ?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b="1" dirty="0" smtClean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9" name="Image 8" descr="800px-Spinal_nerve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7" y="0"/>
            <a:ext cx="7162800" cy="41812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32" y="677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Trois</a:t>
            </a:r>
            <a:endParaRPr lang="en-US" sz="3600" b="1" dirty="0" smtClean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en-US" sz="36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8" name="Espace réservé du contenu 8"/>
          <p:cNvSpPr>
            <a:spLocks/>
          </p:cNvSpPr>
          <p:nvPr/>
        </p:nvSpPr>
        <p:spPr bwMode="auto">
          <a:xfrm>
            <a:off x="5410200" y="24384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fracture/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luxation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tête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humérale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Contusions supra-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claviculaires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4940300" cy="35814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TSP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Image 17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69950"/>
            <a:ext cx="6934200" cy="5200650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5562600" y="31750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86600" y="3098800"/>
            <a:ext cx="457200" cy="914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36" name="ZoneTexte 35"/>
          <p:cNvSpPr txBox="1"/>
          <p:nvPr/>
        </p:nvSpPr>
        <p:spPr>
          <a:xfrm>
            <a:off x="7086600" y="3098800"/>
            <a:ext cx="43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C8</a:t>
            </a:r>
          </a:p>
          <a:p>
            <a:endParaRPr lang="en-US" sz="1400" b="1" smtClean="0"/>
          </a:p>
          <a:p>
            <a:endParaRPr lang="en-US" sz="1400" b="1" smtClean="0"/>
          </a:p>
          <a:p>
            <a:r>
              <a:rPr lang="en-US" sz="1400" b="1" smtClean="0"/>
              <a:t>D1</a:t>
            </a:r>
            <a:endParaRPr lang="en-US" sz="1400" b="1"/>
          </a:p>
        </p:txBody>
      </p:sp>
      <p:sp>
        <p:nvSpPr>
          <p:cNvPr id="13" name="ZoneTexte 12"/>
          <p:cNvSpPr txBox="1"/>
          <p:nvPr/>
        </p:nvSpPr>
        <p:spPr>
          <a:xfrm>
            <a:off x="2425700" y="8763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304800" y="1371600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Lésion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 &amp; D1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Rappel : 	APB &amp;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D1 &gt; C8</a:t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ulnaire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C8 &gt; D1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06800"/>
            <a:ext cx="2497579" cy="2363563"/>
          </a:xfrm>
          <a:prstGeom prst="rect">
            <a:avLst/>
          </a:prstGeom>
        </p:spPr>
      </p:pic>
      <p:pic>
        <p:nvPicPr>
          <p:cNvPr id="15" name="Image 14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06800"/>
            <a:ext cx="1143000" cy="2362200"/>
          </a:xfrm>
          <a:prstGeom prst="rect">
            <a:avLst/>
          </a:prstGeom>
        </p:spPr>
      </p:pic>
      <p:pic>
        <p:nvPicPr>
          <p:cNvPr id="16" name="Image 15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06800"/>
            <a:ext cx="1033589" cy="2349500"/>
          </a:xfrm>
          <a:prstGeom prst="rect">
            <a:avLst/>
          </a:prstGeom>
        </p:spPr>
      </p:pic>
      <p:pic>
        <p:nvPicPr>
          <p:cNvPr id="17" name="Image 16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06800"/>
            <a:ext cx="1211961" cy="2362200"/>
          </a:xfrm>
          <a:prstGeom prst="rect">
            <a:avLst/>
          </a:prstGeom>
        </p:spPr>
      </p:pic>
      <p:pic>
        <p:nvPicPr>
          <p:cNvPr id="20" name="Image 19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588456"/>
            <a:ext cx="2209800" cy="2414412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850682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APB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ADM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Interosseous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I,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extenseur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index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petit et grand pectoral (portion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sternocostale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ulnaire/R4+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R5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&amp; brachial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medial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Pas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d’anomalie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des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réflexes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tendineux</a:t>
            </a:r>
            <a:endParaRPr lang="en-US" sz="2400" b="1" dirty="0" smtClean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830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830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830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83000"/>
            <a:ext cx="1211961" cy="2362200"/>
          </a:xfrm>
          <a:prstGeom prst="rect">
            <a:avLst/>
          </a:prstGeom>
        </p:spPr>
      </p:pic>
      <p:pic>
        <p:nvPicPr>
          <p:cNvPr id="23" name="Image 22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664656"/>
            <a:ext cx="2209800" cy="24144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5500" y="1356668"/>
            <a:ext cx="234949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extenseur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index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Muscles grand et petit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-63282"/>
            <a:ext cx="8458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Image 13" descr="petit pect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03" y="0"/>
            <a:ext cx="2453897" cy="26811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66" y="2819400"/>
            <a:ext cx="2513434" cy="3429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863014"/>
            <a:ext cx="2590800" cy="33853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2620" y="2819400"/>
            <a:ext cx="1980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major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6152" y="281940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minor</a:t>
            </a:r>
          </a:p>
        </p:txBody>
      </p:sp>
      <p:pic>
        <p:nvPicPr>
          <p:cNvPr id="24" name="Image 23" descr="grand pectora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0"/>
            <a:ext cx="2592198" cy="26162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905000" y="3352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229600" y="3276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981200" y="5105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1676400" y="5410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1219200" y="4114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</a:t>
            </a:r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1600200" y="4724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</a:t>
            </a:r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7924800" y="4419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077200" y="5334000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17800" y="749300"/>
            <a:ext cx="39154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 	</a:t>
            </a:r>
            <a:r>
              <a:rPr lang="en-US" dirty="0" err="1" smtClean="0">
                <a:solidFill>
                  <a:schemeClr val="bg1"/>
                </a:solidFill>
              </a:rPr>
              <a:t>Clavicule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2 	</a:t>
            </a:r>
            <a:r>
              <a:rPr lang="en-US" dirty="0" err="1" smtClean="0">
                <a:solidFill>
                  <a:schemeClr val="bg1"/>
                </a:solidFill>
              </a:rPr>
              <a:t>Mamelon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3 	</a:t>
            </a:r>
            <a:r>
              <a:rPr lang="en-US" dirty="0" err="1" smtClean="0">
                <a:solidFill>
                  <a:schemeClr val="bg1"/>
                </a:solidFill>
              </a:rPr>
              <a:t>Ligne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axillaire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4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</a:t>
            </a:r>
            <a:r>
              <a:rPr lang="en-US" dirty="0" err="1" smtClean="0">
                <a:solidFill>
                  <a:schemeClr val="bg1"/>
                </a:solidFill>
              </a:rPr>
              <a:t>clav</a:t>
            </a:r>
            <a:r>
              <a:rPr lang="en-US" dirty="0" smtClean="0">
                <a:solidFill>
                  <a:schemeClr val="bg1"/>
                </a:solidFill>
              </a:rPr>
              <a:t>, C5C6)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5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St-Cos, C7C8)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6 	Petit pectoral (C7C8)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191000"/>
            <a:ext cx="2730500" cy="203948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749294" y="5791200"/>
            <a:ext cx="1483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TOS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droit</a:t>
            </a:r>
            <a:endParaRPr lang="en-US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rot="16200000" flipV="1">
            <a:off x="3932772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 flipH="1" flipV="1">
            <a:off x="4686300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Atteinte tronculaire distale du nerf pectoral médial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3041650"/>
            <a:ext cx="40767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Image 12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69950"/>
            <a:ext cx="6934200" cy="520065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4114800" y="40132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87801" y="5715000"/>
            <a:ext cx="2336800" cy="279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brachial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219200" y="5765800"/>
            <a:ext cx="26126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antebrachial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181600" y="4787900"/>
            <a:ext cx="17505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pectoral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295400" y="5067300"/>
            <a:ext cx="11198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médian</a:t>
            </a:r>
            <a:endParaRPr lang="en-US" sz="1200" b="1" dirty="0"/>
          </a:p>
        </p:txBody>
      </p:sp>
      <p:sp>
        <p:nvSpPr>
          <p:cNvPr id="26" name="ZoneTexte 25"/>
          <p:cNvSpPr txBox="1"/>
          <p:nvPr/>
        </p:nvSpPr>
        <p:spPr>
          <a:xfrm flipH="1">
            <a:off x="1651001" y="5422901"/>
            <a:ext cx="1143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ulnaire</a:t>
            </a:r>
            <a:endParaRPr lang="en-US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25700" y="8636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2415268" y="5130800"/>
            <a:ext cx="512082" cy="100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2720068" y="5378450"/>
            <a:ext cx="477157" cy="12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2940050" y="5454651"/>
            <a:ext cx="492125" cy="3397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16200000" flipH="1">
            <a:off x="3852862" y="5434012"/>
            <a:ext cx="381001" cy="200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H="1">
            <a:off x="4691062" y="4303712"/>
            <a:ext cx="749300" cy="282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11303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Ulnaire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&amp;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(C8D1)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Avec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cutané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et brachial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parfois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Avec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pectoral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parfois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Sans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radiaux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C8</a:t>
            </a: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5687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687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5687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568700"/>
            <a:ext cx="1211961" cy="2362200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 rot="16200000" flipH="1">
            <a:off x="2286000" y="4254500"/>
            <a:ext cx="22098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2324100" y="4292600"/>
            <a:ext cx="2209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550356"/>
            <a:ext cx="2209800" cy="24144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7633" y="2575868"/>
            <a:ext cx="7541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Sans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863382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mot. (C8/D1)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APB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Ulnaire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mot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ADM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Interosseous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I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Pectoral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strike="sngStrike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strike="sngStrike" dirty="0" err="1" smtClean="0">
                <a:solidFill>
                  <a:schemeClr val="bg1"/>
                </a:solidFill>
                <a:latin typeface="Century Gothic" charset="0"/>
              </a:rPr>
              <a:t>radiaux</a:t>
            </a:r>
            <a:r>
              <a:rPr lang="en-US" sz="2400" strike="sngStrike" dirty="0" smtClean="0">
                <a:solidFill>
                  <a:schemeClr val="bg1"/>
                </a:solidFill>
                <a:latin typeface="Century Gothic" charset="0"/>
              </a:rPr>
              <a:t> C8</a:t>
            </a:r>
            <a:endParaRPr lang="en-US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ulnaire/R4+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R5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&amp; brachial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medial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endParaRPr lang="en-US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Pas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d’anomalie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des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réflexes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tendineux</a:t>
            </a:r>
            <a:endParaRPr lang="en-US" sz="2400" b="1" dirty="0" smtClean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830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830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830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83000"/>
            <a:ext cx="1211961" cy="2362200"/>
          </a:xfrm>
          <a:prstGeom prst="rect">
            <a:avLst/>
          </a:prstGeom>
        </p:spPr>
      </p:pic>
      <p:pic>
        <p:nvPicPr>
          <p:cNvPr id="23" name="Image 22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664656"/>
            <a:ext cx="2209800" cy="2414412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2286000" y="4368800"/>
            <a:ext cx="22098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5400000">
            <a:off x="2324100" y="4406900"/>
            <a:ext cx="2209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8" name="Espace réservé du contenu 8"/>
          <p:cNvSpPr>
            <a:spLocks/>
          </p:cNvSpPr>
          <p:nvPr/>
        </p:nvSpPr>
        <p:spPr bwMode="auto">
          <a:xfrm>
            <a:off x="5410200" y="14097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TOS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Pancoast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Tobias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Métastases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Neurofibrome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Schwannome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Meningiome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Trauma en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abd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Post-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sternotomie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Radiothérapie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europathies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dys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09700"/>
            <a:ext cx="4953000" cy="36576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1. Atteinte pré- ou post-ganglionnaire ?</a:t>
            </a: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30587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paravertébraux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Neurographie sensitive</a:t>
            </a:r>
          </a:p>
        </p:txBody>
      </p:sp>
      <p:pic>
        <p:nvPicPr>
          <p:cNvPr id="12" name="Picture 16" descr="A:\rachidien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399" y="296350"/>
            <a:ext cx="457674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Mes documents\TRUC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01550"/>
            <a:ext cx="1889072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:\Mes documents\TRU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5324" y="3801550"/>
            <a:ext cx="2511814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24400" y="2277550"/>
            <a:ext cx="4125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Wingdings" charset="2"/>
              <a:buNone/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Il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n’y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 pas de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dégénérescence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axonale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distale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si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la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lésion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est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préganglionnaire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même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si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l’atteinte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est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complète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</a:t>
            </a:r>
            <a:endParaRPr 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464750"/>
            <a:ext cx="2580835" cy="3886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5467520"/>
            <a:ext cx="604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266700" algn="l"/>
              </a:tabLst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2 cm en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dehors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la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ligne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médiane</a:t>
            </a:r>
            <a:endParaRPr lang="en-US" sz="20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Au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niveau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l’espace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intervertébral</a:t>
            </a:r>
            <a:endParaRPr 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7666574" y="656175"/>
            <a:ext cx="567252" cy="25400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H="1">
            <a:off x="7696200" y="651949"/>
            <a:ext cx="533400" cy="38100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104900"/>
            <a:ext cx="8009053" cy="48767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2800" y="4838700"/>
            <a:ext cx="26100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Century Gothic" charset="0"/>
              </a:rPr>
              <a:t>Dys. neuropathy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4837807" cy="45588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424" y="4038600"/>
            <a:ext cx="4006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smtClean="0">
                <a:solidFill>
                  <a:schemeClr val="bg1"/>
                </a:solidFill>
                <a:latin typeface="Century Gothic" charset="0"/>
              </a:rPr>
              <a:t>Non small-cell </a:t>
            </a:r>
            <a:r>
              <a:rPr lang="en-US" sz="2400" b="1" u="sng" smtClean="0">
                <a:latin typeface="Century Gothic" charset="0"/>
              </a:rPr>
              <a:t>lung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Vision simplifiée des atteintes du plexus brachial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37" name="Text Box 1030"/>
          <p:cNvSpPr txBox="1">
            <a:spLocks noChangeArrowheads="1"/>
          </p:cNvSpPr>
          <p:nvPr/>
        </p:nvSpPr>
        <p:spPr bwMode="auto">
          <a:xfrm>
            <a:off x="247650" y="-611169"/>
            <a:ext cx="8896350" cy="717119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supérieur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flexion du coude et pronation av-bras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Trépied sensitif (radial + CAL + R1)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CAL + R1-R3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TSAE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inférieur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muscles intrinsèques de la main</a:t>
            </a:r>
            <a:b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	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BCI + R5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TPI ou TSAI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377190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moyen/post.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extension du coude et du poignet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R3 &gt; radial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TPM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radial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TSP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Vision simplifiée des atteintes du plexus brachial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37" name="Text Box 1030"/>
          <p:cNvSpPr txBox="1">
            <a:spLocks noChangeArrowheads="1"/>
          </p:cNvSpPr>
          <p:nvPr/>
        </p:nvSpPr>
        <p:spPr bwMode="auto">
          <a:xfrm>
            <a:off x="247650" y="-611169"/>
            <a:ext cx="8896350" cy="717119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supérieur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flexion du coude et pronation av-bras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BB, PT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D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D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TSAE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inférieur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muscles intrinsèques de la main</a:t>
            </a:r>
            <a:b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	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APB, ADM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EI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TPI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EI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TSAI</a:t>
            </a:r>
            <a:endParaRPr lang="fr-BE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377190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moyen/post.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extension du coude et du poignet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TB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D &amp; EI </a:t>
            </a:r>
            <a:r>
              <a:rPr lang="fr-BE" b="1" u="sng" dirty="0" smtClean="0">
                <a:solidFill>
                  <a:schemeClr val="bg1"/>
                </a:solidFill>
                <a:latin typeface="Cambria"/>
                <a:cs typeface="Cambria"/>
              </a:rPr>
              <a:t>avec FRC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TPM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D &amp; EI 		    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TSP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8" name="Image 7" descr="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age 8" descr="SA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3810000" cy="5080000"/>
          </a:xfrm>
          <a:prstGeom prst="rect">
            <a:avLst/>
          </a:prstGeom>
        </p:spPr>
      </p:pic>
      <p:pic>
        <p:nvPicPr>
          <p:cNvPr id="11" name="Image 10" descr="S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Nerf_spin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intercosto-brachial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0"/>
            <a:ext cx="288131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8" y="2954338"/>
            <a:ext cx="4241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ntercostobrachia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100"/>
            <a:ext cx="3278467" cy="6413500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1905000" y="914400"/>
            <a:ext cx="3860800" cy="76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877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err="1" smtClean="0">
                <a:solidFill>
                  <a:schemeClr val="bg1"/>
                </a:solidFill>
                <a:latin typeface="Cambria" pitchFamily="-65" charset="0"/>
              </a:rPr>
              <a:t>Allesandro</a:t>
            </a: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 </a:t>
            </a:r>
            <a:r>
              <a:rPr lang="fr-FR" sz="1800" b="1" dirty="0" err="1" smtClean="0">
                <a:solidFill>
                  <a:schemeClr val="bg1"/>
                </a:solidFill>
                <a:latin typeface="Cambria" pitchFamily="-65" charset="0"/>
              </a:rPr>
              <a:t>Lozza</a:t>
            </a: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 &amp; François Wang – 19èmes journées francophones d’ENMG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600" y="153650"/>
            <a:ext cx="8077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Merci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96566"/>
            <a:ext cx="4953000" cy="3482314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/>
          </p:cNvSpPr>
          <p:nvPr/>
        </p:nvSpPr>
        <p:spPr bwMode="auto">
          <a:xfrm>
            <a:off x="5791200" y="1676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E Fournier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JF Camdessanché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AL Derelle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A Echaniz-Laguna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HW van Es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MI Vargas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endParaRPr lang="en-US" sz="2400" smtClean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685800" y="4876800"/>
            <a:ext cx="7620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smtClean="0">
                <a:solidFill>
                  <a:srgbClr val="FF9900"/>
                </a:solidFill>
                <a:latin typeface="Century Gothic" charset="0"/>
                <a:hlinkClick r:id="rId4"/>
              </a:rPr>
              <a:t>http://www.rad.washington.edu</a:t>
            </a:r>
            <a:endParaRPr lang="en-US" sz="2400" b="1" smtClean="0">
              <a:solidFill>
                <a:srgbClr val="FF99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http://enmgblog.blogspot.com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1. Atteinte pré- ou post-ganglionnaire ?</a:t>
            </a: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30587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paravertébraux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Neurographie sensitive</a:t>
            </a:r>
          </a:p>
        </p:txBody>
      </p:sp>
      <p:pic>
        <p:nvPicPr>
          <p:cNvPr id="13" name="Picture 13" descr="C:\Mes documents\TRU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318950"/>
            <a:ext cx="1889072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:\Mes documents\TRU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5324" y="3318950"/>
            <a:ext cx="2511814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5467520"/>
            <a:ext cx="604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266700" algn="l"/>
              </a:tabLst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2 cm en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dehors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la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ligne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médiane</a:t>
            </a:r>
            <a:endParaRPr lang="en-US" sz="20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Au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niveau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l’espace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intervertébral</a:t>
            </a:r>
            <a:endParaRPr 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20" name="Image 19" descr="sobota-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" y="1896692"/>
            <a:ext cx="3600450" cy="3297608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tumblr_lwk8c1hSgD1r5my9jo3_128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00" y="165100"/>
            <a:ext cx="3954462" cy="295227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1. Atteinte pré- ou post-ganglionnaire ?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778935" y="1397000"/>
          <a:ext cx="794641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070"/>
                <a:gridCol w="2683639"/>
                <a:gridCol w="1308914"/>
                <a:gridCol w="1130990"/>
                <a:gridCol w="9448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Branches</a:t>
                      </a:r>
                    </a:p>
                    <a:p>
                      <a:r>
                        <a:rPr lang="en-US" dirty="0" err="1" smtClean="0"/>
                        <a:t>nerveuses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nerveux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secondaires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primaires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Racines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Br. </a:t>
                      </a:r>
                      <a:r>
                        <a:rPr lang="en-US" dirty="0" err="1" smtClean="0"/>
                        <a:t>Radiale(s</a:t>
                      </a:r>
                      <a:r>
                        <a:rPr lang="en-US" dirty="0" smtClean="0"/>
                        <a:t>) R1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Radial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TSP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Br. </a:t>
                      </a:r>
                      <a:r>
                        <a:rPr lang="en-US" dirty="0" err="1" smtClean="0"/>
                        <a:t>Médiane(s</a:t>
                      </a:r>
                      <a:r>
                        <a:rPr lang="en-US" dirty="0" smtClean="0"/>
                        <a:t>) R1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Médian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Cutané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antebrachial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latéral</a:t>
                      </a:r>
                      <a:endParaRPr lang="en-US" dirty="0" smtClean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Radial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TSP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</a:p>
                    <a:p>
                      <a:r>
                        <a:rPr lang="en-US" dirty="0" smtClean="0"/>
                        <a:t>TPM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</a:p>
                    <a:p>
                      <a:r>
                        <a:rPr lang="en-US" dirty="0" smtClean="0"/>
                        <a:t>(C7)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R3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Médian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TPM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C7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R5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Ulnaire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Cutané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antebrachial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médial</a:t>
                      </a:r>
                      <a:endParaRPr lang="en-US" dirty="0" smtClean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777667" y="414179"/>
            <a:ext cx="36008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Neurographie sensitive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2. 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chemeClr val="bg1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 ou plexus ?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20" name="Image 19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3362"/>
            <a:ext cx="7848600" cy="58864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400800" y="838212"/>
            <a:ext cx="838200" cy="19812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638550" y="844550"/>
            <a:ext cx="17776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dorsal de la </a:t>
            </a:r>
            <a:r>
              <a:rPr lang="fr-FR" sz="1000" b="1" dirty="0" err="1" smtClean="0"/>
              <a:t>scapula</a:t>
            </a:r>
            <a:endParaRPr lang="fr-FR" sz="1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393950" y="1892300"/>
            <a:ext cx="13497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du </a:t>
            </a:r>
            <a:r>
              <a:rPr lang="fr-FR" sz="1000" b="1" dirty="0" err="1" smtClean="0"/>
              <a:t>subclavier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1650" y="3911600"/>
            <a:ext cx="147808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thoracique long</a:t>
            </a:r>
            <a:endParaRPr lang="fr-FR" sz="1000" b="1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3750733" y="1820333"/>
            <a:ext cx="2459567" cy="190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410200" y="986368"/>
            <a:ext cx="1172633" cy="67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6200000" flipH="1">
            <a:off x="6451600" y="3246966"/>
            <a:ext cx="1113367" cy="20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425700" y="2413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2. 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chemeClr val="bg1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 ou plexus ?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304800" y="10001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thoracique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long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(C5,C6,C7)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grand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dentelé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dorsal de la scapula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(C5)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grand et petit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rhomboïde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élévateur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de la scapula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du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subclavier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(C5,C6)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Muscle sous-clavi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581400"/>
            <a:ext cx="1860042" cy="2230266"/>
          </a:xfrm>
          <a:prstGeom prst="rect">
            <a:avLst/>
          </a:prstGeom>
        </p:spPr>
      </p:pic>
      <p:pic>
        <p:nvPicPr>
          <p:cNvPr id="15" name="Image 14" descr="dentelé antérie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2" y="3657600"/>
            <a:ext cx="1144348" cy="2133600"/>
          </a:xfrm>
          <a:prstGeom prst="rect">
            <a:avLst/>
          </a:prstGeom>
        </p:spPr>
      </p:pic>
      <p:pic>
        <p:nvPicPr>
          <p:cNvPr id="16" name="Image 15" descr="rhomboïd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581399"/>
            <a:ext cx="2057400" cy="2219325"/>
          </a:xfrm>
          <a:prstGeom prst="rect">
            <a:avLst/>
          </a:prstGeom>
        </p:spPr>
      </p:pic>
      <p:pic>
        <p:nvPicPr>
          <p:cNvPr id="17" name="Image 16" descr="élévateur de la scapul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539" y="3581400"/>
            <a:ext cx="1901661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7098951</TotalTime>
  <Words>1936</Words>
  <Application>Microsoft Macintosh PowerPoint</Application>
  <PresentationFormat>Présentation à l'écran (4:3)</PresentationFormat>
  <Paragraphs>429</Paragraphs>
  <Slides>58</Slides>
  <Notes>58</Notes>
  <HiddenSlides>0</HiddenSlides>
  <MMClips>5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</vt:vector>
  </TitlesOfParts>
  <Company>Liminh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Wangpage</dc:creator>
  <cp:lastModifiedBy>Francois Wang</cp:lastModifiedBy>
  <cp:revision>526</cp:revision>
  <dcterms:created xsi:type="dcterms:W3CDTF">2014-10-02T13:18:28Z</dcterms:created>
  <dcterms:modified xsi:type="dcterms:W3CDTF">2014-10-02T13:20:44Z</dcterms:modified>
</cp:coreProperties>
</file>