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8" r:id="rId2"/>
    <p:sldId id="257" r:id="rId3"/>
    <p:sldId id="260" r:id="rId4"/>
    <p:sldId id="259" r:id="rId5"/>
    <p:sldId id="261" r:id="rId6"/>
    <p:sldId id="262" r:id="rId7"/>
    <p:sldId id="263" r:id="rId8"/>
    <p:sldId id="264" r:id="rId9"/>
    <p:sldId id="265" r:id="rId10"/>
    <p:sldId id="266" r:id="rId11"/>
    <p:sldId id="268"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4811" autoAdjust="0"/>
  </p:normalViewPr>
  <p:slideViewPr>
    <p:cSldViewPr snapToGrid="0">
      <p:cViewPr varScale="1">
        <p:scale>
          <a:sx n="75" d="100"/>
          <a:sy n="75" d="100"/>
        </p:scale>
        <p:origin x="18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7E43E-0E7F-4FAE-831B-82124F707AD5}" type="datetimeFigureOut">
              <a:rPr lang="fr-BE" smtClean="0"/>
              <a:t>22-09-14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E523F-F164-4879-8B4D-F49FB3DCC08D}" type="slidenum">
              <a:rPr lang="fr-BE" smtClean="0"/>
              <a:t>‹N°›</a:t>
            </a:fld>
            <a:endParaRPr lang="fr-BE"/>
          </a:p>
        </p:txBody>
      </p:sp>
    </p:spTree>
    <p:extLst>
      <p:ext uri="{BB962C8B-B14F-4D97-AF65-F5344CB8AC3E}">
        <p14:creationId xmlns:p14="http://schemas.microsoft.com/office/powerpoint/2010/main" val="2369518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Présentation perso rapide: PhD</a:t>
            </a:r>
            <a:r>
              <a:rPr lang="fr-BE" baseline="0" dirty="0" smtClean="0"/>
              <a:t> in </a:t>
            </a:r>
            <a:r>
              <a:rPr lang="fr-BE" baseline="0" dirty="0" err="1" smtClean="0"/>
              <a:t>political</a:t>
            </a:r>
            <a:r>
              <a:rPr lang="fr-BE" baseline="0" dirty="0" smtClean="0"/>
              <a:t> sciences, </a:t>
            </a:r>
            <a:r>
              <a:rPr lang="fr-BE" baseline="0" dirty="0" err="1" smtClean="0"/>
              <a:t>University</a:t>
            </a:r>
            <a:r>
              <a:rPr lang="fr-BE" baseline="0" dirty="0" smtClean="0"/>
              <a:t> of Liège, </a:t>
            </a:r>
            <a:r>
              <a:rPr lang="fr-BE" baseline="0" dirty="0" err="1" smtClean="0"/>
              <a:t>Belgium</a:t>
            </a:r>
            <a:r>
              <a:rPr lang="fr-BE" baseline="0" dirty="0" smtClean="0"/>
              <a:t>, </a:t>
            </a:r>
            <a:r>
              <a:rPr lang="fr-BE" baseline="0" dirty="0" err="1" smtClean="0"/>
              <a:t>working</a:t>
            </a:r>
            <a:r>
              <a:rPr lang="fr-BE" baseline="0" dirty="0" smtClean="0"/>
              <a:t> on the </a:t>
            </a:r>
            <a:r>
              <a:rPr lang="fr-BE" baseline="0" dirty="0" err="1" smtClean="0"/>
              <a:t>evolution</a:t>
            </a:r>
            <a:r>
              <a:rPr lang="fr-BE" baseline="0" dirty="0" smtClean="0"/>
              <a:t> of science </a:t>
            </a:r>
            <a:r>
              <a:rPr lang="fr-BE" baseline="0" dirty="0" err="1" smtClean="0"/>
              <a:t>policy</a:t>
            </a:r>
            <a:r>
              <a:rPr lang="fr-BE" baseline="0" dirty="0" smtClean="0"/>
              <a:t> in </a:t>
            </a:r>
            <a:r>
              <a:rPr lang="fr-BE" baseline="0" dirty="0" err="1" smtClean="0"/>
              <a:t>Flanders</a:t>
            </a:r>
            <a:r>
              <a:rPr lang="fr-BE" baseline="0" dirty="0" smtClean="0"/>
              <a:t> and </a:t>
            </a:r>
            <a:r>
              <a:rPr lang="fr-BE" baseline="0" dirty="0" err="1" smtClean="0"/>
              <a:t>Wallonia</a:t>
            </a:r>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1</a:t>
            </a:fld>
            <a:endParaRPr lang="fr-BE"/>
          </a:p>
        </p:txBody>
      </p:sp>
    </p:spTree>
    <p:extLst>
      <p:ext uri="{BB962C8B-B14F-4D97-AF65-F5344CB8AC3E}">
        <p14:creationId xmlns:p14="http://schemas.microsoft.com/office/powerpoint/2010/main" val="165192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I</a:t>
            </a:r>
            <a:r>
              <a:rPr lang="fr-BE" baseline="0" dirty="0" err="1" smtClean="0"/>
              <a:t>’d</a:t>
            </a:r>
            <a:r>
              <a:rPr lang="fr-BE" baseline="0" dirty="0" smtClean="0"/>
              <a:t> </a:t>
            </a:r>
            <a:r>
              <a:rPr lang="fr-BE" baseline="0" dirty="0" err="1" smtClean="0"/>
              <a:t>like</a:t>
            </a:r>
            <a:r>
              <a:rPr lang="fr-BE" baseline="0" dirty="0" smtClean="0"/>
              <a:t> to </a:t>
            </a:r>
            <a:r>
              <a:rPr lang="fr-BE" baseline="0" dirty="0" err="1" smtClean="0"/>
              <a:t>start</a:t>
            </a:r>
            <a:r>
              <a:rPr lang="fr-BE" baseline="0" dirty="0" smtClean="0"/>
              <a:t> </a:t>
            </a:r>
            <a:r>
              <a:rPr lang="fr-BE" baseline="0" dirty="0" err="1" smtClean="0"/>
              <a:t>with</a:t>
            </a:r>
            <a:r>
              <a:rPr lang="fr-BE" baseline="0" dirty="0" smtClean="0"/>
              <a:t> </a:t>
            </a:r>
            <a:r>
              <a:rPr lang="fr-BE" baseline="0" dirty="0" err="1" smtClean="0"/>
              <a:t>some</a:t>
            </a:r>
            <a:r>
              <a:rPr lang="fr-BE" baseline="0" dirty="0" smtClean="0"/>
              <a:t> </a:t>
            </a:r>
            <a:r>
              <a:rPr lang="fr-BE" baseline="0" dirty="0" err="1" smtClean="0"/>
              <a:t>f</a:t>
            </a:r>
            <a:r>
              <a:rPr lang="fr-BE" dirty="0" err="1" smtClean="0"/>
              <a:t>ood</a:t>
            </a:r>
            <a:r>
              <a:rPr lang="fr-BE" dirty="0" smtClean="0"/>
              <a:t> for </a:t>
            </a:r>
            <a:r>
              <a:rPr lang="fr-BE" dirty="0" err="1" smtClean="0"/>
              <a:t>thought</a:t>
            </a:r>
            <a:r>
              <a:rPr lang="fr-BE" dirty="0" smtClean="0"/>
              <a:t> : François </a:t>
            </a:r>
            <a:r>
              <a:rPr lang="fr-BE" dirty="0" err="1" smtClean="0"/>
              <a:t>Englert</a:t>
            </a:r>
            <a:r>
              <a:rPr lang="fr-BE" dirty="0" smtClean="0"/>
              <a:t>, Nobel </a:t>
            </a:r>
            <a:r>
              <a:rPr lang="fr-BE" dirty="0" err="1" smtClean="0"/>
              <a:t>Prize</a:t>
            </a:r>
            <a:r>
              <a:rPr lang="fr-BE" dirty="0" smtClean="0"/>
              <a:t> in </a:t>
            </a:r>
            <a:r>
              <a:rPr lang="fr-BE" dirty="0" err="1" smtClean="0"/>
              <a:t>Physics</a:t>
            </a:r>
            <a:r>
              <a:rPr lang="fr-BE" dirty="0" smtClean="0"/>
              <a:t>, and </a:t>
            </a:r>
            <a:r>
              <a:rPr lang="fr-BE" dirty="0" err="1" smtClean="0"/>
              <a:t>now</a:t>
            </a:r>
            <a:r>
              <a:rPr lang="fr-BE" dirty="0" smtClean="0"/>
              <a:t> </a:t>
            </a:r>
            <a:r>
              <a:rPr lang="fr-BE" dirty="0" err="1" smtClean="0"/>
              <a:t>with</a:t>
            </a:r>
            <a:r>
              <a:rPr lang="fr-BE" dirty="0" smtClean="0"/>
              <a:t> </a:t>
            </a:r>
            <a:r>
              <a:rPr lang="fr-BE" dirty="0" err="1" smtClean="0"/>
              <a:t>this</a:t>
            </a:r>
            <a:r>
              <a:rPr lang="fr-BE" dirty="0" smtClean="0"/>
              <a:t> new</a:t>
            </a:r>
            <a:r>
              <a:rPr lang="fr-BE" baseline="0" dirty="0" smtClean="0"/>
              <a:t> </a:t>
            </a:r>
            <a:r>
              <a:rPr lang="fr-BE" baseline="0" dirty="0" err="1" smtClean="0"/>
              <a:t>status</a:t>
            </a:r>
            <a:r>
              <a:rPr lang="fr-BE" baseline="0" dirty="0" smtClean="0"/>
              <a:t> </a:t>
            </a:r>
            <a:r>
              <a:rPr lang="fr-BE" baseline="0" dirty="0" err="1" smtClean="0"/>
              <a:t>he</a:t>
            </a:r>
            <a:r>
              <a:rPr lang="fr-BE" baseline="0" dirty="0" smtClean="0"/>
              <a:t> </a:t>
            </a:r>
            <a:r>
              <a:rPr lang="fr-BE" baseline="0" dirty="0" err="1" smtClean="0"/>
              <a:t>is</a:t>
            </a:r>
            <a:r>
              <a:rPr lang="fr-BE" baseline="0" dirty="0" smtClean="0"/>
              <a:t> </a:t>
            </a:r>
            <a:r>
              <a:rPr lang="fr-BE" baseline="0" dirty="0" err="1" smtClean="0"/>
              <a:t>very</a:t>
            </a:r>
            <a:r>
              <a:rPr lang="fr-BE" baseline="0" dirty="0" smtClean="0"/>
              <a:t> </a:t>
            </a:r>
            <a:r>
              <a:rPr lang="fr-BE" baseline="0" dirty="0" err="1" smtClean="0"/>
              <a:t>present</a:t>
            </a:r>
            <a:r>
              <a:rPr lang="fr-BE" baseline="0" dirty="0" smtClean="0"/>
              <a:t> in the medias to support the public </a:t>
            </a:r>
            <a:r>
              <a:rPr lang="fr-BE" baseline="0" dirty="0" err="1" smtClean="0"/>
              <a:t>funding</a:t>
            </a:r>
            <a:r>
              <a:rPr lang="fr-BE" baseline="0" dirty="0" smtClean="0"/>
              <a:t> of a basic, </a:t>
            </a:r>
            <a:r>
              <a:rPr lang="fr-BE" baseline="0" dirty="0" err="1" smtClean="0"/>
              <a:t>indenpentent</a:t>
            </a:r>
            <a:r>
              <a:rPr lang="fr-BE" baseline="0" dirty="0" smtClean="0"/>
              <a:t>, </a:t>
            </a:r>
            <a:r>
              <a:rPr lang="fr-BE" baseline="0" dirty="0" err="1" smtClean="0"/>
              <a:t>bottom</a:t>
            </a:r>
            <a:r>
              <a:rPr lang="fr-BE" baseline="0" dirty="0" smtClean="0"/>
              <a:t> up </a:t>
            </a:r>
            <a:r>
              <a:rPr lang="fr-BE" baseline="0" dirty="0" err="1" smtClean="0"/>
              <a:t>research</a:t>
            </a:r>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2</a:t>
            </a:fld>
            <a:endParaRPr lang="fr-BE"/>
          </a:p>
        </p:txBody>
      </p:sp>
    </p:spTree>
    <p:extLst>
      <p:ext uri="{BB962C8B-B14F-4D97-AF65-F5344CB8AC3E}">
        <p14:creationId xmlns:p14="http://schemas.microsoft.com/office/powerpoint/2010/main" val="351503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Food for </a:t>
            </a:r>
            <a:r>
              <a:rPr lang="fr-BE" dirty="0" err="1" smtClean="0"/>
              <a:t>thought</a:t>
            </a:r>
            <a:r>
              <a:rPr lang="fr-BE" dirty="0" smtClean="0"/>
              <a:t>: Science as </a:t>
            </a:r>
            <a:r>
              <a:rPr lang="fr-BE" dirty="0" smtClean="0"/>
              <a:t>a site of struggle, a </a:t>
            </a:r>
            <a:r>
              <a:rPr lang="fr-BE" dirty="0" err="1" smtClean="0"/>
              <a:t>political</a:t>
            </a:r>
            <a:r>
              <a:rPr lang="fr-BE" dirty="0" smtClean="0"/>
              <a:t> issue </a:t>
            </a:r>
            <a:r>
              <a:rPr lang="fr-BE" dirty="0" err="1" smtClean="0"/>
              <a:t>with</a:t>
            </a:r>
            <a:r>
              <a:rPr lang="fr-BE" dirty="0" smtClean="0"/>
              <a:t> </a:t>
            </a:r>
            <a:r>
              <a:rPr lang="fr-BE" dirty="0" err="1" smtClean="0"/>
              <a:t>conflicting</a:t>
            </a:r>
            <a:r>
              <a:rPr lang="fr-BE" dirty="0" smtClean="0"/>
              <a:t> visions</a:t>
            </a:r>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3</a:t>
            </a:fld>
            <a:endParaRPr lang="fr-BE"/>
          </a:p>
        </p:txBody>
      </p:sp>
    </p:spTree>
    <p:extLst>
      <p:ext uri="{BB962C8B-B14F-4D97-AF65-F5344CB8AC3E}">
        <p14:creationId xmlns:p14="http://schemas.microsoft.com/office/powerpoint/2010/main" val="103143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Narratives: </a:t>
            </a:r>
            <a:r>
              <a:rPr lang="fr-BE" dirty="0" err="1" smtClean="0"/>
              <a:t>I’ll</a:t>
            </a:r>
            <a:r>
              <a:rPr lang="fr-BE" dirty="0" smtClean="0"/>
              <a:t> come</a:t>
            </a:r>
            <a:r>
              <a:rPr lang="fr-BE" baseline="0" dirty="0" smtClean="0"/>
              <a:t> to </a:t>
            </a:r>
            <a:r>
              <a:rPr lang="fr-BE" baseline="0" dirty="0" err="1" smtClean="0"/>
              <a:t>that</a:t>
            </a:r>
            <a:r>
              <a:rPr lang="fr-BE" baseline="0" dirty="0" smtClean="0"/>
              <a:t> </a:t>
            </a:r>
            <a:r>
              <a:rPr lang="fr-BE" baseline="0" dirty="0" err="1" smtClean="0"/>
              <a:t>later</a:t>
            </a:r>
            <a:r>
              <a:rPr lang="fr-BE" baseline="0" dirty="0" smtClean="0"/>
              <a:t> on</a:t>
            </a:r>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4</a:t>
            </a:fld>
            <a:endParaRPr lang="fr-BE"/>
          </a:p>
        </p:txBody>
      </p:sp>
    </p:spTree>
    <p:extLst>
      <p:ext uri="{BB962C8B-B14F-4D97-AF65-F5344CB8AC3E}">
        <p14:creationId xmlns:p14="http://schemas.microsoft.com/office/powerpoint/2010/main" val="58901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Point of departure</a:t>
            </a:r>
            <a:r>
              <a:rPr lang="en-US" baseline="0" noProof="0" dirty="0" smtClean="0"/>
              <a:t> of my reflection : transition </a:t>
            </a:r>
            <a:r>
              <a:rPr lang="en-US" baseline="0" noProof="0" dirty="0" err="1" smtClean="0"/>
              <a:t>litterature</a:t>
            </a:r>
            <a:r>
              <a:rPr lang="en-US" baseline="0" noProof="0" dirty="0" smtClean="0"/>
              <a:t> does not fit the complex </a:t>
            </a:r>
            <a:r>
              <a:rPr lang="en-US" baseline="0" noProof="0" dirty="0" err="1" smtClean="0"/>
              <a:t>walloon</a:t>
            </a:r>
            <a:r>
              <a:rPr lang="en-US" baseline="0" noProof="0" dirty="0" smtClean="0"/>
              <a:t> context: a variety of policy instruments, overlapping institutions, various research practices, multiple discourses and trajectories (give examples: FNRS, UIPs, ). How to make sense of it ? </a:t>
            </a:r>
            <a:r>
              <a:rPr lang="en-US" sz="1200" noProof="0" dirty="0" smtClean="0"/>
              <a:t>How is the global transition of STI systems taking place at the regional level? How can we give a better account of local enactments,</a:t>
            </a:r>
            <a:r>
              <a:rPr lang="en-US" sz="1200" baseline="0" noProof="0" dirty="0" smtClean="0"/>
              <a:t> with a political reading of the evolution</a:t>
            </a:r>
            <a:endParaRPr lang="en-US" sz="1200" noProof="0" dirty="0" smtClean="0"/>
          </a:p>
          <a:p>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5</a:t>
            </a:fld>
            <a:endParaRPr lang="fr-BE"/>
          </a:p>
        </p:txBody>
      </p:sp>
    </p:spTree>
    <p:extLst>
      <p:ext uri="{BB962C8B-B14F-4D97-AF65-F5344CB8AC3E}">
        <p14:creationId xmlns:p14="http://schemas.microsoft.com/office/powerpoint/2010/main" val="4158917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Studying the multiple policy narratives that circulate as rationales for science policy</a:t>
            </a:r>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6</a:t>
            </a:fld>
            <a:endParaRPr lang="fr-BE"/>
          </a:p>
        </p:txBody>
      </p:sp>
    </p:spTree>
    <p:extLst>
      <p:ext uri="{BB962C8B-B14F-4D97-AF65-F5344CB8AC3E}">
        <p14:creationId xmlns:p14="http://schemas.microsoft.com/office/powerpoint/2010/main" val="236698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err="1" smtClean="0"/>
              <a:t>Briefly</a:t>
            </a:r>
            <a:r>
              <a:rPr lang="fr-BE" dirty="0" smtClean="0"/>
              <a:t> </a:t>
            </a:r>
            <a:r>
              <a:rPr lang="fr-BE" dirty="0" err="1" smtClean="0"/>
              <a:t>explain</a:t>
            </a:r>
            <a:r>
              <a:rPr lang="fr-BE" dirty="0" smtClean="0"/>
              <a:t> the </a:t>
            </a:r>
            <a:r>
              <a:rPr lang="fr-BE" dirty="0" err="1" smtClean="0"/>
              <a:t>different</a:t>
            </a:r>
            <a:r>
              <a:rPr lang="fr-BE" dirty="0" smtClean="0"/>
              <a:t> M-N,</a:t>
            </a:r>
            <a:r>
              <a:rPr lang="fr-BE" baseline="0" dirty="0" smtClean="0"/>
              <a:t> </a:t>
            </a:r>
            <a:r>
              <a:rPr lang="fr-BE" baseline="0" dirty="0" err="1" smtClean="0"/>
              <a:t>why</a:t>
            </a:r>
            <a:r>
              <a:rPr lang="fr-BE" baseline="0" dirty="0" smtClean="0"/>
              <a:t> </a:t>
            </a:r>
            <a:r>
              <a:rPr lang="fr-BE" baseline="0" dirty="0" err="1" smtClean="0"/>
              <a:t>those</a:t>
            </a:r>
            <a:r>
              <a:rPr lang="fr-BE" baseline="0" dirty="0" smtClean="0"/>
              <a:t>, </a:t>
            </a:r>
            <a:r>
              <a:rPr lang="fr-BE" baseline="0" dirty="0" err="1" smtClean="0"/>
              <a:t>where</a:t>
            </a:r>
            <a:r>
              <a:rPr lang="fr-BE" baseline="0" dirty="0" smtClean="0"/>
              <a:t> do </a:t>
            </a:r>
            <a:r>
              <a:rPr lang="fr-BE" baseline="0" dirty="0" err="1" smtClean="0"/>
              <a:t>they</a:t>
            </a:r>
            <a:r>
              <a:rPr lang="fr-BE" baseline="0" dirty="0" smtClean="0"/>
              <a:t> come </a:t>
            </a:r>
            <a:r>
              <a:rPr lang="fr-BE" baseline="0" dirty="0" err="1" smtClean="0"/>
              <a:t>from</a:t>
            </a:r>
            <a:r>
              <a:rPr lang="fr-BE" baseline="0" dirty="0" smtClean="0"/>
              <a:t> + </a:t>
            </a:r>
            <a:r>
              <a:rPr lang="fr-BE" baseline="0" dirty="0" err="1" smtClean="0"/>
              <a:t>refering</a:t>
            </a:r>
            <a:r>
              <a:rPr lang="fr-BE" baseline="0" dirty="0" smtClean="0"/>
              <a:t> to the first </a:t>
            </a:r>
            <a:r>
              <a:rPr lang="fr-BE" baseline="0" dirty="0" err="1" smtClean="0"/>
              <a:t>examples</a:t>
            </a:r>
            <a:r>
              <a:rPr lang="fr-BE" baseline="0" dirty="0" smtClean="0"/>
              <a:t> slide 2-3</a:t>
            </a:r>
          </a:p>
          <a:p>
            <a:r>
              <a:rPr lang="fr-BE" baseline="0" dirty="0" smtClean="0"/>
              <a:t>+ </a:t>
            </a:r>
            <a:r>
              <a:rPr lang="fr-BE" baseline="0" dirty="0" err="1" smtClean="0"/>
              <a:t>general</a:t>
            </a:r>
            <a:r>
              <a:rPr lang="fr-BE" baseline="0" dirty="0" smtClean="0"/>
              <a:t> </a:t>
            </a:r>
            <a:r>
              <a:rPr lang="fr-BE" baseline="0" dirty="0" err="1" smtClean="0"/>
              <a:t>trajectory</a:t>
            </a:r>
            <a:r>
              <a:rPr lang="fr-BE" baseline="0" dirty="0" smtClean="0"/>
              <a:t> : </a:t>
            </a:r>
            <a:r>
              <a:rPr lang="fr-BE" baseline="0" dirty="0" err="1" smtClean="0"/>
              <a:t>toward</a:t>
            </a:r>
            <a:r>
              <a:rPr lang="fr-BE" baseline="0" dirty="0" smtClean="0"/>
              <a:t> </a:t>
            </a:r>
            <a:r>
              <a:rPr lang="fr-BE" baseline="0" dirty="0" err="1" smtClean="0"/>
              <a:t>economisation</a:t>
            </a:r>
            <a:r>
              <a:rPr lang="fr-BE" baseline="0" dirty="0" smtClean="0"/>
              <a:t> and </a:t>
            </a:r>
            <a:r>
              <a:rPr lang="fr-BE" baseline="0" dirty="0" err="1" smtClean="0"/>
              <a:t>heteronomy</a:t>
            </a:r>
            <a:r>
              <a:rPr lang="fr-BE" baseline="0" dirty="0" smtClean="0"/>
              <a:t>. Science for the </a:t>
            </a:r>
            <a:r>
              <a:rPr lang="fr-BE" baseline="0" dirty="0" err="1" smtClean="0"/>
              <a:t>sake</a:t>
            </a:r>
            <a:r>
              <a:rPr lang="fr-BE" baseline="0" dirty="0" smtClean="0"/>
              <a:t> of science </a:t>
            </a:r>
            <a:r>
              <a:rPr lang="fr-BE" baseline="0" dirty="0" err="1" smtClean="0"/>
              <a:t>is</a:t>
            </a:r>
            <a:r>
              <a:rPr lang="fr-BE" baseline="0" dirty="0" smtClean="0"/>
              <a:t> absent of </a:t>
            </a:r>
            <a:r>
              <a:rPr lang="fr-BE" baseline="0" dirty="0" err="1" smtClean="0"/>
              <a:t>litterature</a:t>
            </a:r>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7</a:t>
            </a:fld>
            <a:endParaRPr lang="fr-BE"/>
          </a:p>
        </p:txBody>
      </p:sp>
    </p:spTree>
    <p:extLst>
      <p:ext uri="{BB962C8B-B14F-4D97-AF65-F5344CB8AC3E}">
        <p14:creationId xmlns:p14="http://schemas.microsoft.com/office/powerpoint/2010/main" val="1844827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kern="1200" dirty="0" smtClean="0">
                <a:solidFill>
                  <a:schemeClr val="tx1"/>
                </a:solidFill>
                <a:effectLst/>
                <a:latin typeface="+mn-lt"/>
                <a:ea typeface="+mn-ea"/>
                <a:cs typeface="+mn-cs"/>
              </a:rPr>
              <a:t>particular attention for the author of the discourse, the type of discourse, the context, the audience, the expected goal and the dynamic of interaction between the stakeholders (of conflict, of consensus, etc.): who is telling what, to whom, why, when, where, in which form: all of these questions matter</a:t>
            </a:r>
          </a:p>
          <a:p>
            <a:endParaRPr lang="fr-BE" dirty="0" smtClean="0"/>
          </a:p>
          <a:p>
            <a:r>
              <a:rPr lang="fr-BE" dirty="0" err="1" smtClean="0"/>
              <a:t>Ref</a:t>
            </a:r>
            <a:r>
              <a:rPr lang="fr-BE" dirty="0" smtClean="0"/>
              <a:t>. slides</a:t>
            </a:r>
            <a:r>
              <a:rPr lang="fr-BE" baseline="0" dirty="0" smtClean="0"/>
              <a:t> exemples 1 et 2 : il y a certes une tension entre les moyens pour la recherche fondamentale libre et les moyens pour la recherche appliquée – mais vu la diversité de pratiques et d’instruments, il n’y a pas lieu d’avoir une conception dichotomique : usage multiples des récits en contexte</a:t>
            </a:r>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8</a:t>
            </a:fld>
            <a:endParaRPr lang="fr-BE"/>
          </a:p>
        </p:txBody>
      </p:sp>
    </p:spTree>
    <p:extLst>
      <p:ext uri="{BB962C8B-B14F-4D97-AF65-F5344CB8AC3E}">
        <p14:creationId xmlns:p14="http://schemas.microsoft.com/office/powerpoint/2010/main" val="1561669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63DE523F-F164-4879-8B4D-F49FB3DCC08D}" type="slidenum">
              <a:rPr lang="fr-BE" smtClean="0"/>
              <a:t>12</a:t>
            </a:fld>
            <a:endParaRPr lang="fr-BE"/>
          </a:p>
        </p:txBody>
      </p:sp>
    </p:spTree>
    <p:extLst>
      <p:ext uri="{BB962C8B-B14F-4D97-AF65-F5344CB8AC3E}">
        <p14:creationId xmlns:p14="http://schemas.microsoft.com/office/powerpoint/2010/main" val="138075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0004F1E3-575E-446E-A09B-530F479B510F}" type="datetimeFigureOut">
              <a:rPr lang="fr-BE" smtClean="0"/>
              <a:t>22-09-14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119922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004F1E3-575E-446E-A09B-530F479B510F}" type="datetimeFigureOut">
              <a:rPr lang="fr-BE" smtClean="0"/>
              <a:t>22-09-14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415461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004F1E3-575E-446E-A09B-530F479B510F}" type="datetimeFigureOut">
              <a:rPr lang="fr-BE" smtClean="0"/>
              <a:t>22-09-14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936449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004F1E3-575E-446E-A09B-530F479B510F}" type="datetimeFigureOut">
              <a:rPr lang="fr-BE" smtClean="0"/>
              <a:t>22-09-14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1843867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004F1E3-575E-446E-A09B-530F479B510F}" type="datetimeFigureOut">
              <a:rPr lang="fr-BE" smtClean="0"/>
              <a:t>22-09-14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3121957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0004F1E3-575E-446E-A09B-530F479B510F}" type="datetimeFigureOut">
              <a:rPr lang="fr-BE" smtClean="0"/>
              <a:t>22-09-14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253657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0004F1E3-575E-446E-A09B-530F479B510F}" type="datetimeFigureOut">
              <a:rPr lang="fr-BE" smtClean="0"/>
              <a:t>22-09-14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354674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0004F1E3-575E-446E-A09B-530F479B510F}" type="datetimeFigureOut">
              <a:rPr lang="fr-BE" smtClean="0"/>
              <a:t>22-09-14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3538042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004F1E3-575E-446E-A09B-530F479B510F}" type="datetimeFigureOut">
              <a:rPr lang="fr-BE" smtClean="0"/>
              <a:t>22-09-14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26214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004F1E3-575E-446E-A09B-530F479B510F}" type="datetimeFigureOut">
              <a:rPr lang="fr-BE" smtClean="0"/>
              <a:t>22-09-14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337939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004F1E3-575E-446E-A09B-530F479B510F}" type="datetimeFigureOut">
              <a:rPr lang="fr-BE" smtClean="0"/>
              <a:t>22-09-14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59C4B7D0-A2C7-4323-B723-22EA55AB43AE}" type="slidenum">
              <a:rPr lang="fr-BE" smtClean="0"/>
              <a:t>‹N°›</a:t>
            </a:fld>
            <a:endParaRPr lang="fr-BE"/>
          </a:p>
        </p:txBody>
      </p:sp>
    </p:spTree>
    <p:extLst>
      <p:ext uri="{BB962C8B-B14F-4D97-AF65-F5344CB8AC3E}">
        <p14:creationId xmlns:p14="http://schemas.microsoft.com/office/powerpoint/2010/main" val="3094539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4F1E3-575E-446E-A09B-530F479B510F}" type="datetimeFigureOut">
              <a:rPr lang="fr-BE" smtClean="0"/>
              <a:t>22-09-14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4B7D0-A2C7-4323-B723-22EA55AB43AE}" type="slidenum">
              <a:rPr lang="fr-BE" smtClean="0"/>
              <a:t>‹N°›</a:t>
            </a:fld>
            <a:endParaRPr lang="fr-BE"/>
          </a:p>
        </p:txBody>
      </p:sp>
    </p:spTree>
    <p:extLst>
      <p:ext uri="{BB962C8B-B14F-4D97-AF65-F5344CB8AC3E}">
        <p14:creationId xmlns:p14="http://schemas.microsoft.com/office/powerpoint/2010/main" val="2353221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mailto:ncharlier@ulg.ac.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9601" y="1122363"/>
            <a:ext cx="11083968" cy="1361530"/>
          </a:xfrm>
        </p:spPr>
        <p:txBody>
          <a:bodyPr>
            <a:normAutofit/>
          </a:bodyPr>
          <a:lstStyle/>
          <a:p>
            <a:r>
              <a:rPr lang="en-US" dirty="0" smtClean="0"/>
              <a:t>Master-narratives for science policy</a:t>
            </a:r>
            <a:endParaRPr lang="en-US" dirty="0"/>
          </a:p>
        </p:txBody>
      </p:sp>
      <p:sp>
        <p:nvSpPr>
          <p:cNvPr id="3" name="Sous-titre 2"/>
          <p:cNvSpPr>
            <a:spLocks noGrp="1"/>
          </p:cNvSpPr>
          <p:nvPr>
            <p:ph type="subTitle" idx="1"/>
          </p:nvPr>
        </p:nvSpPr>
        <p:spPr>
          <a:xfrm>
            <a:off x="1524000" y="2593075"/>
            <a:ext cx="9144000" cy="2664725"/>
          </a:xfrm>
        </p:spPr>
        <p:txBody>
          <a:bodyPr>
            <a:normAutofit/>
          </a:bodyPr>
          <a:lstStyle/>
          <a:p>
            <a:r>
              <a:rPr lang="en-US" sz="3300" dirty="0" smtClean="0"/>
              <a:t>The interplay of political discourses on Science in Wallonia</a:t>
            </a:r>
          </a:p>
          <a:p>
            <a:endParaRPr lang="en-US" dirty="0" smtClean="0"/>
          </a:p>
          <a:p>
            <a:endParaRPr lang="en-US" dirty="0" smtClean="0"/>
          </a:p>
          <a:p>
            <a:r>
              <a:rPr lang="en-US" dirty="0" smtClean="0"/>
              <a:t>EASST conference 2014 - Situating Solidarities</a:t>
            </a:r>
          </a:p>
          <a:p>
            <a:endParaRPr lang="en-US"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5784848"/>
            <a:ext cx="1249363"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9568" y="5690211"/>
            <a:ext cx="1524000" cy="107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181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Illustrations (2)</a:t>
            </a:r>
            <a:endParaRPr lang="en-US" dirty="0"/>
          </a:p>
        </p:txBody>
      </p:sp>
      <p:sp>
        <p:nvSpPr>
          <p:cNvPr id="3" name="Espace réservé du contenu 2"/>
          <p:cNvSpPr>
            <a:spLocks noGrp="1"/>
          </p:cNvSpPr>
          <p:nvPr>
            <p:ph idx="1"/>
          </p:nvPr>
        </p:nvSpPr>
        <p:spPr/>
        <p:txBody>
          <a:bodyPr/>
          <a:lstStyle/>
          <a:p>
            <a:r>
              <a:rPr lang="en-US" dirty="0" smtClean="0"/>
              <a:t>In contrast: public mobilization against a new criterion for selection of research projects</a:t>
            </a:r>
          </a:p>
          <a:p>
            <a:r>
              <a:rPr lang="en-US" dirty="0" smtClean="0"/>
              <a:t>“potential societal impacts” for bottom-up, basic research (July, 2013)</a:t>
            </a:r>
          </a:p>
          <a:p>
            <a:endParaRPr lang="en-US" dirty="0"/>
          </a:p>
          <a:p>
            <a:pPr marL="457200" lvl="1" indent="0" algn="just">
              <a:buNone/>
            </a:pPr>
            <a:r>
              <a:rPr lang="en-US" i="1" dirty="0"/>
              <a:t>“predicting social impact is extremely complex in basic research. </a:t>
            </a:r>
            <a:r>
              <a:rPr lang="en-US" b="1" i="1" dirty="0"/>
              <a:t>Examples of major developments stemming from research devoid of societal goals are countless</a:t>
            </a:r>
            <a:r>
              <a:rPr lang="en-US" i="1" dirty="0" smtClean="0"/>
              <a:t>.” […] </a:t>
            </a:r>
            <a:r>
              <a:rPr lang="en-US" i="1" dirty="0"/>
              <a:t>“potential applications </a:t>
            </a:r>
            <a:r>
              <a:rPr lang="en-US" i="1" dirty="0" smtClean="0"/>
              <a:t>are […] </a:t>
            </a:r>
            <a:r>
              <a:rPr lang="en-US" i="1" dirty="0"/>
              <a:t>only speculations, it belongs more to literature than to science</a:t>
            </a:r>
            <a:r>
              <a:rPr lang="en-US" i="1" dirty="0" smtClean="0"/>
              <a:t>” </a:t>
            </a:r>
            <a:r>
              <a:rPr lang="en-US" dirty="0" smtClean="0"/>
              <a:t>(open letter/petition)</a:t>
            </a:r>
          </a:p>
          <a:p>
            <a:endParaRPr lang="en-US" dirty="0" smtClean="0"/>
          </a:p>
          <a:p>
            <a:r>
              <a:rPr lang="en-US" dirty="0" smtClean="0">
                <a:hlinkClick r:id="rId2" action="ppaction://hlinksldjump"/>
              </a:rPr>
              <a:t>Science, the Endless Frontier ?</a:t>
            </a:r>
            <a:endParaRPr lang="en-US" dirty="0"/>
          </a:p>
        </p:txBody>
      </p:sp>
    </p:spTree>
    <p:extLst>
      <p:ext uri="{BB962C8B-B14F-4D97-AF65-F5344CB8AC3E}">
        <p14:creationId xmlns:p14="http://schemas.microsoft.com/office/powerpoint/2010/main" val="2025117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Conclusions</a:t>
            </a:r>
            <a:endParaRPr lang="fr-BE" dirty="0"/>
          </a:p>
        </p:txBody>
      </p:sp>
      <p:sp>
        <p:nvSpPr>
          <p:cNvPr id="3" name="Espace réservé du contenu 2"/>
          <p:cNvSpPr>
            <a:spLocks noGrp="1"/>
          </p:cNvSpPr>
          <p:nvPr>
            <p:ph idx="1"/>
          </p:nvPr>
        </p:nvSpPr>
        <p:spPr/>
        <p:txBody>
          <a:bodyPr/>
          <a:lstStyle/>
          <a:p>
            <a:pPr lvl="0"/>
            <a:r>
              <a:rPr lang="en-US" dirty="0" smtClean="0"/>
              <a:t>analysis of narrative in context = enriched description for local situations</a:t>
            </a:r>
          </a:p>
          <a:p>
            <a:pPr lvl="0"/>
            <a:endParaRPr lang="en-US" dirty="0" smtClean="0"/>
          </a:p>
          <a:p>
            <a:r>
              <a:rPr lang="en-US" dirty="0" smtClean="0"/>
              <a:t>Linear conception of innovation and distinction between basic vs. applied research are still very powerful narratives in certain situations</a:t>
            </a:r>
          </a:p>
          <a:p>
            <a:endParaRPr lang="en-US" dirty="0" smtClean="0"/>
          </a:p>
          <a:p>
            <a:r>
              <a:rPr lang="en-US" dirty="0" smtClean="0"/>
              <a:t>Multiple variants of master-narratives are intertwined, and if they compete, they also are used by various actors in different contexts</a:t>
            </a:r>
          </a:p>
          <a:p>
            <a:endParaRPr lang="fr-BE" dirty="0"/>
          </a:p>
        </p:txBody>
      </p:sp>
    </p:spTree>
    <p:extLst>
      <p:ext uri="{BB962C8B-B14F-4D97-AF65-F5344CB8AC3E}">
        <p14:creationId xmlns:p14="http://schemas.microsoft.com/office/powerpoint/2010/main" val="78683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96447" y="4985037"/>
            <a:ext cx="1889924" cy="76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60142" y="1405424"/>
            <a:ext cx="10026557" cy="2554545"/>
          </a:xfrm>
          <a:prstGeom prst="rect">
            <a:avLst/>
          </a:prstGeom>
        </p:spPr>
        <p:txBody>
          <a:bodyPr wrap="square">
            <a:spAutoFit/>
          </a:bodyPr>
          <a:lstStyle/>
          <a:p>
            <a:pPr algn="ctr"/>
            <a:r>
              <a:rPr lang="fr-BE" sz="3200" dirty="0" err="1" smtClean="0"/>
              <a:t>Thank</a:t>
            </a:r>
            <a:r>
              <a:rPr lang="fr-BE" sz="3200" dirty="0" smtClean="0"/>
              <a:t> </a:t>
            </a:r>
            <a:r>
              <a:rPr lang="fr-BE" sz="3200" dirty="0" err="1" smtClean="0"/>
              <a:t>you</a:t>
            </a:r>
            <a:r>
              <a:rPr lang="fr-BE" sz="3200" dirty="0" smtClean="0"/>
              <a:t> for </a:t>
            </a:r>
            <a:r>
              <a:rPr lang="fr-BE" sz="3200" dirty="0" err="1" smtClean="0"/>
              <a:t>your</a:t>
            </a:r>
            <a:r>
              <a:rPr lang="fr-BE" sz="3200" dirty="0" smtClean="0"/>
              <a:t> attention</a:t>
            </a:r>
          </a:p>
          <a:p>
            <a:pPr algn="ctr"/>
            <a:endParaRPr lang="fr-BE" sz="3200" dirty="0" smtClean="0"/>
          </a:p>
          <a:p>
            <a:pPr algn="ctr"/>
            <a:endParaRPr lang="fr-BE" sz="3200" dirty="0" smtClean="0"/>
          </a:p>
          <a:p>
            <a:pPr algn="ctr"/>
            <a:r>
              <a:rPr lang="fr-BE" sz="3200" dirty="0" smtClean="0">
                <a:hlinkClick r:id="rId4"/>
              </a:rPr>
              <a:t>ncharlier@ulg.ac.be</a:t>
            </a:r>
            <a:endParaRPr lang="fr-BE" sz="3200" dirty="0" smtClean="0"/>
          </a:p>
          <a:p>
            <a:pPr algn="ctr"/>
            <a:endParaRPr lang="fr-BE" sz="3200" dirty="0"/>
          </a:p>
        </p:txBody>
      </p:sp>
    </p:spTree>
    <p:extLst>
      <p:ext uri="{BB962C8B-B14F-4D97-AF65-F5344CB8AC3E}">
        <p14:creationId xmlns:p14="http://schemas.microsoft.com/office/powerpoint/2010/main" val="1951764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half" idx="1"/>
          </p:nvPr>
        </p:nvSpPr>
        <p:spPr>
          <a:xfrm>
            <a:off x="838200" y="330200"/>
            <a:ext cx="6375400" cy="6235700"/>
          </a:xfrm>
        </p:spPr>
        <p:txBody>
          <a:bodyPr>
            <a:normAutofit/>
          </a:bodyPr>
          <a:lstStyle/>
          <a:p>
            <a:pPr algn="just"/>
            <a:r>
              <a:rPr lang="en-US" i="1" dirty="0" smtClean="0"/>
              <a:t>“It is essential to privilege basic research in a climate of total freedom and of independence regarding short term political and economic imperatives”</a:t>
            </a:r>
          </a:p>
          <a:p>
            <a:pPr algn="just"/>
            <a:endParaRPr lang="en-US" i="1" dirty="0" smtClean="0"/>
          </a:p>
          <a:p>
            <a:pPr algn="just"/>
            <a:r>
              <a:rPr lang="en-US" i="1" dirty="0" smtClean="0"/>
              <a:t>“Directly and indirectly, basic research is the source of almost every technical developments”</a:t>
            </a:r>
          </a:p>
          <a:p>
            <a:pPr algn="just"/>
            <a:endParaRPr lang="en-US" i="1" dirty="0" smtClean="0"/>
          </a:p>
          <a:p>
            <a:pPr algn="just"/>
            <a:r>
              <a:rPr lang="en-US" i="1" dirty="0" smtClean="0"/>
              <a:t>“[Basic research] provides an access to rationality. Therefore, it can be a bulwark against irrational, destructive and dangerous ideologies”</a:t>
            </a:r>
          </a:p>
          <a:p>
            <a:pPr lvl="4" algn="just"/>
            <a:endParaRPr lang="en-US" i="1" dirty="0" smtClean="0"/>
          </a:p>
          <a:p>
            <a:pPr marL="1828800" lvl="4" indent="0" algn="just">
              <a:buNone/>
            </a:pPr>
            <a:r>
              <a:rPr lang="en-US" i="1" dirty="0" smtClean="0"/>
              <a:t>François </a:t>
            </a:r>
            <a:r>
              <a:rPr lang="en-US" i="1" dirty="0" err="1" smtClean="0"/>
              <a:t>Englert</a:t>
            </a:r>
            <a:r>
              <a:rPr lang="en-US" i="1" dirty="0"/>
              <a:t>,</a:t>
            </a:r>
            <a:r>
              <a:rPr lang="en-US" i="1" dirty="0" smtClean="0"/>
              <a:t> Le </a:t>
            </a:r>
            <a:r>
              <a:rPr lang="en-US" i="1" dirty="0" err="1" smtClean="0"/>
              <a:t>Soir</a:t>
            </a:r>
            <a:r>
              <a:rPr lang="en-US" i="1" dirty="0" smtClean="0"/>
              <a:t>, 2014-03-14, p.27</a:t>
            </a:r>
            <a:endParaRPr lang="en-US" i="1" dirty="0"/>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8700" y="177800"/>
            <a:ext cx="4675632" cy="3111633"/>
          </a:xfrm>
          <a:prstGeom prst="rect">
            <a:avLst/>
          </a:prstGeom>
        </p:spPr>
      </p:pic>
    </p:spTree>
    <p:extLst>
      <p:ext uri="{BB962C8B-B14F-4D97-AF65-F5344CB8AC3E}">
        <p14:creationId xmlns:p14="http://schemas.microsoft.com/office/powerpoint/2010/main" val="2631790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35000" y="419100"/>
            <a:ext cx="6756400" cy="6172200"/>
          </a:xfrm>
        </p:spPr>
        <p:txBody>
          <a:bodyPr>
            <a:normAutofit fontScale="85000" lnSpcReduction="20000"/>
          </a:bodyPr>
          <a:lstStyle/>
          <a:p>
            <a:pPr algn="just">
              <a:lnSpc>
                <a:spcPct val="100000"/>
              </a:lnSpc>
            </a:pPr>
            <a:r>
              <a:rPr lang="en-US" sz="3000" i="1" dirty="0" smtClean="0"/>
              <a:t>“There has been a new funding opportunity, […] the ‘competitiveness clusters’, with projects where companies are increasingly involved in our research scheme. I believe that this model is a very good one.”</a:t>
            </a:r>
          </a:p>
          <a:p>
            <a:pPr algn="just">
              <a:lnSpc>
                <a:spcPct val="100000"/>
              </a:lnSpc>
            </a:pPr>
            <a:endParaRPr lang="en-US" sz="3000" i="1" dirty="0" smtClean="0"/>
          </a:p>
          <a:p>
            <a:pPr algn="just">
              <a:lnSpc>
                <a:spcPct val="100000"/>
              </a:lnSpc>
            </a:pPr>
            <a:r>
              <a:rPr lang="en-US" sz="3000" i="1" dirty="0" smtClean="0"/>
              <a:t>“It is a mix of industries and universities, they meet to build new R&amp;D projects and to create new products. This is typically what ‘innovation’ means.”</a:t>
            </a:r>
          </a:p>
          <a:p>
            <a:pPr algn="just">
              <a:lnSpc>
                <a:spcPct val="100000"/>
              </a:lnSpc>
            </a:pPr>
            <a:endParaRPr lang="en-US" sz="3000" i="1" dirty="0" smtClean="0"/>
          </a:p>
          <a:p>
            <a:pPr algn="just">
              <a:lnSpc>
                <a:spcPct val="100000"/>
              </a:lnSpc>
            </a:pPr>
            <a:r>
              <a:rPr lang="en-US" sz="3000" i="1" dirty="0" smtClean="0"/>
              <a:t>“This, I would say, is the new way to conduct scientific research, and yet, not everyone does it.”</a:t>
            </a:r>
          </a:p>
          <a:p>
            <a:pPr marL="0" indent="0" algn="just">
              <a:buNone/>
            </a:pPr>
            <a:endParaRPr lang="en-US" i="1" dirty="0"/>
          </a:p>
          <a:p>
            <a:pPr marL="0" indent="0" algn="just">
              <a:buNone/>
            </a:pPr>
            <a:r>
              <a:rPr lang="en-US" sz="2100" i="1" dirty="0" smtClean="0"/>
              <a:t>Interview with E. </a:t>
            </a:r>
            <a:r>
              <a:rPr lang="en-US" sz="2100" i="1" dirty="0" err="1" smtClean="0"/>
              <a:t>Haubruge</a:t>
            </a:r>
            <a:r>
              <a:rPr lang="en-US" sz="2100" i="1" dirty="0" smtClean="0"/>
              <a:t>, Vice-Rector of the University of Liege, 2014-08-21</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0300" y="133350"/>
            <a:ext cx="4622800" cy="3081867"/>
          </a:xfrm>
          <a:prstGeom prst="rect">
            <a:avLst/>
          </a:prstGeom>
        </p:spPr>
      </p:pic>
    </p:spTree>
    <p:extLst>
      <p:ext uri="{BB962C8B-B14F-4D97-AF65-F5344CB8AC3E}">
        <p14:creationId xmlns:p14="http://schemas.microsoft.com/office/powerpoint/2010/main" val="3478367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54074"/>
          </a:xfrm>
        </p:spPr>
        <p:txBody>
          <a:bodyPr/>
          <a:lstStyle/>
          <a:p>
            <a:r>
              <a:rPr lang="en-US" dirty="0" smtClean="0"/>
              <a:t>Aims of the paper</a:t>
            </a:r>
            <a:endParaRPr lang="en-US" dirty="0"/>
          </a:p>
        </p:txBody>
      </p:sp>
      <p:sp>
        <p:nvSpPr>
          <p:cNvPr id="3" name="Espace réservé du contenu 2"/>
          <p:cNvSpPr>
            <a:spLocks noGrp="1"/>
          </p:cNvSpPr>
          <p:nvPr>
            <p:ph idx="1"/>
          </p:nvPr>
        </p:nvSpPr>
        <p:spPr>
          <a:xfrm>
            <a:off x="838200" y="1485900"/>
            <a:ext cx="10515600" cy="4691063"/>
          </a:xfrm>
        </p:spPr>
        <p:txBody>
          <a:bodyPr>
            <a:normAutofit/>
          </a:bodyPr>
          <a:lstStyle/>
          <a:p>
            <a:r>
              <a:rPr lang="en-US" dirty="0" smtClean="0"/>
              <a:t>To study the « political understanding of Science » </a:t>
            </a:r>
            <a:r>
              <a:rPr lang="en-US" sz="2000" dirty="0" smtClean="0"/>
              <a:t>(</a:t>
            </a:r>
            <a:r>
              <a:rPr lang="en-US" sz="2000" dirty="0" err="1" smtClean="0"/>
              <a:t>Nowotny</a:t>
            </a:r>
            <a:r>
              <a:rPr lang="en-US" sz="2000" dirty="0" smtClean="0"/>
              <a:t> in PUS, 2014) </a:t>
            </a:r>
            <a:r>
              <a:rPr lang="en-US" dirty="0" smtClean="0"/>
              <a:t>/ the political discourses on Science:</a:t>
            </a:r>
          </a:p>
          <a:p>
            <a:endParaRPr lang="en-US" dirty="0" smtClean="0"/>
          </a:p>
          <a:p>
            <a:pPr lvl="1"/>
            <a:r>
              <a:rPr lang="en-US" sz="2800" dirty="0" smtClean="0"/>
              <a:t>How should scientific research be organized? How should it be funded? what are its aims?</a:t>
            </a:r>
          </a:p>
          <a:p>
            <a:endParaRPr lang="en-US" dirty="0" smtClean="0"/>
          </a:p>
          <a:p>
            <a:r>
              <a:rPr lang="en-US" dirty="0" smtClean="0"/>
              <a:t>Providing a conceptual/analytical framework : analyzing the interplay of “science policy narratives” and their enactments in a local context</a:t>
            </a:r>
          </a:p>
        </p:txBody>
      </p:sp>
    </p:spTree>
    <p:extLst>
      <p:ext uri="{BB962C8B-B14F-4D97-AF65-F5344CB8AC3E}">
        <p14:creationId xmlns:p14="http://schemas.microsoft.com/office/powerpoint/2010/main" val="2058280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multimedia.fnac.com/multimedia/FR/Images_Produits/FR/MC/Visuel%20principal%20340x340/5/4/9/97808039779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2801" y="2336281"/>
            <a:ext cx="3873499" cy="3873500"/>
          </a:xfrm>
          <a:prstGeom prst="rect">
            <a:avLst/>
          </a:prstGeom>
          <a:noFill/>
          <a:extLst>
            <a:ext uri="{909E8E84-426E-40DD-AFC4-6F175D3DCCD1}">
              <a14:hiddenFill xmlns:a14="http://schemas.microsoft.com/office/drawing/2010/main">
                <a:solidFill>
                  <a:srgbClr val="FFFFFF"/>
                </a:solidFill>
              </a14:hiddenFill>
            </a:ext>
          </a:extLst>
        </p:spPr>
      </p:pic>
      <p:pic>
        <p:nvPicPr>
          <p:cNvPr id="5" name="Espace réservé du contenu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19100" y="1206500"/>
            <a:ext cx="7543799" cy="5330390"/>
          </a:xfrm>
        </p:spPr>
      </p:pic>
      <p:sp>
        <p:nvSpPr>
          <p:cNvPr id="2" name="Titre 1"/>
          <p:cNvSpPr>
            <a:spLocks noGrp="1"/>
          </p:cNvSpPr>
          <p:nvPr>
            <p:ph type="title"/>
          </p:nvPr>
        </p:nvSpPr>
        <p:spPr>
          <a:xfrm>
            <a:off x="838200" y="365125"/>
            <a:ext cx="10515600" cy="841375"/>
          </a:xfrm>
        </p:spPr>
        <p:txBody>
          <a:bodyPr/>
          <a:lstStyle/>
          <a:p>
            <a:r>
              <a:rPr lang="fr-BE" b="1" dirty="0" err="1" smtClean="0"/>
              <a:t>Wallonia</a:t>
            </a:r>
            <a:r>
              <a:rPr lang="fr-BE" b="1" dirty="0"/>
              <a:t> </a:t>
            </a:r>
            <a:r>
              <a:rPr lang="fr-BE" b="1" dirty="0" smtClean="0"/>
              <a:t>– </a:t>
            </a:r>
            <a:r>
              <a:rPr lang="fr-BE" b="1" dirty="0" err="1" smtClean="0"/>
              <a:t>Belgium</a:t>
            </a:r>
            <a:r>
              <a:rPr lang="fr-BE" b="1" dirty="0" smtClean="0"/>
              <a:t> </a:t>
            </a:r>
            <a:r>
              <a:rPr lang="fr-BE" dirty="0" smtClean="0"/>
              <a:t>: </a:t>
            </a:r>
            <a:r>
              <a:rPr lang="fr-BE" dirty="0" err="1" smtClean="0"/>
              <a:t>variety</a:t>
            </a:r>
            <a:r>
              <a:rPr lang="fr-BE" dirty="0" smtClean="0"/>
              <a:t> vs. </a:t>
            </a:r>
            <a:r>
              <a:rPr lang="fr-BE" dirty="0" err="1" smtClean="0"/>
              <a:t>litterature</a:t>
            </a:r>
            <a:endParaRPr lang="fr-BE" dirty="0"/>
          </a:p>
        </p:txBody>
      </p:sp>
    </p:spTree>
    <p:extLst>
      <p:ext uri="{BB962C8B-B14F-4D97-AF65-F5344CB8AC3E}">
        <p14:creationId xmlns:p14="http://schemas.microsoft.com/office/powerpoint/2010/main" val="3364539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Science policy narratives</a:t>
            </a:r>
            <a:endParaRPr lang="en-US" dirty="0"/>
          </a:p>
        </p:txBody>
      </p:sp>
      <p:sp>
        <p:nvSpPr>
          <p:cNvPr id="3" name="Espace réservé du contenu 2"/>
          <p:cNvSpPr>
            <a:spLocks noGrp="1"/>
          </p:cNvSpPr>
          <p:nvPr>
            <p:ph idx="1"/>
          </p:nvPr>
        </p:nvSpPr>
        <p:spPr/>
        <p:txBody>
          <a:bodyPr>
            <a:normAutofit/>
          </a:bodyPr>
          <a:lstStyle/>
          <a:p>
            <a:r>
              <a:rPr lang="en-US" dirty="0" smtClean="0"/>
              <a:t>Studying « common figures » in situated, grounded discourses on science</a:t>
            </a:r>
          </a:p>
          <a:p>
            <a:endParaRPr lang="en-US" dirty="0" smtClean="0"/>
          </a:p>
          <a:p>
            <a:r>
              <a:rPr lang="en-US" dirty="0" smtClean="0"/>
              <a:t>Narrative form:</a:t>
            </a:r>
          </a:p>
          <a:p>
            <a:pPr lvl="1"/>
            <a:r>
              <a:rPr lang="en-US" sz="2800" dirty="0" smtClean="0"/>
              <a:t>a script/ a plot</a:t>
            </a:r>
          </a:p>
          <a:p>
            <a:pPr lvl="1"/>
            <a:r>
              <a:rPr lang="en-US" sz="2800" dirty="0" smtClean="0"/>
              <a:t>a logical/temporal sequence</a:t>
            </a:r>
          </a:p>
          <a:p>
            <a:pPr lvl="1"/>
            <a:r>
              <a:rPr lang="en-US" sz="2800" dirty="0" smtClean="0"/>
              <a:t>Enrolling characters</a:t>
            </a:r>
          </a:p>
          <a:p>
            <a:pPr lvl="1"/>
            <a:r>
              <a:rPr lang="en-US" sz="2800" dirty="0" smtClean="0"/>
              <a:t>explanatory + mobilizing resources</a:t>
            </a:r>
          </a:p>
          <a:p>
            <a:endParaRPr lang="en-US" dirty="0" smtClean="0"/>
          </a:p>
        </p:txBody>
      </p:sp>
    </p:spTree>
    <p:extLst>
      <p:ext uri="{BB962C8B-B14F-4D97-AF65-F5344CB8AC3E}">
        <p14:creationId xmlns:p14="http://schemas.microsoft.com/office/powerpoint/2010/main" val="1561022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93800" y="647700"/>
            <a:ext cx="8864600" cy="5681663"/>
          </a:xfrm>
          <a:prstGeom prst="rect">
            <a:avLst/>
          </a:prstGeom>
        </p:spPr>
      </p:pic>
      <p:sp>
        <p:nvSpPr>
          <p:cNvPr id="2" name="Titre 1"/>
          <p:cNvSpPr>
            <a:spLocks noGrp="1"/>
          </p:cNvSpPr>
          <p:nvPr>
            <p:ph type="title"/>
          </p:nvPr>
        </p:nvSpPr>
        <p:spPr>
          <a:xfrm>
            <a:off x="774700" y="136525"/>
            <a:ext cx="10515600" cy="790575"/>
          </a:xfrm>
        </p:spPr>
        <p:txBody>
          <a:bodyPr/>
          <a:lstStyle/>
          <a:p>
            <a:r>
              <a:rPr lang="en-US" dirty="0" smtClean="0"/>
              <a:t>Master-narratives as ideal types</a:t>
            </a:r>
            <a:endParaRPr lang="fr-BE" dirty="0"/>
          </a:p>
        </p:txBody>
      </p:sp>
    </p:spTree>
    <p:extLst>
      <p:ext uri="{BB962C8B-B14F-4D97-AF65-F5344CB8AC3E}">
        <p14:creationId xmlns:p14="http://schemas.microsoft.com/office/powerpoint/2010/main" val="220174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Main hypotheses:</a:t>
            </a:r>
            <a:endParaRPr lang="en-US" dirty="0"/>
          </a:p>
        </p:txBody>
      </p:sp>
      <p:sp>
        <p:nvSpPr>
          <p:cNvPr id="3" name="Espace réservé du contenu 2"/>
          <p:cNvSpPr>
            <a:spLocks noGrp="1"/>
          </p:cNvSpPr>
          <p:nvPr>
            <p:ph idx="1"/>
          </p:nvPr>
        </p:nvSpPr>
        <p:spPr>
          <a:xfrm>
            <a:off x="838200" y="1498600"/>
            <a:ext cx="10515600" cy="4678363"/>
          </a:xfrm>
        </p:spPr>
        <p:txBody>
          <a:bodyPr>
            <a:normAutofit/>
          </a:bodyPr>
          <a:lstStyle/>
          <a:p>
            <a:r>
              <a:rPr lang="en-US" dirty="0" smtClean="0"/>
              <a:t>Importance</a:t>
            </a:r>
            <a:r>
              <a:rPr lang="en-US" dirty="0"/>
              <a:t> </a:t>
            </a:r>
            <a:r>
              <a:rPr lang="en-US" dirty="0" smtClean="0"/>
              <a:t>of the context of enunciation</a:t>
            </a:r>
            <a:endParaRPr lang="en-US" dirty="0"/>
          </a:p>
          <a:p>
            <a:endParaRPr lang="en-US" dirty="0" smtClean="0"/>
          </a:p>
          <a:p>
            <a:r>
              <a:rPr lang="en-US" dirty="0" smtClean="0"/>
              <a:t>Dynamic use of narratives as resources:</a:t>
            </a:r>
          </a:p>
          <a:p>
            <a:pPr lvl="1"/>
            <a:r>
              <a:rPr lang="en-US" dirty="0"/>
              <a:t>A narrative is rarely specific to one </a:t>
            </a:r>
            <a:r>
              <a:rPr lang="en-US" dirty="0" smtClean="0"/>
              <a:t>actor/group</a:t>
            </a:r>
          </a:p>
          <a:p>
            <a:pPr lvl="1"/>
            <a:endParaRPr lang="en-US" dirty="0"/>
          </a:p>
          <a:p>
            <a:pPr lvl="1"/>
            <a:endParaRPr lang="en-US" dirty="0" smtClean="0"/>
          </a:p>
          <a:p>
            <a:r>
              <a:rPr lang="en-US" dirty="0" smtClean="0"/>
              <a:t>Multiple narrative can be conveyed to make sense of the STI system:</a:t>
            </a:r>
          </a:p>
          <a:p>
            <a:pPr lvl="1"/>
            <a:r>
              <a:rPr lang="en-US" dirty="0" smtClean="0"/>
              <a:t>Depending on the situation, stakeholders use different (combination of) narratives, regarding the policy instrument they are defending or the reform they are calling, regarding the audience and the context, etc.</a:t>
            </a:r>
            <a:endParaRPr lang="fr-BE" dirty="0" smtClean="0"/>
          </a:p>
          <a:p>
            <a:endParaRPr lang="en-US" dirty="0" smtClean="0"/>
          </a:p>
          <a:p>
            <a:endParaRPr lang="en-US" dirty="0"/>
          </a:p>
        </p:txBody>
      </p:sp>
    </p:spTree>
    <p:extLst>
      <p:ext uri="{BB962C8B-B14F-4D97-AF65-F5344CB8AC3E}">
        <p14:creationId xmlns:p14="http://schemas.microsoft.com/office/powerpoint/2010/main" val="67123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I</a:t>
            </a:r>
            <a:r>
              <a:rPr lang="en-US" dirty="0" smtClean="0"/>
              <a:t>llustrations: following the actors in various situations</a:t>
            </a:r>
            <a:endParaRPr lang="en-US" dirty="0"/>
          </a:p>
        </p:txBody>
      </p:sp>
      <p:sp>
        <p:nvSpPr>
          <p:cNvPr id="3" name="Espace réservé du contenu 2"/>
          <p:cNvSpPr>
            <a:spLocks noGrp="1"/>
          </p:cNvSpPr>
          <p:nvPr>
            <p:ph idx="1"/>
          </p:nvPr>
        </p:nvSpPr>
        <p:spPr/>
        <p:txBody>
          <a:bodyPr/>
          <a:lstStyle/>
          <a:p>
            <a:r>
              <a:rPr lang="en-US" dirty="0" smtClean="0"/>
              <a:t>University Rector praising the work of the technology transfer office – proud of the spin-offs and patents</a:t>
            </a:r>
          </a:p>
          <a:p>
            <a:pPr marL="457200" lvl="1" indent="0">
              <a:buNone/>
            </a:pPr>
            <a:endParaRPr lang="en-US" dirty="0" smtClean="0"/>
          </a:p>
          <a:p>
            <a:pPr marL="457200" lvl="1" indent="0" algn="just">
              <a:buNone/>
            </a:pPr>
            <a:r>
              <a:rPr lang="en-US" i="1" dirty="0" smtClean="0"/>
              <a:t>“It was an innovative concept in 1989”, recalls the rector of the University of Liège, Bernard </a:t>
            </a:r>
            <a:r>
              <a:rPr lang="en-US" i="1" dirty="0" err="1" smtClean="0"/>
              <a:t>Rentier</a:t>
            </a:r>
            <a:r>
              <a:rPr lang="en-US" i="1" dirty="0" smtClean="0"/>
              <a:t>. “Only ten years had passed since the idea to valorize University know-how was born in the USA. We had plenty of unexploited things in our drawers and boxes.”</a:t>
            </a:r>
          </a:p>
          <a:p>
            <a:pPr marL="1371600" lvl="3" indent="0">
              <a:buNone/>
            </a:pPr>
            <a:r>
              <a:rPr lang="en-US" i="1" dirty="0" smtClean="0"/>
              <a:t>				</a:t>
            </a:r>
            <a:r>
              <a:rPr lang="en-US" dirty="0" smtClean="0"/>
              <a:t>Interview of B. </a:t>
            </a:r>
            <a:r>
              <a:rPr lang="en-US" dirty="0" err="1" smtClean="0"/>
              <a:t>Rentier</a:t>
            </a:r>
            <a:r>
              <a:rPr lang="en-US" dirty="0" smtClean="0"/>
              <a:t>, Le </a:t>
            </a:r>
            <a:r>
              <a:rPr lang="en-US" dirty="0" err="1" smtClean="0"/>
              <a:t>Soir</a:t>
            </a:r>
            <a:r>
              <a:rPr lang="en-US" dirty="0" smtClean="0"/>
              <a:t>, 14th of March, 2009, p.9</a:t>
            </a:r>
            <a:endParaRPr lang="en-US" i="1" dirty="0" smtClean="0"/>
          </a:p>
          <a:p>
            <a:pPr marL="1371600" lvl="3" indent="0">
              <a:buNone/>
            </a:pPr>
            <a:endParaRPr lang="en-US" i="1" dirty="0" smtClean="0"/>
          </a:p>
          <a:p>
            <a:pPr marL="1371600" lvl="3" indent="0">
              <a:buNone/>
            </a:pPr>
            <a:endParaRPr lang="en-US" dirty="0" smtClean="0"/>
          </a:p>
          <a:p>
            <a:r>
              <a:rPr lang="en-US" dirty="0" smtClean="0"/>
              <a:t>A clear example of </a:t>
            </a:r>
            <a:r>
              <a:rPr lang="en-US" dirty="0" smtClean="0">
                <a:hlinkClick r:id="rId2" action="ppaction://hlinksldjump"/>
              </a:rPr>
              <a:t>KBE</a:t>
            </a:r>
            <a:endParaRPr lang="en-US" dirty="0" smtClean="0"/>
          </a:p>
        </p:txBody>
      </p:sp>
    </p:spTree>
    <p:extLst>
      <p:ext uri="{BB962C8B-B14F-4D97-AF65-F5344CB8AC3E}">
        <p14:creationId xmlns:p14="http://schemas.microsoft.com/office/powerpoint/2010/main" val="3719285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TotalTime>
  <Words>883</Words>
  <Application>Microsoft Office PowerPoint</Application>
  <PresentationFormat>Grand écran</PresentationFormat>
  <Paragraphs>89</Paragraphs>
  <Slides>12</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12</vt:i4>
      </vt:variant>
    </vt:vector>
  </HeadingPairs>
  <TitlesOfParts>
    <vt:vector size="16" baseType="lpstr">
      <vt:lpstr>Arial</vt:lpstr>
      <vt:lpstr>Calibri</vt:lpstr>
      <vt:lpstr>Calibri Light</vt:lpstr>
      <vt:lpstr>Thème Office</vt:lpstr>
      <vt:lpstr>Master-narratives for science policy</vt:lpstr>
      <vt:lpstr>Présentation PowerPoint</vt:lpstr>
      <vt:lpstr>Présentation PowerPoint</vt:lpstr>
      <vt:lpstr>Aims of the paper</vt:lpstr>
      <vt:lpstr>Wallonia – Belgium : variety vs. litterature</vt:lpstr>
      <vt:lpstr>Science policy narratives</vt:lpstr>
      <vt:lpstr>Master-narratives as ideal types</vt:lpstr>
      <vt:lpstr>Main hypotheses:</vt:lpstr>
      <vt:lpstr>Illustrations: following the actors in various situations</vt:lpstr>
      <vt:lpstr>Illustrations (2)</vt:lpstr>
      <vt:lpstr>Conclusions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Master-narratives for science policy</dc:title>
  <dc:creator>Nathan Charlier</dc:creator>
  <cp:lastModifiedBy>Nathan Charlier</cp:lastModifiedBy>
  <cp:revision>39</cp:revision>
  <dcterms:created xsi:type="dcterms:W3CDTF">2014-09-15T12:50:11Z</dcterms:created>
  <dcterms:modified xsi:type="dcterms:W3CDTF">2014-09-22T15:07:58Z</dcterms:modified>
</cp:coreProperties>
</file>