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385" r:id="rId2"/>
    <p:sldId id="421" r:id="rId3"/>
    <p:sldId id="386" r:id="rId4"/>
    <p:sldId id="387" r:id="rId5"/>
    <p:sldId id="389" r:id="rId6"/>
    <p:sldId id="390" r:id="rId7"/>
    <p:sldId id="391" r:id="rId8"/>
    <p:sldId id="392" r:id="rId9"/>
    <p:sldId id="393" r:id="rId10"/>
    <p:sldId id="395" r:id="rId11"/>
    <p:sldId id="394" r:id="rId12"/>
    <p:sldId id="396" r:id="rId13"/>
    <p:sldId id="397" r:id="rId14"/>
    <p:sldId id="400" r:id="rId15"/>
    <p:sldId id="399" r:id="rId16"/>
    <p:sldId id="407" r:id="rId17"/>
    <p:sldId id="401" r:id="rId18"/>
    <p:sldId id="403" r:id="rId19"/>
    <p:sldId id="409" r:id="rId20"/>
    <p:sldId id="404" r:id="rId21"/>
    <p:sldId id="405" r:id="rId22"/>
    <p:sldId id="423" r:id="rId23"/>
    <p:sldId id="406" r:id="rId24"/>
    <p:sldId id="412" r:id="rId25"/>
    <p:sldId id="414" r:id="rId26"/>
    <p:sldId id="420" r:id="rId27"/>
    <p:sldId id="413" r:id="rId28"/>
    <p:sldId id="425" r:id="rId29"/>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3300"/>
    <a:srgbClr val="7B78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Style moyen 1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3" autoAdjust="0"/>
    <p:restoredTop sz="90712" autoAdjust="0"/>
  </p:normalViewPr>
  <p:slideViewPr>
    <p:cSldViewPr>
      <p:cViewPr>
        <p:scale>
          <a:sx n="71" d="100"/>
          <a:sy n="71" d="100"/>
        </p:scale>
        <p:origin x="-1728" y="-306"/>
      </p:cViewPr>
      <p:guideLst>
        <p:guide orient="horz" pos="2160"/>
        <p:guide pos="2880"/>
      </p:guideLst>
    </p:cSldViewPr>
  </p:slideViewPr>
  <p:outlineViewPr>
    <p:cViewPr>
      <p:scale>
        <a:sx n="33" d="100"/>
        <a:sy n="33" d="100"/>
      </p:scale>
      <p:origin x="48" y="30846"/>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Feuil1!$B$1</c:f>
              <c:strCache>
                <c:ptCount val="1"/>
                <c:pt idx="0">
                  <c:v>by language</c:v>
                </c:pt>
              </c:strCache>
            </c:strRef>
          </c:tx>
          <c:dLbls>
            <c:numFmt formatCode="0.0%" sourceLinked="0"/>
            <c:txPr>
              <a:bodyPr/>
              <a:lstStyle/>
              <a:p>
                <a:pPr>
                  <a:defRPr sz="1600"/>
                </a:pPr>
                <a:endParaRPr lang="fr-FR"/>
              </a:p>
            </c:txPr>
            <c:dLblPos val="bestFit"/>
            <c:showLegendKey val="0"/>
            <c:showVal val="0"/>
            <c:showCatName val="0"/>
            <c:showSerName val="0"/>
            <c:showPercent val="1"/>
            <c:showBubbleSize val="0"/>
            <c:showLeaderLines val="1"/>
          </c:dLbls>
          <c:cat>
            <c:strRef>
              <c:f>Feuil1!$A$2:$A$10</c:f>
              <c:strCache>
                <c:ptCount val="9"/>
                <c:pt idx="0">
                  <c:v>English [n=46,753]</c:v>
                </c:pt>
                <c:pt idx="1">
                  <c:v>Japanese [n=3,540]</c:v>
                </c:pt>
                <c:pt idx="2">
                  <c:v>Spanish [n=1,520]</c:v>
                </c:pt>
                <c:pt idx="3">
                  <c:v>French [n=1,054]</c:v>
                </c:pt>
                <c:pt idx="4">
                  <c:v>German [n=1,053]</c:v>
                </c:pt>
                <c:pt idx="5">
                  <c:v>Portuguese [n=406]</c:v>
                </c:pt>
                <c:pt idx="6">
                  <c:v>Hebrew [n=265]</c:v>
                </c:pt>
                <c:pt idx="7">
                  <c:v>Russian [n=240]</c:v>
                </c:pt>
                <c:pt idx="8">
                  <c:v>Others [n=1,940]</c:v>
                </c:pt>
              </c:strCache>
            </c:strRef>
          </c:cat>
          <c:val>
            <c:numRef>
              <c:f>Feuil1!$B$2:$B$10</c:f>
              <c:numCache>
                <c:formatCode>General</c:formatCode>
                <c:ptCount val="9"/>
                <c:pt idx="0">
                  <c:v>46753</c:v>
                </c:pt>
                <c:pt idx="1">
                  <c:v>3540</c:v>
                </c:pt>
                <c:pt idx="2">
                  <c:v>1520</c:v>
                </c:pt>
                <c:pt idx="3">
                  <c:v>1054</c:v>
                </c:pt>
                <c:pt idx="4">
                  <c:v>1053</c:v>
                </c:pt>
                <c:pt idx="5">
                  <c:v>406</c:v>
                </c:pt>
                <c:pt idx="6">
                  <c:v>265</c:v>
                </c:pt>
                <c:pt idx="7">
                  <c:v>240</c:v>
                </c:pt>
                <c:pt idx="8">
                  <c:v>1940</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sz="1600"/>
          </a:pPr>
          <a:endParaRPr lang="fr-FR"/>
        </a:p>
      </c:txPr>
    </c:legend>
    <c:plotVisOnly val="1"/>
    <c:dispBlanksAs val="gap"/>
    <c:showDLblsOverMax val="0"/>
  </c:chart>
  <c:txPr>
    <a:bodyPr/>
    <a:lstStyle/>
    <a:p>
      <a:pPr>
        <a:defRPr sz="1800"/>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Feuil1!$B$1</c:f>
              <c:strCache>
                <c:ptCount val="1"/>
                <c:pt idx="0">
                  <c:v>by language</c:v>
                </c:pt>
              </c:strCache>
            </c:strRef>
          </c:tx>
          <c:dLbls>
            <c:dLbl>
              <c:idx val="1"/>
              <c:layout>
                <c:manualLayout>
                  <c:x val="-7.1796666251449051E-2"/>
                  <c:y val="8.3323123868450973E-3"/>
                </c:manualLayout>
              </c:layout>
              <c:dLblPos val="bestFit"/>
              <c:showLegendKey val="0"/>
              <c:showVal val="0"/>
              <c:showCatName val="0"/>
              <c:showSerName val="0"/>
              <c:showPercent val="1"/>
              <c:showBubbleSize val="0"/>
            </c:dLbl>
            <c:dLbl>
              <c:idx val="2"/>
              <c:layout>
                <c:manualLayout>
                  <c:x val="-2.9013260591696319E-2"/>
                  <c:y val="-2.159294877404468E-2"/>
                </c:manualLayout>
              </c:layout>
              <c:dLblPos val="bestFit"/>
              <c:showLegendKey val="0"/>
              <c:showVal val="0"/>
              <c:showCatName val="0"/>
              <c:showSerName val="0"/>
              <c:showPercent val="1"/>
              <c:showBubbleSize val="0"/>
            </c:dLbl>
            <c:dLbl>
              <c:idx val="3"/>
              <c:layout>
                <c:manualLayout>
                  <c:x val="1.1325972198375264E-2"/>
                  <c:y val="-8.9318232770798766E-3"/>
                </c:manualLayout>
              </c:layout>
              <c:dLblPos val="bestFit"/>
              <c:showLegendKey val="0"/>
              <c:showVal val="0"/>
              <c:showCatName val="0"/>
              <c:showSerName val="0"/>
              <c:showPercent val="1"/>
              <c:showBubbleSize val="0"/>
            </c:dLbl>
            <c:dLbl>
              <c:idx val="4"/>
              <c:layout>
                <c:manualLayout>
                  <c:x val="5.8154944063454228E-2"/>
                  <c:y val="-4.3379807928712096E-3"/>
                </c:manualLayout>
              </c:layout>
              <c:dLblPos val="bestFit"/>
              <c:showLegendKey val="0"/>
              <c:showVal val="0"/>
              <c:showCatName val="0"/>
              <c:showSerName val="0"/>
              <c:showPercent val="1"/>
              <c:showBubbleSize val="0"/>
            </c:dLbl>
            <c:numFmt formatCode="0.0%" sourceLinked="0"/>
            <c:txPr>
              <a:bodyPr/>
              <a:lstStyle/>
              <a:p>
                <a:pPr>
                  <a:defRPr sz="1600"/>
                </a:pPr>
                <a:endParaRPr lang="fr-FR"/>
              </a:p>
            </c:txPr>
            <c:dLblPos val="bestFit"/>
            <c:showLegendKey val="0"/>
            <c:showVal val="0"/>
            <c:showCatName val="0"/>
            <c:showSerName val="0"/>
            <c:showPercent val="1"/>
            <c:showBubbleSize val="0"/>
            <c:showLeaderLines val="1"/>
          </c:dLbls>
          <c:cat>
            <c:strRef>
              <c:f>Feuil1!$A$2:$A$7</c:f>
              <c:strCache>
                <c:ptCount val="6"/>
                <c:pt idx="0">
                  <c:v>English [n=28,944]</c:v>
                </c:pt>
                <c:pt idx="1">
                  <c:v>French [n=926]</c:v>
                </c:pt>
                <c:pt idx="2">
                  <c:v>Spanish [n=900]</c:v>
                </c:pt>
                <c:pt idx="3">
                  <c:v>German [n=729]</c:v>
                </c:pt>
                <c:pt idx="4">
                  <c:v>Portuguese [n=332]</c:v>
                </c:pt>
                <c:pt idx="5">
                  <c:v>Others [n=2618]</c:v>
                </c:pt>
              </c:strCache>
            </c:strRef>
          </c:cat>
          <c:val>
            <c:numRef>
              <c:f>Feuil1!$B$2:$B$7</c:f>
              <c:numCache>
                <c:formatCode>General</c:formatCode>
                <c:ptCount val="6"/>
                <c:pt idx="0">
                  <c:v>28944</c:v>
                </c:pt>
                <c:pt idx="1">
                  <c:v>926</c:v>
                </c:pt>
                <c:pt idx="2">
                  <c:v>900</c:v>
                </c:pt>
                <c:pt idx="3">
                  <c:v>729</c:v>
                </c:pt>
                <c:pt idx="4">
                  <c:v>332</c:v>
                </c:pt>
                <c:pt idx="5">
                  <c:v>2.6179999999999999</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sz="1600"/>
          </a:pPr>
          <a:endParaRPr lang="fr-FR"/>
        </a:p>
      </c:txPr>
    </c:legend>
    <c:plotVisOnly val="1"/>
    <c:dispBlanksAs val="gap"/>
    <c:showDLblsOverMax val="0"/>
  </c:chart>
  <c:txPr>
    <a:bodyPr/>
    <a:lstStyle/>
    <a:p>
      <a:pPr>
        <a:defRPr sz="1800"/>
      </a:pPr>
      <a:endParaRPr lang="fr-F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 y="2"/>
            <a:ext cx="3076363" cy="511731"/>
          </a:xfrm>
          <a:prstGeom prst="rect">
            <a:avLst/>
          </a:prstGeom>
        </p:spPr>
        <p:txBody>
          <a:bodyPr vert="horz" lIns="94752" tIns="47376" rIns="94752" bIns="47376" rtlCol="0"/>
          <a:lstStyle>
            <a:lvl1pPr algn="l">
              <a:defRPr sz="1200"/>
            </a:lvl1pPr>
          </a:lstStyle>
          <a:p>
            <a:endParaRPr lang="fr-BE"/>
          </a:p>
        </p:txBody>
      </p:sp>
      <p:sp>
        <p:nvSpPr>
          <p:cNvPr id="3" name="Espace réservé de la date 2"/>
          <p:cNvSpPr>
            <a:spLocks noGrp="1"/>
          </p:cNvSpPr>
          <p:nvPr>
            <p:ph type="dt" sz="quarter" idx="1"/>
          </p:nvPr>
        </p:nvSpPr>
        <p:spPr>
          <a:xfrm>
            <a:off x="4021297" y="2"/>
            <a:ext cx="3076363" cy="511731"/>
          </a:xfrm>
          <a:prstGeom prst="rect">
            <a:avLst/>
          </a:prstGeom>
        </p:spPr>
        <p:txBody>
          <a:bodyPr vert="horz" lIns="94752" tIns="47376" rIns="94752" bIns="47376" rtlCol="0"/>
          <a:lstStyle>
            <a:lvl1pPr algn="r">
              <a:defRPr sz="1200"/>
            </a:lvl1pPr>
          </a:lstStyle>
          <a:p>
            <a:fld id="{F5EA7798-A561-4C99-91F3-D24BACABD4A1}" type="datetimeFigureOut">
              <a:rPr lang="fr-BE" smtClean="0"/>
              <a:pPr/>
              <a:t>16/09/2014</a:t>
            </a:fld>
            <a:endParaRPr lang="fr-BE"/>
          </a:p>
        </p:txBody>
      </p:sp>
      <p:sp>
        <p:nvSpPr>
          <p:cNvPr id="4" name="Espace réservé du pied de page 3"/>
          <p:cNvSpPr>
            <a:spLocks noGrp="1"/>
          </p:cNvSpPr>
          <p:nvPr>
            <p:ph type="ftr" sz="quarter" idx="2"/>
          </p:nvPr>
        </p:nvSpPr>
        <p:spPr>
          <a:xfrm>
            <a:off x="3" y="9721108"/>
            <a:ext cx="3076363" cy="511731"/>
          </a:xfrm>
          <a:prstGeom prst="rect">
            <a:avLst/>
          </a:prstGeom>
        </p:spPr>
        <p:txBody>
          <a:bodyPr vert="horz" lIns="94752" tIns="47376" rIns="94752" bIns="47376"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4021297" y="9721108"/>
            <a:ext cx="3076363" cy="511731"/>
          </a:xfrm>
          <a:prstGeom prst="rect">
            <a:avLst/>
          </a:prstGeom>
        </p:spPr>
        <p:txBody>
          <a:bodyPr vert="horz" lIns="94752" tIns="47376" rIns="94752" bIns="47376" rtlCol="0" anchor="b"/>
          <a:lstStyle>
            <a:lvl1pPr algn="r">
              <a:defRPr sz="1200"/>
            </a:lvl1pPr>
          </a:lstStyle>
          <a:p>
            <a:fld id="{BBD89D9C-4971-4BD5-A9AF-8B8AA5943C9D}" type="slidenum">
              <a:rPr lang="fr-BE" smtClean="0"/>
              <a:pPr/>
              <a:t>‹N°›</a:t>
            </a:fld>
            <a:endParaRPr lang="fr-BE"/>
          </a:p>
        </p:txBody>
      </p:sp>
    </p:spTree>
    <p:extLst>
      <p:ext uri="{BB962C8B-B14F-4D97-AF65-F5344CB8AC3E}">
        <p14:creationId xmlns:p14="http://schemas.microsoft.com/office/powerpoint/2010/main" val="19482969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 y="2"/>
            <a:ext cx="3076363" cy="511731"/>
          </a:xfrm>
          <a:prstGeom prst="rect">
            <a:avLst/>
          </a:prstGeom>
        </p:spPr>
        <p:txBody>
          <a:bodyPr vert="horz" lIns="94752" tIns="47376" rIns="94752" bIns="47376" rtlCol="0"/>
          <a:lstStyle>
            <a:lvl1pPr algn="l">
              <a:defRPr sz="1200"/>
            </a:lvl1pPr>
          </a:lstStyle>
          <a:p>
            <a:endParaRPr lang="fr-BE"/>
          </a:p>
        </p:txBody>
      </p:sp>
      <p:sp>
        <p:nvSpPr>
          <p:cNvPr id="3" name="Espace réservé de la date 2"/>
          <p:cNvSpPr>
            <a:spLocks noGrp="1"/>
          </p:cNvSpPr>
          <p:nvPr>
            <p:ph type="dt" idx="1"/>
          </p:nvPr>
        </p:nvSpPr>
        <p:spPr>
          <a:xfrm>
            <a:off x="4021297" y="2"/>
            <a:ext cx="3076363" cy="511731"/>
          </a:xfrm>
          <a:prstGeom prst="rect">
            <a:avLst/>
          </a:prstGeom>
        </p:spPr>
        <p:txBody>
          <a:bodyPr vert="horz" lIns="94752" tIns="47376" rIns="94752" bIns="47376" rtlCol="0"/>
          <a:lstStyle>
            <a:lvl1pPr algn="r">
              <a:defRPr sz="1200"/>
            </a:lvl1pPr>
          </a:lstStyle>
          <a:p>
            <a:fld id="{5CFE7606-93E1-4414-B184-EF82DF2282F8}" type="datetimeFigureOut">
              <a:rPr lang="fr-BE" smtClean="0"/>
              <a:pPr/>
              <a:t>16/09/2014</a:t>
            </a:fld>
            <a:endParaRPr lang="fr-BE"/>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52" tIns="47376" rIns="94752" bIns="47376" rtlCol="0" anchor="ctr"/>
          <a:lstStyle/>
          <a:p>
            <a:endParaRPr lang="fr-BE"/>
          </a:p>
        </p:txBody>
      </p:sp>
      <p:sp>
        <p:nvSpPr>
          <p:cNvPr id="5" name="Espace réservé des commentaires 4"/>
          <p:cNvSpPr>
            <a:spLocks noGrp="1"/>
          </p:cNvSpPr>
          <p:nvPr>
            <p:ph type="body" sz="quarter" idx="3"/>
          </p:nvPr>
        </p:nvSpPr>
        <p:spPr>
          <a:xfrm>
            <a:off x="709931" y="4861444"/>
            <a:ext cx="5679440" cy="4605576"/>
          </a:xfrm>
          <a:prstGeom prst="rect">
            <a:avLst/>
          </a:prstGeom>
        </p:spPr>
        <p:txBody>
          <a:bodyPr vert="horz" lIns="94752" tIns="47376" rIns="94752" bIns="47376"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3" y="9721108"/>
            <a:ext cx="3076363" cy="511731"/>
          </a:xfrm>
          <a:prstGeom prst="rect">
            <a:avLst/>
          </a:prstGeom>
        </p:spPr>
        <p:txBody>
          <a:bodyPr vert="horz" lIns="94752" tIns="47376" rIns="94752" bIns="47376"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4021297" y="9721108"/>
            <a:ext cx="3076363" cy="511731"/>
          </a:xfrm>
          <a:prstGeom prst="rect">
            <a:avLst/>
          </a:prstGeom>
        </p:spPr>
        <p:txBody>
          <a:bodyPr vert="horz" lIns="94752" tIns="47376" rIns="94752" bIns="47376" rtlCol="0" anchor="b"/>
          <a:lstStyle>
            <a:lvl1pPr algn="r">
              <a:defRPr sz="1200"/>
            </a:lvl1pPr>
          </a:lstStyle>
          <a:p>
            <a:fld id="{9B6F5836-DC94-4EDB-AAF6-CE956D4E9F1D}" type="slidenum">
              <a:rPr lang="fr-BE" smtClean="0"/>
              <a:pPr/>
              <a:t>‹N°›</a:t>
            </a:fld>
            <a:endParaRPr lang="fr-BE"/>
          </a:p>
        </p:txBody>
      </p:sp>
    </p:spTree>
    <p:extLst>
      <p:ext uri="{BB962C8B-B14F-4D97-AF65-F5344CB8AC3E}">
        <p14:creationId xmlns:p14="http://schemas.microsoft.com/office/powerpoint/2010/main" val="4065229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9B6F5836-DC94-4EDB-AAF6-CE956D4E9F1D}" type="slidenum">
              <a:rPr lang="fr-BE" smtClean="0"/>
              <a:pPr/>
              <a:t>10</a:t>
            </a:fld>
            <a:endParaRPr lang="fr-BE"/>
          </a:p>
        </p:txBody>
      </p:sp>
    </p:spTree>
    <p:extLst>
      <p:ext uri="{BB962C8B-B14F-4D97-AF65-F5344CB8AC3E}">
        <p14:creationId xmlns:p14="http://schemas.microsoft.com/office/powerpoint/2010/main" val="6641626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bg>
      <p:bgPr>
        <a:gradFill>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3933056"/>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en-US" dirty="0"/>
          </a:p>
        </p:txBody>
      </p:sp>
      <p:sp>
        <p:nvSpPr>
          <p:cNvPr id="4" name="Espace réservé du pied de page 3"/>
          <p:cNvSpPr>
            <a:spLocks noGrp="1"/>
          </p:cNvSpPr>
          <p:nvPr>
            <p:ph type="ftr" sz="quarter" idx="10"/>
          </p:nvPr>
        </p:nvSpPr>
        <p:spPr/>
        <p:txBody>
          <a:bodyPr/>
          <a:lstStyle/>
          <a:p>
            <a:r>
              <a:rPr lang="en-US" smtClean="0"/>
              <a:t>SFX Knowledge Base Advisory Board (KBAB)</a:t>
            </a:r>
            <a:endParaRPr lang="en-US" dirty="0"/>
          </a:p>
        </p:txBody>
      </p:sp>
      <p:sp>
        <p:nvSpPr>
          <p:cNvPr id="5" name="Espace réservé du numéro de diapositive 4"/>
          <p:cNvSpPr>
            <a:spLocks noGrp="1"/>
          </p:cNvSpPr>
          <p:nvPr>
            <p:ph type="sldNum" sz="quarter" idx="11"/>
          </p:nvPr>
        </p:nvSpPr>
        <p:spPr>
          <a:ln w="19050">
            <a:solidFill>
              <a:srgbClr val="FFFFFF"/>
            </a:solidFill>
          </a:ln>
        </p:spPr>
        <p:txBody>
          <a:bodyPr vert="horz" lIns="0" tIns="0" rIns="0" bIns="0" rtlCol="0" anchor="ctr"/>
          <a:lstStyle>
            <a:lvl1pPr>
              <a:defRPr lang="en-US" smtClean="0"/>
            </a:lvl1pPr>
          </a:lstStyle>
          <a:p>
            <a:fld id="{E667ED75-B537-4810-9364-B7D9FE7FDC55}" type="slidenum">
              <a:rPr lang="fr-BE" smtClean="0"/>
              <a:pPr/>
              <a:t>‹N°›</a:t>
            </a:fld>
            <a:endParaRPr lang="fr-BE"/>
          </a:p>
        </p:txBody>
      </p:sp>
      <p:sp>
        <p:nvSpPr>
          <p:cNvPr id="6" name="Titre 5"/>
          <p:cNvSpPr>
            <a:spLocks noGrp="1"/>
          </p:cNvSpPr>
          <p:nvPr>
            <p:ph type="title"/>
          </p:nvPr>
        </p:nvSpPr>
        <p:spPr>
          <a:xfrm>
            <a:off x="611560" y="2780928"/>
            <a:ext cx="7620000" cy="1143000"/>
          </a:xfrm>
        </p:spPr>
        <p:txBody>
          <a:bodyPr/>
          <a:lstStyle/>
          <a:p>
            <a:r>
              <a:rPr lang="fr-FR" dirty="0" smtClean="0"/>
              <a:t>Modifiez le style du titre</a:t>
            </a:r>
            <a:endParaRPr lang="fr-BE"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atin typeface="Arial Rounded MT Bold" pitchFamily="34" charset="0"/>
              </a:defRPr>
            </a:lvl1pPr>
          </a:lstStyle>
          <a:p>
            <a:r>
              <a:rPr lang="fr-FR" dirty="0" smtClean="0"/>
              <a:t>Modifiez le style du titre</a:t>
            </a:r>
            <a:endParaRPr lang="en-US" dirty="0"/>
          </a:p>
        </p:txBody>
      </p:sp>
      <p:sp>
        <p:nvSpPr>
          <p:cNvPr id="3" name="Content Placeholder 2"/>
          <p:cNvSpPr>
            <a:spLocks noGrp="1"/>
          </p:cNvSpPr>
          <p:nvPr>
            <p:ph idx="1"/>
          </p:nvPr>
        </p:nvSpPr>
        <p:spPr>
          <a:xfrm>
            <a:off x="457200" y="1412776"/>
            <a:ext cx="7620000" cy="4988024"/>
          </a:xfrm>
        </p:spPr>
        <p:txBody>
          <a:bodyPr/>
          <a:lstStyle>
            <a:lvl1pPr>
              <a:buSzPct val="120000"/>
              <a:defRPr/>
            </a:lvl1pPr>
            <a:lvl2pPr>
              <a:buClr>
                <a:schemeClr val="tx2"/>
              </a:buClr>
              <a:buSzPct val="120000"/>
              <a:defRPr/>
            </a:lvl2pPr>
            <a:lvl3pPr>
              <a:buClr>
                <a:schemeClr val="accent1"/>
              </a:buClr>
              <a:buSzPct val="120000"/>
              <a:defRPr/>
            </a:lvl3pPr>
            <a:lvl4pPr>
              <a:buClr>
                <a:schemeClr val="tx2"/>
              </a:buClr>
              <a:buSzPct val="120000"/>
              <a:defRPr/>
            </a:lvl4pPr>
            <a:lvl5pPr>
              <a:buClr>
                <a:schemeClr val="accent1"/>
              </a:buClr>
              <a:buSzPct val="120000"/>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6" name="Slide Number Placeholder 5"/>
          <p:cNvSpPr>
            <a:spLocks noGrp="1"/>
          </p:cNvSpPr>
          <p:nvPr>
            <p:ph type="sldNum" sz="quarter" idx="12"/>
          </p:nvPr>
        </p:nvSpPr>
        <p:spPr/>
        <p:txBody>
          <a:bodyPr/>
          <a:lstStyle/>
          <a:p>
            <a:fld id="{E667ED75-B537-4810-9364-B7D9FE7FDC55}" type="slidenum">
              <a:rPr lang="en-US" smtClean="0"/>
              <a:pPr/>
              <a:t>‹N°›</a:t>
            </a:fld>
            <a:endParaRPr lang="en-US" dirty="0"/>
          </a:p>
        </p:txBody>
      </p:sp>
      <p:sp>
        <p:nvSpPr>
          <p:cNvPr id="11"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dirty="0" smtClean="0"/>
              <a:t>SFX Knowledge Base Advisory Board (KBAB)</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atin typeface="Arial Rounded MT Bold" pitchFamily="34" charset="0"/>
              </a:defRPr>
            </a:lvl1pPr>
          </a:lstStyle>
          <a:p>
            <a:r>
              <a:rPr lang="fr-FR" dirty="0" smtClean="0"/>
              <a:t>Modifiez le style du titre</a:t>
            </a:r>
            <a:endParaRPr lang="en-US" dirty="0"/>
          </a:p>
        </p:txBody>
      </p:sp>
      <p:sp>
        <p:nvSpPr>
          <p:cNvPr id="3" name="Content Placeholder 2"/>
          <p:cNvSpPr>
            <a:spLocks noGrp="1"/>
          </p:cNvSpPr>
          <p:nvPr>
            <p:ph sz="half" idx="1"/>
          </p:nvPr>
        </p:nvSpPr>
        <p:spPr>
          <a:xfrm>
            <a:off x="457200" y="1536192"/>
            <a:ext cx="3657600" cy="4590288"/>
          </a:xfrm>
        </p:spPr>
        <p:txBody>
          <a:bodyPr/>
          <a:lstStyle>
            <a:lvl1pPr>
              <a:buSzPct val="120000"/>
              <a:defRPr sz="2000"/>
            </a:lvl1pPr>
            <a:lvl2pPr>
              <a:buClr>
                <a:schemeClr val="tx2"/>
              </a:buClr>
              <a:buSzPct val="120000"/>
              <a:defRPr sz="2000"/>
            </a:lvl2pPr>
            <a:lvl3pPr>
              <a:buClr>
                <a:schemeClr val="accent1"/>
              </a:buClr>
              <a:buSzPct val="120000"/>
              <a:defRPr sz="1800"/>
            </a:lvl3pPr>
            <a:lvl4pPr>
              <a:buClr>
                <a:schemeClr val="tx2"/>
              </a:buClr>
              <a:buSzPct val="120000"/>
              <a:defRPr sz="1600"/>
            </a:lvl4pPr>
            <a:lvl5pPr marL="1554480" indent="-228600">
              <a:defRPr lang="en-US" sz="1400" kern="1200" baseline="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marL="1554480" lvl="4" indent="-228600" algn="l" defTabSz="914400" rtl="0" eaLnBrk="1" latinLnBrk="0" hangingPunct="1">
              <a:spcBef>
                <a:spcPct val="20000"/>
              </a:spcBef>
              <a:buClr>
                <a:schemeClr val="tx2"/>
              </a:buClr>
              <a:buSzPct val="120000"/>
              <a:buFont typeface="Arial" pitchFamily="34" charset="0"/>
              <a:buChar char="•"/>
            </a:pPr>
            <a:r>
              <a:rPr lang="fr-FR" dirty="0" smtClean="0"/>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marL="342900" indent="-228600">
              <a:defRPr lang="fr-FR" sz="2000" kern="1200" dirty="0" smtClean="0">
                <a:solidFill>
                  <a:schemeClr val="tx1"/>
                </a:solidFill>
                <a:latin typeface="+mn-lt"/>
                <a:ea typeface="+mn-ea"/>
                <a:cs typeface="+mn-cs"/>
              </a:defRPr>
            </a:lvl1pPr>
            <a:lvl2pPr marL="640080" indent="-228600">
              <a:defRPr lang="fr-FR" sz="2000" kern="1200" dirty="0" smtClean="0">
                <a:solidFill>
                  <a:schemeClr val="tx1"/>
                </a:solidFill>
                <a:latin typeface="+mn-lt"/>
                <a:ea typeface="+mn-ea"/>
                <a:cs typeface="+mn-cs"/>
              </a:defRPr>
            </a:lvl2pPr>
            <a:lvl3pPr marL="1005840" indent="-228600">
              <a:buClr>
                <a:schemeClr val="accent1"/>
              </a:buClr>
              <a:defRPr lang="fr-FR" sz="1800" kern="1200" dirty="0" smtClean="0">
                <a:solidFill>
                  <a:schemeClr val="tx1"/>
                </a:solidFill>
                <a:latin typeface="+mn-lt"/>
                <a:ea typeface="+mn-ea"/>
                <a:cs typeface="+mn-cs"/>
              </a:defRPr>
            </a:lvl3pPr>
            <a:lvl4pPr marL="1280160" indent="-228600">
              <a:defRPr lang="fr-FR" sz="1600" kern="1200" dirty="0" smtClean="0">
                <a:solidFill>
                  <a:schemeClr val="tx1"/>
                </a:solidFill>
                <a:latin typeface="+mn-lt"/>
                <a:ea typeface="+mn-ea"/>
                <a:cs typeface="+mn-cs"/>
              </a:defRPr>
            </a:lvl4pPr>
            <a:lvl5pPr>
              <a:buClr>
                <a:schemeClr val="tx2"/>
              </a:buClr>
              <a:buSzPct val="120000"/>
              <a:defRPr sz="1400"/>
            </a:lvl5pPr>
            <a:lvl6pPr>
              <a:defRPr sz="1800"/>
            </a:lvl6pPr>
            <a:lvl7pPr>
              <a:defRPr sz="1800"/>
            </a:lvl7pPr>
            <a:lvl8pPr>
              <a:defRPr sz="1800"/>
            </a:lvl8pPr>
            <a:lvl9pPr>
              <a:defRPr sz="1800"/>
            </a:lvl9pPr>
          </a:lstStyle>
          <a:p>
            <a:pPr marL="342900" lvl="0" indent="-228600" algn="l" defTabSz="914400" rtl="0" eaLnBrk="1" latinLnBrk="0" hangingPunct="1">
              <a:spcBef>
                <a:spcPct val="20000"/>
              </a:spcBef>
              <a:buClr>
                <a:schemeClr val="accent1"/>
              </a:buClr>
              <a:buSzPct val="120000"/>
              <a:buFont typeface="Arial" pitchFamily="34" charset="0"/>
              <a:buChar char="•"/>
            </a:pPr>
            <a:r>
              <a:rPr lang="fr-FR" dirty="0" smtClean="0"/>
              <a:t>Modifiez les styles du texte du masque</a:t>
            </a:r>
          </a:p>
          <a:p>
            <a:pPr marL="640080" lvl="1" indent="-228600" algn="l" defTabSz="914400" rtl="0" eaLnBrk="1" latinLnBrk="0" hangingPunct="1">
              <a:spcBef>
                <a:spcPct val="20000"/>
              </a:spcBef>
              <a:buClr>
                <a:schemeClr val="tx2"/>
              </a:buClr>
              <a:buSzPct val="120000"/>
              <a:buFont typeface="Arial" pitchFamily="34" charset="0"/>
              <a:buChar char="•"/>
            </a:pPr>
            <a:r>
              <a:rPr lang="fr-FR" dirty="0" smtClean="0"/>
              <a:t>Deuxième niveau</a:t>
            </a:r>
          </a:p>
          <a:p>
            <a:pPr marL="1005840" lvl="2" indent="-228600" algn="l" defTabSz="914400" rtl="0" eaLnBrk="1" latinLnBrk="0" hangingPunct="1">
              <a:spcBef>
                <a:spcPct val="20000"/>
              </a:spcBef>
              <a:buClr>
                <a:schemeClr val="accent1"/>
              </a:buClr>
              <a:buSzPct val="120000"/>
              <a:buFont typeface="Arial" pitchFamily="34" charset="0"/>
              <a:buChar char="•"/>
            </a:pPr>
            <a:r>
              <a:rPr lang="fr-FR" dirty="0" smtClean="0"/>
              <a:t>Troisième niveau</a:t>
            </a:r>
          </a:p>
          <a:p>
            <a:pPr marL="1280160" lvl="3" indent="-228600" algn="l" defTabSz="914400" rtl="0" eaLnBrk="1" latinLnBrk="0" hangingPunct="1">
              <a:spcBef>
                <a:spcPct val="20000"/>
              </a:spcBef>
              <a:buClr>
                <a:schemeClr val="tx2"/>
              </a:buClr>
              <a:buSzPct val="120000"/>
              <a:buFont typeface="Arial" pitchFamily="34" charset="0"/>
              <a:buChar char="•"/>
            </a:pPr>
            <a:r>
              <a:rPr lang="fr-FR" dirty="0" smtClean="0"/>
              <a:t>Quatrième niveau</a:t>
            </a:r>
          </a:p>
          <a:p>
            <a:pPr lvl="4"/>
            <a:r>
              <a:rPr lang="fr-FR" dirty="0" smtClean="0"/>
              <a:t>Cinquième niveau</a:t>
            </a:r>
            <a:endParaRPr lang="en-US" dirty="0"/>
          </a:p>
        </p:txBody>
      </p:sp>
      <p:sp>
        <p:nvSpPr>
          <p:cNvPr id="7" name="Slide Number Placeholder 6"/>
          <p:cNvSpPr>
            <a:spLocks noGrp="1"/>
          </p:cNvSpPr>
          <p:nvPr>
            <p:ph type="sldNum" sz="quarter" idx="12"/>
          </p:nvPr>
        </p:nvSpPr>
        <p:spPr/>
        <p:txBody>
          <a:bodyPr/>
          <a:lstStyle/>
          <a:p>
            <a:fld id="{E667ED75-B537-4810-9364-B7D9FE7FDC55}" type="slidenum">
              <a:rPr lang="en-US" smtClean="0"/>
              <a:pPr/>
              <a:t>‹N°›</a:t>
            </a:fld>
            <a:endParaRPr lang="en-US" dirty="0"/>
          </a:p>
        </p:txBody>
      </p:sp>
      <p:sp>
        <p:nvSpPr>
          <p:cNvPr id="9"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dirty="0" smtClean="0"/>
              <a:t>SFX Knowledge Base Advisory Board (KBAB)</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dirty="0" smtClean="0"/>
              <a:t>Modifiez le style du titre</a:t>
            </a:r>
            <a:endParaRPr lang="en-US" dirty="0"/>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l">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Modifiez les styles du texte du masque</a:t>
            </a:r>
          </a:p>
        </p:txBody>
      </p:sp>
      <p:sp>
        <p:nvSpPr>
          <p:cNvPr id="4" name="Content Placeholder 3"/>
          <p:cNvSpPr>
            <a:spLocks noGrp="1"/>
          </p:cNvSpPr>
          <p:nvPr>
            <p:ph sz="half" idx="2"/>
          </p:nvPr>
        </p:nvSpPr>
        <p:spPr>
          <a:xfrm>
            <a:off x="457200" y="2174875"/>
            <a:ext cx="3657600" cy="3951288"/>
          </a:xfrm>
        </p:spPr>
        <p:txBody>
          <a:bodyPr/>
          <a:lstStyle>
            <a:lvl1pPr marL="342900" indent="-228600">
              <a:buClr>
                <a:schemeClr val="accent1"/>
              </a:buClr>
              <a:buSzPct val="120000"/>
              <a:buFont typeface="Arial" panose="020B0604020202020204" pitchFamily="34" charset="0"/>
              <a:buChar char="•"/>
              <a:defRPr sz="2000"/>
            </a:lvl1pPr>
            <a:lvl2pPr>
              <a:buClr>
                <a:schemeClr val="tx2"/>
              </a:buClr>
              <a:buSzPct val="120000"/>
              <a:defRPr sz="2000"/>
            </a:lvl2pPr>
            <a:lvl3pPr>
              <a:buClr>
                <a:schemeClr val="accent1"/>
              </a:buClr>
              <a:buSzPct val="120000"/>
              <a:defRPr sz="1800"/>
            </a:lvl3pPr>
            <a:lvl4pPr>
              <a:buClr>
                <a:schemeClr val="tx2"/>
              </a:buClr>
              <a:buSzPct val="120000"/>
              <a:defRPr sz="1600"/>
            </a:lvl4pPr>
            <a:lvl5pPr marL="1554480" indent="-228600">
              <a:defRPr lang="en-US" sz="1600" kern="1200" baseline="0" dirty="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marL="1554480" lvl="4" indent="-228600" algn="l" defTabSz="914400" rtl="0" eaLnBrk="1" latinLnBrk="0" hangingPunct="1">
              <a:spcBef>
                <a:spcPct val="20000"/>
              </a:spcBef>
              <a:buClr>
                <a:schemeClr val="accent1"/>
              </a:buClr>
              <a:buSzPct val="120000"/>
              <a:buFont typeface="Arial" pitchFamily="34" charset="0"/>
              <a:buChar char="•"/>
            </a:pPr>
            <a:r>
              <a:rPr lang="fr-FR" dirty="0" smtClean="0"/>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l">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Modifiez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marL="342900" indent="-228600">
              <a:defRPr lang="fr-FR" sz="2000" kern="1200" dirty="0" smtClean="0">
                <a:solidFill>
                  <a:schemeClr val="tx1"/>
                </a:solidFill>
                <a:latin typeface="+mn-lt"/>
                <a:ea typeface="+mn-ea"/>
                <a:cs typeface="+mn-cs"/>
              </a:defRPr>
            </a:lvl1pPr>
            <a:lvl2pPr marL="640080" indent="-228600">
              <a:defRPr lang="fr-FR" sz="2000" kern="1200" dirty="0" smtClean="0">
                <a:solidFill>
                  <a:schemeClr val="tx1"/>
                </a:solidFill>
                <a:latin typeface="+mn-lt"/>
                <a:ea typeface="+mn-ea"/>
                <a:cs typeface="+mn-cs"/>
              </a:defRPr>
            </a:lvl2pPr>
            <a:lvl3pPr marL="1005840" indent="-228600">
              <a:defRPr lang="fr-FR" sz="1800" kern="1200" dirty="0" smtClean="0">
                <a:solidFill>
                  <a:schemeClr val="tx1"/>
                </a:solidFill>
                <a:latin typeface="+mn-lt"/>
                <a:ea typeface="+mn-ea"/>
                <a:cs typeface="+mn-cs"/>
              </a:defRPr>
            </a:lvl3pPr>
            <a:lvl4pPr marL="1280160" indent="-228600">
              <a:defRPr lang="fr-FR" sz="1600" kern="1200" dirty="0" smtClean="0">
                <a:solidFill>
                  <a:schemeClr val="tx1"/>
                </a:solidFill>
                <a:latin typeface="+mn-lt"/>
                <a:ea typeface="+mn-ea"/>
                <a:cs typeface="+mn-cs"/>
              </a:defRPr>
            </a:lvl4pPr>
            <a:lvl5pPr>
              <a:buClr>
                <a:schemeClr val="accent1"/>
              </a:buClr>
              <a:buSzPct val="120000"/>
              <a:defRPr sz="1600"/>
            </a:lvl5pPr>
            <a:lvl6pPr>
              <a:defRPr sz="1600"/>
            </a:lvl6pPr>
            <a:lvl7pPr>
              <a:defRPr sz="1600"/>
            </a:lvl7pPr>
            <a:lvl8pPr>
              <a:defRPr sz="1600"/>
            </a:lvl8pPr>
            <a:lvl9pPr>
              <a:defRPr sz="1600"/>
            </a:lvl9pPr>
          </a:lstStyle>
          <a:p>
            <a:pPr marL="342900" lvl="0" indent="-228600" algn="l" defTabSz="914400" rtl="0" eaLnBrk="1" latinLnBrk="0" hangingPunct="1">
              <a:spcBef>
                <a:spcPct val="20000"/>
              </a:spcBef>
              <a:buClr>
                <a:schemeClr val="accent1"/>
              </a:buClr>
              <a:buSzPct val="120000"/>
              <a:buFont typeface="Arial" panose="020B0604020202020204" pitchFamily="34" charset="0"/>
              <a:buChar char="•"/>
            </a:pPr>
            <a:r>
              <a:rPr lang="fr-FR" dirty="0" smtClean="0"/>
              <a:t>Modifiez les styles du texte du masque</a:t>
            </a:r>
          </a:p>
          <a:p>
            <a:pPr marL="640080" lvl="1" indent="-228600" algn="l" defTabSz="914400" rtl="0" eaLnBrk="1" latinLnBrk="0" hangingPunct="1">
              <a:spcBef>
                <a:spcPct val="20000"/>
              </a:spcBef>
              <a:buClr>
                <a:schemeClr val="tx2"/>
              </a:buClr>
              <a:buSzPct val="120000"/>
              <a:buFont typeface="Arial" pitchFamily="34" charset="0"/>
              <a:buChar char="•"/>
            </a:pPr>
            <a:r>
              <a:rPr lang="fr-FR" dirty="0" smtClean="0"/>
              <a:t>Deuxième niveau</a:t>
            </a:r>
          </a:p>
          <a:p>
            <a:pPr marL="1005840" lvl="2" indent="-228600" algn="l" defTabSz="914400" rtl="0" eaLnBrk="1" latinLnBrk="0" hangingPunct="1">
              <a:spcBef>
                <a:spcPct val="20000"/>
              </a:spcBef>
              <a:buClr>
                <a:schemeClr val="accent1"/>
              </a:buClr>
              <a:buSzPct val="120000"/>
              <a:buFont typeface="Arial" pitchFamily="34" charset="0"/>
              <a:buChar char="•"/>
            </a:pPr>
            <a:r>
              <a:rPr lang="fr-FR" dirty="0" smtClean="0"/>
              <a:t>Troisième niveau</a:t>
            </a:r>
          </a:p>
          <a:p>
            <a:pPr marL="1280160" lvl="3" indent="-228600" algn="l" defTabSz="914400" rtl="0" eaLnBrk="1" latinLnBrk="0" hangingPunct="1">
              <a:spcBef>
                <a:spcPct val="20000"/>
              </a:spcBef>
              <a:buClr>
                <a:schemeClr val="tx2"/>
              </a:buClr>
              <a:buSzPct val="120000"/>
              <a:buFont typeface="Arial" pitchFamily="34" charset="0"/>
              <a:buChar char="•"/>
            </a:pPr>
            <a:r>
              <a:rPr lang="fr-FR" dirty="0" smtClean="0"/>
              <a:t>Quatrième niveau</a:t>
            </a:r>
          </a:p>
          <a:p>
            <a:pPr lvl="4"/>
            <a:r>
              <a:rPr lang="fr-FR" dirty="0" smtClean="0"/>
              <a:t>Cinquième niveau</a:t>
            </a:r>
            <a:endParaRPr lang="en-US" dirty="0"/>
          </a:p>
        </p:txBody>
      </p:sp>
      <p:sp>
        <p:nvSpPr>
          <p:cNvPr id="9" name="Slide Number Placeholder 8"/>
          <p:cNvSpPr>
            <a:spLocks noGrp="1"/>
          </p:cNvSpPr>
          <p:nvPr>
            <p:ph type="sldNum" sz="quarter" idx="12"/>
          </p:nvPr>
        </p:nvSpPr>
        <p:spPr/>
        <p:txBody>
          <a:bodyPr/>
          <a:lstStyle/>
          <a:p>
            <a:fld id="{E667ED75-B537-4810-9364-B7D9FE7FDC55}" type="slidenum">
              <a:rPr lang="en-US" smtClean="0"/>
              <a:pPr/>
              <a:t>‹N°›</a:t>
            </a:fld>
            <a:endParaRPr lang="en-US" dirty="0"/>
          </a:p>
        </p:txBody>
      </p:sp>
      <p:sp>
        <p:nvSpPr>
          <p:cNvPr id="11" name="Footer Placeholder 4"/>
          <p:cNvSpPr>
            <a:spLocks noGrp="1"/>
          </p:cNvSpPr>
          <p:nvPr>
            <p:ph type="ftr" sz="quarter" idx="1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dirty="0" smtClean="0"/>
              <a:t>SFX Knowledge Base Advisory Board (KBAB)</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atin typeface="Arial Rounded MT Bold" pitchFamily="34" charset="0"/>
              </a:defRPr>
            </a:lvl1pPr>
          </a:lstStyle>
          <a:p>
            <a:r>
              <a:rPr lang="fr-FR" dirty="0" smtClean="0"/>
              <a:t>Modifiez le style du titre</a:t>
            </a:r>
            <a:endParaRPr lang="en-US" dirty="0"/>
          </a:p>
        </p:txBody>
      </p:sp>
      <p:sp>
        <p:nvSpPr>
          <p:cNvPr id="5" name="Slide Number Placeholder 4"/>
          <p:cNvSpPr>
            <a:spLocks noGrp="1"/>
          </p:cNvSpPr>
          <p:nvPr>
            <p:ph type="sldNum" sz="quarter" idx="12"/>
          </p:nvPr>
        </p:nvSpPr>
        <p:spPr/>
        <p:txBody>
          <a:bodyPr/>
          <a:lstStyle/>
          <a:p>
            <a:fld id="{E667ED75-B537-4810-9364-B7D9FE7FDC55}" type="slidenum">
              <a:rPr lang="en-US" smtClean="0"/>
              <a:pPr/>
              <a:t>‹N°›</a:t>
            </a:fld>
            <a:endParaRPr lang="en-US" dirty="0"/>
          </a:p>
        </p:txBody>
      </p:sp>
      <p:sp>
        <p:nvSpPr>
          <p:cNvPr id="7"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smtClean="0"/>
              <a:t>SFX Knowledge Base Advisory Board (KBAB)</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667ED75-B537-4810-9364-B7D9FE7FDC55}" type="slidenum">
              <a:rPr lang="en-US" smtClean="0"/>
              <a:pPr/>
              <a:t>‹N°›</a:t>
            </a:fld>
            <a:endParaRPr lang="en-US"/>
          </a:p>
        </p:txBody>
      </p:sp>
      <p:sp>
        <p:nvSpPr>
          <p:cNvPr id="6"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smtClean="0"/>
              <a:t>SFX Knowledge Base Advisory Board (KBAB)</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dirty="0" smtClean="0"/>
              <a:t>Modifiez le style du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400">
                <a:solidFill>
                  <a:srgbClr val="FFFFFF"/>
                </a:solidFill>
              </a:defRPr>
            </a:lvl1pPr>
          </a:lstStyle>
          <a:p>
            <a:fld id="{E667ED75-B537-4810-9364-B7D9FE7FDC55}" type="slidenum">
              <a:rPr lang="en-US" smtClean="0"/>
              <a:pPr/>
              <a:t>‹N°›</a:t>
            </a:fld>
            <a:endParaRPr lang="en-US"/>
          </a:p>
        </p:txBody>
      </p:sp>
      <p:sp>
        <p:nvSpPr>
          <p:cNvPr id="9"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smtClean="0"/>
              <a:t>SFX Knowledge Base Advisory Board (KBAB)</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Lst>
  <p:timing>
    <p:tnLst>
      <p:par>
        <p:cTn id="1" dur="indefinite" restart="never" nodeType="tmRoot"/>
      </p:par>
    </p:tnLst>
  </p:timing>
  <p:hf hdr="0" dt="0"/>
  <p:txStyles>
    <p:titleStyle>
      <a:lvl1pPr algn="l" defTabSz="914400" rtl="0" eaLnBrk="1" latinLnBrk="0" hangingPunct="1">
        <a:spcBef>
          <a:spcPct val="0"/>
        </a:spcBef>
        <a:buNone/>
        <a:defRPr sz="3200" kern="1200" cap="none" spc="-100" baseline="0">
          <a:ln>
            <a:noFill/>
          </a:ln>
          <a:solidFill>
            <a:schemeClr val="tx2"/>
          </a:solidFill>
          <a:effectLst/>
          <a:latin typeface="Arial Rounded MT Bold" pitchFamily="34" charset="0"/>
          <a:ea typeface="+mj-ea"/>
          <a:cs typeface="+mj-cs"/>
        </a:defRPr>
      </a:lvl1pPr>
    </p:titleStyle>
    <p:bodyStyle>
      <a:lvl1pPr marL="342900" indent="-228600" algn="l" defTabSz="914400" rtl="0" eaLnBrk="1" latinLnBrk="0" hangingPunct="1">
        <a:spcBef>
          <a:spcPct val="20000"/>
        </a:spcBef>
        <a:buClr>
          <a:schemeClr val="accent1"/>
        </a:buClr>
        <a:buSzPct val="120000"/>
        <a:buFont typeface="Arial" panose="020B0604020202020204"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tx2"/>
        </a:buClr>
        <a:buSzPct val="120000"/>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1"/>
        </a:buClr>
        <a:buSzPct val="120000"/>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tx2"/>
        </a:buClr>
        <a:buSzPct val="120000"/>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1"/>
        </a:buClr>
        <a:buSzPct val="120000"/>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hdl.handle.net/2268/171986"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hdl.handle.net/2268/171986"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467544" y="3933056"/>
            <a:ext cx="6461760" cy="1066800"/>
          </a:xfrm>
        </p:spPr>
        <p:txBody>
          <a:bodyPr>
            <a:normAutofit/>
          </a:bodyPr>
          <a:lstStyle/>
          <a:p>
            <a:r>
              <a:rPr lang="en-US" sz="2800" b="1" i="1" dirty="0"/>
              <a:t>Goals And Achievements After One </a:t>
            </a:r>
            <a:r>
              <a:rPr lang="en-US" sz="2800" b="1" i="1" dirty="0" smtClean="0"/>
              <a:t>Year</a:t>
            </a:r>
            <a:endParaRPr lang="fr-BE" sz="2800" b="1" i="1" dirty="0">
              <a:solidFill>
                <a:schemeClr val="bg1">
                  <a:lumMod val="50000"/>
                </a:schemeClr>
              </a:solidFill>
            </a:endParaRPr>
          </a:p>
        </p:txBody>
      </p:sp>
      <p:sp>
        <p:nvSpPr>
          <p:cNvPr id="3" name="Titre 2"/>
          <p:cNvSpPr>
            <a:spLocks noGrp="1"/>
          </p:cNvSpPr>
          <p:nvPr>
            <p:ph type="title"/>
          </p:nvPr>
        </p:nvSpPr>
        <p:spPr>
          <a:xfrm>
            <a:off x="467544" y="2780928"/>
            <a:ext cx="7620000" cy="1143000"/>
          </a:xfrm>
        </p:spPr>
        <p:txBody>
          <a:bodyPr/>
          <a:lstStyle/>
          <a:p>
            <a:r>
              <a:rPr lang="en-US" sz="2800" b="1" i="1" dirty="0"/>
              <a:t>SFX Knowledge Base Advisory Board </a:t>
            </a:r>
            <a:r>
              <a:rPr lang="en-US" sz="2800" b="1" i="1" dirty="0" smtClean="0"/>
              <a:t> (KBAB</a:t>
            </a:r>
            <a:r>
              <a:rPr lang="en-US" sz="2800" b="1" i="1" dirty="0"/>
              <a:t>)</a:t>
            </a:r>
            <a:endParaRPr lang="fr-BE" sz="2800"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31840" cy="10109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ZoneTexte 6"/>
          <p:cNvSpPr txBox="1"/>
          <p:nvPr/>
        </p:nvSpPr>
        <p:spPr>
          <a:xfrm>
            <a:off x="2627784" y="5745450"/>
            <a:ext cx="5616624" cy="646331"/>
          </a:xfrm>
          <a:prstGeom prst="rect">
            <a:avLst/>
          </a:prstGeom>
          <a:noFill/>
        </p:spPr>
        <p:txBody>
          <a:bodyPr wrap="square" rtlCol="0">
            <a:spAutoFit/>
          </a:bodyPr>
          <a:lstStyle/>
          <a:p>
            <a:pPr algn="r"/>
            <a:r>
              <a:rPr lang="fr-BE" dirty="0" smtClean="0"/>
              <a:t>François Renaville, </a:t>
            </a:r>
            <a:r>
              <a:rPr lang="en-US" dirty="0"/>
              <a:t>University of </a:t>
            </a:r>
            <a:r>
              <a:rPr lang="en-US" dirty="0" smtClean="0"/>
              <a:t>Liege </a:t>
            </a:r>
          </a:p>
          <a:p>
            <a:pPr algn="r"/>
            <a:r>
              <a:rPr lang="fr-BE" dirty="0"/>
              <a:t>Mark </a:t>
            </a:r>
            <a:r>
              <a:rPr lang="fr-BE" dirty="0" err="1" smtClean="0"/>
              <a:t>Needleman</a:t>
            </a:r>
            <a:r>
              <a:rPr lang="fr-BE" dirty="0" smtClean="0"/>
              <a:t>, </a:t>
            </a:r>
            <a:r>
              <a:rPr lang="fr-BE" dirty="0"/>
              <a:t>Florida Virtual Campus </a:t>
            </a:r>
          </a:p>
        </p:txBody>
      </p:sp>
      <p:sp>
        <p:nvSpPr>
          <p:cNvPr id="8" name="ZoneTexte 7"/>
          <p:cNvSpPr txBox="1"/>
          <p:nvPr/>
        </p:nvSpPr>
        <p:spPr>
          <a:xfrm>
            <a:off x="4139952" y="303024"/>
            <a:ext cx="4216549" cy="677108"/>
          </a:xfrm>
          <a:prstGeom prst="rect">
            <a:avLst/>
          </a:prstGeom>
          <a:noFill/>
        </p:spPr>
        <p:txBody>
          <a:bodyPr wrap="square" rtlCol="0">
            <a:spAutoFit/>
          </a:bodyPr>
          <a:lstStyle/>
          <a:p>
            <a:pPr algn="r"/>
            <a:r>
              <a:rPr lang="fr-BE" sz="2000" b="1" dirty="0" err="1" smtClean="0"/>
              <a:t>IGeLU</a:t>
            </a:r>
            <a:r>
              <a:rPr lang="fr-BE" sz="2000" b="1" dirty="0" smtClean="0"/>
              <a:t> 2014 </a:t>
            </a:r>
            <a:r>
              <a:rPr lang="fr-BE" sz="2000" b="1" dirty="0" err="1" smtClean="0"/>
              <a:t>Conference</a:t>
            </a:r>
            <a:r>
              <a:rPr lang="fr-BE" sz="2000" b="1" dirty="0" smtClean="0"/>
              <a:t> Oxford</a:t>
            </a:r>
          </a:p>
          <a:p>
            <a:pPr algn="r"/>
            <a:r>
              <a:rPr lang="fr-BE" dirty="0" err="1" smtClean="0"/>
              <a:t>September</a:t>
            </a:r>
            <a:r>
              <a:rPr lang="fr-BE" dirty="0" smtClean="0"/>
              <a:t> 15-17, 2014</a:t>
            </a:r>
            <a:endParaRPr lang="fr-BE" dirty="0"/>
          </a:p>
        </p:txBody>
      </p:sp>
      <p:sp>
        <p:nvSpPr>
          <p:cNvPr id="10" name="ZoneTexte 9"/>
          <p:cNvSpPr txBox="1"/>
          <p:nvPr/>
        </p:nvSpPr>
        <p:spPr>
          <a:xfrm>
            <a:off x="3779912" y="6494204"/>
            <a:ext cx="4464496" cy="338554"/>
          </a:xfrm>
          <a:prstGeom prst="rect">
            <a:avLst/>
          </a:prstGeom>
          <a:noFill/>
        </p:spPr>
        <p:txBody>
          <a:bodyPr wrap="square" rtlCol="0">
            <a:spAutoFit/>
          </a:bodyPr>
          <a:lstStyle/>
          <a:p>
            <a:pPr algn="r"/>
            <a:r>
              <a:rPr lang="fr-BE" sz="1600" dirty="0" err="1"/>
              <a:t>Download</a:t>
            </a:r>
            <a:r>
              <a:rPr lang="fr-BE" sz="1600" dirty="0"/>
              <a:t>: </a:t>
            </a:r>
            <a:r>
              <a:rPr lang="fr-BE" sz="1600" dirty="0">
                <a:hlinkClick r:id="rId3"/>
              </a:rPr>
              <a:t>http://</a:t>
            </a:r>
            <a:r>
              <a:rPr lang="fr-BE" sz="1600" dirty="0" smtClean="0">
                <a:hlinkClick r:id="rId3"/>
              </a:rPr>
              <a:t>hdl.handle.net/2268/171986</a:t>
            </a:r>
            <a:r>
              <a:rPr lang="fr-BE" sz="1600" dirty="0"/>
              <a:t> </a:t>
            </a:r>
            <a:r>
              <a:rPr lang="fr-BE" sz="1600" dirty="0" smtClean="0"/>
              <a:t>    </a:t>
            </a:r>
            <a:endParaRPr lang="fr-BE" sz="1600" dirty="0"/>
          </a:p>
        </p:txBody>
      </p:sp>
    </p:spTree>
    <p:extLst>
      <p:ext uri="{BB962C8B-B14F-4D97-AF65-F5344CB8AC3E}">
        <p14:creationId xmlns:p14="http://schemas.microsoft.com/office/powerpoint/2010/main" val="3045411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Analysis</a:t>
            </a:r>
            <a:r>
              <a:rPr lang="fr-BE" dirty="0"/>
              <a:t> 2</a:t>
            </a:r>
          </a:p>
        </p:txBody>
      </p:sp>
      <p:sp>
        <p:nvSpPr>
          <p:cNvPr id="3" name="Espace réservé du contenu 2"/>
          <p:cNvSpPr>
            <a:spLocks noGrp="1"/>
          </p:cNvSpPr>
          <p:nvPr>
            <p:ph idx="1"/>
          </p:nvPr>
        </p:nvSpPr>
        <p:spPr/>
        <p:txBody>
          <a:bodyPr>
            <a:normAutofit/>
          </a:bodyPr>
          <a:lstStyle/>
          <a:p>
            <a:r>
              <a:rPr lang="fr-BE" dirty="0" smtClean="0"/>
              <a:t>University </a:t>
            </a:r>
            <a:r>
              <a:rPr lang="fr-BE" dirty="0"/>
              <a:t>of </a:t>
            </a:r>
            <a:r>
              <a:rPr lang="fr-BE" dirty="0" err="1" smtClean="0"/>
              <a:t>Liege</a:t>
            </a:r>
            <a:r>
              <a:rPr lang="fr-BE" dirty="0" smtClean="0"/>
              <a:t> Library </a:t>
            </a:r>
            <a:r>
              <a:rPr lang="en-US" dirty="0" smtClean="0"/>
              <a:t>(January </a:t>
            </a:r>
            <a:r>
              <a:rPr lang="en-US" dirty="0"/>
              <a:t>2014) </a:t>
            </a:r>
            <a:endParaRPr lang="en-US" dirty="0" smtClean="0"/>
          </a:p>
          <a:p>
            <a:pPr lvl="1"/>
            <a:r>
              <a:rPr lang="en-US" dirty="0" smtClean="0"/>
              <a:t>81,881 active </a:t>
            </a:r>
            <a:r>
              <a:rPr lang="en-US" dirty="0"/>
              <a:t>object portfolios (journals) </a:t>
            </a:r>
            <a:r>
              <a:rPr lang="en-US" dirty="0" smtClean="0"/>
              <a:t>-&gt; </a:t>
            </a:r>
            <a:r>
              <a:rPr lang="en-US" b="1" dirty="0"/>
              <a:t>62,769 </a:t>
            </a:r>
            <a:r>
              <a:rPr lang="en-US" dirty="0" smtClean="0"/>
              <a:t> </a:t>
            </a:r>
            <a:r>
              <a:rPr lang="en-US" dirty="0"/>
              <a:t>distinct objects after de-duplication. </a:t>
            </a:r>
            <a:endParaRPr lang="en-US" dirty="0" smtClean="0"/>
          </a:p>
          <a:p>
            <a:pPr lvl="1"/>
            <a:r>
              <a:rPr lang="en-US" b="1" dirty="0"/>
              <a:t>34,449 </a:t>
            </a:r>
            <a:r>
              <a:rPr lang="en-US" b="1" dirty="0" smtClean="0"/>
              <a:t> </a:t>
            </a:r>
            <a:r>
              <a:rPr lang="en-US" b="1" dirty="0"/>
              <a:t>(</a:t>
            </a:r>
            <a:r>
              <a:rPr lang="en-US" b="1" dirty="0" smtClean="0"/>
              <a:t>54.9%) </a:t>
            </a:r>
            <a:r>
              <a:rPr lang="en-US" b="1" dirty="0"/>
              <a:t>have no category at </a:t>
            </a:r>
            <a:r>
              <a:rPr lang="en-US" b="1" dirty="0" smtClean="0"/>
              <a:t>all</a:t>
            </a:r>
            <a:endParaRPr lang="en-US" b="1"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10</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graphicFrame>
        <p:nvGraphicFramePr>
          <p:cNvPr id="7" name="Graphique 6"/>
          <p:cNvGraphicFramePr/>
          <p:nvPr>
            <p:extLst>
              <p:ext uri="{D42A27DB-BD31-4B8C-83A1-F6EECF244321}">
                <p14:modId xmlns:p14="http://schemas.microsoft.com/office/powerpoint/2010/main" val="1671843582"/>
              </p:ext>
            </p:extLst>
          </p:nvPr>
        </p:nvGraphicFramePr>
        <p:xfrm>
          <a:off x="611560" y="3140968"/>
          <a:ext cx="7128792" cy="35996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3353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par>
                          <p:cTn id="7" fill="hold">
                            <p:stCondLst>
                              <p:cond delay="0"/>
                            </p:stCondLst>
                            <p:childTnLst>
                              <p:par>
                                <p:cTn id="8" presetID="31" presetClass="entr" presetSubtype="0" fill="hold" grpId="0" nodeType="afterEffect">
                                  <p:stCondLst>
                                    <p:cond delay="2000"/>
                                  </p:stCondLst>
                                  <p:childTnLst>
                                    <p:set>
                                      <p:cBhvr>
                                        <p:cTn id="9" dur="1" fill="hold">
                                          <p:stCondLst>
                                            <p:cond delay="0"/>
                                          </p:stCondLst>
                                        </p:cTn>
                                        <p:tgtEl>
                                          <p:spTgt spid="7"/>
                                        </p:tgtEl>
                                        <p:attrNameLst>
                                          <p:attrName>style.visibility</p:attrName>
                                        </p:attrNameLst>
                                      </p:cBhvr>
                                      <p:to>
                                        <p:strVal val="visible"/>
                                      </p:to>
                                    </p:set>
                                    <p:anim calcmode="lin" valueType="num">
                                      <p:cBhvr>
                                        <p:cTn id="10" dur="1000" fill="hold"/>
                                        <p:tgtEl>
                                          <p:spTgt spid="7"/>
                                        </p:tgtEl>
                                        <p:attrNameLst>
                                          <p:attrName>ppt_w</p:attrName>
                                        </p:attrNameLst>
                                      </p:cBhvr>
                                      <p:tavLst>
                                        <p:tav tm="0">
                                          <p:val>
                                            <p:fltVal val="0"/>
                                          </p:val>
                                        </p:tav>
                                        <p:tav tm="100000">
                                          <p:val>
                                            <p:strVal val="#ppt_w"/>
                                          </p:val>
                                        </p:tav>
                                      </p:tavLst>
                                    </p:anim>
                                    <p:anim calcmode="lin" valueType="num">
                                      <p:cBhvr>
                                        <p:cTn id="11" dur="1000" fill="hold"/>
                                        <p:tgtEl>
                                          <p:spTgt spid="7"/>
                                        </p:tgtEl>
                                        <p:attrNameLst>
                                          <p:attrName>ppt_h</p:attrName>
                                        </p:attrNameLst>
                                      </p:cBhvr>
                                      <p:tavLst>
                                        <p:tav tm="0">
                                          <p:val>
                                            <p:fltVal val="0"/>
                                          </p:val>
                                        </p:tav>
                                        <p:tav tm="100000">
                                          <p:val>
                                            <p:strVal val="#ppt_h"/>
                                          </p:val>
                                        </p:tav>
                                      </p:tavLst>
                                    </p:anim>
                                    <p:anim calcmode="lin" valueType="num">
                                      <p:cBhvr>
                                        <p:cTn id="12" dur="1000" fill="hold"/>
                                        <p:tgtEl>
                                          <p:spTgt spid="7"/>
                                        </p:tgtEl>
                                        <p:attrNameLst>
                                          <p:attrName>style.rotation</p:attrName>
                                        </p:attrNameLst>
                                      </p:cBhvr>
                                      <p:tavLst>
                                        <p:tav tm="0">
                                          <p:val>
                                            <p:fltVal val="90"/>
                                          </p:val>
                                        </p:tav>
                                        <p:tav tm="100000">
                                          <p:val>
                                            <p:fltVal val="0"/>
                                          </p:val>
                                        </p:tav>
                                      </p:tavLst>
                                    </p:anim>
                                    <p:animEffect transition="in" filter="fade">
                                      <p:cBhvr>
                                        <p:cTn id="1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dirty="0"/>
          </a:p>
        </p:txBody>
      </p:sp>
      <p:sp>
        <p:nvSpPr>
          <p:cNvPr id="3" name="Espace réservé du contenu 2"/>
          <p:cNvSpPr>
            <a:spLocks noGrp="1"/>
          </p:cNvSpPr>
          <p:nvPr>
            <p:ph idx="1"/>
          </p:nvPr>
        </p:nvSpPr>
        <p:spPr/>
        <p:txBody>
          <a:bodyPr>
            <a:normAutofit lnSpcReduction="10000"/>
          </a:bodyPr>
          <a:lstStyle/>
          <a:p>
            <a:pPr marL="114300" indent="0">
              <a:buNone/>
            </a:pPr>
            <a:r>
              <a:rPr lang="en-US" sz="2000" dirty="0"/>
              <a:t>From those 34,449 </a:t>
            </a:r>
            <a:r>
              <a:rPr lang="en-US" sz="2000" dirty="0" smtClean="0"/>
              <a:t>objects</a:t>
            </a:r>
            <a:r>
              <a:rPr lang="en-US" sz="2000" dirty="0"/>
              <a:t> </a:t>
            </a:r>
            <a:r>
              <a:rPr lang="en-US" sz="2000" dirty="0" smtClean="0"/>
              <a:t>with no category:</a:t>
            </a:r>
            <a:endParaRPr lang="en-US" sz="2000" dirty="0"/>
          </a:p>
          <a:p>
            <a:pPr marL="114300" indent="0">
              <a:buNone/>
            </a:pPr>
            <a:endParaRPr lang="en-US" sz="2000" b="1" dirty="0" smtClean="0"/>
          </a:p>
          <a:p>
            <a:r>
              <a:rPr lang="en-US" sz="2000" b="1" dirty="0" smtClean="0"/>
              <a:t>ISSN?</a:t>
            </a:r>
          </a:p>
          <a:p>
            <a:pPr lvl="1"/>
            <a:r>
              <a:rPr lang="en-US" sz="1800" dirty="0" smtClean="0"/>
              <a:t>17,494 </a:t>
            </a:r>
            <a:r>
              <a:rPr lang="en-US" sz="1800" dirty="0"/>
              <a:t>(50.8%) have got a print ISSN </a:t>
            </a:r>
            <a:endParaRPr lang="en-US" sz="1800" dirty="0" smtClean="0"/>
          </a:p>
          <a:p>
            <a:pPr lvl="1"/>
            <a:r>
              <a:rPr lang="en-US" sz="1800" dirty="0" smtClean="0"/>
              <a:t>5,405 </a:t>
            </a:r>
            <a:r>
              <a:rPr lang="en-US" sz="1800" dirty="0"/>
              <a:t>(15.7%) have got a online </a:t>
            </a:r>
            <a:r>
              <a:rPr lang="en-US" sz="1800" dirty="0" smtClean="0"/>
              <a:t>ISSN</a:t>
            </a:r>
          </a:p>
          <a:p>
            <a:pPr lvl="1"/>
            <a:r>
              <a:rPr lang="en-US" sz="1800" dirty="0" smtClean="0"/>
              <a:t>4,615 (</a:t>
            </a:r>
            <a:r>
              <a:rPr lang="en-US" sz="1800" dirty="0"/>
              <a:t>13.4%) have </a:t>
            </a:r>
            <a:r>
              <a:rPr lang="en-US" sz="1800" dirty="0" smtClean="0"/>
              <a:t>both</a:t>
            </a:r>
          </a:p>
          <a:p>
            <a:r>
              <a:rPr lang="en-US" sz="2000" dirty="0" smtClean="0">
                <a:sym typeface="Wingdings" panose="05000000000000000000" pitchFamily="2" charset="2"/>
              </a:rPr>
              <a:t></a:t>
            </a:r>
            <a:r>
              <a:rPr lang="en-US" sz="2000" dirty="0" smtClean="0"/>
              <a:t>Almost </a:t>
            </a:r>
            <a:r>
              <a:rPr lang="en-US" sz="2000" b="1" dirty="0" smtClean="0"/>
              <a:t>65</a:t>
            </a:r>
            <a:r>
              <a:rPr lang="en-US" sz="2000" b="1" dirty="0"/>
              <a:t>% </a:t>
            </a:r>
            <a:r>
              <a:rPr lang="en-US" sz="2000" dirty="0"/>
              <a:t>have got at least one </a:t>
            </a:r>
            <a:r>
              <a:rPr lang="en-US" sz="2000" dirty="0" smtClean="0"/>
              <a:t>ISSN</a:t>
            </a:r>
          </a:p>
          <a:p>
            <a:endParaRPr lang="en-US" sz="2000" dirty="0"/>
          </a:p>
          <a:p>
            <a:r>
              <a:rPr lang="en-US" sz="2000" b="1" dirty="0" smtClean="0"/>
              <a:t>Publishers?</a:t>
            </a:r>
          </a:p>
          <a:p>
            <a:pPr lvl="1"/>
            <a:r>
              <a:rPr lang="en-US" sz="1800" dirty="0" smtClean="0"/>
              <a:t>Elsevier: 		262</a:t>
            </a:r>
          </a:p>
          <a:p>
            <a:pPr lvl="1"/>
            <a:r>
              <a:rPr lang="en-US" sz="1800" dirty="0" smtClean="0"/>
              <a:t>Springer: 		249</a:t>
            </a:r>
          </a:p>
          <a:p>
            <a:pPr lvl="1"/>
            <a:r>
              <a:rPr lang="en-US" sz="1800" dirty="0" smtClean="0"/>
              <a:t>Taylor &amp; Francis: 	55</a:t>
            </a:r>
          </a:p>
          <a:p>
            <a:pPr lvl="1"/>
            <a:r>
              <a:rPr lang="en-US" sz="1800" dirty="0" smtClean="0"/>
              <a:t>Wiley: 		49</a:t>
            </a:r>
          </a:p>
          <a:p>
            <a:pPr lvl="1"/>
            <a:r>
              <a:rPr lang="en-US" sz="1800" dirty="0"/>
              <a:t>SAGE Publications: 	36</a:t>
            </a:r>
          </a:p>
          <a:p>
            <a:pPr lvl="1"/>
            <a:r>
              <a:rPr lang="en-US" sz="1800" dirty="0" smtClean="0"/>
              <a:t>NPG: 		15</a:t>
            </a:r>
          </a:p>
          <a:p>
            <a:pPr marL="114300" indent="0">
              <a:buNone/>
            </a:pPr>
            <a:endParaRPr lang="fr-BE" sz="2000"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11</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316495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Ex </a:t>
            </a:r>
            <a:r>
              <a:rPr lang="fr-BE" dirty="0" err="1" smtClean="0"/>
              <a:t>Libris’s</a:t>
            </a:r>
            <a:r>
              <a:rPr lang="fr-BE" dirty="0" smtClean="0"/>
              <a:t> feedback</a:t>
            </a:r>
            <a:endParaRPr lang="fr-BE" dirty="0"/>
          </a:p>
        </p:txBody>
      </p:sp>
      <p:sp>
        <p:nvSpPr>
          <p:cNvPr id="3" name="Espace réservé du contenu 2"/>
          <p:cNvSpPr>
            <a:spLocks noGrp="1"/>
          </p:cNvSpPr>
          <p:nvPr>
            <p:ph idx="1"/>
          </p:nvPr>
        </p:nvSpPr>
        <p:spPr/>
        <p:txBody>
          <a:bodyPr/>
          <a:lstStyle/>
          <a:p>
            <a:r>
              <a:rPr lang="en-US" dirty="0" smtClean="0"/>
              <a:t>Ex </a:t>
            </a:r>
            <a:r>
              <a:rPr lang="en-US" dirty="0" err="1" smtClean="0"/>
              <a:t>Libris</a:t>
            </a:r>
            <a:r>
              <a:rPr lang="en-US" dirty="0" smtClean="0"/>
              <a:t> is </a:t>
            </a:r>
            <a:r>
              <a:rPr lang="en-US" dirty="0"/>
              <a:t>testing options to add substantially more categories by using CONSER as the basis and map the categories to SFX. </a:t>
            </a:r>
            <a:endParaRPr lang="en-US" dirty="0" smtClean="0"/>
          </a:p>
          <a:p>
            <a:pPr lvl="1"/>
            <a:r>
              <a:rPr lang="en-US" dirty="0" smtClean="0"/>
              <a:t>If successful </a:t>
            </a:r>
            <a:r>
              <a:rPr lang="en-US" dirty="0" smtClean="0">
                <a:sym typeface="Wingdings" panose="05000000000000000000" pitchFamily="2" charset="2"/>
              </a:rPr>
              <a:t></a:t>
            </a:r>
            <a:r>
              <a:rPr lang="en-US" dirty="0" smtClean="0"/>
              <a:t> can be done </a:t>
            </a:r>
            <a:r>
              <a:rPr lang="en-US" dirty="0"/>
              <a:t>on an ongoing basis. </a:t>
            </a:r>
            <a:endParaRPr lang="en-US" dirty="0" smtClean="0"/>
          </a:p>
          <a:p>
            <a:pPr lvl="1"/>
            <a:r>
              <a:rPr lang="en-US" dirty="0" smtClean="0"/>
              <a:t>Mapping </a:t>
            </a:r>
            <a:r>
              <a:rPr lang="en-US" dirty="0"/>
              <a:t>table and </a:t>
            </a:r>
            <a:r>
              <a:rPr lang="en-US" dirty="0" smtClean="0"/>
              <a:t>process are created</a:t>
            </a:r>
          </a:p>
          <a:p>
            <a:pPr lvl="1"/>
            <a:r>
              <a:rPr lang="en-US" dirty="0" smtClean="0"/>
              <a:t>Ex </a:t>
            </a:r>
            <a:r>
              <a:rPr lang="en-US" dirty="0" err="1" smtClean="0"/>
              <a:t>Libris</a:t>
            </a:r>
            <a:r>
              <a:rPr lang="en-US" dirty="0" smtClean="0"/>
              <a:t> is in </a:t>
            </a:r>
            <a:r>
              <a:rPr lang="en-US" dirty="0"/>
              <a:t>the midst of testing the </a:t>
            </a:r>
            <a:r>
              <a:rPr lang="en-US" dirty="0" smtClean="0"/>
              <a:t>result (a </a:t>
            </a:r>
            <a:r>
              <a:rPr lang="en-US" dirty="0"/>
              <a:t>few more </a:t>
            </a:r>
            <a:r>
              <a:rPr lang="en-US" dirty="0" smtClean="0"/>
              <a:t>weeks) </a:t>
            </a:r>
            <a:r>
              <a:rPr lang="en-US" dirty="0"/>
              <a:t>and </a:t>
            </a:r>
            <a:r>
              <a:rPr lang="en-US" dirty="0" smtClean="0"/>
              <a:t>might </a:t>
            </a:r>
            <a:r>
              <a:rPr lang="en-US" dirty="0"/>
              <a:t>have to adjust the process several times.  </a:t>
            </a:r>
            <a:endParaRPr lang="en-US" dirty="0" smtClean="0"/>
          </a:p>
          <a:p>
            <a:endParaRPr lang="en-US" dirty="0" smtClean="0"/>
          </a:p>
          <a:p>
            <a:r>
              <a:rPr lang="en-US" dirty="0" smtClean="0"/>
              <a:t>No </a:t>
            </a:r>
            <a:r>
              <a:rPr lang="en-US" dirty="0"/>
              <a:t>plan to add subject categories to </a:t>
            </a:r>
            <a:r>
              <a:rPr lang="en-US" dirty="0" smtClean="0"/>
              <a:t>e-books </a:t>
            </a:r>
            <a:r>
              <a:rPr lang="en-US" dirty="0"/>
              <a:t>– given the large number of </a:t>
            </a:r>
            <a:r>
              <a:rPr lang="en-US" dirty="0" smtClean="0"/>
              <a:t>e-books </a:t>
            </a:r>
            <a:r>
              <a:rPr lang="en-US" dirty="0"/>
              <a:t>as opposed to </a:t>
            </a:r>
            <a:r>
              <a:rPr lang="en-US" dirty="0" smtClean="0"/>
              <a:t>e-journals</a:t>
            </a:r>
            <a:endParaRPr lang="fr-BE" dirty="0">
              <a:solidFill>
                <a:srgbClr val="FF0000"/>
              </a:solidFill>
            </a:endParaRPr>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12</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4265807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(3) </a:t>
            </a:r>
            <a:r>
              <a:rPr lang="fr-BE" dirty="0" err="1" smtClean="0"/>
              <a:t>Undef</a:t>
            </a:r>
            <a:endParaRPr lang="fr-BE" dirty="0"/>
          </a:p>
        </p:txBody>
      </p:sp>
      <p:sp>
        <p:nvSpPr>
          <p:cNvPr id="3" name="Espace réservé du contenu 2"/>
          <p:cNvSpPr>
            <a:spLocks noGrp="1"/>
          </p:cNvSpPr>
          <p:nvPr>
            <p:ph idx="1"/>
          </p:nvPr>
        </p:nvSpPr>
        <p:spPr/>
        <p:txBody>
          <a:bodyPr/>
          <a:lstStyle/>
          <a:p>
            <a:r>
              <a:rPr lang="en-US" dirty="0" smtClean="0"/>
              <a:t>Thresholds </a:t>
            </a:r>
            <a:r>
              <a:rPr lang="en-US" dirty="0"/>
              <a:t>should avoid "</a:t>
            </a:r>
            <a:r>
              <a:rPr lang="en-US" dirty="0" err="1"/>
              <a:t>undef</a:t>
            </a:r>
            <a:r>
              <a:rPr lang="en-US" dirty="0"/>
              <a:t>" when </a:t>
            </a:r>
            <a:r>
              <a:rPr lang="en-US" dirty="0" smtClean="0"/>
              <a:t>possible  </a:t>
            </a:r>
          </a:p>
          <a:p>
            <a:endParaRPr lang="en-US" dirty="0"/>
          </a:p>
          <a:p>
            <a:pPr lvl="1"/>
            <a:r>
              <a:rPr lang="en-US" dirty="0" smtClean="0"/>
              <a:t>Some </a:t>
            </a:r>
            <a:r>
              <a:rPr lang="en-US" dirty="0"/>
              <a:t>journals start or end full text in the middle of a year, and targets vendors may have clearly stated that.  </a:t>
            </a:r>
            <a:endParaRPr lang="en-US" dirty="0" smtClean="0"/>
          </a:p>
          <a:p>
            <a:pPr lvl="1"/>
            <a:r>
              <a:rPr lang="en-US" dirty="0" err="1" smtClean="0"/>
              <a:t>Eg</a:t>
            </a:r>
            <a:r>
              <a:rPr lang="en-US" dirty="0" smtClean="0"/>
              <a:t>: </a:t>
            </a:r>
            <a:r>
              <a:rPr lang="en-US" i="1" dirty="0"/>
              <a:t>Journal of </a:t>
            </a:r>
            <a:r>
              <a:rPr lang="en-US" i="1" dirty="0" smtClean="0"/>
              <a:t>Nursing Regulation </a:t>
            </a:r>
            <a:r>
              <a:rPr lang="en-US" dirty="0"/>
              <a:t>on CINAHL. </a:t>
            </a:r>
            <a:endParaRPr lang="en-US" dirty="0" smtClean="0"/>
          </a:p>
          <a:p>
            <a:pPr lvl="2"/>
            <a:r>
              <a:rPr lang="en-US" dirty="0" smtClean="0"/>
              <a:t>EBSCO </a:t>
            </a:r>
            <a:r>
              <a:rPr lang="en-US" dirty="0"/>
              <a:t>says on CINAHL that the full text coverage is "10/01/2010 to present" </a:t>
            </a:r>
            <a:r>
              <a:rPr lang="en-US" dirty="0" smtClean="0"/>
              <a:t>(October 2010-present)</a:t>
            </a:r>
          </a:p>
          <a:p>
            <a:pPr lvl="2"/>
            <a:r>
              <a:rPr lang="en-US" dirty="0" smtClean="0"/>
              <a:t>but </a:t>
            </a:r>
            <a:r>
              <a:rPr lang="en-US" dirty="0"/>
              <a:t>SFX KB says "$</a:t>
            </a:r>
            <a:r>
              <a:rPr lang="en-US" dirty="0" err="1"/>
              <a:t>obj</a:t>
            </a:r>
            <a:r>
              <a:rPr lang="en-US" dirty="0"/>
              <a:t>-&gt;</a:t>
            </a:r>
            <a:r>
              <a:rPr lang="en-US" dirty="0" err="1"/>
              <a:t>parsedDate</a:t>
            </a:r>
            <a:r>
              <a:rPr lang="en-US" dirty="0"/>
              <a:t>('&gt;=',2010,undef,undef)".  </a:t>
            </a:r>
            <a:endParaRPr lang="en-US" dirty="0" smtClean="0"/>
          </a:p>
          <a:p>
            <a:pPr marL="777240" lvl="2" indent="0">
              <a:buNone/>
            </a:pPr>
            <a:r>
              <a:rPr lang="en-US" dirty="0" smtClean="0">
                <a:sym typeface="Wingdings" panose="05000000000000000000" pitchFamily="2" charset="2"/>
              </a:rPr>
              <a:t> D</a:t>
            </a:r>
            <a:r>
              <a:rPr lang="en-US" dirty="0" smtClean="0"/>
              <a:t>ead </a:t>
            </a:r>
            <a:r>
              <a:rPr lang="en-US" dirty="0"/>
              <a:t>links </a:t>
            </a:r>
            <a:r>
              <a:rPr lang="en-US" dirty="0" smtClean="0"/>
              <a:t>happen </a:t>
            </a:r>
            <a:r>
              <a:rPr lang="en-US" dirty="0"/>
              <a:t>when earlier 2010 issues are needed</a:t>
            </a:r>
            <a:r>
              <a:rPr lang="en-US" dirty="0" smtClean="0"/>
              <a:t>.</a:t>
            </a:r>
          </a:p>
          <a:p>
            <a:pPr lvl="1"/>
            <a:endParaRPr lang="en-US" dirty="0" smtClean="0"/>
          </a:p>
          <a:p>
            <a:pPr lvl="1"/>
            <a:r>
              <a:rPr lang="en-US" dirty="0" smtClean="0"/>
              <a:t>Double ‘</a:t>
            </a:r>
            <a:r>
              <a:rPr lang="en-US" dirty="0" err="1" smtClean="0"/>
              <a:t>undef</a:t>
            </a:r>
            <a:r>
              <a:rPr lang="en-US" dirty="0" smtClean="0"/>
              <a:t>’ is especially source of trouble</a:t>
            </a:r>
            <a:endParaRPr lang="en-US" dirty="0"/>
          </a:p>
          <a:p>
            <a:pPr marL="411480" lvl="1" indent="0">
              <a:buNone/>
            </a:pPr>
            <a:r>
              <a:rPr lang="fr-BE" dirty="0" smtClean="0">
                <a:sym typeface="Wingdings" panose="05000000000000000000" pitchFamily="2" charset="2"/>
              </a:rPr>
              <a:t> </a:t>
            </a:r>
            <a:r>
              <a:rPr lang="fr-BE" dirty="0" err="1" smtClean="0"/>
              <a:t>Analysis</a:t>
            </a:r>
            <a:r>
              <a:rPr lang="fr-BE" dirty="0" smtClean="0"/>
              <a:t> of </a:t>
            </a:r>
            <a:r>
              <a:rPr lang="fr-BE" dirty="0" err="1" smtClean="0"/>
              <a:t>samples</a:t>
            </a:r>
            <a:r>
              <a:rPr lang="fr-BE" dirty="0" smtClean="0"/>
              <a:t> </a:t>
            </a:r>
            <a:r>
              <a:rPr lang="fr-BE" dirty="0" err="1" smtClean="0"/>
              <a:t>from</a:t>
            </a:r>
            <a:r>
              <a:rPr lang="fr-BE" dirty="0" smtClean="0"/>
              <a:t> SFX </a:t>
            </a:r>
            <a:r>
              <a:rPr lang="fr-BE" dirty="0"/>
              <a:t>4 </a:t>
            </a:r>
            <a:r>
              <a:rPr lang="fr-BE" dirty="0" err="1"/>
              <a:t>Revision</a:t>
            </a:r>
            <a:r>
              <a:rPr lang="fr-BE" dirty="0"/>
              <a:t> </a:t>
            </a:r>
            <a:r>
              <a:rPr lang="fr-BE" dirty="0" smtClean="0"/>
              <a:t>20143200</a:t>
            </a:r>
            <a:endParaRPr lang="fr-BE" dirty="0"/>
          </a:p>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13</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313011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Double ‘</a:t>
            </a:r>
            <a:r>
              <a:rPr lang="fr-BE" dirty="0" err="1" smtClean="0"/>
              <a:t>Undef</a:t>
            </a:r>
            <a:r>
              <a:rPr lang="fr-BE" dirty="0" smtClean="0"/>
              <a:t>’ </a:t>
            </a:r>
            <a:r>
              <a:rPr lang="fr-BE" dirty="0" err="1" smtClean="0"/>
              <a:t>Publishers</a:t>
            </a:r>
            <a:r>
              <a:rPr lang="fr-BE" dirty="0" smtClean="0"/>
              <a:t> </a:t>
            </a:r>
            <a:r>
              <a:rPr lang="fr-BE" dirty="0" err="1" smtClean="0"/>
              <a:t>Targets</a:t>
            </a:r>
            <a:endParaRPr lang="fr-BE"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448625232"/>
              </p:ext>
            </p:extLst>
          </p:nvPr>
        </p:nvGraphicFramePr>
        <p:xfrm>
          <a:off x="395536" y="1196752"/>
          <a:ext cx="7632848" cy="5170170"/>
        </p:xfrm>
        <a:graphic>
          <a:graphicData uri="http://schemas.openxmlformats.org/drawingml/2006/table">
            <a:tbl>
              <a:tblPr firstRow="1" bandRow="1">
                <a:tableStyleId>{5C22544A-7EE6-4342-B048-85BDC9FD1C3A}</a:tableStyleId>
              </a:tblPr>
              <a:tblGrid>
                <a:gridCol w="3747034"/>
                <a:gridCol w="1179622"/>
                <a:gridCol w="1318401"/>
                <a:gridCol w="1387791"/>
              </a:tblGrid>
              <a:tr h="370840">
                <a:tc>
                  <a:txBody>
                    <a:bodyPr/>
                    <a:lstStyle/>
                    <a:p>
                      <a:pPr algn="ctr"/>
                      <a:r>
                        <a:rPr lang="fr-BE" sz="1600" dirty="0" err="1" smtClean="0"/>
                        <a:t>getFullTxt</a:t>
                      </a:r>
                      <a:r>
                        <a:rPr lang="fr-BE" sz="1600" dirty="0" smtClean="0"/>
                        <a:t> </a:t>
                      </a:r>
                      <a:r>
                        <a:rPr lang="fr-BE" sz="1600" dirty="0" err="1" smtClean="0"/>
                        <a:t>Targets</a:t>
                      </a:r>
                      <a:endParaRPr lang="fr-BE" sz="1600" dirty="0" smtClean="0"/>
                    </a:p>
                  </a:txBody>
                  <a:tcPr anchor="ctr"/>
                </a:tc>
                <a:tc>
                  <a:txBody>
                    <a:bodyPr/>
                    <a:lstStyle/>
                    <a:p>
                      <a:pPr algn="ctr"/>
                      <a:r>
                        <a:rPr lang="fr-BE" sz="1600" dirty="0" smtClean="0"/>
                        <a:t>portfolios </a:t>
                      </a:r>
                      <a:r>
                        <a:rPr lang="fr-BE" sz="1600" dirty="0" err="1" smtClean="0"/>
                        <a:t>with</a:t>
                      </a:r>
                      <a:r>
                        <a:rPr lang="fr-BE" sz="1600" dirty="0" smtClean="0"/>
                        <a:t> (e)ISSN</a:t>
                      </a:r>
                      <a:endParaRPr lang="fr-BE" sz="1600" dirty="0"/>
                    </a:p>
                  </a:txBody>
                  <a:tcPr anchor="ctr"/>
                </a:tc>
                <a:tc gridSpan="2">
                  <a:txBody>
                    <a:bodyPr/>
                    <a:lstStyle/>
                    <a:p>
                      <a:pPr algn="ctr"/>
                      <a:r>
                        <a:rPr lang="fr-BE" sz="1600" dirty="0" smtClean="0"/>
                        <a:t>At least 2 ‘</a:t>
                      </a:r>
                      <a:r>
                        <a:rPr lang="fr-BE" sz="1600" dirty="0" err="1" smtClean="0"/>
                        <a:t>undef</a:t>
                      </a:r>
                      <a:r>
                        <a:rPr lang="fr-BE" sz="1600" dirty="0" smtClean="0"/>
                        <a:t>’</a:t>
                      </a:r>
                      <a:r>
                        <a:rPr lang="fr-BE" sz="1600" baseline="0" dirty="0" smtClean="0"/>
                        <a:t> </a:t>
                      </a:r>
                    </a:p>
                    <a:p>
                      <a:pPr algn="ctr"/>
                      <a:r>
                        <a:rPr lang="fr-BE" sz="1600" baseline="0" dirty="0" smtClean="0"/>
                        <a:t>(for volume and issue) in THRESHOLD_GLOBAL</a:t>
                      </a:r>
                      <a:endParaRPr lang="fr-BE" sz="1600" dirty="0"/>
                    </a:p>
                  </a:txBody>
                  <a:tcPr anchor="ctr"/>
                </a:tc>
                <a:tc hMerge="1">
                  <a:txBody>
                    <a:bodyPr/>
                    <a:lstStyle/>
                    <a:p>
                      <a:endParaRPr lang="fr-BE"/>
                    </a:p>
                  </a:txBody>
                  <a:tcPr/>
                </a:tc>
              </a:tr>
              <a:tr h="0">
                <a:tc>
                  <a:txBody>
                    <a:bodyPr/>
                    <a:lstStyle/>
                    <a:p>
                      <a:pPr marL="0" algn="l" defTabSz="914400" rtl="0" eaLnBrk="1" fontAlgn="b" latinLnBrk="0" hangingPunct="1"/>
                      <a:r>
                        <a:rPr lang="fr-BE" sz="1600" kern="1200" dirty="0">
                          <a:solidFill>
                            <a:schemeClr val="tx1"/>
                          </a:solidFill>
                          <a:latin typeface="+mn-lt"/>
                          <a:ea typeface="+mn-ea"/>
                          <a:cs typeface="+mn-cs"/>
                        </a:rPr>
                        <a:t>AMERICAN_CHEMICAL_SOCIETY_JOURNALS</a:t>
                      </a:r>
                    </a:p>
                  </a:txBody>
                  <a:tcPr marL="9525" marR="9525" marT="9525" marB="0" anchor="ctr"/>
                </a:tc>
                <a:tc>
                  <a:txBody>
                    <a:bodyPr/>
                    <a:lstStyle/>
                    <a:p>
                      <a:pPr algn="ctr"/>
                      <a:r>
                        <a:rPr lang="fr-BE" sz="1600" dirty="0" smtClean="0"/>
                        <a:t>75</a:t>
                      </a:r>
                      <a:endParaRPr lang="fr-BE" sz="1600" dirty="0"/>
                    </a:p>
                  </a:txBody>
                  <a:tcPr anchor="ctr"/>
                </a:tc>
                <a:tc>
                  <a:txBody>
                    <a:bodyPr/>
                    <a:lstStyle/>
                    <a:p>
                      <a:pPr algn="ctr"/>
                      <a:r>
                        <a:rPr lang="fr-BE" sz="1600" dirty="0" smtClean="0"/>
                        <a:t>0</a:t>
                      </a:r>
                      <a:endParaRPr lang="fr-BE" sz="1600" dirty="0"/>
                    </a:p>
                  </a:txBody>
                  <a:tcPr anchor="ctr"/>
                </a:tc>
                <a:tc>
                  <a:txBody>
                    <a:bodyPr/>
                    <a:lstStyle/>
                    <a:p>
                      <a:pPr algn="ctr"/>
                      <a:r>
                        <a:rPr lang="fr-BE" sz="1600" dirty="0" smtClean="0">
                          <a:solidFill>
                            <a:schemeClr val="tx1"/>
                          </a:solidFill>
                        </a:rPr>
                        <a:t>0%</a:t>
                      </a:r>
                      <a:endParaRPr lang="fr-BE" sz="1600" dirty="0">
                        <a:solidFill>
                          <a:schemeClr val="tx1"/>
                        </a:solidFill>
                      </a:endParaRPr>
                    </a:p>
                  </a:txBody>
                  <a:tcPr anchor="ctr"/>
                </a:tc>
              </a:tr>
              <a:tr h="0">
                <a:tc>
                  <a:txBody>
                    <a:bodyPr/>
                    <a:lstStyle/>
                    <a:p>
                      <a:pPr marL="0" algn="l" defTabSz="914400" rtl="0" eaLnBrk="1" fontAlgn="b" latinLnBrk="0" hangingPunct="1"/>
                      <a:r>
                        <a:rPr lang="fr-BE" sz="1600" kern="1200" dirty="0">
                          <a:solidFill>
                            <a:schemeClr val="tx1"/>
                          </a:solidFill>
                          <a:latin typeface="+mn-lt"/>
                          <a:ea typeface="+mn-ea"/>
                          <a:cs typeface="+mn-cs"/>
                        </a:rPr>
                        <a:t>ANNUAL_REVIEWS_COMPLETE</a:t>
                      </a:r>
                    </a:p>
                  </a:txBody>
                  <a:tcPr marL="9525" marR="9525" marT="9525" marB="0" anchor="ctr"/>
                </a:tc>
                <a:tc>
                  <a:txBody>
                    <a:bodyPr/>
                    <a:lstStyle/>
                    <a:p>
                      <a:pPr algn="ctr"/>
                      <a:r>
                        <a:rPr lang="fr-BE" sz="1600" dirty="0" smtClean="0"/>
                        <a:t>58</a:t>
                      </a:r>
                      <a:endParaRPr lang="fr-BE" sz="1600" dirty="0"/>
                    </a:p>
                  </a:txBody>
                  <a:tcPr anchor="ctr"/>
                </a:tc>
                <a:tc>
                  <a:txBody>
                    <a:bodyPr/>
                    <a:lstStyle/>
                    <a:p>
                      <a:pPr algn="ctr"/>
                      <a:r>
                        <a:rPr lang="fr-BE" sz="1600" dirty="0" smtClean="0"/>
                        <a:t>0</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dirty="0" smtClean="0">
                          <a:solidFill>
                            <a:schemeClr val="tx1"/>
                          </a:solidFill>
                        </a:rPr>
                        <a:t>0%</a:t>
                      </a:r>
                    </a:p>
                  </a:txBody>
                  <a:tcPr anchor="ctr"/>
                </a:tc>
              </a:tr>
              <a:tr h="0">
                <a:tc>
                  <a:txBody>
                    <a:bodyPr/>
                    <a:lstStyle/>
                    <a:p>
                      <a:pPr marL="0" algn="l" defTabSz="914400" rtl="0" eaLnBrk="1" fontAlgn="b" latinLnBrk="0" hangingPunct="1"/>
                      <a:r>
                        <a:rPr lang="fr-BE" sz="1600" kern="1200" dirty="0" smtClean="0">
                          <a:solidFill>
                            <a:schemeClr val="tx1"/>
                          </a:solidFill>
                          <a:latin typeface="+mn-lt"/>
                          <a:ea typeface="+mn-ea"/>
                          <a:cs typeface="+mn-cs"/>
                        </a:rPr>
                        <a:t>BRILLONLINE_JOURNALS</a:t>
                      </a:r>
                      <a:endParaRPr lang="fr-BE" sz="1600" kern="1200" dirty="0">
                        <a:solidFill>
                          <a:schemeClr val="tx1"/>
                        </a:solidFill>
                        <a:latin typeface="+mn-lt"/>
                        <a:ea typeface="+mn-ea"/>
                        <a:cs typeface="+mn-cs"/>
                      </a:endParaRPr>
                    </a:p>
                  </a:txBody>
                  <a:tcPr marL="9525" marR="9525" marT="9525" marB="0" anchor="ctr"/>
                </a:tc>
                <a:tc>
                  <a:txBody>
                    <a:bodyPr/>
                    <a:lstStyle/>
                    <a:p>
                      <a:pPr algn="ctr"/>
                      <a:r>
                        <a:rPr lang="fr-BE" sz="1600" dirty="0" smtClean="0"/>
                        <a:t>252</a:t>
                      </a:r>
                      <a:endParaRPr lang="fr-BE" sz="1600" dirty="0"/>
                    </a:p>
                  </a:txBody>
                  <a:tcPr anchor="ctr"/>
                </a:tc>
                <a:tc>
                  <a:txBody>
                    <a:bodyPr/>
                    <a:lstStyle/>
                    <a:p>
                      <a:pPr algn="ctr"/>
                      <a:r>
                        <a:rPr lang="fr-BE" sz="1600" dirty="0" smtClean="0"/>
                        <a:t>0</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dirty="0" smtClean="0">
                          <a:solidFill>
                            <a:schemeClr val="tx1"/>
                          </a:solidFill>
                        </a:rPr>
                        <a:t>0%</a:t>
                      </a:r>
                    </a:p>
                  </a:txBody>
                  <a:tcPr anchor="ctr"/>
                </a:tc>
              </a:tr>
              <a:tr h="0">
                <a:tc>
                  <a:txBody>
                    <a:bodyPr/>
                    <a:lstStyle/>
                    <a:p>
                      <a:pPr marL="0" algn="l" defTabSz="914400" rtl="0" eaLnBrk="1" fontAlgn="b" latinLnBrk="0" hangingPunct="1"/>
                      <a:r>
                        <a:rPr lang="fr-BE" sz="1600" kern="1200" dirty="0" smtClean="0">
                          <a:solidFill>
                            <a:schemeClr val="tx1"/>
                          </a:solidFill>
                          <a:latin typeface="+mn-lt"/>
                          <a:ea typeface="+mn-ea"/>
                          <a:cs typeface="+mn-cs"/>
                        </a:rPr>
                        <a:t>CAMBRIDGE_UNIVERSITY_PRESS_JOURNALS_COMPLETE</a:t>
                      </a:r>
                    </a:p>
                  </a:txBody>
                  <a:tcPr marL="9525" marR="9525" marT="9525" marB="0" anchor="ctr"/>
                </a:tc>
                <a:tc>
                  <a:txBody>
                    <a:bodyPr/>
                    <a:lstStyle/>
                    <a:p>
                      <a:pPr algn="ctr"/>
                      <a:r>
                        <a:rPr lang="fr-BE" sz="1600" dirty="0" smtClean="0"/>
                        <a:t>469</a:t>
                      </a:r>
                      <a:endParaRPr lang="fr-BE" sz="1600" dirty="0"/>
                    </a:p>
                  </a:txBody>
                  <a:tcPr anchor="ctr"/>
                </a:tc>
                <a:tc>
                  <a:txBody>
                    <a:bodyPr/>
                    <a:lstStyle/>
                    <a:p>
                      <a:pPr algn="ctr"/>
                      <a:r>
                        <a:rPr lang="fr-BE" sz="1600" dirty="0" smtClean="0"/>
                        <a:t>0</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dirty="0" smtClean="0">
                          <a:solidFill>
                            <a:schemeClr val="tx1"/>
                          </a:solidFill>
                        </a:rPr>
                        <a:t>0%</a:t>
                      </a:r>
                    </a:p>
                  </a:txBody>
                  <a:tcPr anchor="ctr"/>
                </a:tc>
              </a:tr>
              <a:tr h="0">
                <a:tc>
                  <a:txBody>
                    <a:bodyPr/>
                    <a:lstStyle/>
                    <a:p>
                      <a:pPr marL="0" algn="l" defTabSz="914400" rtl="0" eaLnBrk="1" fontAlgn="b" latinLnBrk="0" hangingPunct="1"/>
                      <a:r>
                        <a:rPr lang="fr-BE" sz="1600" kern="1200" dirty="0">
                          <a:solidFill>
                            <a:schemeClr val="tx1"/>
                          </a:solidFill>
                          <a:latin typeface="+mn-lt"/>
                          <a:ea typeface="+mn-ea"/>
                          <a:cs typeface="+mn-cs"/>
                        </a:rPr>
                        <a:t>ELSEVIER_SD_SCIENCE_DIRECT_COMPLETE</a:t>
                      </a:r>
                    </a:p>
                  </a:txBody>
                  <a:tcPr marL="9525" marR="9525" marT="9525" marB="0" anchor="ctr"/>
                </a:tc>
                <a:tc>
                  <a:txBody>
                    <a:bodyPr/>
                    <a:lstStyle/>
                    <a:p>
                      <a:pPr algn="ctr"/>
                      <a:r>
                        <a:rPr lang="fr-BE" sz="1600" dirty="0" smtClean="0"/>
                        <a:t>3,698</a:t>
                      </a:r>
                      <a:endParaRPr lang="fr-BE" sz="1600" dirty="0"/>
                    </a:p>
                  </a:txBody>
                  <a:tcPr anchor="ctr"/>
                </a:tc>
                <a:tc>
                  <a:txBody>
                    <a:bodyPr/>
                    <a:lstStyle/>
                    <a:p>
                      <a:pPr algn="ctr"/>
                      <a:r>
                        <a:rPr lang="fr-BE" sz="1600" dirty="0" smtClean="0"/>
                        <a:t>24</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kern="1200" dirty="0">
                          <a:solidFill>
                            <a:schemeClr val="tx1"/>
                          </a:solidFill>
                          <a:latin typeface="+mn-lt"/>
                          <a:ea typeface="+mn-ea"/>
                          <a:cs typeface="+mn-cs"/>
                        </a:rPr>
                        <a:t>0,6%</a:t>
                      </a:r>
                    </a:p>
                  </a:txBody>
                  <a:tcPr marL="9525" marR="9525" marT="9525" marB="0" anchor="ctr"/>
                </a:tc>
              </a:tr>
              <a:tr h="0">
                <a:tc>
                  <a:txBody>
                    <a:bodyPr/>
                    <a:lstStyle/>
                    <a:p>
                      <a:pPr marL="0" algn="l" defTabSz="914400" rtl="0" eaLnBrk="1" fontAlgn="b" latinLnBrk="0" hangingPunct="1"/>
                      <a:r>
                        <a:rPr lang="fr-BE" sz="1600" kern="1200" dirty="0" smtClean="0">
                          <a:solidFill>
                            <a:schemeClr val="tx1"/>
                          </a:solidFill>
                          <a:latin typeface="+mn-lt"/>
                          <a:ea typeface="+mn-ea"/>
                          <a:cs typeface="+mn-cs"/>
                        </a:rPr>
                        <a:t>EMERALD_EJOURNALS_PREMIER</a:t>
                      </a:r>
                    </a:p>
                  </a:txBody>
                  <a:tcPr marL="9525" marR="9525" marT="9525" marB="0" anchor="b"/>
                </a:tc>
                <a:tc>
                  <a:txBody>
                    <a:bodyPr/>
                    <a:lstStyle/>
                    <a:p>
                      <a:pPr algn="ctr"/>
                      <a:r>
                        <a:rPr lang="fr-BE" sz="1600" dirty="0" smtClean="0"/>
                        <a:t>350</a:t>
                      </a:r>
                      <a:endParaRPr lang="fr-BE" sz="1600" dirty="0"/>
                    </a:p>
                  </a:txBody>
                  <a:tcPr anchor="ctr"/>
                </a:tc>
                <a:tc>
                  <a:txBody>
                    <a:bodyPr/>
                    <a:lstStyle/>
                    <a:p>
                      <a:pPr algn="ctr"/>
                      <a:r>
                        <a:rPr lang="fr-BE" sz="1600" dirty="0" smtClean="0"/>
                        <a:t>1</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kern="1200" dirty="0">
                          <a:solidFill>
                            <a:schemeClr val="tx1"/>
                          </a:solidFill>
                          <a:latin typeface="+mn-lt"/>
                          <a:ea typeface="+mn-ea"/>
                          <a:cs typeface="+mn-cs"/>
                        </a:rPr>
                        <a:t>0,3%</a:t>
                      </a:r>
                    </a:p>
                  </a:txBody>
                  <a:tcPr marL="9525" marR="9525" marT="9525" marB="0" anchor="ctr"/>
                </a:tc>
              </a:tr>
              <a:tr h="0">
                <a:tc>
                  <a:txBody>
                    <a:bodyPr/>
                    <a:lstStyle/>
                    <a:p>
                      <a:pPr marL="0" algn="l" defTabSz="914400" rtl="0" eaLnBrk="1" fontAlgn="b" latinLnBrk="0" hangingPunct="1"/>
                      <a:r>
                        <a:rPr lang="fr-BE" sz="1600" kern="1200" dirty="0">
                          <a:solidFill>
                            <a:schemeClr val="tx1"/>
                          </a:solidFill>
                          <a:latin typeface="+mn-lt"/>
                          <a:ea typeface="+mn-ea"/>
                          <a:cs typeface="+mn-cs"/>
                        </a:rPr>
                        <a:t>OXFORD_UNIVERSITY_PRESS_COMPLETE</a:t>
                      </a:r>
                    </a:p>
                  </a:txBody>
                  <a:tcPr marL="9525" marR="9525" marT="9525" marB="0" anchor="b"/>
                </a:tc>
                <a:tc>
                  <a:txBody>
                    <a:bodyPr/>
                    <a:lstStyle/>
                    <a:p>
                      <a:pPr algn="ctr"/>
                      <a:r>
                        <a:rPr lang="fr-BE" sz="1600" dirty="0" smtClean="0"/>
                        <a:t>324</a:t>
                      </a:r>
                      <a:endParaRPr lang="fr-BE" sz="1600" dirty="0"/>
                    </a:p>
                  </a:txBody>
                  <a:tcPr anchor="ctr"/>
                </a:tc>
                <a:tc>
                  <a:txBody>
                    <a:bodyPr/>
                    <a:lstStyle/>
                    <a:p>
                      <a:pPr algn="ctr"/>
                      <a:r>
                        <a:rPr lang="fr-BE" sz="1600" dirty="0" smtClean="0"/>
                        <a:t>14</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kern="1200" dirty="0">
                          <a:solidFill>
                            <a:schemeClr val="tx1"/>
                          </a:solidFill>
                          <a:latin typeface="+mn-lt"/>
                          <a:ea typeface="+mn-ea"/>
                          <a:cs typeface="+mn-cs"/>
                        </a:rPr>
                        <a:t>4,3%</a:t>
                      </a:r>
                    </a:p>
                  </a:txBody>
                  <a:tcPr marL="9525" marR="9525" marT="9525" marB="0" anchor="ctr"/>
                </a:tc>
              </a:tr>
              <a:tr h="0">
                <a:tc>
                  <a:txBody>
                    <a:bodyPr/>
                    <a:lstStyle/>
                    <a:p>
                      <a:pPr algn="l" fontAlgn="b"/>
                      <a:r>
                        <a:rPr lang="fr-BE" sz="1600" b="0" i="0" u="none" strike="noStrike" dirty="0" smtClean="0">
                          <a:solidFill>
                            <a:schemeClr val="tx1"/>
                          </a:solidFill>
                          <a:effectLst/>
                          <a:latin typeface="Calibri"/>
                        </a:rPr>
                        <a:t>SAGE_COMPLETE</a:t>
                      </a:r>
                      <a:endParaRPr lang="fr-BE" sz="1600" b="0" i="0" u="none" strike="noStrike" dirty="0">
                        <a:solidFill>
                          <a:schemeClr val="tx1"/>
                        </a:solidFill>
                        <a:effectLst/>
                        <a:latin typeface="Calibri"/>
                      </a:endParaRPr>
                    </a:p>
                  </a:txBody>
                  <a:tcPr marL="9525" marR="9525" marT="9525" marB="0" anchor="ctr"/>
                </a:tc>
                <a:tc>
                  <a:txBody>
                    <a:bodyPr/>
                    <a:lstStyle/>
                    <a:p>
                      <a:pPr algn="ctr"/>
                      <a:r>
                        <a:rPr lang="fr-BE" sz="1600" dirty="0" smtClean="0"/>
                        <a:t>803</a:t>
                      </a:r>
                      <a:endParaRPr lang="fr-BE" sz="1600" dirty="0"/>
                    </a:p>
                  </a:txBody>
                  <a:tcPr anchor="ctr"/>
                </a:tc>
                <a:tc>
                  <a:txBody>
                    <a:bodyPr/>
                    <a:lstStyle/>
                    <a:p>
                      <a:pPr algn="ctr"/>
                      <a:r>
                        <a:rPr lang="fr-BE" sz="1600" dirty="0" smtClean="0"/>
                        <a:t>26</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kern="1200" dirty="0">
                          <a:solidFill>
                            <a:schemeClr val="tx1"/>
                          </a:solidFill>
                          <a:latin typeface="+mn-lt"/>
                          <a:ea typeface="+mn-ea"/>
                          <a:cs typeface="+mn-cs"/>
                        </a:rPr>
                        <a:t>3,2%</a:t>
                      </a:r>
                    </a:p>
                  </a:txBody>
                  <a:tcPr marL="9525" marR="9525" marT="9525" marB="0" anchor="ctr"/>
                </a:tc>
              </a:tr>
              <a:tr h="0">
                <a:tc>
                  <a:txBody>
                    <a:bodyPr/>
                    <a:lstStyle/>
                    <a:p>
                      <a:pPr algn="l" fontAlgn="b"/>
                      <a:r>
                        <a:rPr lang="fr-BE" sz="1600" b="0" i="0" u="none" strike="noStrike" dirty="0">
                          <a:solidFill>
                            <a:schemeClr val="tx1"/>
                          </a:solidFill>
                          <a:effectLst/>
                          <a:latin typeface="Calibri"/>
                        </a:rPr>
                        <a:t>SPRINGER_LINK_JOURNALS_STANDARD</a:t>
                      </a:r>
                    </a:p>
                  </a:txBody>
                  <a:tcPr marL="9525" marR="9525" marT="9525" marB="0" anchor="ctr"/>
                </a:tc>
                <a:tc>
                  <a:txBody>
                    <a:bodyPr/>
                    <a:lstStyle/>
                    <a:p>
                      <a:pPr algn="ctr"/>
                      <a:r>
                        <a:rPr lang="fr-BE" sz="1600" dirty="0" smtClean="0"/>
                        <a:t>2,983</a:t>
                      </a:r>
                      <a:endParaRPr lang="fr-BE" sz="1600" dirty="0"/>
                    </a:p>
                  </a:txBody>
                  <a:tcPr anchor="ctr"/>
                </a:tc>
                <a:tc>
                  <a:txBody>
                    <a:bodyPr/>
                    <a:lstStyle/>
                    <a:p>
                      <a:pPr algn="ctr"/>
                      <a:r>
                        <a:rPr lang="fr-BE" sz="1600" dirty="0" smtClean="0"/>
                        <a:t>1,107</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b="1" kern="1200" dirty="0">
                          <a:solidFill>
                            <a:srgbClr val="FF9900"/>
                          </a:solidFill>
                          <a:latin typeface="+mn-lt"/>
                          <a:ea typeface="+mn-ea"/>
                          <a:cs typeface="+mn-cs"/>
                        </a:rPr>
                        <a:t>37,1%</a:t>
                      </a:r>
                    </a:p>
                  </a:txBody>
                  <a:tcPr marL="9525" marR="9525" marT="9525" marB="0" anchor="ctr"/>
                </a:tc>
              </a:tr>
              <a:tr h="0">
                <a:tc>
                  <a:txBody>
                    <a:bodyPr/>
                    <a:lstStyle/>
                    <a:p>
                      <a:pPr algn="l" fontAlgn="b"/>
                      <a:r>
                        <a:rPr lang="fr-BE" sz="1600" b="0" i="0" u="none" strike="noStrike" dirty="0" smtClean="0">
                          <a:solidFill>
                            <a:schemeClr val="tx1"/>
                          </a:solidFill>
                          <a:effectLst/>
                          <a:latin typeface="+mn-lt"/>
                        </a:rPr>
                        <a:t>SPRINGER_LINK_ONLINE_JOURNALS_ARCHIVE_COMPLETE</a:t>
                      </a:r>
                    </a:p>
                  </a:txBody>
                  <a:tcPr marL="9525" marR="9525" marT="9525" marB="0" anchor="ctr"/>
                </a:tc>
                <a:tc>
                  <a:txBody>
                    <a:bodyPr/>
                    <a:lstStyle/>
                    <a:p>
                      <a:pPr algn="ctr"/>
                      <a:r>
                        <a:rPr lang="fr-BE" sz="1600" dirty="0" smtClean="0"/>
                        <a:t>1,251</a:t>
                      </a:r>
                      <a:endParaRPr lang="fr-BE" sz="1600" dirty="0"/>
                    </a:p>
                  </a:txBody>
                  <a:tcPr anchor="ctr"/>
                </a:tc>
                <a:tc>
                  <a:txBody>
                    <a:bodyPr/>
                    <a:lstStyle/>
                    <a:p>
                      <a:pPr algn="ctr"/>
                      <a:r>
                        <a:rPr lang="fr-BE" sz="1600" dirty="0" smtClean="0"/>
                        <a:t>223</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b="1" kern="1200" dirty="0">
                          <a:solidFill>
                            <a:srgbClr val="FF9900"/>
                          </a:solidFill>
                          <a:latin typeface="+mn-lt"/>
                          <a:ea typeface="+mn-ea"/>
                          <a:cs typeface="+mn-cs"/>
                        </a:rPr>
                        <a:t>17,8%</a:t>
                      </a:r>
                    </a:p>
                  </a:txBody>
                  <a:tcPr marL="9525" marR="9525" marT="9525" marB="0" anchor="ctr"/>
                </a:tc>
              </a:tr>
              <a:tr h="0">
                <a:tc>
                  <a:txBody>
                    <a:bodyPr/>
                    <a:lstStyle/>
                    <a:p>
                      <a:pPr algn="l" fontAlgn="b"/>
                      <a:r>
                        <a:rPr lang="fr-BE" sz="1600" b="0" i="0" u="none" strike="noStrike" dirty="0">
                          <a:solidFill>
                            <a:schemeClr val="tx1"/>
                          </a:solidFill>
                          <a:effectLst/>
                          <a:latin typeface="Calibri"/>
                        </a:rPr>
                        <a:t>TAYLOR_FRANCIS_ONLINE_COMPLETE</a:t>
                      </a:r>
                    </a:p>
                  </a:txBody>
                  <a:tcPr marL="9525" marR="9525" marT="9525" marB="0" anchor="ctr"/>
                </a:tc>
                <a:tc>
                  <a:txBody>
                    <a:bodyPr/>
                    <a:lstStyle/>
                    <a:p>
                      <a:pPr algn="ctr"/>
                      <a:r>
                        <a:rPr lang="fr-BE" sz="1600" dirty="0" smtClean="0"/>
                        <a:t>2,457</a:t>
                      </a:r>
                      <a:endParaRPr lang="fr-BE" sz="1600" dirty="0"/>
                    </a:p>
                  </a:txBody>
                  <a:tcPr anchor="ctr"/>
                </a:tc>
                <a:tc>
                  <a:txBody>
                    <a:bodyPr/>
                    <a:lstStyle/>
                    <a:p>
                      <a:pPr algn="ctr"/>
                      <a:r>
                        <a:rPr lang="fr-BE" sz="1600" dirty="0" smtClean="0"/>
                        <a:t>76</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kern="1200" dirty="0">
                          <a:solidFill>
                            <a:schemeClr val="tx1"/>
                          </a:solidFill>
                          <a:latin typeface="+mn-lt"/>
                          <a:ea typeface="+mn-ea"/>
                          <a:cs typeface="+mn-cs"/>
                        </a:rPr>
                        <a:t>3,1%</a:t>
                      </a:r>
                    </a:p>
                  </a:txBody>
                  <a:tcPr marL="9525" marR="9525" marT="9525" marB="0" anchor="ctr"/>
                </a:tc>
              </a:tr>
              <a:tr h="0">
                <a:tc>
                  <a:txBody>
                    <a:bodyPr/>
                    <a:lstStyle/>
                    <a:p>
                      <a:pPr algn="l" fontAlgn="b"/>
                      <a:r>
                        <a:rPr lang="fr-BE" sz="1600" b="0" i="0" u="none" strike="noStrike" dirty="0">
                          <a:solidFill>
                            <a:schemeClr val="tx1"/>
                          </a:solidFill>
                          <a:effectLst/>
                          <a:latin typeface="Calibri"/>
                        </a:rPr>
                        <a:t>WILEY_ONLINE_LIBRARY_JOURNALS</a:t>
                      </a:r>
                    </a:p>
                  </a:txBody>
                  <a:tcPr marL="9525" marR="9525" marT="9525" marB="0" anchor="ctr"/>
                </a:tc>
                <a:tc>
                  <a:txBody>
                    <a:bodyPr/>
                    <a:lstStyle/>
                    <a:p>
                      <a:pPr algn="ctr"/>
                      <a:r>
                        <a:rPr lang="fr-BE" sz="1600" dirty="0" smtClean="0"/>
                        <a:t>2,490</a:t>
                      </a:r>
                      <a:endParaRPr lang="fr-BE" sz="1600" dirty="0"/>
                    </a:p>
                  </a:txBody>
                  <a:tcPr anchor="ctr"/>
                </a:tc>
                <a:tc>
                  <a:txBody>
                    <a:bodyPr/>
                    <a:lstStyle/>
                    <a:p>
                      <a:pPr algn="ctr"/>
                      <a:r>
                        <a:rPr lang="fr-BE" sz="1600" dirty="0" smtClean="0"/>
                        <a:t>85</a:t>
                      </a:r>
                      <a:endParaRPr lang="fr-B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600" kern="1200" dirty="0">
                          <a:solidFill>
                            <a:schemeClr val="tx1"/>
                          </a:solidFill>
                          <a:latin typeface="+mn-lt"/>
                          <a:ea typeface="+mn-ea"/>
                          <a:cs typeface="+mn-cs"/>
                        </a:rPr>
                        <a:t>3,4%</a:t>
                      </a:r>
                    </a:p>
                  </a:txBody>
                  <a:tcPr marL="9525" marR="9525" marT="9525" marB="0" anchor="ctr"/>
                </a:tc>
              </a:tr>
            </a:tbl>
          </a:graphicData>
        </a:graphic>
      </p:graphicFrame>
      <p:sp>
        <p:nvSpPr>
          <p:cNvPr id="4" name="Espace réservé du numéro de diapositive 3"/>
          <p:cNvSpPr>
            <a:spLocks noGrp="1"/>
          </p:cNvSpPr>
          <p:nvPr>
            <p:ph type="sldNum" sz="quarter" idx="12"/>
          </p:nvPr>
        </p:nvSpPr>
        <p:spPr/>
        <p:txBody>
          <a:bodyPr/>
          <a:lstStyle/>
          <a:p>
            <a:fld id="{E667ED75-B537-4810-9364-B7D9FE7FDC55}" type="slidenum">
              <a:rPr lang="en-US" smtClean="0"/>
              <a:pPr/>
              <a:t>14</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37625516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Double ‘</a:t>
            </a:r>
            <a:r>
              <a:rPr lang="fr-BE" dirty="0" err="1" smtClean="0"/>
              <a:t>Undef</a:t>
            </a:r>
            <a:r>
              <a:rPr lang="fr-BE" dirty="0"/>
              <a:t>’ </a:t>
            </a:r>
            <a:r>
              <a:rPr lang="fr-BE" dirty="0" smtClean="0"/>
              <a:t>in </a:t>
            </a:r>
            <a:r>
              <a:rPr lang="fr-BE" dirty="0" err="1" smtClean="0"/>
              <a:t>Third</a:t>
            </a:r>
            <a:r>
              <a:rPr lang="fr-BE" dirty="0" smtClean="0"/>
              <a:t> Parties </a:t>
            </a:r>
            <a:r>
              <a:rPr lang="fr-BE" dirty="0" err="1" smtClean="0"/>
              <a:t>Targets</a:t>
            </a:r>
            <a:endParaRPr lang="fr-BE"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179955675"/>
              </p:ext>
            </p:extLst>
          </p:nvPr>
        </p:nvGraphicFramePr>
        <p:xfrm>
          <a:off x="467544" y="1556792"/>
          <a:ext cx="7560840" cy="3331845"/>
        </p:xfrm>
        <a:graphic>
          <a:graphicData uri="http://schemas.openxmlformats.org/drawingml/2006/table">
            <a:tbl>
              <a:tblPr firstRow="1" bandRow="1">
                <a:tableStyleId>{5C22544A-7EE6-4342-B048-85BDC9FD1C3A}</a:tableStyleId>
              </a:tblPr>
              <a:tblGrid>
                <a:gridCol w="3442883"/>
                <a:gridCol w="1215135"/>
                <a:gridCol w="1350150"/>
                <a:gridCol w="1552672"/>
              </a:tblGrid>
              <a:tr h="370840">
                <a:tc>
                  <a:txBody>
                    <a:bodyPr/>
                    <a:lstStyle/>
                    <a:p>
                      <a:pPr algn="ctr"/>
                      <a:r>
                        <a:rPr lang="fr-BE" sz="1600" dirty="0" err="1" smtClean="0"/>
                        <a:t>getFullTxt</a:t>
                      </a:r>
                      <a:r>
                        <a:rPr lang="fr-BE" sz="1600" dirty="0" smtClean="0"/>
                        <a:t> </a:t>
                      </a:r>
                      <a:r>
                        <a:rPr lang="fr-BE" sz="1600" dirty="0" err="1" smtClean="0"/>
                        <a:t>Targets</a:t>
                      </a:r>
                      <a:endParaRPr lang="fr-BE" sz="1600" dirty="0" smtClean="0"/>
                    </a:p>
                  </a:txBody>
                  <a:tcPr anchor="ctr"/>
                </a:tc>
                <a:tc>
                  <a:txBody>
                    <a:bodyPr/>
                    <a:lstStyle/>
                    <a:p>
                      <a:pPr algn="ctr"/>
                      <a:r>
                        <a:rPr lang="fr-BE" sz="1600" dirty="0" smtClean="0"/>
                        <a:t>portfolios </a:t>
                      </a:r>
                      <a:r>
                        <a:rPr lang="fr-BE" sz="1600" dirty="0" err="1" smtClean="0"/>
                        <a:t>with</a:t>
                      </a:r>
                      <a:r>
                        <a:rPr lang="fr-BE" sz="1600" dirty="0" smtClean="0"/>
                        <a:t> (e)ISSN</a:t>
                      </a:r>
                      <a:endParaRPr lang="fr-BE" sz="1600" dirty="0"/>
                    </a:p>
                  </a:txBody>
                  <a:tcPr anchor="ctr"/>
                </a:tc>
                <a:tc gridSpan="2">
                  <a:txBody>
                    <a:bodyPr/>
                    <a:lstStyle/>
                    <a:p>
                      <a:pPr algn="ctr"/>
                      <a:r>
                        <a:rPr lang="fr-BE" sz="1600" dirty="0" smtClean="0"/>
                        <a:t>At least 2 ‘</a:t>
                      </a:r>
                      <a:r>
                        <a:rPr lang="fr-BE" sz="1600" dirty="0" err="1" smtClean="0"/>
                        <a:t>undef</a:t>
                      </a:r>
                      <a:r>
                        <a:rPr lang="fr-BE" sz="1600" dirty="0" smtClean="0"/>
                        <a:t>’</a:t>
                      </a:r>
                      <a:r>
                        <a:rPr lang="fr-BE" sz="1600" baseline="0" dirty="0" smtClean="0"/>
                        <a:t> </a:t>
                      </a:r>
                    </a:p>
                    <a:p>
                      <a:pPr algn="ctr"/>
                      <a:r>
                        <a:rPr lang="fr-BE" sz="1600" baseline="0" dirty="0" smtClean="0"/>
                        <a:t>(for volume and issue) in THRESHOLD_GLOBAL</a:t>
                      </a:r>
                      <a:endParaRPr lang="fr-BE" sz="1600" dirty="0"/>
                    </a:p>
                  </a:txBody>
                  <a:tcPr anchor="ctr"/>
                </a:tc>
                <a:tc hMerge="1">
                  <a:txBody>
                    <a:bodyPr/>
                    <a:lstStyle/>
                    <a:p>
                      <a:endParaRPr lang="fr-BE"/>
                    </a:p>
                  </a:txBody>
                  <a:tcPr/>
                </a:tc>
              </a:tr>
              <a:tr h="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BE" sz="1600" kern="1200" dirty="0" smtClean="0">
                          <a:solidFill>
                            <a:schemeClr val="dk1"/>
                          </a:solidFill>
                          <a:latin typeface="+mn-lt"/>
                          <a:ea typeface="+mn-ea"/>
                          <a:cs typeface="+mn-cs"/>
                        </a:rPr>
                        <a:t>CAIRN_GENERAL</a:t>
                      </a:r>
                    </a:p>
                  </a:txBody>
                  <a:tcPr marL="9525" marR="9525" marT="9525" marB="0" anchor="ctr"/>
                </a:tc>
                <a:tc>
                  <a:txBody>
                    <a:bodyPr/>
                    <a:lstStyle/>
                    <a:p>
                      <a:pPr algn="ctr"/>
                      <a:r>
                        <a:rPr lang="fr-BE" sz="1600" dirty="0" smtClean="0"/>
                        <a:t>425</a:t>
                      </a:r>
                      <a:endParaRPr lang="fr-BE" sz="1600" dirty="0"/>
                    </a:p>
                  </a:txBody>
                  <a:tcPr anchor="ctr"/>
                </a:tc>
                <a:tc>
                  <a:txBody>
                    <a:bodyPr/>
                    <a:lstStyle/>
                    <a:p>
                      <a:pPr algn="ctr"/>
                      <a:r>
                        <a:rPr lang="fr-BE" sz="1600" dirty="0" smtClean="0"/>
                        <a:t>10</a:t>
                      </a:r>
                      <a:endParaRPr lang="fr-BE" sz="1600" dirty="0"/>
                    </a:p>
                  </a:txBody>
                  <a:tcPr anchor="ctr"/>
                </a:tc>
                <a:tc>
                  <a:txBody>
                    <a:bodyPr/>
                    <a:lstStyle/>
                    <a:p>
                      <a:pPr algn="ctr" fontAlgn="b"/>
                      <a:r>
                        <a:rPr lang="fr-BE" sz="1600" kern="1200" dirty="0">
                          <a:solidFill>
                            <a:schemeClr val="dk1"/>
                          </a:solidFill>
                          <a:latin typeface="+mn-lt"/>
                          <a:ea typeface="+mn-ea"/>
                          <a:cs typeface="+mn-cs"/>
                        </a:rPr>
                        <a:t>2,4%</a:t>
                      </a:r>
                    </a:p>
                  </a:txBody>
                  <a:tcPr marL="9525" marR="9525" marT="9525" marB="0" anchor="ctr"/>
                </a:tc>
              </a:tr>
              <a:tr h="0">
                <a:tc>
                  <a:txBody>
                    <a:bodyPr/>
                    <a:lstStyle/>
                    <a:p>
                      <a:pPr marL="0" algn="l" defTabSz="914400" rtl="0" eaLnBrk="1" fontAlgn="b" latinLnBrk="0" hangingPunct="1"/>
                      <a:r>
                        <a:rPr lang="fr-BE" sz="1600" kern="1200" dirty="0" smtClean="0">
                          <a:solidFill>
                            <a:schemeClr val="dk1"/>
                          </a:solidFill>
                          <a:latin typeface="+mn-lt"/>
                          <a:ea typeface="+mn-ea"/>
                          <a:cs typeface="+mn-cs"/>
                        </a:rPr>
                        <a:t>HIGHWIRE_PRESS_JOURNALS</a:t>
                      </a:r>
                      <a:endParaRPr lang="fr-BE" sz="1600" kern="1200" dirty="0">
                        <a:solidFill>
                          <a:schemeClr val="dk1"/>
                        </a:solidFill>
                        <a:latin typeface="+mn-lt"/>
                        <a:ea typeface="+mn-ea"/>
                        <a:cs typeface="+mn-cs"/>
                      </a:endParaRPr>
                    </a:p>
                  </a:txBody>
                  <a:tcPr marL="9525" marR="9525" marT="9525" marB="0" anchor="ctr"/>
                </a:tc>
                <a:tc>
                  <a:txBody>
                    <a:bodyPr/>
                    <a:lstStyle/>
                    <a:p>
                      <a:pPr algn="ctr"/>
                      <a:r>
                        <a:rPr lang="fr-BE" sz="1600" dirty="0" smtClean="0"/>
                        <a:t>1,647</a:t>
                      </a:r>
                      <a:endParaRPr lang="fr-BE" sz="1600" dirty="0"/>
                    </a:p>
                  </a:txBody>
                  <a:tcPr anchor="ctr"/>
                </a:tc>
                <a:tc>
                  <a:txBody>
                    <a:bodyPr/>
                    <a:lstStyle/>
                    <a:p>
                      <a:pPr algn="ctr"/>
                      <a:r>
                        <a:rPr lang="fr-BE" sz="1600" dirty="0" smtClean="0"/>
                        <a:t>1,596</a:t>
                      </a:r>
                      <a:endParaRPr lang="fr-BE" sz="1600" dirty="0"/>
                    </a:p>
                  </a:txBody>
                  <a:tcPr anchor="ctr"/>
                </a:tc>
                <a:tc>
                  <a:txBody>
                    <a:bodyPr/>
                    <a:lstStyle/>
                    <a:p>
                      <a:pPr algn="ctr" fontAlgn="b"/>
                      <a:r>
                        <a:rPr lang="fr-BE" sz="1600" b="1" kern="1200" dirty="0">
                          <a:solidFill>
                            <a:srgbClr val="FF0000"/>
                          </a:solidFill>
                          <a:latin typeface="+mn-lt"/>
                          <a:ea typeface="+mn-ea"/>
                          <a:cs typeface="+mn-cs"/>
                        </a:rPr>
                        <a:t>96,9%</a:t>
                      </a:r>
                    </a:p>
                  </a:txBody>
                  <a:tcPr marL="9525" marR="9525" marT="9525" marB="0" anchor="ctr"/>
                </a:tc>
              </a:tr>
              <a:tr h="0">
                <a:tc>
                  <a:txBody>
                    <a:bodyPr/>
                    <a:lstStyle/>
                    <a:p>
                      <a:pPr marL="0" algn="l" defTabSz="914400" rtl="0" eaLnBrk="1" fontAlgn="b" latinLnBrk="0" hangingPunct="1"/>
                      <a:r>
                        <a:rPr lang="fr-BE" sz="1600" kern="1200" dirty="0" smtClean="0">
                          <a:solidFill>
                            <a:schemeClr val="dk1"/>
                          </a:solidFill>
                          <a:latin typeface="+mn-lt"/>
                          <a:ea typeface="+mn-ea"/>
                          <a:cs typeface="+mn-cs"/>
                        </a:rPr>
                        <a:t>INGENTA_CONNECT_JOURNALS</a:t>
                      </a:r>
                      <a:endParaRPr lang="fr-BE" sz="1600" kern="1200" dirty="0">
                        <a:solidFill>
                          <a:schemeClr val="dk1"/>
                        </a:solidFill>
                        <a:latin typeface="+mn-lt"/>
                        <a:ea typeface="+mn-ea"/>
                        <a:cs typeface="+mn-cs"/>
                      </a:endParaRPr>
                    </a:p>
                  </a:txBody>
                  <a:tcPr marL="9525" marR="9525" marT="9525" marB="0" anchor="ctr"/>
                </a:tc>
                <a:tc>
                  <a:txBody>
                    <a:bodyPr/>
                    <a:lstStyle/>
                    <a:p>
                      <a:pPr algn="ctr"/>
                      <a:r>
                        <a:rPr lang="fr-BE" sz="1600" dirty="0" smtClean="0"/>
                        <a:t>7,797</a:t>
                      </a:r>
                      <a:endParaRPr lang="fr-BE" sz="1600" dirty="0"/>
                    </a:p>
                  </a:txBody>
                  <a:tcPr anchor="ctr"/>
                </a:tc>
                <a:tc>
                  <a:txBody>
                    <a:bodyPr/>
                    <a:lstStyle/>
                    <a:p>
                      <a:pPr algn="ctr"/>
                      <a:r>
                        <a:rPr lang="fr-BE" sz="1600" dirty="0" smtClean="0"/>
                        <a:t>611</a:t>
                      </a:r>
                      <a:endParaRPr lang="fr-BE" sz="1600" dirty="0"/>
                    </a:p>
                  </a:txBody>
                  <a:tcPr anchor="ctr"/>
                </a:tc>
                <a:tc>
                  <a:txBody>
                    <a:bodyPr/>
                    <a:lstStyle/>
                    <a:p>
                      <a:pPr algn="ctr" fontAlgn="b"/>
                      <a:r>
                        <a:rPr lang="fr-BE" sz="1600" b="1" kern="1200" dirty="0">
                          <a:solidFill>
                            <a:srgbClr val="FF9900"/>
                          </a:solidFill>
                          <a:latin typeface="+mn-lt"/>
                          <a:ea typeface="+mn-ea"/>
                          <a:cs typeface="+mn-cs"/>
                        </a:rPr>
                        <a:t>7,8%</a:t>
                      </a:r>
                    </a:p>
                  </a:txBody>
                  <a:tcPr marL="9525" marR="9525" marT="9525" marB="0" anchor="ctr"/>
                </a:tc>
              </a:tr>
              <a:tr h="0">
                <a:tc>
                  <a:txBody>
                    <a:bodyPr/>
                    <a:lstStyle/>
                    <a:p>
                      <a:pPr marL="0" algn="l" defTabSz="914400" rtl="0" eaLnBrk="1" fontAlgn="b" latinLnBrk="0" hangingPunct="1"/>
                      <a:r>
                        <a:rPr lang="fr-BE" sz="1600" kern="1200" dirty="0" smtClean="0">
                          <a:solidFill>
                            <a:schemeClr val="dk1"/>
                          </a:solidFill>
                          <a:latin typeface="+mn-lt"/>
                          <a:ea typeface="+mn-ea"/>
                          <a:cs typeface="+mn-cs"/>
                        </a:rPr>
                        <a:t>JSTOR_ARTS_AND_SCIENCES I -&gt; XIII</a:t>
                      </a:r>
                      <a:endParaRPr lang="fr-BE" sz="1600" kern="1200" dirty="0">
                        <a:solidFill>
                          <a:schemeClr val="dk1"/>
                        </a:solidFill>
                        <a:latin typeface="+mn-lt"/>
                        <a:ea typeface="+mn-ea"/>
                        <a:cs typeface="+mn-cs"/>
                      </a:endParaRPr>
                    </a:p>
                  </a:txBody>
                  <a:tcPr marL="9525" marR="9525" marT="9525" marB="0" anchor="ctr"/>
                </a:tc>
                <a:tc>
                  <a:txBody>
                    <a:bodyPr/>
                    <a:lstStyle/>
                    <a:p>
                      <a:pPr algn="ctr"/>
                      <a:r>
                        <a:rPr lang="fr-BE" sz="1600" dirty="0" smtClean="0"/>
                        <a:t>2,473</a:t>
                      </a:r>
                      <a:endParaRPr lang="fr-BE" sz="1600" dirty="0"/>
                    </a:p>
                  </a:txBody>
                  <a:tcPr anchor="ctr"/>
                </a:tc>
                <a:tc>
                  <a:txBody>
                    <a:bodyPr/>
                    <a:lstStyle/>
                    <a:p>
                      <a:pPr algn="ctr"/>
                      <a:r>
                        <a:rPr lang="fr-BE" sz="1600" dirty="0" smtClean="0"/>
                        <a:t>103</a:t>
                      </a:r>
                      <a:endParaRPr lang="fr-BE" sz="1600" dirty="0"/>
                    </a:p>
                  </a:txBody>
                  <a:tcPr anchor="ctr"/>
                </a:tc>
                <a:tc>
                  <a:txBody>
                    <a:bodyPr/>
                    <a:lstStyle/>
                    <a:p>
                      <a:pPr algn="ctr" fontAlgn="b"/>
                      <a:r>
                        <a:rPr lang="fr-BE" sz="1600" kern="1200" dirty="0">
                          <a:solidFill>
                            <a:schemeClr val="dk1"/>
                          </a:solidFill>
                          <a:latin typeface="+mn-lt"/>
                          <a:ea typeface="+mn-ea"/>
                          <a:cs typeface="+mn-cs"/>
                        </a:rPr>
                        <a:t>4,2%</a:t>
                      </a:r>
                    </a:p>
                  </a:txBody>
                  <a:tcPr marL="9525" marR="9525" marT="9525" marB="0" anchor="ctr"/>
                </a:tc>
              </a:tr>
              <a:tr h="0">
                <a:tc>
                  <a:txBody>
                    <a:bodyPr/>
                    <a:lstStyle/>
                    <a:p>
                      <a:pPr marL="0" algn="l" defTabSz="914400" rtl="0" eaLnBrk="1" fontAlgn="b" latinLnBrk="0" hangingPunct="1"/>
                      <a:r>
                        <a:rPr lang="fr-BE" sz="1600" kern="1200" dirty="0" smtClean="0">
                          <a:solidFill>
                            <a:schemeClr val="dk1"/>
                          </a:solidFill>
                          <a:latin typeface="+mn-lt"/>
                          <a:ea typeface="+mn-ea"/>
                          <a:cs typeface="+mn-cs"/>
                        </a:rPr>
                        <a:t>METAPRESS_JOURNALS</a:t>
                      </a:r>
                      <a:endParaRPr lang="fr-BE" sz="1600" kern="1200" dirty="0">
                        <a:solidFill>
                          <a:schemeClr val="dk1"/>
                        </a:solidFill>
                        <a:latin typeface="+mn-lt"/>
                        <a:ea typeface="+mn-ea"/>
                        <a:cs typeface="+mn-cs"/>
                      </a:endParaRPr>
                    </a:p>
                  </a:txBody>
                  <a:tcPr marL="9525" marR="9525" marT="9525" marB="0" anchor="ctr"/>
                </a:tc>
                <a:tc>
                  <a:txBody>
                    <a:bodyPr/>
                    <a:lstStyle/>
                    <a:p>
                      <a:pPr algn="ctr"/>
                      <a:r>
                        <a:rPr lang="fr-BE" sz="1600" dirty="0" smtClean="0"/>
                        <a:t>2,140</a:t>
                      </a:r>
                      <a:endParaRPr lang="fr-BE" sz="1600" dirty="0"/>
                    </a:p>
                  </a:txBody>
                  <a:tcPr anchor="ctr"/>
                </a:tc>
                <a:tc>
                  <a:txBody>
                    <a:bodyPr/>
                    <a:lstStyle/>
                    <a:p>
                      <a:pPr algn="ctr"/>
                      <a:r>
                        <a:rPr lang="fr-BE" sz="1600" dirty="0" smtClean="0"/>
                        <a:t>3</a:t>
                      </a:r>
                      <a:endParaRPr lang="fr-BE" sz="1600" dirty="0"/>
                    </a:p>
                  </a:txBody>
                  <a:tcPr anchor="ctr"/>
                </a:tc>
                <a:tc>
                  <a:txBody>
                    <a:bodyPr/>
                    <a:lstStyle/>
                    <a:p>
                      <a:pPr algn="ctr" fontAlgn="b"/>
                      <a:r>
                        <a:rPr lang="fr-BE" sz="1600" kern="1200" dirty="0">
                          <a:solidFill>
                            <a:schemeClr val="dk1"/>
                          </a:solidFill>
                          <a:latin typeface="+mn-lt"/>
                          <a:ea typeface="+mn-ea"/>
                          <a:cs typeface="+mn-cs"/>
                        </a:rPr>
                        <a:t>0,1%</a:t>
                      </a:r>
                    </a:p>
                  </a:txBody>
                  <a:tcPr marL="9525" marR="9525" marT="9525" marB="0" anchor="ctr"/>
                </a:tc>
              </a:tr>
              <a:tr h="0">
                <a:tc>
                  <a:txBody>
                    <a:bodyPr/>
                    <a:lstStyle/>
                    <a:p>
                      <a:pPr marL="0" algn="l" defTabSz="914400" rtl="0" eaLnBrk="1" fontAlgn="b" latinLnBrk="0" hangingPunct="1"/>
                      <a:r>
                        <a:rPr lang="fr-BE" sz="1600" kern="1200" dirty="0">
                          <a:solidFill>
                            <a:schemeClr val="dk1"/>
                          </a:solidFill>
                          <a:latin typeface="+mn-lt"/>
                          <a:ea typeface="+mn-ea"/>
                          <a:cs typeface="+mn-cs"/>
                        </a:rPr>
                        <a:t>OVID_JOURNALS_AT_OVID</a:t>
                      </a:r>
                    </a:p>
                  </a:txBody>
                  <a:tcPr marL="9525" marR="9525" marT="9525" marB="0" anchor="ctr"/>
                </a:tc>
                <a:tc>
                  <a:txBody>
                    <a:bodyPr/>
                    <a:lstStyle/>
                    <a:p>
                      <a:pPr algn="ctr"/>
                      <a:r>
                        <a:rPr lang="fr-BE" sz="1600" dirty="0" smtClean="0"/>
                        <a:t>3,020</a:t>
                      </a:r>
                      <a:endParaRPr lang="fr-BE" sz="1600" dirty="0"/>
                    </a:p>
                  </a:txBody>
                  <a:tcPr anchor="ctr"/>
                </a:tc>
                <a:tc>
                  <a:txBody>
                    <a:bodyPr/>
                    <a:lstStyle/>
                    <a:p>
                      <a:pPr algn="ctr"/>
                      <a:r>
                        <a:rPr lang="fr-BE" sz="1600" dirty="0" smtClean="0"/>
                        <a:t>7</a:t>
                      </a:r>
                      <a:endParaRPr lang="fr-BE" sz="1600" dirty="0"/>
                    </a:p>
                  </a:txBody>
                  <a:tcPr anchor="ctr"/>
                </a:tc>
                <a:tc>
                  <a:txBody>
                    <a:bodyPr/>
                    <a:lstStyle/>
                    <a:p>
                      <a:pPr algn="ctr" fontAlgn="b"/>
                      <a:r>
                        <a:rPr lang="fr-BE" sz="1600" kern="1200" dirty="0">
                          <a:solidFill>
                            <a:schemeClr val="dk1"/>
                          </a:solidFill>
                          <a:latin typeface="+mn-lt"/>
                          <a:ea typeface="+mn-ea"/>
                          <a:cs typeface="+mn-cs"/>
                        </a:rPr>
                        <a:t>0,2%</a:t>
                      </a:r>
                    </a:p>
                  </a:txBody>
                  <a:tcPr marL="9525" marR="9525" marT="9525" marB="0" anchor="ctr"/>
                </a:tc>
              </a:tr>
              <a:tr h="0">
                <a:tc>
                  <a:txBody>
                    <a:bodyPr/>
                    <a:lstStyle/>
                    <a:p>
                      <a:pPr marL="0" algn="l" defTabSz="914400" rtl="0" eaLnBrk="1" fontAlgn="b" latinLnBrk="0" hangingPunct="1"/>
                      <a:r>
                        <a:rPr lang="fr-BE" sz="1600" kern="1200" dirty="0">
                          <a:solidFill>
                            <a:schemeClr val="dk1"/>
                          </a:solidFill>
                          <a:latin typeface="+mn-lt"/>
                          <a:ea typeface="+mn-ea"/>
                          <a:cs typeface="+mn-cs"/>
                        </a:rPr>
                        <a:t>PROJECT_MUSE_STANDARD_COLLECTION</a:t>
                      </a:r>
                    </a:p>
                  </a:txBody>
                  <a:tcPr marL="9525" marR="9525" marT="9525" marB="0" anchor="ctr"/>
                </a:tc>
                <a:tc>
                  <a:txBody>
                    <a:bodyPr/>
                    <a:lstStyle/>
                    <a:p>
                      <a:pPr algn="ctr"/>
                      <a:r>
                        <a:rPr lang="fr-BE" sz="1600" dirty="0" smtClean="0"/>
                        <a:t>343</a:t>
                      </a:r>
                      <a:endParaRPr lang="fr-BE" sz="1600" dirty="0"/>
                    </a:p>
                  </a:txBody>
                  <a:tcPr anchor="ctr"/>
                </a:tc>
                <a:tc>
                  <a:txBody>
                    <a:bodyPr/>
                    <a:lstStyle/>
                    <a:p>
                      <a:pPr algn="ctr"/>
                      <a:r>
                        <a:rPr lang="fr-BE" sz="1600" dirty="0" smtClean="0"/>
                        <a:t>6</a:t>
                      </a:r>
                      <a:endParaRPr lang="fr-BE" sz="1600" dirty="0"/>
                    </a:p>
                  </a:txBody>
                  <a:tcPr anchor="ctr"/>
                </a:tc>
                <a:tc>
                  <a:txBody>
                    <a:bodyPr/>
                    <a:lstStyle/>
                    <a:p>
                      <a:pPr algn="ctr" fontAlgn="b"/>
                      <a:r>
                        <a:rPr lang="fr-BE" sz="1600" kern="1200" dirty="0">
                          <a:solidFill>
                            <a:schemeClr val="dk1"/>
                          </a:solidFill>
                          <a:latin typeface="+mn-lt"/>
                          <a:ea typeface="+mn-ea"/>
                          <a:cs typeface="+mn-cs"/>
                        </a:rPr>
                        <a:t>1,7%</a:t>
                      </a:r>
                    </a:p>
                  </a:txBody>
                  <a:tcPr marL="9525" marR="9525" marT="9525" marB="0" anchor="ctr"/>
                </a:tc>
              </a:tr>
            </a:tbl>
          </a:graphicData>
        </a:graphic>
      </p:graphicFrame>
      <p:sp>
        <p:nvSpPr>
          <p:cNvPr id="4" name="Espace réservé du numéro de diapositive 3"/>
          <p:cNvSpPr>
            <a:spLocks noGrp="1"/>
          </p:cNvSpPr>
          <p:nvPr>
            <p:ph type="sldNum" sz="quarter" idx="12"/>
          </p:nvPr>
        </p:nvSpPr>
        <p:spPr/>
        <p:txBody>
          <a:bodyPr/>
          <a:lstStyle/>
          <a:p>
            <a:fld id="{E667ED75-B537-4810-9364-B7D9FE7FDC55}" type="slidenum">
              <a:rPr lang="en-US" smtClean="0"/>
              <a:pPr/>
              <a:t>15</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1110630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Double ‘</a:t>
            </a:r>
            <a:r>
              <a:rPr lang="fr-BE" dirty="0" err="1" smtClean="0"/>
              <a:t>Undef</a:t>
            </a:r>
            <a:r>
              <a:rPr lang="fr-BE" dirty="0"/>
              <a:t>’ </a:t>
            </a:r>
            <a:r>
              <a:rPr lang="fr-BE" dirty="0" smtClean="0"/>
              <a:t>in </a:t>
            </a:r>
            <a:r>
              <a:rPr lang="fr-BE" dirty="0" err="1" smtClean="0"/>
              <a:t>AggregatorsTargets</a:t>
            </a:r>
            <a:endParaRPr lang="fr-BE"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68690450"/>
              </p:ext>
            </p:extLst>
          </p:nvPr>
        </p:nvGraphicFramePr>
        <p:xfrm>
          <a:off x="467544" y="1340768"/>
          <a:ext cx="7704856" cy="4823460"/>
        </p:xfrm>
        <a:graphic>
          <a:graphicData uri="http://schemas.openxmlformats.org/drawingml/2006/table">
            <a:tbl>
              <a:tblPr firstRow="1" bandRow="1">
                <a:tableStyleId>{5C22544A-7EE6-4342-B048-85BDC9FD1C3A}</a:tableStyleId>
              </a:tblPr>
              <a:tblGrid>
                <a:gridCol w="3852428"/>
                <a:gridCol w="1330839"/>
                <a:gridCol w="1120706"/>
                <a:gridCol w="1400883"/>
              </a:tblGrid>
              <a:tr h="370840">
                <a:tc>
                  <a:txBody>
                    <a:bodyPr/>
                    <a:lstStyle/>
                    <a:p>
                      <a:pPr algn="ctr"/>
                      <a:r>
                        <a:rPr lang="fr-BE" sz="1600" dirty="0" err="1" smtClean="0"/>
                        <a:t>getFullTxt</a:t>
                      </a:r>
                      <a:r>
                        <a:rPr lang="fr-BE" sz="1600" dirty="0" smtClean="0"/>
                        <a:t> </a:t>
                      </a:r>
                      <a:r>
                        <a:rPr lang="fr-BE" sz="1600" dirty="0" err="1" smtClean="0"/>
                        <a:t>Targets</a:t>
                      </a:r>
                      <a:endParaRPr lang="fr-BE" sz="1600" dirty="0" smtClean="0"/>
                    </a:p>
                  </a:txBody>
                  <a:tcPr anchor="ctr"/>
                </a:tc>
                <a:tc>
                  <a:txBody>
                    <a:bodyPr/>
                    <a:lstStyle/>
                    <a:p>
                      <a:pPr algn="ctr"/>
                      <a:r>
                        <a:rPr lang="fr-BE" sz="1600" dirty="0" smtClean="0"/>
                        <a:t>portfolios </a:t>
                      </a:r>
                      <a:r>
                        <a:rPr lang="fr-BE" sz="1600" dirty="0" err="1" smtClean="0"/>
                        <a:t>with</a:t>
                      </a:r>
                      <a:r>
                        <a:rPr lang="fr-BE" sz="1600" dirty="0" smtClean="0"/>
                        <a:t> (e)ISSN</a:t>
                      </a:r>
                      <a:endParaRPr lang="fr-BE" sz="1600" dirty="0"/>
                    </a:p>
                  </a:txBody>
                  <a:tcPr anchor="ctr"/>
                </a:tc>
                <a:tc gridSpan="2">
                  <a:txBody>
                    <a:bodyPr/>
                    <a:lstStyle/>
                    <a:p>
                      <a:pPr algn="ctr"/>
                      <a:r>
                        <a:rPr lang="fr-BE" sz="1600" dirty="0" smtClean="0"/>
                        <a:t>At least 2 ‘</a:t>
                      </a:r>
                      <a:r>
                        <a:rPr lang="fr-BE" sz="1600" dirty="0" err="1" smtClean="0"/>
                        <a:t>undef</a:t>
                      </a:r>
                      <a:r>
                        <a:rPr lang="fr-BE" sz="1600" dirty="0" smtClean="0"/>
                        <a:t>’</a:t>
                      </a:r>
                      <a:r>
                        <a:rPr lang="fr-BE" sz="1600" baseline="0" dirty="0" smtClean="0"/>
                        <a:t> </a:t>
                      </a:r>
                    </a:p>
                    <a:p>
                      <a:pPr algn="ctr"/>
                      <a:r>
                        <a:rPr lang="fr-BE" sz="1600" baseline="0" dirty="0" smtClean="0"/>
                        <a:t>(for volume and issue) in THRESHOLD_GLOBAL</a:t>
                      </a:r>
                      <a:endParaRPr lang="fr-BE" sz="1600" dirty="0"/>
                    </a:p>
                  </a:txBody>
                  <a:tcPr anchor="ctr"/>
                </a:tc>
                <a:tc hMerge="1">
                  <a:txBody>
                    <a:bodyPr/>
                    <a:lstStyle/>
                    <a:p>
                      <a:endParaRPr lang="fr-BE"/>
                    </a:p>
                  </a:txBody>
                  <a:tcPr/>
                </a:tc>
              </a:tr>
              <a:tr h="0">
                <a:tc>
                  <a:txBody>
                    <a:bodyPr/>
                    <a:lstStyle/>
                    <a:p>
                      <a:pPr marL="0" algn="l" defTabSz="914400" rtl="0" eaLnBrk="1" fontAlgn="b" latinLnBrk="0" hangingPunct="1"/>
                      <a:r>
                        <a:rPr lang="fr-BE" sz="1600" kern="1200" dirty="0" smtClean="0">
                          <a:solidFill>
                            <a:schemeClr val="dk1"/>
                          </a:solidFill>
                          <a:latin typeface="+mn-lt"/>
                          <a:ea typeface="+mn-ea"/>
                          <a:cs typeface="+mn-cs"/>
                        </a:rPr>
                        <a:t>EBSCOHOST_ACADEMIC_SEARCH_COMPLETE</a:t>
                      </a:r>
                    </a:p>
                  </a:txBody>
                  <a:tcPr marL="9525" marR="9525" marT="9525" marB="0" anchor="ctr"/>
                </a:tc>
                <a:tc>
                  <a:txBody>
                    <a:bodyPr/>
                    <a:lstStyle/>
                    <a:p>
                      <a:pPr algn="ctr"/>
                      <a:r>
                        <a:rPr lang="fr-BE" sz="1600" dirty="0" smtClean="0"/>
                        <a:t>6,762</a:t>
                      </a:r>
                      <a:endParaRPr lang="fr-BE" sz="1600" dirty="0"/>
                    </a:p>
                  </a:txBody>
                  <a:tcPr anchor="ctr"/>
                </a:tc>
                <a:tc>
                  <a:txBody>
                    <a:bodyPr/>
                    <a:lstStyle/>
                    <a:p>
                      <a:pPr algn="ctr"/>
                      <a:r>
                        <a:rPr lang="fr-BE" sz="1600" dirty="0" smtClean="0"/>
                        <a:t>6,741</a:t>
                      </a:r>
                      <a:endParaRPr lang="fr-BE" sz="1600" dirty="0"/>
                    </a:p>
                  </a:txBody>
                  <a:tcPr anchor="ctr"/>
                </a:tc>
                <a:tc>
                  <a:txBody>
                    <a:bodyPr/>
                    <a:lstStyle/>
                    <a:p>
                      <a:pPr algn="ctr" fontAlgn="b"/>
                      <a:r>
                        <a:rPr lang="fr-BE" sz="1600" b="1" kern="1200" dirty="0">
                          <a:solidFill>
                            <a:srgbClr val="FF0000"/>
                          </a:solidFill>
                          <a:latin typeface="+mn-lt"/>
                          <a:ea typeface="+mn-ea"/>
                          <a:cs typeface="+mn-cs"/>
                        </a:rPr>
                        <a:t>99,7%</a:t>
                      </a:r>
                    </a:p>
                  </a:txBody>
                  <a:tcPr marL="9525" marR="9525" marT="9525" marB="0" anchor="ctr"/>
                </a:tc>
              </a:tr>
              <a:tr h="0">
                <a:tc>
                  <a:txBody>
                    <a:bodyPr/>
                    <a:lstStyle/>
                    <a:p>
                      <a:pPr marL="0" algn="l" defTabSz="914400" rtl="0" eaLnBrk="1" fontAlgn="b" latinLnBrk="0" hangingPunct="1"/>
                      <a:r>
                        <a:rPr lang="fr-BE" sz="1600" kern="1200" dirty="0">
                          <a:solidFill>
                            <a:schemeClr val="dk1"/>
                          </a:solidFill>
                          <a:latin typeface="+mn-lt"/>
                          <a:ea typeface="+mn-ea"/>
                          <a:cs typeface="+mn-cs"/>
                        </a:rPr>
                        <a:t>EBSCOHOST_ART_ARCHITECTURE_COMPLETE</a:t>
                      </a:r>
                    </a:p>
                  </a:txBody>
                  <a:tcPr marL="9525" marR="9525" marT="9525" marB="0" anchor="ctr"/>
                </a:tc>
                <a:tc>
                  <a:txBody>
                    <a:bodyPr/>
                    <a:lstStyle/>
                    <a:p>
                      <a:pPr algn="ctr"/>
                      <a:r>
                        <a:rPr lang="fr-BE" sz="1600" dirty="0" smtClean="0"/>
                        <a:t>349</a:t>
                      </a:r>
                      <a:endParaRPr lang="fr-BE" sz="1600" dirty="0"/>
                    </a:p>
                  </a:txBody>
                  <a:tcPr anchor="ctr"/>
                </a:tc>
                <a:tc>
                  <a:txBody>
                    <a:bodyPr/>
                    <a:lstStyle/>
                    <a:p>
                      <a:pPr algn="ctr"/>
                      <a:r>
                        <a:rPr lang="fr-BE" sz="1600" dirty="0" smtClean="0"/>
                        <a:t>348</a:t>
                      </a:r>
                      <a:endParaRPr lang="fr-BE" sz="1600" dirty="0"/>
                    </a:p>
                  </a:txBody>
                  <a:tcPr anchor="ctr"/>
                </a:tc>
                <a:tc>
                  <a:txBody>
                    <a:bodyPr/>
                    <a:lstStyle/>
                    <a:p>
                      <a:pPr algn="ctr" fontAlgn="b"/>
                      <a:r>
                        <a:rPr lang="fr-BE" sz="1600" b="1" kern="1200" dirty="0">
                          <a:solidFill>
                            <a:srgbClr val="FF0000"/>
                          </a:solidFill>
                          <a:latin typeface="+mn-lt"/>
                          <a:ea typeface="+mn-ea"/>
                          <a:cs typeface="+mn-cs"/>
                        </a:rPr>
                        <a:t>99,7%</a:t>
                      </a:r>
                    </a:p>
                  </a:txBody>
                  <a:tcPr marL="9525" marR="9525" marT="9525" marB="0" anchor="ctr"/>
                </a:tc>
              </a:tr>
              <a:tr h="0">
                <a:tc>
                  <a:txBody>
                    <a:bodyPr/>
                    <a:lstStyle/>
                    <a:p>
                      <a:pPr marL="0" algn="l" defTabSz="914400" rtl="0" eaLnBrk="1" fontAlgn="b" latinLnBrk="0" hangingPunct="1"/>
                      <a:r>
                        <a:rPr lang="fr-BE" sz="1600" kern="1200" dirty="0">
                          <a:solidFill>
                            <a:schemeClr val="dk1"/>
                          </a:solidFill>
                          <a:latin typeface="+mn-lt"/>
                          <a:ea typeface="+mn-ea"/>
                          <a:cs typeface="+mn-cs"/>
                        </a:rPr>
                        <a:t>EBSCOHOST_BUSINESS_SOURCE_COMPLETE</a:t>
                      </a:r>
                    </a:p>
                  </a:txBody>
                  <a:tcPr marL="9525" marR="9525" marT="9525" marB="0" anchor="ctr"/>
                </a:tc>
                <a:tc>
                  <a:txBody>
                    <a:bodyPr/>
                    <a:lstStyle/>
                    <a:p>
                      <a:pPr algn="ctr"/>
                      <a:r>
                        <a:rPr lang="fr-BE" sz="1600" dirty="0" smtClean="0"/>
                        <a:t>3,856</a:t>
                      </a:r>
                      <a:endParaRPr lang="fr-BE" sz="1600" dirty="0"/>
                    </a:p>
                  </a:txBody>
                  <a:tcPr anchor="ctr"/>
                </a:tc>
                <a:tc>
                  <a:txBody>
                    <a:bodyPr/>
                    <a:lstStyle/>
                    <a:p>
                      <a:pPr algn="ctr"/>
                      <a:r>
                        <a:rPr lang="fr-BE" sz="1600" dirty="0" smtClean="0"/>
                        <a:t>3,847</a:t>
                      </a:r>
                      <a:endParaRPr lang="fr-BE" sz="1600" dirty="0"/>
                    </a:p>
                  </a:txBody>
                  <a:tcPr anchor="ctr"/>
                </a:tc>
                <a:tc>
                  <a:txBody>
                    <a:bodyPr/>
                    <a:lstStyle/>
                    <a:p>
                      <a:pPr algn="ctr" fontAlgn="b"/>
                      <a:r>
                        <a:rPr lang="fr-BE" sz="1600" b="1" kern="1200" dirty="0">
                          <a:solidFill>
                            <a:srgbClr val="FF0000"/>
                          </a:solidFill>
                          <a:latin typeface="+mn-lt"/>
                          <a:ea typeface="+mn-ea"/>
                          <a:cs typeface="+mn-cs"/>
                        </a:rPr>
                        <a:t>99,8%</a:t>
                      </a:r>
                    </a:p>
                  </a:txBody>
                  <a:tcPr marL="9525" marR="9525" marT="9525" marB="0" anchor="ctr"/>
                </a:tc>
              </a:tr>
              <a:tr h="0">
                <a:tc>
                  <a:txBody>
                    <a:bodyPr/>
                    <a:lstStyle/>
                    <a:p>
                      <a:pPr marL="0" algn="l" defTabSz="914400" rtl="0" eaLnBrk="1" fontAlgn="b" latinLnBrk="0" hangingPunct="1"/>
                      <a:r>
                        <a:rPr lang="fr-BE" sz="1600" kern="1200" dirty="0">
                          <a:solidFill>
                            <a:schemeClr val="dk1"/>
                          </a:solidFill>
                          <a:latin typeface="+mn-lt"/>
                          <a:ea typeface="+mn-ea"/>
                          <a:cs typeface="+mn-cs"/>
                        </a:rPr>
                        <a:t>EBSCOHOST_COMM_MASS_MEDIA_COMPLETE</a:t>
                      </a:r>
                    </a:p>
                  </a:txBody>
                  <a:tcPr marL="9525" marR="9525" marT="9525" marB="0" anchor="ctr"/>
                </a:tc>
                <a:tc>
                  <a:txBody>
                    <a:bodyPr/>
                    <a:lstStyle/>
                    <a:p>
                      <a:pPr algn="ctr"/>
                      <a:r>
                        <a:rPr lang="fr-BE" sz="1600" dirty="0" smtClean="0"/>
                        <a:t>497</a:t>
                      </a:r>
                      <a:endParaRPr lang="fr-BE" sz="1600" dirty="0"/>
                    </a:p>
                  </a:txBody>
                  <a:tcPr anchor="ctr"/>
                </a:tc>
                <a:tc>
                  <a:txBody>
                    <a:bodyPr/>
                    <a:lstStyle/>
                    <a:p>
                      <a:pPr algn="ctr"/>
                      <a:r>
                        <a:rPr lang="fr-BE" sz="1600" dirty="0" smtClean="0"/>
                        <a:t>494</a:t>
                      </a:r>
                      <a:endParaRPr lang="fr-BE" sz="1600" dirty="0"/>
                    </a:p>
                  </a:txBody>
                  <a:tcPr anchor="ctr"/>
                </a:tc>
                <a:tc>
                  <a:txBody>
                    <a:bodyPr/>
                    <a:lstStyle/>
                    <a:p>
                      <a:pPr algn="ctr" fontAlgn="b"/>
                      <a:r>
                        <a:rPr lang="fr-BE" sz="1600" b="1" kern="1200" dirty="0">
                          <a:solidFill>
                            <a:srgbClr val="FF0000"/>
                          </a:solidFill>
                          <a:latin typeface="+mn-lt"/>
                          <a:ea typeface="+mn-ea"/>
                          <a:cs typeface="+mn-cs"/>
                        </a:rPr>
                        <a:t>99,4%</a:t>
                      </a:r>
                    </a:p>
                  </a:txBody>
                  <a:tcPr marL="9525" marR="9525" marT="9525" marB="0" anchor="ctr"/>
                </a:tc>
              </a:tr>
              <a:tr h="0">
                <a:tc>
                  <a:txBody>
                    <a:bodyPr/>
                    <a:lstStyle/>
                    <a:p>
                      <a:pPr marL="0" algn="l" defTabSz="914400" rtl="0" eaLnBrk="1" fontAlgn="b" latinLnBrk="0" hangingPunct="1"/>
                      <a:r>
                        <a:rPr lang="fr-BE" sz="1600" kern="1200" dirty="0" smtClean="0">
                          <a:solidFill>
                            <a:schemeClr val="dk1"/>
                          </a:solidFill>
                          <a:latin typeface="+mn-lt"/>
                          <a:ea typeface="+mn-ea"/>
                          <a:cs typeface="+mn-cs"/>
                        </a:rPr>
                        <a:t>GALEGROUP_ACADEMIC_ONEFILE</a:t>
                      </a:r>
                    </a:p>
                  </a:txBody>
                  <a:tcPr marL="9525" marR="9525" marT="9525" marB="0" anchor="ctr"/>
                </a:tc>
                <a:tc>
                  <a:txBody>
                    <a:bodyPr/>
                    <a:lstStyle/>
                    <a:p>
                      <a:pPr algn="ctr"/>
                      <a:r>
                        <a:rPr lang="fr-BE" sz="1600" dirty="0" smtClean="0"/>
                        <a:t>5,515</a:t>
                      </a:r>
                      <a:endParaRPr lang="fr-BE" sz="1600" dirty="0"/>
                    </a:p>
                  </a:txBody>
                  <a:tcPr anchor="ctr"/>
                </a:tc>
                <a:tc>
                  <a:txBody>
                    <a:bodyPr/>
                    <a:lstStyle/>
                    <a:p>
                      <a:pPr algn="ctr"/>
                      <a:r>
                        <a:rPr lang="fr-BE" sz="1600" dirty="0" smtClean="0"/>
                        <a:t>5,496</a:t>
                      </a:r>
                      <a:endParaRPr lang="fr-BE" sz="1600" dirty="0"/>
                    </a:p>
                  </a:txBody>
                  <a:tcPr anchor="ctr"/>
                </a:tc>
                <a:tc>
                  <a:txBody>
                    <a:bodyPr/>
                    <a:lstStyle/>
                    <a:p>
                      <a:pPr algn="ctr" fontAlgn="b"/>
                      <a:r>
                        <a:rPr lang="fr-BE" sz="1600" b="1" kern="1200" dirty="0">
                          <a:solidFill>
                            <a:srgbClr val="FF0000"/>
                          </a:solidFill>
                          <a:latin typeface="+mn-lt"/>
                          <a:ea typeface="+mn-ea"/>
                          <a:cs typeface="+mn-cs"/>
                        </a:rPr>
                        <a:t>99,7%</a:t>
                      </a:r>
                    </a:p>
                  </a:txBody>
                  <a:tcPr marL="9525" marR="9525" marT="9525" marB="0" anchor="ctr"/>
                </a:tc>
              </a:tr>
              <a:tr h="0">
                <a:tc>
                  <a:txBody>
                    <a:bodyPr/>
                    <a:lstStyle/>
                    <a:p>
                      <a:pPr marL="0" algn="l" defTabSz="914400" rtl="0" eaLnBrk="1" fontAlgn="b" latinLnBrk="0" hangingPunct="1"/>
                      <a:r>
                        <a:rPr lang="fr-BE" sz="1600" kern="1200" dirty="0">
                          <a:solidFill>
                            <a:schemeClr val="dk1"/>
                          </a:solidFill>
                          <a:latin typeface="+mn-lt"/>
                          <a:ea typeface="+mn-ea"/>
                          <a:cs typeface="+mn-cs"/>
                        </a:rPr>
                        <a:t>GALEGROUP_GENERAL_ONEFILE</a:t>
                      </a:r>
                    </a:p>
                  </a:txBody>
                  <a:tcPr marL="9525" marR="9525" marT="9525" marB="0" anchor="ctr"/>
                </a:tc>
                <a:tc>
                  <a:txBody>
                    <a:bodyPr/>
                    <a:lstStyle/>
                    <a:p>
                      <a:pPr algn="ctr"/>
                      <a:r>
                        <a:rPr lang="fr-BE" sz="1600" dirty="0" smtClean="0"/>
                        <a:t>8,482</a:t>
                      </a:r>
                      <a:endParaRPr lang="fr-BE" sz="1600" dirty="0"/>
                    </a:p>
                  </a:txBody>
                  <a:tcPr anchor="ctr"/>
                </a:tc>
                <a:tc>
                  <a:txBody>
                    <a:bodyPr/>
                    <a:lstStyle/>
                    <a:p>
                      <a:pPr algn="ctr"/>
                      <a:r>
                        <a:rPr lang="fr-BE" sz="1600" dirty="0" smtClean="0"/>
                        <a:t>8,466</a:t>
                      </a:r>
                      <a:endParaRPr lang="fr-BE" sz="1600" dirty="0"/>
                    </a:p>
                  </a:txBody>
                  <a:tcPr anchor="ctr"/>
                </a:tc>
                <a:tc>
                  <a:txBody>
                    <a:bodyPr/>
                    <a:lstStyle/>
                    <a:p>
                      <a:pPr algn="ctr" fontAlgn="b"/>
                      <a:r>
                        <a:rPr lang="fr-BE" sz="1600" b="1" kern="1200" dirty="0">
                          <a:solidFill>
                            <a:srgbClr val="FF0000"/>
                          </a:solidFill>
                          <a:latin typeface="+mn-lt"/>
                          <a:ea typeface="+mn-ea"/>
                          <a:cs typeface="+mn-cs"/>
                        </a:rPr>
                        <a:t>99,8%</a:t>
                      </a:r>
                    </a:p>
                  </a:txBody>
                  <a:tcPr marL="9525" marR="9525" marT="9525" marB="0" anchor="ctr"/>
                </a:tc>
              </a:tr>
              <a:tr h="0">
                <a:tc>
                  <a:txBody>
                    <a:bodyPr/>
                    <a:lstStyle/>
                    <a:p>
                      <a:pPr marL="0" algn="l" defTabSz="914400" rtl="0" eaLnBrk="1" fontAlgn="b" latinLnBrk="0" hangingPunct="1"/>
                      <a:r>
                        <a:rPr lang="fr-BE" sz="1600" kern="1200" dirty="0">
                          <a:solidFill>
                            <a:schemeClr val="dk1"/>
                          </a:solidFill>
                          <a:latin typeface="+mn-lt"/>
                          <a:ea typeface="+mn-ea"/>
                          <a:cs typeface="+mn-cs"/>
                        </a:rPr>
                        <a:t>PROQUEST_ABI_INFORM_COMPLETE_NEW_PLATFORM</a:t>
                      </a:r>
                    </a:p>
                  </a:txBody>
                  <a:tcPr marL="9525" marR="9525" marT="9525" marB="0" anchor="ctr"/>
                </a:tc>
                <a:tc>
                  <a:txBody>
                    <a:bodyPr/>
                    <a:lstStyle/>
                    <a:p>
                      <a:pPr algn="ctr"/>
                      <a:r>
                        <a:rPr lang="fr-BE" sz="1600" dirty="0" smtClean="0"/>
                        <a:t>4,300</a:t>
                      </a:r>
                      <a:endParaRPr lang="fr-BE" sz="1600" dirty="0"/>
                    </a:p>
                  </a:txBody>
                  <a:tcPr anchor="ctr"/>
                </a:tc>
                <a:tc>
                  <a:txBody>
                    <a:bodyPr/>
                    <a:lstStyle/>
                    <a:p>
                      <a:pPr algn="ctr"/>
                      <a:r>
                        <a:rPr lang="fr-BE" sz="1600" kern="1200" dirty="0" smtClean="0">
                          <a:solidFill>
                            <a:schemeClr val="dk1"/>
                          </a:solidFill>
                          <a:latin typeface="+mn-lt"/>
                          <a:ea typeface="+mn-ea"/>
                          <a:cs typeface="+mn-cs"/>
                        </a:rPr>
                        <a:t>4,287</a:t>
                      </a:r>
                      <a:endParaRPr lang="fr-BE" sz="1600" kern="1200" dirty="0">
                        <a:solidFill>
                          <a:schemeClr val="dk1"/>
                        </a:solidFill>
                        <a:latin typeface="+mn-lt"/>
                        <a:ea typeface="+mn-ea"/>
                        <a:cs typeface="+mn-cs"/>
                      </a:endParaRPr>
                    </a:p>
                  </a:txBody>
                  <a:tcPr anchor="ctr"/>
                </a:tc>
                <a:tc>
                  <a:txBody>
                    <a:bodyPr/>
                    <a:lstStyle/>
                    <a:p>
                      <a:pPr algn="ctr" fontAlgn="b"/>
                      <a:r>
                        <a:rPr lang="fr-BE" sz="1600" b="1" kern="1200" dirty="0">
                          <a:solidFill>
                            <a:srgbClr val="FF0000"/>
                          </a:solidFill>
                          <a:latin typeface="+mn-lt"/>
                          <a:ea typeface="+mn-ea"/>
                          <a:cs typeface="+mn-cs"/>
                        </a:rPr>
                        <a:t>99,7%</a:t>
                      </a:r>
                    </a:p>
                  </a:txBody>
                  <a:tcPr marL="9525" marR="9525" marT="9525" marB="0" anchor="ctr"/>
                </a:tc>
              </a:tr>
              <a:tr h="0">
                <a:tc>
                  <a:txBody>
                    <a:bodyPr/>
                    <a:lstStyle/>
                    <a:p>
                      <a:pPr marL="0" algn="l" defTabSz="914400" rtl="0" eaLnBrk="1" fontAlgn="b" latinLnBrk="0" hangingPunct="1"/>
                      <a:r>
                        <a:rPr lang="fr-BE" sz="1600" kern="1200" dirty="0">
                          <a:solidFill>
                            <a:schemeClr val="dk1"/>
                          </a:solidFill>
                          <a:latin typeface="+mn-lt"/>
                          <a:ea typeface="+mn-ea"/>
                          <a:cs typeface="+mn-cs"/>
                        </a:rPr>
                        <a:t>PROQUEST_ENVIRONMENTAL_SCIENCE_COLLECTION_NEW_PLATFORM</a:t>
                      </a:r>
                    </a:p>
                  </a:txBody>
                  <a:tcPr marL="9525" marR="9525" marT="9525" marB="0" anchor="ctr"/>
                </a:tc>
                <a:tc>
                  <a:txBody>
                    <a:bodyPr/>
                    <a:lstStyle/>
                    <a:p>
                      <a:pPr algn="ctr"/>
                      <a:r>
                        <a:rPr lang="fr-BE" sz="1600" dirty="0" smtClean="0"/>
                        <a:t>1,093</a:t>
                      </a:r>
                      <a:endParaRPr lang="fr-BE" sz="1600" dirty="0"/>
                    </a:p>
                  </a:txBody>
                  <a:tcPr anchor="ctr"/>
                </a:tc>
                <a:tc>
                  <a:txBody>
                    <a:bodyPr/>
                    <a:lstStyle/>
                    <a:p>
                      <a:pPr algn="ctr"/>
                      <a:r>
                        <a:rPr lang="fr-BE" sz="1600" dirty="0" smtClean="0"/>
                        <a:t>1,091</a:t>
                      </a:r>
                      <a:endParaRPr lang="fr-BE" sz="1600" dirty="0"/>
                    </a:p>
                  </a:txBody>
                  <a:tcPr anchor="ctr"/>
                </a:tc>
                <a:tc>
                  <a:txBody>
                    <a:bodyPr/>
                    <a:lstStyle/>
                    <a:p>
                      <a:pPr algn="ctr" fontAlgn="b"/>
                      <a:r>
                        <a:rPr lang="fr-BE" sz="1600" b="1" kern="1200" dirty="0">
                          <a:solidFill>
                            <a:srgbClr val="FF0000"/>
                          </a:solidFill>
                          <a:latin typeface="+mn-lt"/>
                          <a:ea typeface="+mn-ea"/>
                          <a:cs typeface="+mn-cs"/>
                        </a:rPr>
                        <a:t>99,8%</a:t>
                      </a:r>
                    </a:p>
                  </a:txBody>
                  <a:tcPr marL="9525" marR="9525" marT="9525" marB="0" anchor="ctr"/>
                </a:tc>
              </a:tr>
              <a:tr h="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BE" sz="1600" kern="1200" dirty="0" smtClean="0">
                          <a:solidFill>
                            <a:schemeClr val="dk1"/>
                          </a:solidFill>
                          <a:latin typeface="+mn-lt"/>
                          <a:ea typeface="+mn-ea"/>
                          <a:cs typeface="+mn-cs"/>
                        </a:rPr>
                        <a:t>PROQUEST_EDUCATION_COMPLETE_NEW_PLATFORM</a:t>
                      </a:r>
                    </a:p>
                  </a:txBody>
                  <a:tcPr marL="9525" marR="9525" marT="9525" marB="0" anchor="ctr"/>
                </a:tc>
                <a:tc>
                  <a:txBody>
                    <a:bodyPr/>
                    <a:lstStyle/>
                    <a:p>
                      <a:pPr algn="ctr"/>
                      <a:r>
                        <a:rPr lang="fr-BE" sz="1600" dirty="0" smtClean="0"/>
                        <a:t>1,027</a:t>
                      </a:r>
                      <a:endParaRPr lang="fr-BE" sz="1600" dirty="0"/>
                    </a:p>
                  </a:txBody>
                  <a:tcPr anchor="ctr"/>
                </a:tc>
                <a:tc>
                  <a:txBody>
                    <a:bodyPr/>
                    <a:lstStyle/>
                    <a:p>
                      <a:pPr algn="ctr"/>
                      <a:r>
                        <a:rPr lang="fr-BE" sz="1600" kern="1200" dirty="0" smtClean="0">
                          <a:solidFill>
                            <a:schemeClr val="dk1"/>
                          </a:solidFill>
                          <a:latin typeface="+mn-lt"/>
                          <a:ea typeface="+mn-ea"/>
                          <a:cs typeface="+mn-cs"/>
                        </a:rPr>
                        <a:t>1,026</a:t>
                      </a:r>
                      <a:endParaRPr lang="fr-BE" sz="1600" kern="1200" dirty="0">
                        <a:solidFill>
                          <a:schemeClr val="dk1"/>
                        </a:solidFill>
                        <a:latin typeface="+mn-lt"/>
                        <a:ea typeface="+mn-ea"/>
                        <a:cs typeface="+mn-cs"/>
                      </a:endParaRPr>
                    </a:p>
                  </a:txBody>
                  <a:tcPr anchor="ctr"/>
                </a:tc>
                <a:tc>
                  <a:txBody>
                    <a:bodyPr/>
                    <a:lstStyle/>
                    <a:p>
                      <a:pPr algn="ctr" fontAlgn="b"/>
                      <a:r>
                        <a:rPr lang="fr-BE" sz="1600" b="1" kern="1200" dirty="0">
                          <a:solidFill>
                            <a:srgbClr val="FF0000"/>
                          </a:solidFill>
                          <a:latin typeface="+mn-lt"/>
                          <a:ea typeface="+mn-ea"/>
                          <a:cs typeface="+mn-cs"/>
                        </a:rPr>
                        <a:t>99,9%</a:t>
                      </a:r>
                    </a:p>
                  </a:txBody>
                  <a:tcPr marL="9525" marR="9525" marT="9525" marB="0" anchor="ctr"/>
                </a:tc>
              </a:tr>
              <a:tr h="0">
                <a:tc>
                  <a:txBody>
                    <a:bodyPr/>
                    <a:lstStyle/>
                    <a:p>
                      <a:pPr marL="0" algn="l" defTabSz="914400" rtl="0" eaLnBrk="1" fontAlgn="b" latinLnBrk="0" hangingPunct="1"/>
                      <a:r>
                        <a:rPr lang="fr-BE" sz="1600" kern="1200" dirty="0">
                          <a:solidFill>
                            <a:schemeClr val="dk1"/>
                          </a:solidFill>
                          <a:latin typeface="+mn-lt"/>
                          <a:ea typeface="+mn-ea"/>
                          <a:cs typeface="+mn-cs"/>
                        </a:rPr>
                        <a:t>PROQUEST_CENTRAL_NEW_PLATFORM</a:t>
                      </a:r>
                    </a:p>
                  </a:txBody>
                  <a:tcPr marL="9525" marR="9525" marT="9525" marB="0" anchor="ctr"/>
                </a:tc>
                <a:tc>
                  <a:txBody>
                    <a:bodyPr/>
                    <a:lstStyle/>
                    <a:p>
                      <a:pPr algn="ctr"/>
                      <a:r>
                        <a:rPr lang="fr-BE" sz="1600" dirty="0" smtClean="0"/>
                        <a:t>5,791</a:t>
                      </a:r>
                      <a:endParaRPr lang="fr-BE" sz="1600" dirty="0"/>
                    </a:p>
                  </a:txBody>
                  <a:tcPr anchor="ctr"/>
                </a:tc>
                <a:tc>
                  <a:txBody>
                    <a:bodyPr/>
                    <a:lstStyle/>
                    <a:p>
                      <a:pPr algn="ctr"/>
                      <a:r>
                        <a:rPr lang="fr-BE" sz="1600" dirty="0" smtClean="0"/>
                        <a:t>5,765</a:t>
                      </a:r>
                      <a:endParaRPr lang="fr-BE" sz="1600" dirty="0"/>
                    </a:p>
                  </a:txBody>
                  <a:tcPr anchor="ctr"/>
                </a:tc>
                <a:tc>
                  <a:txBody>
                    <a:bodyPr/>
                    <a:lstStyle/>
                    <a:p>
                      <a:pPr algn="ctr" fontAlgn="b"/>
                      <a:r>
                        <a:rPr lang="fr-BE" sz="1600" b="1" kern="1200" dirty="0">
                          <a:solidFill>
                            <a:srgbClr val="FF0000"/>
                          </a:solidFill>
                          <a:latin typeface="+mn-lt"/>
                          <a:ea typeface="+mn-ea"/>
                          <a:cs typeface="+mn-cs"/>
                        </a:rPr>
                        <a:t>99,6%</a:t>
                      </a:r>
                    </a:p>
                  </a:txBody>
                  <a:tcPr marL="9525" marR="9525" marT="9525" marB="0" anchor="ctr"/>
                </a:tc>
              </a:tr>
            </a:tbl>
          </a:graphicData>
        </a:graphic>
      </p:graphicFrame>
      <p:sp>
        <p:nvSpPr>
          <p:cNvPr id="4" name="Espace réservé du numéro de diapositive 3"/>
          <p:cNvSpPr>
            <a:spLocks noGrp="1"/>
          </p:cNvSpPr>
          <p:nvPr>
            <p:ph type="sldNum" sz="quarter" idx="12"/>
          </p:nvPr>
        </p:nvSpPr>
        <p:spPr/>
        <p:txBody>
          <a:bodyPr/>
          <a:lstStyle/>
          <a:p>
            <a:fld id="{E667ED75-B537-4810-9364-B7D9FE7FDC55}" type="slidenum">
              <a:rPr lang="en-US" smtClean="0"/>
              <a:pPr/>
              <a:t>16</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34793633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Ex </a:t>
            </a:r>
            <a:r>
              <a:rPr lang="fr-BE" dirty="0" err="1" smtClean="0"/>
              <a:t>Libris</a:t>
            </a:r>
            <a:r>
              <a:rPr lang="fr-BE" dirty="0" smtClean="0"/>
              <a:t>’ feedback</a:t>
            </a:r>
            <a:endParaRPr lang="fr-BE" dirty="0"/>
          </a:p>
        </p:txBody>
      </p:sp>
      <p:sp>
        <p:nvSpPr>
          <p:cNvPr id="3" name="Espace réservé du contenu 2"/>
          <p:cNvSpPr>
            <a:spLocks noGrp="1"/>
          </p:cNvSpPr>
          <p:nvPr>
            <p:ph idx="1"/>
          </p:nvPr>
        </p:nvSpPr>
        <p:spPr/>
        <p:txBody>
          <a:bodyPr>
            <a:normAutofit/>
          </a:bodyPr>
          <a:lstStyle/>
          <a:p>
            <a:r>
              <a:rPr lang="en-US" dirty="0" smtClean="0"/>
              <a:t>Ex </a:t>
            </a:r>
            <a:r>
              <a:rPr lang="en-US" dirty="0" err="1" smtClean="0"/>
              <a:t>Libris</a:t>
            </a:r>
            <a:r>
              <a:rPr lang="en-US" dirty="0" smtClean="0"/>
              <a:t> KB </a:t>
            </a:r>
            <a:r>
              <a:rPr lang="en-US" dirty="0"/>
              <a:t>team does give this </a:t>
            </a:r>
            <a:r>
              <a:rPr lang="en-US" dirty="0" smtClean="0"/>
              <a:t>issue special </a:t>
            </a:r>
            <a:r>
              <a:rPr lang="en-US" dirty="0"/>
              <a:t>attention </a:t>
            </a:r>
            <a:endParaRPr lang="en-US" dirty="0" smtClean="0"/>
          </a:p>
          <a:p>
            <a:r>
              <a:rPr lang="en-US" dirty="0" smtClean="0"/>
              <a:t>Verifies </a:t>
            </a:r>
            <a:r>
              <a:rPr lang="en-US" dirty="0"/>
              <a:t>with </a:t>
            </a:r>
            <a:r>
              <a:rPr lang="en-US" dirty="0" smtClean="0"/>
              <a:t>vendors if </a:t>
            </a:r>
            <a:r>
              <a:rPr lang="en-US" dirty="0"/>
              <a:t>this information is missing but obviously </a:t>
            </a:r>
            <a:r>
              <a:rPr lang="en-US" dirty="0" smtClean="0"/>
              <a:t>they need </a:t>
            </a:r>
            <a:r>
              <a:rPr lang="en-US" dirty="0"/>
              <a:t>their cooperation. </a:t>
            </a:r>
            <a:endParaRPr lang="en-US" dirty="0" smtClean="0"/>
          </a:p>
          <a:p>
            <a:endParaRPr lang="en-US" dirty="0" smtClean="0"/>
          </a:p>
          <a:p>
            <a:r>
              <a:rPr lang="en-US" dirty="0" smtClean="0"/>
              <a:t>Alternatives </a:t>
            </a:r>
            <a:r>
              <a:rPr lang="en-US" u="sng" dirty="0" smtClean="0"/>
              <a:t>under analysis</a:t>
            </a:r>
            <a:r>
              <a:rPr lang="en-US" dirty="0" smtClean="0"/>
              <a:t>:</a:t>
            </a:r>
            <a:endParaRPr lang="en-US" dirty="0"/>
          </a:p>
          <a:p>
            <a:pPr lvl="1"/>
            <a:r>
              <a:rPr lang="en-US" dirty="0" smtClean="0"/>
              <a:t>Conversion </a:t>
            </a:r>
            <a:r>
              <a:rPr lang="en-US" dirty="0"/>
              <a:t>of date information into </a:t>
            </a:r>
            <a:r>
              <a:rPr lang="en-US" i="1" dirty="0" smtClean="0"/>
              <a:t>volume/issue</a:t>
            </a:r>
            <a:r>
              <a:rPr lang="en-US" dirty="0"/>
              <a:t>. </a:t>
            </a:r>
            <a:endParaRPr lang="en-US" dirty="0" smtClean="0"/>
          </a:p>
          <a:p>
            <a:pPr lvl="2"/>
            <a:r>
              <a:rPr lang="en-US" dirty="0" smtClean="0"/>
              <a:t>Difficult to </a:t>
            </a:r>
            <a:r>
              <a:rPr lang="en-US" dirty="0"/>
              <a:t>do if there is no indication of what issue was published in what month. </a:t>
            </a:r>
            <a:endParaRPr lang="en-US" dirty="0" smtClean="0"/>
          </a:p>
          <a:p>
            <a:pPr lvl="2"/>
            <a:r>
              <a:rPr lang="en-US" dirty="0" err="1" smtClean="0"/>
              <a:t>ExL</a:t>
            </a:r>
            <a:r>
              <a:rPr lang="en-US" dirty="0" smtClean="0"/>
              <a:t> is </a:t>
            </a:r>
            <a:r>
              <a:rPr lang="en-US" dirty="0"/>
              <a:t>looking at options </a:t>
            </a:r>
            <a:r>
              <a:rPr lang="en-US" dirty="0" smtClean="0"/>
              <a:t>(not </a:t>
            </a:r>
            <a:r>
              <a:rPr lang="en-US" dirty="0"/>
              <a:t>a quick </a:t>
            </a:r>
            <a:r>
              <a:rPr lang="en-US" dirty="0" smtClean="0"/>
              <a:t>fix!)</a:t>
            </a:r>
          </a:p>
          <a:p>
            <a:pPr lvl="1"/>
            <a:r>
              <a:rPr lang="en-US" dirty="0" smtClean="0"/>
              <a:t>Also considering: </a:t>
            </a:r>
          </a:p>
          <a:p>
            <a:pPr lvl="2"/>
            <a:r>
              <a:rPr lang="en-US" dirty="0"/>
              <a:t>R</a:t>
            </a:r>
            <a:r>
              <a:rPr lang="en-US" dirty="0" smtClean="0"/>
              <a:t>ule </a:t>
            </a:r>
            <a:r>
              <a:rPr lang="en-US" dirty="0"/>
              <a:t>that checks if there already is a volume and issue in the KB</a:t>
            </a:r>
            <a:r>
              <a:rPr lang="en-US" dirty="0" smtClean="0"/>
              <a:t>,</a:t>
            </a:r>
          </a:p>
          <a:p>
            <a:pPr lvl="2"/>
            <a:r>
              <a:rPr lang="en-US" dirty="0"/>
              <a:t>I</a:t>
            </a:r>
            <a:r>
              <a:rPr lang="en-US" dirty="0" smtClean="0"/>
              <a:t>f </a:t>
            </a:r>
            <a:r>
              <a:rPr lang="en-US" dirty="0"/>
              <a:t>the year is the </a:t>
            </a:r>
            <a:r>
              <a:rPr lang="en-US" dirty="0" smtClean="0"/>
              <a:t>same </a:t>
            </a:r>
            <a:r>
              <a:rPr lang="en-US" dirty="0" smtClean="0">
                <a:sym typeface="Wingdings" panose="05000000000000000000" pitchFamily="2" charset="2"/>
              </a:rPr>
              <a:t> ‘</a:t>
            </a:r>
            <a:r>
              <a:rPr lang="en-US" dirty="0" err="1" smtClean="0">
                <a:sym typeface="Wingdings" panose="05000000000000000000" pitchFamily="2" charset="2"/>
              </a:rPr>
              <a:t>undef</a:t>
            </a:r>
            <a:r>
              <a:rPr lang="en-US" dirty="0" smtClean="0">
                <a:sym typeface="Wingdings" panose="05000000000000000000" pitchFamily="2" charset="2"/>
              </a:rPr>
              <a:t>’ </a:t>
            </a:r>
            <a:r>
              <a:rPr lang="en-US" dirty="0" smtClean="0"/>
              <a:t>overwritten with </a:t>
            </a:r>
            <a:r>
              <a:rPr lang="en-US" dirty="0"/>
              <a:t>it. </a:t>
            </a:r>
            <a:endParaRPr lang="en-US" dirty="0" smtClean="0"/>
          </a:p>
          <a:p>
            <a:pPr lvl="2"/>
            <a:r>
              <a:rPr lang="en-US" dirty="0" smtClean="0"/>
              <a:t>!! May </a:t>
            </a:r>
            <a:r>
              <a:rPr lang="en-US" dirty="0"/>
              <a:t>have the implication that </a:t>
            </a:r>
            <a:r>
              <a:rPr lang="en-US" dirty="0" smtClean="0"/>
              <a:t>volume</a:t>
            </a:r>
            <a:r>
              <a:rPr lang="en-US" dirty="0"/>
              <a:t>/</a:t>
            </a:r>
            <a:r>
              <a:rPr lang="en-US" dirty="0" smtClean="0"/>
              <a:t> </a:t>
            </a:r>
            <a:r>
              <a:rPr lang="en-US" dirty="0"/>
              <a:t>issue is </a:t>
            </a:r>
            <a:r>
              <a:rPr lang="en-US" dirty="0" smtClean="0"/>
              <a:t>wrong!!</a:t>
            </a:r>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17</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410975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(4) </a:t>
            </a:r>
            <a:r>
              <a:rPr lang="fr-BE" dirty="0" err="1" smtClean="0"/>
              <a:t>Individual</a:t>
            </a:r>
            <a:r>
              <a:rPr lang="fr-BE" dirty="0" smtClean="0"/>
              <a:t> volume </a:t>
            </a:r>
            <a:r>
              <a:rPr lang="fr-BE" dirty="0" err="1" smtClean="0"/>
              <a:t>names</a:t>
            </a:r>
            <a:r>
              <a:rPr lang="fr-BE" dirty="0" smtClean="0"/>
              <a:t> for </a:t>
            </a:r>
            <a:r>
              <a:rPr lang="fr-BE" dirty="0" err="1" smtClean="0"/>
              <a:t>monographic</a:t>
            </a:r>
            <a:r>
              <a:rPr lang="fr-BE" dirty="0" smtClean="0"/>
              <a:t> </a:t>
            </a:r>
            <a:r>
              <a:rPr lang="fr-BE" dirty="0" err="1" smtClean="0"/>
              <a:t>series</a:t>
            </a:r>
            <a:endParaRPr lang="fr-BE" dirty="0"/>
          </a:p>
        </p:txBody>
      </p:sp>
      <p:sp>
        <p:nvSpPr>
          <p:cNvPr id="3" name="Espace réservé du contenu 2"/>
          <p:cNvSpPr>
            <a:spLocks noGrp="1"/>
          </p:cNvSpPr>
          <p:nvPr>
            <p:ph idx="1"/>
          </p:nvPr>
        </p:nvSpPr>
        <p:spPr/>
        <p:txBody>
          <a:bodyPr>
            <a:normAutofit/>
          </a:bodyPr>
          <a:lstStyle/>
          <a:p>
            <a:pPr lvl="0"/>
            <a:endParaRPr lang="fr-BE" dirty="0" smtClean="0"/>
          </a:p>
          <a:p>
            <a:pPr lvl="0"/>
            <a:r>
              <a:rPr lang="fr-BE" dirty="0" err="1" smtClean="0"/>
              <a:t>Many</a:t>
            </a:r>
            <a:r>
              <a:rPr lang="fr-BE" dirty="0" smtClean="0"/>
              <a:t> </a:t>
            </a:r>
            <a:r>
              <a:rPr lang="fr-BE" dirty="0" err="1"/>
              <a:t>m</a:t>
            </a:r>
            <a:r>
              <a:rPr lang="fr-BE" dirty="0" err="1" smtClean="0"/>
              <a:t>onographic</a:t>
            </a:r>
            <a:r>
              <a:rPr lang="fr-BE" dirty="0" smtClean="0"/>
              <a:t> </a:t>
            </a:r>
            <a:r>
              <a:rPr lang="fr-BE" dirty="0" err="1" smtClean="0"/>
              <a:t>series</a:t>
            </a:r>
            <a:r>
              <a:rPr lang="fr-BE" dirty="0" smtClean="0"/>
              <a:t> have </a:t>
            </a:r>
            <a:r>
              <a:rPr lang="fr-BE" dirty="0" err="1" smtClean="0"/>
              <a:t>individual</a:t>
            </a:r>
            <a:r>
              <a:rPr lang="fr-BE" dirty="0" smtClean="0"/>
              <a:t> </a:t>
            </a:r>
            <a:r>
              <a:rPr lang="fr-BE" dirty="0" err="1" smtClean="0"/>
              <a:t>titles</a:t>
            </a:r>
            <a:r>
              <a:rPr lang="fr-BE" dirty="0" smtClean="0"/>
              <a:t> for volumes</a:t>
            </a:r>
          </a:p>
          <a:p>
            <a:pPr lvl="1"/>
            <a:r>
              <a:rPr lang="fr-BE" dirty="0" err="1"/>
              <a:t>Problem</a:t>
            </a:r>
            <a:r>
              <a:rPr lang="fr-BE" dirty="0"/>
              <a:t>: </a:t>
            </a:r>
          </a:p>
          <a:p>
            <a:pPr lvl="2"/>
            <a:r>
              <a:rPr lang="fr-BE" sz="2000" dirty="0" smtClean="0"/>
              <a:t>Library </a:t>
            </a:r>
            <a:r>
              <a:rPr lang="fr-BE" sz="2000" dirty="0" err="1" smtClean="0"/>
              <a:t>may</a:t>
            </a:r>
            <a:r>
              <a:rPr lang="fr-BE" sz="2000" dirty="0" smtClean="0"/>
              <a:t> not </a:t>
            </a:r>
            <a:r>
              <a:rPr lang="fr-BE" sz="2000" dirty="0" err="1" smtClean="0"/>
              <a:t>subscribe</a:t>
            </a:r>
            <a:r>
              <a:rPr lang="fr-BE" sz="2000" dirty="0" smtClean="0"/>
              <a:t> to the </a:t>
            </a:r>
            <a:r>
              <a:rPr lang="fr-BE" sz="2000" dirty="0" err="1" smtClean="0"/>
              <a:t>entire</a:t>
            </a:r>
            <a:r>
              <a:rPr lang="fr-BE" sz="2000" dirty="0" smtClean="0"/>
              <a:t> </a:t>
            </a:r>
            <a:r>
              <a:rPr lang="fr-BE" sz="2000" dirty="0" err="1" smtClean="0"/>
              <a:t>series</a:t>
            </a:r>
            <a:endParaRPr lang="fr-BE" sz="2000" dirty="0" smtClean="0"/>
          </a:p>
          <a:p>
            <a:pPr lvl="2"/>
            <a:r>
              <a:rPr lang="fr-BE" sz="2000" dirty="0" err="1" smtClean="0"/>
              <a:t>Even</a:t>
            </a:r>
            <a:r>
              <a:rPr lang="fr-BE" sz="2000" dirty="0" smtClean="0"/>
              <a:t> if </a:t>
            </a:r>
            <a:r>
              <a:rPr lang="fr-BE" sz="2000" dirty="0" err="1" smtClean="0"/>
              <a:t>entire</a:t>
            </a:r>
            <a:r>
              <a:rPr lang="fr-BE" sz="2000" dirty="0" smtClean="0"/>
              <a:t> </a:t>
            </a:r>
            <a:r>
              <a:rPr lang="fr-BE" sz="2000" dirty="0" err="1" smtClean="0"/>
              <a:t>series</a:t>
            </a:r>
            <a:r>
              <a:rPr lang="fr-BE" sz="2000" dirty="0" smtClean="0"/>
              <a:t> </a:t>
            </a:r>
            <a:r>
              <a:rPr lang="fr-BE" sz="2000" dirty="0" err="1" smtClean="0"/>
              <a:t>is</a:t>
            </a:r>
            <a:r>
              <a:rPr lang="fr-BE" sz="2000" dirty="0" smtClean="0"/>
              <a:t> </a:t>
            </a:r>
            <a:r>
              <a:rPr lang="fr-BE" sz="2000" dirty="0" err="1" smtClean="0"/>
              <a:t>subscribed</a:t>
            </a:r>
            <a:r>
              <a:rPr lang="fr-BE" sz="2000" dirty="0" smtClean="0"/>
              <a:t> to user </a:t>
            </a:r>
            <a:r>
              <a:rPr lang="fr-BE" sz="2000" dirty="0" err="1" smtClean="0"/>
              <a:t>may</a:t>
            </a:r>
            <a:r>
              <a:rPr lang="fr-BE" sz="2000" dirty="0" smtClean="0"/>
              <a:t> </a:t>
            </a:r>
            <a:r>
              <a:rPr lang="fr-BE" sz="2000" dirty="0" err="1" smtClean="0"/>
              <a:t>only</a:t>
            </a:r>
            <a:r>
              <a:rPr lang="fr-BE" sz="2000" dirty="0" smtClean="0"/>
              <a:t> have the </a:t>
            </a:r>
            <a:r>
              <a:rPr lang="fr-BE" sz="2000" dirty="0" err="1" smtClean="0"/>
              <a:t>title</a:t>
            </a:r>
            <a:r>
              <a:rPr lang="fr-BE" sz="2000" dirty="0" smtClean="0"/>
              <a:t> of an </a:t>
            </a:r>
            <a:r>
              <a:rPr lang="fr-BE" sz="2000" dirty="0" err="1" smtClean="0"/>
              <a:t>individual</a:t>
            </a:r>
            <a:r>
              <a:rPr lang="fr-BE" sz="2000" dirty="0" smtClean="0"/>
              <a:t> volume</a:t>
            </a:r>
          </a:p>
          <a:p>
            <a:pPr lvl="2"/>
            <a:r>
              <a:rPr lang="fr-BE" sz="2000" dirty="0" err="1" smtClean="0"/>
              <a:t>Need</a:t>
            </a:r>
            <a:r>
              <a:rPr lang="fr-BE" sz="2000" dirty="0" smtClean="0"/>
              <a:t> </a:t>
            </a:r>
            <a:r>
              <a:rPr lang="fr-BE" sz="2000" dirty="0" err="1" smtClean="0"/>
              <a:t>invidual</a:t>
            </a:r>
            <a:r>
              <a:rPr lang="fr-BE" sz="2000" dirty="0" smtClean="0"/>
              <a:t> </a:t>
            </a:r>
            <a:r>
              <a:rPr lang="fr-BE" sz="2000" dirty="0" err="1" smtClean="0"/>
              <a:t>titles</a:t>
            </a:r>
            <a:r>
              <a:rPr lang="fr-BE" sz="2000" dirty="0" smtClean="0"/>
              <a:t> and </a:t>
            </a:r>
            <a:r>
              <a:rPr lang="fr-BE" sz="2000" dirty="0" err="1" smtClean="0"/>
              <a:t>ISBNs</a:t>
            </a:r>
            <a:r>
              <a:rPr lang="fr-BE" sz="2000" dirty="0" smtClean="0"/>
              <a:t> in KB for </a:t>
            </a:r>
            <a:r>
              <a:rPr lang="fr-BE" sz="2000" dirty="0" err="1" smtClean="0"/>
              <a:t>these</a:t>
            </a:r>
            <a:endParaRPr lang="fr-BE" sz="2000" dirty="0" smtClean="0"/>
          </a:p>
          <a:p>
            <a:pPr lvl="2"/>
            <a:r>
              <a:rPr lang="fr-BE" sz="2000" dirty="0" err="1" smtClean="0"/>
              <a:t>Some</a:t>
            </a:r>
            <a:r>
              <a:rPr lang="fr-BE" sz="2000" dirty="0" smtClean="0"/>
              <a:t> </a:t>
            </a:r>
            <a:r>
              <a:rPr lang="fr-BE" sz="2000" dirty="0" err="1" smtClean="0"/>
              <a:t>progress</a:t>
            </a:r>
            <a:r>
              <a:rPr lang="fr-BE" sz="2000" dirty="0" smtClean="0"/>
              <a:t> has been made in </a:t>
            </a:r>
            <a:r>
              <a:rPr lang="fr-BE" sz="2000" dirty="0" err="1" smtClean="0"/>
              <a:t>this</a:t>
            </a:r>
            <a:r>
              <a:rPr lang="fr-BE" sz="2000" dirty="0" smtClean="0"/>
              <a:t> area – more </a:t>
            </a:r>
            <a:r>
              <a:rPr lang="fr-BE" sz="2000" dirty="0" err="1" smtClean="0"/>
              <a:t>work</a:t>
            </a:r>
            <a:r>
              <a:rPr lang="fr-BE" sz="2000" dirty="0" smtClean="0"/>
              <a:t> </a:t>
            </a:r>
            <a:r>
              <a:rPr lang="fr-BE" sz="2000" dirty="0" err="1" smtClean="0"/>
              <a:t>needs</a:t>
            </a:r>
            <a:r>
              <a:rPr lang="fr-BE" sz="2000" dirty="0" smtClean="0"/>
              <a:t> to </a:t>
            </a:r>
            <a:r>
              <a:rPr lang="fr-BE" sz="2000" dirty="0" err="1" smtClean="0"/>
              <a:t>be</a:t>
            </a:r>
            <a:r>
              <a:rPr lang="fr-BE" sz="2000" dirty="0" smtClean="0"/>
              <a:t> </a:t>
            </a:r>
            <a:r>
              <a:rPr lang="fr-BE" sz="2000" dirty="0" err="1" smtClean="0"/>
              <a:t>done</a:t>
            </a:r>
            <a:endParaRPr lang="fr-BE" sz="2000" dirty="0" smtClean="0"/>
          </a:p>
          <a:p>
            <a:pPr lvl="1"/>
            <a:endParaRPr lang="fr-BE" dirty="0" smtClean="0">
              <a:solidFill>
                <a:srgbClr val="FF0000"/>
              </a:solidFill>
            </a:endParaRPr>
          </a:p>
          <a:p>
            <a:pPr lvl="1"/>
            <a:endParaRPr lang="fr-BE" dirty="0">
              <a:solidFill>
                <a:srgbClr val="FF0000"/>
              </a:solidFill>
            </a:endParaRPr>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18</a:t>
            </a:fld>
            <a:endParaRPr lang="en-US" dirty="0"/>
          </a:p>
        </p:txBody>
      </p:sp>
      <p:sp>
        <p:nvSpPr>
          <p:cNvPr id="5" name="Espace réservé du pied de page 4"/>
          <p:cNvSpPr>
            <a:spLocks noGrp="1"/>
          </p:cNvSpPr>
          <p:nvPr>
            <p:ph type="ftr" sz="quarter" idx="3"/>
          </p:nvPr>
        </p:nvSpPr>
        <p:spPr/>
        <p:txBody>
          <a:bodyPr/>
          <a:lstStyle/>
          <a:p>
            <a:r>
              <a:rPr lang="en-US" dirty="0" smtClean="0"/>
              <a:t>SFX Knowledge Base Advisory Board (KBAB)</a:t>
            </a:r>
            <a:endParaRPr lang="en-US" dirty="0"/>
          </a:p>
        </p:txBody>
      </p:sp>
    </p:spTree>
    <p:extLst>
      <p:ext uri="{BB962C8B-B14F-4D97-AF65-F5344CB8AC3E}">
        <p14:creationId xmlns:p14="http://schemas.microsoft.com/office/powerpoint/2010/main" val="13718044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Ex </a:t>
            </a:r>
            <a:r>
              <a:rPr lang="fr-BE" dirty="0" err="1" smtClean="0"/>
              <a:t>Libris</a:t>
            </a:r>
            <a:r>
              <a:rPr lang="fr-BE" dirty="0" smtClean="0"/>
              <a:t>’ feedback</a:t>
            </a:r>
            <a:endParaRPr lang="fr-BE" dirty="0"/>
          </a:p>
        </p:txBody>
      </p:sp>
      <p:sp>
        <p:nvSpPr>
          <p:cNvPr id="3" name="Espace réservé du contenu 2"/>
          <p:cNvSpPr>
            <a:spLocks noGrp="1"/>
          </p:cNvSpPr>
          <p:nvPr>
            <p:ph idx="1"/>
          </p:nvPr>
        </p:nvSpPr>
        <p:spPr/>
        <p:txBody>
          <a:bodyPr/>
          <a:lstStyle/>
          <a:p>
            <a:pPr lvl="0"/>
            <a:endParaRPr lang="en-US" dirty="0"/>
          </a:p>
          <a:p>
            <a:r>
              <a:rPr lang="en-US" dirty="0" smtClean="0"/>
              <a:t>Ex </a:t>
            </a:r>
            <a:r>
              <a:rPr lang="en-US" dirty="0" err="1" smtClean="0"/>
              <a:t>Libris</a:t>
            </a:r>
            <a:r>
              <a:rPr lang="en-US" dirty="0" smtClean="0"/>
              <a:t> does add </a:t>
            </a:r>
            <a:r>
              <a:rPr lang="en-US" dirty="0"/>
              <a:t>those, and </a:t>
            </a:r>
            <a:r>
              <a:rPr lang="en-US" dirty="0" smtClean="0"/>
              <a:t>specifically asks </a:t>
            </a:r>
            <a:r>
              <a:rPr lang="en-US" dirty="0"/>
              <a:t>vendors to provide them if they are missing. </a:t>
            </a:r>
            <a:endParaRPr lang="en-US" dirty="0" smtClean="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19</a:t>
            </a:fld>
            <a:endParaRPr lang="en-US" dirty="0"/>
          </a:p>
        </p:txBody>
      </p:sp>
      <p:sp>
        <p:nvSpPr>
          <p:cNvPr id="5" name="Espace réservé du pied de page 4"/>
          <p:cNvSpPr>
            <a:spLocks noGrp="1"/>
          </p:cNvSpPr>
          <p:nvPr>
            <p:ph type="ftr" sz="quarter" idx="3"/>
          </p:nvPr>
        </p:nvSpPr>
        <p:spPr/>
        <p:txBody>
          <a:bodyPr/>
          <a:lstStyle/>
          <a:p>
            <a:r>
              <a:rPr lang="en-US" dirty="0" smtClean="0"/>
              <a:t>SFX Knowledge Base Advisory Board (KBAB)</a:t>
            </a:r>
            <a:endParaRPr lang="en-US" dirty="0"/>
          </a:p>
        </p:txBody>
      </p:sp>
    </p:spTree>
    <p:extLst>
      <p:ext uri="{BB962C8B-B14F-4D97-AF65-F5344CB8AC3E}">
        <p14:creationId xmlns:p14="http://schemas.microsoft.com/office/powerpoint/2010/main" val="686662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Abstract</a:t>
            </a:r>
            <a:endParaRPr lang="fr-BE" dirty="0"/>
          </a:p>
        </p:txBody>
      </p:sp>
      <p:sp>
        <p:nvSpPr>
          <p:cNvPr id="3" name="Espace réservé du contenu 2"/>
          <p:cNvSpPr>
            <a:spLocks noGrp="1"/>
          </p:cNvSpPr>
          <p:nvPr>
            <p:ph idx="1"/>
          </p:nvPr>
        </p:nvSpPr>
        <p:spPr/>
        <p:txBody>
          <a:bodyPr/>
          <a:lstStyle/>
          <a:p>
            <a:pPr marL="114300" indent="0">
              <a:buNone/>
            </a:pPr>
            <a:r>
              <a:rPr lang="en-US" i="1" dirty="0"/>
              <a:t>Founded in 2013 as a result of discussions at the 2012 Zurich Conference, the goal of the SFX Knowledge Base Advisory Board (KBAB) is to promote first class quality of the data stored in the SFX Knowledge Base by reviewing the quality assurance policies and processes together with Ex </a:t>
            </a:r>
            <a:r>
              <a:rPr lang="en-US" i="1" dirty="0" err="1"/>
              <a:t>Libris</a:t>
            </a:r>
            <a:r>
              <a:rPr lang="en-US" i="1" dirty="0"/>
              <a:t>. During its first year, the group identified several issues in order to improve the CKB quality. They shared them with Ex </a:t>
            </a:r>
            <a:r>
              <a:rPr lang="en-US" i="1" dirty="0" err="1"/>
              <a:t>Libris</a:t>
            </a:r>
            <a:r>
              <a:rPr lang="en-US" i="1" dirty="0"/>
              <a:t> which agreed to work on or to take a look at some. This session will explain how KBAB has been working, and present some of the issues and the improvements brought by Ex </a:t>
            </a:r>
            <a:r>
              <a:rPr lang="en-US" i="1" dirty="0" err="1"/>
              <a:t>Libris</a:t>
            </a:r>
            <a:r>
              <a:rPr lang="en-US" i="1" dirty="0"/>
              <a:t>.</a:t>
            </a:r>
            <a:endParaRPr lang="fr-BE" i="1"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31816232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(5) Initial articles at the end of </a:t>
            </a:r>
            <a:r>
              <a:rPr lang="fr-BE" dirty="0" err="1" smtClean="0"/>
              <a:t>titles</a:t>
            </a:r>
            <a:endParaRPr lang="fr-BE" dirty="0"/>
          </a:p>
        </p:txBody>
      </p:sp>
      <p:sp>
        <p:nvSpPr>
          <p:cNvPr id="3" name="Espace réservé du contenu 2"/>
          <p:cNvSpPr>
            <a:spLocks noGrp="1"/>
          </p:cNvSpPr>
          <p:nvPr>
            <p:ph idx="1"/>
          </p:nvPr>
        </p:nvSpPr>
        <p:spPr/>
        <p:txBody>
          <a:bodyPr>
            <a:normAutofit/>
          </a:bodyPr>
          <a:lstStyle/>
          <a:p>
            <a:endParaRPr lang="fr-BE" dirty="0" smtClean="0"/>
          </a:p>
          <a:p>
            <a:r>
              <a:rPr lang="fr-BE" dirty="0" err="1" smtClean="0"/>
              <a:t>Problem</a:t>
            </a:r>
            <a:r>
              <a:rPr lang="fr-BE" dirty="0" smtClean="0"/>
              <a:t>:</a:t>
            </a:r>
          </a:p>
          <a:p>
            <a:pPr lvl="1"/>
            <a:r>
              <a:rPr lang="fr-BE" dirty="0" err="1" smtClean="0"/>
              <a:t>Some</a:t>
            </a:r>
            <a:r>
              <a:rPr lang="fr-BE" dirty="0" smtClean="0"/>
              <a:t> </a:t>
            </a:r>
            <a:r>
              <a:rPr lang="fr-BE" dirty="0" err="1" smtClean="0"/>
              <a:t>publishers</a:t>
            </a:r>
            <a:r>
              <a:rPr lang="fr-BE" dirty="0" smtClean="0"/>
              <a:t> put the initial </a:t>
            </a:r>
            <a:r>
              <a:rPr lang="fr-BE" dirty="0"/>
              <a:t>a</a:t>
            </a:r>
            <a:r>
              <a:rPr lang="fr-BE" dirty="0" smtClean="0"/>
              <a:t>rticle at the end of the </a:t>
            </a:r>
            <a:r>
              <a:rPr lang="fr-BE" dirty="0" err="1" smtClean="0"/>
              <a:t>title</a:t>
            </a:r>
            <a:endParaRPr lang="fr-BE" dirty="0" smtClean="0"/>
          </a:p>
          <a:p>
            <a:endParaRPr lang="fr-BE" dirty="0"/>
          </a:p>
          <a:p>
            <a:endParaRPr lang="en-US" dirty="0"/>
          </a:p>
          <a:p>
            <a:endParaRPr lang="fr-BE" dirty="0" smtClean="0"/>
          </a:p>
          <a:p>
            <a:endParaRPr lang="fr-BE" dirty="0" smtClean="0"/>
          </a:p>
          <a:p>
            <a:endParaRPr lang="fr-BE" sz="2000" dirty="0" smtClean="0"/>
          </a:p>
          <a:p>
            <a:pPr lvl="1"/>
            <a:r>
              <a:rPr lang="fr-BE" dirty="0" smtClean="0"/>
              <a:t>Nice to have more standard practice on handling </a:t>
            </a:r>
            <a:r>
              <a:rPr lang="fr-BE" dirty="0" err="1" smtClean="0"/>
              <a:t>this</a:t>
            </a:r>
            <a:r>
              <a:rPr lang="fr-BE" dirty="0" smtClean="0"/>
              <a:t> </a:t>
            </a:r>
          </a:p>
          <a:p>
            <a:pPr lvl="1"/>
            <a:r>
              <a:rPr lang="fr-BE" dirty="0" smtClean="0"/>
              <a:t>Possible to have </a:t>
            </a:r>
            <a:r>
              <a:rPr lang="fr-BE" dirty="0" err="1" smtClean="0"/>
              <a:t>some</a:t>
            </a:r>
            <a:r>
              <a:rPr lang="fr-BE" dirty="0" smtClean="0"/>
              <a:t> sort of </a:t>
            </a:r>
            <a:r>
              <a:rPr lang="fr-BE" dirty="0" err="1" smtClean="0"/>
              <a:t>Normalization</a:t>
            </a:r>
            <a:r>
              <a:rPr lang="fr-BE" dirty="0" smtClean="0"/>
              <a:t> </a:t>
            </a:r>
            <a:r>
              <a:rPr lang="fr-BE" dirty="0" err="1" smtClean="0"/>
              <a:t>done</a:t>
            </a:r>
            <a:r>
              <a:rPr lang="fr-BE" dirty="0" smtClean="0"/>
              <a:t> </a:t>
            </a:r>
            <a:r>
              <a:rPr lang="fr-BE" dirty="0" err="1" smtClean="0"/>
              <a:t>when</a:t>
            </a:r>
            <a:r>
              <a:rPr lang="fr-BE" dirty="0" smtClean="0"/>
              <a:t> </a:t>
            </a:r>
            <a:r>
              <a:rPr lang="fr-BE" dirty="0" err="1" smtClean="0"/>
              <a:t>loaded</a:t>
            </a:r>
            <a:r>
              <a:rPr lang="fr-BE" dirty="0" smtClean="0"/>
              <a:t> </a:t>
            </a:r>
            <a:r>
              <a:rPr lang="fr-BE" dirty="0" err="1" smtClean="0"/>
              <a:t>into</a:t>
            </a:r>
            <a:r>
              <a:rPr lang="fr-BE" dirty="0" smtClean="0"/>
              <a:t> KB?</a:t>
            </a:r>
            <a:r>
              <a:rPr lang="en-US" dirty="0" smtClean="0"/>
              <a:t> </a:t>
            </a:r>
            <a:endParaRPr lang="fr-BE" dirty="0" smtClean="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20</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31" y="2924944"/>
            <a:ext cx="7992888" cy="12101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55661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(6) </a:t>
            </a:r>
            <a:r>
              <a:rPr lang="fr-BE" dirty="0" err="1" smtClean="0"/>
              <a:t>Language</a:t>
            </a:r>
            <a:r>
              <a:rPr lang="fr-BE" dirty="0" smtClean="0"/>
              <a:t> + initial article</a:t>
            </a:r>
            <a:endParaRPr lang="fr-BE" dirty="0"/>
          </a:p>
        </p:txBody>
      </p:sp>
      <p:sp>
        <p:nvSpPr>
          <p:cNvPr id="3" name="Espace réservé du contenu 2"/>
          <p:cNvSpPr>
            <a:spLocks noGrp="1"/>
          </p:cNvSpPr>
          <p:nvPr>
            <p:ph idx="1"/>
          </p:nvPr>
        </p:nvSpPr>
        <p:spPr/>
        <p:txBody>
          <a:bodyPr/>
          <a:lstStyle/>
          <a:p>
            <a:r>
              <a:rPr lang="fr-BE" dirty="0" err="1" smtClean="0"/>
              <a:t>Problem</a:t>
            </a:r>
            <a:r>
              <a:rPr lang="fr-BE" dirty="0" smtClean="0"/>
              <a:t>:</a:t>
            </a:r>
          </a:p>
          <a:p>
            <a:pPr lvl="1"/>
            <a:r>
              <a:rPr lang="fr-BE" sz="1800" dirty="0" err="1" smtClean="0"/>
              <a:t>Many</a:t>
            </a:r>
            <a:r>
              <a:rPr lang="fr-BE" sz="1800" dirty="0" smtClean="0"/>
              <a:t> cases of initial articles in non-English </a:t>
            </a:r>
            <a:r>
              <a:rPr lang="fr-BE" sz="1800" dirty="0" err="1"/>
              <a:t>l</a:t>
            </a:r>
            <a:r>
              <a:rPr lang="fr-BE" sz="1800" dirty="0" err="1" smtClean="0"/>
              <a:t>anguages</a:t>
            </a:r>
            <a:r>
              <a:rPr lang="fr-BE" sz="1800" dirty="0" smtClean="0"/>
              <a:t> not </a:t>
            </a:r>
            <a:r>
              <a:rPr lang="fr-BE" sz="1800" dirty="0" err="1" smtClean="0"/>
              <a:t>being</a:t>
            </a:r>
            <a:r>
              <a:rPr lang="fr-BE" sz="1800" dirty="0" smtClean="0"/>
              <a:t> </a:t>
            </a:r>
            <a:r>
              <a:rPr lang="fr-BE" sz="1800" dirty="0" err="1" smtClean="0"/>
              <a:t>skipped</a:t>
            </a:r>
            <a:endParaRPr lang="fr-BE" sz="1800" dirty="0" smtClean="0"/>
          </a:p>
          <a:p>
            <a:pPr lvl="1"/>
            <a:r>
              <a:rPr lang="fr-BE" sz="1800" dirty="0" err="1" smtClean="0"/>
              <a:t>Problem</a:t>
            </a:r>
            <a:r>
              <a:rPr lang="fr-BE" sz="1800" dirty="0" smtClean="0"/>
              <a:t> </a:t>
            </a:r>
            <a:r>
              <a:rPr lang="fr-BE" sz="1800" dirty="0" err="1" smtClean="0"/>
              <a:t>with</a:t>
            </a:r>
            <a:r>
              <a:rPr lang="fr-BE" sz="1800" dirty="0" smtClean="0"/>
              <a:t> </a:t>
            </a:r>
            <a:r>
              <a:rPr lang="fr-BE" sz="1800" dirty="0" err="1"/>
              <a:t>j</a:t>
            </a:r>
            <a:r>
              <a:rPr lang="fr-BE" sz="1800" dirty="0" err="1" smtClean="0"/>
              <a:t>ournals</a:t>
            </a:r>
            <a:r>
              <a:rPr lang="fr-BE" sz="1800" dirty="0" smtClean="0"/>
              <a:t> </a:t>
            </a:r>
            <a:r>
              <a:rPr lang="fr-BE" sz="1800" dirty="0" err="1" smtClean="0"/>
              <a:t>being</a:t>
            </a:r>
            <a:r>
              <a:rPr lang="fr-BE" sz="1800" dirty="0" smtClean="0"/>
              <a:t> in one </a:t>
            </a:r>
            <a:r>
              <a:rPr lang="fr-BE" sz="1800" dirty="0" err="1" smtClean="0"/>
              <a:t>language</a:t>
            </a:r>
            <a:r>
              <a:rPr lang="fr-BE" sz="1800" dirty="0" smtClean="0"/>
              <a:t> but the </a:t>
            </a:r>
            <a:r>
              <a:rPr lang="fr-BE" sz="1800" dirty="0" err="1" smtClean="0"/>
              <a:t>language</a:t>
            </a:r>
            <a:r>
              <a:rPr lang="fr-BE" sz="1800" dirty="0" smtClean="0"/>
              <a:t> in KB </a:t>
            </a:r>
            <a:r>
              <a:rPr lang="fr-BE" sz="1800" dirty="0" err="1" smtClean="0"/>
              <a:t>is</a:t>
            </a:r>
            <a:r>
              <a:rPr lang="fr-BE" sz="1800" dirty="0" smtClean="0"/>
              <a:t> </a:t>
            </a:r>
            <a:r>
              <a:rPr lang="fr-BE" sz="1800" dirty="0" err="1" smtClean="0"/>
              <a:t>different</a:t>
            </a:r>
            <a:endParaRPr lang="fr-BE" sz="1800" dirty="0" smtClean="0"/>
          </a:p>
          <a:p>
            <a:pPr marL="114300" indent="0">
              <a:buNone/>
              <a:tabLst>
                <a:tab pos="538163" algn="l"/>
              </a:tabLst>
            </a:pPr>
            <a:r>
              <a:rPr lang="fr-BE" sz="2000" dirty="0" smtClean="0">
                <a:sym typeface="Wingdings" panose="05000000000000000000" pitchFamily="2" charset="2"/>
              </a:rPr>
              <a:t> </a:t>
            </a:r>
            <a:r>
              <a:rPr lang="fr-BE" sz="1800" dirty="0" smtClean="0"/>
              <a:t>Causes </a:t>
            </a:r>
            <a:r>
              <a:rPr lang="fr-BE" sz="1800" dirty="0" err="1" smtClean="0"/>
              <a:t>problems</a:t>
            </a:r>
            <a:r>
              <a:rPr lang="fr-BE" sz="1800" dirty="0" smtClean="0"/>
              <a:t> </a:t>
            </a:r>
            <a:r>
              <a:rPr lang="fr-BE" sz="1800" dirty="0" err="1" smtClean="0"/>
              <a:t>with</a:t>
            </a:r>
            <a:r>
              <a:rPr lang="fr-BE" sz="1800" dirty="0" smtClean="0"/>
              <a:t> </a:t>
            </a:r>
            <a:r>
              <a:rPr lang="fr-BE" sz="1800" dirty="0" err="1"/>
              <a:t>s</a:t>
            </a:r>
            <a:r>
              <a:rPr lang="fr-BE" sz="1800" dirty="0" err="1" smtClean="0"/>
              <a:t>earching</a:t>
            </a:r>
            <a:r>
              <a:rPr lang="fr-BE" sz="1800" dirty="0" smtClean="0"/>
              <a:t> and </a:t>
            </a:r>
            <a:r>
              <a:rPr lang="fr-BE" sz="1800" dirty="0" err="1" smtClean="0"/>
              <a:t>with</a:t>
            </a:r>
            <a:r>
              <a:rPr lang="fr-BE" sz="1800" dirty="0" smtClean="0"/>
              <a:t> </a:t>
            </a:r>
            <a:r>
              <a:rPr lang="fr-BE" sz="1800" dirty="0" err="1" smtClean="0"/>
              <a:t>facets</a:t>
            </a:r>
            <a:r>
              <a:rPr lang="fr-BE" sz="1800" dirty="0" smtClean="0"/>
              <a:t> in Primo </a:t>
            </a:r>
          </a:p>
          <a:p>
            <a:pPr marL="114300" indent="0">
              <a:buNone/>
              <a:tabLst>
                <a:tab pos="538163" algn="l"/>
              </a:tabLst>
            </a:pPr>
            <a:r>
              <a:rPr lang="fr-BE" sz="1800" dirty="0" smtClean="0">
                <a:sym typeface="Wingdings" panose="05000000000000000000" pitchFamily="2" charset="2"/>
              </a:rPr>
              <a:t> Impact on </a:t>
            </a:r>
            <a:r>
              <a:rPr lang="fr-BE" sz="1800" dirty="0" err="1" smtClean="0">
                <a:sym typeface="Wingdings" panose="05000000000000000000" pitchFamily="2" charset="2"/>
              </a:rPr>
              <a:t>users</a:t>
            </a:r>
            <a:r>
              <a:rPr lang="fr-BE" sz="1800" dirty="0" smtClean="0">
                <a:sym typeface="Wingdings" panose="05000000000000000000" pitchFamily="2" charset="2"/>
              </a:rPr>
              <a:t> &amp; </a:t>
            </a:r>
            <a:r>
              <a:rPr lang="fr-BE" sz="1800" dirty="0" err="1" smtClean="0">
                <a:sym typeface="Wingdings" panose="05000000000000000000" pitchFamily="2" charset="2"/>
              </a:rPr>
              <a:t>their</a:t>
            </a:r>
            <a:r>
              <a:rPr lang="fr-BE" sz="1800" dirty="0" smtClean="0">
                <a:sym typeface="Wingdings" panose="05000000000000000000" pitchFamily="2" charset="2"/>
              </a:rPr>
              <a:t> perception of Primo</a:t>
            </a:r>
            <a:endParaRPr lang="fr-BE" sz="1800" dirty="0" smtClean="0"/>
          </a:p>
          <a:p>
            <a:endParaRPr lang="fr-BE" sz="1600" dirty="0" smtClean="0"/>
          </a:p>
          <a:p>
            <a:pPr lvl="1"/>
            <a:r>
              <a:rPr lang="fr-BE" dirty="0" smtClean="0"/>
              <a:t>Batch </a:t>
            </a:r>
            <a:r>
              <a:rPr lang="fr-BE" dirty="0" err="1"/>
              <a:t>p</a:t>
            </a:r>
            <a:r>
              <a:rPr lang="fr-BE" dirty="0" err="1" smtClean="0"/>
              <a:t>rocesses</a:t>
            </a:r>
            <a:r>
              <a:rPr lang="fr-BE" dirty="0" smtClean="0"/>
              <a:t> </a:t>
            </a:r>
            <a:r>
              <a:rPr lang="fr-BE" dirty="0" err="1" smtClean="0"/>
              <a:t>when</a:t>
            </a:r>
            <a:r>
              <a:rPr lang="fr-BE" dirty="0" smtClean="0"/>
              <a:t> </a:t>
            </a:r>
            <a:r>
              <a:rPr lang="fr-BE" dirty="0" err="1" smtClean="0"/>
              <a:t>loading</a:t>
            </a:r>
            <a:r>
              <a:rPr lang="fr-BE" dirty="0" smtClean="0"/>
              <a:t>/</a:t>
            </a:r>
            <a:r>
              <a:rPr lang="fr-BE" dirty="0" err="1" smtClean="0"/>
              <a:t>updating</a:t>
            </a:r>
            <a:r>
              <a:rPr lang="fr-BE" dirty="0" smtClean="0"/>
              <a:t> CKB possible?</a:t>
            </a:r>
          </a:p>
          <a:p>
            <a:pPr lvl="2"/>
            <a:r>
              <a:rPr lang="fr-BE" dirty="0" smtClean="0"/>
              <a:t>Must </a:t>
            </a:r>
            <a:r>
              <a:rPr lang="fr-BE" dirty="0" err="1" smtClean="0"/>
              <a:t>be</a:t>
            </a:r>
            <a:r>
              <a:rPr lang="fr-BE" dirty="0" smtClean="0"/>
              <a:t> </a:t>
            </a:r>
            <a:r>
              <a:rPr lang="fr-BE" dirty="0" err="1" smtClean="0"/>
              <a:t>done</a:t>
            </a:r>
            <a:r>
              <a:rPr lang="fr-BE" dirty="0" smtClean="0"/>
              <a:t> </a:t>
            </a:r>
            <a:r>
              <a:rPr lang="fr-BE" dirty="0" err="1" smtClean="0"/>
              <a:t>carefully</a:t>
            </a:r>
            <a:r>
              <a:rPr lang="fr-BE" dirty="0" smtClean="0"/>
              <a:t>!</a:t>
            </a:r>
          </a:p>
          <a:p>
            <a:endParaRPr lang="fr-BE" dirty="0">
              <a:solidFill>
                <a:srgbClr val="FF0000"/>
              </a:solidFill>
            </a:endParaRPr>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21</a:t>
            </a:fld>
            <a:endParaRPr lang="en-US" dirty="0"/>
          </a:p>
        </p:txBody>
      </p:sp>
      <p:sp>
        <p:nvSpPr>
          <p:cNvPr id="5" name="Espace réservé du pied de page 4"/>
          <p:cNvSpPr>
            <a:spLocks noGrp="1"/>
          </p:cNvSpPr>
          <p:nvPr>
            <p:ph type="ftr" sz="quarter" idx="3"/>
          </p:nvPr>
        </p:nvSpPr>
        <p:spPr/>
        <p:txBody>
          <a:bodyPr/>
          <a:lstStyle/>
          <a:p>
            <a:r>
              <a:rPr lang="en-US" dirty="0" smtClean="0"/>
              <a:t>SFX Knowledge Base Advisory Board (KBAB)</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4725144"/>
            <a:ext cx="5998816" cy="19688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Ellipse 6"/>
          <p:cNvSpPr/>
          <p:nvPr/>
        </p:nvSpPr>
        <p:spPr>
          <a:xfrm>
            <a:off x="4799100" y="6334780"/>
            <a:ext cx="122413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Ellipse 7"/>
          <p:cNvSpPr/>
          <p:nvPr/>
        </p:nvSpPr>
        <p:spPr>
          <a:xfrm>
            <a:off x="4822510" y="4725978"/>
            <a:ext cx="2845834"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881146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0859"/>
            <a:ext cx="5619750" cy="2543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E667ED75-B537-4810-9364-B7D9FE7FDC55}" type="slidenum">
              <a:rPr lang="en-US" smtClean="0"/>
              <a:pPr/>
              <a:t>22</a:t>
            </a:fld>
            <a:endParaRPr lang="en-US"/>
          </a:p>
        </p:txBody>
      </p:sp>
      <p:sp>
        <p:nvSpPr>
          <p:cNvPr id="3" name="Espace réservé du pied de page 2"/>
          <p:cNvSpPr>
            <a:spLocks noGrp="1"/>
          </p:cNvSpPr>
          <p:nvPr>
            <p:ph type="ftr" sz="quarter" idx="3"/>
          </p:nvPr>
        </p:nvSpPr>
        <p:spPr/>
        <p:txBody>
          <a:bodyPr/>
          <a:lstStyle/>
          <a:p>
            <a:r>
              <a:rPr lang="en-US" smtClean="0"/>
              <a:t>SFX Knowledge Base Advisory Board (KBAB)</a:t>
            </a:r>
            <a:endParaRPr lang="en-US" dirty="0"/>
          </a:p>
        </p:txBody>
      </p:sp>
      <p:sp>
        <p:nvSpPr>
          <p:cNvPr id="4" name="Ellipse 3"/>
          <p:cNvSpPr/>
          <p:nvPr/>
        </p:nvSpPr>
        <p:spPr>
          <a:xfrm>
            <a:off x="2741422" y="2348880"/>
            <a:ext cx="122413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Ellipse 5"/>
          <p:cNvSpPr/>
          <p:nvPr/>
        </p:nvSpPr>
        <p:spPr>
          <a:xfrm>
            <a:off x="2627784" y="116632"/>
            <a:ext cx="320395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2996952"/>
            <a:ext cx="6229350" cy="3571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Ellipse 8"/>
          <p:cNvSpPr/>
          <p:nvPr/>
        </p:nvSpPr>
        <p:spPr>
          <a:xfrm>
            <a:off x="4067944" y="6165304"/>
            <a:ext cx="122413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0" name="Ellipse 9"/>
          <p:cNvSpPr/>
          <p:nvPr/>
        </p:nvSpPr>
        <p:spPr>
          <a:xfrm>
            <a:off x="4104348" y="2924944"/>
            <a:ext cx="320395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053112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(7) </a:t>
            </a:r>
            <a:r>
              <a:rPr lang="fr-BE" dirty="0" err="1" smtClean="0"/>
              <a:t>Beginning</a:t>
            </a:r>
            <a:r>
              <a:rPr lang="fr-BE" dirty="0" smtClean="0"/>
              <a:t> and </a:t>
            </a:r>
            <a:r>
              <a:rPr lang="fr-BE" dirty="0" err="1" smtClean="0"/>
              <a:t>ending</a:t>
            </a:r>
            <a:r>
              <a:rPr lang="fr-BE" dirty="0"/>
              <a:t> </a:t>
            </a:r>
            <a:r>
              <a:rPr lang="fr-BE" dirty="0" smtClean="0"/>
              <a:t>dates</a:t>
            </a:r>
            <a:endParaRPr lang="fr-BE" dirty="0"/>
          </a:p>
        </p:txBody>
      </p:sp>
      <p:sp>
        <p:nvSpPr>
          <p:cNvPr id="3" name="Espace réservé du contenu 2"/>
          <p:cNvSpPr>
            <a:spLocks noGrp="1"/>
          </p:cNvSpPr>
          <p:nvPr>
            <p:ph idx="1"/>
          </p:nvPr>
        </p:nvSpPr>
        <p:spPr/>
        <p:txBody>
          <a:bodyPr/>
          <a:lstStyle/>
          <a:p>
            <a:pPr marL="114300" indent="0" algn="ctr">
              <a:buNone/>
            </a:pPr>
            <a:r>
              <a:rPr lang="fr-BE" sz="2000" i="1" dirty="0" smtClean="0">
                <a:latin typeface="Courier" panose="02060409020205020404" pitchFamily="49" charset="0"/>
              </a:rPr>
              <a:t>&lt; came </a:t>
            </a:r>
            <a:r>
              <a:rPr lang="fr-BE" sz="2000" i="1" dirty="0" err="1" smtClean="0">
                <a:latin typeface="Courier" panose="02060409020205020404" pitchFamily="49" charset="0"/>
              </a:rPr>
              <a:t>late</a:t>
            </a:r>
            <a:r>
              <a:rPr lang="fr-BE" sz="2000" i="1" dirty="0" smtClean="0">
                <a:latin typeface="Courier" panose="02060409020205020404" pitchFamily="49" charset="0"/>
              </a:rPr>
              <a:t> </a:t>
            </a:r>
            <a:r>
              <a:rPr lang="fr-BE" sz="2000" i="1" dirty="0" err="1" smtClean="0">
                <a:latin typeface="Courier" panose="02060409020205020404" pitchFamily="49" charset="0"/>
              </a:rPr>
              <a:t>under</a:t>
            </a:r>
            <a:r>
              <a:rPr lang="fr-BE" sz="2000" i="1" dirty="0" smtClean="0">
                <a:latin typeface="Courier" panose="02060409020205020404" pitchFamily="49" charset="0"/>
              </a:rPr>
              <a:t> discussion &gt;</a:t>
            </a:r>
          </a:p>
          <a:p>
            <a:endParaRPr lang="fr-BE" dirty="0"/>
          </a:p>
          <a:p>
            <a:r>
              <a:rPr lang="fr-BE" dirty="0" smtClean="0"/>
              <a:t>ISSN </a:t>
            </a:r>
            <a:r>
              <a:rPr lang="fr-BE" dirty="0" err="1" smtClean="0"/>
              <a:t>Register</a:t>
            </a:r>
            <a:r>
              <a:rPr lang="fr-BE" dirty="0" smtClean="0"/>
              <a:t> has </a:t>
            </a:r>
            <a:r>
              <a:rPr lang="fr-BE" dirty="0" err="1" smtClean="0"/>
              <a:t>beginning</a:t>
            </a:r>
            <a:r>
              <a:rPr lang="fr-BE" dirty="0" smtClean="0"/>
              <a:t> and </a:t>
            </a:r>
            <a:r>
              <a:rPr lang="fr-BE" dirty="0" err="1" smtClean="0"/>
              <a:t>ending</a:t>
            </a:r>
            <a:r>
              <a:rPr lang="fr-BE" dirty="0" smtClean="0"/>
              <a:t> dates</a:t>
            </a:r>
          </a:p>
          <a:p>
            <a:endParaRPr lang="fr-BE" dirty="0" smtClean="0"/>
          </a:p>
          <a:p>
            <a:r>
              <a:rPr lang="fr-BE" dirty="0" smtClean="0"/>
              <a:t>This information </a:t>
            </a:r>
            <a:r>
              <a:rPr lang="fr-BE" dirty="0" err="1" smtClean="0"/>
              <a:t>should</a:t>
            </a:r>
            <a:r>
              <a:rPr lang="fr-BE" dirty="0" smtClean="0"/>
              <a:t> </a:t>
            </a:r>
            <a:r>
              <a:rPr lang="fr-BE" dirty="0" err="1" smtClean="0"/>
              <a:t>be</a:t>
            </a:r>
            <a:r>
              <a:rPr lang="fr-BE" dirty="0" smtClean="0"/>
              <a:t> </a:t>
            </a:r>
            <a:r>
              <a:rPr lang="fr-BE" dirty="0" err="1" smtClean="0"/>
              <a:t>added</a:t>
            </a:r>
            <a:r>
              <a:rPr lang="fr-BE" dirty="0" smtClean="0"/>
              <a:t> </a:t>
            </a:r>
            <a:r>
              <a:rPr lang="fr-BE" dirty="0" err="1" smtClean="0"/>
              <a:t>into</a:t>
            </a:r>
            <a:r>
              <a:rPr lang="fr-BE" dirty="0" smtClean="0"/>
              <a:t> KB:</a:t>
            </a:r>
          </a:p>
          <a:p>
            <a:pPr lvl="1"/>
            <a:r>
              <a:rPr lang="fr-BE" dirty="0" err="1" smtClean="0"/>
              <a:t>Would</a:t>
            </a:r>
            <a:r>
              <a:rPr lang="fr-BE" dirty="0" smtClean="0"/>
              <a:t> help </a:t>
            </a:r>
            <a:r>
              <a:rPr lang="fr-BE" dirty="0" err="1" smtClean="0"/>
              <a:t>avoid</a:t>
            </a:r>
            <a:r>
              <a:rPr lang="fr-BE" dirty="0" smtClean="0"/>
              <a:t> portfolios </a:t>
            </a:r>
            <a:r>
              <a:rPr lang="fr-BE" dirty="0" err="1" smtClean="0"/>
              <a:t>being</a:t>
            </a:r>
            <a:r>
              <a:rPr lang="fr-BE" dirty="0" smtClean="0"/>
              <a:t> </a:t>
            </a:r>
            <a:r>
              <a:rPr lang="fr-BE" dirty="0" err="1" smtClean="0"/>
              <a:t>attached</a:t>
            </a:r>
            <a:r>
              <a:rPr lang="fr-BE" dirty="0" smtClean="0"/>
              <a:t> to the </a:t>
            </a:r>
            <a:r>
              <a:rPr lang="fr-BE" dirty="0" err="1" smtClean="0"/>
              <a:t>wrong</a:t>
            </a:r>
            <a:r>
              <a:rPr lang="fr-BE" dirty="0" smtClean="0"/>
              <a:t> </a:t>
            </a:r>
            <a:r>
              <a:rPr lang="fr-BE" dirty="0" err="1" smtClean="0"/>
              <a:t>title</a:t>
            </a:r>
            <a:r>
              <a:rPr lang="fr-BE" dirty="0" smtClean="0"/>
              <a:t> </a:t>
            </a:r>
            <a:r>
              <a:rPr lang="fr-BE" dirty="0" err="1" smtClean="0"/>
              <a:t>when</a:t>
            </a:r>
            <a:r>
              <a:rPr lang="fr-BE" dirty="0" smtClean="0"/>
              <a:t> </a:t>
            </a:r>
            <a:r>
              <a:rPr lang="fr-BE" dirty="0" err="1" smtClean="0"/>
              <a:t>journals</a:t>
            </a:r>
            <a:r>
              <a:rPr lang="fr-BE" dirty="0" smtClean="0"/>
              <a:t> </a:t>
            </a:r>
            <a:r>
              <a:rPr lang="fr-BE" dirty="0"/>
              <a:t>h</a:t>
            </a:r>
            <a:r>
              <a:rPr lang="fr-BE" dirty="0" smtClean="0"/>
              <a:t>ave the </a:t>
            </a:r>
            <a:r>
              <a:rPr lang="fr-BE" dirty="0" err="1" smtClean="0"/>
              <a:t>same</a:t>
            </a:r>
            <a:r>
              <a:rPr lang="fr-BE" dirty="0" smtClean="0"/>
              <a:t> </a:t>
            </a:r>
            <a:r>
              <a:rPr lang="fr-BE" dirty="0" err="1" smtClean="0"/>
              <a:t>title</a:t>
            </a:r>
            <a:endParaRPr lang="fr-BE" dirty="0" smtClean="0"/>
          </a:p>
          <a:p>
            <a:pPr lvl="1"/>
            <a:r>
              <a:rPr lang="fr-BE" dirty="0" err="1" smtClean="0"/>
              <a:t>Would</a:t>
            </a:r>
            <a:r>
              <a:rPr lang="fr-BE" dirty="0" smtClean="0"/>
              <a:t> </a:t>
            </a:r>
            <a:r>
              <a:rPr lang="fr-BE" dirty="0" err="1" smtClean="0"/>
              <a:t>also</a:t>
            </a:r>
            <a:r>
              <a:rPr lang="fr-BE" dirty="0" smtClean="0"/>
              <a:t> help </a:t>
            </a:r>
            <a:r>
              <a:rPr lang="fr-BE" dirty="0" err="1" smtClean="0"/>
              <a:t>with</a:t>
            </a:r>
            <a:r>
              <a:rPr lang="fr-BE" dirty="0" smtClean="0"/>
              <a:t> </a:t>
            </a:r>
            <a:r>
              <a:rPr lang="fr-BE" dirty="0" err="1" smtClean="0"/>
              <a:t>creation</a:t>
            </a:r>
            <a:r>
              <a:rPr lang="fr-BE" dirty="0" smtClean="0"/>
              <a:t> of </a:t>
            </a:r>
            <a:r>
              <a:rPr lang="fr-BE" dirty="0" err="1" smtClean="0"/>
              <a:t>thresholds</a:t>
            </a:r>
            <a:r>
              <a:rPr lang="fr-BE" dirty="0" smtClean="0"/>
              <a:t> or portfolios</a:t>
            </a:r>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23</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13509212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Ex </a:t>
            </a:r>
            <a:r>
              <a:rPr lang="fr-BE" dirty="0" err="1" smtClean="0"/>
              <a:t>Libris</a:t>
            </a:r>
            <a:r>
              <a:rPr lang="fr-BE" dirty="0" smtClean="0"/>
              <a:t>’ feedback</a:t>
            </a:r>
            <a:endParaRPr lang="fr-BE" dirty="0"/>
          </a:p>
        </p:txBody>
      </p:sp>
      <p:sp>
        <p:nvSpPr>
          <p:cNvPr id="3" name="Espace réservé du contenu 2"/>
          <p:cNvSpPr>
            <a:spLocks noGrp="1"/>
          </p:cNvSpPr>
          <p:nvPr>
            <p:ph idx="1"/>
          </p:nvPr>
        </p:nvSpPr>
        <p:spPr/>
        <p:txBody>
          <a:bodyPr/>
          <a:lstStyle/>
          <a:p>
            <a:r>
              <a:rPr lang="en-US" dirty="0"/>
              <a:t>Ex </a:t>
            </a:r>
            <a:r>
              <a:rPr lang="en-US" dirty="0" err="1"/>
              <a:t>Libris</a:t>
            </a:r>
            <a:r>
              <a:rPr lang="en-US" dirty="0"/>
              <a:t>: </a:t>
            </a:r>
            <a:endParaRPr lang="en-US" dirty="0" smtClean="0"/>
          </a:p>
          <a:p>
            <a:pPr marL="777240" lvl="2" indent="0">
              <a:lnSpc>
                <a:spcPct val="150000"/>
              </a:lnSpc>
              <a:buNone/>
            </a:pPr>
            <a:endParaRPr lang="en-US" sz="2200" i="1" dirty="0" smtClean="0"/>
          </a:p>
          <a:p>
            <a:pPr marL="777240" lvl="2" indent="0">
              <a:lnSpc>
                <a:spcPct val="150000"/>
              </a:lnSpc>
              <a:buNone/>
            </a:pPr>
            <a:r>
              <a:rPr lang="en-US" sz="2200" i="1" dirty="0" smtClean="0"/>
              <a:t>“This </a:t>
            </a:r>
            <a:r>
              <a:rPr lang="en-US" sz="2200" i="1" dirty="0"/>
              <a:t>is out of scope for the time being I’m afraid. We can get back to it later but it also requires a technical change in the database, it’s not just about KB data</a:t>
            </a:r>
            <a:r>
              <a:rPr lang="en-US" sz="2200" i="1" dirty="0" smtClean="0"/>
              <a:t>.“</a:t>
            </a:r>
            <a:endParaRPr lang="fr-BE" sz="2200" i="1" dirty="0">
              <a:solidFill>
                <a:srgbClr val="FF0000"/>
              </a:solidFill>
            </a:endParaRPr>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24</a:t>
            </a:fld>
            <a:endParaRPr lang="en-US" dirty="0"/>
          </a:p>
        </p:txBody>
      </p:sp>
      <p:sp>
        <p:nvSpPr>
          <p:cNvPr id="5" name="Espace réservé du pied de page 4"/>
          <p:cNvSpPr>
            <a:spLocks noGrp="1"/>
          </p:cNvSpPr>
          <p:nvPr>
            <p:ph type="ftr" sz="quarter" idx="3"/>
          </p:nvPr>
        </p:nvSpPr>
        <p:spPr/>
        <p:txBody>
          <a:bodyPr/>
          <a:lstStyle/>
          <a:p>
            <a:r>
              <a:rPr lang="en-US" dirty="0" smtClean="0"/>
              <a:t>SFX Knowledge Base Advisory Board (KBAB)</a:t>
            </a:r>
            <a:endParaRPr lang="en-US" dirty="0"/>
          </a:p>
        </p:txBody>
      </p:sp>
    </p:spTree>
    <p:extLst>
      <p:ext uri="{BB962C8B-B14F-4D97-AF65-F5344CB8AC3E}">
        <p14:creationId xmlns:p14="http://schemas.microsoft.com/office/powerpoint/2010/main" val="6866623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z="2800" dirty="0" smtClean="0"/>
              <a:t>(8) </a:t>
            </a:r>
            <a:r>
              <a:rPr lang="fr-BE" sz="2800" dirty="0"/>
              <a:t>MISCELLANEOUS_FREE_EJOURNALS </a:t>
            </a:r>
          </a:p>
        </p:txBody>
      </p:sp>
      <p:sp>
        <p:nvSpPr>
          <p:cNvPr id="3" name="Espace réservé du contenu 2"/>
          <p:cNvSpPr>
            <a:spLocks noGrp="1"/>
          </p:cNvSpPr>
          <p:nvPr>
            <p:ph idx="1"/>
          </p:nvPr>
        </p:nvSpPr>
        <p:spPr/>
        <p:txBody>
          <a:bodyPr>
            <a:normAutofit/>
          </a:bodyPr>
          <a:lstStyle/>
          <a:p>
            <a:r>
              <a:rPr lang="fr-BE" dirty="0" err="1" smtClean="0"/>
              <a:t>Many</a:t>
            </a:r>
            <a:r>
              <a:rPr lang="fr-BE" dirty="0" smtClean="0"/>
              <a:t> </a:t>
            </a:r>
            <a:r>
              <a:rPr lang="fr-BE" dirty="0" err="1"/>
              <a:t>p</a:t>
            </a:r>
            <a:r>
              <a:rPr lang="fr-BE" dirty="0" err="1" smtClean="0"/>
              <a:t>roblems</a:t>
            </a:r>
            <a:endParaRPr lang="fr-BE" dirty="0" smtClean="0"/>
          </a:p>
          <a:p>
            <a:pPr lvl="1"/>
            <a:r>
              <a:rPr lang="fr-BE" dirty="0" smtClean="0"/>
              <a:t>Not all </a:t>
            </a:r>
            <a:r>
              <a:rPr lang="fr-BE" dirty="0" err="1"/>
              <a:t>j</a:t>
            </a:r>
            <a:r>
              <a:rPr lang="fr-BE" dirty="0" err="1" smtClean="0"/>
              <a:t>ournals</a:t>
            </a:r>
            <a:r>
              <a:rPr lang="fr-BE" dirty="0" smtClean="0"/>
              <a:t> are free</a:t>
            </a:r>
          </a:p>
          <a:p>
            <a:pPr lvl="1"/>
            <a:r>
              <a:rPr lang="fr-BE" dirty="0" smtClean="0"/>
              <a:t>Incorrect </a:t>
            </a:r>
            <a:r>
              <a:rPr lang="fr-BE" dirty="0" err="1" smtClean="0"/>
              <a:t>thresholds</a:t>
            </a:r>
            <a:endParaRPr lang="fr-BE" dirty="0" smtClean="0"/>
          </a:p>
          <a:p>
            <a:pPr lvl="1"/>
            <a:r>
              <a:rPr lang="fr-BE" dirty="0" smtClean="0"/>
              <a:t>Bad or </a:t>
            </a:r>
            <a:r>
              <a:rPr lang="fr-BE" dirty="0" err="1" smtClean="0"/>
              <a:t>outdated</a:t>
            </a:r>
            <a:r>
              <a:rPr lang="fr-BE" dirty="0" smtClean="0"/>
              <a:t> </a:t>
            </a:r>
            <a:r>
              <a:rPr lang="fr-BE" dirty="0" err="1"/>
              <a:t>p</a:t>
            </a:r>
            <a:r>
              <a:rPr lang="fr-BE" dirty="0" err="1" smtClean="0"/>
              <a:t>arse</a:t>
            </a:r>
            <a:r>
              <a:rPr lang="fr-BE" dirty="0" smtClean="0"/>
              <a:t> </a:t>
            </a:r>
            <a:r>
              <a:rPr lang="fr-BE" dirty="0" err="1"/>
              <a:t>p</a:t>
            </a:r>
            <a:r>
              <a:rPr lang="fr-BE" dirty="0" err="1" smtClean="0"/>
              <a:t>arams</a:t>
            </a:r>
            <a:endParaRPr lang="fr-BE" dirty="0" smtClean="0"/>
          </a:p>
          <a:p>
            <a:pPr lvl="2"/>
            <a:r>
              <a:rPr lang="en-US" sz="2000" dirty="0" smtClean="0"/>
              <a:t>Analysis of a sample of the 24,236 portfolios (April 2014)</a:t>
            </a:r>
          </a:p>
          <a:p>
            <a:pPr lvl="2"/>
            <a:r>
              <a:rPr lang="en-US" sz="2000" dirty="0" smtClean="0"/>
              <a:t>Sample of 2% (484 portfolios)</a:t>
            </a:r>
          </a:p>
          <a:p>
            <a:pPr lvl="3"/>
            <a:r>
              <a:rPr lang="en-US" sz="1800" b="1" dirty="0" smtClean="0">
                <a:solidFill>
                  <a:srgbClr val="FF0000"/>
                </a:solidFill>
              </a:rPr>
              <a:t>96 </a:t>
            </a:r>
            <a:r>
              <a:rPr lang="en-US" sz="1800" b="1" dirty="0">
                <a:solidFill>
                  <a:srgbClr val="FF0000"/>
                </a:solidFill>
              </a:rPr>
              <a:t>cases</a:t>
            </a:r>
            <a:r>
              <a:rPr lang="en-US" sz="1800" dirty="0">
                <a:solidFill>
                  <a:srgbClr val="FF0000"/>
                </a:solidFill>
              </a:rPr>
              <a:t> (</a:t>
            </a:r>
            <a:r>
              <a:rPr lang="en-US" sz="1800" b="1" dirty="0">
                <a:solidFill>
                  <a:srgbClr val="FF0000"/>
                </a:solidFill>
              </a:rPr>
              <a:t>19,8%</a:t>
            </a:r>
            <a:r>
              <a:rPr lang="en-US" sz="1800" dirty="0">
                <a:solidFill>
                  <a:srgbClr val="FF0000"/>
                </a:solidFill>
              </a:rPr>
              <a:t>) with an</a:t>
            </a:r>
            <a:r>
              <a:rPr lang="en-US" sz="1800" b="1" dirty="0">
                <a:solidFill>
                  <a:srgbClr val="FF0000"/>
                </a:solidFill>
              </a:rPr>
              <a:t> </a:t>
            </a:r>
            <a:r>
              <a:rPr lang="en-US" sz="1800" dirty="0">
                <a:solidFill>
                  <a:srgbClr val="FF0000"/>
                </a:solidFill>
              </a:rPr>
              <a:t>incorrect parse </a:t>
            </a:r>
            <a:r>
              <a:rPr lang="en-US" sz="1800" dirty="0" err="1">
                <a:solidFill>
                  <a:srgbClr val="FF0000"/>
                </a:solidFill>
              </a:rPr>
              <a:t>param</a:t>
            </a:r>
            <a:r>
              <a:rPr lang="en-US" sz="1800" dirty="0">
                <a:solidFill>
                  <a:srgbClr val="FF0000"/>
                </a:solidFill>
              </a:rPr>
              <a:t> </a:t>
            </a:r>
            <a:r>
              <a:rPr lang="en-US" sz="1800" dirty="0"/>
              <a:t>(like </a:t>
            </a:r>
            <a:r>
              <a:rPr lang="en-US" sz="1800" i="1" dirty="0"/>
              <a:t>404 File Not Found</a:t>
            </a:r>
            <a:r>
              <a:rPr lang="en-US" sz="1800" dirty="0"/>
              <a:t>, no journal page anymore, no platform anymore).</a:t>
            </a:r>
          </a:p>
          <a:p>
            <a:pPr lvl="3"/>
            <a:r>
              <a:rPr lang="en-US" sz="1800" b="1" dirty="0"/>
              <a:t>388 cases</a:t>
            </a:r>
            <a:r>
              <a:rPr lang="en-US" sz="1800" dirty="0"/>
              <a:t> (</a:t>
            </a:r>
            <a:r>
              <a:rPr lang="en-US" sz="1800" b="1" dirty="0"/>
              <a:t>80,2%</a:t>
            </a:r>
            <a:r>
              <a:rPr lang="en-US" sz="1800" dirty="0"/>
              <a:t>) with a correct parse </a:t>
            </a:r>
            <a:r>
              <a:rPr lang="en-US" sz="1800" dirty="0" err="1"/>
              <a:t>param</a:t>
            </a:r>
            <a:r>
              <a:rPr lang="en-US" sz="1800" dirty="0"/>
              <a:t>: linking to the home page of the journal, to the last issue, to the archive or to a search </a:t>
            </a:r>
            <a:r>
              <a:rPr lang="en-US" sz="1800" dirty="0" smtClean="0"/>
              <a:t>form</a:t>
            </a:r>
          </a:p>
          <a:p>
            <a:pPr marL="777240" lvl="2" indent="0" algn="r">
              <a:buNone/>
            </a:pPr>
            <a:r>
              <a:rPr lang="en-US" sz="1600" i="1" dirty="0" smtClean="0"/>
              <a:t>(Thanks to </a:t>
            </a:r>
            <a:r>
              <a:rPr lang="en-US" sz="1600" i="1" dirty="0" err="1" smtClean="0"/>
              <a:t>Myriam</a:t>
            </a:r>
            <a:r>
              <a:rPr lang="en-US" sz="1600" i="1" dirty="0" smtClean="0"/>
              <a:t> </a:t>
            </a:r>
            <a:r>
              <a:rPr lang="en-US" sz="1600" i="1" dirty="0" err="1" smtClean="0"/>
              <a:t>Bastin</a:t>
            </a:r>
            <a:r>
              <a:rPr lang="en-US" sz="1600" i="1" dirty="0" smtClean="0"/>
              <a:t>)</a:t>
            </a:r>
            <a:endParaRPr lang="fr-BE" sz="1600" dirty="0" smtClean="0">
              <a:solidFill>
                <a:srgbClr val="FF0000"/>
              </a:solidFill>
            </a:endParaRPr>
          </a:p>
          <a:p>
            <a:pPr lvl="1"/>
            <a:r>
              <a:rPr lang="fr-BE" dirty="0" smtClean="0"/>
              <a:t>Duplication </a:t>
            </a:r>
            <a:r>
              <a:rPr lang="fr-BE" dirty="0" err="1" smtClean="0"/>
              <a:t>with</a:t>
            </a:r>
            <a:r>
              <a:rPr lang="fr-BE" dirty="0" smtClean="0"/>
              <a:t> </a:t>
            </a:r>
            <a:r>
              <a:rPr lang="fr-BE" dirty="0" err="1" smtClean="0"/>
              <a:t>titles</a:t>
            </a:r>
            <a:r>
              <a:rPr lang="fr-BE" dirty="0" smtClean="0"/>
              <a:t> in </a:t>
            </a:r>
            <a:r>
              <a:rPr lang="fr-BE" dirty="0" err="1" smtClean="0"/>
              <a:t>other</a:t>
            </a:r>
            <a:r>
              <a:rPr lang="fr-BE" dirty="0" smtClean="0"/>
              <a:t> free </a:t>
            </a:r>
            <a:r>
              <a:rPr lang="fr-BE" dirty="0" err="1" smtClean="0"/>
              <a:t>targets</a:t>
            </a:r>
            <a:endParaRPr lang="fr-BE" dirty="0"/>
          </a:p>
          <a:p>
            <a:pPr lvl="1"/>
            <a:r>
              <a:rPr lang="fr-BE" dirty="0" smtClean="0"/>
              <a:t>A </a:t>
            </a:r>
            <a:r>
              <a:rPr lang="fr-BE" dirty="0"/>
              <a:t>lot of </a:t>
            </a:r>
            <a:r>
              <a:rPr lang="fr-BE" dirty="0" err="1"/>
              <a:t>w</a:t>
            </a:r>
            <a:r>
              <a:rPr lang="fr-BE" dirty="0" err="1" smtClean="0"/>
              <a:t>ork</a:t>
            </a:r>
            <a:r>
              <a:rPr lang="fr-BE" dirty="0" smtClean="0"/>
              <a:t> </a:t>
            </a:r>
            <a:r>
              <a:rPr lang="fr-BE" dirty="0"/>
              <a:t>to </a:t>
            </a:r>
            <a:r>
              <a:rPr lang="fr-BE" dirty="0" err="1" smtClean="0"/>
              <a:t>maintain</a:t>
            </a:r>
            <a:endParaRPr lang="fr-BE" dirty="0"/>
          </a:p>
          <a:p>
            <a:pPr lvl="1"/>
            <a:endParaRPr lang="fr-BE" dirty="0">
              <a:solidFill>
                <a:srgbClr val="FF0000"/>
              </a:solidFill>
            </a:endParaRPr>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25</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3733624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sz="2800" dirty="0"/>
          </a:p>
        </p:txBody>
      </p:sp>
      <p:sp>
        <p:nvSpPr>
          <p:cNvPr id="3" name="Espace réservé du contenu 2"/>
          <p:cNvSpPr>
            <a:spLocks noGrp="1"/>
          </p:cNvSpPr>
          <p:nvPr>
            <p:ph idx="1"/>
          </p:nvPr>
        </p:nvSpPr>
        <p:spPr/>
        <p:txBody>
          <a:bodyPr>
            <a:normAutofit fontScale="92500" lnSpcReduction="10000"/>
          </a:bodyPr>
          <a:lstStyle/>
          <a:p>
            <a:r>
              <a:rPr lang="fr-BE" dirty="0" smtClean="0"/>
              <a:t>KBAB </a:t>
            </a:r>
            <a:r>
              <a:rPr lang="fr-BE" dirty="0" err="1" smtClean="0"/>
              <a:t>carried</a:t>
            </a:r>
            <a:r>
              <a:rPr lang="fr-BE" dirty="0" smtClean="0"/>
              <a:t> out a </a:t>
            </a:r>
            <a:r>
              <a:rPr lang="fr-BE" dirty="0" err="1" smtClean="0"/>
              <a:t>survey</a:t>
            </a:r>
            <a:r>
              <a:rPr lang="fr-BE" dirty="0" smtClean="0"/>
              <a:t> </a:t>
            </a:r>
            <a:r>
              <a:rPr lang="fr-BE" dirty="0" err="1" smtClean="0"/>
              <a:t>among</a:t>
            </a:r>
            <a:r>
              <a:rPr lang="fr-BE" dirty="0" smtClean="0"/>
              <a:t> SFX </a:t>
            </a:r>
            <a:r>
              <a:rPr lang="fr-BE" dirty="0" err="1" smtClean="0"/>
              <a:t>Users</a:t>
            </a:r>
            <a:r>
              <a:rPr lang="fr-BE" dirty="0" smtClean="0"/>
              <a:t> </a:t>
            </a:r>
            <a:endParaRPr lang="fr-BE" dirty="0"/>
          </a:p>
          <a:p>
            <a:pPr lvl="1"/>
            <a:r>
              <a:rPr lang="fr-BE" dirty="0" smtClean="0"/>
              <a:t>About 120 </a:t>
            </a:r>
            <a:r>
              <a:rPr lang="fr-BE" dirty="0" err="1" smtClean="0"/>
              <a:t>responses</a:t>
            </a:r>
            <a:endParaRPr lang="fr-BE" dirty="0" smtClean="0"/>
          </a:p>
          <a:p>
            <a:pPr lvl="1"/>
            <a:r>
              <a:rPr lang="fr-BE" dirty="0" smtClean="0"/>
              <a:t>Most </a:t>
            </a:r>
            <a:r>
              <a:rPr lang="fr-BE" dirty="0" err="1" smtClean="0"/>
              <a:t>respondents</a:t>
            </a:r>
            <a:r>
              <a:rPr lang="fr-BE" dirty="0" smtClean="0"/>
              <a:t> do use the </a:t>
            </a:r>
            <a:r>
              <a:rPr lang="fr-BE" dirty="0" err="1" smtClean="0"/>
              <a:t>target</a:t>
            </a:r>
            <a:endParaRPr lang="fr-BE" dirty="0" smtClean="0"/>
          </a:p>
          <a:p>
            <a:pPr lvl="1"/>
            <a:r>
              <a:rPr lang="fr-BE" dirty="0" err="1" smtClean="0"/>
              <a:t>Slight</a:t>
            </a:r>
            <a:r>
              <a:rPr lang="fr-BE" dirty="0" smtClean="0"/>
              <a:t> </a:t>
            </a:r>
            <a:r>
              <a:rPr lang="fr-BE" dirty="0" err="1" smtClean="0"/>
              <a:t>majority</a:t>
            </a:r>
            <a:r>
              <a:rPr lang="fr-BE" dirty="0" smtClean="0"/>
              <a:t> do </a:t>
            </a:r>
            <a:r>
              <a:rPr lang="fr-BE" dirty="0" err="1" smtClean="0"/>
              <a:t>selective</a:t>
            </a:r>
            <a:r>
              <a:rPr lang="fr-BE" dirty="0" smtClean="0"/>
              <a:t> activation</a:t>
            </a:r>
          </a:p>
          <a:p>
            <a:pPr lvl="1"/>
            <a:r>
              <a:rPr lang="fr-BE" dirty="0" smtClean="0"/>
              <a:t>About </a:t>
            </a:r>
            <a:r>
              <a:rPr lang="fr-BE" dirty="0" err="1" smtClean="0"/>
              <a:t>half</a:t>
            </a:r>
            <a:r>
              <a:rPr lang="fr-BE" dirty="0" smtClean="0"/>
              <a:t> do Auto-</a:t>
            </a:r>
            <a:r>
              <a:rPr lang="fr-BE" dirty="0" err="1" smtClean="0"/>
              <a:t>Activate</a:t>
            </a:r>
            <a:endParaRPr lang="fr-BE" dirty="0" smtClean="0"/>
          </a:p>
          <a:p>
            <a:endParaRPr lang="fr-BE" sz="1800" dirty="0" smtClean="0"/>
          </a:p>
          <a:p>
            <a:r>
              <a:rPr lang="fr-BE" dirty="0" smtClean="0"/>
              <a:t>Full </a:t>
            </a:r>
            <a:r>
              <a:rPr lang="fr-BE" dirty="0" err="1" smtClean="0"/>
              <a:t>analysis</a:t>
            </a:r>
            <a:r>
              <a:rPr lang="fr-BE" dirty="0" smtClean="0"/>
              <a:t> </a:t>
            </a:r>
            <a:r>
              <a:rPr lang="fr-BE" dirty="0" err="1" smtClean="0"/>
              <a:t>available</a:t>
            </a:r>
            <a:r>
              <a:rPr lang="fr-BE" dirty="0" smtClean="0"/>
              <a:t> in </a:t>
            </a:r>
            <a:r>
              <a:rPr lang="fr-BE" dirty="0" err="1" smtClean="0"/>
              <a:t>autumn</a:t>
            </a:r>
            <a:r>
              <a:rPr lang="fr-BE" dirty="0" smtClean="0"/>
              <a:t> 2014</a:t>
            </a:r>
          </a:p>
          <a:p>
            <a:endParaRPr lang="fr-BE" sz="1700" dirty="0" smtClean="0"/>
          </a:p>
          <a:p>
            <a:r>
              <a:rPr lang="fr-BE" dirty="0" err="1" smtClean="0"/>
              <a:t>Some</a:t>
            </a:r>
            <a:r>
              <a:rPr lang="fr-BE" dirty="0" smtClean="0"/>
              <a:t> </a:t>
            </a:r>
            <a:r>
              <a:rPr lang="fr-BE" dirty="0" err="1" smtClean="0"/>
              <a:t>desired</a:t>
            </a:r>
            <a:r>
              <a:rPr lang="fr-BE" dirty="0" smtClean="0"/>
              <a:t> changes </a:t>
            </a:r>
            <a:r>
              <a:rPr lang="fr-BE" dirty="0" err="1"/>
              <a:t>from</a:t>
            </a:r>
            <a:r>
              <a:rPr lang="fr-BE" dirty="0"/>
              <a:t> Ex </a:t>
            </a:r>
            <a:r>
              <a:rPr lang="fr-BE" dirty="0" err="1" smtClean="0"/>
              <a:t>Libris</a:t>
            </a:r>
            <a:r>
              <a:rPr lang="fr-BE" dirty="0" smtClean="0"/>
              <a:t>:</a:t>
            </a:r>
            <a:endParaRPr lang="fr-BE" dirty="0"/>
          </a:p>
          <a:p>
            <a:pPr lvl="2"/>
            <a:r>
              <a:rPr lang="fr-BE" sz="2000" dirty="0"/>
              <a:t>More </a:t>
            </a:r>
            <a:r>
              <a:rPr lang="fr-BE" sz="2000" dirty="0" err="1" smtClean="0"/>
              <a:t>sytematic</a:t>
            </a:r>
            <a:r>
              <a:rPr lang="fr-BE" sz="2000" dirty="0" smtClean="0"/>
              <a:t> </a:t>
            </a:r>
            <a:r>
              <a:rPr lang="fr-BE" sz="2000" dirty="0" err="1"/>
              <a:t>checking</a:t>
            </a:r>
            <a:r>
              <a:rPr lang="fr-BE" sz="2000" dirty="0"/>
              <a:t> of </a:t>
            </a:r>
            <a:r>
              <a:rPr lang="fr-BE" sz="2000" dirty="0" err="1"/>
              <a:t>thresholds</a:t>
            </a:r>
            <a:r>
              <a:rPr lang="fr-BE" sz="2000" dirty="0"/>
              <a:t> and </a:t>
            </a:r>
            <a:r>
              <a:rPr lang="fr-BE" sz="2000" dirty="0" err="1"/>
              <a:t>Parse</a:t>
            </a:r>
            <a:r>
              <a:rPr lang="fr-BE" sz="2000" dirty="0"/>
              <a:t> </a:t>
            </a:r>
            <a:r>
              <a:rPr lang="fr-BE" sz="2000" dirty="0" err="1"/>
              <a:t>Params</a:t>
            </a:r>
            <a:endParaRPr lang="fr-BE" sz="2000" dirty="0"/>
          </a:p>
          <a:p>
            <a:pPr lvl="2"/>
            <a:r>
              <a:rPr lang="fr-BE" sz="2000" dirty="0" err="1"/>
              <a:t>Creating</a:t>
            </a:r>
            <a:r>
              <a:rPr lang="fr-BE" sz="2000" dirty="0"/>
              <a:t> a new Target for </a:t>
            </a:r>
            <a:r>
              <a:rPr lang="fr-BE" sz="2000" dirty="0" err="1"/>
              <a:t>Miscellaneous</a:t>
            </a:r>
            <a:r>
              <a:rPr lang="fr-BE" sz="2000" dirty="0"/>
              <a:t> </a:t>
            </a:r>
            <a:r>
              <a:rPr lang="fr-BE" sz="2000" dirty="0" err="1"/>
              <a:t>Academic</a:t>
            </a:r>
            <a:r>
              <a:rPr lang="fr-BE" sz="2000" dirty="0"/>
              <a:t> </a:t>
            </a:r>
            <a:r>
              <a:rPr lang="fr-BE" sz="2000" dirty="0" err="1" smtClean="0"/>
              <a:t>Journals</a:t>
            </a:r>
            <a:endParaRPr lang="fr-BE" sz="2000" dirty="0"/>
          </a:p>
          <a:p>
            <a:pPr lvl="3"/>
            <a:r>
              <a:rPr lang="fr-BE" sz="1800" dirty="0" err="1" smtClean="0"/>
              <a:t>Also</a:t>
            </a:r>
            <a:r>
              <a:rPr lang="fr-BE" sz="1800" dirty="0" smtClean="0"/>
              <a:t> </a:t>
            </a:r>
            <a:r>
              <a:rPr lang="fr-BE" sz="1800" dirty="0" err="1" smtClean="0"/>
              <a:t>suggested</a:t>
            </a:r>
            <a:r>
              <a:rPr lang="fr-BE" sz="1800" dirty="0" smtClean="0"/>
              <a:t>: new </a:t>
            </a:r>
            <a:r>
              <a:rPr lang="fr-BE" sz="1800" dirty="0" err="1" smtClean="0"/>
              <a:t>subtargets</a:t>
            </a:r>
            <a:r>
              <a:rPr lang="fr-BE" sz="1800" dirty="0" smtClean="0"/>
              <a:t> per </a:t>
            </a:r>
            <a:r>
              <a:rPr lang="fr-BE" sz="1800" dirty="0" err="1" smtClean="0"/>
              <a:t>language</a:t>
            </a:r>
            <a:endParaRPr lang="fr-BE" sz="1800" dirty="0"/>
          </a:p>
          <a:p>
            <a:pPr lvl="2"/>
            <a:r>
              <a:rPr lang="fr-BE" sz="2000" dirty="0" err="1"/>
              <a:t>Deleting</a:t>
            </a:r>
            <a:r>
              <a:rPr lang="fr-BE" sz="2000" dirty="0"/>
              <a:t> </a:t>
            </a:r>
            <a:r>
              <a:rPr lang="fr-BE" sz="2000" dirty="0" err="1"/>
              <a:t>j</a:t>
            </a:r>
            <a:r>
              <a:rPr lang="fr-BE" sz="2000" dirty="0" err="1" smtClean="0"/>
              <a:t>ournals</a:t>
            </a:r>
            <a:r>
              <a:rPr lang="fr-BE" sz="2000" dirty="0" smtClean="0"/>
              <a:t> </a:t>
            </a:r>
            <a:r>
              <a:rPr lang="fr-BE" sz="2000" dirty="0" err="1"/>
              <a:t>that</a:t>
            </a:r>
            <a:r>
              <a:rPr lang="fr-BE" sz="2000" dirty="0"/>
              <a:t> </a:t>
            </a:r>
            <a:r>
              <a:rPr lang="fr-BE" sz="2000" dirty="0" err="1"/>
              <a:t>exist</a:t>
            </a:r>
            <a:r>
              <a:rPr lang="fr-BE" sz="2000" dirty="0"/>
              <a:t> in </a:t>
            </a:r>
            <a:r>
              <a:rPr lang="fr-BE" sz="2000" dirty="0" err="1"/>
              <a:t>another</a:t>
            </a:r>
            <a:r>
              <a:rPr lang="fr-BE" sz="2000" dirty="0"/>
              <a:t> Free or Open Access </a:t>
            </a:r>
            <a:r>
              <a:rPr lang="fr-BE" sz="2000" dirty="0" smtClean="0"/>
              <a:t>Target</a:t>
            </a:r>
            <a:endParaRPr lang="fr-BE" sz="2000" dirty="0"/>
          </a:p>
          <a:p>
            <a:pPr lvl="2"/>
            <a:r>
              <a:rPr lang="fr-BE" sz="2000" dirty="0" err="1"/>
              <a:t>Getting</a:t>
            </a:r>
            <a:r>
              <a:rPr lang="fr-BE" sz="2000" dirty="0"/>
              <a:t> </a:t>
            </a:r>
            <a:r>
              <a:rPr lang="fr-BE" sz="2000" dirty="0" smtClean="0"/>
              <a:t>the CONTRIBUTE </a:t>
            </a:r>
            <a:r>
              <a:rPr lang="fr-BE" sz="2000" dirty="0" err="1" smtClean="0"/>
              <a:t>button</a:t>
            </a:r>
            <a:r>
              <a:rPr lang="fr-BE" sz="2000" dirty="0" smtClean="0"/>
              <a:t> more </a:t>
            </a:r>
            <a:r>
              <a:rPr lang="fr-BE" sz="2000" dirty="0" err="1" smtClean="0"/>
              <a:t>used</a:t>
            </a:r>
            <a:r>
              <a:rPr lang="fr-BE" sz="2000" dirty="0" smtClean="0"/>
              <a:t> by the clients (promotion…)</a:t>
            </a:r>
            <a:endParaRPr lang="fr-BE" sz="2000"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26</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3804653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Conclusions</a:t>
            </a:r>
            <a:endParaRPr lang="fr-BE" dirty="0"/>
          </a:p>
        </p:txBody>
      </p:sp>
      <p:sp>
        <p:nvSpPr>
          <p:cNvPr id="3" name="Espace réservé du contenu 2"/>
          <p:cNvSpPr>
            <a:spLocks noGrp="1"/>
          </p:cNvSpPr>
          <p:nvPr>
            <p:ph idx="1"/>
          </p:nvPr>
        </p:nvSpPr>
        <p:spPr/>
        <p:txBody>
          <a:bodyPr/>
          <a:lstStyle/>
          <a:p>
            <a:r>
              <a:rPr lang="fr-BE" sz="2000" dirty="0" err="1" smtClean="0"/>
              <a:t>Very</a:t>
            </a:r>
            <a:r>
              <a:rPr lang="fr-BE" sz="2000" dirty="0" smtClean="0"/>
              <a:t> long-</a:t>
            </a:r>
            <a:r>
              <a:rPr lang="fr-BE" sz="2000" dirty="0" err="1" smtClean="0"/>
              <a:t>term</a:t>
            </a:r>
            <a:r>
              <a:rPr lang="fr-BE" sz="2000" dirty="0" smtClean="0"/>
              <a:t> </a:t>
            </a:r>
            <a:r>
              <a:rPr lang="fr-BE" sz="2000" dirty="0" err="1" smtClean="0"/>
              <a:t>task</a:t>
            </a:r>
            <a:r>
              <a:rPr lang="fr-BE" sz="2000" dirty="0" smtClean="0"/>
              <a:t> (if </a:t>
            </a:r>
            <a:r>
              <a:rPr lang="fr-BE" sz="2000" dirty="0"/>
              <a:t>not </a:t>
            </a:r>
            <a:r>
              <a:rPr lang="fr-BE" sz="2000" dirty="0" err="1" smtClean="0"/>
              <a:t>endless</a:t>
            </a:r>
            <a:r>
              <a:rPr lang="fr-BE" sz="2000" dirty="0" smtClean="0"/>
              <a:t>)</a:t>
            </a:r>
          </a:p>
          <a:p>
            <a:r>
              <a:rPr lang="fr-BE" sz="2000" dirty="0" smtClean="0"/>
              <a:t>More </a:t>
            </a:r>
            <a:r>
              <a:rPr lang="fr-BE" sz="2000" dirty="0" err="1" smtClean="0"/>
              <a:t>work</a:t>
            </a:r>
            <a:r>
              <a:rPr lang="fr-BE" sz="2000" dirty="0" smtClean="0"/>
              <a:t> </a:t>
            </a:r>
            <a:r>
              <a:rPr lang="fr-BE" sz="2000" dirty="0" err="1" smtClean="0"/>
              <a:t>could</a:t>
            </a:r>
            <a:r>
              <a:rPr lang="fr-BE" sz="2000" dirty="0" smtClean="0"/>
              <a:t> have been </a:t>
            </a:r>
            <a:r>
              <a:rPr lang="fr-BE" sz="2000" dirty="0" err="1" smtClean="0"/>
              <a:t>done</a:t>
            </a:r>
            <a:r>
              <a:rPr lang="fr-BE" sz="2000" dirty="0" smtClean="0"/>
              <a:t>, but</a:t>
            </a:r>
          </a:p>
          <a:p>
            <a:pPr lvl="1"/>
            <a:r>
              <a:rPr lang="fr-BE" sz="1800" dirty="0" err="1" smtClean="0"/>
              <a:t>Also</a:t>
            </a:r>
            <a:r>
              <a:rPr lang="fr-BE" sz="1800" dirty="0" smtClean="0"/>
              <a:t> a time-</a:t>
            </a:r>
            <a:r>
              <a:rPr lang="fr-BE" sz="1800" dirty="0" err="1" smtClean="0"/>
              <a:t>consuming</a:t>
            </a:r>
            <a:r>
              <a:rPr lang="fr-BE" sz="1800" dirty="0" smtClean="0"/>
              <a:t> </a:t>
            </a:r>
            <a:r>
              <a:rPr lang="fr-BE" sz="1800" dirty="0" err="1" smtClean="0"/>
              <a:t>task</a:t>
            </a:r>
            <a:r>
              <a:rPr lang="fr-BE" sz="1800" dirty="0" smtClean="0"/>
              <a:t> for KBAB </a:t>
            </a:r>
            <a:r>
              <a:rPr lang="fr-BE" sz="1800" dirty="0" err="1" smtClean="0"/>
              <a:t>volunteers</a:t>
            </a:r>
            <a:r>
              <a:rPr lang="fr-BE" sz="1800" dirty="0" smtClean="0"/>
              <a:t> &amp; KB Team</a:t>
            </a:r>
          </a:p>
          <a:p>
            <a:r>
              <a:rPr lang="fr-BE" sz="2000" dirty="0" err="1" smtClean="0"/>
              <a:t>Sometimes</a:t>
            </a:r>
            <a:r>
              <a:rPr lang="fr-BE" sz="2000" dirty="0" smtClean="0"/>
              <a:t> </a:t>
            </a:r>
            <a:r>
              <a:rPr lang="fr-BE" sz="2000" dirty="0" err="1" smtClean="0"/>
              <a:t>frustrating</a:t>
            </a:r>
            <a:r>
              <a:rPr lang="fr-BE" sz="2000" dirty="0" smtClean="0"/>
              <a:t> </a:t>
            </a:r>
            <a:r>
              <a:rPr lang="fr-BE" sz="2000" dirty="0" err="1" smtClean="0"/>
              <a:t>when</a:t>
            </a:r>
            <a:r>
              <a:rPr lang="fr-BE" sz="2000" dirty="0" smtClean="0"/>
              <a:t> KB </a:t>
            </a:r>
            <a:r>
              <a:rPr lang="fr-BE" sz="2000" dirty="0" err="1" smtClean="0"/>
              <a:t>quality</a:t>
            </a:r>
            <a:r>
              <a:rPr lang="fr-BE" sz="2000" dirty="0" smtClean="0"/>
              <a:t> and </a:t>
            </a:r>
            <a:r>
              <a:rPr lang="fr-BE" sz="2000" dirty="0" err="1" smtClean="0"/>
              <a:t>metadata</a:t>
            </a:r>
            <a:r>
              <a:rPr lang="fr-BE" sz="2000" dirty="0" smtClean="0"/>
              <a:t> issues are </a:t>
            </a:r>
            <a:r>
              <a:rPr lang="fr-BE" sz="2000" dirty="0" err="1" smtClean="0"/>
              <a:t>so</a:t>
            </a:r>
            <a:r>
              <a:rPr lang="fr-BE" sz="2000" dirty="0" smtClean="0"/>
              <a:t> </a:t>
            </a:r>
            <a:r>
              <a:rPr lang="fr-BE" sz="2000" dirty="0" err="1" smtClean="0"/>
              <a:t>closely</a:t>
            </a:r>
            <a:r>
              <a:rPr lang="fr-BE" sz="2000" dirty="0" smtClean="0"/>
              <a:t> </a:t>
            </a:r>
            <a:r>
              <a:rPr lang="fr-BE" sz="2000" dirty="0" err="1" smtClean="0"/>
              <a:t>linked</a:t>
            </a:r>
            <a:r>
              <a:rPr lang="fr-BE" sz="2000" dirty="0" smtClean="0"/>
              <a:t> </a:t>
            </a:r>
            <a:r>
              <a:rPr lang="fr-BE" sz="2000" dirty="0" err="1" smtClean="0"/>
              <a:t>with</a:t>
            </a:r>
            <a:r>
              <a:rPr lang="fr-BE" sz="2000" dirty="0" smtClean="0"/>
              <a:t> software issues</a:t>
            </a:r>
          </a:p>
          <a:p>
            <a:r>
              <a:rPr lang="en-US" sz="2000" dirty="0" smtClean="0"/>
              <a:t>For Ex </a:t>
            </a:r>
            <a:r>
              <a:rPr lang="en-US" sz="2000" dirty="0" err="1" smtClean="0"/>
              <a:t>Libris</a:t>
            </a:r>
            <a:r>
              <a:rPr lang="en-US" sz="2000" dirty="0" smtClean="0"/>
              <a:t>, “the </a:t>
            </a:r>
            <a:r>
              <a:rPr lang="en-US" sz="2000" dirty="0"/>
              <a:t>priorities help the KB team to specifically look for things and change their processes accordingly. So even if there is no big leap forward, this is very </a:t>
            </a:r>
            <a:r>
              <a:rPr lang="en-US" sz="2000" dirty="0" smtClean="0"/>
              <a:t>helpful”.</a:t>
            </a:r>
          </a:p>
          <a:p>
            <a:endParaRPr lang="en-US" dirty="0"/>
          </a:p>
          <a:p>
            <a:r>
              <a:rPr lang="en-US" sz="2400" b="1" dirty="0" smtClean="0">
                <a:solidFill>
                  <a:schemeClr val="tx2"/>
                </a:solidFill>
              </a:rPr>
              <a:t> For the future</a:t>
            </a:r>
          </a:p>
          <a:p>
            <a:pPr lvl="1"/>
            <a:r>
              <a:rPr lang="en-US" dirty="0" smtClean="0"/>
              <a:t>So far, KBAB has worked with few outside contact</a:t>
            </a:r>
            <a:endParaRPr lang="fr-BE" dirty="0"/>
          </a:p>
          <a:p>
            <a:pPr lvl="1"/>
            <a:r>
              <a:rPr lang="fr-BE" dirty="0" err="1" smtClean="0"/>
              <a:t>Should</a:t>
            </a:r>
            <a:r>
              <a:rPr lang="fr-BE" dirty="0" smtClean="0"/>
              <a:t> </a:t>
            </a:r>
            <a:r>
              <a:rPr lang="fr-BE" dirty="0" err="1" smtClean="0"/>
              <a:t>certainly</a:t>
            </a:r>
            <a:r>
              <a:rPr lang="fr-BE" dirty="0" smtClean="0"/>
              <a:t> </a:t>
            </a:r>
            <a:r>
              <a:rPr lang="fr-BE" dirty="0" err="1" smtClean="0"/>
              <a:t>start</a:t>
            </a:r>
            <a:r>
              <a:rPr lang="fr-BE" dirty="0" smtClean="0"/>
              <a:t> to open to the </a:t>
            </a:r>
            <a:r>
              <a:rPr lang="en-US" dirty="0" smtClean="0"/>
              <a:t>SFX community </a:t>
            </a:r>
            <a:r>
              <a:rPr lang="en-US" dirty="0"/>
              <a:t>(without  </a:t>
            </a:r>
            <a:r>
              <a:rPr lang="en-US" dirty="0" smtClean="0"/>
              <a:t>getting bogged </a:t>
            </a:r>
            <a:r>
              <a:rPr lang="en-US" dirty="0"/>
              <a:t>down in </a:t>
            </a:r>
            <a:r>
              <a:rPr lang="en-US" dirty="0" smtClean="0"/>
              <a:t>hundreds of requests!)</a:t>
            </a:r>
          </a:p>
          <a:p>
            <a:pPr lvl="1"/>
            <a:r>
              <a:rPr lang="en-US" dirty="0" smtClean="0"/>
              <a:t>Suitable way to work has to be found!!</a:t>
            </a:r>
            <a:endParaRPr lang="en-US" dirty="0"/>
          </a:p>
          <a:p>
            <a:pPr lvl="1"/>
            <a:endParaRPr lang="en-US" dirty="0" smtClean="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27</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pic>
        <p:nvPicPr>
          <p:cNvPr id="4098" name="Picture 2" descr="http://the-penultimate-word.com/wp-content/uploads/2013/09/sisyphu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27384"/>
            <a:ext cx="1539397" cy="1728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2335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3" name="Espace réservé du contenu 2"/>
          <p:cNvSpPr>
            <a:spLocks noGrp="1"/>
          </p:cNvSpPr>
          <p:nvPr>
            <p:ph idx="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28</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4724" y="1484784"/>
            <a:ext cx="3007221" cy="3007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Espace réservé du contenu 2"/>
          <p:cNvSpPr txBox="1">
            <a:spLocks/>
          </p:cNvSpPr>
          <p:nvPr/>
        </p:nvSpPr>
        <p:spPr>
          <a:xfrm>
            <a:off x="179512" y="5189024"/>
            <a:ext cx="7859216" cy="535888"/>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lgn="ctr">
              <a:buNone/>
            </a:pPr>
            <a:r>
              <a:rPr lang="fr-BE" sz="1800" u="sng" dirty="0" smtClean="0">
                <a:solidFill>
                  <a:schemeClr val="tx2"/>
                </a:solidFill>
              </a:rPr>
              <a:t>francois.renaville@ulg.ac.be</a:t>
            </a:r>
            <a:r>
              <a:rPr lang="fr-BE" sz="1800" dirty="0" smtClean="0"/>
              <a:t>    |    </a:t>
            </a:r>
            <a:r>
              <a:rPr lang="fr-BE" sz="1800" u="sng" dirty="0">
                <a:solidFill>
                  <a:schemeClr val="tx2"/>
                </a:solidFill>
              </a:rPr>
              <a:t>mneedlem@ufl.edu</a:t>
            </a:r>
            <a:r>
              <a:rPr lang="fr-BE" sz="1800" dirty="0" smtClean="0">
                <a:solidFill>
                  <a:schemeClr val="tx2"/>
                </a:solidFill>
              </a:rPr>
              <a:t>  </a:t>
            </a:r>
          </a:p>
          <a:p>
            <a:pPr marL="0" indent="0" algn="ctr">
              <a:buFont typeface="Arial" pitchFamily="34" charset="0"/>
              <a:buNone/>
            </a:pPr>
            <a:endParaRPr lang="fr-BE" sz="1800" dirty="0" smtClean="0"/>
          </a:p>
        </p:txBody>
      </p:sp>
      <p:sp>
        <p:nvSpPr>
          <p:cNvPr id="8" name="ZoneTexte 7"/>
          <p:cNvSpPr txBox="1"/>
          <p:nvPr/>
        </p:nvSpPr>
        <p:spPr>
          <a:xfrm>
            <a:off x="2514726" y="6148006"/>
            <a:ext cx="3487216" cy="338554"/>
          </a:xfrm>
          <a:prstGeom prst="rect">
            <a:avLst/>
          </a:prstGeom>
          <a:noFill/>
        </p:spPr>
        <p:txBody>
          <a:bodyPr wrap="square" rtlCol="0">
            <a:spAutoFit/>
          </a:bodyPr>
          <a:lstStyle/>
          <a:p>
            <a:pPr algn="r"/>
            <a:r>
              <a:rPr lang="fr-BE" sz="1600" dirty="0">
                <a:hlinkClick r:id="rId3"/>
              </a:rPr>
              <a:t>http://</a:t>
            </a:r>
            <a:r>
              <a:rPr lang="fr-BE" sz="1600" dirty="0" smtClean="0">
                <a:hlinkClick r:id="rId3"/>
              </a:rPr>
              <a:t>hdl.handle.net/2268/171986</a:t>
            </a:r>
            <a:r>
              <a:rPr lang="fr-BE" sz="1600" dirty="0" smtClean="0"/>
              <a:t> </a:t>
            </a:r>
            <a:endParaRPr lang="fr-BE" sz="1600" dirty="0"/>
          </a:p>
        </p:txBody>
      </p:sp>
    </p:spTree>
    <p:extLst>
      <p:ext uri="{BB962C8B-B14F-4D97-AF65-F5344CB8AC3E}">
        <p14:creationId xmlns:p14="http://schemas.microsoft.com/office/powerpoint/2010/main" val="41434282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Goals</a:t>
            </a:r>
            <a:endParaRPr lang="fr-BE" dirty="0"/>
          </a:p>
        </p:txBody>
      </p:sp>
      <p:sp>
        <p:nvSpPr>
          <p:cNvPr id="3" name="Espace réservé du contenu 2"/>
          <p:cNvSpPr>
            <a:spLocks noGrp="1"/>
          </p:cNvSpPr>
          <p:nvPr>
            <p:ph idx="1"/>
          </p:nvPr>
        </p:nvSpPr>
        <p:spPr/>
        <p:txBody>
          <a:bodyPr/>
          <a:lstStyle/>
          <a:p>
            <a:r>
              <a:rPr lang="en-US" dirty="0"/>
              <a:t>Founded in 2013 as a result of discussions at the 2012 Zurich </a:t>
            </a:r>
            <a:r>
              <a:rPr lang="en-US" dirty="0" smtClean="0"/>
              <a:t>conference</a:t>
            </a:r>
          </a:p>
          <a:p>
            <a:r>
              <a:rPr lang="en-US" u="sng" dirty="0" smtClean="0"/>
              <a:t>Goal</a:t>
            </a:r>
            <a:r>
              <a:rPr lang="en-US" dirty="0" smtClean="0"/>
              <a:t>: </a:t>
            </a:r>
            <a:r>
              <a:rPr lang="en-US" dirty="0"/>
              <a:t> </a:t>
            </a:r>
            <a:r>
              <a:rPr lang="en-US" dirty="0" smtClean="0"/>
              <a:t>to </a:t>
            </a:r>
            <a:r>
              <a:rPr lang="en-US" dirty="0"/>
              <a:t>promote first class quality of the data stored in the SFX Knowledge Base by reviewing the quality assurance policies and processes together with Ex </a:t>
            </a:r>
            <a:r>
              <a:rPr lang="en-US" dirty="0" err="1" smtClean="0"/>
              <a:t>Libris</a:t>
            </a:r>
            <a:endParaRPr lang="en-US" dirty="0" smtClean="0"/>
          </a:p>
          <a:p>
            <a:endParaRPr lang="en-US" dirty="0"/>
          </a:p>
          <a:p>
            <a:r>
              <a:rPr lang="en-US" dirty="0"/>
              <a:t>In the long run the SFX KBAB is supposed to:</a:t>
            </a:r>
          </a:p>
          <a:p>
            <a:pPr lvl="1"/>
            <a:r>
              <a:rPr lang="en-US" dirty="0"/>
              <a:t>Create its own ideas for new KB policies and/or processes and propose them to Ex </a:t>
            </a:r>
            <a:r>
              <a:rPr lang="en-US" dirty="0" err="1"/>
              <a:t>Libris</a:t>
            </a:r>
            <a:endParaRPr lang="en-US" dirty="0"/>
          </a:p>
          <a:p>
            <a:pPr lvl="1"/>
            <a:r>
              <a:rPr lang="en-US" dirty="0"/>
              <a:t>Receive, review, and forward to Ex </a:t>
            </a:r>
            <a:r>
              <a:rPr lang="en-US" dirty="0" err="1"/>
              <a:t>Libris</a:t>
            </a:r>
            <a:r>
              <a:rPr lang="en-US" dirty="0"/>
              <a:t> any such ideas submitted from the SFX user community</a:t>
            </a:r>
          </a:p>
          <a:p>
            <a:pPr lvl="1"/>
            <a:r>
              <a:rPr lang="en-US" dirty="0"/>
              <a:t>Provide feedback and advice on intended extensions or changes of KB policies and/or processes on according requests from Ex </a:t>
            </a:r>
            <a:r>
              <a:rPr lang="en-US" dirty="0" err="1"/>
              <a:t>Libris</a:t>
            </a:r>
            <a:r>
              <a:rPr lang="en-US" dirty="0"/>
              <a:t>.</a:t>
            </a:r>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3</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0"/>
            <a:ext cx="1944216" cy="12987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932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Working</a:t>
            </a:r>
            <a:r>
              <a:rPr lang="fr-BE" dirty="0" smtClean="0"/>
              <a:t> Body</a:t>
            </a:r>
            <a:endParaRPr lang="fr-BE" dirty="0"/>
          </a:p>
        </p:txBody>
      </p:sp>
      <p:sp>
        <p:nvSpPr>
          <p:cNvPr id="3" name="Espace réservé du contenu 2"/>
          <p:cNvSpPr>
            <a:spLocks noGrp="1"/>
          </p:cNvSpPr>
          <p:nvPr>
            <p:ph idx="1"/>
          </p:nvPr>
        </p:nvSpPr>
        <p:spPr/>
        <p:txBody>
          <a:bodyPr>
            <a:normAutofit lnSpcReduction="10000"/>
          </a:bodyPr>
          <a:lstStyle/>
          <a:p>
            <a:pPr marL="114300" indent="0">
              <a:buNone/>
            </a:pPr>
            <a:r>
              <a:rPr lang="fr-BE" dirty="0"/>
              <a:t>The SFX KBAB </a:t>
            </a:r>
            <a:r>
              <a:rPr lang="fr-BE" dirty="0" err="1"/>
              <a:t>is</a:t>
            </a:r>
            <a:r>
              <a:rPr lang="fr-BE" dirty="0"/>
              <a:t> a joint </a:t>
            </a:r>
            <a:r>
              <a:rPr lang="fr-BE" dirty="0" err="1"/>
              <a:t>IGeLU</a:t>
            </a:r>
            <a:r>
              <a:rPr lang="fr-BE" dirty="0"/>
              <a:t> and ELUNA group.</a:t>
            </a:r>
          </a:p>
          <a:p>
            <a:r>
              <a:rPr lang="fr-BE" b="1" i="1" dirty="0" err="1"/>
              <a:t>IGeLU</a:t>
            </a:r>
            <a:endParaRPr lang="fr-BE" b="1" dirty="0"/>
          </a:p>
          <a:p>
            <a:pPr lvl="1"/>
            <a:r>
              <a:rPr lang="fr-BE" sz="1800" dirty="0"/>
              <a:t>François Renaville, </a:t>
            </a:r>
            <a:r>
              <a:rPr lang="fr-BE" sz="1800" i="1" dirty="0"/>
              <a:t>University of </a:t>
            </a:r>
            <a:r>
              <a:rPr lang="fr-BE" sz="1800" i="1" dirty="0" err="1"/>
              <a:t>Liege</a:t>
            </a:r>
            <a:r>
              <a:rPr lang="fr-BE" sz="1800" i="1" dirty="0"/>
              <a:t> Library, </a:t>
            </a:r>
            <a:r>
              <a:rPr lang="fr-BE" sz="1800" i="1" dirty="0" err="1"/>
              <a:t>Belgium</a:t>
            </a:r>
            <a:r>
              <a:rPr lang="fr-BE" sz="1800" i="1" dirty="0"/>
              <a:t>,</a:t>
            </a:r>
            <a:r>
              <a:rPr lang="fr-BE" sz="1800" dirty="0"/>
              <a:t> </a:t>
            </a:r>
            <a:r>
              <a:rPr lang="fr-BE" sz="1800" dirty="0" err="1"/>
              <a:t>Coordinator</a:t>
            </a:r>
            <a:endParaRPr lang="fr-BE" sz="1800" dirty="0"/>
          </a:p>
          <a:p>
            <a:pPr lvl="1"/>
            <a:r>
              <a:rPr lang="fr-BE" sz="1800" dirty="0"/>
              <a:t>Mark </a:t>
            </a:r>
            <a:r>
              <a:rPr lang="fr-BE" sz="1800" dirty="0" err="1"/>
              <a:t>Needleman</a:t>
            </a:r>
            <a:r>
              <a:rPr lang="fr-BE" sz="1800" dirty="0"/>
              <a:t>, </a:t>
            </a:r>
            <a:r>
              <a:rPr lang="fr-BE" sz="1800" i="1" dirty="0"/>
              <a:t>Florida Virtual Campus, </a:t>
            </a:r>
            <a:r>
              <a:rPr lang="fr-BE" sz="1800" i="1" dirty="0" smtClean="0"/>
              <a:t>USA,</a:t>
            </a:r>
            <a:r>
              <a:rPr lang="fr-BE" sz="1800" dirty="0"/>
              <a:t> </a:t>
            </a:r>
            <a:r>
              <a:rPr lang="fr-BE" sz="1800" dirty="0" err="1" smtClean="0"/>
              <a:t>Deputy</a:t>
            </a:r>
            <a:r>
              <a:rPr lang="fr-BE" sz="1800" dirty="0" smtClean="0"/>
              <a:t> </a:t>
            </a:r>
            <a:r>
              <a:rPr lang="fr-BE" sz="1800" dirty="0" err="1" smtClean="0"/>
              <a:t>Coordinator</a:t>
            </a:r>
            <a:endParaRPr lang="fr-BE" sz="1800" dirty="0"/>
          </a:p>
          <a:p>
            <a:pPr lvl="1"/>
            <a:r>
              <a:rPr lang="fr-BE" sz="1800" dirty="0" err="1"/>
              <a:t>Yosef</a:t>
            </a:r>
            <a:r>
              <a:rPr lang="fr-BE" sz="1800" dirty="0"/>
              <a:t> </a:t>
            </a:r>
            <a:r>
              <a:rPr lang="fr-BE" sz="1800" dirty="0" err="1"/>
              <a:t>Branse</a:t>
            </a:r>
            <a:r>
              <a:rPr lang="fr-BE" sz="1800" dirty="0"/>
              <a:t>, </a:t>
            </a:r>
            <a:r>
              <a:rPr lang="fr-BE" sz="1800" i="1" dirty="0"/>
              <a:t>University of </a:t>
            </a:r>
            <a:r>
              <a:rPr lang="fr-BE" sz="1800" i="1" dirty="0" err="1"/>
              <a:t>Haifa</a:t>
            </a:r>
            <a:r>
              <a:rPr lang="fr-BE" sz="1800" i="1" dirty="0"/>
              <a:t> Library, </a:t>
            </a:r>
            <a:r>
              <a:rPr lang="fr-BE" sz="1800" i="1" dirty="0" err="1"/>
              <a:t>Israel</a:t>
            </a:r>
            <a:endParaRPr lang="fr-BE" sz="1800" dirty="0"/>
          </a:p>
          <a:p>
            <a:pPr lvl="1"/>
            <a:r>
              <a:rPr lang="fr-BE" sz="1800" dirty="0"/>
              <a:t>Holly </a:t>
            </a:r>
            <a:r>
              <a:rPr lang="fr-BE" sz="1800" dirty="0" err="1"/>
              <a:t>Thomason</a:t>
            </a:r>
            <a:r>
              <a:rPr lang="fr-BE" sz="1800" dirty="0"/>
              <a:t>, </a:t>
            </a:r>
            <a:r>
              <a:rPr lang="fr-BE" sz="1800" i="1" dirty="0"/>
              <a:t>Stanford University, USA, </a:t>
            </a:r>
            <a:r>
              <a:rPr lang="fr-BE" sz="1800" b="1" dirty="0"/>
              <a:t>liaison </a:t>
            </a:r>
            <a:r>
              <a:rPr lang="fr-BE" sz="1800" b="1" dirty="0" err="1"/>
              <a:t>IGeLU</a:t>
            </a:r>
            <a:r>
              <a:rPr lang="fr-BE" sz="1800" b="1" dirty="0"/>
              <a:t> SFX PWG</a:t>
            </a:r>
            <a:endParaRPr lang="fr-BE" sz="1800" dirty="0"/>
          </a:p>
          <a:p>
            <a:r>
              <a:rPr lang="fr-BE" b="1" i="1" dirty="0" smtClean="0"/>
              <a:t>ELUNA</a:t>
            </a:r>
            <a:endParaRPr lang="fr-BE" b="1" dirty="0"/>
          </a:p>
          <a:p>
            <a:pPr lvl="1"/>
            <a:r>
              <a:rPr lang="fr-BE" sz="1800" dirty="0" err="1"/>
              <a:t>Stephanie</a:t>
            </a:r>
            <a:r>
              <a:rPr lang="fr-BE" sz="1800" dirty="0"/>
              <a:t> </a:t>
            </a:r>
            <a:r>
              <a:rPr lang="fr-BE" sz="1800" dirty="0" err="1"/>
              <a:t>Nicely</a:t>
            </a:r>
            <a:r>
              <a:rPr lang="fr-BE" sz="1800" dirty="0"/>
              <a:t> </a:t>
            </a:r>
            <a:r>
              <a:rPr lang="fr-BE" sz="1800" dirty="0" err="1"/>
              <a:t>Aken</a:t>
            </a:r>
            <a:r>
              <a:rPr lang="fr-BE" sz="1800" dirty="0"/>
              <a:t>, </a:t>
            </a:r>
            <a:r>
              <a:rPr lang="fr-BE" sz="1800" i="1" dirty="0"/>
              <a:t>University of Kentucky, USA</a:t>
            </a:r>
            <a:endParaRPr lang="fr-BE" sz="1800" dirty="0"/>
          </a:p>
          <a:p>
            <a:pPr lvl="1"/>
            <a:r>
              <a:rPr lang="fr-BE" sz="1800" dirty="0"/>
              <a:t>Erika </a:t>
            </a:r>
            <a:r>
              <a:rPr lang="fr-BE" sz="1800" dirty="0" err="1"/>
              <a:t>Banski</a:t>
            </a:r>
            <a:r>
              <a:rPr lang="fr-BE" sz="1800" dirty="0"/>
              <a:t>, </a:t>
            </a:r>
            <a:r>
              <a:rPr lang="fr-BE" sz="1800" i="1" dirty="0"/>
              <a:t>University of Alberta, Canada</a:t>
            </a:r>
            <a:endParaRPr lang="fr-BE" sz="1800" dirty="0"/>
          </a:p>
          <a:p>
            <a:pPr lvl="1"/>
            <a:r>
              <a:rPr lang="fr-BE" sz="1800" dirty="0" err="1"/>
              <a:t>Xiaotian</a:t>
            </a:r>
            <a:r>
              <a:rPr lang="fr-BE" sz="1800" dirty="0"/>
              <a:t> Chen, </a:t>
            </a:r>
            <a:r>
              <a:rPr lang="fr-BE" sz="1800" i="1" dirty="0"/>
              <a:t>Bradley University, USA</a:t>
            </a:r>
            <a:endParaRPr lang="fr-BE" sz="1800" dirty="0"/>
          </a:p>
          <a:p>
            <a:pPr lvl="1"/>
            <a:r>
              <a:rPr lang="fr-BE" sz="1800" dirty="0"/>
              <a:t>Ann </a:t>
            </a:r>
            <a:r>
              <a:rPr lang="fr-BE" sz="1800" dirty="0" err="1"/>
              <a:t>Ercelawn</a:t>
            </a:r>
            <a:r>
              <a:rPr lang="fr-BE" sz="1800" dirty="0"/>
              <a:t>, </a:t>
            </a:r>
            <a:r>
              <a:rPr lang="fr-BE" sz="1800" i="1" dirty="0"/>
              <a:t>Vanderbilt University, USA</a:t>
            </a:r>
            <a:endParaRPr lang="fr-BE" sz="1800" dirty="0"/>
          </a:p>
          <a:p>
            <a:pPr lvl="1"/>
            <a:r>
              <a:rPr lang="fr-BE" sz="1800" dirty="0"/>
              <a:t>Marina Oliver, </a:t>
            </a:r>
            <a:r>
              <a:rPr lang="fr-BE" sz="1800" i="1" dirty="0"/>
              <a:t>Texas Tech University, USA,</a:t>
            </a:r>
            <a:r>
              <a:rPr lang="fr-BE" sz="1800" dirty="0"/>
              <a:t> </a:t>
            </a:r>
            <a:r>
              <a:rPr lang="fr-BE" sz="1800" i="1" dirty="0"/>
              <a:t> </a:t>
            </a:r>
            <a:r>
              <a:rPr lang="fr-BE" sz="1800" b="1" dirty="0"/>
              <a:t>liaison ELUNA SFX PWG</a:t>
            </a:r>
            <a:endParaRPr lang="fr-BE" sz="1800" dirty="0"/>
          </a:p>
          <a:p>
            <a:endParaRPr lang="fr-BE" dirty="0" smtClean="0"/>
          </a:p>
          <a:p>
            <a:r>
              <a:rPr lang="fr-BE" dirty="0"/>
              <a:t>C</a:t>
            </a:r>
            <a:r>
              <a:rPr lang="fr-BE" dirty="0" smtClean="0"/>
              <a:t>ontact </a:t>
            </a:r>
            <a:r>
              <a:rPr lang="fr-BE" dirty="0" err="1" smtClean="0"/>
              <a:t>with</a:t>
            </a:r>
            <a:r>
              <a:rPr lang="fr-BE" dirty="0" smtClean="0"/>
              <a:t> Christine </a:t>
            </a:r>
            <a:r>
              <a:rPr lang="fr-BE" dirty="0" err="1" smtClean="0"/>
              <a:t>Stohn</a:t>
            </a:r>
            <a:r>
              <a:rPr lang="fr-BE" dirty="0" smtClean="0"/>
              <a:t>, SFX Product Manager</a:t>
            </a:r>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4</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35920021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Under the Microscope</a:t>
            </a:r>
            <a:endParaRPr lang="fr-BE" dirty="0"/>
          </a:p>
        </p:txBody>
      </p:sp>
      <p:sp>
        <p:nvSpPr>
          <p:cNvPr id="3" name="Espace réservé du contenu 2"/>
          <p:cNvSpPr>
            <a:spLocks noGrp="1"/>
          </p:cNvSpPr>
          <p:nvPr>
            <p:ph idx="1"/>
          </p:nvPr>
        </p:nvSpPr>
        <p:spPr/>
        <p:txBody>
          <a:bodyPr/>
          <a:lstStyle/>
          <a:p>
            <a:r>
              <a:rPr lang="fr-BE" dirty="0" smtClean="0"/>
              <a:t>+/- 35 </a:t>
            </a:r>
            <a:r>
              <a:rPr lang="fr-BE" dirty="0" err="1"/>
              <a:t>discussed</a:t>
            </a:r>
            <a:r>
              <a:rPr lang="fr-BE" dirty="0"/>
              <a:t> </a:t>
            </a:r>
            <a:r>
              <a:rPr lang="fr-BE" dirty="0" smtClean="0"/>
              <a:t>issues (9 in a </a:t>
            </a:r>
            <a:r>
              <a:rPr lang="fr-BE" dirty="0" err="1" smtClean="0"/>
              <a:t>priority</a:t>
            </a:r>
            <a:r>
              <a:rPr lang="fr-BE" dirty="0" smtClean="0"/>
              <a:t> </a:t>
            </a:r>
            <a:r>
              <a:rPr lang="fr-BE" dirty="0" err="1" smtClean="0"/>
              <a:t>list</a:t>
            </a:r>
            <a:r>
              <a:rPr lang="fr-BE" dirty="0" smtClean="0"/>
              <a:t>) </a:t>
            </a:r>
            <a:r>
              <a:rPr lang="fr-BE" dirty="0" err="1" smtClean="0"/>
              <a:t>during</a:t>
            </a:r>
            <a:r>
              <a:rPr lang="fr-BE" dirty="0" smtClean="0"/>
              <a:t> the </a:t>
            </a:r>
            <a:r>
              <a:rPr lang="fr-BE" dirty="0" err="1" smtClean="0"/>
              <a:t>year</a:t>
            </a:r>
            <a:endParaRPr lang="fr-BE" dirty="0" smtClean="0"/>
          </a:p>
          <a:p>
            <a:r>
              <a:rPr lang="fr-BE" dirty="0" err="1" smtClean="0"/>
              <a:t>Related</a:t>
            </a:r>
            <a:r>
              <a:rPr lang="fr-BE" dirty="0" smtClean="0"/>
              <a:t> to CKB </a:t>
            </a:r>
          </a:p>
          <a:p>
            <a:r>
              <a:rPr lang="fr-BE" dirty="0" err="1" smtClean="0"/>
              <a:t>Sometimes</a:t>
            </a:r>
            <a:r>
              <a:rPr lang="fr-BE" dirty="0" smtClean="0"/>
              <a:t> software issues -&gt; out of scope -&gt; </a:t>
            </a:r>
            <a:r>
              <a:rPr lang="fr-BE" dirty="0" err="1" smtClean="0"/>
              <a:t>frustrating</a:t>
            </a:r>
            <a:endParaRPr lang="fr-BE" dirty="0" smtClean="0"/>
          </a:p>
          <a:p>
            <a:endParaRPr lang="fr-BE" b="1" dirty="0" smtClean="0">
              <a:solidFill>
                <a:schemeClr val="tx2"/>
              </a:solidFill>
            </a:endParaRPr>
          </a:p>
          <a:p>
            <a:r>
              <a:rPr lang="fr-BE" b="1" dirty="0" smtClean="0">
                <a:solidFill>
                  <a:schemeClr val="tx2"/>
                </a:solidFill>
              </a:rPr>
              <a:t>Focus on </a:t>
            </a:r>
            <a:r>
              <a:rPr lang="fr-BE" b="1" dirty="0" err="1" smtClean="0">
                <a:solidFill>
                  <a:schemeClr val="tx2"/>
                </a:solidFill>
              </a:rPr>
              <a:t>some</a:t>
            </a:r>
            <a:r>
              <a:rPr lang="fr-BE" b="1" dirty="0" smtClean="0">
                <a:solidFill>
                  <a:schemeClr val="tx2"/>
                </a:solidFill>
              </a:rPr>
              <a:t> issues:</a:t>
            </a:r>
          </a:p>
          <a:p>
            <a:pPr marL="868680" lvl="1" indent="-457200">
              <a:buFont typeface="+mj-lt"/>
              <a:buAutoNum type="arabicPeriod"/>
            </a:pPr>
            <a:r>
              <a:rPr lang="fr-BE" dirty="0" smtClean="0"/>
              <a:t>E-books </a:t>
            </a:r>
            <a:r>
              <a:rPr lang="fr-BE" dirty="0" err="1" smtClean="0"/>
              <a:t>metadata</a:t>
            </a:r>
            <a:endParaRPr lang="fr-BE" dirty="0" smtClean="0"/>
          </a:p>
          <a:p>
            <a:pPr marL="868680" lvl="1" indent="-457200">
              <a:buFont typeface="+mj-lt"/>
              <a:buAutoNum type="arabicPeriod"/>
            </a:pPr>
            <a:r>
              <a:rPr lang="en-US" dirty="0" smtClean="0"/>
              <a:t>SFX </a:t>
            </a:r>
            <a:r>
              <a:rPr lang="en-US" dirty="0"/>
              <a:t>subject categories </a:t>
            </a:r>
            <a:endParaRPr lang="en-US" dirty="0" smtClean="0"/>
          </a:p>
          <a:p>
            <a:pPr marL="868680" lvl="1" indent="-457200">
              <a:buFont typeface="+mj-lt"/>
              <a:buAutoNum type="arabicPeriod"/>
            </a:pPr>
            <a:r>
              <a:rPr lang="fr-BE" dirty="0" err="1" smtClean="0"/>
              <a:t>Undef</a:t>
            </a:r>
            <a:endParaRPr lang="fr-BE" dirty="0" smtClean="0"/>
          </a:p>
          <a:p>
            <a:pPr marL="868680" lvl="1" indent="-457200">
              <a:buFont typeface="+mj-lt"/>
              <a:buAutoNum type="arabicPeriod"/>
            </a:pPr>
            <a:r>
              <a:rPr lang="fr-BE" dirty="0" err="1" smtClean="0"/>
              <a:t>Individual</a:t>
            </a:r>
            <a:r>
              <a:rPr lang="fr-BE" dirty="0" smtClean="0"/>
              <a:t> </a:t>
            </a:r>
            <a:r>
              <a:rPr lang="fr-BE" dirty="0"/>
              <a:t>volume </a:t>
            </a:r>
            <a:r>
              <a:rPr lang="fr-BE" dirty="0" err="1"/>
              <a:t>names</a:t>
            </a:r>
            <a:r>
              <a:rPr lang="fr-BE" dirty="0"/>
              <a:t> for </a:t>
            </a:r>
            <a:r>
              <a:rPr lang="fr-BE" dirty="0" err="1"/>
              <a:t>monographic</a:t>
            </a:r>
            <a:r>
              <a:rPr lang="fr-BE" dirty="0"/>
              <a:t> </a:t>
            </a:r>
            <a:r>
              <a:rPr lang="fr-BE" dirty="0" err="1" smtClean="0"/>
              <a:t>series</a:t>
            </a:r>
            <a:endParaRPr lang="fr-BE" dirty="0" smtClean="0"/>
          </a:p>
          <a:p>
            <a:pPr marL="868680" lvl="1" indent="-457200">
              <a:buFont typeface="+mj-lt"/>
              <a:buAutoNum type="arabicPeriod"/>
            </a:pPr>
            <a:r>
              <a:rPr lang="fr-BE" dirty="0"/>
              <a:t>Initial articles at the end of </a:t>
            </a:r>
            <a:r>
              <a:rPr lang="fr-BE" dirty="0" err="1" smtClean="0"/>
              <a:t>titles</a:t>
            </a:r>
            <a:endParaRPr lang="fr-BE" dirty="0" smtClean="0"/>
          </a:p>
          <a:p>
            <a:pPr marL="868680" lvl="1" indent="-457200">
              <a:buFont typeface="+mj-lt"/>
              <a:buAutoNum type="arabicPeriod"/>
            </a:pPr>
            <a:r>
              <a:rPr lang="fr-BE" dirty="0" err="1"/>
              <a:t>Language</a:t>
            </a:r>
            <a:r>
              <a:rPr lang="fr-BE" dirty="0"/>
              <a:t> + initial </a:t>
            </a:r>
            <a:r>
              <a:rPr lang="fr-BE" dirty="0" smtClean="0"/>
              <a:t>article</a:t>
            </a:r>
          </a:p>
          <a:p>
            <a:pPr marL="868680" lvl="1" indent="-457200">
              <a:buFont typeface="+mj-lt"/>
              <a:buAutoNum type="arabicPeriod"/>
            </a:pPr>
            <a:r>
              <a:rPr lang="fr-BE" dirty="0" err="1"/>
              <a:t>Beginning</a:t>
            </a:r>
            <a:r>
              <a:rPr lang="fr-BE" dirty="0"/>
              <a:t> and </a:t>
            </a:r>
            <a:r>
              <a:rPr lang="fr-BE" dirty="0" err="1"/>
              <a:t>ending</a:t>
            </a:r>
            <a:r>
              <a:rPr lang="fr-BE" dirty="0"/>
              <a:t> </a:t>
            </a:r>
            <a:r>
              <a:rPr lang="fr-BE" dirty="0" smtClean="0"/>
              <a:t>dates</a:t>
            </a:r>
          </a:p>
          <a:p>
            <a:pPr marL="868680" lvl="1" indent="-457200">
              <a:buFont typeface="+mj-lt"/>
              <a:buAutoNum type="arabicPeriod"/>
            </a:pPr>
            <a:r>
              <a:rPr lang="fr-BE" dirty="0" smtClean="0"/>
              <a:t>MISCELLANEOUS_FREE_EJOURNALS </a:t>
            </a:r>
          </a:p>
          <a:p>
            <a:endParaRPr lang="fr-BE" dirty="0">
              <a:solidFill>
                <a:srgbClr val="FF0000"/>
              </a:solidFill>
            </a:endParaRPr>
          </a:p>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5</a:t>
            </a:fld>
            <a:endParaRPr lang="en-US" dirty="0"/>
          </a:p>
        </p:txBody>
      </p:sp>
      <p:sp>
        <p:nvSpPr>
          <p:cNvPr id="5" name="Espace réservé du pied de page 4"/>
          <p:cNvSpPr>
            <a:spLocks noGrp="1"/>
          </p:cNvSpPr>
          <p:nvPr>
            <p:ph type="ftr" sz="quarter" idx="3"/>
          </p:nvPr>
        </p:nvSpPr>
        <p:spPr/>
        <p:txBody>
          <a:bodyPr/>
          <a:lstStyle/>
          <a:p>
            <a:r>
              <a:rPr lang="en-US" dirty="0" smtClean="0"/>
              <a:t>SFX Knowledge Base Advisory Board (KBAB)</a:t>
            </a:r>
            <a:endParaRPr lang="en-US" dirty="0"/>
          </a:p>
        </p:txBody>
      </p:sp>
    </p:spTree>
    <p:extLst>
      <p:ext uri="{BB962C8B-B14F-4D97-AF65-F5344CB8AC3E}">
        <p14:creationId xmlns:p14="http://schemas.microsoft.com/office/powerpoint/2010/main" val="833132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circle(in)">
                                      <p:cBhvr>
                                        <p:cTn id="21" dur="2000"/>
                                        <p:tgtEl>
                                          <p:spTgt spid="3">
                                            <p:txEl>
                                              <p:pRg st="5" end="5"/>
                                            </p:txEl>
                                          </p:spTgt>
                                        </p:tgtEl>
                                      </p:cBhvr>
                                    </p:animEffect>
                                  </p:childTnLst>
                                </p:cTn>
                              </p:par>
                              <p:par>
                                <p:cTn id="22" presetID="6" presetClass="entr" presetSubtype="16"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circle(in)">
                                      <p:cBhvr>
                                        <p:cTn id="24" dur="2000"/>
                                        <p:tgtEl>
                                          <p:spTgt spid="3">
                                            <p:txEl>
                                              <p:pRg st="6" end="6"/>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circle(in)">
                                      <p:cBhvr>
                                        <p:cTn id="27" dur="2000"/>
                                        <p:tgtEl>
                                          <p:spTgt spid="3">
                                            <p:txEl>
                                              <p:pRg st="7" end="7"/>
                                            </p:txEl>
                                          </p:spTgt>
                                        </p:tgtEl>
                                      </p:cBhvr>
                                    </p:animEffect>
                                  </p:childTnLst>
                                </p:cTn>
                              </p:par>
                              <p:par>
                                <p:cTn id="28" presetID="6" presetClass="entr" presetSubtype="16"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circle(in)">
                                      <p:cBhvr>
                                        <p:cTn id="30" dur="2000"/>
                                        <p:tgtEl>
                                          <p:spTgt spid="3">
                                            <p:txEl>
                                              <p:pRg st="8" end="8"/>
                                            </p:txEl>
                                          </p:spTgt>
                                        </p:tgtEl>
                                      </p:cBhvr>
                                    </p:animEffect>
                                  </p:childTnLst>
                                </p:cTn>
                              </p:par>
                              <p:par>
                                <p:cTn id="31" presetID="6" presetClass="entr" presetSubtype="16"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circle(in)">
                                      <p:cBhvr>
                                        <p:cTn id="33" dur="2000"/>
                                        <p:tgtEl>
                                          <p:spTgt spid="3">
                                            <p:txEl>
                                              <p:pRg st="9" end="9"/>
                                            </p:txEl>
                                          </p:spTgt>
                                        </p:tgtEl>
                                      </p:cBhvr>
                                    </p:animEffect>
                                  </p:childTnLst>
                                </p:cTn>
                              </p:par>
                              <p:par>
                                <p:cTn id="34" presetID="6" presetClass="entr" presetSubtype="16" fill="hold"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circle(in)">
                                      <p:cBhvr>
                                        <p:cTn id="36" dur="2000"/>
                                        <p:tgtEl>
                                          <p:spTgt spid="3">
                                            <p:txEl>
                                              <p:pRg st="10" end="10"/>
                                            </p:txEl>
                                          </p:spTgt>
                                        </p:tgtEl>
                                      </p:cBhvr>
                                    </p:animEffect>
                                  </p:childTnLst>
                                </p:cTn>
                              </p:par>
                              <p:par>
                                <p:cTn id="37" presetID="6" presetClass="entr" presetSubtype="16"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circle(in)">
                                      <p:cBhvr>
                                        <p:cTn id="39" dur="2000"/>
                                        <p:tgtEl>
                                          <p:spTgt spid="3">
                                            <p:txEl>
                                              <p:pRg st="11" end="11"/>
                                            </p:txEl>
                                          </p:spTgt>
                                        </p:tgtEl>
                                      </p:cBhvr>
                                    </p:animEffect>
                                  </p:childTnLst>
                                </p:cTn>
                              </p:par>
                              <p:par>
                                <p:cTn id="40" presetID="6" presetClass="entr" presetSubtype="16" fill="hold" nodeType="withEffect">
                                  <p:stCondLst>
                                    <p:cond delay="0"/>
                                  </p:stCondLst>
                                  <p:childTnLst>
                                    <p:set>
                                      <p:cBhvr>
                                        <p:cTn id="41" dur="1" fill="hold">
                                          <p:stCondLst>
                                            <p:cond delay="0"/>
                                          </p:stCondLst>
                                        </p:cTn>
                                        <p:tgtEl>
                                          <p:spTgt spid="3">
                                            <p:txEl>
                                              <p:pRg st="12" end="12"/>
                                            </p:txEl>
                                          </p:spTgt>
                                        </p:tgtEl>
                                        <p:attrNameLst>
                                          <p:attrName>style.visibility</p:attrName>
                                        </p:attrNameLst>
                                      </p:cBhvr>
                                      <p:to>
                                        <p:strVal val="visible"/>
                                      </p:to>
                                    </p:set>
                                    <p:animEffect transition="in" filter="circle(in)">
                                      <p:cBhvr>
                                        <p:cTn id="42"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 E-books </a:t>
            </a:r>
            <a:r>
              <a:rPr lang="fr-BE" dirty="0" err="1" smtClean="0"/>
              <a:t>metadata</a:t>
            </a:r>
            <a:endParaRPr lang="fr-BE" dirty="0"/>
          </a:p>
        </p:txBody>
      </p:sp>
      <p:sp>
        <p:nvSpPr>
          <p:cNvPr id="3" name="Espace réservé du contenu 2"/>
          <p:cNvSpPr>
            <a:spLocks noGrp="1"/>
          </p:cNvSpPr>
          <p:nvPr>
            <p:ph idx="1"/>
          </p:nvPr>
        </p:nvSpPr>
        <p:spPr/>
        <p:txBody>
          <a:bodyPr/>
          <a:lstStyle/>
          <a:p>
            <a:r>
              <a:rPr lang="en-US" dirty="0" smtClean="0"/>
              <a:t>More </a:t>
            </a:r>
            <a:r>
              <a:rPr lang="en-US" dirty="0"/>
              <a:t>complete </a:t>
            </a:r>
            <a:r>
              <a:rPr lang="en-US" dirty="0" smtClean="0"/>
              <a:t>metadata</a:t>
            </a:r>
          </a:p>
          <a:p>
            <a:pPr lvl="1"/>
            <a:r>
              <a:rPr lang="en-US" dirty="0" smtClean="0"/>
              <a:t>E-books </a:t>
            </a:r>
            <a:r>
              <a:rPr lang="en-US" dirty="0"/>
              <a:t>authors are too often </a:t>
            </a:r>
            <a:r>
              <a:rPr lang="en-US" dirty="0" smtClean="0"/>
              <a:t>missing</a:t>
            </a:r>
          </a:p>
          <a:p>
            <a:pPr lvl="1"/>
            <a:r>
              <a:rPr lang="en-US" dirty="0" smtClean="0"/>
              <a:t>Categories are missing</a:t>
            </a:r>
          </a:p>
          <a:p>
            <a:pPr lvl="1"/>
            <a:r>
              <a:rPr lang="en-US" dirty="0" smtClean="0"/>
              <a:t>Publication date</a:t>
            </a:r>
          </a:p>
          <a:p>
            <a:pPr lvl="1"/>
            <a:r>
              <a:rPr lang="en-US" dirty="0" smtClean="0"/>
              <a:t>Subtitles</a:t>
            </a:r>
          </a:p>
          <a:p>
            <a:pPr lvl="1"/>
            <a:r>
              <a:rPr lang="en-US" dirty="0" smtClean="0"/>
              <a:t>…</a:t>
            </a:r>
            <a:endParaRPr lang="fr-BE" dirty="0"/>
          </a:p>
          <a:p>
            <a:endParaRPr lang="fr-BE" dirty="0" smtClean="0"/>
          </a:p>
          <a:p>
            <a:r>
              <a:rPr lang="en-US" dirty="0"/>
              <a:t>Encouraging vendors to enhance </a:t>
            </a:r>
            <a:r>
              <a:rPr lang="en-US" dirty="0" smtClean="0"/>
              <a:t>metadata</a:t>
            </a:r>
          </a:p>
          <a:p>
            <a:pPr lvl="1"/>
            <a:r>
              <a:rPr lang="en-US" dirty="0" smtClean="0"/>
              <a:t>By Ex </a:t>
            </a:r>
            <a:r>
              <a:rPr lang="en-US" dirty="0" err="1" smtClean="0"/>
              <a:t>Libris</a:t>
            </a:r>
            <a:endParaRPr lang="en-US" dirty="0" smtClean="0"/>
          </a:p>
          <a:p>
            <a:pPr lvl="1"/>
            <a:r>
              <a:rPr lang="en-US" dirty="0" smtClean="0"/>
              <a:t>By SFX Community</a:t>
            </a:r>
          </a:p>
          <a:p>
            <a:r>
              <a:rPr lang="en-US" dirty="0"/>
              <a:t>P</a:t>
            </a:r>
            <a:r>
              <a:rPr lang="en-US" dirty="0" smtClean="0"/>
              <a:t>ossible </a:t>
            </a:r>
            <a:r>
              <a:rPr lang="en-US" dirty="0"/>
              <a:t>to come up with a letter to </a:t>
            </a:r>
            <a:r>
              <a:rPr lang="en-US" dirty="0" smtClean="0"/>
              <a:t>vendors?</a:t>
            </a:r>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6</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2672913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Ex </a:t>
            </a:r>
            <a:r>
              <a:rPr lang="fr-BE" dirty="0" err="1" smtClean="0"/>
              <a:t>Libris</a:t>
            </a:r>
            <a:r>
              <a:rPr lang="fr-BE" dirty="0" smtClean="0"/>
              <a:t>’ feedback</a:t>
            </a:r>
            <a:endParaRPr lang="fr-BE" dirty="0"/>
          </a:p>
        </p:txBody>
      </p:sp>
      <p:sp>
        <p:nvSpPr>
          <p:cNvPr id="3" name="Espace réservé du contenu 2"/>
          <p:cNvSpPr>
            <a:spLocks noGrp="1"/>
          </p:cNvSpPr>
          <p:nvPr>
            <p:ph idx="1"/>
          </p:nvPr>
        </p:nvSpPr>
        <p:spPr/>
        <p:txBody>
          <a:bodyPr/>
          <a:lstStyle/>
          <a:p>
            <a:r>
              <a:rPr lang="en-US" dirty="0"/>
              <a:t>KBART recommendations Phase II include the addition of author information for </a:t>
            </a:r>
            <a:r>
              <a:rPr lang="en-US" dirty="0" smtClean="0"/>
              <a:t>E-Books</a:t>
            </a:r>
            <a:r>
              <a:rPr lang="en-US" dirty="0"/>
              <a:t>. </a:t>
            </a:r>
            <a:endParaRPr lang="en-US" dirty="0" smtClean="0"/>
          </a:p>
          <a:p>
            <a:r>
              <a:rPr lang="en-US" dirty="0" smtClean="0"/>
              <a:t>However</a:t>
            </a:r>
            <a:r>
              <a:rPr lang="en-US" dirty="0"/>
              <a:t>, it is still often missing or the information is very difficult to manage and inconsistent. </a:t>
            </a:r>
            <a:endParaRPr lang="en-US" dirty="0" smtClean="0"/>
          </a:p>
          <a:p>
            <a:pPr marL="114300" indent="0">
              <a:buNone/>
            </a:pPr>
            <a:r>
              <a:rPr lang="en-US" dirty="0" smtClean="0">
                <a:sym typeface="Wingdings" panose="05000000000000000000" pitchFamily="2" charset="2"/>
              </a:rPr>
              <a:t>	 </a:t>
            </a:r>
            <a:r>
              <a:rPr lang="en-US" dirty="0" smtClean="0"/>
              <a:t>Ex </a:t>
            </a:r>
            <a:r>
              <a:rPr lang="en-US" dirty="0" err="1" smtClean="0"/>
              <a:t>Libris</a:t>
            </a:r>
            <a:r>
              <a:rPr lang="en-US" dirty="0" smtClean="0"/>
              <a:t> promotes </a:t>
            </a:r>
            <a:r>
              <a:rPr lang="en-US" dirty="0"/>
              <a:t>the use of KBART </a:t>
            </a:r>
            <a:r>
              <a:rPr lang="en-US" dirty="0" smtClean="0"/>
              <a:t>II 	recommendations </a:t>
            </a:r>
            <a:r>
              <a:rPr lang="en-US" dirty="0"/>
              <a:t>to </a:t>
            </a:r>
            <a:r>
              <a:rPr lang="en-US" dirty="0" smtClean="0"/>
              <a:t>content </a:t>
            </a:r>
            <a:r>
              <a:rPr lang="en-US" dirty="0"/>
              <a:t>providers</a:t>
            </a:r>
            <a:r>
              <a:rPr lang="en-US" i="1" dirty="0"/>
              <a:t>. </a:t>
            </a:r>
            <a:endParaRPr lang="en-US" i="1" dirty="0" smtClean="0"/>
          </a:p>
          <a:p>
            <a:r>
              <a:rPr lang="en-US" dirty="0"/>
              <a:t>A</a:t>
            </a:r>
            <a:r>
              <a:rPr lang="en-US" dirty="0" smtClean="0"/>
              <a:t>lso </a:t>
            </a:r>
            <a:r>
              <a:rPr lang="en-US" dirty="0"/>
              <a:t>investigating if </a:t>
            </a:r>
            <a:r>
              <a:rPr lang="en-US" dirty="0" err="1" smtClean="0"/>
              <a:t>ExL</a:t>
            </a:r>
            <a:r>
              <a:rPr lang="en-US" dirty="0" smtClean="0"/>
              <a:t> can </a:t>
            </a:r>
            <a:r>
              <a:rPr lang="en-US" dirty="0"/>
              <a:t>enrich the data from other places </a:t>
            </a:r>
            <a:r>
              <a:rPr lang="en-US" dirty="0" smtClean="0"/>
              <a:t>(but </a:t>
            </a:r>
            <a:r>
              <a:rPr lang="en-US" dirty="0"/>
              <a:t>this is a longer </a:t>
            </a:r>
            <a:r>
              <a:rPr lang="en-US" dirty="0" smtClean="0"/>
              <a:t>project).</a:t>
            </a:r>
            <a:r>
              <a:rPr lang="en-US" dirty="0"/>
              <a:t>  </a:t>
            </a:r>
            <a:endParaRPr lang="fr-BE" dirty="0">
              <a:solidFill>
                <a:srgbClr val="FF0000"/>
              </a:solidFill>
            </a:endParaRPr>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7</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spTree>
    <p:extLst>
      <p:ext uri="{BB962C8B-B14F-4D97-AF65-F5344CB8AC3E}">
        <p14:creationId xmlns:p14="http://schemas.microsoft.com/office/powerpoint/2010/main" val="2822051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(2) </a:t>
            </a:r>
            <a:r>
              <a:rPr lang="en-US" dirty="0"/>
              <a:t>SFX subject categories </a:t>
            </a:r>
            <a:endParaRPr lang="fr-BE" dirty="0"/>
          </a:p>
        </p:txBody>
      </p:sp>
      <p:sp>
        <p:nvSpPr>
          <p:cNvPr id="3" name="Espace réservé du contenu 2"/>
          <p:cNvSpPr>
            <a:spLocks noGrp="1"/>
          </p:cNvSpPr>
          <p:nvPr>
            <p:ph idx="1"/>
          </p:nvPr>
        </p:nvSpPr>
        <p:spPr/>
        <p:txBody>
          <a:bodyPr>
            <a:normAutofit/>
          </a:bodyPr>
          <a:lstStyle/>
          <a:p>
            <a:r>
              <a:rPr lang="en-US" dirty="0"/>
              <a:t>SFX subject categories are not systematically added to </a:t>
            </a:r>
            <a:r>
              <a:rPr lang="en-US" dirty="0" smtClean="0"/>
              <a:t>objects</a:t>
            </a:r>
          </a:p>
          <a:p>
            <a:r>
              <a:rPr lang="en-US" dirty="0" smtClean="0"/>
              <a:t>Known  problem for e-books (see above) </a:t>
            </a:r>
          </a:p>
          <a:p>
            <a:r>
              <a:rPr lang="en-US" dirty="0"/>
              <a:t>B</a:t>
            </a:r>
            <a:r>
              <a:rPr lang="en-US" dirty="0" smtClean="0"/>
              <a:t>ut also concerns many e-journals</a:t>
            </a:r>
          </a:p>
          <a:p>
            <a:r>
              <a:rPr lang="en-US" dirty="0" smtClean="0"/>
              <a:t>Next </a:t>
            </a:r>
            <a:r>
              <a:rPr lang="en-US" dirty="0"/>
              <a:t>to the quantity of categories, </a:t>
            </a:r>
            <a:r>
              <a:rPr lang="en-US" dirty="0" smtClean="0"/>
              <a:t>category </a:t>
            </a:r>
            <a:r>
              <a:rPr lang="en-US" dirty="0"/>
              <a:t>assignation should be </a:t>
            </a:r>
            <a:r>
              <a:rPr lang="en-US" b="1" dirty="0"/>
              <a:t>logical</a:t>
            </a:r>
            <a:r>
              <a:rPr lang="en-US" dirty="0"/>
              <a:t>, </a:t>
            </a:r>
            <a:r>
              <a:rPr lang="en-US" b="1" dirty="0"/>
              <a:t>relevant</a:t>
            </a:r>
            <a:r>
              <a:rPr lang="en-US" dirty="0"/>
              <a:t> and </a:t>
            </a:r>
            <a:r>
              <a:rPr lang="en-US" b="1" dirty="0"/>
              <a:t>accurate</a:t>
            </a:r>
            <a:r>
              <a:rPr lang="en-US" dirty="0"/>
              <a:t> (quality aspect).</a:t>
            </a:r>
            <a:endParaRPr lang="fr-BE" dirty="0"/>
          </a:p>
          <a:p>
            <a:endParaRPr lang="en-US" dirty="0" smtClean="0"/>
          </a:p>
          <a:p>
            <a:endParaRPr lang="fr-BE" dirty="0" smtClean="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8</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3861048"/>
            <a:ext cx="4536504" cy="277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03706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Analysis</a:t>
            </a:r>
            <a:r>
              <a:rPr lang="fr-BE" dirty="0" smtClean="0"/>
              <a:t> 1</a:t>
            </a:r>
            <a:endParaRPr lang="fr-BE" dirty="0"/>
          </a:p>
        </p:txBody>
      </p:sp>
      <p:sp>
        <p:nvSpPr>
          <p:cNvPr id="3" name="Espace réservé du contenu 2"/>
          <p:cNvSpPr>
            <a:spLocks noGrp="1"/>
          </p:cNvSpPr>
          <p:nvPr>
            <p:ph idx="1"/>
          </p:nvPr>
        </p:nvSpPr>
        <p:spPr/>
        <p:txBody>
          <a:bodyPr>
            <a:normAutofit/>
          </a:bodyPr>
          <a:lstStyle/>
          <a:p>
            <a:r>
              <a:rPr lang="fr-BE" dirty="0" smtClean="0"/>
              <a:t>University of </a:t>
            </a:r>
            <a:r>
              <a:rPr lang="fr-BE" dirty="0" err="1" smtClean="0"/>
              <a:t>Haifa</a:t>
            </a:r>
            <a:r>
              <a:rPr lang="fr-BE" dirty="0" smtClean="0"/>
              <a:t> Library </a:t>
            </a:r>
            <a:r>
              <a:rPr lang="en-US" dirty="0" smtClean="0"/>
              <a:t>(January </a:t>
            </a:r>
            <a:r>
              <a:rPr lang="en-US" dirty="0"/>
              <a:t>2014) </a:t>
            </a:r>
            <a:endParaRPr lang="en-US" dirty="0" smtClean="0"/>
          </a:p>
          <a:p>
            <a:pPr lvl="1"/>
            <a:r>
              <a:rPr lang="en-US" dirty="0" smtClean="0"/>
              <a:t>146,185 </a:t>
            </a:r>
            <a:r>
              <a:rPr lang="en-US" dirty="0"/>
              <a:t>active object portfolios (journals) </a:t>
            </a:r>
            <a:r>
              <a:rPr lang="en-US" dirty="0" smtClean="0"/>
              <a:t>-&gt; </a:t>
            </a:r>
            <a:r>
              <a:rPr lang="en-US" b="1" dirty="0"/>
              <a:t>97,043</a:t>
            </a:r>
            <a:r>
              <a:rPr lang="en-US" dirty="0"/>
              <a:t> distinct objects after de-duplication. </a:t>
            </a:r>
            <a:endParaRPr lang="en-US" dirty="0" smtClean="0"/>
          </a:p>
          <a:p>
            <a:pPr lvl="1"/>
            <a:r>
              <a:rPr lang="en-US" b="1" dirty="0"/>
              <a:t>56,771 (58.4%) have no category at </a:t>
            </a:r>
            <a:r>
              <a:rPr lang="en-US" b="1" dirty="0" smtClean="0"/>
              <a:t>all</a:t>
            </a:r>
            <a:endParaRPr lang="en-US" b="1"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9</a:t>
            </a:fld>
            <a:endParaRPr lang="en-US" dirty="0"/>
          </a:p>
        </p:txBody>
      </p:sp>
      <p:sp>
        <p:nvSpPr>
          <p:cNvPr id="5" name="Espace réservé du pied de page 4"/>
          <p:cNvSpPr>
            <a:spLocks noGrp="1"/>
          </p:cNvSpPr>
          <p:nvPr>
            <p:ph type="ftr" sz="quarter" idx="3"/>
          </p:nvPr>
        </p:nvSpPr>
        <p:spPr/>
        <p:txBody>
          <a:bodyPr/>
          <a:lstStyle/>
          <a:p>
            <a:r>
              <a:rPr lang="en-US" smtClean="0"/>
              <a:t>SFX Knowledge Base Advisory Board (KBAB)</a:t>
            </a:r>
            <a:endParaRPr lang="en-US" dirty="0"/>
          </a:p>
        </p:txBody>
      </p:sp>
      <p:graphicFrame>
        <p:nvGraphicFramePr>
          <p:cNvPr id="7" name="Graphique 6"/>
          <p:cNvGraphicFramePr/>
          <p:nvPr>
            <p:extLst>
              <p:ext uri="{D42A27DB-BD31-4B8C-83A1-F6EECF244321}">
                <p14:modId xmlns:p14="http://schemas.microsoft.com/office/powerpoint/2010/main" val="2981799607"/>
              </p:ext>
            </p:extLst>
          </p:nvPr>
        </p:nvGraphicFramePr>
        <p:xfrm>
          <a:off x="611560" y="3140968"/>
          <a:ext cx="7128792" cy="3599601"/>
        </p:xfrm>
        <a:graphic>
          <a:graphicData uri="http://schemas.openxmlformats.org/drawingml/2006/chart">
            <c:chart xmlns:c="http://schemas.openxmlformats.org/drawingml/2006/chart" xmlns:r="http://schemas.openxmlformats.org/officeDocument/2006/relationships" r:id="rId2"/>
          </a:graphicData>
        </a:graphic>
      </p:graphicFrame>
      <p:sp>
        <p:nvSpPr>
          <p:cNvPr id="6" name="ZoneTexte 5"/>
          <p:cNvSpPr txBox="1"/>
          <p:nvPr/>
        </p:nvSpPr>
        <p:spPr>
          <a:xfrm>
            <a:off x="251520" y="6330751"/>
            <a:ext cx="2880320" cy="369332"/>
          </a:xfrm>
          <a:prstGeom prst="rect">
            <a:avLst/>
          </a:prstGeom>
          <a:noFill/>
        </p:spPr>
        <p:txBody>
          <a:bodyPr wrap="square" rtlCol="0">
            <a:spAutoFit/>
          </a:bodyPr>
          <a:lstStyle/>
          <a:p>
            <a:r>
              <a:rPr lang="fr-BE" i="1" dirty="0" err="1" smtClean="0"/>
              <a:t>Thanks</a:t>
            </a:r>
            <a:r>
              <a:rPr lang="fr-BE" i="1" dirty="0" smtClean="0"/>
              <a:t> to </a:t>
            </a:r>
            <a:r>
              <a:rPr lang="fr-BE" i="1" dirty="0" err="1" smtClean="0"/>
              <a:t>Yosef</a:t>
            </a:r>
            <a:r>
              <a:rPr lang="fr-BE" i="1" dirty="0" smtClean="0"/>
              <a:t> </a:t>
            </a:r>
            <a:r>
              <a:rPr lang="fr-BE" i="1" dirty="0" err="1" smtClean="0"/>
              <a:t>Branse</a:t>
            </a:r>
            <a:r>
              <a:rPr lang="fr-BE" i="1" dirty="0" smtClean="0"/>
              <a:t>!</a:t>
            </a:r>
            <a:endParaRPr lang="fr-BE" i="1" dirty="0"/>
          </a:p>
        </p:txBody>
      </p:sp>
    </p:spTree>
    <p:extLst>
      <p:ext uri="{BB962C8B-B14F-4D97-AF65-F5344CB8AC3E}">
        <p14:creationId xmlns:p14="http://schemas.microsoft.com/office/powerpoint/2010/main" val="3054033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par>
                          <p:cTn id="7" fill="hold">
                            <p:stCondLst>
                              <p:cond delay="0"/>
                            </p:stCondLst>
                            <p:childTnLst>
                              <p:par>
                                <p:cTn id="8" presetID="31" presetClass="entr" presetSubtype="0" fill="hold" grpId="0" nodeType="afterEffect">
                                  <p:stCondLst>
                                    <p:cond delay="2000"/>
                                  </p:stCondLst>
                                  <p:childTnLst>
                                    <p:set>
                                      <p:cBhvr>
                                        <p:cTn id="9" dur="1" fill="hold">
                                          <p:stCondLst>
                                            <p:cond delay="0"/>
                                          </p:stCondLst>
                                        </p:cTn>
                                        <p:tgtEl>
                                          <p:spTgt spid="7"/>
                                        </p:tgtEl>
                                        <p:attrNameLst>
                                          <p:attrName>style.visibility</p:attrName>
                                        </p:attrNameLst>
                                      </p:cBhvr>
                                      <p:to>
                                        <p:strVal val="visible"/>
                                      </p:to>
                                    </p:set>
                                    <p:anim calcmode="lin" valueType="num">
                                      <p:cBhvr>
                                        <p:cTn id="10" dur="1000" fill="hold"/>
                                        <p:tgtEl>
                                          <p:spTgt spid="7"/>
                                        </p:tgtEl>
                                        <p:attrNameLst>
                                          <p:attrName>ppt_w</p:attrName>
                                        </p:attrNameLst>
                                      </p:cBhvr>
                                      <p:tavLst>
                                        <p:tav tm="0">
                                          <p:val>
                                            <p:fltVal val="0"/>
                                          </p:val>
                                        </p:tav>
                                        <p:tav tm="100000">
                                          <p:val>
                                            <p:strVal val="#ppt_w"/>
                                          </p:val>
                                        </p:tav>
                                      </p:tavLst>
                                    </p:anim>
                                    <p:anim calcmode="lin" valueType="num">
                                      <p:cBhvr>
                                        <p:cTn id="11" dur="1000" fill="hold"/>
                                        <p:tgtEl>
                                          <p:spTgt spid="7"/>
                                        </p:tgtEl>
                                        <p:attrNameLst>
                                          <p:attrName>ppt_h</p:attrName>
                                        </p:attrNameLst>
                                      </p:cBhvr>
                                      <p:tavLst>
                                        <p:tav tm="0">
                                          <p:val>
                                            <p:fltVal val="0"/>
                                          </p:val>
                                        </p:tav>
                                        <p:tav tm="100000">
                                          <p:val>
                                            <p:strVal val="#ppt_h"/>
                                          </p:val>
                                        </p:tav>
                                      </p:tavLst>
                                    </p:anim>
                                    <p:anim calcmode="lin" valueType="num">
                                      <p:cBhvr>
                                        <p:cTn id="12" dur="1000" fill="hold"/>
                                        <p:tgtEl>
                                          <p:spTgt spid="7"/>
                                        </p:tgtEl>
                                        <p:attrNameLst>
                                          <p:attrName>style.rotation</p:attrName>
                                        </p:attrNameLst>
                                      </p:cBhvr>
                                      <p:tavLst>
                                        <p:tav tm="0">
                                          <p:val>
                                            <p:fltVal val="90"/>
                                          </p:val>
                                        </p:tav>
                                        <p:tav tm="100000">
                                          <p:val>
                                            <p:fltVal val="0"/>
                                          </p:val>
                                        </p:tav>
                                      </p:tavLst>
                                    </p:anim>
                                    <p:animEffect transition="in" filter="fade">
                                      <p:cBhvr>
                                        <p:cTn id="1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Personnalisé 5">
      <a:dk1>
        <a:srgbClr val="2F2B20"/>
      </a:dk1>
      <a:lt1>
        <a:srgbClr val="FFFFFF"/>
      </a:lt1>
      <a:dk2>
        <a:srgbClr val="3C4457"/>
      </a:dk2>
      <a:lt2>
        <a:srgbClr val="FBBE34"/>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6289</TotalTime>
  <Words>1885</Words>
  <Application>Microsoft Office PowerPoint</Application>
  <PresentationFormat>Affichage à l'écran (4:3)</PresentationFormat>
  <Paragraphs>394</Paragraphs>
  <Slides>28</Slides>
  <Notes>1</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Contiguïté</vt:lpstr>
      <vt:lpstr>SFX Knowledge Base Advisory Board  (KBAB)</vt:lpstr>
      <vt:lpstr>Abstract</vt:lpstr>
      <vt:lpstr>Goals</vt:lpstr>
      <vt:lpstr>Working Body</vt:lpstr>
      <vt:lpstr>Under the Microscope</vt:lpstr>
      <vt:lpstr>(1) E-books metadata</vt:lpstr>
      <vt:lpstr>Ex Libris’ feedback</vt:lpstr>
      <vt:lpstr>(2) SFX subject categories </vt:lpstr>
      <vt:lpstr>Analysis 1</vt:lpstr>
      <vt:lpstr>Analysis 2</vt:lpstr>
      <vt:lpstr>Présentation PowerPoint</vt:lpstr>
      <vt:lpstr>Ex Libris’s feedback</vt:lpstr>
      <vt:lpstr>(3) Undef</vt:lpstr>
      <vt:lpstr>Double ‘Undef’ Publishers Targets</vt:lpstr>
      <vt:lpstr>Double ‘Undef’ in Third Parties Targets</vt:lpstr>
      <vt:lpstr>Double ‘Undef’ in AggregatorsTargets</vt:lpstr>
      <vt:lpstr>Ex Libris’ feedback</vt:lpstr>
      <vt:lpstr>(4) Individual volume names for monographic series</vt:lpstr>
      <vt:lpstr>Ex Libris’ feedback</vt:lpstr>
      <vt:lpstr>(5) Initial articles at the end of titles</vt:lpstr>
      <vt:lpstr>(6) Language + initial article</vt:lpstr>
      <vt:lpstr>Présentation PowerPoint</vt:lpstr>
      <vt:lpstr>(7) Beginning and ending dates</vt:lpstr>
      <vt:lpstr>Ex Libris’ feedback</vt:lpstr>
      <vt:lpstr>(8) MISCELLANEOUS_FREE_EJOURNALS </vt:lpstr>
      <vt:lpstr>Présentation PowerPoint</vt:lpstr>
      <vt:lpstr>Conclusions</vt:lpstr>
      <vt:lpstr>Présentation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SFX Knowledge Base Advisory Board (KBAB): Goals And Achievements After One Year</dc:title>
  <dc:creator>François Renaville</dc:creator>
  <cp:lastModifiedBy>François Renaville</cp:lastModifiedBy>
  <cp:revision>954</cp:revision>
  <cp:lastPrinted>2014-09-16T16:51:11Z</cp:lastPrinted>
  <dcterms:created xsi:type="dcterms:W3CDTF">2012-10-03T15:09:59Z</dcterms:created>
  <dcterms:modified xsi:type="dcterms:W3CDTF">2014-09-16T16:56:17Z</dcterms:modified>
</cp:coreProperties>
</file>